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</p:sldMasterIdLst>
  <p:notesMasterIdLst>
    <p:notesMasterId r:id="rId42"/>
  </p:notesMasterIdLst>
  <p:sldIdLst>
    <p:sldId id="256" r:id="rId2"/>
    <p:sldId id="258" r:id="rId3"/>
    <p:sldId id="290" r:id="rId4"/>
    <p:sldId id="309" r:id="rId5"/>
    <p:sldId id="310" r:id="rId6"/>
    <p:sldId id="293" r:id="rId7"/>
    <p:sldId id="261" r:id="rId8"/>
    <p:sldId id="306" r:id="rId9"/>
    <p:sldId id="264" r:id="rId10"/>
    <p:sldId id="268" r:id="rId11"/>
    <p:sldId id="265" r:id="rId12"/>
    <p:sldId id="307" r:id="rId13"/>
    <p:sldId id="278" r:id="rId14"/>
    <p:sldId id="300" r:id="rId15"/>
    <p:sldId id="271" r:id="rId16"/>
    <p:sldId id="301" r:id="rId17"/>
    <p:sldId id="273" r:id="rId18"/>
    <p:sldId id="308" r:id="rId19"/>
    <p:sldId id="276" r:id="rId20"/>
    <p:sldId id="277" r:id="rId21"/>
    <p:sldId id="279" r:id="rId22"/>
    <p:sldId id="263" r:id="rId23"/>
    <p:sldId id="266" r:id="rId24"/>
    <p:sldId id="281" r:id="rId25"/>
    <p:sldId id="296" r:id="rId26"/>
    <p:sldId id="292" r:id="rId27"/>
    <p:sldId id="299" r:id="rId28"/>
    <p:sldId id="304" r:id="rId29"/>
    <p:sldId id="303" r:id="rId30"/>
    <p:sldId id="305" r:id="rId31"/>
    <p:sldId id="288" r:id="rId32"/>
    <p:sldId id="259" r:id="rId33"/>
    <p:sldId id="295" r:id="rId34"/>
    <p:sldId id="260" r:id="rId35"/>
    <p:sldId id="297" r:id="rId36"/>
    <p:sldId id="282" r:id="rId37"/>
    <p:sldId id="298" r:id="rId38"/>
    <p:sldId id="284" r:id="rId39"/>
    <p:sldId id="280" r:id="rId40"/>
    <p:sldId id="287" r:id="rId41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FF33CC"/>
    <a:srgbClr val="0AE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293" autoAdjust="0"/>
  </p:normalViewPr>
  <p:slideViewPr>
    <p:cSldViewPr>
      <p:cViewPr varScale="1">
        <p:scale>
          <a:sx n="135" d="100"/>
          <a:sy n="135" d="100"/>
        </p:scale>
        <p:origin x="-84" y="-7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16871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SzPct val="100000"/>
              <a:defRPr sz="3000"/>
            </a:lvl1pPr>
            <a:lvl2pPr>
              <a:spcBef>
                <a:spcPts val="480"/>
              </a:spcBef>
              <a:buSzPct val="100000"/>
              <a:defRPr sz="2400"/>
            </a:lvl2pPr>
            <a:lvl3pPr>
              <a:spcBef>
                <a:spcPts val="480"/>
              </a:spcBef>
              <a:buSzPct val="100000"/>
              <a:defRPr sz="2400"/>
            </a:lvl3pPr>
            <a:lvl4pPr>
              <a:spcBef>
                <a:spcPts val="360"/>
              </a:spcBef>
              <a:buSzPct val="100000"/>
              <a:defRPr sz="1800"/>
            </a:lvl4pPr>
            <a:lvl5pPr>
              <a:spcBef>
                <a:spcPts val="360"/>
              </a:spcBef>
              <a:buSzPct val="100000"/>
              <a:defRPr sz="1800"/>
            </a:lvl5pPr>
            <a:lvl6pPr>
              <a:spcBef>
                <a:spcPts val="360"/>
              </a:spcBef>
              <a:buSzPct val="100000"/>
              <a:defRPr sz="1800"/>
            </a:lvl6pPr>
            <a:lvl7pPr>
              <a:spcBef>
                <a:spcPts val="360"/>
              </a:spcBef>
              <a:buSzPct val="100000"/>
              <a:defRPr sz="1800"/>
            </a:lvl7pPr>
            <a:lvl8pPr>
              <a:spcBef>
                <a:spcPts val="360"/>
              </a:spcBef>
              <a:buSzPct val="100000"/>
              <a:defRPr sz="1800"/>
            </a:lvl8pPr>
            <a:lvl9pPr>
              <a:spcBef>
                <a:spcPts val="360"/>
              </a:spcBef>
              <a:buSzPct val="100000"/>
              <a:defRPr sz="1800"/>
            </a:lvl9pPr>
          </a:lstStyle>
          <a:p>
            <a:endParaRPr/>
          </a:p>
        </p:txBody>
      </p:sp>
      <p:pic>
        <p:nvPicPr>
          <p:cNvPr id="7" name="Shape 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74295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01050" y="0"/>
            <a:ext cx="742950" cy="73328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timing>
    <p:tnLst>
      <p:par>
        <p:cTn id="1" dur="indefinite" restart="never" nodeType="tmRoot"/>
      </p:par>
    </p:tnLst>
  </p:timing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4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66.gif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gif"/><Relationship Id="rId9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ctrTitle"/>
          </p:nvPr>
        </p:nvSpPr>
        <p:spPr>
          <a:xfrm>
            <a:off x="685800" y="742950"/>
            <a:ext cx="7772400" cy="161924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4400" dirty="0"/>
              <a:t>Weather Prediction Center (WPC) </a:t>
            </a:r>
            <a:r>
              <a:rPr lang="en" sz="4400" dirty="0" smtClean="0"/>
              <a:t>2014 Review</a:t>
            </a:r>
            <a:endParaRPr lang="en" sz="4400" dirty="0"/>
          </a:p>
        </p:txBody>
      </p:sp>
      <p:sp>
        <p:nvSpPr>
          <p:cNvPr id="32" name="Shape 32"/>
          <p:cNvSpPr txBox="1">
            <a:spLocks noGrp="1"/>
          </p:cNvSpPr>
          <p:nvPr>
            <p:ph type="subTitle" idx="1"/>
          </p:nvPr>
        </p:nvSpPr>
        <p:spPr>
          <a:xfrm>
            <a:off x="685800" y="2343150"/>
            <a:ext cx="7772400" cy="167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rgbClr val="002060"/>
                </a:solidFill>
              </a:rPr>
              <a:t>Tony </a:t>
            </a:r>
            <a:r>
              <a:rPr lang="en" dirty="0" smtClean="0">
                <a:solidFill>
                  <a:srgbClr val="002060"/>
                </a:solidFill>
              </a:rPr>
              <a:t>Fracasso</a:t>
            </a:r>
          </a:p>
          <a:p>
            <a:pPr>
              <a:spcBef>
                <a:spcPts val="0"/>
              </a:spcBef>
              <a:buNone/>
            </a:pPr>
            <a:r>
              <a:rPr lang="en" sz="2000" i="1" dirty="0" smtClean="0">
                <a:solidFill>
                  <a:srgbClr val="002060"/>
                </a:solidFill>
              </a:rPr>
              <a:t>Acting Science and Operations Officer</a:t>
            </a:r>
          </a:p>
          <a:p>
            <a:pPr>
              <a:spcBef>
                <a:spcPts val="0"/>
              </a:spcBef>
              <a:buNone/>
            </a:pPr>
            <a:endParaRPr lang="en" sz="800" dirty="0" smtClean="0"/>
          </a:p>
          <a:p>
            <a:pPr>
              <a:spcBef>
                <a:spcPts val="0"/>
              </a:spcBef>
              <a:buNone/>
            </a:pPr>
            <a:r>
              <a:rPr lang="en" sz="2200" dirty="0" smtClean="0"/>
              <a:t>Contributions by Chris </a:t>
            </a:r>
            <a:r>
              <a:rPr lang="en" sz="2200" dirty="0"/>
              <a:t>Bailey, Keith </a:t>
            </a:r>
            <a:r>
              <a:rPr lang="en" sz="2200" dirty="0" smtClean="0"/>
              <a:t>Brill,</a:t>
            </a:r>
          </a:p>
          <a:p>
            <a:r>
              <a:rPr lang="en" sz="2200" dirty="0"/>
              <a:t>Jim </a:t>
            </a:r>
            <a:r>
              <a:rPr lang="en" sz="2200" dirty="0" smtClean="0"/>
              <a:t>Hayes, </a:t>
            </a:r>
            <a:r>
              <a:rPr lang="en" sz="2200" dirty="0"/>
              <a:t>David </a:t>
            </a:r>
            <a:r>
              <a:rPr lang="en" sz="2200" dirty="0" smtClean="0"/>
              <a:t>Novak, Dan Petersen</a:t>
            </a:r>
            <a:endParaRPr lang="en" sz="2200" dirty="0"/>
          </a:p>
        </p:txBody>
      </p:sp>
      <p:sp>
        <p:nvSpPr>
          <p:cNvPr id="33" name="Shape 33"/>
          <p:cNvSpPr txBox="1">
            <a:spLocks noGrp="1"/>
          </p:cNvSpPr>
          <p:nvPr>
            <p:ph type="subTitle" idx="2"/>
          </p:nvPr>
        </p:nvSpPr>
        <p:spPr>
          <a:xfrm>
            <a:off x="685800" y="4103434"/>
            <a:ext cx="7772400" cy="533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2000" i="1" dirty="0" smtClean="0"/>
              <a:t>2014 NCEP </a:t>
            </a:r>
            <a:r>
              <a:rPr lang="en" sz="2000" i="1" dirty="0"/>
              <a:t>Production Suite </a:t>
            </a:r>
            <a:r>
              <a:rPr lang="en" sz="2000" i="1" dirty="0" smtClean="0"/>
              <a:t>Review</a:t>
            </a:r>
            <a:endParaRPr lang="en" sz="2000" i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Winter Weather Desk Verification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4614925" y="1200150"/>
            <a:ext cx="40719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i="1" dirty="0"/>
              <a:t>2013-14 Season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/>
              <a:t>Skill of human-influenced probabilities vs auto </a:t>
            </a:r>
            <a:r>
              <a:rPr lang="en" sz="2400" dirty="0" smtClean="0"/>
              <a:t>ensemble (4”/8”/12”)</a:t>
            </a:r>
            <a:endParaRPr lang="en" sz="2400" dirty="0"/>
          </a:p>
          <a:p>
            <a:pPr marL="457200" lvl="0" indent="-38100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dirty="0"/>
              <a:t>Forecaster adds </a:t>
            </a:r>
            <a:r>
              <a:rPr lang="en" sz="2400" dirty="0" smtClean="0"/>
              <a:t>skill </a:t>
            </a:r>
            <a:r>
              <a:rPr lang="en" sz="2400" dirty="0"/>
              <a:t>at all thresholds </a:t>
            </a:r>
            <a:r>
              <a:rPr lang="en" sz="2400" dirty="0" smtClean="0"/>
              <a:t>overall, </a:t>
            </a:r>
            <a:r>
              <a:rPr lang="en" sz="2400" i="1" dirty="0" smtClean="0"/>
              <a:t>especially at higher amounts</a:t>
            </a:r>
            <a:endParaRPr lang="en" sz="2400" i="1" dirty="0"/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25" y="1063375"/>
            <a:ext cx="3862475" cy="38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1328225" y="1915921"/>
            <a:ext cx="677699" cy="33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Day 1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2044588" y="1915921"/>
            <a:ext cx="677699" cy="33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Day 2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2883396" y="1915615"/>
            <a:ext cx="677699" cy="33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Day 3</a:t>
            </a:r>
          </a:p>
        </p:txBody>
      </p:sp>
      <p:cxnSp>
        <p:nvCxnSpPr>
          <p:cNvPr id="151" name="Shape 151"/>
          <p:cNvCxnSpPr/>
          <p:nvPr/>
        </p:nvCxnSpPr>
        <p:spPr>
          <a:xfrm rot="10800000">
            <a:off x="2073546" y="1911046"/>
            <a:ext cx="6900" cy="2256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ot"/>
            <a:round/>
            <a:headEnd type="none" w="lg" len="lg"/>
            <a:tailEnd type="none" w="lg" len="lg"/>
          </a:ln>
        </p:spPr>
      </p:cxnSp>
      <p:cxnSp>
        <p:nvCxnSpPr>
          <p:cNvPr id="152" name="Shape 152"/>
          <p:cNvCxnSpPr/>
          <p:nvPr/>
        </p:nvCxnSpPr>
        <p:spPr>
          <a:xfrm rot="10800000">
            <a:off x="2778469" y="1913736"/>
            <a:ext cx="6900" cy="2256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10" name="Shape 148"/>
          <p:cNvSpPr txBox="1"/>
          <p:nvPr/>
        </p:nvSpPr>
        <p:spPr>
          <a:xfrm>
            <a:off x="1321047" y="3684654"/>
            <a:ext cx="362397" cy="33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4”</a:t>
            </a:r>
            <a:endParaRPr lang="en" dirty="0"/>
          </a:p>
        </p:txBody>
      </p:sp>
      <p:sp>
        <p:nvSpPr>
          <p:cNvPr id="11" name="Shape 148"/>
          <p:cNvSpPr txBox="1"/>
          <p:nvPr/>
        </p:nvSpPr>
        <p:spPr>
          <a:xfrm>
            <a:off x="1565015" y="2906646"/>
            <a:ext cx="362397" cy="33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8</a:t>
            </a:r>
            <a:r>
              <a:rPr lang="en" dirty="0" smtClean="0"/>
              <a:t>”</a:t>
            </a:r>
            <a:endParaRPr lang="en" dirty="0"/>
          </a:p>
        </p:txBody>
      </p:sp>
      <p:sp>
        <p:nvSpPr>
          <p:cNvPr id="12" name="Shape 148"/>
          <p:cNvSpPr txBox="1"/>
          <p:nvPr/>
        </p:nvSpPr>
        <p:spPr>
          <a:xfrm>
            <a:off x="1713541" y="2248020"/>
            <a:ext cx="526355" cy="33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12”</a:t>
            </a:r>
            <a:endParaRPr lang="en" dirty="0"/>
          </a:p>
        </p:txBody>
      </p:sp>
      <p:sp>
        <p:nvSpPr>
          <p:cNvPr id="13" name="TextBox 12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l="3567" t="17610" r="31222" b="14472"/>
          <a:stretch/>
        </p:blipFill>
        <p:spPr>
          <a:xfrm>
            <a:off x="457212" y="1200150"/>
            <a:ext cx="3394199" cy="22097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0" name="Shape 102"/>
          <p:cNvGrpSpPr/>
          <p:nvPr/>
        </p:nvGrpSpPr>
        <p:grpSpPr>
          <a:xfrm>
            <a:off x="2361625" y="2058552"/>
            <a:ext cx="4424331" cy="2220575"/>
            <a:chOff x="-43053582" y="0"/>
            <a:chExt cx="2147483647" cy="2147483647"/>
          </a:xfrm>
        </p:grpSpPr>
        <p:sp>
          <p:nvSpPr>
            <p:cNvPr id="21" name="Shape 103"/>
            <p:cNvSpPr txBox="1"/>
            <p:nvPr/>
          </p:nvSpPr>
          <p:spPr>
            <a:xfrm>
              <a:off x="0" y="0"/>
              <a:ext cx="2147479650" cy="2147483647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 107"/>
            <p:cNvSpPr txBox="1"/>
            <p:nvPr/>
          </p:nvSpPr>
          <p:spPr>
            <a:xfrm rot="16200000">
              <a:off x="-397098073" y="876389068"/>
              <a:ext cx="1006943847" cy="29885486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1400" b="0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Probability</a:t>
              </a:r>
            </a:p>
          </p:txBody>
        </p:sp>
        <p:cxnSp>
          <p:nvCxnSpPr>
            <p:cNvPr id="24" name="Shape 108"/>
            <p:cNvCxnSpPr/>
            <p:nvPr/>
          </p:nvCxnSpPr>
          <p:spPr>
            <a:xfrm rot="-5400000">
              <a:off x="-294242121" y="991314564"/>
              <a:ext cx="938727256" cy="789808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cxnSp>
          <p:nvCxnSpPr>
            <p:cNvPr id="25" name="Shape 109"/>
            <p:cNvCxnSpPr/>
            <p:nvPr/>
          </p:nvCxnSpPr>
          <p:spPr>
            <a:xfrm>
              <a:off x="174662459" y="1799008054"/>
              <a:ext cx="1895272057" cy="800571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sp>
          <p:nvSpPr>
            <p:cNvPr id="26" name="Shape 110"/>
            <p:cNvSpPr txBox="1"/>
            <p:nvPr/>
          </p:nvSpPr>
          <p:spPr>
            <a:xfrm>
              <a:off x="828206633" y="1816724071"/>
              <a:ext cx="588182667" cy="33075938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Snowfall</a:t>
              </a:r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Winter Weather Desk - PWPF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2995275" y="2195625"/>
            <a:ext cx="1212900" cy="49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>
                <a:solidFill>
                  <a:srgbClr val="0000FF"/>
                </a:solidFill>
              </a:rPr>
              <a:t>57 member ensemble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996175" y="1213025"/>
            <a:ext cx="2730900" cy="32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WPC Deterministic Snowfall</a:t>
            </a:r>
          </a:p>
        </p:txBody>
      </p:sp>
      <p:cxnSp>
        <p:nvCxnSpPr>
          <p:cNvPr id="116" name="Shape 116"/>
          <p:cNvCxnSpPr/>
          <p:nvPr/>
        </p:nvCxnSpPr>
        <p:spPr>
          <a:xfrm>
            <a:off x="3645850" y="2798775"/>
            <a:ext cx="113399" cy="470701"/>
          </a:xfrm>
          <a:prstGeom prst="straightConnector1">
            <a:avLst/>
          </a:prstGeom>
          <a:noFill/>
          <a:ln w="22225" cap="flat">
            <a:solidFill>
              <a:srgbClr val="0000FF"/>
            </a:solidFill>
            <a:prstDash val="solid"/>
            <a:miter/>
            <a:headEnd type="none" w="med" len="med"/>
            <a:tailEnd type="stealth" w="lg" len="lg"/>
          </a:ln>
        </p:spPr>
      </p:cxnSp>
      <p:sp>
        <p:nvSpPr>
          <p:cNvPr id="3" name="Freeform 2"/>
          <p:cNvSpPr/>
          <p:nvPr/>
        </p:nvSpPr>
        <p:spPr>
          <a:xfrm>
            <a:off x="3199059" y="3097976"/>
            <a:ext cx="2707238" cy="820815"/>
          </a:xfrm>
          <a:custGeom>
            <a:avLst/>
            <a:gdLst>
              <a:gd name="connsiteX0" fmla="*/ 0 w 2620255"/>
              <a:gd name="connsiteY0" fmla="*/ 794684 h 794684"/>
              <a:gd name="connsiteX1" fmla="*/ 222837 w 2620255"/>
              <a:gd name="connsiteY1" fmla="*/ 633319 h 794684"/>
              <a:gd name="connsiteX2" fmla="*/ 445674 w 2620255"/>
              <a:gd name="connsiteY2" fmla="*/ 364378 h 794684"/>
              <a:gd name="connsiteX3" fmla="*/ 760719 w 2620255"/>
              <a:gd name="connsiteY3" fmla="*/ 141541 h 794684"/>
              <a:gd name="connsiteX4" fmla="*/ 1114185 w 2620255"/>
              <a:gd name="connsiteY4" fmla="*/ 3229 h 794684"/>
              <a:gd name="connsiteX5" fmla="*/ 1452282 w 2620255"/>
              <a:gd name="connsiteY5" fmla="*/ 57017 h 794684"/>
              <a:gd name="connsiteX6" fmla="*/ 1659751 w 2620255"/>
              <a:gd name="connsiteY6" fmla="*/ 203013 h 794684"/>
              <a:gd name="connsiteX7" fmla="*/ 1836484 w 2620255"/>
              <a:gd name="connsiteY7" fmla="*/ 425850 h 794684"/>
              <a:gd name="connsiteX8" fmla="*/ 1982481 w 2620255"/>
              <a:gd name="connsiteY8" fmla="*/ 625635 h 794684"/>
              <a:gd name="connsiteX9" fmla="*/ 2205317 w 2620255"/>
              <a:gd name="connsiteY9" fmla="*/ 748580 h 794684"/>
              <a:gd name="connsiteX10" fmla="*/ 2412786 w 2620255"/>
              <a:gd name="connsiteY10" fmla="*/ 787000 h 794684"/>
              <a:gd name="connsiteX11" fmla="*/ 2620255 w 2620255"/>
              <a:gd name="connsiteY11" fmla="*/ 787000 h 794684"/>
              <a:gd name="connsiteX12" fmla="*/ 2620255 w 2620255"/>
              <a:gd name="connsiteY12" fmla="*/ 787000 h 79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0255" h="794684">
                <a:moveTo>
                  <a:pt x="0" y="794684"/>
                </a:moveTo>
                <a:cubicBezTo>
                  <a:pt x="74279" y="749860"/>
                  <a:pt x="148558" y="705037"/>
                  <a:pt x="222837" y="633319"/>
                </a:cubicBezTo>
                <a:cubicBezTo>
                  <a:pt x="297116" y="561601"/>
                  <a:pt x="356027" y="446341"/>
                  <a:pt x="445674" y="364378"/>
                </a:cubicBezTo>
                <a:cubicBezTo>
                  <a:pt x="535321" y="282415"/>
                  <a:pt x="649301" y="201732"/>
                  <a:pt x="760719" y="141541"/>
                </a:cubicBezTo>
                <a:cubicBezTo>
                  <a:pt x="872137" y="81350"/>
                  <a:pt x="998925" y="17316"/>
                  <a:pt x="1114185" y="3229"/>
                </a:cubicBezTo>
                <a:cubicBezTo>
                  <a:pt x="1229445" y="-10858"/>
                  <a:pt x="1361354" y="23720"/>
                  <a:pt x="1452282" y="57017"/>
                </a:cubicBezTo>
                <a:cubicBezTo>
                  <a:pt x="1543210" y="90314"/>
                  <a:pt x="1595717" y="141541"/>
                  <a:pt x="1659751" y="203013"/>
                </a:cubicBezTo>
                <a:cubicBezTo>
                  <a:pt x="1723785" y="264485"/>
                  <a:pt x="1782696" y="355413"/>
                  <a:pt x="1836484" y="425850"/>
                </a:cubicBezTo>
                <a:cubicBezTo>
                  <a:pt x="1890272" y="496287"/>
                  <a:pt x="1921009" y="571847"/>
                  <a:pt x="1982481" y="625635"/>
                </a:cubicBezTo>
                <a:cubicBezTo>
                  <a:pt x="2043953" y="679423"/>
                  <a:pt x="2133600" y="721686"/>
                  <a:pt x="2205317" y="748580"/>
                </a:cubicBezTo>
                <a:cubicBezTo>
                  <a:pt x="2277035" y="775474"/>
                  <a:pt x="2343630" y="780597"/>
                  <a:pt x="2412786" y="787000"/>
                </a:cubicBezTo>
                <a:cubicBezTo>
                  <a:pt x="2481942" y="793403"/>
                  <a:pt x="2620255" y="787000"/>
                  <a:pt x="2620255" y="787000"/>
                </a:cubicBezTo>
                <a:lnTo>
                  <a:pt x="2620255" y="787000"/>
                </a:lnTo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Shape 102"/>
          <p:cNvGrpSpPr/>
          <p:nvPr/>
        </p:nvGrpSpPr>
        <p:grpSpPr>
          <a:xfrm>
            <a:off x="2358122" y="2058552"/>
            <a:ext cx="4443977" cy="2220575"/>
            <a:chOff x="-43053582" y="0"/>
            <a:chExt cx="2147483647" cy="2147483647"/>
          </a:xfrm>
        </p:grpSpPr>
        <p:sp>
          <p:nvSpPr>
            <p:cNvPr id="103" name="Shape 103"/>
            <p:cNvSpPr txBox="1"/>
            <p:nvPr/>
          </p:nvSpPr>
          <p:spPr>
            <a:xfrm>
              <a:off x="0" y="0"/>
              <a:ext cx="2147479650" cy="2147483647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430738806" y="1038427283"/>
              <a:ext cx="1226780035" cy="749889888"/>
            </a:xfrm>
            <a:custGeom>
              <a:avLst/>
              <a:gdLst/>
              <a:ahLst/>
              <a:cxnLst/>
              <a:rect l="0" t="0" r="0" b="0"/>
              <a:pathLst>
                <a:path w="4876800" h="1504024" extrusionOk="0">
                  <a:moveTo>
                    <a:pt x="1600200" y="703924"/>
                  </a:moveTo>
                  <a:lnTo>
                    <a:pt x="2095500" y="526124"/>
                  </a:lnTo>
                  <a:lnTo>
                    <a:pt x="2387600" y="322924"/>
                  </a:lnTo>
                  <a:cubicBezTo>
                    <a:pt x="2506133" y="289057"/>
                    <a:pt x="2542117" y="269875"/>
                    <a:pt x="2603500" y="234024"/>
                  </a:cubicBezTo>
                  <a:cubicBezTo>
                    <a:pt x="2664883" y="198173"/>
                    <a:pt x="2719917" y="135204"/>
                    <a:pt x="2755900" y="107819"/>
                  </a:cubicBezTo>
                  <a:cubicBezTo>
                    <a:pt x="2791883" y="80435"/>
                    <a:pt x="2950633" y="0"/>
                    <a:pt x="3009900" y="18917"/>
                  </a:cubicBezTo>
                  <a:lnTo>
                    <a:pt x="3225800" y="81624"/>
                  </a:lnTo>
                  <a:cubicBezTo>
                    <a:pt x="3268133" y="77655"/>
                    <a:pt x="3285067" y="238787"/>
                    <a:pt x="3327400" y="234818"/>
                  </a:cubicBezTo>
                  <a:lnTo>
                    <a:pt x="3441700" y="335624"/>
                  </a:lnTo>
                  <a:cubicBezTo>
                    <a:pt x="3471333" y="403357"/>
                    <a:pt x="3509433" y="454157"/>
                    <a:pt x="3556000" y="513424"/>
                  </a:cubicBezTo>
                  <a:cubicBezTo>
                    <a:pt x="3602567" y="572691"/>
                    <a:pt x="3649133" y="602324"/>
                    <a:pt x="3721100" y="691224"/>
                  </a:cubicBezTo>
                  <a:lnTo>
                    <a:pt x="3911600" y="894424"/>
                  </a:lnTo>
                  <a:cubicBezTo>
                    <a:pt x="3937000" y="928291"/>
                    <a:pt x="3959480" y="964558"/>
                    <a:pt x="3987800" y="996024"/>
                  </a:cubicBezTo>
                  <a:cubicBezTo>
                    <a:pt x="3998011" y="1007369"/>
                    <a:pt x="4016365" y="1009505"/>
                    <a:pt x="4025900" y="1021424"/>
                  </a:cubicBezTo>
                  <a:cubicBezTo>
                    <a:pt x="4034263" y="1031877"/>
                    <a:pt x="4038600" y="1059524"/>
                    <a:pt x="4038600" y="1059524"/>
                  </a:cubicBezTo>
                  <a:lnTo>
                    <a:pt x="4356100" y="1351624"/>
                  </a:lnTo>
                  <a:cubicBezTo>
                    <a:pt x="4394200" y="1368557"/>
                    <a:pt x="4433108" y="1383778"/>
                    <a:pt x="4470400" y="1402424"/>
                  </a:cubicBezTo>
                  <a:cubicBezTo>
                    <a:pt x="4530593" y="1432520"/>
                    <a:pt x="4484889" y="1427824"/>
                    <a:pt x="4533900" y="1427824"/>
                  </a:cubicBezTo>
                  <a:lnTo>
                    <a:pt x="4762500" y="1465924"/>
                  </a:lnTo>
                  <a:lnTo>
                    <a:pt x="4876800" y="1478624"/>
                  </a:lnTo>
                  <a:lnTo>
                    <a:pt x="2501900" y="1491324"/>
                  </a:lnTo>
                  <a:lnTo>
                    <a:pt x="1117600" y="1491324"/>
                  </a:lnTo>
                  <a:lnTo>
                    <a:pt x="584200" y="1491324"/>
                  </a:lnTo>
                  <a:lnTo>
                    <a:pt x="0" y="1504024"/>
                  </a:lnTo>
                  <a:lnTo>
                    <a:pt x="406400" y="1300824"/>
                  </a:lnTo>
                  <a:lnTo>
                    <a:pt x="609600" y="1224624"/>
                  </a:lnTo>
                  <a:lnTo>
                    <a:pt x="952500" y="1123024"/>
                  </a:lnTo>
                  <a:lnTo>
                    <a:pt x="1079500" y="1059524"/>
                  </a:lnTo>
                  <a:lnTo>
                    <a:pt x="1295400" y="919824"/>
                  </a:lnTo>
                  <a:lnTo>
                    <a:pt x="1447800" y="818224"/>
                  </a:lnTo>
                  <a:lnTo>
                    <a:pt x="1600200" y="703924"/>
                  </a:lnTo>
                  <a:close/>
                </a:path>
              </a:pathLst>
            </a:custGeom>
            <a:solidFill>
              <a:srgbClr val="00B050"/>
            </a:solidFill>
            <a:ln w="25400" cap="flat">
              <a:solidFill>
                <a:srgbClr val="00B05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1188412772" y="1645312769"/>
              <a:ext cx="176304432" cy="268966911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06"/>
            <p:cNvSpPr txBox="1"/>
            <p:nvPr/>
          </p:nvSpPr>
          <p:spPr>
            <a:xfrm>
              <a:off x="1135527606" y="174428001"/>
              <a:ext cx="1011956040" cy="52474006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25000"/>
                <a:buFont typeface="Arial"/>
                <a:buNone/>
              </a:pPr>
              <a:r>
                <a:rPr lang="en" sz="1400" b="0" i="0" u="none" strike="noStrike" cap="none" baseline="0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WPC “most likely” deterministic value</a:t>
              </a:r>
            </a:p>
          </p:txBody>
        </p:sp>
        <p:sp>
          <p:nvSpPr>
            <p:cNvPr id="107" name="Shape 107"/>
            <p:cNvSpPr txBox="1"/>
            <p:nvPr/>
          </p:nvSpPr>
          <p:spPr>
            <a:xfrm rot="16200000">
              <a:off x="-397098073" y="876389068"/>
              <a:ext cx="1006943847" cy="298854865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1400" b="0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Probability</a:t>
              </a:r>
            </a:p>
          </p:txBody>
        </p:sp>
        <p:cxnSp>
          <p:nvCxnSpPr>
            <p:cNvPr id="108" name="Shape 108"/>
            <p:cNvCxnSpPr/>
            <p:nvPr/>
          </p:nvCxnSpPr>
          <p:spPr>
            <a:xfrm rot="-5400000">
              <a:off x="-294242121" y="991314564"/>
              <a:ext cx="938727256" cy="789808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cxnSp>
          <p:nvCxnSpPr>
            <p:cNvPr id="109" name="Shape 109"/>
            <p:cNvCxnSpPr/>
            <p:nvPr/>
          </p:nvCxnSpPr>
          <p:spPr>
            <a:xfrm>
              <a:off x="174662459" y="1799008054"/>
              <a:ext cx="1895272057" cy="800571"/>
            </a:xfrm>
            <a:prstGeom prst="straightConnector1">
              <a:avLst/>
            </a:prstGeom>
            <a:noFill/>
            <a:ln w="25400" cap="flat">
              <a:solidFill>
                <a:srgbClr val="000000"/>
              </a:solidFill>
              <a:prstDash val="solid"/>
              <a:miter/>
              <a:headEnd type="none" w="med" len="med"/>
              <a:tailEnd type="stealth" w="lg" len="lg"/>
            </a:ln>
          </p:spPr>
        </p:cxnSp>
        <p:sp>
          <p:nvSpPr>
            <p:cNvPr id="110" name="Shape 110"/>
            <p:cNvSpPr txBox="1"/>
            <p:nvPr/>
          </p:nvSpPr>
          <p:spPr>
            <a:xfrm>
              <a:off x="828206633" y="1816724071"/>
              <a:ext cx="588182667" cy="33075938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" sz="1400" b="0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Snowfall</a:t>
              </a:r>
            </a:p>
          </p:txBody>
        </p:sp>
        <p:cxnSp>
          <p:nvCxnSpPr>
            <p:cNvPr id="111" name="Shape 111"/>
            <p:cNvCxnSpPr/>
            <p:nvPr/>
          </p:nvCxnSpPr>
          <p:spPr>
            <a:xfrm flipH="1">
              <a:off x="1317987731" y="699168240"/>
              <a:ext cx="161758890" cy="946388884"/>
            </a:xfrm>
            <a:prstGeom prst="straightConnector1">
              <a:avLst/>
            </a:prstGeom>
            <a:noFill/>
            <a:ln w="22225" cap="flat">
              <a:solidFill>
                <a:srgbClr val="FF0000"/>
              </a:solidFill>
              <a:prstDash val="solid"/>
              <a:miter/>
              <a:headEnd type="none" w="med" len="med"/>
              <a:tailEnd type="stealth" w="lg" len="lg"/>
            </a:ln>
          </p:spPr>
        </p:cxnSp>
      </p:grpSp>
      <p:sp>
        <p:nvSpPr>
          <p:cNvPr id="115" name="Shape 115"/>
          <p:cNvSpPr/>
          <p:nvPr/>
        </p:nvSpPr>
        <p:spPr>
          <a:xfrm>
            <a:off x="3328850" y="3119283"/>
            <a:ext cx="2605868" cy="783393"/>
          </a:xfrm>
          <a:custGeom>
            <a:avLst/>
            <a:gdLst/>
            <a:ahLst/>
            <a:cxnLst/>
            <a:rect l="0" t="0" r="0" b="0"/>
            <a:pathLst>
              <a:path w="98127" h="32096" extrusionOk="0">
                <a:moveTo>
                  <a:pt x="0" y="32096"/>
                </a:moveTo>
                <a:cubicBezTo>
                  <a:pt x="7999" y="28542"/>
                  <a:pt x="11786" y="19088"/>
                  <a:pt x="18433" y="13392"/>
                </a:cubicBezTo>
                <a:cubicBezTo>
                  <a:pt x="27135" y="5933"/>
                  <a:pt x="38720" y="-768"/>
                  <a:pt x="50148" y="110"/>
                </a:cubicBezTo>
                <a:cubicBezTo>
                  <a:pt x="62208" y="1037"/>
                  <a:pt x="68701" y="15681"/>
                  <a:pt x="77255" y="24235"/>
                </a:cubicBezTo>
                <a:cubicBezTo>
                  <a:pt x="82468" y="29448"/>
                  <a:pt x="90754" y="31554"/>
                  <a:pt x="98127" y="31554"/>
                </a:cubicBezTo>
              </a:path>
            </a:pathLst>
          </a:custGeom>
          <a:noFill/>
          <a:ln w="19050" cap="flat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sp>
      <p:sp>
        <p:nvSpPr>
          <p:cNvPr id="30" name="Shape 113"/>
          <p:cNvSpPr txBox="1"/>
          <p:nvPr/>
        </p:nvSpPr>
        <p:spPr>
          <a:xfrm>
            <a:off x="3000674" y="2195625"/>
            <a:ext cx="1212900" cy="49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b="1" dirty="0" smtClean="0">
                <a:solidFill>
                  <a:srgbClr val="0000FF"/>
                </a:solidFill>
              </a:rPr>
              <a:t>58</a:t>
            </a:r>
            <a:r>
              <a:rPr lang="en" dirty="0" smtClean="0">
                <a:solidFill>
                  <a:srgbClr val="0000FF"/>
                </a:solidFill>
              </a:rPr>
              <a:t> </a:t>
            </a:r>
            <a:r>
              <a:rPr lang="en" dirty="0">
                <a:solidFill>
                  <a:srgbClr val="0000FF"/>
                </a:solidFill>
              </a:rPr>
              <a:t>member ensemble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 l="8690" t="34870" r="43794" b="13030"/>
          <a:stretch/>
        </p:blipFill>
        <p:spPr>
          <a:xfrm>
            <a:off x="5715000" y="2781517"/>
            <a:ext cx="3109799" cy="2130299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7" name="TextBox 26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3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data:image/jpeg;base64,/9j/4AAQSkZJRgABAQAAAQABAAD/2wCEAAkGBw0NDA0NDAwMDQwNDAwMDQwMDQ8MDAwMFBEWFhQRFBQYHCggGBolHBQUITEhJSkrLi4uFx8zODMsNygtLisBCgoKDg0NFA8PFCwcFBw3LSwsLCwsLSwsLSwsLSwsLCwsLCwsLCwsLCwsKywsLCwsLCwsLCwsLCwsLCwsLCwsLP/AABEIALcBEwMBEQACEQEDEQH/xAAbAAEBAQEAAwEAAAAAAAAAAAAAAQUCAwQGB//EAEMQAAEEAQIABwwIAwkBAAAAAAABAgMRBAUSBhMhMUFxgRQVIiNRVWFykqGywTJUc5GiscLSU4KUJDRDUoOEhZWjB//EABsBAQEAAwEBAQAAAAAAAAAAAAABAgQFAwYH/8QAPxEBAAEDAQIIDAQFBAMAAAAAAAECAxEEBSESIjFBUYGRoRMUI1JTVGFxkrHB4QYV0fAyM0JV0jRigsIkJaL/2gAMAwEAAhEDEQA/APyQ7TVUIpkBUUAUUAUAAFABAoAAAAAAAEAoEAABAAUIIAIIFCCEEIqEADoyRS4FKgUUAUAKECgMAMAUAgMAAAAAAAYAAAIoMGQYACEAKAQgEEJhUIIRSgOjJFKgUUopUABQCAAooAIAC4AYAAAGAGAGAGAJgAoBABAAAQmFCAFQghBKJhQYHRkilwgXApUC4ACjCBcDz4OI/Inhgj28ZNLHCzcqo1HPciIqr0JynnduU2qKrlXJTGexlRTNVUUxzvE5tKqWi0qpacy9RnTOYielJ3ThDJCgFAKAoABQAAUSiBQCgFABgebLxJIHIyVu1zo4pW+E1yLHIxHsciotcqOQ8rV2i7E1UTmImY643SyqommcS8B6MQCEwoAIITChMCEUIIUdFRTLCBRQgUUoUAoDY4KLtzEmrkxcfNy19Cx48itX29ho7S36ebfPXNNMdcx9MvfTfzM9GZY6JSInkSjfeC0AAoAAUAAAAAoAAoBQEomBsa14zE0zI6VxpcJ/r48q1/5yxfcc/SRwL2ote2Kvij9YlsXuNRbq6uxj0dBrpRAoCUAomBCYUJgQihAGBTJFLhAopQoC0UKApRsaKmzE1SZOdMWDFTrnyGX+GJ5z9Zxr2mt801TV8MTPzmHva3UXKvZjtY50HgBFoAUAAAAAAAKAAAAADZxE43ScxnTiZeLmN8qslRYJPekJzrnE11qrz6Zp+HjR9WxTPCsVR0TE/RinQeBQEIFASgFEEIITChMAMC0ZYRaKLRQKLQFCFFADZZ4GjvVOfI1RjF9LMfHV355CHPq420KY5qaJnrmrHyhsRusT7Z+THo6LXKAUAoC0AAAKAUAAUBAFAAFAbXBNOMyJsX67hZeK3ycds42JfbiZ95ztp8W3Re9HVTPVnE/NsabfVNPTEwxE5eXy8p0cNcIFASiBQVKAUQSiCEwAwLRkKUUClQAtFAC0Bs6v4GDpUPSsGVluT7bIc1q+zA052l42q1NfNmmnsjf82xd3W7dPvntYx0msAWhgABcAMAMAMATADAAAAAAB7Ol5a42Tj5CX4ieGbk6UY9HKnuPDU2vC2blvzomO7czt1cGumeh5+EeGmPn5cLfoMyJeLr+Eq7mL7KtPPQ3fC6a1X0xHbG6e+GV6ng3KoZ1G080AUAoCEEoCURUogUB0UWiooCii0AoqLQBeROosQNvhamzKZB9VwsHG/mbA1zvxOcczZXGs1XfSVVVd+Po2NTurinoiIYp02uAKJVMUxNU8kLTE1TERyy9vNw0hbEqyNcsjUdSdFnNsbSi7d4HBxE8n3dHUbP8AA2uHw8zz/Z6h1HMKAoABQCgJQCgFAKIFBSgNrhL4xuBlc/dOnwtkd0uyMdVgffZGxe05uzuJN6x5lU4jopq40fVsajjRRX0x3wxDpNcIIAAlECgqEEoigRaKLRRQKVAClwAHs6Zid0ZOPj1aTzwwr1PejV/M8dRc8FZuXI/piZ7IZ244VdMPY4Q5PH5+ZN0SZeQ5vqcYu33UeWzrfg9JZp9kd++e+WV+rN2qfazzceIAcloqeVKJXTFVM0zySsVTTMTHLDxJE5Xo6R+7aiI1Kqjn6fZ0WrnDmrOORs3tXVdpxLy0dJqKAoAAAAKAAKAAQAFbS+N0dOl2FqCt9WDJjtL9G+FfaOXHk9pT0Xae2qmf8ZbP8Wn9tM90/di0dNrJQCgIRSgJRBKIqEFKKEWii0XAUUWghQADb4HJt1CKVebGjyct3o4qF70X2kac3bEz4nXRHLXimOuYbGk/mxPNGZYiJyJ1HTxjdDWyoCgFFFCFAKAAAAABQCgFAKAUAoK2uDicZHqGLz8fgSSsTpWbHc2ZtdjXp2nK2l5OvTX/ADaoifdXun6NnT8aLlHTHfDEOo1gCAKCoQBgQmFRUIFAUClFKgUUIUBaKNrQU2Y+qT39HBTGT18ieNvwtkOXtDjXtLa6auF8ETLZsbqLtXsx2sajqNUooUAoAEUAAoBRQAUAAUAoABCBQGnwZykg1DEld9BJ2Mk+yf4D/wALlOftSz4XRXqefGeuN8fJ76avg3qZ/e/c9PUMRceeaB13BNJCqrzrscrb7aNnTXov2bd2P6oie2GFyngV1U9D16PZgUBKAUFQglEUIoBSoFFCLRQCLRQCNqPxejyqnIuTqUUa+mOCFzvilacqvj7Uop5qKJnrqnHyy2o3aaZ6Zx2b2NR1mqUEKAtAKAUUAFAWgFAAAABQEoBQCgIqchMGW3wt8PKbkJzZmLi5f8zmbX/jY84+xM06WbE8tqqqjsnMd0w29ZvuRXH9URLEo7DVKIJQEoKUQSiKlEUKKEUooQootBFKFBGzqvgafpkVUrmZmW5PtJtjV9mJDk6Pj6/V3OaOBTHVGZ75bd7dYtU9OZY512oUAoqFAWgFAAFAKAUAoAAoBRQogAAJRBs53jdLwpenGnysJ6rz7XVNH8T07Dj6byW09Ta5q4puR30z3xDcucbTW6vNmY+sMU7DUKIFASgqUQQipRFUqAFKKVFoIUUWhgFLhG1wqTbkxwfVcLCxl9ZIWvd+J7jj7E49i5e9JXXV34+jc1u6umjzYiPr9WNR2WmtAKCFAKAtAKKFAKIFAKAUAoBQCgFAKAlAbGl+MwNRg51YmPmsTycW/ZIvsye44mu8ltHR3uarhW5644VPfS3bHGsXaOjFXZysajtNMoYEoBRFSiCKhFSiKUUWgKVFKi0VCgLRUexp+Px2RBF/Fnhi9t6N+Z4aq74LT3bnmxM9kTL0tU8K5TT0zD2uEU/HZ+ZInM7Jm2+qjlRPciGrsi14LQWKP9sT275+b01dXCv1z7fluZ1HSa60AoBQFoBQCgLQQoBQUoIUAoCUFKAUEKCpQGvwUVO7WROrZlRz4j76UljVE/FtOJ+IImNDVep/itTTXH/GqM92W5oJ8tFM8lUTHbDIcxUVUclORVRU8ipyKdmmqKoiqOSWpMTE4nmSiolASgpRBKMVc0RVAUBaMkWiotFRaAtFGzwRanfCF6p4MCTZLvQkUTnov3ohx9vVTGzrtNPLXimP+UxHybehjOopmeSMz3Mi1XlXlVeVfSq851qaYppimOSNzUmrhTM9JRkhQCgLRQoBQFoJkoGSgZKBkoBQMlAKAlAyUAoKUQeTGmWKSOVvPFIyROtrkX5HjqLMX7Ny1VyVxMdsYZ26+BXTV0Tl7/CfHSPPyUb9B8qzsXoVkqJIlejwq7Dn7CvTd2dYmr+KI4M++ni/R762jgaiuI5J39u9lUdZqpQUog5oCURUoxUoC0UVCotFRUQDqioUBsaCm2HUZehuA+FPWme1n5bji7Y49zR2Y/quRPVRE1S3NJupvV9FMx2smjttLJQMlAytBCihQMrQCgFBMlAKAUAoGSgFAKAUFKAlECgNfXU3wadkf58Pud3lV8D1Yq/crDh7I8nf1um82vhR7rkcKO/Le1fGt2bnTGOuncx6O40koiooHKoRUVCDkiqAoDpEMkVEA6RCotBFoqZa+MmzS8p3TPmYsCdUbHyL8TfccPUeU2xpqPR0V1/Filu2+Lo7lXnTEdm9k0dxolFFoGSghQFooUDJQCgC8gG5wj4Nyae3Hc+VkqTtcvgtVuxyIiqnLz8/P6DhbI27a2lXdooommaMcvPE5/Ru6vRVaeKZmrOWJR3WkUBKAUDJRAoBQEoBQVrtTjNKenO7EzWv6opmV8TEOFV5HbUdF6ifion/ABqb8cfRT00Vd0/dj0dxooqAcqhFRUIqKgVyqEFAUB0iFFRCo6RAxVEKi0Br5vgabgsT/FlzMh3YrY2r9zVOHpZ8JtjV1ejpt09uapb13i6O1HnTVPZuZNHdaC0AoqFAWgFAWgFAKAj2+CvUpB+g/wD0rlxsBfKrvexD85/BMY1Wp9sR85fQbY/lUe/6PgKP0d8+UAoCbQFAKAm0BtIFAa2gJvZnQVfG4UkjU6VkhVHt/JTg7a8nd0Wp8y5FM+6uODP0dDRcam9a6ac9cb2PR3WglBXKoRUVArlSKioRSgKiAVEKxdIhUdUVFoItFG7NqenSR48cmHqi9zw8Sixz4bGu5Vc51Ly8qqp8tb021rF+/ctU2/K1Z3zPNujudWq5o7lFumqqrixjkeLunSfqOrf1WGnyNjhbc8213/q88aDpq7F7p0r6hqnbmYv7RnbnRa70xoOmr99a91aX5v1HtzYP2j/3nTb70/8AB/3fvrdd2aX5tzV686P5NHB2351vslc6Hoq/fWd26Z0aXlL156fJo8Htv0tvs+xwtB5tX76zu/TfNMy9eoO/aPA7b9NR2fY4eg8yr99a98NO8zv7dSk/aPAba9PR8MfocPQ+ZV++tO+OB5n+/Up/2F8X216xR8MfoeE0Po6u37p3xwujRmdup5P7SeK7a9ao+GP8Twuh9FV2/d4M3UIliemLpkONkbfFZC52TPxTvLxb27XclpS+UToNq3OLd1VNVE8scHHfEZhfGNHTxqLdUVR1/V9fwxy2MgwuOxI8tuxURkk82MjV2N8JHR8q9KUvlPj/AMOWdVXqdRTpbsW6o5ZmM7s+2JdfaVVmm1RN2maomeb3Ple+eN5lxf8AsM9fmfYeI7Y9ej4Kf0cbw2j9DPxKmq4/mfC7czMd8x+X7Wnl1/8A8U/onjGk9BPxOu+8PmfA7ZspfmPyzanr8/DC+M6X1fv+x36j6NJ01OtZ1/UT8q2lz7Qn4YPGtN6vHb9k79t81aX7Ey/qH5TtD+4VdkL45p/V47fsd+/JpmlJ/oyL+ofk+u/uFZ45p/Vo7fsnftejTtJT/aOd+sfk2s/uFxfHbHq1Pb9kXW39GBo/9Bf6yfkmq/uFzt+549Z9Xp/fU5XXJejC0ZP+Nav6h+Raj1+72/c8fter0kfCDJYu6ODSo3cqbmacxq0vIqXuMLn4dquU8G5rLtVPRMsqdpU0TmixTEst/KqrSJaqtNSmpfQidCH0lFPBpiM5w5szmZnkcKhUSiK5VArlUIrlUIyWgiogHSIVHSIViqIVHSIB0iBFootBFoBQFooUBaAUAoBQByci9SiOVJ5H2XDv+7YHqr8KH55+Dv8AX6v3f9pfSbZ/kW/f9Hx1H6G+cKAUAoCUAoBQEoglASgqKhByqBUVCDlUCuVQjJyqEUoI6RAmXSIVMukaUdI0IqNKmXSNCZVGlHW0IbSmV2gyu0GTaEyu0GV2AybAZNgMo5nIvUpY5Umdz7Hhw3+z4PUvwIfnP4O/1+r93/Z9Ltr+Rb9/0fH7D9FfN5XYDKbAZNgTJsC5NoMptBlNoMorSLlFaQy5VoVNpFcq0GXKtC5cq0i5cq0i5NoMv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  <a:cs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0458" y="1077972"/>
            <a:ext cx="8933734" cy="3983667"/>
            <a:chOff x="111035" y="1428978"/>
            <a:chExt cx="8933734" cy="418372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174" y="2644853"/>
              <a:ext cx="2607562" cy="246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74" y="2644853"/>
              <a:ext cx="2607562" cy="2282872"/>
            </a:xfrm>
            <a:prstGeom prst="rect">
              <a:avLst/>
            </a:prstGeom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523" y="2562224"/>
              <a:ext cx="2702232" cy="2549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143700" y="1439383"/>
              <a:ext cx="8899524" cy="500874"/>
            </a:xfrm>
            <a:prstGeom prst="rect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674049" y="5111827"/>
              <a:ext cx="3630612" cy="500873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674050" y="1433755"/>
              <a:ext cx="3630612" cy="500873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3369112" y="5177552"/>
              <a:ext cx="22404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Official NWS Forecast</a:t>
              </a:r>
              <a:endPara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56173" y="5111826"/>
              <a:ext cx="8888596" cy="500874"/>
            </a:xfrm>
            <a:prstGeom prst="rect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227711" y="2244743"/>
              <a:ext cx="23622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Minimum</a:t>
              </a:r>
              <a:r>
                <a:rPr lang="en-US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endPara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2967831" y="1428978"/>
              <a:ext cx="29718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Most Likely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6800056" y="2162114"/>
              <a:ext cx="1676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Maximum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11035" y="5177597"/>
              <a:ext cx="25955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Expect at least this much</a:t>
              </a:r>
              <a:endPara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6498281" y="5177597"/>
              <a:ext cx="23638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Potential for this much</a:t>
              </a:r>
              <a:endPara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43574" y="1439383"/>
              <a:ext cx="8889181" cy="4173317"/>
            </a:xfrm>
            <a:prstGeom prst="rect">
              <a:avLst/>
            </a:prstGeom>
            <a:noFill/>
            <a:ln w="3175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>
              <a:spAutoFit/>
            </a:bodyPr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897" y="1944946"/>
              <a:ext cx="3617763" cy="3160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 bwMode="auto">
            <a:xfrm>
              <a:off x="143574" y="1434303"/>
              <a:ext cx="2530475" cy="4178397"/>
            </a:xfrm>
            <a:prstGeom prst="rect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>
              <a:sp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04660" y="1439383"/>
              <a:ext cx="2739970" cy="4173317"/>
            </a:xfrm>
            <a:prstGeom prst="rect">
              <a:avLst/>
            </a:prstGeom>
            <a:noFill/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rtlCol="0" anchor="ctr">
              <a:spAutoFit/>
            </a:bodyPr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389" y="2562224"/>
              <a:ext cx="2684888" cy="2356620"/>
            </a:xfrm>
            <a:prstGeom prst="rect">
              <a:avLst/>
            </a:prstGeom>
          </p:spPr>
        </p:pic>
      </p:grpSp>
      <p:sp>
        <p:nvSpPr>
          <p:cNvPr id="25" name="Shape 93"/>
          <p:cNvSpPr txBox="1">
            <a:spLocks noGrp="1"/>
          </p:cNvSpPr>
          <p:nvPr>
            <p:ph type="title"/>
          </p:nvPr>
        </p:nvSpPr>
        <p:spPr>
          <a:xfrm>
            <a:off x="838200" y="186632"/>
            <a:ext cx="61722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 dirty="0" smtClean="0"/>
              <a:t>WPC Probabilistic Data Supports WFOs</a:t>
            </a:r>
            <a:endParaRPr lang="en" sz="3000" dirty="0"/>
          </a:p>
        </p:txBody>
      </p:sp>
      <p:sp>
        <p:nvSpPr>
          <p:cNvPr id="26" name="TextBox 25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6146" name="Picture 2" descr="http://famtest.nwcg.gov/roman/images/cwamap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0" t="19428" r="1378" b="55917"/>
          <a:stretch/>
        </p:blipFill>
        <p:spPr bwMode="auto">
          <a:xfrm>
            <a:off x="6416636" y="252710"/>
            <a:ext cx="1584364" cy="146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67600" y="765607"/>
            <a:ext cx="60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BOX</a:t>
            </a:r>
          </a:p>
          <a:p>
            <a:r>
              <a:rPr lang="en-US" dirty="0" smtClean="0"/>
              <a:t>OKX</a:t>
            </a:r>
          </a:p>
          <a:p>
            <a:r>
              <a:rPr lang="en-US" dirty="0" smtClean="0"/>
              <a:t>PHI</a:t>
            </a:r>
          </a:p>
          <a:p>
            <a:r>
              <a:rPr lang="en-US" dirty="0" smtClean="0"/>
              <a:t>LWX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431178" y="418299"/>
            <a:ext cx="437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X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12660" y="696777"/>
            <a:ext cx="437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X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60703" y="916889"/>
            <a:ext cx="437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X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36506" y="1224496"/>
            <a:ext cx="4376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X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3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200" dirty="0"/>
              <a:t>Day 4-7 Probability of Winter Weather</a:t>
            </a:r>
          </a:p>
        </p:txBody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5367125" y="1200150"/>
            <a:ext cx="33198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Issued twice </a:t>
            </a:r>
            <a:r>
              <a:rPr lang="en" sz="2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daily (</a:t>
            </a:r>
            <a:r>
              <a:rPr lang="en" sz="22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0900/2100Z)</a:t>
            </a: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" sz="700" i="1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i="1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NWS FOs only</a:t>
            </a: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" sz="7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Probability of &gt;0.10” frozen QPF (~1” snow or 0.1” ice)</a:t>
            </a:r>
            <a:r>
              <a:rPr lang="en" sz="1400" dirty="0">
                <a:solidFill>
                  <a:schemeClr val="dk1"/>
                </a:solidFill>
                <a:latin typeface="+mn-lt"/>
              </a:rPr>
              <a:t> </a:t>
            </a:r>
            <a:r>
              <a:rPr lang="en" sz="2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 24 hrs (e.g., day 4</a:t>
            </a:r>
            <a:r>
              <a:rPr lang="en" sz="22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</a:t>
            </a: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" sz="70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2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Started 1 December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6" y="1200150"/>
            <a:ext cx="4857599" cy="37256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13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Medium Range</a:t>
            </a:r>
            <a:endParaRPr lang="en-US" dirty="0"/>
          </a:p>
        </p:txBody>
      </p:sp>
      <p:pic>
        <p:nvPicPr>
          <p:cNvPr id="8" name="Picture 14" descr="tmin_conusF1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66" y="2495550"/>
            <a:ext cx="21988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pressures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2" y="2495550"/>
            <a:ext cx="2335213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tmax_akF108.g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2062" r="2730" b="15519"/>
          <a:stretch/>
        </p:blipFill>
        <p:spPr bwMode="auto">
          <a:xfrm>
            <a:off x="6255223" y="2495550"/>
            <a:ext cx="2317277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7782" y="1735038"/>
            <a:ext cx="2335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Fronts &amp; Pressure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43766" y="1581150"/>
            <a:ext cx="21988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CONUS Sensible </a:t>
            </a:r>
            <a:r>
              <a:rPr lang="en-US" sz="2000" dirty="0" err="1" smtClean="0">
                <a:solidFill>
                  <a:prstClr val="black"/>
                </a:solidFill>
              </a:rPr>
              <a:t>Wx</a:t>
            </a:r>
            <a:r>
              <a:rPr lang="en-US" sz="2000" dirty="0" smtClean="0">
                <a:solidFill>
                  <a:prstClr val="black"/>
                </a:solidFill>
              </a:rPr>
              <a:t> Elements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21285" y="1581150"/>
            <a:ext cx="23012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Alaska Sensible </a:t>
            </a:r>
            <a:r>
              <a:rPr lang="en-US" sz="2000" dirty="0" err="1" smtClean="0">
                <a:solidFill>
                  <a:prstClr val="black"/>
                </a:solidFill>
              </a:rPr>
              <a:t>Wx</a:t>
            </a:r>
            <a:r>
              <a:rPr lang="en-US" sz="2000" dirty="0" smtClean="0">
                <a:solidFill>
                  <a:prstClr val="black"/>
                </a:solidFill>
              </a:rPr>
              <a:t> Elements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235675"/>
            <a:ext cx="5235200" cy="35801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Medium Range Verification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990600" y="3003500"/>
            <a:ext cx="2575854" cy="10312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marL="1397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200" dirty="0"/>
              <a:t># years to improve </a:t>
            </a:r>
            <a:r>
              <a:rPr lang="en" sz="1200" dirty="0" smtClean="0"/>
              <a:t>two </a:t>
            </a:r>
            <a:r>
              <a:rPr lang="en" sz="1200" dirty="0"/>
              <a:t>forecast </a:t>
            </a:r>
            <a:r>
              <a:rPr lang="en" sz="1200" dirty="0" smtClean="0"/>
              <a:t>days </a:t>
            </a:r>
            <a:r>
              <a:rPr lang="en" sz="1200" dirty="0"/>
              <a:t>was </a:t>
            </a:r>
            <a:r>
              <a:rPr lang="en" sz="1200" dirty="0" smtClean="0"/>
              <a:t>~20 </a:t>
            </a:r>
            <a:r>
              <a:rPr lang="en" sz="1200" dirty="0"/>
              <a:t>years </a:t>
            </a:r>
            <a:r>
              <a:rPr lang="en" sz="1200" dirty="0" smtClean="0"/>
              <a:t>‘70s/’80s </a:t>
            </a:r>
            <a:r>
              <a:rPr lang="en" sz="1200" dirty="0"/>
              <a:t>but was </a:t>
            </a:r>
            <a:r>
              <a:rPr lang="en" sz="1200" dirty="0" smtClean="0"/>
              <a:t>~10 </a:t>
            </a:r>
            <a:r>
              <a:rPr lang="en" sz="1200" dirty="0"/>
              <a:t>years in the 2000s</a:t>
            </a:r>
          </a:p>
          <a:p>
            <a:pPr marL="139700" lvl="0">
              <a:spcBef>
                <a:spcPts val="0"/>
              </a:spcBef>
              <a:buClr>
                <a:srgbClr val="000000"/>
              </a:buClr>
              <a:buSzPct val="100000"/>
            </a:pPr>
            <a:endParaRPr lang="en" sz="700" dirty="0" smtClean="0"/>
          </a:p>
          <a:p>
            <a:pPr marL="139700" lv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1300" dirty="0" smtClean="0"/>
              <a:t>Steady </a:t>
            </a:r>
            <a:r>
              <a:rPr lang="en" sz="1300" dirty="0"/>
              <a:t>the last </a:t>
            </a:r>
            <a:r>
              <a:rPr lang="en" sz="1300" dirty="0" smtClean="0"/>
              <a:t>3-4 </a:t>
            </a:r>
            <a:r>
              <a:rPr lang="en" sz="1300" dirty="0"/>
              <a:t>years?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15</a:t>
            </a:r>
            <a:endParaRPr lang="en-US" dirty="0"/>
          </a:p>
        </p:txBody>
      </p:sp>
      <p:pic>
        <p:nvPicPr>
          <p:cNvPr id="1026" name="Picture 2" descr="http://www.wpc.ncep.noaa.gov/images/hpcvrf/d7maxy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454" y="1235675"/>
            <a:ext cx="5234646" cy="35797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/>
          <p:cNvSpPr txBox="1">
            <a:spLocks/>
          </p:cNvSpPr>
          <p:nvPr/>
        </p:nvSpPr>
        <p:spPr>
          <a:xfrm>
            <a:off x="7090360" y="5790995"/>
            <a:ext cx="1653555" cy="264716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9095"/>
          <a:stretch/>
        </p:blipFill>
        <p:spPr bwMode="auto">
          <a:xfrm>
            <a:off x="1148784" y="10263"/>
            <a:ext cx="6781800" cy="513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4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58588" y="1083412"/>
            <a:ext cx="4323288" cy="3343275"/>
            <a:chOff x="42581" y="1658364"/>
            <a:chExt cx="4323288" cy="3343275"/>
          </a:xfrm>
        </p:grpSpPr>
        <p:pic>
          <p:nvPicPr>
            <p:cNvPr id="1026" name="Picture 2" descr="Composite Plo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1" y="1658364"/>
              <a:ext cx="4323288" cy="334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" name="Shape 187"/>
            <p:cNvSpPr txBox="1"/>
            <p:nvPr/>
          </p:nvSpPr>
          <p:spPr>
            <a:xfrm>
              <a:off x="42581" y="1667058"/>
              <a:ext cx="4323288" cy="533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lang="en" dirty="0" smtClean="0"/>
                <a:t>May 1-17 Dept. from Avg. (925hPa Temperature)</a:t>
              </a:r>
              <a:endParaRPr lang="en" dirty="0"/>
            </a:p>
            <a:p>
              <a:pPr>
                <a:spcBef>
                  <a:spcPts val="0"/>
                </a:spcBef>
                <a:buNone/>
              </a:pPr>
              <a:endParaRPr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328988" y="3272419"/>
              <a:ext cx="277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54028" y="3462143"/>
              <a:ext cx="277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70270" y="3632840"/>
              <a:ext cx="2770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Shape 185"/>
          <p:cNvSpPr txBox="1">
            <a:spLocks/>
          </p:cNvSpPr>
          <p:nvPr/>
        </p:nvSpPr>
        <p:spPr>
          <a:xfrm>
            <a:off x="358588" y="3194968"/>
            <a:ext cx="4191000" cy="144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" sz="2000" b="1" dirty="0" smtClean="0"/>
              <a:t>WPC AK Discussion (10 May) </a:t>
            </a:r>
            <a:r>
              <a:rPr lang="en" sz="1800" i="1" dirty="0" smtClean="0"/>
              <a:t>TEMPERATURES SHOULD BE ABOVE AVERAGE… RECORD HIGH TEMPERATURES POSSIBLE.</a:t>
            </a:r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AK Record Heat - May 2014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66188" y="1355444"/>
            <a:ext cx="4164165" cy="3150336"/>
            <a:chOff x="4572000" y="1276351"/>
            <a:chExt cx="4164165" cy="31503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276351"/>
              <a:ext cx="4164165" cy="3150336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6547625" y="1925063"/>
              <a:ext cx="1731280" cy="685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76800" y="1655861"/>
              <a:ext cx="3124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7 record or near-record highs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699317" y="1203278"/>
            <a:ext cx="4148477" cy="311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King Salmon, AK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17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"/>
          <p:cNvSpPr txBox="1">
            <a:spLocks/>
          </p:cNvSpPr>
          <p:nvPr/>
        </p:nvSpPr>
        <p:spPr>
          <a:xfrm>
            <a:off x="6324600" y="2305430"/>
            <a:ext cx="2359026" cy="20990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203200" indent="0">
              <a:buFont typeface="Arial"/>
              <a:buNone/>
            </a:pPr>
            <a:r>
              <a:rPr lang="en-US" sz="2200" dirty="0" smtClean="0"/>
              <a:t>Nationally consistent set of gridded products for NDFD weather elements</a:t>
            </a:r>
            <a:endParaRPr lang="en-US" sz="2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/>
          <a:stretch/>
        </p:blipFill>
        <p:spPr>
          <a:xfrm>
            <a:off x="2500924" y="2020395"/>
            <a:ext cx="3343169" cy="31190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5960" r="74560" b="71405"/>
          <a:stretch/>
        </p:blipFill>
        <p:spPr>
          <a:xfrm>
            <a:off x="4938048" y="3564826"/>
            <a:ext cx="830843" cy="7509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92105" y="3588631"/>
            <a:ext cx="543428" cy="163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CLUSTER 1</a:t>
            </a:r>
            <a:endParaRPr lang="en-US" sz="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09280" y="2846454"/>
            <a:ext cx="1495719" cy="1794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" b="1" dirty="0" smtClean="0"/>
              <a:t>NATIONAL BLEND</a:t>
            </a:r>
            <a:endParaRPr lang="en-US" sz="5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National Blend Plan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883" y="2495550"/>
            <a:ext cx="2359025" cy="2099072"/>
          </a:xfrm>
        </p:spPr>
        <p:txBody>
          <a:bodyPr/>
          <a:lstStyle/>
          <a:p>
            <a:pPr marL="203200" indent="0">
              <a:buNone/>
            </a:pPr>
            <a:r>
              <a:rPr lang="en-US" sz="2200" dirty="0" smtClean="0"/>
              <a:t>WPC applies “over-the-loop” expertise to blended grids</a:t>
            </a:r>
            <a:endParaRPr lang="en-US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838201" y="1123948"/>
            <a:ext cx="838200" cy="1145979"/>
            <a:chOff x="794158" y="1143000"/>
            <a:chExt cx="989776" cy="1419866"/>
          </a:xfrm>
        </p:grpSpPr>
        <p:sp>
          <p:nvSpPr>
            <p:cNvPr id="6" name="Freeform 5"/>
            <p:cNvSpPr/>
            <p:nvPr/>
          </p:nvSpPr>
          <p:spPr>
            <a:xfrm>
              <a:off x="1066800" y="1295400"/>
              <a:ext cx="591884" cy="631663"/>
            </a:xfrm>
            <a:custGeom>
              <a:avLst/>
              <a:gdLst>
                <a:gd name="connsiteX0" fmla="*/ 0 w 591884"/>
                <a:gd name="connsiteY0" fmla="*/ 0 h 631663"/>
                <a:gd name="connsiteX1" fmla="*/ 95534 w 591884"/>
                <a:gd name="connsiteY1" fmla="*/ 545911 h 631663"/>
                <a:gd name="connsiteX2" fmla="*/ 286603 w 591884"/>
                <a:gd name="connsiteY2" fmla="*/ 614150 h 631663"/>
                <a:gd name="connsiteX3" fmla="*/ 409433 w 591884"/>
                <a:gd name="connsiteY3" fmla="*/ 600502 h 631663"/>
                <a:gd name="connsiteX4" fmla="*/ 477671 w 591884"/>
                <a:gd name="connsiteY4" fmla="*/ 286603 h 631663"/>
                <a:gd name="connsiteX5" fmla="*/ 586854 w 591884"/>
                <a:gd name="connsiteY5" fmla="*/ 122830 h 631663"/>
                <a:gd name="connsiteX6" fmla="*/ 300251 w 591884"/>
                <a:gd name="connsiteY6" fmla="*/ 177421 h 631663"/>
                <a:gd name="connsiteX7" fmla="*/ 13648 w 591884"/>
                <a:gd name="connsiteY7" fmla="*/ 81887 h 631663"/>
                <a:gd name="connsiteX0" fmla="*/ 0 w 591884"/>
                <a:gd name="connsiteY0" fmla="*/ 0 h 631663"/>
                <a:gd name="connsiteX1" fmla="*/ 95534 w 591884"/>
                <a:gd name="connsiteY1" fmla="*/ 545911 h 631663"/>
                <a:gd name="connsiteX2" fmla="*/ 286603 w 591884"/>
                <a:gd name="connsiteY2" fmla="*/ 614150 h 631663"/>
                <a:gd name="connsiteX3" fmla="*/ 409433 w 591884"/>
                <a:gd name="connsiteY3" fmla="*/ 600502 h 631663"/>
                <a:gd name="connsiteX4" fmla="*/ 477671 w 591884"/>
                <a:gd name="connsiteY4" fmla="*/ 286603 h 631663"/>
                <a:gd name="connsiteX5" fmla="*/ 586854 w 591884"/>
                <a:gd name="connsiteY5" fmla="*/ 122830 h 631663"/>
                <a:gd name="connsiteX6" fmla="*/ 300251 w 591884"/>
                <a:gd name="connsiteY6" fmla="*/ 177421 h 631663"/>
                <a:gd name="connsiteX7" fmla="*/ 13648 w 591884"/>
                <a:gd name="connsiteY7" fmla="*/ 81887 h 631663"/>
                <a:gd name="connsiteX8" fmla="*/ 0 w 591884"/>
                <a:gd name="connsiteY8" fmla="*/ 0 h 631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884" h="631663">
                  <a:moveTo>
                    <a:pt x="0" y="0"/>
                  </a:moveTo>
                  <a:cubicBezTo>
                    <a:pt x="23883" y="221776"/>
                    <a:pt x="47767" y="443553"/>
                    <a:pt x="95534" y="545911"/>
                  </a:cubicBezTo>
                  <a:cubicBezTo>
                    <a:pt x="143301" y="648269"/>
                    <a:pt x="234287" y="605052"/>
                    <a:pt x="286603" y="614150"/>
                  </a:cubicBezTo>
                  <a:cubicBezTo>
                    <a:pt x="338920" y="623249"/>
                    <a:pt x="377588" y="655093"/>
                    <a:pt x="409433" y="600502"/>
                  </a:cubicBezTo>
                  <a:cubicBezTo>
                    <a:pt x="441278" y="545911"/>
                    <a:pt x="448101" y="366215"/>
                    <a:pt x="477671" y="286603"/>
                  </a:cubicBezTo>
                  <a:cubicBezTo>
                    <a:pt x="507241" y="206991"/>
                    <a:pt x="616424" y="141027"/>
                    <a:pt x="586854" y="122830"/>
                  </a:cubicBezTo>
                  <a:cubicBezTo>
                    <a:pt x="557284" y="104633"/>
                    <a:pt x="395785" y="184245"/>
                    <a:pt x="300251" y="177421"/>
                  </a:cubicBezTo>
                  <a:cubicBezTo>
                    <a:pt x="204717" y="170597"/>
                    <a:pt x="109182" y="126242"/>
                    <a:pt x="13648" y="818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C:\Users\jim.sieveking\AppData\Local\Microsoft\Windows\Temporary Internet Files\Content.IE5\5OA7U7C6\MC900311104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58" y="1143000"/>
              <a:ext cx="989776" cy="1419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Notched Right Arrow 7"/>
          <p:cNvSpPr/>
          <p:nvPr/>
        </p:nvSpPr>
        <p:spPr>
          <a:xfrm>
            <a:off x="2057400" y="1276757"/>
            <a:ext cx="762000" cy="528949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1098838"/>
            <a:ext cx="165942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WPC</a:t>
            </a:r>
            <a:endParaRPr lang="en-US" sz="4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81700" y="1254264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Weather Forecast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Offices</a:t>
            </a:r>
            <a:endParaRPr lang="en-US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Notched Right Arrow 11"/>
          <p:cNvSpPr/>
          <p:nvPr/>
        </p:nvSpPr>
        <p:spPr>
          <a:xfrm>
            <a:off x="5095769" y="1276757"/>
            <a:ext cx="762000" cy="528949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utoShape 2" descr="Displaying schematic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isplaying schematic1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16292" y="1786698"/>
            <a:ext cx="319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Schematic WPC Forecaster Interface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5960" r="74560" b="71405"/>
          <a:stretch/>
        </p:blipFill>
        <p:spPr>
          <a:xfrm>
            <a:off x="4953415" y="4326591"/>
            <a:ext cx="815476" cy="7370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196968" y="4359075"/>
            <a:ext cx="543428" cy="1631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" b="1" dirty="0" smtClean="0"/>
              <a:t>CLUSTER 2</a:t>
            </a:r>
            <a:endParaRPr lang="en-US" sz="400" b="1" dirty="0"/>
          </a:p>
        </p:txBody>
      </p:sp>
    </p:spTree>
    <p:extLst>
      <p:ext uri="{BB962C8B-B14F-4D97-AF65-F5344CB8AC3E}">
        <p14:creationId xmlns:p14="http://schemas.microsoft.com/office/powerpoint/2010/main" val="18268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Clusters Example (Day 7)</a:t>
            </a:r>
            <a:br>
              <a:rPr lang="en" dirty="0" smtClean="0"/>
            </a:br>
            <a:r>
              <a:rPr lang="en" sz="2400" i="1" dirty="0" smtClean="0"/>
              <a:t>500hPa heights/vorticity</a:t>
            </a:r>
            <a:endParaRPr lang="en" sz="2400" i="1" dirty="0"/>
          </a:p>
        </p:txBody>
      </p:sp>
      <p:sp>
        <p:nvSpPr>
          <p:cNvPr id="223" name="Shape 223"/>
          <p:cNvSpPr txBox="1"/>
          <p:nvPr/>
        </p:nvSpPr>
        <p:spPr>
          <a:xfrm>
            <a:off x="725804" y="1224891"/>
            <a:ext cx="3556444" cy="4687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ct val="25000"/>
              <a:buFont typeface="Arial"/>
              <a:buNone/>
            </a:pPr>
            <a:r>
              <a:rPr lang="en" sz="2400" b="0" i="0" u="none" strike="noStrike" cap="none" baseline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Cluster 1 (10 members)</a:t>
            </a: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579" y="1922948"/>
            <a:ext cx="3556500" cy="2553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Shape 225"/>
          <p:cNvGrpSpPr/>
          <p:nvPr/>
        </p:nvGrpSpPr>
        <p:grpSpPr>
          <a:xfrm>
            <a:off x="4670733" y="1922956"/>
            <a:ext cx="3711267" cy="2553793"/>
            <a:chOff x="0" y="0"/>
            <a:chExt cx="2147483647" cy="2147483647"/>
          </a:xfrm>
        </p:grpSpPr>
        <p:pic>
          <p:nvPicPr>
            <p:cNvPr id="226" name="Shape 2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147483647" cy="2147483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Shape 227"/>
            <p:cNvSpPr txBox="1"/>
            <p:nvPr/>
          </p:nvSpPr>
          <p:spPr>
            <a:xfrm>
              <a:off x="83513126" y="429149312"/>
              <a:ext cx="190887432" cy="28241190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333CC"/>
                </a:buClr>
                <a:buSzPct val="25000"/>
                <a:buFont typeface="Arial"/>
                <a:buNone/>
              </a:pPr>
              <a:r>
                <a:rPr lang="en" sz="1600" b="0" i="0" u="none" strike="noStrike" cap="none" baseline="0">
                  <a:solidFill>
                    <a:srgbClr val="3333CC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</a:p>
          </p:txBody>
        </p:sp>
      </p:grpSp>
      <p:sp>
        <p:nvSpPr>
          <p:cNvPr id="228" name="Shape 228"/>
          <p:cNvSpPr txBox="1"/>
          <p:nvPr/>
        </p:nvSpPr>
        <p:spPr>
          <a:xfrm>
            <a:off x="4628976" y="1224072"/>
            <a:ext cx="3447599" cy="47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"/>
              <a:buNone/>
            </a:pPr>
            <a:r>
              <a:rPr lang="en" sz="2400" b="0" i="0" u="none" strike="noStrike" cap="none" baseline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Cluster 2 (7 members)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19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Highlights from 2014</a:t>
            </a:r>
            <a:endParaRPr lang="en" dirty="0"/>
          </a:p>
          <a:p>
            <a:pPr marL="914400" lvl="1" indent="-381000" rtl="0">
              <a:spcBef>
                <a:spcPts val="0"/>
              </a:spcBef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dirty="0"/>
              <a:t>QPF: Days </a:t>
            </a:r>
            <a:r>
              <a:rPr lang="en" dirty="0" smtClean="0"/>
              <a:t>0-7</a:t>
            </a:r>
            <a:endParaRPr lang="en" dirty="0"/>
          </a:p>
          <a:p>
            <a:pPr marL="914400" lvl="1" indent="-381000" rtl="0">
              <a:spcBef>
                <a:spcPts val="0"/>
              </a:spcBef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dirty="0"/>
              <a:t>Winter Weather</a:t>
            </a:r>
          </a:p>
          <a:p>
            <a:pPr marL="914400" lvl="1" indent="-381000" rtl="0">
              <a:spcBef>
                <a:spcPts val="0"/>
              </a:spcBef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 dirty="0"/>
              <a:t>Medium Range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Collaboration with Regions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Research to Operations (HMT-WPC)</a:t>
            </a:r>
            <a:endParaRPr lang="en" dirty="0"/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 smtClean="0"/>
              <a:t>WPC Requirements for EMC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Clusters Verification (PMSL Day 7)</a:t>
            </a:r>
          </a:p>
        </p:txBody>
      </p:sp>
      <p:pic>
        <p:nvPicPr>
          <p:cNvPr id="234" name="Shape 234"/>
          <p:cNvPicPr preferRelativeResize="0"/>
          <p:nvPr/>
        </p:nvPicPr>
        <p:blipFill rotWithShape="1">
          <a:blip r:embed="rId3">
            <a:alphaModFix/>
          </a:blip>
          <a:srcRect t="17871"/>
          <a:stretch/>
        </p:blipFill>
        <p:spPr>
          <a:xfrm>
            <a:off x="416525" y="921625"/>
            <a:ext cx="6722173" cy="42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3">
            <a:alphaModFix/>
          </a:blip>
          <a:srcRect l="19894" t="7296" r="74599" b="81913"/>
          <a:stretch/>
        </p:blipFill>
        <p:spPr>
          <a:xfrm>
            <a:off x="7138700" y="1138775"/>
            <a:ext cx="576025" cy="17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1436675" y="4018575"/>
            <a:ext cx="3312900" cy="69720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1 Sept - 24 Nov 2014 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7745750" y="1138775"/>
            <a:ext cx="1165500" cy="174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600"/>
              <a:t>Cluster1</a:t>
            </a:r>
          </a:p>
          <a:p>
            <a:pPr rtl="0">
              <a:spcBef>
                <a:spcPts val="0"/>
              </a:spcBef>
              <a:buNone/>
            </a:pPr>
            <a:endParaRPr sz="600"/>
          </a:p>
          <a:p>
            <a:pPr rtl="0">
              <a:spcBef>
                <a:spcPts val="0"/>
              </a:spcBef>
              <a:buNone/>
            </a:pPr>
            <a:r>
              <a:rPr lang="en" sz="1600"/>
              <a:t>Cluster2</a:t>
            </a:r>
          </a:p>
          <a:p>
            <a:pPr rtl="0">
              <a:spcBef>
                <a:spcPts val="0"/>
              </a:spcBef>
              <a:buNone/>
            </a:pPr>
            <a:endParaRPr sz="600"/>
          </a:p>
          <a:p>
            <a:pPr rtl="0">
              <a:spcBef>
                <a:spcPts val="0"/>
              </a:spcBef>
              <a:buNone/>
            </a:pPr>
            <a:r>
              <a:rPr lang="en" sz="1600"/>
              <a:t>Cluster3</a:t>
            </a:r>
          </a:p>
          <a:p>
            <a:pPr rtl="0">
              <a:spcBef>
                <a:spcPts val="0"/>
              </a:spcBef>
              <a:buNone/>
            </a:pPr>
            <a:endParaRPr sz="600"/>
          </a:p>
          <a:p>
            <a:pPr rtl="0">
              <a:spcBef>
                <a:spcPts val="0"/>
              </a:spcBef>
              <a:buNone/>
            </a:pPr>
            <a:r>
              <a:rPr lang="en" sz="1600"/>
              <a:t>GEFS</a:t>
            </a:r>
          </a:p>
          <a:p>
            <a:pPr rtl="0">
              <a:spcBef>
                <a:spcPts val="0"/>
              </a:spcBef>
              <a:buNone/>
            </a:pPr>
            <a:endParaRPr sz="600"/>
          </a:p>
          <a:p>
            <a:pPr>
              <a:spcBef>
                <a:spcPts val="0"/>
              </a:spcBef>
              <a:buNone/>
            </a:pPr>
            <a:r>
              <a:rPr lang="en" sz="1600"/>
              <a:t>ECENS</a:t>
            </a:r>
          </a:p>
        </p:txBody>
      </p:sp>
      <p:sp>
        <p:nvSpPr>
          <p:cNvPr id="238" name="Shape 238"/>
          <p:cNvSpPr/>
          <p:nvPr/>
        </p:nvSpPr>
        <p:spPr>
          <a:xfrm>
            <a:off x="3340900" y="1070725"/>
            <a:ext cx="447300" cy="3117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4977400" y="952050"/>
            <a:ext cx="447300" cy="3117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1704400" y="1070725"/>
            <a:ext cx="447300" cy="3117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1257100" y="1182475"/>
            <a:ext cx="447300" cy="3117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4977400" y="1917650"/>
            <a:ext cx="288000" cy="3117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5482200" y="2076825"/>
            <a:ext cx="288000" cy="3117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7267425" y="3414025"/>
            <a:ext cx="447300" cy="3117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 txBox="1"/>
          <p:nvPr/>
        </p:nvSpPr>
        <p:spPr>
          <a:xfrm>
            <a:off x="7745750" y="2941375"/>
            <a:ext cx="1294499" cy="15353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500" dirty="0"/>
              <a:t>Given cluster(s) </a:t>
            </a:r>
            <a:r>
              <a:rPr lang="en" sz="1500" dirty="0" smtClean="0"/>
              <a:t>that </a:t>
            </a:r>
            <a:r>
              <a:rPr lang="en" sz="1500" dirty="0"/>
              <a:t>beat the ECMWF ensemble </a:t>
            </a:r>
            <a:r>
              <a:rPr lang="en" sz="1500" dirty="0" smtClean="0"/>
              <a:t>mean</a:t>
            </a:r>
            <a:endParaRPr lang="en" sz="1500" i="1" dirty="0"/>
          </a:p>
        </p:txBody>
      </p:sp>
      <p:sp>
        <p:nvSpPr>
          <p:cNvPr id="246" name="Shape 246"/>
          <p:cNvSpPr/>
          <p:nvPr/>
        </p:nvSpPr>
        <p:spPr>
          <a:xfrm>
            <a:off x="3910150" y="1002950"/>
            <a:ext cx="257399" cy="2235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5468646" y="1016503"/>
            <a:ext cx="257399" cy="2235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5966646" y="1182478"/>
            <a:ext cx="257399" cy="2235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6417221" y="952053"/>
            <a:ext cx="257399" cy="2235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/>
          <p:nvPr/>
        </p:nvSpPr>
        <p:spPr>
          <a:xfrm>
            <a:off x="2151700" y="2751325"/>
            <a:ext cx="288000" cy="2607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3035800" y="1270675"/>
            <a:ext cx="257399" cy="223500"/>
          </a:xfrm>
          <a:prstGeom prst="ellipse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 rot="16200000">
            <a:off x="-574478" y="2676496"/>
            <a:ext cx="2286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Better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20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107037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400" dirty="0" smtClean="0"/>
              <a:t>Collaboration Calls on </a:t>
            </a:r>
            <a:br>
              <a:rPr lang="en" sz="3400" dirty="0" smtClean="0"/>
            </a:br>
            <a:r>
              <a:rPr lang="en" sz="3400" dirty="0" smtClean="0"/>
              <a:t>High-Impact Events</a:t>
            </a:r>
            <a:endParaRPr lang="en" sz="3400" dirty="0"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04800" y="1428750"/>
            <a:ext cx="8534400" cy="3497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900" dirty="0" smtClean="0"/>
              <a:t>Facilitated by the Regional Operations Centers</a:t>
            </a:r>
          </a:p>
          <a:p>
            <a:pPr marL="381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600" dirty="0"/>
              <a:t> </a:t>
            </a:r>
            <a:r>
              <a:rPr lang="en" sz="2600" dirty="0" smtClean="0"/>
              <a:t>   - Central US (July)</a:t>
            </a:r>
          </a:p>
          <a:p>
            <a:pPr marL="381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600" dirty="0"/>
              <a:t> </a:t>
            </a:r>
            <a:r>
              <a:rPr lang="en" sz="2600" dirty="0" smtClean="0"/>
              <a:t>   - Tropical Storm Norbert, Odile (August)</a:t>
            </a:r>
          </a:p>
          <a:p>
            <a:pPr marL="381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600" dirty="0"/>
              <a:t> </a:t>
            </a:r>
            <a:r>
              <a:rPr lang="en" sz="2600" dirty="0" smtClean="0"/>
              <a:t>   - Southern/Central US heavy rain (October)</a:t>
            </a:r>
          </a:p>
          <a:p>
            <a:pPr marL="38100" lvl="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600" dirty="0" smtClean="0"/>
              <a:t>    - Pre-Thanksgiving Day storm (November)</a:t>
            </a:r>
          </a:p>
          <a:p>
            <a:pPr marL="38100" lvl="0" rtl="0">
              <a:spcBef>
                <a:spcPts val="0"/>
              </a:spcBef>
              <a:buClr>
                <a:srgbClr val="000000"/>
              </a:buClr>
              <a:buSzPct val="100000"/>
            </a:pPr>
            <a:endParaRPr lang="en" sz="7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5" name="Shape 2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6800" y="3714750"/>
            <a:ext cx="1981199" cy="96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1400" y="3714750"/>
            <a:ext cx="2057400" cy="968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http://media.fyre.co/9SOcdnHmRzO0U6bRrcIx_Screen%20shot%202014-11-26%20at%2011.18.06%20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38549"/>
            <a:ext cx="1931844" cy="11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Winter Weather </a:t>
            </a:r>
            <a:r>
              <a:rPr lang="en" dirty="0" smtClean="0"/>
              <a:t>Desk Collaboration</a:t>
            </a:r>
            <a:endParaRPr lang="en" dirty="0"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i="1" dirty="0"/>
              <a:t>2013-14 Season</a:t>
            </a:r>
          </a:p>
          <a:p>
            <a:pPr marL="520700" lvl="0" indent="-4572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600" dirty="0"/>
              <a:t>254 Questions from WFOs (via 12Planet chat)</a:t>
            </a:r>
          </a:p>
          <a:p>
            <a:pPr marL="520700" lvl="0" indent="-4572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600" dirty="0"/>
              <a:t>63 telephone calls</a:t>
            </a:r>
          </a:p>
          <a:p>
            <a:pPr marL="520700" lvl="0" indent="-4572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600" dirty="0"/>
              <a:t>4 conference calls (33 WFOs)</a:t>
            </a:r>
          </a:p>
          <a:p>
            <a:pPr marL="520700" lvl="0" indent="-4572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600" dirty="0"/>
              <a:t>3 National Go-To Meeting Winter Weather Webinars (70 WFOs, RFCs, OCCWS, regional HQ, and AWC)</a:t>
            </a:r>
          </a:p>
          <a:p>
            <a:pPr lvl="0">
              <a:spcBef>
                <a:spcPts val="0"/>
              </a:spcBef>
              <a:buNone/>
            </a:pPr>
            <a:endParaRPr lang="en" sz="1400" i="1" dirty="0" smtClean="0"/>
          </a:p>
          <a:p>
            <a:pPr lvl="0">
              <a:spcBef>
                <a:spcPts val="0"/>
              </a:spcBef>
              <a:buNone/>
            </a:pPr>
            <a:r>
              <a:rPr lang="en" sz="1800" i="1" dirty="0" smtClean="0"/>
              <a:t>Dan </a:t>
            </a:r>
            <a:r>
              <a:rPr lang="en" sz="1800" i="1" dirty="0"/>
              <a:t>Petersen (WPC)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22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Winter Weather Watch Collaborator</a:t>
            </a:r>
          </a:p>
        </p:txBody>
      </p:sp>
      <p:grpSp>
        <p:nvGrpSpPr>
          <p:cNvPr id="122" name="Shape 122"/>
          <p:cNvGrpSpPr/>
          <p:nvPr/>
        </p:nvGrpSpPr>
        <p:grpSpPr>
          <a:xfrm>
            <a:off x="3573100" y="1585225"/>
            <a:ext cx="2518201" cy="3417186"/>
            <a:chOff x="372700" y="1585225"/>
            <a:chExt cx="2518201" cy="3417186"/>
          </a:xfrm>
        </p:grpSpPr>
        <p:pic>
          <p:nvPicPr>
            <p:cNvPr id="123" name="Shape 123"/>
            <p:cNvPicPr preferRelativeResize="0"/>
            <p:nvPr/>
          </p:nvPicPr>
          <p:blipFill rotWithShape="1">
            <a:blip r:embed="rId3">
              <a:alphaModFix/>
            </a:blip>
            <a:srcRect l="69848" t="9198" r="4516" b="44604"/>
            <a:stretch/>
          </p:blipFill>
          <p:spPr>
            <a:xfrm>
              <a:off x="372700" y="1585225"/>
              <a:ext cx="2518201" cy="3403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Shape 124"/>
            <p:cNvPicPr preferRelativeResize="0"/>
            <p:nvPr/>
          </p:nvPicPr>
          <p:blipFill rotWithShape="1">
            <a:blip r:embed="rId3">
              <a:alphaModFix/>
            </a:blip>
            <a:srcRect l="28586" t="2264" r="27916" b="89463"/>
            <a:stretch/>
          </p:blipFill>
          <p:spPr>
            <a:xfrm>
              <a:off x="372700" y="4561911"/>
              <a:ext cx="2518198" cy="440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Shape 125"/>
            <p:cNvSpPr txBox="1"/>
            <p:nvPr/>
          </p:nvSpPr>
          <p:spPr>
            <a:xfrm>
              <a:off x="481150" y="1585225"/>
              <a:ext cx="1503899" cy="7595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i="1" dirty="0"/>
                <a:t>Based on 12-hr winter storm warning criteria</a:t>
              </a:r>
            </a:p>
          </p:txBody>
        </p:sp>
      </p:grpSp>
      <p:grpSp>
        <p:nvGrpSpPr>
          <p:cNvPr id="126" name="Shape 126"/>
          <p:cNvGrpSpPr/>
          <p:nvPr/>
        </p:nvGrpSpPr>
        <p:grpSpPr>
          <a:xfrm>
            <a:off x="6381675" y="1040066"/>
            <a:ext cx="2548536" cy="3948758"/>
            <a:chOff x="3562275" y="1040066"/>
            <a:chExt cx="2548536" cy="3948758"/>
          </a:xfrm>
        </p:grpSpPr>
        <p:pic>
          <p:nvPicPr>
            <p:cNvPr id="127" name="Shape 127"/>
            <p:cNvPicPr preferRelativeResize="0"/>
            <p:nvPr/>
          </p:nvPicPr>
          <p:blipFill rotWithShape="1">
            <a:blip r:embed="rId4">
              <a:alphaModFix/>
            </a:blip>
            <a:srcRect l="69856" t="3482" r="3641" b="39885"/>
            <a:stretch/>
          </p:blipFill>
          <p:spPr>
            <a:xfrm>
              <a:off x="3562275" y="1585225"/>
              <a:ext cx="2548536" cy="3403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Shape 128"/>
            <p:cNvSpPr txBox="1"/>
            <p:nvPr/>
          </p:nvSpPr>
          <p:spPr>
            <a:xfrm>
              <a:off x="3577443" y="1040066"/>
              <a:ext cx="2518199" cy="6369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 rtl="0">
                <a:spcBef>
                  <a:spcPts val="0"/>
                </a:spcBef>
                <a:buNone/>
              </a:pPr>
              <a:r>
                <a:rPr lang="en" sz="1600" dirty="0"/>
                <a:t>24 Nov 2014 20:58 UTC</a:t>
              </a:r>
            </a:p>
            <a:p>
              <a:pPr algn="ctr">
                <a:spcBef>
                  <a:spcPts val="0"/>
                </a:spcBef>
                <a:buNone/>
              </a:pPr>
              <a:r>
                <a:rPr lang="en" sz="1600" dirty="0"/>
                <a:t>weather.gov webpage</a:t>
              </a:r>
            </a:p>
          </p:txBody>
        </p:sp>
      </p:grpSp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 l="67241" t="3367" r="2361" b="42323"/>
          <a:stretch/>
        </p:blipFill>
        <p:spPr>
          <a:xfrm>
            <a:off x="538950" y="1583350"/>
            <a:ext cx="2772341" cy="340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5">
            <a:alphaModFix/>
          </a:blip>
          <a:srcRect l="480" t="17812" r="92504" b="18183"/>
          <a:stretch/>
        </p:blipFill>
        <p:spPr>
          <a:xfrm>
            <a:off x="115199" y="1583350"/>
            <a:ext cx="542949" cy="340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5">
            <a:alphaModFix/>
          </a:blip>
          <a:srcRect l="695" t="85644" r="71578" b="1136"/>
          <a:stretch/>
        </p:blipFill>
        <p:spPr>
          <a:xfrm>
            <a:off x="1435075" y="4364814"/>
            <a:ext cx="1903750" cy="6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28"/>
          <p:cNvSpPr txBox="1"/>
          <p:nvPr/>
        </p:nvSpPr>
        <p:spPr>
          <a:xfrm>
            <a:off x="3802029" y="1040066"/>
            <a:ext cx="2289272" cy="57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1600" dirty="0" smtClean="0"/>
              <a:t>Winter Weather Watch Collaborator Output</a:t>
            </a:r>
            <a:endParaRPr lang="en" sz="1600" dirty="0"/>
          </a:p>
        </p:txBody>
      </p:sp>
      <p:sp>
        <p:nvSpPr>
          <p:cNvPr id="14" name="Shape 128"/>
          <p:cNvSpPr txBox="1"/>
          <p:nvPr/>
        </p:nvSpPr>
        <p:spPr>
          <a:xfrm>
            <a:off x="304800" y="1040570"/>
            <a:ext cx="2819400" cy="57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1600" dirty="0" smtClean="0"/>
              <a:t>WPC 72-hour Probability of &gt;8” Snow (%)</a:t>
            </a:r>
            <a:endParaRPr lang="en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23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 smtClean="0"/>
              <a:t>Hydrometeorological Testbed</a:t>
            </a:r>
            <a:endParaRPr lang="en" dirty="0"/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20700" lvl="0" indent="-457200">
              <a:spcBef>
                <a:spcPts val="48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" sz="2600" dirty="0"/>
              <a:t>Winter Weather Experiment (Jan - Feb 2014)</a:t>
            </a:r>
          </a:p>
          <a:p>
            <a:pPr marL="914400" lvl="1" indent="-355600">
              <a:spcBef>
                <a:spcPts val="480"/>
              </a:spcBef>
              <a:buClr>
                <a:srgbClr val="000000"/>
              </a:buClr>
              <a:buFont typeface="Courier New"/>
              <a:buChar char="o"/>
            </a:pPr>
            <a:r>
              <a:rPr lang="en" sz="2000" dirty="0"/>
              <a:t>Parallel SREF (with and without rime factor)</a:t>
            </a:r>
          </a:p>
          <a:p>
            <a:pPr marL="914400" lvl="1" indent="-355600">
              <a:spcBef>
                <a:spcPts val="480"/>
              </a:spcBef>
              <a:buClr>
                <a:srgbClr val="000000"/>
              </a:buClr>
              <a:buFont typeface="Courier New"/>
              <a:buChar char="o"/>
            </a:pPr>
            <a:r>
              <a:rPr lang="en" sz="2000" dirty="0"/>
              <a:t>NAM with rime factor modification</a:t>
            </a:r>
          </a:p>
          <a:p>
            <a:pPr marL="914400" lvl="1" indent="-355600">
              <a:spcBef>
                <a:spcPts val="480"/>
              </a:spcBef>
              <a:buClr>
                <a:srgbClr val="000000"/>
              </a:buClr>
              <a:buFont typeface="Courier New"/>
              <a:buChar char="o"/>
            </a:pPr>
            <a:r>
              <a:rPr lang="en" sz="2000" dirty="0"/>
              <a:t>36 </a:t>
            </a:r>
            <a:r>
              <a:rPr lang="en" sz="2000" dirty="0" smtClean="0"/>
              <a:t>participants</a:t>
            </a:r>
            <a:endParaRPr lang="en" sz="2600" dirty="0" smtClean="0"/>
          </a:p>
          <a:p>
            <a:pPr marL="520700" lvl="0" indent="-4572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600" dirty="0" smtClean="0"/>
              <a:t>Flash </a:t>
            </a:r>
            <a:r>
              <a:rPr lang="en" sz="2600" dirty="0"/>
              <a:t>Flood and Intense Rainfall (FFaIR) Experiment (July 2014)</a:t>
            </a:r>
          </a:p>
          <a:p>
            <a:pPr marL="914400" marR="0" lvl="1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Parallel NAM (now operational)</a:t>
            </a:r>
          </a:p>
          <a:p>
            <a:pPr marL="914400" marR="0" lvl="1" indent="-355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n" sz="2000" dirty="0"/>
              <a:t>NCASE (NCEP Convection Allowing Scale Ensemble) - </a:t>
            </a:r>
            <a:r>
              <a:rPr lang="en" sz="2000" dirty="0">
                <a:solidFill>
                  <a:schemeClr val="dk1"/>
                </a:solidFill>
              </a:rPr>
              <a:t>high resolution, </a:t>
            </a:r>
            <a:r>
              <a:rPr lang="en" sz="2000" dirty="0"/>
              <a:t>multi-model, time-lagged </a:t>
            </a:r>
            <a:r>
              <a:rPr lang="en" sz="2000" dirty="0" smtClean="0"/>
              <a:t>ensemble</a:t>
            </a:r>
            <a:endParaRPr lang="en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24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400726" y="1457324"/>
            <a:ext cx="2362274" cy="34685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000" b="1" dirty="0" smtClean="0"/>
              <a:t>Pre-Thanksgiving Day Snow</a:t>
            </a:r>
          </a:p>
          <a:p>
            <a:pPr algn="ctr"/>
            <a:r>
              <a:rPr lang="en" sz="2000" i="1" dirty="0" smtClean="0"/>
              <a:t>00Z 26 Nov NAM </a:t>
            </a:r>
          </a:p>
          <a:p>
            <a:endParaRPr lang="en" sz="2000" dirty="0" smtClean="0"/>
          </a:p>
          <a:p>
            <a:r>
              <a:rPr lang="en" sz="2000" dirty="0" smtClean="0"/>
              <a:t>Decreased snow</a:t>
            </a:r>
          </a:p>
          <a:p>
            <a:r>
              <a:rPr lang="en" sz="2000" dirty="0" smtClean="0"/>
              <a:t>- DC/NYC metro</a:t>
            </a:r>
            <a:endParaRPr lang="en" sz="2200" dirty="0" smtClean="0"/>
          </a:p>
          <a:p>
            <a:r>
              <a:rPr lang="en" sz="2000" dirty="0" smtClean="0"/>
              <a:t>- CT River Valley</a:t>
            </a:r>
          </a:p>
          <a:p>
            <a:endParaRPr lang="en" sz="2000" dirty="0" smtClean="0"/>
          </a:p>
          <a:p>
            <a:r>
              <a:rPr lang="en" sz="2000" dirty="0" smtClean="0"/>
              <a:t>Increased snow SW of Albany (resolution)</a:t>
            </a:r>
          </a:p>
        </p:txBody>
      </p:sp>
      <p:pic>
        <p:nvPicPr>
          <p:cNvPr id="1028" name="Picture 4" descr="http://www2.wpc.ncep.noaa.gov/ensver/various/nam_roebb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-6877050"/>
            <a:ext cx="4833938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2.wpc.ncep.noaa.gov/ensver/various/nam12_filter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r="23619"/>
          <a:stretch/>
        </p:blipFill>
        <p:spPr bwMode="auto">
          <a:xfrm>
            <a:off x="4121727" y="1457325"/>
            <a:ext cx="220287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wpc.ncep.noaa.gov/ensver/various/nam_roebber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9"/>
          <a:stretch/>
        </p:blipFill>
        <p:spPr bwMode="auto">
          <a:xfrm>
            <a:off x="381000" y="1457324"/>
            <a:ext cx="3692236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123950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NAM: QPF x (</a:t>
            </a:r>
            <a:r>
              <a:rPr lang="en-US" sz="1600" dirty="0" err="1" smtClean="0"/>
              <a:t>wx</a:t>
            </a:r>
            <a:r>
              <a:rPr lang="en-US" sz="1600" dirty="0" smtClean="0"/>
              <a:t>=snow) x </a:t>
            </a:r>
            <a:r>
              <a:rPr lang="en-US" sz="1600" dirty="0" err="1" smtClean="0"/>
              <a:t>Roebber</a:t>
            </a:r>
            <a:r>
              <a:rPr lang="en-US" sz="1600" dirty="0" smtClean="0"/>
              <a:t> SLR        NAM Rime Filter</a:t>
            </a:r>
            <a:endParaRPr lang="en-US" sz="1600" dirty="0"/>
          </a:p>
        </p:txBody>
      </p:sp>
      <p:sp>
        <p:nvSpPr>
          <p:cNvPr id="3" name="Oval 2"/>
          <p:cNvSpPr/>
          <p:nvPr/>
        </p:nvSpPr>
        <p:spPr>
          <a:xfrm>
            <a:off x="2667000" y="3486150"/>
            <a:ext cx="457200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876800" y="3486150"/>
            <a:ext cx="457200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0" y="2800350"/>
            <a:ext cx="457200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048000" y="2800350"/>
            <a:ext cx="457200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24200" y="2190750"/>
            <a:ext cx="457200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394832" y="2190750"/>
            <a:ext cx="457200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66252" y="2457130"/>
            <a:ext cx="457200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044568" y="2457130"/>
            <a:ext cx="457200" cy="457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21" name="Shape 295"/>
          <p:cNvSpPr txBox="1">
            <a:spLocks/>
          </p:cNvSpPr>
          <p:nvPr/>
        </p:nvSpPr>
        <p:spPr>
          <a:xfrm>
            <a:off x="457200" y="11415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 algn="ctr"/>
            <a:r>
              <a:rPr lang="en" sz="3200" dirty="0" smtClean="0"/>
              <a:t>Experimental Datasets in Operations</a:t>
            </a:r>
            <a:endParaRPr lang="en" sz="3200" dirty="0"/>
          </a:p>
        </p:txBody>
      </p:sp>
    </p:spTree>
    <p:extLst>
      <p:ext uri="{BB962C8B-B14F-4D97-AF65-F5344CB8AC3E}">
        <p14:creationId xmlns:p14="http://schemas.microsoft.com/office/powerpoint/2010/main" val="13888179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Evolving Methodologies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609239" y="1199727"/>
            <a:ext cx="6001361" cy="3733800"/>
            <a:chOff x="1600200" y="1199727"/>
            <a:chExt cx="6001361" cy="3733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76" t="15670" r="31675" b="46951"/>
            <a:stretch/>
          </p:blipFill>
          <p:spPr bwMode="auto">
            <a:xfrm>
              <a:off x="1600200" y="1199727"/>
              <a:ext cx="6001361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2438400" y="3333750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019040" y="3346873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676400" y="1504950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657600" y="1519767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638800" y="1519767"/>
              <a:ext cx="457200" cy="45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1000" y="1519767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Ensemble approach offered best results</a:t>
            </a:r>
          </a:p>
          <a:p>
            <a:endParaRPr lang="en-US" sz="2000" dirty="0"/>
          </a:p>
          <a:p>
            <a:r>
              <a:rPr lang="en-US" sz="2000" dirty="0" smtClean="0"/>
              <a:t>Use modified probabilities (X% of Flash Flood Guidance)</a:t>
            </a:r>
            <a:endParaRPr lang="en-US" sz="2000" dirty="0"/>
          </a:p>
        </p:txBody>
      </p:sp>
      <p:sp>
        <p:nvSpPr>
          <p:cNvPr id="11" name="Oval 10"/>
          <p:cNvSpPr/>
          <p:nvPr/>
        </p:nvSpPr>
        <p:spPr>
          <a:xfrm>
            <a:off x="3672968" y="3859466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56548" y="3859466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875488" y="202298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46704" y="202298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35327" y="202298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5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400" dirty="0" smtClean="0"/>
              <a:t>Excessive Rainfall Outlook Changes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207459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Define </a:t>
            </a:r>
            <a:r>
              <a:rPr lang="en-US" sz="2000" i="1" dirty="0" smtClean="0"/>
              <a:t>Flash Flood</a:t>
            </a:r>
            <a:r>
              <a:rPr lang="en-US" sz="2000" dirty="0" smtClean="0"/>
              <a:t> to be within 40km of a point (consistent with SPC)</a:t>
            </a:r>
          </a:p>
        </p:txBody>
      </p:sp>
      <p:sp>
        <p:nvSpPr>
          <p:cNvPr id="14" name="Oval 13"/>
          <p:cNvSpPr/>
          <p:nvPr/>
        </p:nvSpPr>
        <p:spPr>
          <a:xfrm>
            <a:off x="4846704" y="2022982"/>
            <a:ext cx="457200" cy="457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www2.wpc.ncep.noaa.gov/ensver/various/94e_2014071515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9" r="5308" b="4557"/>
          <a:stretch/>
        </p:blipFill>
        <p:spPr bwMode="auto">
          <a:xfrm>
            <a:off x="313124" y="1726186"/>
            <a:ext cx="4353807" cy="29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654924" y="1726186"/>
            <a:ext cx="4186245" cy="3055835"/>
            <a:chOff x="4572000" y="1306445"/>
            <a:chExt cx="4186245" cy="305583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8" t="8406" r="47586" b="41002"/>
            <a:stretch/>
          </p:blipFill>
          <p:spPr bwMode="auto">
            <a:xfrm>
              <a:off x="4572000" y="1306445"/>
              <a:ext cx="4186245" cy="305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8" t="43536" r="85562" b="49976"/>
            <a:stretch/>
          </p:blipFill>
          <p:spPr bwMode="auto">
            <a:xfrm>
              <a:off x="4572000" y="1390820"/>
              <a:ext cx="228600" cy="266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762000" y="1726186"/>
            <a:ext cx="3429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Current WPC Excessive Rainfall Outlook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66931" y="1733550"/>
            <a:ext cx="417423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Possible Future WPC </a:t>
            </a:r>
            <a:r>
              <a:rPr lang="en-US" b="1" dirty="0" smtClean="0"/>
              <a:t>Flash Flood</a:t>
            </a:r>
            <a:r>
              <a:rPr lang="en-US" dirty="0" smtClean="0"/>
              <a:t> Outlook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628580" y="2873573"/>
            <a:ext cx="762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AE03D"/>
                </a:solidFill>
              </a:rPr>
              <a:t>5-10%</a:t>
            </a:r>
            <a:endParaRPr lang="en-US" b="1" dirty="0">
              <a:solidFill>
                <a:srgbClr val="0AE03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48400" y="234315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&gt;10%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8000" y="3330773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&gt;2%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172200" y="2650927"/>
            <a:ext cx="304800" cy="525459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315200" y="2650927"/>
            <a:ext cx="304800" cy="67984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7391400" y="3330773"/>
            <a:ext cx="533400" cy="1524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477000" y="3599706"/>
            <a:ext cx="381000" cy="1150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390580" y="2650927"/>
            <a:ext cx="571820" cy="376534"/>
          </a:xfrm>
          <a:prstGeom prst="straightConnector1">
            <a:avLst/>
          </a:prstGeom>
          <a:ln w="19050">
            <a:solidFill>
              <a:srgbClr val="0AE0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2362200" y="3176386"/>
            <a:ext cx="381000" cy="154387"/>
          </a:xfrm>
          <a:prstGeom prst="straightConnector1">
            <a:avLst/>
          </a:prstGeom>
          <a:ln w="19050">
            <a:solidFill>
              <a:srgbClr val="0AE0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2286000" y="2724150"/>
            <a:ext cx="342580" cy="189506"/>
          </a:xfrm>
          <a:prstGeom prst="straightConnector1">
            <a:avLst/>
          </a:prstGeom>
          <a:ln w="19050">
            <a:solidFill>
              <a:srgbClr val="0AE0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013652" y="2990850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CC"/>
                </a:solidFill>
              </a:rPr>
              <a:t>&lt;5%</a:t>
            </a:r>
            <a:endParaRPr lang="en-US" b="1" dirty="0">
              <a:solidFill>
                <a:srgbClr val="FF33CC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704780" y="3475489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33CC"/>
                </a:solidFill>
              </a:rPr>
              <a:t>&lt;5%</a:t>
            </a:r>
            <a:endParaRPr lang="en-US" b="1" dirty="0">
              <a:solidFill>
                <a:srgbClr val="FF33CC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7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7200" y="1200150"/>
            <a:ext cx="4800600" cy="3276600"/>
          </a:xfrm>
          <a:prstGeom prst="rect">
            <a:avLst/>
          </a:prstGeom>
          <a:ln/>
        </p:spPr>
      </p:pic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/>
              <a:t>WPC Requirements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5486400" y="1200150"/>
            <a:ext cx="3200400" cy="3352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-US" sz="2800" b="1" i="1" dirty="0" smtClean="0"/>
              <a:t>QPF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i="1" dirty="0"/>
              <a:t>Improved skill (especially with high impact events)</a:t>
            </a:r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i="1" dirty="0" smtClean="0"/>
              <a:t>More accurate placement of convective maxima</a:t>
            </a:r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b="1" i="1" dirty="0" smtClean="0"/>
              <a:t>HRRRE</a:t>
            </a:r>
            <a:endParaRPr sz="2200" b="1" i="1" dirty="0"/>
          </a:p>
        </p:txBody>
      </p:sp>
      <p:pic>
        <p:nvPicPr>
          <p:cNvPr id="14" name="image1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57200" y="1200150"/>
            <a:ext cx="5029200" cy="3276600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622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/>
              <a:t>WPC Requirements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4579684" y="1184782"/>
            <a:ext cx="4114800" cy="340594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-US" sz="2800" b="1" i="1" dirty="0" smtClean="0"/>
              <a:t>Winter Weather</a:t>
            </a:r>
          </a:p>
          <a:p>
            <a:pPr lvl="0" algn="ctr" rtl="0">
              <a:spcBef>
                <a:spcPts val="0"/>
              </a:spcBef>
            </a:pPr>
            <a:endParaRPr lang="en-US" sz="600" b="1" i="1" dirty="0" smtClean="0"/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i="1" dirty="0" smtClean="0"/>
              <a:t>Add rime factor and percent of frozen precipitation to GFS output (and GEFS?)</a:t>
            </a:r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i="1" dirty="0" smtClean="0"/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i="1" dirty="0" smtClean="0"/>
              <a:t>Coupling to land-surface model</a:t>
            </a:r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400" i="1" dirty="0" smtClean="0"/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i="1" dirty="0" err="1" smtClean="0"/>
              <a:t>Extratropical</a:t>
            </a:r>
            <a:r>
              <a:rPr lang="en-US" sz="2200" i="1" dirty="0" smtClean="0"/>
              <a:t> cyclone tracking displayed in AWIPS2</a:t>
            </a:r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i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199" y="1318344"/>
            <a:ext cx="4038601" cy="3234606"/>
            <a:chOff x="457199" y="1318344"/>
            <a:chExt cx="3886201" cy="3111139"/>
          </a:xfrm>
        </p:grpSpPr>
        <p:pic>
          <p:nvPicPr>
            <p:cNvPr id="1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318344"/>
              <a:ext cx="3886201" cy="311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3" t="4100" r="37387" b="52431"/>
            <a:stretch/>
          </p:blipFill>
          <p:spPr bwMode="auto">
            <a:xfrm>
              <a:off x="472567" y="1428750"/>
              <a:ext cx="2517727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54982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WPC QPF Services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838200" y="2060436"/>
            <a:ext cx="7239000" cy="0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3640075" y="1859671"/>
            <a:ext cx="19050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f</a:t>
            </a:r>
            <a:r>
              <a:rPr lang="en-US" sz="1600" dirty="0" smtClean="0">
                <a:solidFill>
                  <a:srgbClr val="FF0000"/>
                </a:solidFill>
              </a:rPr>
              <a:t>orecast lead time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152400" y="1882314"/>
            <a:ext cx="838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DAYS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8072718" y="1875381"/>
            <a:ext cx="990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dirty="0" smtClean="0">
                <a:solidFill>
                  <a:srgbClr val="FF0000"/>
                </a:solidFill>
              </a:rPr>
              <a:t>HOURS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Picture 19" descr="Day6-7QPF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" y="3306693"/>
            <a:ext cx="1742440" cy="13143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pcqpf_day1-2_p48i_v12ZMay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43" y="2374747"/>
            <a:ext cx="1807970" cy="1520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Excessive_cropp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52750"/>
            <a:ext cx="1828800" cy="15147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wpc.ncep.noaa.gov/pqpf_24hr/p24i_pqpf_ge100_2013100312f072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24" y="2374747"/>
            <a:ext cx="2007368" cy="1504188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2" descr="MPD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914" y="3237556"/>
            <a:ext cx="1846686" cy="138353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313266" y="2598807"/>
            <a:ext cx="15634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dirty="0">
                <a:solidFill>
                  <a:prstClr val="black"/>
                </a:solidFill>
              </a:rPr>
              <a:t>Day 4-7 QPF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938443" y="3891612"/>
            <a:ext cx="16920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Deterministic </a:t>
            </a:r>
            <a:r>
              <a:rPr lang="en-US" sz="2000" dirty="0">
                <a:solidFill>
                  <a:prstClr val="black"/>
                </a:solidFill>
              </a:rPr>
              <a:t>QPF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3630507" y="2273991"/>
            <a:ext cx="13822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Excessive Rainfall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5218628" y="3878934"/>
            <a:ext cx="16920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Probabilistic </a:t>
            </a:r>
            <a:r>
              <a:rPr lang="en-US" sz="2000" dirty="0">
                <a:solidFill>
                  <a:prstClr val="black"/>
                </a:solidFill>
              </a:rPr>
              <a:t>QPF</a:t>
            </a: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6930389" y="2221893"/>
            <a:ext cx="16920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dirty="0" err="1" smtClean="0">
                <a:solidFill>
                  <a:prstClr val="black"/>
                </a:solidFill>
              </a:rPr>
              <a:t>Mesoscale</a:t>
            </a:r>
            <a:r>
              <a:rPr lang="en-US" sz="2000" dirty="0" smtClean="0">
                <a:solidFill>
                  <a:prstClr val="black"/>
                </a:solidFill>
              </a:rPr>
              <a:t> Precipitation Discussion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11773" y="1321911"/>
            <a:ext cx="21790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dirty="0" smtClean="0">
                <a:solidFill>
                  <a:prstClr val="black"/>
                </a:solidFill>
              </a:rPr>
              <a:t>Medium Range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3630507" y="1306383"/>
            <a:ext cx="1914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dirty="0" smtClean="0">
                <a:solidFill>
                  <a:prstClr val="black"/>
                </a:solidFill>
              </a:rPr>
              <a:t>Days 1-3 QPF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6548077" y="1321911"/>
            <a:ext cx="1914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2000" b="1" dirty="0" err="1" smtClean="0">
                <a:solidFill>
                  <a:prstClr val="black"/>
                </a:solidFill>
              </a:rPr>
              <a:t>MetWatch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4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5836" y="1170601"/>
            <a:ext cx="4271682" cy="3257167"/>
            <a:chOff x="300318" y="1200150"/>
            <a:chExt cx="4271682" cy="3257167"/>
          </a:xfrm>
        </p:grpSpPr>
        <p:grpSp>
          <p:nvGrpSpPr>
            <p:cNvPr id="3" name="Group 2"/>
            <p:cNvGrpSpPr/>
            <p:nvPr/>
          </p:nvGrpSpPr>
          <p:grpSpPr>
            <a:xfrm>
              <a:off x="300318" y="1200150"/>
              <a:ext cx="4271682" cy="2949390"/>
              <a:chOff x="300318" y="1200150"/>
              <a:chExt cx="4271682" cy="2949390"/>
            </a:xfrm>
          </p:grpSpPr>
          <p:pic>
            <p:nvPicPr>
              <p:cNvPr id="2050" name="Picture 2" descr="http://www2.wpc.ncep.noaa.gov/ensver/various/gefs_AVEHGHTDM_20140801_20141101_f168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437" b="49201"/>
              <a:stretch/>
            </p:blipFill>
            <p:spPr bwMode="auto">
              <a:xfrm>
                <a:off x="304800" y="1504950"/>
                <a:ext cx="4267200" cy="11564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 descr="http://www2.wpc.ncep.noaa.gov/ensver/various/ecens_AVEHGHTDM_20140801_20141101_f168.gif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07" b="48823"/>
              <a:stretch/>
            </p:blipFill>
            <p:spPr bwMode="auto">
              <a:xfrm>
                <a:off x="300318" y="2966197"/>
                <a:ext cx="4267200" cy="1183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304800" y="1200150"/>
                <a:ext cx="4267200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 smtClean="0"/>
                  <a:t>GEFS avg. 500hPa height error outside envelope (m)</a:t>
                </a:r>
                <a:endParaRPr lang="en-US" sz="13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04800" y="2661397"/>
                <a:ext cx="4267200" cy="292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dirty="0" smtClean="0"/>
                  <a:t>ECENS avg. 500hPa height error outside envelope (m)</a:t>
                </a:r>
                <a:endParaRPr lang="en-US" sz="1300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04800" y="4149540"/>
              <a:ext cx="426271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168-hr forecasts (1 August – 1 November 2014)</a:t>
              </a:r>
              <a:endParaRPr lang="en-US" dirty="0"/>
            </a:p>
          </p:txBody>
        </p:sp>
      </p:grpSp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/>
              <a:t>WPC Requirements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4648200" y="1200151"/>
            <a:ext cx="4038600" cy="307372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</a:pPr>
            <a:r>
              <a:rPr lang="en-US" sz="2800" b="1" i="1" dirty="0" smtClean="0"/>
              <a:t>Ensemble Systems</a:t>
            </a:r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i="1" dirty="0" smtClean="0"/>
              <a:t>Increased ensemble spread in the SREF and GEFS</a:t>
            </a:r>
          </a:p>
          <a:p>
            <a:pPr marL="457200" lvl="0" indent="-4572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i="1" dirty="0" smtClean="0"/>
              <a:t>Bring GEFS reforecast into production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" sz="2200" i="1" dirty="0"/>
              <a:t>Cohesive ensemble output synthesis </a:t>
            </a:r>
            <a:r>
              <a:rPr lang="en" sz="2200" i="1" dirty="0" smtClean="0"/>
              <a:t>methods</a:t>
            </a:r>
            <a:endParaRPr lang="en" sz="2200" i="1" dirty="0"/>
          </a:p>
        </p:txBody>
      </p:sp>
      <p:pic>
        <p:nvPicPr>
          <p:cNvPr id="13" name="Picture 4" descr="http://www2.wpc.ncep.noaa.gov/ensver/various/ecens_AVEHGHTDM_20140801_20141101_f168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94651" r="11600" b="-125"/>
          <a:stretch/>
        </p:blipFill>
        <p:spPr bwMode="auto">
          <a:xfrm>
            <a:off x="304800" y="4435292"/>
            <a:ext cx="4262718" cy="27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380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Extra Slides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054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89" y="0"/>
            <a:ext cx="7521222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Shape 51"/>
          <p:cNvCxnSpPr/>
          <p:nvPr/>
        </p:nvCxnSpPr>
        <p:spPr>
          <a:xfrm flipV="1">
            <a:off x="1525300" y="3076337"/>
            <a:ext cx="5789900" cy="111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dot"/>
            <a:round/>
            <a:headEnd type="none" w="lg" len="lg"/>
            <a:tailEnd type="none" w="lg" len="lg"/>
          </a:ln>
        </p:spPr>
      </p:cxnSp>
      <p:sp>
        <p:nvSpPr>
          <p:cNvPr id="52" name="Shape 52"/>
          <p:cNvSpPr txBox="1"/>
          <p:nvPr/>
        </p:nvSpPr>
        <p:spPr>
          <a:xfrm>
            <a:off x="228600" y="3181350"/>
            <a:ext cx="787756" cy="85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GPRA </a:t>
            </a:r>
            <a:r>
              <a:rPr lang="en" b="1" dirty="0"/>
              <a:t>GOAL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/>
              <a:t>0.320</a:t>
            </a:r>
          </a:p>
        </p:txBody>
      </p:sp>
      <p:sp>
        <p:nvSpPr>
          <p:cNvPr id="53" name="Shape 53"/>
          <p:cNvSpPr txBox="1"/>
          <p:nvPr/>
        </p:nvSpPr>
        <p:spPr>
          <a:xfrm>
            <a:off x="209201" y="3943350"/>
            <a:ext cx="747175" cy="85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FY14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WPC</a:t>
            </a:r>
          </a:p>
          <a:p>
            <a:pPr lvl="0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0.332</a:t>
            </a:r>
          </a:p>
        </p:txBody>
      </p:sp>
      <p:sp>
        <p:nvSpPr>
          <p:cNvPr id="54" name="Shape 54"/>
          <p:cNvSpPr txBox="1"/>
          <p:nvPr/>
        </p:nvSpPr>
        <p:spPr>
          <a:xfrm>
            <a:off x="1051227" y="371476"/>
            <a:ext cx="1339199" cy="76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Driest month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since</a:t>
            </a:r>
          </a:p>
          <a:p>
            <a:pPr algn="ctr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</a:rPr>
              <a:t>Oct 1987!</a:t>
            </a:r>
          </a:p>
        </p:txBody>
      </p:sp>
      <p:cxnSp>
        <p:nvCxnSpPr>
          <p:cNvPr id="55" name="Shape 55"/>
          <p:cNvCxnSpPr/>
          <p:nvPr/>
        </p:nvCxnSpPr>
        <p:spPr>
          <a:xfrm>
            <a:off x="2149425" y="1036975"/>
            <a:ext cx="899699" cy="20532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" name="Straight Connector 3"/>
          <p:cNvCxnSpPr/>
          <p:nvPr/>
        </p:nvCxnSpPr>
        <p:spPr>
          <a:xfrm flipH="1">
            <a:off x="1525300" y="2571750"/>
            <a:ext cx="59423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6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pc.ncep.noaa.gov/images/hpcvrf/WPC6ts5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7150"/>
            <a:ext cx="72199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1276350"/>
            <a:ext cx="556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       Day 1              Day 2              Day 3</a:t>
            </a:r>
            <a:endParaRPr lang="en-US" sz="2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152255" y="1276350"/>
            <a:ext cx="0" cy="31242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19800" y="1276350"/>
            <a:ext cx="0" cy="31242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15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387" y="0"/>
            <a:ext cx="752123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1752600" y="1123950"/>
            <a:ext cx="23622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 smtClean="0"/>
              <a:t>% Improvement</a:t>
            </a:r>
          </a:p>
          <a:p>
            <a:pPr>
              <a:spcBef>
                <a:spcPts val="0"/>
              </a:spcBef>
              <a:buNone/>
            </a:pPr>
            <a:r>
              <a:rPr lang="en" sz="1800" dirty="0" smtClean="0"/>
              <a:t>50% NAM</a:t>
            </a:r>
          </a:p>
          <a:p>
            <a:pPr>
              <a:spcBef>
                <a:spcPts val="0"/>
              </a:spcBef>
              <a:buNone/>
            </a:pPr>
            <a:r>
              <a:rPr lang="en" sz="1800" dirty="0" smtClean="0"/>
              <a:t>30% GFS</a:t>
            </a:r>
          </a:p>
          <a:p>
            <a:pPr>
              <a:spcBef>
                <a:spcPts val="0"/>
              </a:spcBef>
              <a:buNone/>
            </a:pPr>
            <a:r>
              <a:rPr lang="en" sz="1800" dirty="0" smtClean="0"/>
              <a:t>18% ECMWF</a:t>
            </a:r>
          </a:p>
          <a:p>
            <a:pPr>
              <a:spcBef>
                <a:spcPts val="0"/>
              </a:spcBef>
              <a:buNone/>
            </a:pPr>
            <a:r>
              <a:rPr lang="en" sz="1800" dirty="0" smtClean="0"/>
              <a:t>  6% ENSBC</a:t>
            </a:r>
            <a:endParaRPr lang="en" sz="1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9854" y="0"/>
            <a:ext cx="8077200" cy="5143500"/>
            <a:chOff x="811387" y="0"/>
            <a:chExt cx="7529975" cy="5143500"/>
          </a:xfrm>
        </p:grpSpPr>
        <p:pic>
          <p:nvPicPr>
            <p:cNvPr id="6" name="Shape 60"/>
            <p:cNvPicPr preferRelativeResize="0"/>
            <p:nvPr/>
          </p:nvPicPr>
          <p:blipFill rotWithShape="1">
            <a:blip r:embed="rId3">
              <a:alphaModFix/>
            </a:blip>
            <a:srcRect b="84066"/>
            <a:stretch/>
          </p:blipFill>
          <p:spPr>
            <a:xfrm>
              <a:off x="811387" y="0"/>
              <a:ext cx="7521234" cy="81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Shape 60"/>
            <p:cNvPicPr preferRelativeResize="0"/>
            <p:nvPr/>
          </p:nvPicPr>
          <p:blipFill rotWithShape="1">
            <a:blip r:embed="rId3">
              <a:alphaModFix/>
            </a:blip>
            <a:srcRect l="89448" r="5328"/>
            <a:stretch/>
          </p:blipFill>
          <p:spPr>
            <a:xfrm>
              <a:off x="6782072" y="0"/>
              <a:ext cx="39285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Shape 60"/>
            <p:cNvPicPr preferRelativeResize="0"/>
            <p:nvPr/>
          </p:nvPicPr>
          <p:blipFill rotWithShape="1">
            <a:blip r:embed="rId3">
              <a:alphaModFix/>
            </a:blip>
            <a:srcRect t="15934" r="29377"/>
            <a:stretch/>
          </p:blipFill>
          <p:spPr>
            <a:xfrm>
              <a:off x="1470366" y="819572"/>
              <a:ext cx="5311706" cy="4323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60"/>
            <p:cNvPicPr preferRelativeResize="0"/>
            <p:nvPr/>
          </p:nvPicPr>
          <p:blipFill rotWithShape="1">
            <a:blip r:embed="rId3">
              <a:alphaModFix/>
            </a:blip>
            <a:srcRect t="90864"/>
            <a:stretch/>
          </p:blipFill>
          <p:spPr>
            <a:xfrm>
              <a:off x="820128" y="4673600"/>
              <a:ext cx="7521234" cy="469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" name="Shape 61"/>
          <p:cNvSpPr txBox="1"/>
          <p:nvPr/>
        </p:nvSpPr>
        <p:spPr>
          <a:xfrm>
            <a:off x="2411579" y="1123950"/>
            <a:ext cx="23622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dirty="0" smtClean="0"/>
              <a:t>% Improvement</a:t>
            </a:r>
          </a:p>
          <a:p>
            <a:pPr>
              <a:spcBef>
                <a:spcPts val="0"/>
              </a:spcBef>
              <a:buNone/>
            </a:pPr>
            <a:r>
              <a:rPr lang="en" sz="1800" dirty="0" smtClean="0"/>
              <a:t>50% NAM</a:t>
            </a:r>
          </a:p>
          <a:p>
            <a:pPr>
              <a:spcBef>
                <a:spcPts val="0"/>
              </a:spcBef>
              <a:buNone/>
            </a:pPr>
            <a:r>
              <a:rPr lang="en" sz="1800" dirty="0" smtClean="0"/>
              <a:t>30% GFS</a:t>
            </a:r>
          </a:p>
          <a:p>
            <a:pPr>
              <a:spcBef>
                <a:spcPts val="0"/>
              </a:spcBef>
              <a:buNone/>
            </a:pPr>
            <a:r>
              <a:rPr lang="en" sz="1800" dirty="0" smtClean="0"/>
              <a:t>18% ECMWF</a:t>
            </a:r>
          </a:p>
          <a:p>
            <a:pPr>
              <a:spcBef>
                <a:spcPts val="0"/>
              </a:spcBef>
              <a:buNone/>
            </a:pPr>
            <a:r>
              <a:rPr lang="en" sz="1800" dirty="0" smtClean="0"/>
              <a:t>  6% ENSBC</a:t>
            </a:r>
            <a:endParaRPr lang="en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833399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200" dirty="0" smtClean="0"/>
              <a:t>Experimental Datasets in Operations</a:t>
            </a:r>
            <a:endParaRPr lang="en" sz="3200" dirty="0"/>
          </a:p>
        </p:txBody>
      </p:sp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194504"/>
            <a:ext cx="3847532" cy="288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1504950"/>
            <a:ext cx="3847532" cy="288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5200" y="1725545"/>
            <a:ext cx="3847521" cy="288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6">
            <a:alphaModFix/>
          </a:blip>
          <a:srcRect t="21691" r="69429" b="42311"/>
          <a:stretch/>
        </p:blipFill>
        <p:spPr>
          <a:xfrm>
            <a:off x="4644276" y="1681042"/>
            <a:ext cx="4217976" cy="310415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/>
          <p:nvPr/>
        </p:nvSpPr>
        <p:spPr>
          <a:xfrm>
            <a:off x="4690925" y="3844446"/>
            <a:ext cx="3996000" cy="632304"/>
          </a:xfrm>
          <a:prstGeom prst="rect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26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Case: </a:t>
            </a:r>
            <a:r>
              <a:rPr lang="en" dirty="0" smtClean="0"/>
              <a:t>26  November 2014 </a:t>
            </a:r>
            <a:endParaRPr lang="en" dirty="0"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324600" y="1457324"/>
            <a:ext cx="2362274" cy="34685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000" b="1" dirty="0" smtClean="0"/>
              <a:t>00Z 26 Nov NAM </a:t>
            </a:r>
          </a:p>
          <a:p>
            <a:endParaRPr lang="en" sz="2000" dirty="0" smtClean="0"/>
          </a:p>
          <a:p>
            <a:r>
              <a:rPr lang="en" sz="2000" dirty="0" smtClean="0"/>
              <a:t>- Decreased snow in DC/NYC metro</a:t>
            </a:r>
            <a:endParaRPr lang="en" sz="2200" dirty="0" smtClean="0"/>
          </a:p>
          <a:p>
            <a:r>
              <a:rPr lang="en" sz="2000" dirty="0" smtClean="0"/>
              <a:t>- Increased snow in Catskills (resolution)</a:t>
            </a:r>
          </a:p>
        </p:txBody>
      </p:sp>
      <p:pic>
        <p:nvPicPr>
          <p:cNvPr id="1028" name="Picture 4" descr="http://www2.wpc.ncep.noaa.gov/ensver/various/nam_roebb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-6877050"/>
            <a:ext cx="4833938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2.wpc.ncep.noaa.gov/ensver/various/nam12_filter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r="23619"/>
          <a:stretch/>
        </p:blipFill>
        <p:spPr bwMode="auto">
          <a:xfrm>
            <a:off x="4121727" y="1457325"/>
            <a:ext cx="2202873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2.wpc.ncep.noaa.gov/ensver/various/nam_roebber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9"/>
          <a:stretch/>
        </p:blipFill>
        <p:spPr bwMode="auto">
          <a:xfrm>
            <a:off x="381000" y="1457324"/>
            <a:ext cx="3692236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123950"/>
            <a:ext cx="617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NAM: QPF x (</a:t>
            </a:r>
            <a:r>
              <a:rPr lang="en-US" sz="1600" dirty="0" err="1" smtClean="0"/>
              <a:t>wx</a:t>
            </a:r>
            <a:r>
              <a:rPr lang="en-US" sz="1600" dirty="0" smtClean="0"/>
              <a:t>=snow) x </a:t>
            </a:r>
            <a:r>
              <a:rPr lang="en-US" sz="1600" dirty="0" err="1" smtClean="0"/>
              <a:t>Roebber</a:t>
            </a:r>
            <a:r>
              <a:rPr lang="en-US" sz="1600" dirty="0" smtClean="0"/>
              <a:t> SLR        NAM Rime Filter</a:t>
            </a:r>
            <a:endParaRPr lang="en-US" sz="1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8" t="7084" r="45076" b="31401"/>
          <a:stretch/>
        </p:blipFill>
        <p:spPr bwMode="auto">
          <a:xfrm>
            <a:off x="381000" y="1200150"/>
            <a:ext cx="4419600" cy="365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1239982" y="1981200"/>
            <a:ext cx="3138054" cy="2867891"/>
          </a:xfrm>
          <a:custGeom>
            <a:avLst/>
            <a:gdLst>
              <a:gd name="connsiteX0" fmla="*/ 0 w 3138054"/>
              <a:gd name="connsiteY0" fmla="*/ 2867891 h 2867891"/>
              <a:gd name="connsiteX1" fmla="*/ 381000 w 3138054"/>
              <a:gd name="connsiteY1" fmla="*/ 2244436 h 2867891"/>
              <a:gd name="connsiteX2" fmla="*/ 872836 w 3138054"/>
              <a:gd name="connsiteY2" fmla="*/ 2043545 h 2867891"/>
              <a:gd name="connsiteX3" fmla="*/ 1094509 w 3138054"/>
              <a:gd name="connsiteY3" fmla="*/ 1738745 h 2867891"/>
              <a:gd name="connsiteX4" fmla="*/ 1163782 w 3138054"/>
              <a:gd name="connsiteY4" fmla="*/ 1330036 h 2867891"/>
              <a:gd name="connsiteX5" fmla="*/ 1399309 w 3138054"/>
              <a:gd name="connsiteY5" fmla="*/ 1046018 h 2867891"/>
              <a:gd name="connsiteX6" fmla="*/ 1759527 w 3138054"/>
              <a:gd name="connsiteY6" fmla="*/ 900545 h 2867891"/>
              <a:gd name="connsiteX7" fmla="*/ 2098963 w 3138054"/>
              <a:gd name="connsiteY7" fmla="*/ 651164 h 2867891"/>
              <a:gd name="connsiteX8" fmla="*/ 2514600 w 3138054"/>
              <a:gd name="connsiteY8" fmla="*/ 443345 h 2867891"/>
              <a:gd name="connsiteX9" fmla="*/ 2770909 w 3138054"/>
              <a:gd name="connsiteY9" fmla="*/ 277091 h 2867891"/>
              <a:gd name="connsiteX10" fmla="*/ 2992582 w 3138054"/>
              <a:gd name="connsiteY10" fmla="*/ 166255 h 2867891"/>
              <a:gd name="connsiteX11" fmla="*/ 3138054 w 3138054"/>
              <a:gd name="connsiteY11" fmla="*/ 0 h 2867891"/>
              <a:gd name="connsiteX12" fmla="*/ 3138054 w 3138054"/>
              <a:gd name="connsiteY12" fmla="*/ 0 h 2867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8054" h="2867891">
                <a:moveTo>
                  <a:pt x="0" y="2867891"/>
                </a:moveTo>
                <a:cubicBezTo>
                  <a:pt x="117763" y="2624859"/>
                  <a:pt x="235527" y="2381827"/>
                  <a:pt x="381000" y="2244436"/>
                </a:cubicBezTo>
                <a:cubicBezTo>
                  <a:pt x="526473" y="2107045"/>
                  <a:pt x="753918" y="2127827"/>
                  <a:pt x="872836" y="2043545"/>
                </a:cubicBezTo>
                <a:cubicBezTo>
                  <a:pt x="991754" y="1959263"/>
                  <a:pt x="1046018" y="1857663"/>
                  <a:pt x="1094509" y="1738745"/>
                </a:cubicBezTo>
                <a:cubicBezTo>
                  <a:pt x="1143000" y="1619827"/>
                  <a:pt x="1112982" y="1445490"/>
                  <a:pt x="1163782" y="1330036"/>
                </a:cubicBezTo>
                <a:cubicBezTo>
                  <a:pt x="1214582" y="1214581"/>
                  <a:pt x="1300018" y="1117600"/>
                  <a:pt x="1399309" y="1046018"/>
                </a:cubicBezTo>
                <a:cubicBezTo>
                  <a:pt x="1498600" y="974436"/>
                  <a:pt x="1642918" y="966354"/>
                  <a:pt x="1759527" y="900545"/>
                </a:cubicBezTo>
                <a:cubicBezTo>
                  <a:pt x="1876136" y="834736"/>
                  <a:pt x="1973118" y="727364"/>
                  <a:pt x="2098963" y="651164"/>
                </a:cubicBezTo>
                <a:cubicBezTo>
                  <a:pt x="2224809" y="574964"/>
                  <a:pt x="2402609" y="505690"/>
                  <a:pt x="2514600" y="443345"/>
                </a:cubicBezTo>
                <a:cubicBezTo>
                  <a:pt x="2626591" y="381000"/>
                  <a:pt x="2691245" y="323273"/>
                  <a:pt x="2770909" y="277091"/>
                </a:cubicBezTo>
                <a:cubicBezTo>
                  <a:pt x="2850573" y="230909"/>
                  <a:pt x="2931391" y="212437"/>
                  <a:pt x="2992582" y="166255"/>
                </a:cubicBezTo>
                <a:cubicBezTo>
                  <a:pt x="3053773" y="120073"/>
                  <a:pt x="3138054" y="0"/>
                  <a:pt x="3138054" y="0"/>
                </a:cubicBezTo>
                <a:lnTo>
                  <a:pt x="3138054" y="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www2.wpc.ncep.noaa.gov/ensver/various/nam12_filter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5" t="57965" r="43475" b="28477"/>
          <a:stretch/>
        </p:blipFill>
        <p:spPr bwMode="auto">
          <a:xfrm>
            <a:off x="4558620" y="1200150"/>
            <a:ext cx="4086557" cy="36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2718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400"/>
              <a:t>When does the public turn to WPC?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50" y="1401100"/>
            <a:ext cx="5749324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Shape 316"/>
          <p:cNvSpPr txBox="1"/>
          <p:nvPr/>
        </p:nvSpPr>
        <p:spPr>
          <a:xfrm>
            <a:off x="198675" y="1415175"/>
            <a:ext cx="5749199" cy="51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1800"/>
              <a:t>WPC Webpage Hits Per Day (2014)</a:t>
            </a: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4">
            <a:alphaModFix/>
          </a:blip>
          <a:srcRect l="46279"/>
          <a:stretch/>
        </p:blipFill>
        <p:spPr>
          <a:xfrm>
            <a:off x="6328800" y="1401100"/>
            <a:ext cx="2533400" cy="3533774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1656615" y="1975516"/>
            <a:ext cx="991199" cy="45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← 11 Feb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4">
            <a:alphaModFix/>
          </a:blip>
          <a:srcRect t="84745" r="61522" b="3698"/>
          <a:stretch/>
        </p:blipFill>
        <p:spPr>
          <a:xfrm>
            <a:off x="6328800" y="4526525"/>
            <a:ext cx="1814600" cy="4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1800" y="1401099"/>
            <a:ext cx="2533400" cy="340042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/>
        </p:nvSpPr>
        <p:spPr>
          <a:xfrm>
            <a:off x="3672950" y="1423100"/>
            <a:ext cx="2493900" cy="51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Clearing snow at DCA</a:t>
            </a:r>
            <a:br>
              <a:rPr lang="en" dirty="0"/>
            </a:br>
            <a:r>
              <a:rPr lang="en" dirty="0"/>
              <a:t>13 Feb 2014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 l="5467" t="17026" r="77654" b="63655"/>
          <a:stretch/>
        </p:blipFill>
        <p:spPr>
          <a:xfrm>
            <a:off x="3200400" y="3407850"/>
            <a:ext cx="2103120" cy="140207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36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" b="0" i="0" u="none" strike="noStrike" cap="none" baseline="0" dirty="0">
                <a:solidFill>
                  <a:schemeClr val="dk1"/>
                </a:solidFill>
              </a:rPr>
              <a:t>T.S. </a:t>
            </a:r>
            <a:r>
              <a:rPr lang="en" b="0" dirty="0"/>
              <a:t>Norbert</a:t>
            </a:r>
            <a:r>
              <a:rPr lang="en" b="0" i="0" u="none" strike="noStrike" cap="none" baseline="0" dirty="0">
                <a:solidFill>
                  <a:schemeClr val="dk1"/>
                </a:solidFill>
              </a:rPr>
              <a:t> - September 8, 20</a:t>
            </a:r>
            <a:r>
              <a:rPr lang="en" b="0" dirty="0"/>
              <a:t>14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2857250" y="548925"/>
            <a:ext cx="2789399" cy="35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2200" b="1" i="0" u="none" strike="noStrike" cap="none" baseline="0">
                <a:solidFill>
                  <a:schemeClr val="dk1"/>
                </a:solidFill>
              </a:rPr>
              <a:t>Phoenix, AZ</a:t>
            </a:r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4">
            <a:alphaModFix/>
          </a:blip>
          <a:srcRect t="41947" r="62185" b="4222"/>
          <a:stretch/>
        </p:blipFill>
        <p:spPr>
          <a:xfrm>
            <a:off x="457200" y="1212620"/>
            <a:ext cx="2405062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5">
            <a:alphaModFix/>
          </a:blip>
          <a:srcRect t="37866" r="57488" b="5746"/>
          <a:stretch/>
        </p:blipFill>
        <p:spPr>
          <a:xfrm>
            <a:off x="3495002" y="1280854"/>
            <a:ext cx="1796894" cy="1787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9799" y="1273428"/>
            <a:ext cx="2817753" cy="15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200" y="3407850"/>
            <a:ext cx="2405099" cy="138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5550100" y="2952749"/>
            <a:ext cx="1155599" cy="10728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 baseline="0" dirty="0">
                <a:solidFill>
                  <a:schemeClr val="dk1"/>
                </a:solidFill>
              </a:rPr>
              <a:t>Wettest Day in Recorded History in Phoenix</a:t>
            </a:r>
          </a:p>
        </p:txBody>
      </p:sp>
      <p:pic>
        <p:nvPicPr>
          <p:cNvPr id="276" name="Shape 27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6354" y="3056637"/>
            <a:ext cx="1981199" cy="96893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 txBox="1"/>
          <p:nvPr/>
        </p:nvSpPr>
        <p:spPr>
          <a:xfrm>
            <a:off x="5418458" y="4160333"/>
            <a:ext cx="1371599" cy="3924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400" b="0" i="0" u="none" strike="noStrike" cap="none" baseline="0" dirty="0">
                <a:solidFill>
                  <a:schemeClr val="dk1"/>
                </a:solidFill>
              </a:rPr>
              <a:t>I-15 destroyed in spots</a:t>
            </a:r>
          </a:p>
        </p:txBody>
      </p:sp>
      <p:pic>
        <p:nvPicPr>
          <p:cNvPr id="278" name="Shape 27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5600" y="4079170"/>
            <a:ext cx="2282710" cy="95002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 txBox="1"/>
          <p:nvPr/>
        </p:nvSpPr>
        <p:spPr>
          <a:xfrm>
            <a:off x="457200" y="3133750"/>
            <a:ext cx="2362199" cy="276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</a:rPr>
              <a:t>RFC Analysis</a:t>
            </a:r>
          </a:p>
        </p:txBody>
      </p:sp>
      <p:sp>
        <p:nvSpPr>
          <p:cNvPr id="280" name="Shape 280"/>
          <p:cNvSpPr txBox="1"/>
          <p:nvPr/>
        </p:nvSpPr>
        <p:spPr>
          <a:xfrm>
            <a:off x="457200" y="935621"/>
            <a:ext cx="2400050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</a:rPr>
              <a:t>Day 6-7 Forecast</a:t>
            </a:r>
          </a:p>
        </p:txBody>
      </p:sp>
      <p:sp>
        <p:nvSpPr>
          <p:cNvPr id="281" name="Shape 281"/>
          <p:cNvSpPr txBox="1"/>
          <p:nvPr/>
        </p:nvSpPr>
        <p:spPr>
          <a:xfrm>
            <a:off x="3495002" y="946418"/>
            <a:ext cx="1923457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</a:rPr>
              <a:t>Day 3 Forecast</a:t>
            </a:r>
          </a:p>
        </p:txBody>
      </p:sp>
      <p:sp>
        <p:nvSpPr>
          <p:cNvPr id="282" name="Shape 282"/>
          <p:cNvSpPr txBox="1"/>
          <p:nvPr/>
        </p:nvSpPr>
        <p:spPr>
          <a:xfrm>
            <a:off x="6019800" y="946417"/>
            <a:ext cx="2817752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</a:rPr>
              <a:t>Day 0 Forecast</a:t>
            </a:r>
          </a:p>
        </p:txBody>
      </p:sp>
      <p:sp>
        <p:nvSpPr>
          <p:cNvPr id="283" name="Shape 283"/>
          <p:cNvSpPr txBox="1"/>
          <p:nvPr/>
        </p:nvSpPr>
        <p:spPr>
          <a:xfrm>
            <a:off x="3200400" y="3133758"/>
            <a:ext cx="2218058" cy="276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" sz="1700" b="0" i="0" u="none" strike="noStrike" cap="none" baseline="0" dirty="0">
                <a:solidFill>
                  <a:schemeClr val="dk1"/>
                </a:solidFill>
              </a:rPr>
              <a:t>Flash </a:t>
            </a:r>
            <a:r>
              <a:rPr lang="en" sz="1700" b="0" i="0" u="none" strike="noStrike" cap="none" baseline="0" dirty="0" smtClean="0">
                <a:solidFill>
                  <a:schemeClr val="dk1"/>
                </a:solidFill>
              </a:rPr>
              <a:t>Flood Reports </a:t>
            </a:r>
            <a:r>
              <a:rPr lang="en" sz="1700" b="0" i="0" u="none" strike="noStrike" cap="none" baseline="0" dirty="0">
                <a:solidFill>
                  <a:schemeClr val="dk1"/>
                </a:solidFill>
              </a:rPr>
              <a:t>Repor</a:t>
            </a:r>
            <a:r>
              <a:rPr lang="en" sz="1800" b="0" i="0" u="none" strike="noStrike" cap="none" baseline="0" dirty="0">
                <a:solidFill>
                  <a:schemeClr val="dk1"/>
                </a:solidFill>
              </a:rPr>
              <a:t>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895600" y="2059123"/>
            <a:ext cx="599402" cy="1313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273" idx="1"/>
          </p:cNvCxnSpPr>
          <p:nvPr/>
        </p:nvCxnSpPr>
        <p:spPr>
          <a:xfrm>
            <a:off x="5344198" y="2059124"/>
            <a:ext cx="675601" cy="0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4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2.wpc.ncep.noaa.gov/display/wpc10yr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49" y="57150"/>
            <a:ext cx="7218479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20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/>
              <a:t>Quotes</a:t>
            </a:r>
            <a:endParaRPr lang="en" dirty="0"/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3200" i="1" dirty="0"/>
              <a:t>“An unsophisticated forecaster uses statistics as a drunken man uses lamp posts… for support rather than illumination.” ~ Andrew Lang (1844 - 1912)</a:t>
            </a:r>
          </a:p>
          <a:p>
            <a:pPr rtl="0">
              <a:spcBef>
                <a:spcPts val="0"/>
              </a:spcBef>
              <a:buNone/>
            </a:pPr>
            <a:endParaRPr sz="1800" i="1" dirty="0"/>
          </a:p>
          <a:p>
            <a:pPr lvl="0" rtl="0">
              <a:spcBef>
                <a:spcPts val="0"/>
              </a:spcBef>
              <a:buNone/>
            </a:pPr>
            <a:r>
              <a:rPr lang="en" sz="3200" i="1" dirty="0"/>
              <a:t>“Fate laughs at probabilities.” ~ Lytton E.G Bulwer (1803 - 1873)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3">
            <a:alphaModFix/>
          </a:blip>
          <a:srcRect t="18699" r="87757" b="19802"/>
          <a:stretch/>
        </p:blipFill>
        <p:spPr>
          <a:xfrm>
            <a:off x="735188" y="961813"/>
            <a:ext cx="920891" cy="316314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10" name="Shape 50"/>
          <p:cNvPicPr preferRelativeResize="0"/>
          <p:nvPr/>
        </p:nvPicPr>
        <p:blipFill rotWithShape="1">
          <a:blip r:embed="rId3">
            <a:alphaModFix/>
          </a:blip>
          <a:srcRect l="84063" r="631"/>
          <a:stretch/>
        </p:blipFill>
        <p:spPr>
          <a:xfrm>
            <a:off x="1656079" y="924"/>
            <a:ext cx="115118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0"/>
          <p:cNvPicPr preferRelativeResize="0"/>
          <p:nvPr/>
        </p:nvPicPr>
        <p:blipFill rotWithShape="1">
          <a:blip r:embed="rId3">
            <a:alphaModFix/>
          </a:blip>
          <a:srcRect b="85556"/>
          <a:stretch/>
        </p:blipFill>
        <p:spPr>
          <a:xfrm>
            <a:off x="145473" y="9737"/>
            <a:ext cx="5112327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50"/>
          <p:cNvPicPr preferRelativeResize="0"/>
          <p:nvPr/>
        </p:nvPicPr>
        <p:blipFill rotWithShape="1">
          <a:blip r:embed="rId3">
            <a:alphaModFix/>
          </a:blip>
          <a:srcRect l="29084" t="90864" r="25708" b="1053"/>
          <a:stretch/>
        </p:blipFill>
        <p:spPr>
          <a:xfrm>
            <a:off x="762000" y="4270575"/>
            <a:ext cx="2819400" cy="519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Shape 51"/>
          <p:cNvCxnSpPr/>
          <p:nvPr/>
        </p:nvCxnSpPr>
        <p:spPr>
          <a:xfrm>
            <a:off x="1524000" y="3084831"/>
            <a:ext cx="533400" cy="0"/>
          </a:xfrm>
          <a:prstGeom prst="straightConnector1">
            <a:avLst/>
          </a:prstGeom>
          <a:noFill/>
          <a:ln w="15875" cap="flat">
            <a:solidFill>
              <a:srgbClr val="000000"/>
            </a:solidFill>
            <a:prstDash val="sysDash"/>
            <a:round/>
            <a:headEnd type="none" w="lg" len="lg"/>
            <a:tailEnd type="none" w="lg" len="lg"/>
          </a:ln>
        </p:spPr>
      </p:cxnSp>
      <p:grpSp>
        <p:nvGrpSpPr>
          <p:cNvPr id="17" name="Group 16"/>
          <p:cNvGrpSpPr/>
          <p:nvPr/>
        </p:nvGrpSpPr>
        <p:grpSpPr>
          <a:xfrm>
            <a:off x="4134342" y="-1415"/>
            <a:ext cx="4910406" cy="4909826"/>
            <a:chOff x="3807590" y="-28363"/>
            <a:chExt cx="4830550" cy="5167630"/>
          </a:xfrm>
        </p:grpSpPr>
        <p:pic>
          <p:nvPicPr>
            <p:cNvPr id="18" name="Shape 60"/>
            <p:cNvPicPr preferRelativeResize="0"/>
            <p:nvPr/>
          </p:nvPicPr>
          <p:blipFill rotWithShape="1">
            <a:blip r:embed="rId4">
              <a:alphaModFix/>
            </a:blip>
            <a:srcRect b="84066"/>
            <a:stretch/>
          </p:blipFill>
          <p:spPr>
            <a:xfrm>
              <a:off x="3807590" y="0"/>
              <a:ext cx="4830550" cy="81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60"/>
            <p:cNvPicPr preferRelativeResize="0"/>
            <p:nvPr/>
          </p:nvPicPr>
          <p:blipFill rotWithShape="1">
            <a:blip r:embed="rId4">
              <a:alphaModFix/>
            </a:blip>
            <a:srcRect l="89448" r="5328"/>
            <a:stretch/>
          </p:blipFill>
          <p:spPr>
            <a:xfrm>
              <a:off x="6364940" y="-28363"/>
              <a:ext cx="39285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60"/>
            <p:cNvPicPr preferRelativeResize="0"/>
            <p:nvPr/>
          </p:nvPicPr>
          <p:blipFill rotWithShape="1">
            <a:blip r:embed="rId4">
              <a:alphaModFix/>
            </a:blip>
            <a:srcRect t="15934" r="89432"/>
            <a:stretch/>
          </p:blipFill>
          <p:spPr>
            <a:xfrm>
              <a:off x="5570152" y="815340"/>
              <a:ext cx="794788" cy="4323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60"/>
            <p:cNvPicPr preferRelativeResize="0"/>
            <p:nvPr/>
          </p:nvPicPr>
          <p:blipFill rotWithShape="1">
            <a:blip r:embed="rId4">
              <a:alphaModFix/>
            </a:blip>
            <a:srcRect l="21229" t="92428" r="15720" b="1053"/>
            <a:stretch/>
          </p:blipFill>
          <p:spPr>
            <a:xfrm>
              <a:off x="4519460" y="4573651"/>
              <a:ext cx="3763492" cy="3352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Shape 61"/>
          <p:cNvSpPr txBox="1"/>
          <p:nvPr/>
        </p:nvSpPr>
        <p:spPr>
          <a:xfrm>
            <a:off x="3185672" y="1047750"/>
            <a:ext cx="2514600" cy="18084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 b="1" dirty="0" smtClean="0"/>
              <a:t>% Improvement</a:t>
            </a:r>
          </a:p>
          <a:p>
            <a:pPr algn="ctr">
              <a:spcBef>
                <a:spcPts val="0"/>
              </a:spcBef>
              <a:buNone/>
            </a:pPr>
            <a:r>
              <a:rPr lang="en" sz="2000" dirty="0" smtClean="0"/>
              <a:t>50% NAM</a:t>
            </a:r>
          </a:p>
          <a:p>
            <a:pPr algn="ctr">
              <a:spcBef>
                <a:spcPts val="0"/>
              </a:spcBef>
              <a:buNone/>
            </a:pPr>
            <a:r>
              <a:rPr lang="en" sz="2000" dirty="0" smtClean="0"/>
              <a:t>30% GFS</a:t>
            </a:r>
          </a:p>
          <a:p>
            <a:pPr algn="ctr">
              <a:spcBef>
                <a:spcPts val="0"/>
              </a:spcBef>
              <a:buNone/>
            </a:pPr>
            <a:r>
              <a:rPr lang="en" sz="2000" dirty="0" smtClean="0"/>
              <a:t>18% ECMWF</a:t>
            </a:r>
          </a:p>
          <a:p>
            <a:pPr algn="ctr">
              <a:spcBef>
                <a:spcPts val="0"/>
              </a:spcBef>
              <a:buNone/>
            </a:pPr>
            <a:r>
              <a:rPr lang="en" sz="2000" dirty="0" smtClean="0"/>
              <a:t>  6% ENSBC</a:t>
            </a:r>
            <a:endParaRPr lang="en" sz="2000" dirty="0"/>
          </a:p>
        </p:txBody>
      </p:sp>
      <p:sp>
        <p:nvSpPr>
          <p:cNvPr id="24" name="Shape 52"/>
          <p:cNvSpPr txBox="1"/>
          <p:nvPr/>
        </p:nvSpPr>
        <p:spPr>
          <a:xfrm>
            <a:off x="3202961" y="3331633"/>
            <a:ext cx="2527478" cy="687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 smtClean="0"/>
              <a:t>GPRA GOAL: 0.320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b="1" dirty="0" smtClean="0"/>
              <a:t>WPC FY 2014: 0.332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8518415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phic for MPD #04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00149"/>
            <a:ext cx="38671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18823" r="63616" b="15669"/>
          <a:stretch/>
        </p:blipFill>
        <p:spPr bwMode="auto">
          <a:xfrm>
            <a:off x="5105400" y="1200149"/>
            <a:ext cx="3562350" cy="357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MetWatch</a:t>
            </a:r>
            <a:r>
              <a:rPr lang="en-US" dirty="0" smtClean="0"/>
              <a:t> Desk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38600" cy="372569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Provides enhanced situational awareness  of potential flash flood events (1-6hrs)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Similar to SPC’s MCD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i="1" dirty="0" smtClean="0"/>
              <a:t>Model Requirement: Storm-scale ensemble</a:t>
            </a:r>
            <a:endParaRPr lang="en-US" sz="2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5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10870" r="7904" b="9147"/>
          <a:stretch/>
        </p:blipFill>
        <p:spPr>
          <a:xfrm>
            <a:off x="457200" y="1581150"/>
            <a:ext cx="5959098" cy="3124200"/>
          </a:xfrm>
          <a:prstGeom prst="rect">
            <a:avLst/>
          </a:prstGeom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MetWatch Desk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248400" y="1809750"/>
            <a:ext cx="2667000" cy="274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i="1" dirty="0" smtClean="0"/>
              <a:t>727 total</a:t>
            </a:r>
          </a:p>
          <a:p>
            <a:pPr marL="495300" lvl="0" indent="-4572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" sz="600" i="1" dirty="0" smtClean="0"/>
          </a:p>
          <a:p>
            <a:pPr marL="495300" lvl="0" indent="-457200" rtl="0">
              <a:spcBef>
                <a:spcPts val="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" i="1" dirty="0" smtClean="0"/>
              <a:t>431 </a:t>
            </a:r>
            <a:r>
              <a:rPr lang="en" i="1" dirty="0"/>
              <a:t>MPDs issued YTD </a:t>
            </a:r>
            <a:endParaRPr lang="en" i="1" dirty="0" smtClean="0"/>
          </a:p>
        </p:txBody>
      </p:sp>
      <p:sp>
        <p:nvSpPr>
          <p:cNvPr id="5" name="Shape 67"/>
          <p:cNvSpPr txBox="1">
            <a:spLocks/>
          </p:cNvSpPr>
          <p:nvPr/>
        </p:nvSpPr>
        <p:spPr>
          <a:xfrm>
            <a:off x="381000" y="971550"/>
            <a:ext cx="6553200" cy="10668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0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38100" algn="ctr">
              <a:buClr>
                <a:srgbClr val="000000"/>
              </a:buClr>
            </a:pPr>
            <a:r>
              <a:rPr lang="en" i="1" dirty="0" smtClean="0"/>
              <a:t>All MPDs 2013-14</a:t>
            </a:r>
            <a:endParaRPr lang="en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324350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i="1" dirty="0" smtClean="0"/>
              <a:t>Jim Hayes </a:t>
            </a:r>
            <a:r>
              <a:rPr lang="en" i="1" dirty="0"/>
              <a:t>(WPC</a:t>
            </a:r>
            <a:r>
              <a:rPr lang="en" i="1" dirty="0" smtClean="0"/>
              <a:t>)</a:t>
            </a:r>
            <a:endParaRPr lang="en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7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nickomargolies.com/big/wp-content/uploads/2010/02/dc-sn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63905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30000">
                <a:schemeClr val="lt1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</a:gra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550"/>
            <a:ext cx="8229600" cy="857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6699FF"/>
                </a:solidFill>
              </a:rPr>
              <a:t>Winter Weather Desk</a:t>
            </a:r>
            <a:endParaRPr lang="en-US" dirty="0">
              <a:solidFill>
                <a:srgbClr val="6699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10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dirty="0"/>
              <a:t>Winter </a:t>
            </a:r>
            <a:r>
              <a:rPr lang="en" dirty="0" smtClean="0"/>
              <a:t>Weather</a:t>
            </a:r>
            <a:endParaRPr lang="en" dirty="0"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413375" y="1200150"/>
            <a:ext cx="2696999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Deterministic and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Probabilistic</a:t>
            </a:r>
          </a:p>
          <a:p>
            <a:pPr rtl="0">
              <a:spcBef>
                <a:spcPts val="0"/>
              </a:spcBef>
              <a:buNone/>
            </a:pPr>
            <a:r>
              <a:rPr lang="en" sz="2400"/>
              <a:t>Snowfall and Ice</a:t>
            </a:r>
          </a:p>
          <a:p>
            <a:pPr rtl="0">
              <a:spcBef>
                <a:spcPts val="0"/>
              </a:spcBef>
              <a:buNone/>
            </a:pPr>
            <a:endParaRPr sz="1200"/>
          </a:p>
          <a:p>
            <a:pPr rtl="0">
              <a:spcBef>
                <a:spcPts val="0"/>
              </a:spcBef>
              <a:buNone/>
            </a:pPr>
            <a:r>
              <a:rPr lang="en" sz="2400"/>
              <a:t>Low tracks graphic</a:t>
            </a:r>
          </a:p>
          <a:p>
            <a:pPr rtl="0">
              <a:spcBef>
                <a:spcPts val="0"/>
              </a:spcBef>
              <a:buNone/>
            </a:pPr>
            <a:endParaRPr sz="1200"/>
          </a:p>
          <a:p>
            <a:pPr>
              <a:spcBef>
                <a:spcPts val="0"/>
              </a:spcBef>
              <a:buNone/>
            </a:pPr>
            <a:r>
              <a:rPr lang="en" sz="2400"/>
              <a:t>Heavy Snow Discussion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1525" y="2177725"/>
            <a:ext cx="3665276" cy="2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9351" y="1773687"/>
            <a:ext cx="3667423" cy="2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6437" y="1198083"/>
            <a:ext cx="3665276" cy="27473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534400" y="478155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1109</Words>
  <Application>Microsoft Office PowerPoint</Application>
  <PresentationFormat>On-screen Show (16:9)</PresentationFormat>
  <Paragraphs>290</Paragraphs>
  <Slides>40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light-gradient</vt:lpstr>
      <vt:lpstr>Weather Prediction Center (WPC) 2014 Review</vt:lpstr>
      <vt:lpstr>Outline</vt:lpstr>
      <vt:lpstr>WPC QPF Services</vt:lpstr>
      <vt:lpstr>PowerPoint Presentation</vt:lpstr>
      <vt:lpstr>PowerPoint Presentation</vt:lpstr>
      <vt:lpstr>MetWatch Desk</vt:lpstr>
      <vt:lpstr>MetWatch Desk</vt:lpstr>
      <vt:lpstr>Winter Weather Desk</vt:lpstr>
      <vt:lpstr>Winter Weather</vt:lpstr>
      <vt:lpstr>Winter Weather Desk Verification</vt:lpstr>
      <vt:lpstr>Winter Weather Desk - PWPF</vt:lpstr>
      <vt:lpstr>WPC Probabilistic Data Supports WFOs</vt:lpstr>
      <vt:lpstr>Day 4-7 Probability of Winter Weather</vt:lpstr>
      <vt:lpstr>Medium Range</vt:lpstr>
      <vt:lpstr>Medium Range Verification</vt:lpstr>
      <vt:lpstr>PowerPoint Presentation</vt:lpstr>
      <vt:lpstr>AK Record Heat - May 2014</vt:lpstr>
      <vt:lpstr>The National Blend Plan</vt:lpstr>
      <vt:lpstr>Clusters Example (Day 7) 500hPa heights/vorticity</vt:lpstr>
      <vt:lpstr>Clusters Verification (PMSL Day 7)</vt:lpstr>
      <vt:lpstr>Collaboration Calls on  High-Impact Events</vt:lpstr>
      <vt:lpstr>Winter Weather Desk Collaboration</vt:lpstr>
      <vt:lpstr>Winter Weather Watch Collaborator</vt:lpstr>
      <vt:lpstr>Hydrometeorological Testbed</vt:lpstr>
      <vt:lpstr>PowerPoint Presentation</vt:lpstr>
      <vt:lpstr>Evolving Methodologies</vt:lpstr>
      <vt:lpstr>Excessive Rainfall Outlook Changes</vt:lpstr>
      <vt:lpstr>WPC Requirements</vt:lpstr>
      <vt:lpstr>WPC Requirements</vt:lpstr>
      <vt:lpstr>WPC Requirements</vt:lpstr>
      <vt:lpstr>Extra Slides</vt:lpstr>
      <vt:lpstr>PowerPoint Presentation</vt:lpstr>
      <vt:lpstr>PowerPoint Presentation</vt:lpstr>
      <vt:lpstr>PowerPoint Presentation</vt:lpstr>
      <vt:lpstr>PowerPoint Presentation</vt:lpstr>
      <vt:lpstr>Experimental Datasets in Operations</vt:lpstr>
      <vt:lpstr>Case: 26  November 2014 </vt:lpstr>
      <vt:lpstr>When does the public turn to WPC?</vt:lpstr>
      <vt:lpstr>T.S. Norbert - September 8, 2014</vt:lpstr>
      <vt:lpstr>Quotes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Prediction Center (WPC) 2014 Review</dc:title>
  <dc:creator>Anthony Fracasso</dc:creator>
  <cp:lastModifiedBy>Mary L. Hart</cp:lastModifiedBy>
  <cp:revision>211</cp:revision>
  <dcterms:modified xsi:type="dcterms:W3CDTF">2014-12-02T12:26:26Z</dcterms:modified>
</cp:coreProperties>
</file>