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52" r:id="rId2"/>
    <p:sldMasterId id="2147483825" r:id="rId3"/>
  </p:sldMasterIdLst>
  <p:notesMasterIdLst>
    <p:notesMasterId r:id="rId60"/>
  </p:notesMasterIdLst>
  <p:sldIdLst>
    <p:sldId id="256" r:id="rId4"/>
    <p:sldId id="264" r:id="rId5"/>
    <p:sldId id="383" r:id="rId6"/>
    <p:sldId id="384" r:id="rId7"/>
    <p:sldId id="265" r:id="rId8"/>
    <p:sldId id="405" r:id="rId9"/>
    <p:sldId id="272" r:id="rId10"/>
    <p:sldId id="268" r:id="rId11"/>
    <p:sldId id="277" r:id="rId12"/>
    <p:sldId id="257" r:id="rId13"/>
    <p:sldId id="278" r:id="rId14"/>
    <p:sldId id="303" r:id="rId15"/>
    <p:sldId id="304" r:id="rId16"/>
    <p:sldId id="334" r:id="rId17"/>
    <p:sldId id="348" r:id="rId18"/>
    <p:sldId id="349" r:id="rId19"/>
    <p:sldId id="350" r:id="rId20"/>
    <p:sldId id="351" r:id="rId21"/>
    <p:sldId id="352" r:id="rId22"/>
    <p:sldId id="389" r:id="rId23"/>
    <p:sldId id="390" r:id="rId24"/>
    <p:sldId id="376" r:id="rId25"/>
    <p:sldId id="281" r:id="rId26"/>
    <p:sldId id="355" r:id="rId27"/>
    <p:sldId id="356" r:id="rId28"/>
    <p:sldId id="416" r:id="rId29"/>
    <p:sldId id="377" r:id="rId30"/>
    <p:sldId id="378" r:id="rId31"/>
    <p:sldId id="396" r:id="rId32"/>
    <p:sldId id="371" r:id="rId33"/>
    <p:sldId id="417" r:id="rId34"/>
    <p:sldId id="342" r:id="rId35"/>
    <p:sldId id="343" r:id="rId36"/>
    <p:sldId id="341" r:id="rId37"/>
    <p:sldId id="382" r:id="rId38"/>
    <p:sldId id="385" r:id="rId39"/>
    <p:sldId id="388" r:id="rId40"/>
    <p:sldId id="387" r:id="rId41"/>
    <p:sldId id="418" r:id="rId42"/>
    <p:sldId id="419" r:id="rId43"/>
    <p:sldId id="420" r:id="rId44"/>
    <p:sldId id="421" r:id="rId45"/>
    <p:sldId id="391" r:id="rId46"/>
    <p:sldId id="392" r:id="rId47"/>
    <p:sldId id="393" r:id="rId48"/>
    <p:sldId id="410" r:id="rId49"/>
    <p:sldId id="408" r:id="rId50"/>
    <p:sldId id="402" r:id="rId51"/>
    <p:sldId id="411" r:id="rId52"/>
    <p:sldId id="412" r:id="rId53"/>
    <p:sldId id="413" r:id="rId54"/>
    <p:sldId id="415" r:id="rId55"/>
    <p:sldId id="422" r:id="rId56"/>
    <p:sldId id="423" r:id="rId57"/>
    <p:sldId id="395" r:id="rId58"/>
    <p:sldId id="340" r:id="rId59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FF"/>
    <a:srgbClr val="008000"/>
    <a:srgbClr val="009900"/>
    <a:srgbClr val="800080"/>
    <a:srgbClr val="FF00FF"/>
    <a:srgbClr val="000099"/>
    <a:srgbClr val="FF33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72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</a:defRPr>
            </a:lvl1pPr>
          </a:lstStyle>
          <a:p>
            <a:pPr>
              <a:defRPr/>
            </a:pPr>
            <a:fld id="{0B1AEA3A-8FAD-41AC-99F0-FAFE13001937}" type="datetimeFigureOut">
              <a:rPr lang="en-GB"/>
              <a:pPr>
                <a:defRPr/>
              </a:pPr>
              <a:t>04/02/2016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4872E34-70E7-4C84-BB07-0729D2A2E81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07706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8477CC1-AFCA-4EC9-972D-701903442C16}" type="slidenum">
              <a:rPr lang="en-GB" altLang="en-US" sz="1200"/>
              <a:pPr/>
              <a:t>1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499666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0920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Slide </a:t>
            </a:r>
            <a:fld id="{EC61A636-0B81-4ACB-8F9E-99542BD011E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6287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Slide </a:t>
            </a:r>
            <a:fld id="{5912DEA2-A367-4D27-B7F9-9E5EC0944F5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94713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0663" y="304800"/>
            <a:ext cx="2036762" cy="5845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961063" cy="5845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Slide </a:t>
            </a:r>
            <a:fld id="{D953BD56-09B0-4D4E-B560-97B7E9F505D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0834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14363" y="6181725"/>
            <a:ext cx="8156575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2132856"/>
            <a:ext cx="7342584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3886200"/>
            <a:ext cx="608072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235825" y="6378575"/>
            <a:ext cx="952500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F81BD">
                    <a:lumMod val="75000"/>
                  </a:srgbClr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FDRD Meeting, 17/12/2014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59788" y="6361113"/>
            <a:ext cx="406400" cy="365125"/>
          </a:xfrm>
        </p:spPr>
        <p:txBody>
          <a:bodyPr/>
          <a:lstStyle>
            <a:lvl1pPr eaLnBrk="0" hangingPunct="0">
              <a:defRPr/>
            </a:lvl1pPr>
          </a:lstStyle>
          <a:p>
            <a:fld id="{E4F61F26-C94A-4BA0-8E32-C067A2BE1FC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8324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FDRD Meeting, 17/12/2014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F640892-FBB3-430A-8167-F021DD7DD37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2848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4406900"/>
            <a:ext cx="72350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780928"/>
            <a:ext cx="7235081" cy="153039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FDRD Meeting, 17/12/2014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A65A122-27D7-4A32-9CBC-CF29D47F113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2990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7664" y="1628800"/>
            <a:ext cx="33843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8064" y="1628800"/>
            <a:ext cx="346672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FDRD Meeting, 17/12/2014</a:t>
            </a:r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311FC43-1ED0-46DF-980C-9B2AD6ADB9D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2270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1556791"/>
            <a:ext cx="3672408" cy="79208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32" y="2348879"/>
            <a:ext cx="3672408" cy="37772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2080" y="1535112"/>
            <a:ext cx="3394720" cy="8137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2080" y="2348879"/>
            <a:ext cx="3394720" cy="37772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FDRD Meeting, 17/12/2014</a:t>
            </a:r>
            <a:endParaRPr lang="en-GB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B335ED6-DDB2-4102-9E07-635F1BC6537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6005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742716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FDRD Meeting, 17/12/2014</a:t>
            </a:r>
            <a:endParaRPr lang="en-GB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76E585E-7428-454D-A64D-FA68BF5FBDB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8495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FDRD Meeting, 17/12/2014</a:t>
            </a:r>
            <a:endParaRPr lang="en-GB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296C7FB-E1A4-4B4F-979D-E373B11D23F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6856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2736304" cy="8864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548681"/>
            <a:ext cx="4834880" cy="5472608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9592" y="1628801"/>
            <a:ext cx="2736304" cy="43924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FDRD Meeting, 17/12/2014</a:t>
            </a:r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6EB2A11-9FE4-4DB7-943D-1B446ADD805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6990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Slide </a:t>
            </a:r>
            <a:fld id="{917EA369-B730-4654-A86B-6FDE0969881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2009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/>
              <a:t>FDRD Meeting, 17/12/2014</a:t>
            </a:r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CC4F0A6-F5DC-4C5E-A517-6E72E1B3525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0682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Title Text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11200" indent="-381000">
              <a:buClr>
                <a:srgbClr val="2951C9"/>
              </a:buClr>
              <a:buSzPct val="200000"/>
              <a:buChar char="•"/>
            </a:lvl2pPr>
            <a:lvl3pPr marL="1295400" indent="-381000">
              <a:buClr>
                <a:srgbClr val="2951C9"/>
              </a:buClr>
              <a:buChar char="❖"/>
            </a:lvl3pPr>
          </a:lstStyle>
          <a:p>
            <a:pPr lvl="0"/>
            <a:r>
              <a:rPr/>
              <a:t>Body Level One</a:t>
            </a:r>
          </a:p>
          <a:p>
            <a:pPr lvl="1"/>
            <a:r>
              <a:rPr/>
              <a:t>Body Level Two</a:t>
            </a:r>
          </a:p>
          <a:p>
            <a:pPr lvl="2"/>
            <a:r>
              <a:rPr/>
              <a:t>Body Level Three</a:t>
            </a:r>
          </a:p>
          <a:p>
            <a:pPr lvl="3"/>
            <a:r>
              <a:rPr/>
              <a:t>Body Level Four</a:t>
            </a:r>
          </a:p>
          <a:p>
            <a:pPr lvl="4"/>
            <a:r>
              <a:rPr/>
              <a:t>Body Level Five</a:t>
            </a:r>
          </a:p>
        </p:txBody>
      </p:sp>
      <p:sp>
        <p:nvSpPr>
          <p:cNvPr id="4" name="Shape 4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A78873F-3E3A-4502-9767-F2D890E06E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37965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.jpeg" descr="sky-backdrop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7975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9"/>
          <p:cNvSpPr/>
          <p:nvPr/>
        </p:nvSpPr>
        <p:spPr>
          <a:xfrm>
            <a:off x="211138" y="6367462"/>
            <a:ext cx="6583361" cy="268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19" y="0"/>
                </a:lnTo>
                <a:lnTo>
                  <a:pt x="21600" y="0"/>
                </a:lnTo>
                <a:lnTo>
                  <a:pt x="21181" y="21600"/>
                </a:lnTo>
                <a:close/>
              </a:path>
            </a:pathLst>
          </a:custGeom>
          <a:solidFill>
            <a:srgbClr val="1F3692"/>
          </a:solidFill>
          <a:ln w="12700">
            <a:miter lim="400000"/>
          </a:ln>
        </p:spPr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endParaRPr sz="1800" b="1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Shape 10"/>
          <p:cNvSpPr/>
          <p:nvPr/>
        </p:nvSpPr>
        <p:spPr>
          <a:xfrm>
            <a:off x="515937" y="6351587"/>
            <a:ext cx="512127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450" tIns="44450" rIns="44450" bIns="44450">
            <a:spAutoFit/>
          </a:bodyPr>
          <a:lstStyle>
            <a:lvl1pPr>
              <a:tabLst>
                <a:tab pos="2679700" algn="l"/>
              </a:tabLst>
              <a:defRPr sz="12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kern="0"/>
              <a:t>	© ECMWF </a:t>
            </a:r>
          </a:p>
        </p:txBody>
      </p:sp>
      <p:pic>
        <p:nvPicPr>
          <p:cNvPr id="11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3400" y="6319837"/>
            <a:ext cx="1895475" cy="34925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2"/>
          <p:cNvSpPr/>
          <p:nvPr/>
        </p:nvSpPr>
        <p:spPr>
          <a:xfrm>
            <a:off x="211138" y="761999"/>
            <a:ext cx="8726488" cy="1590"/>
          </a:xfrm>
          <a:prstGeom prst="line">
            <a:avLst/>
          </a:prstGeom>
          <a:ln w="19050">
            <a:solidFill/>
            <a:round/>
          </a:ln>
          <a:effectLst>
            <a:outerShdw blurRad="38100" dist="20000" dir="5400000" rotWithShape="0">
              <a:srgbClr val="808080">
                <a:alpha val="37999"/>
              </a:srgbClr>
            </a:outerShdw>
          </a:effectLst>
        </p:spPr>
        <p:txBody>
          <a:bodyPr lIns="0" tIns="0" rIns="0" bIns="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344488" y="0"/>
            <a:ext cx="8429626" cy="8763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2600" b="1">
                <a:solidFill>
                  <a:srgbClr val="1F369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600" b="1">
                <a:solidFill>
                  <a:srgbClr val="1F3692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352425" y="1143000"/>
            <a:ext cx="8439150" cy="4957763"/>
          </a:xfrm>
          <a:prstGeom prst="rect">
            <a:avLst/>
          </a:prstGeom>
        </p:spPr>
        <p:txBody>
          <a:bodyPr>
            <a:noAutofit/>
          </a:bodyPr>
          <a:lstStyle>
            <a:lvl1pPr marL="268288" indent="-268288">
              <a:lnSpc>
                <a:spcPts val="2400"/>
              </a:lnSpc>
              <a:spcBef>
                <a:spcPts val="600"/>
              </a:spcBef>
              <a:buClr>
                <a:srgbClr val="3366FF"/>
              </a:buClr>
              <a:buSzPct val="110000"/>
              <a:buFont typeface="Helvetica"/>
              <a:buChar char="●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536575" indent="-268288">
              <a:lnSpc>
                <a:spcPts val="2400"/>
              </a:lnSpc>
              <a:spcBef>
                <a:spcPts val="600"/>
              </a:spcBef>
              <a:buClr>
                <a:srgbClr val="3366FF"/>
              </a:buClr>
              <a:buFont typeface="Helvetica"/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marL="806450" indent="-269875">
              <a:lnSpc>
                <a:spcPts val="2400"/>
              </a:lnSpc>
              <a:spcBef>
                <a:spcPts val="600"/>
              </a:spcBef>
              <a:buClr>
                <a:srgbClr val="3366FF"/>
              </a:buClr>
              <a:buFont typeface="Helvetica"/>
              <a:buChar char="●"/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marL="1581150" indent="-171450">
              <a:lnSpc>
                <a:spcPts val="2400"/>
              </a:lnSpc>
              <a:spcBef>
                <a:spcPts val="600"/>
              </a:spcBef>
              <a:buClr>
                <a:srgbClr val="3366FF"/>
              </a:buClr>
              <a:buFont typeface="Helvetica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000250" indent="-171450">
              <a:lnSpc>
                <a:spcPts val="2400"/>
              </a:lnSpc>
              <a:spcBef>
                <a:spcPts val="600"/>
              </a:spcBef>
              <a:buClr>
                <a:srgbClr val="3366FF"/>
              </a:buClr>
              <a:buFont typeface="Helvetica"/>
              <a:defRPr sz="2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>
              <a:defRPr sz="1800"/>
            </a:pPr>
            <a:r>
              <a:rPr sz="2000"/>
              <a:t>Body Level One</a:t>
            </a:r>
          </a:p>
          <a:p>
            <a:pPr lvl="1">
              <a:defRPr sz="1800"/>
            </a:pPr>
            <a:r>
              <a:rPr sz="2000"/>
              <a:t>Body Level Two</a:t>
            </a:r>
          </a:p>
          <a:p>
            <a:pPr lvl="2">
              <a:defRPr sz="1800"/>
            </a:pPr>
            <a:r>
              <a:rPr sz="2000"/>
              <a:t>Body Level Three</a:t>
            </a:r>
          </a:p>
          <a:p>
            <a:pPr lvl="3">
              <a:defRPr sz="1800"/>
            </a:pPr>
            <a:r>
              <a:rPr sz="2000"/>
              <a:t>Body Level Four</a:t>
            </a:r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81881258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1.jpeg" descr="sky-backdrop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7975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211138" y="6367462"/>
            <a:ext cx="6583361" cy="268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19" y="0"/>
                </a:lnTo>
                <a:lnTo>
                  <a:pt x="21600" y="0"/>
                </a:lnTo>
                <a:lnTo>
                  <a:pt x="21181" y="21600"/>
                </a:lnTo>
                <a:close/>
              </a:path>
            </a:pathLst>
          </a:custGeom>
          <a:solidFill>
            <a:srgbClr val="1F3692"/>
          </a:solidFill>
          <a:ln w="12700">
            <a:miter lim="400000"/>
          </a:ln>
        </p:spPr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endParaRPr sz="1800" b="1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Shape 18"/>
          <p:cNvSpPr/>
          <p:nvPr/>
        </p:nvSpPr>
        <p:spPr>
          <a:xfrm>
            <a:off x="515937" y="6351587"/>
            <a:ext cx="512127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450" tIns="44450" rIns="44450" bIns="44450">
            <a:spAutoFit/>
          </a:bodyPr>
          <a:lstStyle>
            <a:lvl1pPr>
              <a:tabLst>
                <a:tab pos="2679700" algn="l"/>
              </a:tabLst>
              <a:defRPr sz="12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kern="0"/>
              <a:t>Slide ‹#›	© ECMWF </a:t>
            </a:r>
          </a:p>
        </p:txBody>
      </p:sp>
      <p:pic>
        <p:nvPicPr>
          <p:cNvPr id="19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3400" y="6319837"/>
            <a:ext cx="1895475" cy="34925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3600" b="1">
                <a:solidFill>
                  <a:srgbClr val="1F369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1F3692"/>
                </a:solidFill>
              </a:rP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algn="ctr">
              <a:lnSpc>
                <a:spcPts val="2400"/>
              </a:lnSpc>
              <a:spcBef>
                <a:spcPts val="6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>
              <a:lnSpc>
                <a:spcPts val="2400"/>
              </a:lnSpc>
              <a:spcBef>
                <a:spcPts val="600"/>
              </a:spcBef>
              <a:buSzTx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>
              <a:lnSpc>
                <a:spcPts val="2400"/>
              </a:lnSpc>
              <a:spcBef>
                <a:spcPts val="600"/>
              </a:spcBef>
              <a:buSzTx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>
              <a:lnSpc>
                <a:spcPts val="2400"/>
              </a:lnSpc>
              <a:spcBef>
                <a:spcPts val="600"/>
              </a:spcBef>
              <a:buSzTx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>
              <a:lnSpc>
                <a:spcPts val="2400"/>
              </a:lnSpc>
              <a:spcBef>
                <a:spcPts val="600"/>
              </a:spcBef>
              <a:buSzTx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4211755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083001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376092"/>
                </a:solidFill>
              </a:rP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>
                <a:solidFill>
                  <a:srgbClr val="808080"/>
                </a:solidFill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solidFill>
                  <a:srgbClr val="808080"/>
                </a:solidFill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solidFill>
                  <a:srgbClr val="808080"/>
                </a:solidFill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solidFill>
                  <a:srgbClr val="808080"/>
                </a:solidFill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solidFill>
                  <a:srgbClr val="808080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0808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0808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0808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0808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08080"/>
                </a:solidFill>
              </a:rPr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86081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899591" y="0"/>
            <a:ext cx="2736305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376092"/>
                </a:solidFill>
              </a:rPr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3851919" y="548680"/>
            <a:ext cx="4834881" cy="63093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  <a:lvl2pPr>
              <a:defRPr>
                <a:solidFill>
                  <a:srgbClr val="808080"/>
                </a:solidFill>
              </a:defRPr>
            </a:lvl2pPr>
            <a:lvl3pPr>
              <a:defRPr>
                <a:solidFill>
                  <a:srgbClr val="808080"/>
                </a:solidFill>
              </a:defRPr>
            </a:lvl3pPr>
            <a:lvl4pPr>
              <a:defRPr>
                <a:solidFill>
                  <a:srgbClr val="808080"/>
                </a:solidFill>
              </a:defRPr>
            </a:lvl4pPr>
            <a:lvl5pPr>
              <a:defRPr>
                <a:solidFill>
                  <a:srgbClr val="808080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0808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0808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0808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0808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08080"/>
                </a:solidFill>
              </a:rPr>
              <a:t>Body Level Five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540546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1115616" y="1849536"/>
            <a:ext cx="7342585" cy="2036665"/>
          </a:xfrm>
          <a:prstGeom prst="rect">
            <a:avLst/>
          </a:prstGeom>
        </p:spPr>
        <p:txBody>
          <a:bodyPr lIns="45719" tIns="45719" rIns="45719" bIns="45719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76092"/>
                </a:solidFill>
              </a:rP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1691680" y="3886200"/>
            <a:ext cx="6080720" cy="2971800"/>
          </a:xfrm>
          <a:prstGeom prst="rect">
            <a:avLst/>
          </a:prstGeom>
        </p:spPr>
        <p:txBody>
          <a:bodyPr lIns="45719" tIns="45719" rIns="45719" bIns="45719"/>
          <a:lstStyle>
            <a:lvl1pPr algn="ctr"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xfrm>
            <a:off x="8460431" y="6415330"/>
            <a:ext cx="405409" cy="256541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3" name="Shape 43"/>
          <p:cNvSpPr/>
          <p:nvPr/>
        </p:nvSpPr>
        <p:spPr>
          <a:xfrm>
            <a:off x="613730" y="6181723"/>
            <a:ext cx="8157407" cy="1"/>
          </a:xfrm>
          <a:prstGeom prst="line">
            <a:avLst/>
          </a:prstGeom>
          <a:ln w="3175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8340183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76092"/>
                </a:solidFill>
              </a:rPr>
              <a:t>Title Text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11200" indent="-381000">
              <a:buClr>
                <a:srgbClr val="2951C9"/>
              </a:buClr>
              <a:buSzPct val="200000"/>
              <a:buChar char="•"/>
            </a:lvl2pPr>
            <a:lvl3pPr marL="1295400" indent="-381000">
              <a:buClr>
                <a:srgbClr val="2951C9"/>
              </a:buClr>
              <a:buChar char="❖"/>
            </a:lvl3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73250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1259632" y="4406900"/>
            <a:ext cx="7235081" cy="245110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4000" b="1" cap="all">
                <a:solidFill>
                  <a:srgbClr val="376092"/>
                </a:solidFill>
              </a:rP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1259632" y="1066427"/>
            <a:ext cx="7235081" cy="3244900"/>
          </a:xfrm>
          <a:prstGeom prst="rect">
            <a:avLst/>
          </a:prstGeom>
        </p:spPr>
        <p:txBody>
          <a:bodyPr anchor="b"/>
          <a:lstStyle>
            <a:lvl1pPr>
              <a:spcBef>
                <a:spcPts val="400"/>
              </a:spcBef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375216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Slide </a:t>
            </a:r>
            <a:fld id="{48114725-F7CF-432E-AAA3-2362627E456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3215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827583" y="63475"/>
            <a:ext cx="7859217" cy="156532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76092"/>
                </a:solidFill>
              </a:rP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1547663" y="1628799"/>
            <a:ext cx="3384377" cy="5229201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solidFill>
                  <a:srgbClr val="808080"/>
                </a:solidFill>
              </a:defRPr>
            </a:lvl1pPr>
            <a:lvl2pPr marL="790575" indent="-333375">
              <a:spcBef>
                <a:spcPts val="600"/>
              </a:spcBef>
              <a:defRPr sz="2800">
                <a:solidFill>
                  <a:srgbClr val="808080"/>
                </a:solidFill>
              </a:defRPr>
            </a:lvl2pPr>
            <a:lvl3pPr marL="1234439" indent="-320039">
              <a:spcBef>
                <a:spcPts val="600"/>
              </a:spcBef>
              <a:defRPr sz="2800">
                <a:solidFill>
                  <a:srgbClr val="808080"/>
                </a:solidFill>
              </a:defRPr>
            </a:lvl3pPr>
            <a:lvl4pPr marL="1727200" indent="-355600">
              <a:spcBef>
                <a:spcPts val="600"/>
              </a:spcBef>
              <a:defRPr sz="2800">
                <a:solidFill>
                  <a:srgbClr val="808080"/>
                </a:solidFill>
              </a:defRPr>
            </a:lvl4pPr>
            <a:lvl5pPr marL="2184400" indent="-355600">
              <a:spcBef>
                <a:spcPts val="600"/>
              </a:spcBef>
              <a:defRPr sz="2800">
                <a:solidFill>
                  <a:srgbClr val="808080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0808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0808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0808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0808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08080"/>
                </a:solidFill>
              </a:rP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72638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3979863" cy="493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9463" y="1219200"/>
            <a:ext cx="3979862" cy="493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Slide </a:t>
            </a:r>
            <a:fld id="{93D5D82C-3492-4D49-83A7-5F2D8471E48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3496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Slide </a:t>
            </a:r>
            <a:fld id="{BD785DA9-94FB-4482-BD90-1BB8658395C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3224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Slide </a:t>
            </a:r>
            <a:fld id="{ECAC20CA-82AC-46A4-BE6D-0D815F65450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74557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Slide </a:t>
            </a:r>
            <a:fld id="{7F0FB992-C11E-445F-8647-7ED8DAB17C6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3966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Slide </a:t>
            </a:r>
            <a:fld id="{02FB8E91-C520-4989-AC5C-A435ECDFBDF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9615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Slide </a:t>
            </a:r>
            <a:fld id="{5D9D5454-5036-4132-9EFE-CB58AC21959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7899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260350"/>
            <a:ext cx="8113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112125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468313" y="6356350"/>
            <a:ext cx="5688012" cy="282575"/>
          </a:xfrm>
          <a:prstGeom prst="parallelogram">
            <a:avLst>
              <a:gd name="adj" fmla="val 48739"/>
            </a:avLst>
          </a:prstGeom>
          <a:solidFill>
            <a:srgbClr val="0F369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3333FF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1188" y="6356350"/>
            <a:ext cx="540067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5364163" y="5373688"/>
            <a:ext cx="79216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1200" b="1">
                <a:solidFill>
                  <a:schemeClr val="bg1"/>
                </a:solidFill>
                <a:latin typeface="Arial" panose="020B0604020202020204" pitchFamily="34" charset="0"/>
              </a:rPr>
              <a:t>Slide </a:t>
            </a:r>
            <a:fld id="{0004DC03-03DB-4A17-A5B4-AE40F7F1AA5E}" type="slidenum">
              <a:rPr lang="en-GB" altLang="en-US" sz="1200" b="1">
                <a:solidFill>
                  <a:schemeClr val="bg1"/>
                </a:solidFill>
                <a:latin typeface="Arial" panose="020B0604020202020204" pitchFamily="34" charset="0"/>
              </a:rPr>
              <a:pPr/>
              <a:t>‹#›</a:t>
            </a:fld>
            <a:endParaRPr lang="en-GB" altLang="en-US" sz="1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031" name="Picture 7" descr="ECMWF_new_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310313"/>
            <a:ext cx="20843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32363" y="6353175"/>
            <a:ext cx="107950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altLang="en-US"/>
              <a:t>Slide </a:t>
            </a:r>
            <a:fld id="{0BCE8588-9459-4A14-8E30-C223D322897A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+mj-lt"/>
          <a:ea typeface="MS PGothic" pitchFamily="34" charset="-128"/>
          <a:cs typeface="ＭＳ Ｐゴシック" charset="0"/>
        </a:defRPr>
      </a:lvl1pPr>
      <a:lvl2pPr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  <a:ea typeface="MS PGothic" pitchFamily="34" charset="-128"/>
          <a:cs typeface="ＭＳ Ｐゴシック" charset="0"/>
        </a:defRPr>
      </a:lvl2pPr>
      <a:lvl3pPr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  <a:ea typeface="MS PGothic" pitchFamily="34" charset="-128"/>
          <a:cs typeface="ＭＳ Ｐゴシック" charset="0"/>
        </a:defRPr>
      </a:lvl3pPr>
      <a:lvl4pPr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  <a:ea typeface="MS PGothic" pitchFamily="34" charset="-128"/>
          <a:cs typeface="ＭＳ Ｐゴシック" charset="0"/>
        </a:defRPr>
      </a:lvl4pPr>
      <a:lvl5pPr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  <a:ea typeface="MS PGothic" pitchFamily="34" charset="-128"/>
          <a:cs typeface="ＭＳ Ｐゴシック" charset="0"/>
        </a:defRPr>
      </a:lvl5pPr>
      <a:lvl6pPr marL="457200"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6pPr>
      <a:lvl7pPr marL="914400"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7pPr>
      <a:lvl8pPr marL="1371600"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8pPr>
      <a:lvl9pPr marL="1828800" algn="l" defTabSz="762000" rtl="0" eaLnBrk="0" fontAlgn="base" hangingPunct="0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9pPr>
    </p:titleStyle>
    <p:bodyStyle>
      <a:lvl1pPr marL="290513" indent="-290513" algn="l" defTabSz="762000" rtl="0" eaLnBrk="0" fontAlgn="base" hangingPunct="0">
        <a:lnSpc>
          <a:spcPts val="2500"/>
        </a:lnSpc>
        <a:spcBef>
          <a:spcPct val="0"/>
        </a:spcBef>
        <a:spcAft>
          <a:spcPts val="1000"/>
        </a:spcAft>
        <a:buClr>
          <a:schemeClr val="hlink"/>
        </a:buClr>
        <a:buSzPct val="100000"/>
        <a:buFont typeface="Wingdings" pitchFamily="2" charset="2"/>
        <a:buChar char="l"/>
        <a:defRPr sz="2200" b="1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66763" indent="-285750" algn="l" defTabSz="7620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-"/>
        <a:defRPr b="1">
          <a:solidFill>
            <a:schemeClr val="tx1"/>
          </a:solidFill>
          <a:latin typeface="+mn-lt"/>
          <a:ea typeface="MS PGothic" pitchFamily="34" charset="-128"/>
        </a:defRPr>
      </a:lvl2pPr>
      <a:lvl3pPr marL="1300163" indent="-342900" algn="l" defTabSz="762000" rtl="0" eaLnBrk="0" fontAlgn="base" hangingPunct="0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§"/>
        <a:defRPr b="1">
          <a:solidFill>
            <a:schemeClr val="tx1"/>
          </a:solidFill>
          <a:latin typeface="+mn-lt"/>
          <a:ea typeface="MS PGothic" pitchFamily="34" charset="-128"/>
        </a:defRPr>
      </a:lvl3pPr>
      <a:lvl4pPr marL="1719263" indent="-228600" algn="l" defTabSz="762000" rtl="0" eaLnBrk="0" fontAlgn="base" hangingPunct="0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  <a:ea typeface="MS PGothic" pitchFamily="34" charset="-128"/>
        </a:defRPr>
      </a:lvl4pPr>
      <a:lvl5pPr marL="2138363" indent="-228600" algn="l" defTabSz="762000" rtl="0" eaLnBrk="0" fontAlgn="base" hangingPunct="0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  <a:ea typeface="MS PGothic" pitchFamily="34" charset="-128"/>
        </a:defRPr>
      </a:lvl5pPr>
      <a:lvl6pPr marL="2595563" indent="-228600" algn="l" defTabSz="762000" rtl="0" eaLnBrk="0" fontAlgn="base" hangingPunct="0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6pPr>
      <a:lvl7pPr marL="3052763" indent="-228600" algn="l" defTabSz="762000" rtl="0" eaLnBrk="0" fontAlgn="base" hangingPunct="0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7pPr>
      <a:lvl8pPr marL="3509963" indent="-228600" algn="l" defTabSz="762000" rtl="0" eaLnBrk="0" fontAlgn="base" hangingPunct="0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8pPr>
      <a:lvl9pPr marL="3967163" indent="-228600" algn="l" defTabSz="762000" rtl="0" eaLnBrk="0" fontAlgn="base" hangingPunct="0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27088" y="274638"/>
            <a:ext cx="78597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58888" y="1600200"/>
            <a:ext cx="74279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92950" y="6361113"/>
            <a:ext cx="1196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rgbClr val="4F81BD">
                    <a:lumMod val="75000"/>
                  </a:srgbClr>
                </a:solidFill>
                <a:latin typeface="Helvetica" pitchFamily="34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FDRD Meeting, 17/12/2014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913" y="6356350"/>
            <a:ext cx="3698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376092"/>
                </a:solidFill>
                <a:latin typeface="Helvetica" panose="020B0604020202020204" pitchFamily="34" charset="0"/>
              </a:defRPr>
            </a:lvl1pPr>
          </a:lstStyle>
          <a:p>
            <a:fld id="{AAC7C435-3DA6-4A18-A87D-03F2508370A2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2054" name="Picture 6" descr="bluesidebar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5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2363"/>
            <a:ext cx="5938837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376092"/>
          </a:solidFill>
          <a:latin typeface="Helvetic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Helvetica" pitchFamily="-8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Helvetica" pitchFamily="-8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Helvetica" pitchFamily="-8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Helvetica" pitchFamily="-8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Helvetica" pitchFamily="-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Helvetica" pitchFamily="-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Helvetica" pitchFamily="-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Helvetica" pitchFamily="-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3200" kern="1200">
          <a:solidFill>
            <a:srgbClr val="7F7F7F"/>
          </a:solidFill>
          <a:latin typeface="Helvetica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7F7F7F"/>
          </a:solidFill>
          <a:latin typeface="Helvetica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Helvetica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7F7F7F"/>
          </a:solidFill>
          <a:latin typeface="Helvetica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7F7F7F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 descr="bluesidebar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0" y="0"/>
            <a:ext cx="395537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27583" y="6202633"/>
            <a:ext cx="5937867" cy="63951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827583" y="92076"/>
            <a:ext cx="7859217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76092"/>
                </a:solidFill>
              </a:rP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1259632" y="1600200"/>
            <a:ext cx="7427169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2pPr marL="711200" indent="-381000">
              <a:buClr>
                <a:srgbClr val="2951C9"/>
              </a:buClr>
              <a:buSzPct val="200000"/>
              <a:buChar char="•"/>
            </a:lvl2pPr>
            <a:lvl3pPr marL="1295400" indent="-381000">
              <a:buClr>
                <a:srgbClr val="2951C9"/>
              </a:buClr>
              <a:buChar char="❖"/>
            </a:lvl3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316415" y="6410642"/>
            <a:ext cx="370385" cy="2565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>
            <a:lvl1pPr algn="r">
              <a:defRPr sz="1100" b="0">
                <a:solidFill>
                  <a:srgbClr val="37609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/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72232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</p:sldLayoutIdLst>
  <p:transition spd="med"/>
  <p:hf hdr="0" ftr="0"/>
  <p:txStyles>
    <p:titleStyle>
      <a:lvl1pPr algn="ctr">
        <a:defRPr sz="4400">
          <a:solidFill>
            <a:srgbClr val="376092"/>
          </a:solidFill>
          <a:latin typeface="+mj-lt"/>
          <a:ea typeface="+mj-ea"/>
          <a:cs typeface="+mj-cs"/>
          <a:sym typeface="Helvetica"/>
        </a:defRPr>
      </a:lvl1pPr>
      <a:lvl2pPr algn="ctr">
        <a:defRPr sz="4400">
          <a:solidFill>
            <a:srgbClr val="376092"/>
          </a:solidFill>
          <a:latin typeface="+mj-lt"/>
          <a:ea typeface="+mj-ea"/>
          <a:cs typeface="+mj-cs"/>
          <a:sym typeface="Helvetica"/>
        </a:defRPr>
      </a:lvl2pPr>
      <a:lvl3pPr algn="ctr">
        <a:defRPr sz="4400">
          <a:solidFill>
            <a:srgbClr val="376092"/>
          </a:solidFill>
          <a:latin typeface="+mj-lt"/>
          <a:ea typeface="+mj-ea"/>
          <a:cs typeface="+mj-cs"/>
          <a:sym typeface="Helvetica"/>
        </a:defRPr>
      </a:lvl3pPr>
      <a:lvl4pPr algn="ctr">
        <a:defRPr sz="4400">
          <a:solidFill>
            <a:srgbClr val="376092"/>
          </a:solidFill>
          <a:latin typeface="+mj-lt"/>
          <a:ea typeface="+mj-ea"/>
          <a:cs typeface="+mj-cs"/>
          <a:sym typeface="Helvetica"/>
        </a:defRPr>
      </a:lvl4pPr>
      <a:lvl5pPr algn="ctr">
        <a:defRPr sz="4400">
          <a:solidFill>
            <a:srgbClr val="376092"/>
          </a:solidFill>
          <a:latin typeface="+mj-lt"/>
          <a:ea typeface="+mj-ea"/>
          <a:cs typeface="+mj-cs"/>
          <a:sym typeface="Helvetica"/>
        </a:defRPr>
      </a:lvl5pPr>
      <a:lvl6pPr algn="ctr">
        <a:defRPr sz="4400">
          <a:solidFill>
            <a:srgbClr val="376092"/>
          </a:solidFill>
          <a:latin typeface="+mj-lt"/>
          <a:ea typeface="+mj-ea"/>
          <a:cs typeface="+mj-cs"/>
          <a:sym typeface="Helvetica"/>
        </a:defRPr>
      </a:lvl6pPr>
      <a:lvl7pPr algn="ctr">
        <a:defRPr sz="4400">
          <a:solidFill>
            <a:srgbClr val="376092"/>
          </a:solidFill>
          <a:latin typeface="+mj-lt"/>
          <a:ea typeface="+mj-ea"/>
          <a:cs typeface="+mj-cs"/>
          <a:sym typeface="Helvetica"/>
        </a:defRPr>
      </a:lvl7pPr>
      <a:lvl8pPr algn="ctr">
        <a:defRPr sz="4400">
          <a:solidFill>
            <a:srgbClr val="376092"/>
          </a:solidFill>
          <a:latin typeface="+mj-lt"/>
          <a:ea typeface="+mj-ea"/>
          <a:cs typeface="+mj-cs"/>
          <a:sym typeface="Helvetica"/>
        </a:defRPr>
      </a:lvl8pPr>
      <a:lvl9pPr algn="ctr">
        <a:defRPr sz="4400">
          <a:solidFill>
            <a:srgbClr val="376092"/>
          </a:solidFill>
          <a:latin typeface="+mj-lt"/>
          <a:ea typeface="+mj-ea"/>
          <a:cs typeface="+mj-cs"/>
          <a:sym typeface="Helvetica"/>
        </a:defRPr>
      </a:lvl9pPr>
    </p:titleStyle>
    <p:bodyStyle>
      <a:lvl1pPr>
        <a:spcBef>
          <a:spcPts val="700"/>
        </a:spcBef>
        <a:defRPr sz="3200">
          <a:latin typeface="+mj-lt"/>
          <a:ea typeface="+mj-ea"/>
          <a:cs typeface="+mj-cs"/>
          <a:sym typeface="Helvetica"/>
        </a:defRPr>
      </a:lvl1pPr>
      <a:lvl2pPr marL="783771" indent="-326571">
        <a:spcBef>
          <a:spcPts val="700"/>
        </a:spcBef>
        <a:buSzPct val="100000"/>
        <a:buChar char="–"/>
        <a:defRPr sz="3200">
          <a:latin typeface="+mj-lt"/>
          <a:ea typeface="+mj-ea"/>
          <a:cs typeface="+mj-cs"/>
          <a:sym typeface="Helvetica"/>
        </a:defRPr>
      </a:lvl2pPr>
      <a:lvl3pPr marL="1219200" indent="-304800">
        <a:spcBef>
          <a:spcPts val="700"/>
        </a:spcBef>
        <a:buSzPct val="100000"/>
        <a:buChar char="•"/>
        <a:defRPr sz="3200">
          <a:latin typeface="+mj-lt"/>
          <a:ea typeface="+mj-ea"/>
          <a:cs typeface="+mj-cs"/>
          <a:sym typeface="Helvetica"/>
        </a:defRPr>
      </a:lvl3pPr>
      <a:lvl4pPr marL="1737360" indent="-365760">
        <a:spcBef>
          <a:spcPts val="700"/>
        </a:spcBef>
        <a:buSzPct val="100000"/>
        <a:buChar char="–"/>
        <a:defRPr sz="3200">
          <a:latin typeface="+mj-lt"/>
          <a:ea typeface="+mj-ea"/>
          <a:cs typeface="+mj-cs"/>
          <a:sym typeface="Helvetica"/>
        </a:defRPr>
      </a:lvl4pPr>
      <a:lvl5pPr marL="2194560" indent="-365760">
        <a:spcBef>
          <a:spcPts val="700"/>
        </a:spcBef>
        <a:buSzPct val="100000"/>
        <a:buChar char="»"/>
        <a:defRPr sz="3200">
          <a:latin typeface="+mj-lt"/>
          <a:ea typeface="+mj-ea"/>
          <a:cs typeface="+mj-cs"/>
          <a:sym typeface="Helvetica"/>
        </a:defRPr>
      </a:lvl5pPr>
      <a:lvl6pPr marL="2651760" indent="-365760">
        <a:spcBef>
          <a:spcPts val="700"/>
        </a:spcBef>
        <a:buSzPct val="100000"/>
        <a:buChar char="•"/>
        <a:defRPr sz="3200">
          <a:latin typeface="+mj-lt"/>
          <a:ea typeface="+mj-ea"/>
          <a:cs typeface="+mj-cs"/>
          <a:sym typeface="Helvetica"/>
        </a:defRPr>
      </a:lvl6pPr>
      <a:lvl7pPr marL="3108960" indent="-365760">
        <a:spcBef>
          <a:spcPts val="700"/>
        </a:spcBef>
        <a:buSzPct val="100000"/>
        <a:buChar char="•"/>
        <a:defRPr sz="3200">
          <a:latin typeface="+mj-lt"/>
          <a:ea typeface="+mj-ea"/>
          <a:cs typeface="+mj-cs"/>
          <a:sym typeface="Helvetica"/>
        </a:defRPr>
      </a:lvl7pPr>
      <a:lvl8pPr marL="3566159" indent="-365759">
        <a:spcBef>
          <a:spcPts val="700"/>
        </a:spcBef>
        <a:buSzPct val="100000"/>
        <a:buChar char="•"/>
        <a:defRPr sz="3200">
          <a:latin typeface="+mj-lt"/>
          <a:ea typeface="+mj-ea"/>
          <a:cs typeface="+mj-cs"/>
          <a:sym typeface="Helvetica"/>
        </a:defRPr>
      </a:lvl8pPr>
      <a:lvl9pPr marL="4023359" indent="-365759">
        <a:spcBef>
          <a:spcPts val="700"/>
        </a:spcBef>
        <a:buSzPct val="100000"/>
        <a:buChar char="•"/>
        <a:defRPr sz="3200">
          <a:latin typeface="+mj-lt"/>
          <a:ea typeface="+mj-ea"/>
          <a:cs typeface="+mj-cs"/>
          <a:sym typeface="Helvetica"/>
        </a:defRPr>
      </a:lvl9pPr>
    </p:bodyStyle>
    <p:otherStyle>
      <a:lvl1pPr algn="r">
        <a:defRPr sz="1100">
          <a:solidFill>
            <a:schemeClr val="tx1"/>
          </a:solidFill>
          <a:latin typeface="+mn-lt"/>
          <a:ea typeface="+mn-ea"/>
          <a:cs typeface="+mn-cs"/>
          <a:sym typeface="Helvetica"/>
        </a:defRPr>
      </a:lvl1pPr>
      <a:lvl2pPr indent="457200" algn="r">
        <a:defRPr sz="1100">
          <a:solidFill>
            <a:schemeClr val="tx1"/>
          </a:solidFill>
          <a:latin typeface="+mn-lt"/>
          <a:ea typeface="+mn-ea"/>
          <a:cs typeface="+mn-cs"/>
          <a:sym typeface="Helvetica"/>
        </a:defRPr>
      </a:lvl2pPr>
      <a:lvl3pPr indent="914400" algn="r">
        <a:defRPr sz="1100">
          <a:solidFill>
            <a:schemeClr val="tx1"/>
          </a:solidFill>
          <a:latin typeface="+mn-lt"/>
          <a:ea typeface="+mn-ea"/>
          <a:cs typeface="+mn-cs"/>
          <a:sym typeface="Helvetica"/>
        </a:defRPr>
      </a:lvl3pPr>
      <a:lvl4pPr indent="1371600" algn="r">
        <a:defRPr sz="1100">
          <a:solidFill>
            <a:schemeClr val="tx1"/>
          </a:solidFill>
          <a:latin typeface="+mn-lt"/>
          <a:ea typeface="+mn-ea"/>
          <a:cs typeface="+mn-cs"/>
          <a:sym typeface="Helvetica"/>
        </a:defRPr>
      </a:lvl4pPr>
      <a:lvl5pPr indent="1828800" algn="r">
        <a:defRPr sz="1100">
          <a:solidFill>
            <a:schemeClr val="tx1"/>
          </a:solidFill>
          <a:latin typeface="+mn-lt"/>
          <a:ea typeface="+mn-ea"/>
          <a:cs typeface="+mn-cs"/>
          <a:sym typeface="Helvetica"/>
        </a:defRPr>
      </a:lvl5pPr>
      <a:lvl6pPr indent="2286000" algn="r">
        <a:defRPr sz="1100">
          <a:solidFill>
            <a:schemeClr val="tx1"/>
          </a:solidFill>
          <a:latin typeface="+mn-lt"/>
          <a:ea typeface="+mn-ea"/>
          <a:cs typeface="+mn-cs"/>
          <a:sym typeface="Helvetica"/>
        </a:defRPr>
      </a:lvl6pPr>
      <a:lvl7pPr indent="2743200" algn="r">
        <a:defRPr sz="1100">
          <a:solidFill>
            <a:schemeClr val="tx1"/>
          </a:solidFill>
          <a:latin typeface="+mn-lt"/>
          <a:ea typeface="+mn-ea"/>
          <a:cs typeface="+mn-cs"/>
          <a:sym typeface="Helvetica"/>
        </a:defRPr>
      </a:lvl7pPr>
      <a:lvl8pPr indent="3200400" algn="r">
        <a:defRPr sz="1100">
          <a:solidFill>
            <a:schemeClr val="tx1"/>
          </a:solidFill>
          <a:latin typeface="+mn-lt"/>
          <a:ea typeface="+mn-ea"/>
          <a:cs typeface="+mn-cs"/>
          <a:sym typeface="Helvetica"/>
        </a:defRPr>
      </a:lvl8pPr>
      <a:lvl9pPr indent="3657600" algn="r">
        <a:defRPr sz="1100">
          <a:solidFill>
            <a:schemeClr val="tx1"/>
          </a:solid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png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54063" y="133350"/>
            <a:ext cx="8281987" cy="10636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Forecasting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Extreme Events</a:t>
            </a:r>
            <a:br>
              <a:rPr lang="en-GB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n-GB" sz="2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300538" y="2708275"/>
            <a:ext cx="4837112" cy="17526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Ivan Tsonevsky,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ivan.tsonevsky@ecmwf.int</a:t>
            </a:r>
          </a:p>
        </p:txBody>
      </p:sp>
      <p:sp>
        <p:nvSpPr>
          <p:cNvPr id="13317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8EFDCAE-8313-45BC-B21F-3A374D517CF0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1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  <p:sp>
        <p:nvSpPr>
          <p:cNvPr id="13318" name="TextBox 8"/>
          <p:cNvSpPr txBox="1">
            <a:spLocks noChangeArrowheads="1"/>
          </p:cNvSpPr>
          <p:nvPr/>
        </p:nvSpPr>
        <p:spPr bwMode="auto">
          <a:xfrm>
            <a:off x="4548188" y="5946775"/>
            <a:ext cx="44640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1100" dirty="0">
                <a:latin typeface="Helvetica" panose="020B0604020202020204" pitchFamily="34" charset="0"/>
              </a:rPr>
              <a:t>Use and interpretation of ECMWF products, </a:t>
            </a:r>
            <a:r>
              <a:rPr lang="en-GB" altLang="en-US" sz="1100" dirty="0" smtClean="0">
                <a:latin typeface="Helvetica" panose="020B0604020202020204" pitchFamily="34" charset="0"/>
              </a:rPr>
              <a:t>Feb.</a:t>
            </a:r>
            <a:r>
              <a:rPr lang="en-GB" altLang="en-US" sz="1100" dirty="0" smtClean="0">
                <a:latin typeface="Helvetica" panose="020B0604020202020204" pitchFamily="34" charset="0"/>
              </a:rPr>
              <a:t> </a:t>
            </a:r>
            <a:r>
              <a:rPr lang="en-GB" altLang="en-US" sz="1100" smtClean="0">
                <a:latin typeface="Helvetica" panose="020B0604020202020204" pitchFamily="34" charset="0"/>
              </a:rPr>
              <a:t>2016</a:t>
            </a:r>
            <a:endParaRPr lang="en-GB" altLang="en-US" sz="1100" dirty="0">
              <a:latin typeface="Helvetic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4247"/>
            <a:ext cx="3911097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5"/>
          <p:cNvGraphicFramePr>
            <a:graphicFrameLocks noChangeAspect="1"/>
          </p:cNvGraphicFramePr>
          <p:nvPr/>
        </p:nvGraphicFramePr>
        <p:xfrm>
          <a:off x="1552575" y="115888"/>
          <a:ext cx="3990975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4" name="Equation" r:id="rId3" imgW="1358310" imgH="482391" progId="Equation.3">
                  <p:embed/>
                </p:oleObj>
              </mc:Choice>
              <mc:Fallback>
                <p:oleObj name="Equation" r:id="rId3" imgW="1358310" imgH="482391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575" y="115888"/>
                        <a:ext cx="3990975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Rectangle 27"/>
          <p:cNvSpPr>
            <a:spLocks noChangeArrowheads="1"/>
          </p:cNvSpPr>
          <p:nvPr/>
        </p:nvSpPr>
        <p:spPr bwMode="auto">
          <a:xfrm>
            <a:off x="3597275" y="371475"/>
            <a:ext cx="1079500" cy="3603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2" name="Line 28"/>
          <p:cNvSpPr>
            <a:spLocks noChangeShapeType="1"/>
          </p:cNvSpPr>
          <p:nvPr/>
        </p:nvSpPr>
        <p:spPr bwMode="auto">
          <a:xfrm flipH="1">
            <a:off x="4572000" y="404813"/>
            <a:ext cx="1439863" cy="71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33" name="Text Box 29"/>
          <p:cNvSpPr txBox="1">
            <a:spLocks noChangeArrowheads="1"/>
          </p:cNvSpPr>
          <p:nvPr/>
        </p:nvSpPr>
        <p:spPr bwMode="auto">
          <a:xfrm>
            <a:off x="6011863" y="188913"/>
            <a:ext cx="31321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600">
                <a:latin typeface="Helvetica" panose="020B0604020202020204" pitchFamily="34" charset="0"/>
              </a:rPr>
              <a:t>Represented by pink lines below</a:t>
            </a:r>
          </a:p>
        </p:txBody>
      </p:sp>
      <p:sp>
        <p:nvSpPr>
          <p:cNvPr id="22534" name="Line 31"/>
          <p:cNvSpPr>
            <a:spLocks noChangeShapeType="1"/>
          </p:cNvSpPr>
          <p:nvPr/>
        </p:nvSpPr>
        <p:spPr bwMode="auto">
          <a:xfrm flipH="1" flipV="1">
            <a:off x="4932363" y="1052513"/>
            <a:ext cx="1079500" cy="73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35" name="Text Box 32"/>
          <p:cNvSpPr txBox="1">
            <a:spLocks noChangeArrowheads="1"/>
          </p:cNvSpPr>
          <p:nvPr/>
        </p:nvSpPr>
        <p:spPr bwMode="auto">
          <a:xfrm>
            <a:off x="6011863" y="836613"/>
            <a:ext cx="23764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600">
                <a:latin typeface="Helvetica" panose="020B0604020202020204" pitchFamily="34" charset="0"/>
              </a:rPr>
              <a:t>More weight to extremes of M-climate</a:t>
            </a:r>
          </a:p>
        </p:txBody>
      </p:sp>
      <p:grpSp>
        <p:nvGrpSpPr>
          <p:cNvPr id="22536" name="Group 46"/>
          <p:cNvGrpSpPr>
            <a:grpSpLocks/>
          </p:cNvGrpSpPr>
          <p:nvPr/>
        </p:nvGrpSpPr>
        <p:grpSpPr bwMode="auto">
          <a:xfrm>
            <a:off x="396875" y="1484313"/>
            <a:ext cx="6696075" cy="4729162"/>
            <a:chOff x="204" y="893"/>
            <a:chExt cx="4218" cy="2979"/>
          </a:xfrm>
        </p:grpSpPr>
        <p:pic>
          <p:nvPicPr>
            <p:cNvPr id="22545" name="Picture 5" descr="CDF_EF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893"/>
              <a:ext cx="4218" cy="2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6" name="Text Box 6"/>
            <p:cNvSpPr txBox="1">
              <a:spLocks noChangeArrowheads="1"/>
            </p:cNvSpPr>
            <p:nvPr/>
          </p:nvSpPr>
          <p:spPr bwMode="auto">
            <a:xfrm>
              <a:off x="748" y="1480"/>
              <a:ext cx="10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>
                  <a:solidFill>
                    <a:schemeClr val="hlink"/>
                  </a:solidFill>
                  <a:latin typeface="Helvetica" panose="020B0604020202020204" pitchFamily="34" charset="0"/>
                </a:rPr>
                <a:t>EFI = 78%</a:t>
              </a:r>
            </a:p>
          </p:txBody>
        </p:sp>
        <p:sp>
          <p:nvSpPr>
            <p:cNvPr id="22547" name="Line 7"/>
            <p:cNvSpPr>
              <a:spLocks noChangeShapeType="1"/>
            </p:cNvSpPr>
            <p:nvPr/>
          </p:nvSpPr>
          <p:spPr bwMode="auto">
            <a:xfrm>
              <a:off x="2245" y="3067"/>
              <a:ext cx="0" cy="59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48" name="Line 8"/>
            <p:cNvSpPr>
              <a:spLocks noChangeShapeType="1"/>
            </p:cNvSpPr>
            <p:nvPr/>
          </p:nvSpPr>
          <p:spPr bwMode="auto">
            <a:xfrm>
              <a:off x="2426" y="2795"/>
              <a:ext cx="0" cy="862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49" name="Line 9"/>
            <p:cNvSpPr>
              <a:spLocks noChangeShapeType="1"/>
            </p:cNvSpPr>
            <p:nvPr/>
          </p:nvSpPr>
          <p:spPr bwMode="auto">
            <a:xfrm>
              <a:off x="2599" y="2505"/>
              <a:ext cx="0" cy="1134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50" name="Line 10"/>
            <p:cNvSpPr>
              <a:spLocks noChangeShapeType="1"/>
            </p:cNvSpPr>
            <p:nvPr/>
          </p:nvSpPr>
          <p:spPr bwMode="auto">
            <a:xfrm>
              <a:off x="2789" y="2160"/>
              <a:ext cx="5" cy="146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51" name="Line 11"/>
            <p:cNvSpPr>
              <a:spLocks noChangeShapeType="1"/>
            </p:cNvSpPr>
            <p:nvPr/>
          </p:nvSpPr>
          <p:spPr bwMode="auto">
            <a:xfrm>
              <a:off x="2971" y="1822"/>
              <a:ext cx="11" cy="1772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52" name="Line 12"/>
            <p:cNvSpPr>
              <a:spLocks noChangeShapeType="1"/>
            </p:cNvSpPr>
            <p:nvPr/>
          </p:nvSpPr>
          <p:spPr bwMode="auto">
            <a:xfrm flipH="1">
              <a:off x="3168" y="1414"/>
              <a:ext cx="9" cy="2014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53" name="Line 13"/>
            <p:cNvSpPr>
              <a:spLocks noChangeShapeType="1"/>
            </p:cNvSpPr>
            <p:nvPr/>
          </p:nvSpPr>
          <p:spPr bwMode="auto">
            <a:xfrm flipH="1">
              <a:off x="2058" y="3249"/>
              <a:ext cx="6" cy="39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54" name="Line 14"/>
            <p:cNvSpPr>
              <a:spLocks noChangeShapeType="1"/>
            </p:cNvSpPr>
            <p:nvPr/>
          </p:nvSpPr>
          <p:spPr bwMode="auto">
            <a:xfrm>
              <a:off x="3379" y="1298"/>
              <a:ext cx="0" cy="136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55" name="Line 15"/>
            <p:cNvSpPr>
              <a:spLocks noChangeShapeType="1"/>
            </p:cNvSpPr>
            <p:nvPr/>
          </p:nvSpPr>
          <p:spPr bwMode="auto">
            <a:xfrm flipH="1">
              <a:off x="1882" y="3386"/>
              <a:ext cx="2" cy="25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56" name="Line 17"/>
            <p:cNvSpPr>
              <a:spLocks noChangeShapeType="1"/>
            </p:cNvSpPr>
            <p:nvPr/>
          </p:nvSpPr>
          <p:spPr bwMode="auto">
            <a:xfrm>
              <a:off x="3500" y="1274"/>
              <a:ext cx="0" cy="647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57" name="Line 18"/>
            <p:cNvSpPr>
              <a:spLocks noChangeShapeType="1"/>
            </p:cNvSpPr>
            <p:nvPr/>
          </p:nvSpPr>
          <p:spPr bwMode="auto">
            <a:xfrm>
              <a:off x="1707" y="3475"/>
              <a:ext cx="1" cy="16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58" name="Freeform 23"/>
            <p:cNvSpPr>
              <a:spLocks/>
            </p:cNvSpPr>
            <p:nvPr/>
          </p:nvSpPr>
          <p:spPr bwMode="auto">
            <a:xfrm>
              <a:off x="3485" y="1255"/>
              <a:ext cx="247" cy="657"/>
            </a:xfrm>
            <a:custGeom>
              <a:avLst/>
              <a:gdLst>
                <a:gd name="T0" fmla="*/ 21 w 247"/>
                <a:gd name="T1" fmla="*/ 21 h 657"/>
                <a:gd name="T2" fmla="*/ 13 w 247"/>
                <a:gd name="T3" fmla="*/ 313 h 657"/>
                <a:gd name="T4" fmla="*/ 23 w 247"/>
                <a:gd name="T5" fmla="*/ 657 h 657"/>
                <a:gd name="T6" fmla="*/ 37 w 247"/>
                <a:gd name="T7" fmla="*/ 643 h 657"/>
                <a:gd name="T8" fmla="*/ 47 w 247"/>
                <a:gd name="T9" fmla="*/ 613 h 657"/>
                <a:gd name="T10" fmla="*/ 49 w 247"/>
                <a:gd name="T11" fmla="*/ 591 h 657"/>
                <a:gd name="T12" fmla="*/ 51 w 247"/>
                <a:gd name="T13" fmla="*/ 597 h 657"/>
                <a:gd name="T14" fmla="*/ 45 w 247"/>
                <a:gd name="T15" fmla="*/ 575 h 657"/>
                <a:gd name="T16" fmla="*/ 51 w 247"/>
                <a:gd name="T17" fmla="*/ 533 h 657"/>
                <a:gd name="T18" fmla="*/ 59 w 247"/>
                <a:gd name="T19" fmla="*/ 521 h 657"/>
                <a:gd name="T20" fmla="*/ 61 w 247"/>
                <a:gd name="T21" fmla="*/ 497 h 657"/>
                <a:gd name="T22" fmla="*/ 63 w 247"/>
                <a:gd name="T23" fmla="*/ 491 h 657"/>
                <a:gd name="T24" fmla="*/ 77 w 247"/>
                <a:gd name="T25" fmla="*/ 433 h 657"/>
                <a:gd name="T26" fmla="*/ 107 w 247"/>
                <a:gd name="T27" fmla="*/ 385 h 657"/>
                <a:gd name="T28" fmla="*/ 119 w 247"/>
                <a:gd name="T29" fmla="*/ 361 h 657"/>
                <a:gd name="T30" fmla="*/ 123 w 247"/>
                <a:gd name="T31" fmla="*/ 355 h 657"/>
                <a:gd name="T32" fmla="*/ 125 w 247"/>
                <a:gd name="T33" fmla="*/ 317 h 657"/>
                <a:gd name="T34" fmla="*/ 125 w 247"/>
                <a:gd name="T35" fmla="*/ 267 h 657"/>
                <a:gd name="T36" fmla="*/ 127 w 247"/>
                <a:gd name="T37" fmla="*/ 205 h 657"/>
                <a:gd name="T38" fmla="*/ 141 w 247"/>
                <a:gd name="T39" fmla="*/ 187 h 657"/>
                <a:gd name="T40" fmla="*/ 159 w 247"/>
                <a:gd name="T41" fmla="*/ 125 h 657"/>
                <a:gd name="T42" fmla="*/ 173 w 247"/>
                <a:gd name="T43" fmla="*/ 89 h 657"/>
                <a:gd name="T44" fmla="*/ 183 w 247"/>
                <a:gd name="T45" fmla="*/ 77 h 657"/>
                <a:gd name="T46" fmla="*/ 195 w 247"/>
                <a:gd name="T47" fmla="*/ 59 h 657"/>
                <a:gd name="T48" fmla="*/ 247 w 247"/>
                <a:gd name="T49" fmla="*/ 21 h 657"/>
                <a:gd name="T50" fmla="*/ 215 w 247"/>
                <a:gd name="T51" fmla="*/ 21 h 657"/>
                <a:gd name="T52" fmla="*/ 21 w 247"/>
                <a:gd name="T53" fmla="*/ 21 h 65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47"/>
                <a:gd name="T82" fmla="*/ 0 h 657"/>
                <a:gd name="T83" fmla="*/ 247 w 247"/>
                <a:gd name="T84" fmla="*/ 657 h 65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47" h="657">
                  <a:moveTo>
                    <a:pt x="21" y="21"/>
                  </a:moveTo>
                  <a:cubicBezTo>
                    <a:pt x="0" y="106"/>
                    <a:pt x="42" y="225"/>
                    <a:pt x="13" y="313"/>
                  </a:cubicBezTo>
                  <a:cubicBezTo>
                    <a:pt x="19" y="428"/>
                    <a:pt x="18" y="542"/>
                    <a:pt x="23" y="657"/>
                  </a:cubicBezTo>
                  <a:cubicBezTo>
                    <a:pt x="30" y="652"/>
                    <a:pt x="30" y="648"/>
                    <a:pt x="37" y="643"/>
                  </a:cubicBezTo>
                  <a:cubicBezTo>
                    <a:pt x="43" y="634"/>
                    <a:pt x="44" y="624"/>
                    <a:pt x="47" y="613"/>
                  </a:cubicBezTo>
                  <a:cubicBezTo>
                    <a:pt x="48" y="606"/>
                    <a:pt x="47" y="598"/>
                    <a:pt x="49" y="591"/>
                  </a:cubicBezTo>
                  <a:cubicBezTo>
                    <a:pt x="50" y="589"/>
                    <a:pt x="51" y="599"/>
                    <a:pt x="51" y="597"/>
                  </a:cubicBezTo>
                  <a:cubicBezTo>
                    <a:pt x="51" y="589"/>
                    <a:pt x="45" y="575"/>
                    <a:pt x="45" y="575"/>
                  </a:cubicBezTo>
                  <a:cubicBezTo>
                    <a:pt x="59" y="555"/>
                    <a:pt x="53" y="568"/>
                    <a:pt x="51" y="533"/>
                  </a:cubicBezTo>
                  <a:cubicBezTo>
                    <a:pt x="53" y="528"/>
                    <a:pt x="58" y="526"/>
                    <a:pt x="59" y="521"/>
                  </a:cubicBezTo>
                  <a:cubicBezTo>
                    <a:pt x="61" y="513"/>
                    <a:pt x="60" y="505"/>
                    <a:pt x="61" y="497"/>
                  </a:cubicBezTo>
                  <a:cubicBezTo>
                    <a:pt x="61" y="495"/>
                    <a:pt x="62" y="493"/>
                    <a:pt x="63" y="491"/>
                  </a:cubicBezTo>
                  <a:cubicBezTo>
                    <a:pt x="65" y="471"/>
                    <a:pt x="66" y="450"/>
                    <a:pt x="77" y="433"/>
                  </a:cubicBezTo>
                  <a:cubicBezTo>
                    <a:pt x="82" y="413"/>
                    <a:pt x="99" y="404"/>
                    <a:pt x="107" y="385"/>
                  </a:cubicBezTo>
                  <a:cubicBezTo>
                    <a:pt x="118" y="360"/>
                    <a:pt x="102" y="386"/>
                    <a:pt x="119" y="361"/>
                  </a:cubicBezTo>
                  <a:cubicBezTo>
                    <a:pt x="120" y="359"/>
                    <a:pt x="123" y="355"/>
                    <a:pt x="123" y="355"/>
                  </a:cubicBezTo>
                  <a:cubicBezTo>
                    <a:pt x="125" y="341"/>
                    <a:pt x="127" y="331"/>
                    <a:pt x="125" y="317"/>
                  </a:cubicBezTo>
                  <a:cubicBezTo>
                    <a:pt x="130" y="301"/>
                    <a:pt x="130" y="283"/>
                    <a:pt x="125" y="267"/>
                  </a:cubicBezTo>
                  <a:cubicBezTo>
                    <a:pt x="132" y="247"/>
                    <a:pt x="130" y="226"/>
                    <a:pt x="127" y="205"/>
                  </a:cubicBezTo>
                  <a:cubicBezTo>
                    <a:pt x="131" y="199"/>
                    <a:pt x="138" y="194"/>
                    <a:pt x="141" y="187"/>
                  </a:cubicBezTo>
                  <a:cubicBezTo>
                    <a:pt x="150" y="166"/>
                    <a:pt x="154" y="147"/>
                    <a:pt x="159" y="125"/>
                  </a:cubicBezTo>
                  <a:cubicBezTo>
                    <a:pt x="162" y="112"/>
                    <a:pt x="169" y="101"/>
                    <a:pt x="173" y="89"/>
                  </a:cubicBezTo>
                  <a:cubicBezTo>
                    <a:pt x="175" y="84"/>
                    <a:pt x="180" y="81"/>
                    <a:pt x="183" y="77"/>
                  </a:cubicBezTo>
                  <a:cubicBezTo>
                    <a:pt x="187" y="71"/>
                    <a:pt x="189" y="63"/>
                    <a:pt x="195" y="59"/>
                  </a:cubicBezTo>
                  <a:cubicBezTo>
                    <a:pt x="213" y="47"/>
                    <a:pt x="235" y="39"/>
                    <a:pt x="247" y="21"/>
                  </a:cubicBezTo>
                  <a:cubicBezTo>
                    <a:pt x="238" y="15"/>
                    <a:pt x="227" y="20"/>
                    <a:pt x="215" y="21"/>
                  </a:cubicBezTo>
                  <a:cubicBezTo>
                    <a:pt x="151" y="14"/>
                    <a:pt x="83" y="0"/>
                    <a:pt x="21" y="21"/>
                  </a:cubicBezTo>
                  <a:close/>
                </a:path>
              </a:pathLst>
            </a:cu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59" name="Oval 37"/>
            <p:cNvSpPr>
              <a:spLocks noChangeArrowheads="1"/>
            </p:cNvSpPr>
            <p:nvPr/>
          </p:nvSpPr>
          <p:spPr bwMode="auto">
            <a:xfrm>
              <a:off x="3118" y="1389"/>
              <a:ext cx="92" cy="92"/>
            </a:xfrm>
            <a:prstGeom prst="ellipse">
              <a:avLst/>
            </a:prstGeom>
            <a:solidFill>
              <a:srgbClr val="FF99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60" name="Oval 38"/>
            <p:cNvSpPr>
              <a:spLocks noChangeArrowheads="1"/>
            </p:cNvSpPr>
            <p:nvPr/>
          </p:nvSpPr>
          <p:spPr bwMode="auto">
            <a:xfrm>
              <a:off x="3118" y="3389"/>
              <a:ext cx="92" cy="92"/>
            </a:xfrm>
            <a:prstGeom prst="ellipse">
              <a:avLst/>
            </a:prstGeom>
            <a:solidFill>
              <a:srgbClr val="FF99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61" name="Text Box 39"/>
            <p:cNvSpPr txBox="1">
              <a:spLocks noChangeArrowheads="1"/>
            </p:cNvSpPr>
            <p:nvPr/>
          </p:nvSpPr>
          <p:spPr bwMode="auto">
            <a:xfrm>
              <a:off x="1324" y="1818"/>
              <a:ext cx="1148" cy="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10000"/>
                </a:spcBef>
              </a:pPr>
              <a:r>
                <a:rPr lang="en-GB" altLang="en-US">
                  <a:latin typeface="Helvetica" panose="020B0604020202020204" pitchFamily="34" charset="0"/>
                </a:rPr>
                <a:t>M-climate</a:t>
              </a:r>
            </a:p>
            <a:p>
              <a:pPr>
                <a:spcBef>
                  <a:spcPct val="10000"/>
                </a:spcBef>
              </a:pPr>
              <a:r>
                <a:rPr lang="en-GB" altLang="en-US">
                  <a:latin typeface="Helvetica" panose="020B0604020202020204" pitchFamily="34" charset="0"/>
                </a:rPr>
                <a:t>ENS</a:t>
              </a:r>
            </a:p>
          </p:txBody>
        </p:sp>
        <p:sp>
          <p:nvSpPr>
            <p:cNvPr id="22562" name="Line 40"/>
            <p:cNvSpPr>
              <a:spLocks noChangeShapeType="1"/>
            </p:cNvSpPr>
            <p:nvPr/>
          </p:nvSpPr>
          <p:spPr bwMode="auto">
            <a:xfrm>
              <a:off x="839" y="1979"/>
              <a:ext cx="49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63" name="Line 42"/>
            <p:cNvSpPr>
              <a:spLocks noChangeShapeType="1"/>
            </p:cNvSpPr>
            <p:nvPr/>
          </p:nvSpPr>
          <p:spPr bwMode="auto">
            <a:xfrm>
              <a:off x="839" y="2205"/>
              <a:ext cx="49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537" name="Text Box 43"/>
          <p:cNvSpPr txBox="1">
            <a:spLocks noChangeArrowheads="1"/>
          </p:cNvSpPr>
          <p:nvPr/>
        </p:nvSpPr>
        <p:spPr bwMode="auto">
          <a:xfrm>
            <a:off x="7092950" y="1557338"/>
            <a:ext cx="20510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600" b="1">
                <a:solidFill>
                  <a:srgbClr val="800080"/>
                </a:solidFill>
                <a:latin typeface="Helvetica" panose="020B0604020202020204" pitchFamily="34" charset="0"/>
              </a:rPr>
              <a:t>EFI takes no direct account of any ENS members beyond the M-climate extremes</a:t>
            </a:r>
          </a:p>
        </p:txBody>
      </p:sp>
      <p:sp>
        <p:nvSpPr>
          <p:cNvPr id="22538" name="Line 44"/>
          <p:cNvSpPr>
            <a:spLocks noChangeShapeType="1"/>
          </p:cNvSpPr>
          <p:nvPr/>
        </p:nvSpPr>
        <p:spPr bwMode="auto">
          <a:xfrm flipH="1">
            <a:off x="5800725" y="1916113"/>
            <a:ext cx="1363663" cy="355600"/>
          </a:xfrm>
          <a:prstGeom prst="line">
            <a:avLst/>
          </a:prstGeom>
          <a:noFill/>
          <a:ln w="57150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39" name="Text Box 45"/>
          <p:cNvSpPr txBox="1">
            <a:spLocks noChangeArrowheads="1"/>
          </p:cNvSpPr>
          <p:nvPr/>
        </p:nvSpPr>
        <p:spPr bwMode="auto">
          <a:xfrm>
            <a:off x="7092950" y="3789363"/>
            <a:ext cx="20510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GB" altLang="en-US" sz="1600" b="1">
                <a:solidFill>
                  <a:schemeClr val="hlink"/>
                </a:solidFill>
                <a:latin typeface="Helvetica" panose="020B0604020202020204" pitchFamily="34" charset="0"/>
              </a:rPr>
              <a:t>-1 ≤ EFI ≤ 1</a:t>
            </a:r>
          </a:p>
          <a:p>
            <a:pPr>
              <a:spcBef>
                <a:spcPct val="20000"/>
              </a:spcBef>
            </a:pPr>
            <a:r>
              <a:rPr lang="en-GB" altLang="en-US" sz="1600" b="1">
                <a:solidFill>
                  <a:schemeClr val="hlink"/>
                </a:solidFill>
                <a:latin typeface="Helvetica" panose="020B0604020202020204" pitchFamily="34" charset="0"/>
              </a:rPr>
              <a:t>-100% ≤ EFI ≤ 100%</a:t>
            </a:r>
          </a:p>
        </p:txBody>
      </p:sp>
      <p:sp>
        <p:nvSpPr>
          <p:cNvPr id="22540" name="Line 49"/>
          <p:cNvSpPr>
            <a:spLocks noChangeShapeType="1"/>
          </p:cNvSpPr>
          <p:nvPr/>
        </p:nvSpPr>
        <p:spPr bwMode="auto">
          <a:xfrm flipH="1" flipV="1">
            <a:off x="5187950" y="5530850"/>
            <a:ext cx="259080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41" name="Line 50"/>
          <p:cNvSpPr>
            <a:spLocks noChangeShapeType="1"/>
          </p:cNvSpPr>
          <p:nvPr/>
        </p:nvSpPr>
        <p:spPr bwMode="auto">
          <a:xfrm flipH="1" flipV="1">
            <a:off x="5116513" y="2344738"/>
            <a:ext cx="2408237" cy="93980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42" name="Text Box 51"/>
          <p:cNvSpPr txBox="1">
            <a:spLocks noChangeArrowheads="1"/>
          </p:cNvSpPr>
          <p:nvPr/>
        </p:nvSpPr>
        <p:spPr bwMode="auto">
          <a:xfrm>
            <a:off x="7596188" y="3141663"/>
            <a:ext cx="5349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 i="1">
                <a:latin typeface="Arial" panose="020B0604020202020204" pitchFamily="34" charset="0"/>
              </a:rPr>
              <a:t>p</a:t>
            </a:r>
          </a:p>
        </p:txBody>
      </p:sp>
      <p:graphicFrame>
        <p:nvGraphicFramePr>
          <p:cNvPr id="22543" name="Object 52"/>
          <p:cNvGraphicFramePr>
            <a:graphicFrameLocks noChangeAspect="1"/>
          </p:cNvGraphicFramePr>
          <p:nvPr/>
        </p:nvGraphicFramePr>
        <p:xfrm>
          <a:off x="7740650" y="5084763"/>
          <a:ext cx="973138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5" name="Equation" r:id="rId6" imgW="266353" imgH="215619" progId="Equation.3">
                  <p:embed/>
                </p:oleObj>
              </mc:Choice>
              <mc:Fallback>
                <p:oleObj name="Equation" r:id="rId6" imgW="266353" imgH="215619" progId="Equation.3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5084763"/>
                        <a:ext cx="973138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4" name="Slide Number Placeholder 5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9D7A866-664D-42C3-B678-015F3EB165DE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10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852488" y="39688"/>
            <a:ext cx="7859712" cy="1143000"/>
          </a:xfrm>
        </p:spPr>
        <p:txBody>
          <a:bodyPr/>
          <a:lstStyle/>
          <a:p>
            <a:pPr eaLnBrk="1" hangingPunct="1"/>
            <a:r>
              <a:rPr lang="en-GB" altLang="en-US" sz="2400" b="1" smtClean="0"/>
              <a:t>How </a:t>
            </a:r>
            <a:r>
              <a:rPr lang="ja-JP" altLang="en-GB" sz="2400" b="1" smtClean="0"/>
              <a:t>‘</a:t>
            </a:r>
            <a:r>
              <a:rPr lang="en-GB" altLang="ja-JP" sz="2400" b="1" smtClean="0"/>
              <a:t>should</a:t>
            </a:r>
            <a:r>
              <a:rPr lang="ja-JP" altLang="en-GB" sz="2400" b="1" smtClean="0"/>
              <a:t>’</a:t>
            </a:r>
            <a:r>
              <a:rPr lang="en-GB" altLang="ja-JP" sz="2400" b="1" smtClean="0"/>
              <a:t> CDFs behave in successive ENS runs?</a:t>
            </a:r>
            <a:endParaRPr lang="en-GB" altLang="en-US" sz="2400" b="1" smtClean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922338" y="4292600"/>
            <a:ext cx="7426325" cy="17621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At long lead times forecast CDF may be similar to the M-climate.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Lateral variations in CDF position between successive runs should, mostly, become less (with time).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CDF will tend to become steeper (with time), implying higher confidence.</a:t>
            </a:r>
          </a:p>
        </p:txBody>
      </p:sp>
      <p:grpSp>
        <p:nvGrpSpPr>
          <p:cNvPr id="23556" name="Group 25"/>
          <p:cNvGrpSpPr>
            <a:grpSpLocks/>
          </p:cNvGrpSpPr>
          <p:nvPr/>
        </p:nvGrpSpPr>
        <p:grpSpPr bwMode="auto">
          <a:xfrm>
            <a:off x="415925" y="1125538"/>
            <a:ext cx="8836025" cy="2968625"/>
            <a:chOff x="194" y="709"/>
            <a:chExt cx="5566" cy="1870"/>
          </a:xfrm>
        </p:grpSpPr>
        <p:sp>
          <p:nvSpPr>
            <p:cNvPr id="23558" name="Rectangle 3"/>
            <p:cNvSpPr>
              <a:spLocks noChangeArrowheads="1"/>
            </p:cNvSpPr>
            <p:nvPr/>
          </p:nvSpPr>
          <p:spPr bwMode="auto">
            <a:xfrm>
              <a:off x="537" y="709"/>
              <a:ext cx="2998" cy="16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23559" name="Freeform 4"/>
            <p:cNvSpPr>
              <a:spLocks/>
            </p:cNvSpPr>
            <p:nvPr/>
          </p:nvSpPr>
          <p:spPr bwMode="auto">
            <a:xfrm>
              <a:off x="812" y="713"/>
              <a:ext cx="2638" cy="1670"/>
            </a:xfrm>
            <a:custGeom>
              <a:avLst/>
              <a:gdLst>
                <a:gd name="T0" fmla="*/ 0 w 2435"/>
                <a:gd name="T1" fmla="*/ 1670 h 1670"/>
                <a:gd name="T2" fmla="*/ 3549 w 2435"/>
                <a:gd name="T3" fmla="*/ 1611 h 1670"/>
                <a:gd name="T4" fmla="*/ 8759 w 2435"/>
                <a:gd name="T5" fmla="*/ 1382 h 1670"/>
                <a:gd name="T6" fmla="*/ 13164 w 2435"/>
                <a:gd name="T7" fmla="*/ 891 h 1670"/>
                <a:gd name="T8" fmla="*/ 16555 w 2435"/>
                <a:gd name="T9" fmla="*/ 406 h 1670"/>
                <a:gd name="T10" fmla="*/ 21047 w 2435"/>
                <a:gd name="T11" fmla="*/ 79 h 1670"/>
                <a:gd name="T12" fmla="*/ 26904 w 2435"/>
                <a:gd name="T13" fmla="*/ 0 h 16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35"/>
                <a:gd name="T22" fmla="*/ 0 h 1670"/>
                <a:gd name="T23" fmla="*/ 2435 w 2435"/>
                <a:gd name="T24" fmla="*/ 1670 h 16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35" h="1670">
                  <a:moveTo>
                    <a:pt x="0" y="1670"/>
                  </a:moveTo>
                  <a:cubicBezTo>
                    <a:pt x="53" y="1660"/>
                    <a:pt x="189" y="1659"/>
                    <a:pt x="321" y="1611"/>
                  </a:cubicBezTo>
                  <a:cubicBezTo>
                    <a:pt x="453" y="1563"/>
                    <a:pt x="647" y="1502"/>
                    <a:pt x="792" y="1382"/>
                  </a:cubicBezTo>
                  <a:cubicBezTo>
                    <a:pt x="937" y="1262"/>
                    <a:pt x="1073" y="1054"/>
                    <a:pt x="1191" y="891"/>
                  </a:cubicBezTo>
                  <a:cubicBezTo>
                    <a:pt x="1309" y="728"/>
                    <a:pt x="1380" y="541"/>
                    <a:pt x="1499" y="406"/>
                  </a:cubicBezTo>
                  <a:cubicBezTo>
                    <a:pt x="1618" y="271"/>
                    <a:pt x="1749" y="147"/>
                    <a:pt x="1905" y="79"/>
                  </a:cubicBezTo>
                  <a:cubicBezTo>
                    <a:pt x="2061" y="11"/>
                    <a:pt x="2325" y="16"/>
                    <a:pt x="2435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0" name="Freeform 5"/>
            <p:cNvSpPr>
              <a:spLocks/>
            </p:cNvSpPr>
            <p:nvPr/>
          </p:nvSpPr>
          <p:spPr bwMode="auto">
            <a:xfrm>
              <a:off x="1126" y="713"/>
              <a:ext cx="1794" cy="1663"/>
            </a:xfrm>
            <a:custGeom>
              <a:avLst/>
              <a:gdLst>
                <a:gd name="T0" fmla="*/ 0 w 1656"/>
                <a:gd name="T1" fmla="*/ 1663 h 1663"/>
                <a:gd name="T2" fmla="*/ 3096 w 1656"/>
                <a:gd name="T3" fmla="*/ 1584 h 1663"/>
                <a:gd name="T4" fmla="*/ 6280 w 1656"/>
                <a:gd name="T5" fmla="*/ 1382 h 1663"/>
                <a:gd name="T6" fmla="*/ 9240 w 1656"/>
                <a:gd name="T7" fmla="*/ 943 h 1663"/>
                <a:gd name="T8" fmla="*/ 12279 w 1656"/>
                <a:gd name="T9" fmla="*/ 308 h 1663"/>
                <a:gd name="T10" fmla="*/ 15167 w 1656"/>
                <a:gd name="T11" fmla="*/ 72 h 1663"/>
                <a:gd name="T12" fmla="*/ 18280 w 1656"/>
                <a:gd name="T13" fmla="*/ 0 h 16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56"/>
                <a:gd name="T22" fmla="*/ 0 h 1663"/>
                <a:gd name="T23" fmla="*/ 1656 w 1656"/>
                <a:gd name="T24" fmla="*/ 1663 h 16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56" h="1663">
                  <a:moveTo>
                    <a:pt x="0" y="1663"/>
                  </a:moveTo>
                  <a:cubicBezTo>
                    <a:pt x="47" y="1650"/>
                    <a:pt x="186" y="1631"/>
                    <a:pt x="281" y="1584"/>
                  </a:cubicBezTo>
                  <a:cubicBezTo>
                    <a:pt x="376" y="1537"/>
                    <a:pt x="476" y="1489"/>
                    <a:pt x="569" y="1382"/>
                  </a:cubicBezTo>
                  <a:cubicBezTo>
                    <a:pt x="662" y="1275"/>
                    <a:pt x="747" y="1122"/>
                    <a:pt x="837" y="943"/>
                  </a:cubicBezTo>
                  <a:cubicBezTo>
                    <a:pt x="927" y="764"/>
                    <a:pt x="1023" y="453"/>
                    <a:pt x="1112" y="308"/>
                  </a:cubicBezTo>
                  <a:cubicBezTo>
                    <a:pt x="1201" y="163"/>
                    <a:pt x="1283" y="123"/>
                    <a:pt x="1374" y="72"/>
                  </a:cubicBezTo>
                  <a:cubicBezTo>
                    <a:pt x="1465" y="21"/>
                    <a:pt x="1597" y="15"/>
                    <a:pt x="1656" y="0"/>
                  </a:cubicBezTo>
                </a:path>
              </a:pathLst>
            </a:custGeom>
            <a:noFill/>
            <a:ln w="38100" cap="flat" cmpd="sng">
              <a:solidFill>
                <a:srgbClr val="00CC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1" name="Freeform 6"/>
            <p:cNvSpPr>
              <a:spLocks/>
            </p:cNvSpPr>
            <p:nvPr/>
          </p:nvSpPr>
          <p:spPr bwMode="auto">
            <a:xfrm>
              <a:off x="1500" y="715"/>
              <a:ext cx="1595" cy="1668"/>
            </a:xfrm>
            <a:custGeom>
              <a:avLst/>
              <a:gdLst>
                <a:gd name="T0" fmla="*/ 0 w 1472"/>
                <a:gd name="T1" fmla="*/ 1668 h 1668"/>
                <a:gd name="T2" fmla="*/ 4456 w 1472"/>
                <a:gd name="T3" fmla="*/ 1571 h 1668"/>
                <a:gd name="T4" fmla="*/ 7210 w 1472"/>
                <a:gd name="T5" fmla="*/ 1393 h 1668"/>
                <a:gd name="T6" fmla="*/ 9283 w 1472"/>
                <a:gd name="T7" fmla="*/ 936 h 1668"/>
                <a:gd name="T8" fmla="*/ 11480 w 1472"/>
                <a:gd name="T9" fmla="*/ 317 h 1668"/>
                <a:gd name="T10" fmla="*/ 13782 w 1472"/>
                <a:gd name="T11" fmla="*/ 81 h 1668"/>
                <a:gd name="T12" fmla="*/ 16342 w 1472"/>
                <a:gd name="T13" fmla="*/ 0 h 16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72"/>
                <a:gd name="T22" fmla="*/ 0 h 1668"/>
                <a:gd name="T23" fmla="*/ 1472 w 1472"/>
                <a:gd name="T24" fmla="*/ 1668 h 16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72" h="1668">
                  <a:moveTo>
                    <a:pt x="0" y="1668"/>
                  </a:moveTo>
                  <a:cubicBezTo>
                    <a:pt x="66" y="1652"/>
                    <a:pt x="293" y="1617"/>
                    <a:pt x="401" y="1571"/>
                  </a:cubicBezTo>
                  <a:cubicBezTo>
                    <a:pt x="509" y="1525"/>
                    <a:pt x="576" y="1499"/>
                    <a:pt x="648" y="1393"/>
                  </a:cubicBezTo>
                  <a:cubicBezTo>
                    <a:pt x="720" y="1287"/>
                    <a:pt x="771" y="1115"/>
                    <a:pt x="835" y="936"/>
                  </a:cubicBezTo>
                  <a:cubicBezTo>
                    <a:pt x="899" y="757"/>
                    <a:pt x="966" y="460"/>
                    <a:pt x="1033" y="317"/>
                  </a:cubicBezTo>
                  <a:cubicBezTo>
                    <a:pt x="1100" y="175"/>
                    <a:pt x="1167" y="134"/>
                    <a:pt x="1240" y="81"/>
                  </a:cubicBezTo>
                  <a:cubicBezTo>
                    <a:pt x="1314" y="28"/>
                    <a:pt x="1424" y="16"/>
                    <a:pt x="1472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2" name="Freeform 7"/>
            <p:cNvSpPr>
              <a:spLocks/>
            </p:cNvSpPr>
            <p:nvPr/>
          </p:nvSpPr>
          <p:spPr bwMode="auto">
            <a:xfrm rot="-429544">
              <a:off x="1568" y="795"/>
              <a:ext cx="1327" cy="1498"/>
            </a:xfrm>
            <a:custGeom>
              <a:avLst/>
              <a:gdLst>
                <a:gd name="T0" fmla="*/ 0 w 1472"/>
                <a:gd name="T1" fmla="*/ 66 h 1668"/>
                <a:gd name="T2" fmla="*/ 18 w 1472"/>
                <a:gd name="T3" fmla="*/ 61 h 1668"/>
                <a:gd name="T4" fmla="*/ 29 w 1472"/>
                <a:gd name="T5" fmla="*/ 55 h 1668"/>
                <a:gd name="T6" fmla="*/ 37 w 1472"/>
                <a:gd name="T7" fmla="*/ 38 h 1668"/>
                <a:gd name="T8" fmla="*/ 46 w 1472"/>
                <a:gd name="T9" fmla="*/ 13 h 1668"/>
                <a:gd name="T10" fmla="*/ 56 w 1472"/>
                <a:gd name="T11" fmla="*/ 4 h 1668"/>
                <a:gd name="T12" fmla="*/ 66 w 1472"/>
                <a:gd name="T13" fmla="*/ 0 h 16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72"/>
                <a:gd name="T22" fmla="*/ 0 h 1668"/>
                <a:gd name="T23" fmla="*/ 1472 w 1472"/>
                <a:gd name="T24" fmla="*/ 1668 h 16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72" h="1668">
                  <a:moveTo>
                    <a:pt x="0" y="1668"/>
                  </a:moveTo>
                  <a:cubicBezTo>
                    <a:pt x="66" y="1652"/>
                    <a:pt x="293" y="1617"/>
                    <a:pt x="401" y="1571"/>
                  </a:cubicBezTo>
                  <a:cubicBezTo>
                    <a:pt x="509" y="1525"/>
                    <a:pt x="576" y="1499"/>
                    <a:pt x="648" y="1393"/>
                  </a:cubicBezTo>
                  <a:cubicBezTo>
                    <a:pt x="720" y="1287"/>
                    <a:pt x="771" y="1115"/>
                    <a:pt x="835" y="936"/>
                  </a:cubicBezTo>
                  <a:cubicBezTo>
                    <a:pt x="899" y="757"/>
                    <a:pt x="966" y="460"/>
                    <a:pt x="1033" y="317"/>
                  </a:cubicBezTo>
                  <a:cubicBezTo>
                    <a:pt x="1100" y="175"/>
                    <a:pt x="1167" y="134"/>
                    <a:pt x="1240" y="81"/>
                  </a:cubicBezTo>
                  <a:cubicBezTo>
                    <a:pt x="1314" y="28"/>
                    <a:pt x="1424" y="16"/>
                    <a:pt x="1472" y="0"/>
                  </a:cubicBezTo>
                </a:path>
              </a:pathLst>
            </a:custGeom>
            <a:noFill/>
            <a:ln w="38100" cap="flat" cmpd="sng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3" name="Freeform 8"/>
            <p:cNvSpPr>
              <a:spLocks/>
            </p:cNvSpPr>
            <p:nvPr/>
          </p:nvSpPr>
          <p:spPr bwMode="auto">
            <a:xfrm>
              <a:off x="1883" y="713"/>
              <a:ext cx="901" cy="1670"/>
            </a:xfrm>
            <a:custGeom>
              <a:avLst/>
              <a:gdLst>
                <a:gd name="T0" fmla="*/ 0 w 832"/>
                <a:gd name="T1" fmla="*/ 1670 h 1670"/>
                <a:gd name="T2" fmla="*/ 3006 w 832"/>
                <a:gd name="T3" fmla="*/ 1584 h 1670"/>
                <a:gd name="T4" fmla="*/ 4583 w 832"/>
                <a:gd name="T5" fmla="*/ 1290 h 1670"/>
                <a:gd name="T6" fmla="*/ 5293 w 832"/>
                <a:gd name="T7" fmla="*/ 851 h 1670"/>
                <a:gd name="T8" fmla="*/ 6004 w 832"/>
                <a:gd name="T9" fmla="*/ 328 h 1670"/>
                <a:gd name="T10" fmla="*/ 7160 w 832"/>
                <a:gd name="T11" fmla="*/ 99 h 1670"/>
                <a:gd name="T12" fmla="*/ 9093 w 832"/>
                <a:gd name="T13" fmla="*/ 0 h 16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32"/>
                <a:gd name="T22" fmla="*/ 0 h 1670"/>
                <a:gd name="T23" fmla="*/ 832 w 832"/>
                <a:gd name="T24" fmla="*/ 1670 h 16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32" h="1670">
                  <a:moveTo>
                    <a:pt x="0" y="1670"/>
                  </a:moveTo>
                  <a:cubicBezTo>
                    <a:pt x="45" y="1656"/>
                    <a:pt x="205" y="1647"/>
                    <a:pt x="275" y="1584"/>
                  </a:cubicBezTo>
                  <a:cubicBezTo>
                    <a:pt x="345" y="1521"/>
                    <a:pt x="384" y="1412"/>
                    <a:pt x="419" y="1290"/>
                  </a:cubicBezTo>
                  <a:cubicBezTo>
                    <a:pt x="454" y="1168"/>
                    <a:pt x="463" y="1011"/>
                    <a:pt x="485" y="851"/>
                  </a:cubicBezTo>
                  <a:cubicBezTo>
                    <a:pt x="507" y="691"/>
                    <a:pt x="522" y="453"/>
                    <a:pt x="550" y="328"/>
                  </a:cubicBezTo>
                  <a:cubicBezTo>
                    <a:pt x="578" y="203"/>
                    <a:pt x="608" y="154"/>
                    <a:pt x="655" y="99"/>
                  </a:cubicBezTo>
                  <a:cubicBezTo>
                    <a:pt x="702" y="44"/>
                    <a:pt x="795" y="21"/>
                    <a:pt x="832" y="0"/>
                  </a:cubicBezTo>
                </a:path>
              </a:pathLst>
            </a:custGeom>
            <a:noFill/>
            <a:ln w="38100" cap="flat" cmpd="sng">
              <a:solidFill>
                <a:srgbClr val="7C01B3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4" name="Freeform 9"/>
            <p:cNvSpPr>
              <a:spLocks/>
            </p:cNvSpPr>
            <p:nvPr/>
          </p:nvSpPr>
          <p:spPr bwMode="auto">
            <a:xfrm>
              <a:off x="2180" y="709"/>
              <a:ext cx="640" cy="1667"/>
            </a:xfrm>
            <a:custGeom>
              <a:avLst/>
              <a:gdLst>
                <a:gd name="T0" fmla="*/ 0 w 590"/>
                <a:gd name="T1" fmla="*/ 1667 h 1667"/>
                <a:gd name="T2" fmla="*/ 1359 w 590"/>
                <a:gd name="T3" fmla="*/ 1582 h 1667"/>
                <a:gd name="T4" fmla="*/ 2261 w 590"/>
                <a:gd name="T5" fmla="*/ 1320 h 1667"/>
                <a:gd name="T6" fmla="*/ 2775 w 590"/>
                <a:gd name="T7" fmla="*/ 851 h 1667"/>
                <a:gd name="T8" fmla="*/ 3529 w 590"/>
                <a:gd name="T9" fmla="*/ 328 h 1667"/>
                <a:gd name="T10" fmla="*/ 4747 w 590"/>
                <a:gd name="T11" fmla="*/ 99 h 1667"/>
                <a:gd name="T12" fmla="*/ 6766 w 590"/>
                <a:gd name="T13" fmla="*/ 0 h 1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0"/>
                <a:gd name="T22" fmla="*/ 0 h 1667"/>
                <a:gd name="T23" fmla="*/ 590 w 590"/>
                <a:gd name="T24" fmla="*/ 1667 h 16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0" h="1667">
                  <a:moveTo>
                    <a:pt x="0" y="1667"/>
                  </a:moveTo>
                  <a:cubicBezTo>
                    <a:pt x="20" y="1653"/>
                    <a:pt x="85" y="1640"/>
                    <a:pt x="118" y="1582"/>
                  </a:cubicBezTo>
                  <a:cubicBezTo>
                    <a:pt x="151" y="1524"/>
                    <a:pt x="176" y="1442"/>
                    <a:pt x="197" y="1320"/>
                  </a:cubicBezTo>
                  <a:cubicBezTo>
                    <a:pt x="218" y="1198"/>
                    <a:pt x="225" y="1016"/>
                    <a:pt x="243" y="851"/>
                  </a:cubicBezTo>
                  <a:cubicBezTo>
                    <a:pt x="261" y="686"/>
                    <a:pt x="280" y="453"/>
                    <a:pt x="308" y="328"/>
                  </a:cubicBezTo>
                  <a:cubicBezTo>
                    <a:pt x="336" y="203"/>
                    <a:pt x="366" y="154"/>
                    <a:pt x="413" y="99"/>
                  </a:cubicBezTo>
                  <a:cubicBezTo>
                    <a:pt x="460" y="44"/>
                    <a:pt x="553" y="21"/>
                    <a:pt x="590" y="0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5" name="Line 10"/>
            <p:cNvSpPr>
              <a:spLocks noChangeShapeType="1"/>
            </p:cNvSpPr>
            <p:nvPr/>
          </p:nvSpPr>
          <p:spPr bwMode="auto">
            <a:xfrm>
              <a:off x="3977" y="988"/>
              <a:ext cx="39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6" name="Line 11"/>
            <p:cNvSpPr>
              <a:spLocks noChangeShapeType="1"/>
            </p:cNvSpPr>
            <p:nvPr/>
          </p:nvSpPr>
          <p:spPr bwMode="auto">
            <a:xfrm>
              <a:off x="3977" y="1294"/>
              <a:ext cx="393" cy="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7" name="Line 12"/>
            <p:cNvSpPr>
              <a:spLocks noChangeShapeType="1"/>
            </p:cNvSpPr>
            <p:nvPr/>
          </p:nvSpPr>
          <p:spPr bwMode="auto">
            <a:xfrm>
              <a:off x="3977" y="1503"/>
              <a:ext cx="393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8" name="Line 13"/>
            <p:cNvSpPr>
              <a:spLocks noChangeShapeType="1"/>
            </p:cNvSpPr>
            <p:nvPr/>
          </p:nvSpPr>
          <p:spPr bwMode="auto">
            <a:xfrm>
              <a:off x="3977" y="1712"/>
              <a:ext cx="393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9" name="Line 14"/>
            <p:cNvSpPr>
              <a:spLocks noChangeShapeType="1"/>
            </p:cNvSpPr>
            <p:nvPr/>
          </p:nvSpPr>
          <p:spPr bwMode="auto">
            <a:xfrm>
              <a:off x="3977" y="1921"/>
              <a:ext cx="393" cy="0"/>
            </a:xfrm>
            <a:prstGeom prst="line">
              <a:avLst/>
            </a:prstGeom>
            <a:noFill/>
            <a:ln w="38100">
              <a:solidFill>
                <a:srgbClr val="7C01B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70" name="Line 15"/>
            <p:cNvSpPr>
              <a:spLocks noChangeShapeType="1"/>
            </p:cNvSpPr>
            <p:nvPr/>
          </p:nvSpPr>
          <p:spPr bwMode="auto">
            <a:xfrm>
              <a:off x="3977" y="2130"/>
              <a:ext cx="39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71" name="Text Box 16"/>
            <p:cNvSpPr txBox="1">
              <a:spLocks noChangeArrowheads="1"/>
            </p:cNvSpPr>
            <p:nvPr/>
          </p:nvSpPr>
          <p:spPr bwMode="auto">
            <a:xfrm>
              <a:off x="4398" y="845"/>
              <a:ext cx="1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GB" altLang="en-US">
                  <a:latin typeface="Arial" panose="020B0604020202020204" pitchFamily="34" charset="0"/>
                </a:rPr>
                <a:t>   M-climate</a:t>
              </a:r>
              <a:endParaRPr lang="en-GB" altLang="en-US"/>
            </a:p>
          </p:txBody>
        </p:sp>
        <p:sp>
          <p:nvSpPr>
            <p:cNvPr id="23572" name="Line 17"/>
            <p:cNvSpPr>
              <a:spLocks noChangeShapeType="1"/>
            </p:cNvSpPr>
            <p:nvPr/>
          </p:nvSpPr>
          <p:spPr bwMode="auto">
            <a:xfrm>
              <a:off x="4517" y="1261"/>
              <a:ext cx="0" cy="90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73" name="Text Box 18"/>
            <p:cNvSpPr txBox="1">
              <a:spLocks noChangeArrowheads="1"/>
            </p:cNvSpPr>
            <p:nvPr/>
          </p:nvSpPr>
          <p:spPr bwMode="auto">
            <a:xfrm>
              <a:off x="4665" y="1435"/>
              <a:ext cx="1095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GB" altLang="en-US" sz="2000">
                  <a:latin typeface="Arial" panose="020B0604020202020204" pitchFamily="34" charset="0"/>
                </a:rPr>
                <a:t>Successive</a:t>
              </a:r>
            </a:p>
            <a:p>
              <a:r>
                <a:rPr lang="en-GB" altLang="en-US" sz="2000">
                  <a:latin typeface="Arial" panose="020B0604020202020204" pitchFamily="34" charset="0"/>
                </a:rPr>
                <a:t>ENS runs</a:t>
              </a:r>
              <a:endParaRPr lang="en-GB" altLang="en-US"/>
            </a:p>
          </p:txBody>
        </p:sp>
        <p:sp>
          <p:nvSpPr>
            <p:cNvPr id="23574" name="Text Box 20"/>
            <p:cNvSpPr txBox="1">
              <a:spLocks noChangeArrowheads="1"/>
            </p:cNvSpPr>
            <p:nvPr/>
          </p:nvSpPr>
          <p:spPr bwMode="auto">
            <a:xfrm>
              <a:off x="194" y="1389"/>
              <a:ext cx="3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GB" altLang="en-US" sz="1400">
                  <a:latin typeface="Arial" panose="020B0604020202020204" pitchFamily="34" charset="0"/>
                </a:rPr>
                <a:t>rank</a:t>
              </a:r>
              <a:endParaRPr lang="en-GB" altLang="en-US"/>
            </a:p>
          </p:txBody>
        </p:sp>
        <p:sp>
          <p:nvSpPr>
            <p:cNvPr id="23575" name="Text Box 21"/>
            <p:cNvSpPr txBox="1">
              <a:spLocks noChangeArrowheads="1"/>
            </p:cNvSpPr>
            <p:nvPr/>
          </p:nvSpPr>
          <p:spPr bwMode="auto">
            <a:xfrm>
              <a:off x="1864" y="2387"/>
              <a:ext cx="41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GB" altLang="en-US" sz="1400">
                  <a:latin typeface="Arial" panose="020B0604020202020204" pitchFamily="34" charset="0"/>
                </a:rPr>
                <a:t>value</a:t>
              </a:r>
              <a:endParaRPr lang="en-GB" altLang="en-US"/>
            </a:p>
          </p:txBody>
        </p:sp>
        <p:sp>
          <p:nvSpPr>
            <p:cNvPr id="23576" name="Line 22"/>
            <p:cNvSpPr>
              <a:spLocks noChangeShapeType="1"/>
            </p:cNvSpPr>
            <p:nvPr/>
          </p:nvSpPr>
          <p:spPr bwMode="auto">
            <a:xfrm>
              <a:off x="3387" y="2387"/>
              <a:ext cx="1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77" name="Line 23"/>
            <p:cNvSpPr>
              <a:spLocks noChangeShapeType="1"/>
            </p:cNvSpPr>
            <p:nvPr/>
          </p:nvSpPr>
          <p:spPr bwMode="auto">
            <a:xfrm flipV="1">
              <a:off x="537" y="709"/>
              <a:ext cx="0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557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5D1C9C8-8D28-43D4-A792-7CC4C33F7A99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11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859712" cy="657225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An example</a:t>
            </a:r>
          </a:p>
        </p:txBody>
      </p:sp>
      <p:sp>
        <p:nvSpPr>
          <p:cNvPr id="15364" name="Rectangle 3"/>
          <p:cNvSpPr txBox="1">
            <a:spLocks noChangeArrowheads="1"/>
          </p:cNvSpPr>
          <p:nvPr/>
        </p:nvSpPr>
        <p:spPr bwMode="auto">
          <a:xfrm>
            <a:off x="684213" y="4202113"/>
            <a:ext cx="80645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290513" indent="-290513" defTabSz="7620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 marL="342900" indent="-342900">
              <a:lnSpc>
                <a:spcPts val="2500"/>
              </a:lnSpc>
              <a:spcAft>
                <a:spcPts val="1000"/>
              </a:spcAft>
              <a:buSzPct val="100000"/>
              <a:buFont typeface="Wingdings" pitchFamily="2" charset="2"/>
              <a:buChar char="Ø"/>
              <a:defRPr/>
            </a:pPr>
            <a:r>
              <a:rPr lang="en-GB" sz="2000" dirty="0" smtClean="0">
                <a:latin typeface="+mn-lt"/>
              </a:rPr>
              <a:t>The 16-year return period value of 24h precipitation for ~February is 11 mm (M-climate). </a:t>
            </a:r>
          </a:p>
          <a:p>
            <a:pPr marL="342900" indent="-342900">
              <a:lnSpc>
                <a:spcPts val="2500"/>
              </a:lnSpc>
              <a:spcAft>
                <a:spcPts val="1000"/>
              </a:spcAft>
              <a:buSzPct val="100000"/>
              <a:buFont typeface="Wingdings" pitchFamily="2" charset="2"/>
              <a:buChar char="Ø"/>
              <a:defRPr/>
            </a:pPr>
            <a:r>
              <a:rPr lang="en-GB" sz="2000" dirty="0" smtClean="0">
                <a:latin typeface="+mn-lt"/>
              </a:rPr>
              <a:t> ~ 95% probability of &gt;11mm (blue line; t+24-48h)</a:t>
            </a:r>
          </a:p>
          <a:p>
            <a:pPr marL="342900" indent="-342900">
              <a:lnSpc>
                <a:spcPts val="2500"/>
              </a:lnSpc>
              <a:spcAft>
                <a:spcPts val="1000"/>
              </a:spcAft>
              <a:buSzPct val="100000"/>
              <a:buFont typeface="Wingdings" pitchFamily="2" charset="2"/>
              <a:buChar char="Ø"/>
              <a:defRPr/>
            </a:pPr>
            <a:r>
              <a:rPr lang="en-GB" sz="2000" dirty="0" smtClean="0">
                <a:latin typeface="+mn-lt"/>
              </a:rPr>
              <a:t>Steeper CDF slope on more recent forecasts signifies increasing confidence</a:t>
            </a:r>
          </a:p>
          <a:p>
            <a:pPr marL="342900" indent="-342900">
              <a:lnSpc>
                <a:spcPts val="2500"/>
              </a:lnSpc>
              <a:spcAft>
                <a:spcPts val="1000"/>
              </a:spcAft>
              <a:buSzPct val="100000"/>
              <a:buFont typeface="Wingdings" pitchFamily="2" charset="2"/>
              <a:buChar char="Ø"/>
              <a:defRPr/>
            </a:pPr>
            <a:endParaRPr lang="en-GB" sz="2000" dirty="0" smtClean="0">
              <a:latin typeface="+mn-lt"/>
            </a:endParaRPr>
          </a:p>
        </p:txBody>
      </p:sp>
      <p:pic>
        <p:nvPicPr>
          <p:cNvPr id="24580" name="Picture 7" descr="EFI_distribution_legend_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125538"/>
            <a:ext cx="2263775" cy="43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581" name="Group 3"/>
          <p:cNvGrpSpPr>
            <a:grpSpLocks/>
          </p:cNvGrpSpPr>
          <p:nvPr/>
        </p:nvGrpSpPr>
        <p:grpSpPr bwMode="auto">
          <a:xfrm>
            <a:off x="684213" y="630238"/>
            <a:ext cx="7920037" cy="3519487"/>
            <a:chOff x="501650" y="657225"/>
            <a:chExt cx="7920038" cy="3519488"/>
          </a:xfrm>
        </p:grpSpPr>
        <p:pic>
          <p:nvPicPr>
            <p:cNvPr id="24583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50" y="657225"/>
              <a:ext cx="7920038" cy="351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4" name="Line 6"/>
            <p:cNvSpPr>
              <a:spLocks noChangeShapeType="1"/>
            </p:cNvSpPr>
            <p:nvPr/>
          </p:nvSpPr>
          <p:spPr bwMode="auto">
            <a:xfrm flipH="1">
              <a:off x="1009650" y="1773238"/>
              <a:ext cx="1441450" cy="1944687"/>
            </a:xfrm>
            <a:prstGeom prst="line">
              <a:avLst/>
            </a:prstGeom>
            <a:noFill/>
            <a:ln w="444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85" name="Line 6"/>
            <p:cNvSpPr>
              <a:spLocks noChangeShapeType="1"/>
            </p:cNvSpPr>
            <p:nvPr/>
          </p:nvSpPr>
          <p:spPr bwMode="auto">
            <a:xfrm flipH="1">
              <a:off x="2916238" y="1749425"/>
              <a:ext cx="790575" cy="1944688"/>
            </a:xfrm>
            <a:prstGeom prst="line">
              <a:avLst/>
            </a:prstGeom>
            <a:noFill/>
            <a:ln w="444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86" name="Line 14"/>
            <p:cNvSpPr>
              <a:spLocks noChangeShapeType="1"/>
            </p:cNvSpPr>
            <p:nvPr/>
          </p:nvSpPr>
          <p:spPr bwMode="auto">
            <a:xfrm>
              <a:off x="4130675" y="2160588"/>
              <a:ext cx="0" cy="430212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87" name="Line 4"/>
            <p:cNvSpPr>
              <a:spLocks noChangeShapeType="1"/>
            </p:cNvSpPr>
            <p:nvPr/>
          </p:nvSpPr>
          <p:spPr bwMode="auto">
            <a:xfrm>
              <a:off x="2760663" y="3736975"/>
              <a:ext cx="311150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58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1A00DBA-3B1D-4237-94D8-67CF2AC909BA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12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58838" y="0"/>
            <a:ext cx="7858125" cy="692150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Counter example</a:t>
            </a:r>
          </a:p>
        </p:txBody>
      </p:sp>
      <p:sp>
        <p:nvSpPr>
          <p:cNvPr id="25603" name="Rectangle 3"/>
          <p:cNvSpPr txBox="1">
            <a:spLocks noChangeArrowheads="1"/>
          </p:cNvSpPr>
          <p:nvPr/>
        </p:nvSpPr>
        <p:spPr bwMode="auto">
          <a:xfrm>
            <a:off x="5724525" y="836613"/>
            <a:ext cx="34194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500"/>
              </a:lnSpc>
              <a:spcAft>
                <a:spcPts val="10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GB" altLang="en-US" sz="2000">
                <a:latin typeface="Arial" panose="020B0604020202020204" pitchFamily="34" charset="0"/>
              </a:rPr>
              <a:t>N England rain – June</a:t>
            </a:r>
            <a:r>
              <a:rPr lang="ja-JP" altLang="en-GB" sz="2000">
                <a:latin typeface="Arial" panose="020B0604020202020204" pitchFamily="34" charset="0"/>
              </a:rPr>
              <a:t>’</a:t>
            </a:r>
            <a:r>
              <a:rPr lang="en-GB" altLang="ja-JP" sz="2000">
                <a:latin typeface="Arial" panose="020B0604020202020204" pitchFamily="34" charset="0"/>
              </a:rPr>
              <a:t>09 - low prob alternative became likely at short range.</a:t>
            </a:r>
            <a:endParaRPr lang="en-GB" altLang="en-US" sz="200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>
              <a:lnSpc>
                <a:spcPts val="2500"/>
              </a:lnSpc>
              <a:spcAft>
                <a:spcPts val="1000"/>
              </a:spcAft>
              <a:buClr>
                <a:schemeClr val="hlink"/>
              </a:buClr>
              <a:buSzPct val="100000"/>
              <a:buFont typeface="Wingdings" panose="05000000000000000000" pitchFamily="2" charset="2"/>
              <a:buChar char="Ø"/>
            </a:pPr>
            <a:endParaRPr lang="en-GB" altLang="en-US" sz="20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25604" name="Picture 3" descr="CDF_eg_poor_EPS_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836613"/>
            <a:ext cx="4787900" cy="532288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Line 13"/>
          <p:cNvSpPr>
            <a:spLocks noChangeShapeType="1"/>
          </p:cNvSpPr>
          <p:nvPr/>
        </p:nvSpPr>
        <p:spPr bwMode="auto">
          <a:xfrm flipH="1">
            <a:off x="1908175" y="1358900"/>
            <a:ext cx="3743325" cy="233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FF06022-F910-430C-AFBF-359E85058E45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13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0"/>
            <a:ext cx="7859712" cy="765175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Some limitations</a:t>
            </a:r>
          </a:p>
        </p:txBody>
      </p:sp>
      <p:sp>
        <p:nvSpPr>
          <p:cNvPr id="26627" name="Rectangle 12"/>
          <p:cNvSpPr>
            <a:spLocks noChangeArrowheads="1"/>
          </p:cNvSpPr>
          <p:nvPr/>
        </p:nvSpPr>
        <p:spPr bwMode="auto">
          <a:xfrm>
            <a:off x="1084197" y="1196752"/>
            <a:ext cx="737623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5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altLang="en-US" sz="2000" dirty="0">
                <a:solidFill>
                  <a:srgbClr val="000066"/>
                </a:solidFill>
                <a:latin typeface="Arial" panose="020B0604020202020204" pitchFamily="34" charset="0"/>
              </a:rPr>
              <a:t>Extreme does not </a:t>
            </a:r>
            <a:r>
              <a:rPr lang="en-GB" altLang="en-US" sz="2000" i="1" dirty="0">
                <a:solidFill>
                  <a:srgbClr val="000066"/>
                </a:solidFill>
                <a:latin typeface="Arial" panose="020B0604020202020204" pitchFamily="34" charset="0"/>
              </a:rPr>
              <a:t>necessarily </a:t>
            </a:r>
            <a:r>
              <a:rPr lang="en-GB" altLang="en-US" sz="2000" dirty="0">
                <a:solidFill>
                  <a:srgbClr val="000066"/>
                </a:solidFill>
                <a:latin typeface="Arial" panose="020B0604020202020204" pitchFamily="34" charset="0"/>
              </a:rPr>
              <a:t>mean high impact (</a:t>
            </a:r>
            <a:r>
              <a:rPr lang="en-GB" altLang="en-US" sz="2000" dirty="0" err="1">
                <a:solidFill>
                  <a:srgbClr val="000066"/>
                </a:solidFill>
                <a:latin typeface="Arial" panose="020B0604020202020204" pitchFamily="34" charset="0"/>
              </a:rPr>
              <a:t>eg</a:t>
            </a:r>
            <a:r>
              <a:rPr lang="en-GB" altLang="en-US" sz="2000" dirty="0">
                <a:solidFill>
                  <a:srgbClr val="000066"/>
                </a:solidFill>
                <a:latin typeface="Arial" panose="020B0604020202020204" pitchFamily="34" charset="0"/>
              </a:rPr>
              <a:t> 2mm rain in the desert)</a:t>
            </a:r>
          </a:p>
          <a:p>
            <a:pPr>
              <a:lnSpc>
                <a:spcPts val="25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altLang="en-US" sz="2000" dirty="0">
                <a:solidFill>
                  <a:srgbClr val="000066"/>
                </a:solidFill>
                <a:latin typeface="Arial" panose="020B0604020202020204" pitchFamily="34" charset="0"/>
              </a:rPr>
              <a:t>Past history also important but not directly accounted for (</a:t>
            </a:r>
            <a:r>
              <a:rPr lang="en-GB" altLang="en-US" sz="2000" dirty="0" err="1">
                <a:solidFill>
                  <a:srgbClr val="000066"/>
                </a:solidFill>
                <a:latin typeface="Arial" panose="020B0604020202020204" pitchFamily="34" charset="0"/>
              </a:rPr>
              <a:t>eg</a:t>
            </a:r>
            <a:r>
              <a:rPr lang="en-GB" altLang="en-US" sz="2000" dirty="0">
                <a:solidFill>
                  <a:srgbClr val="000066"/>
                </a:solidFill>
                <a:latin typeface="Arial" panose="020B0604020202020204" pitchFamily="34" charset="0"/>
              </a:rPr>
              <a:t> heavy rain when ground saturated)</a:t>
            </a:r>
          </a:p>
          <a:p>
            <a:pPr>
              <a:lnSpc>
                <a:spcPts val="25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altLang="en-US" sz="2000" dirty="0">
                <a:solidFill>
                  <a:srgbClr val="000066"/>
                </a:solidFill>
                <a:latin typeface="Arial" panose="020B0604020202020204" pitchFamily="34" charset="0"/>
              </a:rPr>
              <a:t>Windstorm impact can depend on whether trees are in leaf, whether ground is saturated…</a:t>
            </a:r>
          </a:p>
          <a:p>
            <a:pPr>
              <a:lnSpc>
                <a:spcPts val="25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altLang="en-US" sz="2000" dirty="0">
                <a:solidFill>
                  <a:srgbClr val="000066"/>
                </a:solidFill>
                <a:latin typeface="Arial" panose="020B0604020202020204" pitchFamily="34" charset="0"/>
              </a:rPr>
              <a:t>Products are only as good as the model output, e.g.:</a:t>
            </a:r>
          </a:p>
          <a:p>
            <a:pPr lvl="1">
              <a:lnSpc>
                <a:spcPts val="25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GB" altLang="en-US" sz="2000" dirty="0">
                <a:solidFill>
                  <a:srgbClr val="000066"/>
                </a:solidFill>
                <a:latin typeface="Arial" panose="020B0604020202020204" pitchFamily="34" charset="0"/>
              </a:rPr>
              <a:t>Tropical cyclone representation is limited by resolution</a:t>
            </a:r>
          </a:p>
          <a:p>
            <a:pPr lvl="1">
              <a:lnSpc>
                <a:spcPts val="25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GB" altLang="en-US" sz="2000" dirty="0">
                <a:solidFill>
                  <a:srgbClr val="000066"/>
                </a:solidFill>
                <a:latin typeface="Arial" panose="020B0604020202020204" pitchFamily="34" charset="0"/>
              </a:rPr>
              <a:t>Threat from intense, </a:t>
            </a:r>
            <a:r>
              <a:rPr lang="en-GB" altLang="en-US" sz="2000" i="1" dirty="0">
                <a:solidFill>
                  <a:srgbClr val="000066"/>
                </a:solidFill>
                <a:latin typeface="Arial" panose="020B0604020202020204" pitchFamily="34" charset="0"/>
              </a:rPr>
              <a:t>very localised </a:t>
            </a:r>
            <a:r>
              <a:rPr lang="en-GB" altLang="en-US" sz="2000" dirty="0">
                <a:solidFill>
                  <a:srgbClr val="000066"/>
                </a:solidFill>
                <a:latin typeface="Arial" panose="020B0604020202020204" pitchFamily="34" charset="0"/>
              </a:rPr>
              <a:t>convection unlikely to be fully captured</a:t>
            </a:r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BD5E473-6AF1-4154-A64D-0B46C8AF6AE0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14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7938"/>
            <a:ext cx="7858125" cy="684212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Shift Of Tails (SOT)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1188" y="3933825"/>
            <a:ext cx="8208962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7188" indent="-357188"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GB" sz="2000" dirty="0">
                <a:latin typeface="+mn-lt"/>
                <a:ea typeface="+mn-ea"/>
              </a:rPr>
              <a:t>As EFI does not take direct account for members which are beyond the M-climate, once EFI reaches its maximum value of 1 or minimum value of -1, it does not provide further information about the magnitude of extremity. </a:t>
            </a:r>
          </a:p>
          <a:p>
            <a:pPr marL="357188" indent="-357188"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GB" sz="2000" dirty="0">
                <a:latin typeface="+mn-lt"/>
                <a:ea typeface="+mn-ea"/>
              </a:rPr>
              <a:t>Shift Of Tails (SOT) has been </a:t>
            </a:r>
            <a:r>
              <a:rPr lang="en-GB" sz="2000" dirty="0" smtClean="0">
                <a:latin typeface="+mn-lt"/>
                <a:ea typeface="+mn-ea"/>
              </a:rPr>
              <a:t>provided since </a:t>
            </a:r>
            <a:r>
              <a:rPr lang="en-GB" sz="2000" dirty="0">
                <a:latin typeface="+mn-lt"/>
                <a:ea typeface="+mn-ea"/>
              </a:rPr>
              <a:t>19 June 2012 to complement EFI by providing information about how extreme an extreme event might be.</a:t>
            </a:r>
          </a:p>
        </p:txBody>
      </p:sp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852488" y="1131888"/>
            <a:ext cx="4759325" cy="26638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7653" name="Freeform 5"/>
          <p:cNvSpPr>
            <a:spLocks/>
          </p:cNvSpPr>
          <p:nvPr/>
        </p:nvSpPr>
        <p:spPr bwMode="auto">
          <a:xfrm>
            <a:off x="865188" y="1157288"/>
            <a:ext cx="2366962" cy="2640012"/>
          </a:xfrm>
          <a:custGeom>
            <a:avLst/>
            <a:gdLst>
              <a:gd name="T0" fmla="*/ 0 w 1656"/>
              <a:gd name="T1" fmla="*/ 2147483647 h 1663"/>
              <a:gd name="T2" fmla="*/ 2147483647 w 1656"/>
              <a:gd name="T3" fmla="*/ 2147483647 h 1663"/>
              <a:gd name="T4" fmla="*/ 2147483647 w 1656"/>
              <a:gd name="T5" fmla="*/ 2147483647 h 1663"/>
              <a:gd name="T6" fmla="*/ 2147483647 w 1656"/>
              <a:gd name="T7" fmla="*/ 2147483647 h 1663"/>
              <a:gd name="T8" fmla="*/ 2147483647 w 1656"/>
              <a:gd name="T9" fmla="*/ 2147483647 h 1663"/>
              <a:gd name="T10" fmla="*/ 2147483647 w 1656"/>
              <a:gd name="T11" fmla="*/ 2147483647 h 1663"/>
              <a:gd name="T12" fmla="*/ 2147483647 w 1656"/>
              <a:gd name="T13" fmla="*/ 0 h 16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56"/>
              <a:gd name="T22" fmla="*/ 0 h 1663"/>
              <a:gd name="T23" fmla="*/ 1656 w 1656"/>
              <a:gd name="T24" fmla="*/ 1663 h 16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56" h="1663">
                <a:moveTo>
                  <a:pt x="0" y="1663"/>
                </a:moveTo>
                <a:cubicBezTo>
                  <a:pt x="47" y="1650"/>
                  <a:pt x="186" y="1631"/>
                  <a:pt x="281" y="1584"/>
                </a:cubicBezTo>
                <a:cubicBezTo>
                  <a:pt x="376" y="1537"/>
                  <a:pt x="476" y="1489"/>
                  <a:pt x="569" y="1382"/>
                </a:cubicBezTo>
                <a:cubicBezTo>
                  <a:pt x="662" y="1275"/>
                  <a:pt x="747" y="1122"/>
                  <a:pt x="837" y="943"/>
                </a:cubicBezTo>
                <a:cubicBezTo>
                  <a:pt x="927" y="764"/>
                  <a:pt x="1023" y="453"/>
                  <a:pt x="1112" y="308"/>
                </a:cubicBezTo>
                <a:cubicBezTo>
                  <a:pt x="1201" y="163"/>
                  <a:pt x="1283" y="123"/>
                  <a:pt x="1374" y="72"/>
                </a:cubicBezTo>
                <a:cubicBezTo>
                  <a:pt x="1465" y="21"/>
                  <a:pt x="1597" y="15"/>
                  <a:pt x="1656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4" name="Freeform 6"/>
          <p:cNvSpPr>
            <a:spLocks/>
          </p:cNvSpPr>
          <p:nvPr/>
        </p:nvSpPr>
        <p:spPr bwMode="auto">
          <a:xfrm>
            <a:off x="4572000" y="1114425"/>
            <a:ext cx="1008063" cy="2640013"/>
          </a:xfrm>
          <a:custGeom>
            <a:avLst/>
            <a:gdLst>
              <a:gd name="T0" fmla="*/ 0 w 1656"/>
              <a:gd name="T1" fmla="*/ 2147483647 h 1663"/>
              <a:gd name="T2" fmla="*/ 2147483647 w 1656"/>
              <a:gd name="T3" fmla="*/ 2147483647 h 1663"/>
              <a:gd name="T4" fmla="*/ 2147483647 w 1656"/>
              <a:gd name="T5" fmla="*/ 2147483647 h 1663"/>
              <a:gd name="T6" fmla="*/ 2147483647 w 1656"/>
              <a:gd name="T7" fmla="*/ 2147483647 h 1663"/>
              <a:gd name="T8" fmla="*/ 2147483647 w 1656"/>
              <a:gd name="T9" fmla="*/ 2147483647 h 1663"/>
              <a:gd name="T10" fmla="*/ 2147483647 w 1656"/>
              <a:gd name="T11" fmla="*/ 2147483647 h 1663"/>
              <a:gd name="T12" fmla="*/ 2147483647 w 1656"/>
              <a:gd name="T13" fmla="*/ 0 h 16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56"/>
              <a:gd name="T22" fmla="*/ 0 h 1663"/>
              <a:gd name="T23" fmla="*/ 1656 w 1656"/>
              <a:gd name="T24" fmla="*/ 1663 h 16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56" h="1663">
                <a:moveTo>
                  <a:pt x="0" y="1663"/>
                </a:moveTo>
                <a:cubicBezTo>
                  <a:pt x="47" y="1650"/>
                  <a:pt x="186" y="1631"/>
                  <a:pt x="281" y="1584"/>
                </a:cubicBezTo>
                <a:cubicBezTo>
                  <a:pt x="376" y="1537"/>
                  <a:pt x="476" y="1489"/>
                  <a:pt x="569" y="1382"/>
                </a:cubicBezTo>
                <a:cubicBezTo>
                  <a:pt x="662" y="1275"/>
                  <a:pt x="747" y="1122"/>
                  <a:pt x="837" y="943"/>
                </a:cubicBezTo>
                <a:cubicBezTo>
                  <a:pt x="927" y="764"/>
                  <a:pt x="1023" y="453"/>
                  <a:pt x="1112" y="308"/>
                </a:cubicBezTo>
                <a:cubicBezTo>
                  <a:pt x="1201" y="163"/>
                  <a:pt x="1283" y="123"/>
                  <a:pt x="1374" y="72"/>
                </a:cubicBezTo>
                <a:cubicBezTo>
                  <a:pt x="1465" y="21"/>
                  <a:pt x="1597" y="15"/>
                  <a:pt x="1656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348038" y="1114425"/>
            <a:ext cx="1008062" cy="2640013"/>
          </a:xfrm>
          <a:custGeom>
            <a:avLst/>
            <a:gdLst>
              <a:gd name="T0" fmla="*/ 0 w 1656"/>
              <a:gd name="T1" fmla="*/ 1663 h 1663"/>
              <a:gd name="T2" fmla="*/ 931 w 1656"/>
              <a:gd name="T3" fmla="*/ 1584 h 1663"/>
              <a:gd name="T4" fmla="*/ 1889 w 1656"/>
              <a:gd name="T5" fmla="*/ 1382 h 1663"/>
              <a:gd name="T6" fmla="*/ 2780 w 1656"/>
              <a:gd name="T7" fmla="*/ 943 h 1663"/>
              <a:gd name="T8" fmla="*/ 3695 w 1656"/>
              <a:gd name="T9" fmla="*/ 308 h 1663"/>
              <a:gd name="T10" fmla="*/ 4565 w 1656"/>
              <a:gd name="T11" fmla="*/ 72 h 1663"/>
              <a:gd name="T12" fmla="*/ 5502 w 1656"/>
              <a:gd name="T13" fmla="*/ 0 h 16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56"/>
              <a:gd name="T22" fmla="*/ 0 h 1663"/>
              <a:gd name="T23" fmla="*/ 1656 w 1656"/>
              <a:gd name="T24" fmla="*/ 1663 h 16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56" h="1663">
                <a:moveTo>
                  <a:pt x="0" y="1663"/>
                </a:moveTo>
                <a:cubicBezTo>
                  <a:pt x="47" y="1650"/>
                  <a:pt x="186" y="1631"/>
                  <a:pt x="281" y="1584"/>
                </a:cubicBezTo>
                <a:cubicBezTo>
                  <a:pt x="376" y="1537"/>
                  <a:pt x="476" y="1489"/>
                  <a:pt x="569" y="1382"/>
                </a:cubicBezTo>
                <a:cubicBezTo>
                  <a:pt x="662" y="1275"/>
                  <a:pt x="747" y="1122"/>
                  <a:pt x="837" y="943"/>
                </a:cubicBezTo>
                <a:cubicBezTo>
                  <a:pt x="927" y="764"/>
                  <a:pt x="1023" y="453"/>
                  <a:pt x="1112" y="308"/>
                </a:cubicBezTo>
                <a:cubicBezTo>
                  <a:pt x="1201" y="163"/>
                  <a:pt x="1283" y="123"/>
                  <a:pt x="1374" y="72"/>
                </a:cubicBezTo>
                <a:cubicBezTo>
                  <a:pt x="1465" y="21"/>
                  <a:pt x="1597" y="15"/>
                  <a:pt x="1656" y="0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GB">
              <a:ea typeface="+mn-ea"/>
            </a:endParaRPr>
          </a:p>
        </p:txBody>
      </p:sp>
      <p:cxnSp>
        <p:nvCxnSpPr>
          <p:cNvPr id="27656" name="Straight Connector 2"/>
          <p:cNvCxnSpPr>
            <a:cxnSpLocks noChangeShapeType="1"/>
            <a:endCxn id="27652" idx="2"/>
          </p:cNvCxnSpPr>
          <p:nvPr/>
        </p:nvCxnSpPr>
        <p:spPr bwMode="auto">
          <a:xfrm>
            <a:off x="3232150" y="1157288"/>
            <a:ext cx="0" cy="2638425"/>
          </a:xfrm>
          <a:prstGeom prst="line">
            <a:avLst/>
          </a:prstGeom>
          <a:noFill/>
          <a:ln w="38100">
            <a:solidFill>
              <a:srgbClr val="FF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7" name="Line 10"/>
          <p:cNvSpPr>
            <a:spLocks noChangeShapeType="1"/>
          </p:cNvSpPr>
          <p:nvPr/>
        </p:nvSpPr>
        <p:spPr bwMode="auto">
          <a:xfrm>
            <a:off x="6300788" y="1341438"/>
            <a:ext cx="6238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924675" y="1109663"/>
            <a:ext cx="1752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latin typeface="+mn-lt"/>
                <a:ea typeface="+mn-ea"/>
              </a:rPr>
              <a:t>M-climate</a:t>
            </a:r>
          </a:p>
        </p:txBody>
      </p:sp>
      <p:sp>
        <p:nvSpPr>
          <p:cNvPr id="27659" name="Line 10"/>
          <p:cNvSpPr>
            <a:spLocks noChangeShapeType="1"/>
          </p:cNvSpPr>
          <p:nvPr/>
        </p:nvSpPr>
        <p:spPr bwMode="auto">
          <a:xfrm>
            <a:off x="6300788" y="1700213"/>
            <a:ext cx="6238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60" name="Line 10"/>
          <p:cNvSpPr>
            <a:spLocks noChangeShapeType="1"/>
          </p:cNvSpPr>
          <p:nvPr/>
        </p:nvSpPr>
        <p:spPr bwMode="auto">
          <a:xfrm>
            <a:off x="6300788" y="1844675"/>
            <a:ext cx="62388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935788" y="1600200"/>
            <a:ext cx="1884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latin typeface="+mn-lt"/>
                <a:ea typeface="+mn-ea"/>
              </a:rPr>
              <a:t>ENS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00788" y="2486025"/>
            <a:ext cx="10572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rgbClr val="FF0000"/>
                </a:solidFill>
                <a:latin typeface="+mn-lt"/>
                <a:ea typeface="+mn-ea"/>
              </a:rPr>
              <a:t>EFI = 1</a:t>
            </a:r>
          </a:p>
          <a:p>
            <a:pPr>
              <a:defRPr/>
            </a:pPr>
            <a:r>
              <a:rPr lang="en-GB" sz="2000" b="1" dirty="0">
                <a:solidFill>
                  <a:srgbClr val="0000FF"/>
                </a:solidFill>
                <a:latin typeface="+mn-lt"/>
                <a:ea typeface="+mn-ea"/>
              </a:rPr>
              <a:t>EFI = 1</a:t>
            </a:r>
          </a:p>
        </p:txBody>
      </p:sp>
      <p:sp>
        <p:nvSpPr>
          <p:cNvPr id="27663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C738C6C-2FC7-4F23-B151-27652C69726E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15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859713" cy="642938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Shift Of Tails (SOT)</a:t>
            </a:r>
          </a:p>
        </p:txBody>
      </p:sp>
      <p:sp>
        <p:nvSpPr>
          <p:cNvPr id="28675" name="Rectangle 3"/>
          <p:cNvSpPr txBox="1">
            <a:spLocks noChangeArrowheads="1"/>
          </p:cNvSpPr>
          <p:nvPr/>
        </p:nvSpPr>
        <p:spPr bwMode="auto">
          <a:xfrm>
            <a:off x="841375" y="4149725"/>
            <a:ext cx="81121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500"/>
              </a:lnSpc>
              <a:spcAft>
                <a:spcPts val="10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GB" altLang="en-US" sz="2200" dirty="0">
                <a:latin typeface="Arial" panose="020B0604020202020204" pitchFamily="34" charset="0"/>
              </a:rPr>
              <a:t>SOT compares the tails of both distributions M-climate and ENS.</a:t>
            </a:r>
          </a:p>
          <a:p>
            <a:pPr>
              <a:lnSpc>
                <a:spcPts val="2500"/>
              </a:lnSpc>
              <a:spcAft>
                <a:spcPts val="10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GB" altLang="en-US" sz="2200" dirty="0">
                <a:latin typeface="Arial" panose="020B0604020202020204" pitchFamily="34" charset="0"/>
              </a:rPr>
              <a:t>SOT is based on 90</a:t>
            </a:r>
            <a:r>
              <a:rPr lang="en-GB" altLang="en-US" sz="2200" baseline="30000" dirty="0">
                <a:latin typeface="Arial" panose="020B0604020202020204" pitchFamily="34" charset="0"/>
              </a:rPr>
              <a:t>th</a:t>
            </a:r>
            <a:r>
              <a:rPr lang="en-GB" altLang="en-US" sz="2200" dirty="0">
                <a:latin typeface="Arial" panose="020B0604020202020204" pitchFamily="34" charset="0"/>
              </a:rPr>
              <a:t> (upper tail) and 10</a:t>
            </a:r>
            <a:r>
              <a:rPr lang="en-GB" altLang="en-US" sz="2200" baseline="30000" dirty="0">
                <a:latin typeface="Arial" panose="020B0604020202020204" pitchFamily="34" charset="0"/>
              </a:rPr>
              <a:t>th</a:t>
            </a:r>
            <a:r>
              <a:rPr lang="en-GB" altLang="en-US" sz="2200" dirty="0">
                <a:latin typeface="Arial" panose="020B0604020202020204" pitchFamily="34" charset="0"/>
              </a:rPr>
              <a:t> (lower tail for temperature only) M-climate percentiles</a:t>
            </a:r>
          </a:p>
          <a:p>
            <a:pPr>
              <a:lnSpc>
                <a:spcPts val="2500"/>
              </a:lnSpc>
              <a:spcAft>
                <a:spcPts val="10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GB" altLang="en-US" sz="2200" dirty="0">
                <a:latin typeface="Arial" panose="020B0604020202020204" pitchFamily="34" charset="0"/>
              </a:rPr>
              <a:t>SOT &gt; 0 → extreme event is likely</a:t>
            </a:r>
          </a:p>
        </p:txBody>
      </p:sp>
      <p:grpSp>
        <p:nvGrpSpPr>
          <p:cNvPr id="28676" name="Group 21"/>
          <p:cNvGrpSpPr>
            <a:grpSpLocks/>
          </p:cNvGrpSpPr>
          <p:nvPr/>
        </p:nvGrpSpPr>
        <p:grpSpPr bwMode="auto">
          <a:xfrm>
            <a:off x="442913" y="642938"/>
            <a:ext cx="8785225" cy="3384550"/>
            <a:chOff x="0" y="620713"/>
            <a:chExt cx="8575715" cy="3384550"/>
          </a:xfrm>
        </p:grpSpPr>
        <p:sp>
          <p:nvSpPr>
            <p:cNvPr id="28679" name="Rectangle 11"/>
            <p:cNvSpPr>
              <a:spLocks noChangeArrowheads="1"/>
            </p:cNvSpPr>
            <p:nvPr/>
          </p:nvSpPr>
          <p:spPr bwMode="auto">
            <a:xfrm>
              <a:off x="5271955" y="1125538"/>
              <a:ext cx="3303760" cy="2383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 anchor="ctr"/>
            <a:lstStyle>
              <a:lvl1pPr defTabSz="7620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7620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7620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7620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7620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GB" altLang="en-US" sz="2800">
                  <a:solidFill>
                    <a:srgbClr val="000066"/>
                  </a:solidFill>
                  <a:latin typeface="Arial Black" panose="020B0A04020102020204" pitchFamily="34" charset="0"/>
                </a:rPr>
                <a:t>SOT = </a:t>
              </a:r>
              <a:r>
                <a:rPr lang="en-GB" altLang="en-US" sz="2800">
                  <a:solidFill>
                    <a:srgbClr val="800080"/>
                  </a:solidFill>
                  <a:latin typeface="Arial Black" panose="020B0A04020102020204" pitchFamily="34" charset="0"/>
                </a:rPr>
                <a:t>A</a:t>
              </a:r>
              <a:r>
                <a:rPr lang="en-GB" altLang="en-US" sz="2800">
                  <a:solidFill>
                    <a:srgbClr val="000066"/>
                  </a:solidFill>
                  <a:latin typeface="Arial Black" panose="020B0A04020102020204" pitchFamily="34" charset="0"/>
                </a:rPr>
                <a:t>/</a:t>
              </a:r>
              <a:r>
                <a:rPr lang="en-GB" altLang="en-US" sz="2800">
                  <a:solidFill>
                    <a:srgbClr val="FF00FF"/>
                  </a:solidFill>
                  <a:latin typeface="Arial Black" panose="020B0A04020102020204" pitchFamily="34" charset="0"/>
                </a:rPr>
                <a:t>B</a:t>
              </a:r>
            </a:p>
            <a:p>
              <a:r>
                <a:rPr lang="en-GB" altLang="en-US">
                  <a:solidFill>
                    <a:srgbClr val="800080"/>
                  </a:solidFill>
                  <a:latin typeface="Arial Black" panose="020B0A04020102020204" pitchFamily="34" charset="0"/>
                </a:rPr>
                <a:t>A = Qf(90) - Qc(99)</a:t>
              </a:r>
            </a:p>
            <a:p>
              <a:r>
                <a:rPr lang="en-GB" altLang="en-US">
                  <a:solidFill>
                    <a:srgbClr val="FF00FF"/>
                  </a:solidFill>
                  <a:latin typeface="Arial Black" panose="020B0A04020102020204" pitchFamily="34" charset="0"/>
                </a:rPr>
                <a:t>B = Qc(99) - Qc(90)</a:t>
              </a:r>
            </a:p>
          </p:txBody>
        </p:sp>
        <p:grpSp>
          <p:nvGrpSpPr>
            <p:cNvPr id="28680" name="Group 10"/>
            <p:cNvGrpSpPr>
              <a:grpSpLocks/>
            </p:cNvGrpSpPr>
            <p:nvPr/>
          </p:nvGrpSpPr>
          <p:grpSpPr bwMode="auto">
            <a:xfrm>
              <a:off x="0" y="620713"/>
              <a:ext cx="5098865" cy="3384550"/>
              <a:chOff x="480" y="465"/>
              <a:chExt cx="4120" cy="3390"/>
            </a:xfrm>
          </p:grpSpPr>
          <p:pic>
            <p:nvPicPr>
              <p:cNvPr id="28686" name="Picture 4" descr="CDF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465"/>
                <a:ext cx="4120" cy="3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7" name="Line 5"/>
              <p:cNvSpPr>
                <a:spLocks noChangeShapeType="1"/>
              </p:cNvSpPr>
              <p:nvPr/>
            </p:nvSpPr>
            <p:spPr bwMode="auto">
              <a:xfrm flipH="1">
                <a:off x="3990" y="884"/>
                <a:ext cx="1" cy="2693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688" name="Line 6"/>
              <p:cNvSpPr>
                <a:spLocks noChangeShapeType="1"/>
              </p:cNvSpPr>
              <p:nvPr/>
            </p:nvSpPr>
            <p:spPr bwMode="auto">
              <a:xfrm flipV="1">
                <a:off x="3991" y="1153"/>
                <a:ext cx="339" cy="0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689" name="Line 7"/>
              <p:cNvSpPr>
                <a:spLocks noChangeShapeType="1"/>
              </p:cNvSpPr>
              <p:nvPr/>
            </p:nvSpPr>
            <p:spPr bwMode="auto">
              <a:xfrm flipV="1">
                <a:off x="3566" y="1153"/>
                <a:ext cx="425" cy="2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690" name="Text Box 8"/>
              <p:cNvSpPr txBox="1">
                <a:spLocks noChangeArrowheads="1"/>
              </p:cNvSpPr>
              <p:nvPr/>
            </p:nvSpPr>
            <p:spPr bwMode="auto">
              <a:xfrm>
                <a:off x="3658" y="1203"/>
                <a:ext cx="227" cy="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altLang="en-US" b="1">
                    <a:solidFill>
                      <a:srgbClr val="FF00FF"/>
                    </a:solidFill>
                    <a:latin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8691" name="Text Box 9"/>
              <p:cNvSpPr txBox="1">
                <a:spLocks noChangeArrowheads="1"/>
              </p:cNvSpPr>
              <p:nvPr/>
            </p:nvSpPr>
            <p:spPr bwMode="auto">
              <a:xfrm>
                <a:off x="3993" y="1182"/>
                <a:ext cx="227" cy="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altLang="en-US" b="1">
                    <a:solidFill>
                      <a:srgbClr val="800080"/>
                    </a:solidFill>
                    <a:latin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28681" name="Line 13"/>
            <p:cNvSpPr>
              <a:spLocks noChangeShapeType="1"/>
            </p:cNvSpPr>
            <p:nvPr/>
          </p:nvSpPr>
          <p:spPr bwMode="auto">
            <a:xfrm>
              <a:off x="1239028" y="1955816"/>
              <a:ext cx="1371421" cy="4833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682" name="Text Box 14"/>
            <p:cNvSpPr txBox="1">
              <a:spLocks noChangeArrowheads="1"/>
            </p:cNvSpPr>
            <p:nvPr/>
          </p:nvSpPr>
          <p:spPr bwMode="auto">
            <a:xfrm>
              <a:off x="632634" y="1542120"/>
              <a:ext cx="1500936" cy="313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2000" b="1">
                  <a:latin typeface="Arial" panose="020B0604020202020204" pitchFamily="34" charset="0"/>
                </a:rPr>
                <a:t>M-Climate</a:t>
              </a:r>
            </a:p>
          </p:txBody>
        </p:sp>
        <p:sp>
          <p:nvSpPr>
            <p:cNvPr id="28683" name="Line 15"/>
            <p:cNvSpPr>
              <a:spLocks noChangeShapeType="1"/>
            </p:cNvSpPr>
            <p:nvPr/>
          </p:nvSpPr>
          <p:spPr bwMode="auto">
            <a:xfrm flipV="1">
              <a:off x="3584825" y="2179122"/>
              <a:ext cx="978558" cy="43002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684" name="Text Box 16"/>
            <p:cNvSpPr txBox="1">
              <a:spLocks noChangeArrowheads="1"/>
            </p:cNvSpPr>
            <p:nvPr/>
          </p:nvSpPr>
          <p:spPr bwMode="auto">
            <a:xfrm>
              <a:off x="3256871" y="2573893"/>
              <a:ext cx="78284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2000" b="1">
                  <a:solidFill>
                    <a:srgbClr val="FF0000"/>
                  </a:solidFill>
                  <a:latin typeface="Arial" panose="020B0604020202020204" pitchFamily="34" charset="0"/>
                </a:rPr>
                <a:t>ENS</a:t>
              </a:r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H="1">
              <a:off x="4348294" y="947738"/>
              <a:ext cx="1913807" cy="115887"/>
            </a:xfrm>
            <a:prstGeom prst="line">
              <a:avLst/>
            </a:prstGeom>
            <a:noFill/>
            <a:ln w="1905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ea typeface="+mn-ea"/>
              </a:endParaRPr>
            </a:p>
          </p:txBody>
        </p:sp>
      </p:grp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6084888" y="439738"/>
            <a:ext cx="2019300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defTabSz="762000">
              <a:defRPr/>
            </a:pPr>
            <a:r>
              <a:rPr lang="en-GB" sz="2000" dirty="0">
                <a:latin typeface="Arial Black" pitchFamily="34" charset="0"/>
                <a:ea typeface="+mn-ea"/>
              </a:rPr>
              <a:t>Qc(99)</a:t>
            </a:r>
          </a:p>
        </p:txBody>
      </p:sp>
      <p:sp>
        <p:nvSpPr>
          <p:cNvPr id="28678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E3C886F-4F88-4A1E-A328-747492BE877D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16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5364163" y="358775"/>
            <a:ext cx="3609975" cy="551815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SOT &gt; 0 → at least 10% of the ensemble members are above the 99th percentile M-climate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The higher the SOT value is, the further this top 10% of the ensemble forecast is beyond Q99 of the M-climate. 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In the example (Reading):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EFI = 0.36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SOT = 0.8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EFI positive → forecast suggests snowy conditions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SOT &gt;0 → there are ENS members predicting extreme snowfall (above the 99</a:t>
            </a:r>
            <a:r>
              <a:rPr lang="en-GB" sz="2000" baseline="30000" dirty="0" smtClean="0">
                <a:solidFill>
                  <a:schemeClr val="tx1"/>
                </a:solidFill>
                <a:latin typeface="+mn-lt"/>
              </a:rPr>
              <a:t>th</a:t>
            </a: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 M-climate percentile) but the forecast is still uncertain (low EFI)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2463" y="22225"/>
            <a:ext cx="1949450" cy="2754313"/>
          </a:xfrm>
          <a:prstGeom prst="rect">
            <a:avLst/>
          </a:prstGeom>
          <a:noFill/>
          <a:ln w="127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9700" name="Group 5"/>
          <p:cNvGrpSpPr>
            <a:grpSpLocks/>
          </p:cNvGrpSpPr>
          <p:nvPr/>
        </p:nvGrpSpPr>
        <p:grpSpPr bwMode="auto">
          <a:xfrm>
            <a:off x="479425" y="3175"/>
            <a:ext cx="2689225" cy="2897188"/>
            <a:chOff x="11113" y="0"/>
            <a:chExt cx="2689225" cy="2897188"/>
          </a:xfrm>
        </p:grpSpPr>
        <p:pic>
          <p:nvPicPr>
            <p:cNvPr id="29718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3" y="0"/>
              <a:ext cx="2689225" cy="275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9719" name="Straight Arrow Connector 13"/>
            <p:cNvCxnSpPr>
              <a:cxnSpLocks noChangeShapeType="1"/>
            </p:cNvCxnSpPr>
            <p:nvPr/>
          </p:nvCxnSpPr>
          <p:spPr bwMode="auto">
            <a:xfrm>
              <a:off x="1589088" y="2135188"/>
              <a:ext cx="174625" cy="762000"/>
            </a:xfrm>
            <a:prstGeom prst="straightConnector1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720" name="Oval 9"/>
            <p:cNvSpPr>
              <a:spLocks noChangeArrowheads="1"/>
            </p:cNvSpPr>
            <p:nvPr/>
          </p:nvSpPr>
          <p:spPr bwMode="auto">
            <a:xfrm>
              <a:off x="1520825" y="2043113"/>
              <a:ext cx="155575" cy="163512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9701" name="Oval 1"/>
          <p:cNvSpPr>
            <a:spLocks noChangeArrowheads="1"/>
          </p:cNvSpPr>
          <p:nvPr/>
        </p:nvSpPr>
        <p:spPr bwMode="auto">
          <a:xfrm>
            <a:off x="3949700" y="869950"/>
            <a:ext cx="287338" cy="56197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solidFill>
                <a:srgbClr val="FF0000"/>
              </a:solidFill>
            </a:endParaRPr>
          </a:p>
        </p:txBody>
      </p:sp>
      <p:grpSp>
        <p:nvGrpSpPr>
          <p:cNvPr id="29702" name="Group 6"/>
          <p:cNvGrpSpPr>
            <a:grpSpLocks/>
          </p:cNvGrpSpPr>
          <p:nvPr/>
        </p:nvGrpSpPr>
        <p:grpSpPr bwMode="auto">
          <a:xfrm>
            <a:off x="479425" y="2925763"/>
            <a:ext cx="4716463" cy="3344862"/>
            <a:chOff x="-23813" y="2867025"/>
            <a:chExt cx="4716463" cy="3344863"/>
          </a:xfrm>
        </p:grpSpPr>
        <p:pic>
          <p:nvPicPr>
            <p:cNvPr id="29707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813" y="2867025"/>
              <a:ext cx="4716463" cy="334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8" name="Line 6"/>
            <p:cNvSpPr>
              <a:spLocks noChangeShapeType="1"/>
            </p:cNvSpPr>
            <p:nvPr/>
          </p:nvSpPr>
          <p:spPr bwMode="auto">
            <a:xfrm flipV="1">
              <a:off x="1657350" y="3571875"/>
              <a:ext cx="704850" cy="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709" name="Line 7"/>
            <p:cNvSpPr>
              <a:spLocks noChangeShapeType="1"/>
            </p:cNvSpPr>
            <p:nvPr/>
          </p:nvSpPr>
          <p:spPr bwMode="auto">
            <a:xfrm>
              <a:off x="541338" y="3571875"/>
              <a:ext cx="1135062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710" name="Text Box 8"/>
            <p:cNvSpPr txBox="1">
              <a:spLocks noChangeArrowheads="1"/>
            </p:cNvSpPr>
            <p:nvPr/>
          </p:nvSpPr>
          <p:spPr bwMode="auto">
            <a:xfrm>
              <a:off x="820738" y="3590925"/>
              <a:ext cx="287337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b="1">
                  <a:solidFill>
                    <a:srgbClr val="FF00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29711" name="Text Box 9"/>
            <p:cNvSpPr txBox="1">
              <a:spLocks noChangeArrowheads="1"/>
            </p:cNvSpPr>
            <p:nvPr/>
          </p:nvSpPr>
          <p:spPr bwMode="auto">
            <a:xfrm>
              <a:off x="1865313" y="3571875"/>
              <a:ext cx="288925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b="1">
                  <a:solidFill>
                    <a:srgbClr val="80008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9712" name="Rectangle 6"/>
            <p:cNvSpPr>
              <a:spLocks noChangeArrowheads="1"/>
            </p:cNvSpPr>
            <p:nvPr/>
          </p:nvSpPr>
          <p:spPr bwMode="auto">
            <a:xfrm>
              <a:off x="2566988" y="5084763"/>
              <a:ext cx="1849437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7620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7620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7620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7620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GB" altLang="en-US">
                  <a:solidFill>
                    <a:srgbClr val="000066"/>
                  </a:solidFill>
                  <a:latin typeface="Arial Black" panose="020B0A04020102020204" pitchFamily="34" charset="0"/>
                </a:rPr>
                <a:t>SOT = </a:t>
              </a:r>
              <a:r>
                <a:rPr lang="en-GB" altLang="en-US">
                  <a:solidFill>
                    <a:srgbClr val="800080"/>
                  </a:solidFill>
                  <a:latin typeface="Arial Black" panose="020B0A04020102020204" pitchFamily="34" charset="0"/>
                </a:rPr>
                <a:t>A</a:t>
              </a:r>
              <a:r>
                <a:rPr lang="en-GB" altLang="en-US">
                  <a:solidFill>
                    <a:srgbClr val="000066"/>
                  </a:solidFill>
                  <a:latin typeface="Arial Black" panose="020B0A04020102020204" pitchFamily="34" charset="0"/>
                </a:rPr>
                <a:t>/</a:t>
              </a:r>
              <a:r>
                <a:rPr lang="en-GB" altLang="en-US">
                  <a:solidFill>
                    <a:srgbClr val="FF00FF"/>
                  </a:solidFill>
                  <a:latin typeface="Arial Black" panose="020B0A04020102020204" pitchFamily="34" charset="0"/>
                </a:rPr>
                <a:t>B</a:t>
              </a:r>
            </a:p>
          </p:txBody>
        </p:sp>
        <p:grpSp>
          <p:nvGrpSpPr>
            <p:cNvPr id="29713" name="Group 15"/>
            <p:cNvGrpSpPr>
              <a:grpSpLocks/>
            </p:cNvGrpSpPr>
            <p:nvPr/>
          </p:nvGrpSpPr>
          <p:grpSpPr bwMode="auto">
            <a:xfrm>
              <a:off x="2817813" y="4606925"/>
              <a:ext cx="1349375" cy="430213"/>
              <a:chOff x="7039769" y="3584188"/>
              <a:chExt cx="1348655" cy="429399"/>
            </a:xfrm>
          </p:grpSpPr>
          <p:cxnSp>
            <p:nvCxnSpPr>
              <p:cNvPr id="29714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7039769" y="3722688"/>
                <a:ext cx="48455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715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7039769" y="3875088"/>
                <a:ext cx="48455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" name="TextBox 18"/>
              <p:cNvSpPr txBox="1"/>
              <p:nvPr/>
            </p:nvSpPr>
            <p:spPr>
              <a:xfrm>
                <a:off x="7523698" y="3584189"/>
                <a:ext cx="864725" cy="2772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1200" dirty="0">
                    <a:latin typeface="+mn-lt"/>
                    <a:ea typeface="+mn-ea"/>
                  </a:rPr>
                  <a:t>M-climate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523698" y="3736301"/>
                <a:ext cx="864725" cy="2772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1200" dirty="0">
                    <a:latin typeface="+mn-lt"/>
                    <a:ea typeface="+mn-ea"/>
                  </a:rPr>
                  <a:t>ENS 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593725" y="382588"/>
            <a:ext cx="2447925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ea typeface="ＭＳ Ｐゴシック" charset="0"/>
                <a:cs typeface="ＭＳ Ｐゴシック" charset="0"/>
              </a:rPr>
              <a:t>Valid for 18/01/2013</a:t>
            </a:r>
          </a:p>
          <a:p>
            <a:pPr>
              <a:defRPr/>
            </a:pPr>
            <a:r>
              <a:rPr lang="en-US" sz="1600" dirty="0">
                <a:latin typeface="+mn-lt"/>
                <a:ea typeface="ＭＳ Ｐゴシック" charset="0"/>
                <a:cs typeface="ＭＳ Ｐゴシック" charset="0"/>
              </a:rPr>
              <a:t>EFI&amp;SOT; T+96-120</a:t>
            </a:r>
          </a:p>
        </p:txBody>
      </p:sp>
      <p:sp>
        <p:nvSpPr>
          <p:cNvPr id="29704" name="Line 5"/>
          <p:cNvSpPr>
            <a:spLocks noChangeShapeType="1"/>
          </p:cNvSpPr>
          <p:nvPr/>
        </p:nvSpPr>
        <p:spPr bwMode="auto">
          <a:xfrm>
            <a:off x="2166938" y="3402013"/>
            <a:ext cx="23812" cy="2636837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5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81B0902-E66F-4A65-B85F-8C9740A41D46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17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  <p:cxnSp>
        <p:nvCxnSpPr>
          <p:cNvPr id="29706" name="Straight Arrow Connector 13"/>
          <p:cNvCxnSpPr>
            <a:cxnSpLocks noChangeShapeType="1"/>
          </p:cNvCxnSpPr>
          <p:nvPr/>
        </p:nvCxnSpPr>
        <p:spPr bwMode="auto">
          <a:xfrm flipV="1">
            <a:off x="2138363" y="1643063"/>
            <a:ext cx="1030287" cy="446087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5076825" y="3440113"/>
            <a:ext cx="3816350" cy="29464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1800" dirty="0" smtClean="0">
                <a:solidFill>
                  <a:schemeClr val="tx1"/>
                </a:solidFill>
                <a:latin typeface="+mn-lt"/>
              </a:rPr>
              <a:t>Forecast for Reading: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chemeClr val="tx1"/>
                </a:solidFill>
                <a:latin typeface="+mn-lt"/>
              </a:rPr>
              <a:t>EFI = 0.96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chemeClr val="tx1"/>
                </a:solidFill>
                <a:latin typeface="+mn-lt"/>
              </a:rPr>
              <a:t>SOT = 3.5</a:t>
            </a:r>
          </a:p>
          <a:p>
            <a:pPr marL="285750" indent="-28575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sz="1800" dirty="0" smtClean="0">
                <a:solidFill>
                  <a:schemeClr val="tx1"/>
                </a:solidFill>
                <a:latin typeface="+mn-lt"/>
              </a:rPr>
              <a:t>High values of the EFI imply high confidence that extreme snowfall may happen.</a:t>
            </a:r>
          </a:p>
          <a:p>
            <a:pPr marL="285750" indent="-28575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H</a:t>
            </a:r>
            <a:r>
              <a:rPr lang="en-GB" sz="1800" dirty="0" smtClean="0">
                <a:solidFill>
                  <a:schemeClr val="tx1"/>
                </a:solidFill>
                <a:latin typeface="+mn-lt"/>
              </a:rPr>
              <a:t>igher SOT values indicate where the most exceptional snowfall amounts might occur (relative to climate).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7025" y="23813"/>
            <a:ext cx="2052638" cy="2898775"/>
          </a:xfrm>
          <a:prstGeom prst="rect">
            <a:avLst/>
          </a:prstGeom>
          <a:noFill/>
          <a:ln w="127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2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3813"/>
            <a:ext cx="279082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Oval 7"/>
          <p:cNvSpPr>
            <a:spLocks noChangeArrowheads="1"/>
          </p:cNvSpPr>
          <p:nvPr/>
        </p:nvSpPr>
        <p:spPr bwMode="auto">
          <a:xfrm>
            <a:off x="3028950" y="939800"/>
            <a:ext cx="287338" cy="56197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solidFill>
                <a:srgbClr val="FF0000"/>
              </a:solidFill>
            </a:endParaRPr>
          </a:p>
        </p:txBody>
      </p:sp>
      <p:cxnSp>
        <p:nvCxnSpPr>
          <p:cNvPr id="30727" name="Straight Arrow Connector 13"/>
          <p:cNvCxnSpPr>
            <a:cxnSpLocks noChangeShapeType="1"/>
          </p:cNvCxnSpPr>
          <p:nvPr/>
        </p:nvCxnSpPr>
        <p:spPr bwMode="auto">
          <a:xfrm>
            <a:off x="1801813" y="2349500"/>
            <a:ext cx="174625" cy="64770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8" name="Oval 15"/>
          <p:cNvSpPr>
            <a:spLocks noChangeArrowheads="1"/>
          </p:cNvSpPr>
          <p:nvPr/>
        </p:nvSpPr>
        <p:spPr bwMode="auto">
          <a:xfrm>
            <a:off x="1731963" y="2255838"/>
            <a:ext cx="157162" cy="163512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30729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-14288"/>
            <a:ext cx="4205288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30" name="Group 6"/>
          <p:cNvGrpSpPr>
            <a:grpSpLocks/>
          </p:cNvGrpSpPr>
          <p:nvPr/>
        </p:nvGrpSpPr>
        <p:grpSpPr bwMode="auto">
          <a:xfrm>
            <a:off x="395288" y="2997200"/>
            <a:ext cx="4541837" cy="3384550"/>
            <a:chOff x="19050" y="2997200"/>
            <a:chExt cx="4918078" cy="3482975"/>
          </a:xfrm>
        </p:grpSpPr>
        <p:pic>
          <p:nvPicPr>
            <p:cNvPr id="30734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" y="2997200"/>
              <a:ext cx="4918075" cy="348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5" name="Line 5"/>
            <p:cNvSpPr>
              <a:spLocks noChangeShapeType="1"/>
            </p:cNvSpPr>
            <p:nvPr/>
          </p:nvSpPr>
          <p:spPr bwMode="auto">
            <a:xfrm flipH="1">
              <a:off x="1506538" y="3440113"/>
              <a:ext cx="14287" cy="279400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36" name="Line 6"/>
            <p:cNvSpPr>
              <a:spLocks noChangeShapeType="1"/>
            </p:cNvSpPr>
            <p:nvPr/>
          </p:nvSpPr>
          <p:spPr bwMode="auto">
            <a:xfrm flipV="1">
              <a:off x="1516063" y="3722688"/>
              <a:ext cx="2605087" cy="317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37" name="Line 7"/>
            <p:cNvSpPr>
              <a:spLocks noChangeShapeType="1"/>
            </p:cNvSpPr>
            <p:nvPr/>
          </p:nvSpPr>
          <p:spPr bwMode="auto">
            <a:xfrm flipV="1">
              <a:off x="604838" y="3722688"/>
              <a:ext cx="914400" cy="317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38" name="Text Box 8"/>
            <p:cNvSpPr txBox="1">
              <a:spLocks noChangeArrowheads="1"/>
            </p:cNvSpPr>
            <p:nvPr/>
          </p:nvSpPr>
          <p:spPr bwMode="auto">
            <a:xfrm>
              <a:off x="919163" y="3765550"/>
              <a:ext cx="287337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b="1">
                  <a:solidFill>
                    <a:srgbClr val="FF00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0739" name="Text Box 9"/>
            <p:cNvSpPr txBox="1">
              <a:spLocks noChangeArrowheads="1"/>
            </p:cNvSpPr>
            <p:nvPr/>
          </p:nvSpPr>
          <p:spPr bwMode="auto">
            <a:xfrm>
              <a:off x="2724150" y="3765550"/>
              <a:ext cx="287338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b="1">
                  <a:solidFill>
                    <a:srgbClr val="80008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30740" name="Rectangle 13"/>
            <p:cNvSpPr>
              <a:spLocks noChangeArrowheads="1"/>
            </p:cNvSpPr>
            <p:nvPr/>
          </p:nvSpPr>
          <p:spPr bwMode="auto">
            <a:xfrm>
              <a:off x="2951163" y="5661025"/>
              <a:ext cx="1849437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7620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7620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7620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7620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GB" altLang="en-US">
                  <a:solidFill>
                    <a:srgbClr val="000066"/>
                  </a:solidFill>
                  <a:latin typeface="Arial Black" panose="020B0A04020102020204" pitchFamily="34" charset="0"/>
                </a:rPr>
                <a:t>SOT = </a:t>
              </a:r>
              <a:r>
                <a:rPr lang="en-GB" altLang="en-US">
                  <a:solidFill>
                    <a:srgbClr val="800080"/>
                  </a:solidFill>
                  <a:latin typeface="Arial Black" panose="020B0A04020102020204" pitchFamily="34" charset="0"/>
                </a:rPr>
                <a:t>A</a:t>
              </a:r>
              <a:r>
                <a:rPr lang="en-GB" altLang="en-US">
                  <a:solidFill>
                    <a:srgbClr val="000066"/>
                  </a:solidFill>
                  <a:latin typeface="Arial Black" panose="020B0A04020102020204" pitchFamily="34" charset="0"/>
                </a:rPr>
                <a:t>/</a:t>
              </a:r>
              <a:r>
                <a:rPr lang="en-GB" altLang="en-US">
                  <a:solidFill>
                    <a:srgbClr val="FF00FF"/>
                  </a:solidFill>
                  <a:latin typeface="Arial Black" panose="020B0A04020102020204" pitchFamily="34" charset="0"/>
                </a:rPr>
                <a:t>B</a:t>
              </a:r>
            </a:p>
          </p:txBody>
        </p:sp>
        <p:grpSp>
          <p:nvGrpSpPr>
            <p:cNvPr id="30741" name="Group 6"/>
            <p:cNvGrpSpPr>
              <a:grpSpLocks/>
            </p:cNvGrpSpPr>
            <p:nvPr/>
          </p:nvGrpSpPr>
          <p:grpSpPr bwMode="auto">
            <a:xfrm>
              <a:off x="3421065" y="4839976"/>
              <a:ext cx="1516063" cy="438619"/>
              <a:chOff x="7039769" y="3583876"/>
              <a:chExt cx="1517039" cy="437790"/>
            </a:xfrm>
          </p:grpSpPr>
          <p:cxnSp>
            <p:nvCxnSpPr>
              <p:cNvPr id="30742" name="Straight Connector 2"/>
              <p:cNvCxnSpPr>
                <a:cxnSpLocks noChangeShapeType="1"/>
              </p:cNvCxnSpPr>
              <p:nvPr/>
            </p:nvCxnSpPr>
            <p:spPr bwMode="auto">
              <a:xfrm>
                <a:off x="7039769" y="3722688"/>
                <a:ext cx="48455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743" name="Straight Connector 19"/>
              <p:cNvCxnSpPr>
                <a:cxnSpLocks noChangeShapeType="1"/>
              </p:cNvCxnSpPr>
              <p:nvPr/>
            </p:nvCxnSpPr>
            <p:spPr bwMode="auto">
              <a:xfrm>
                <a:off x="7039769" y="3875088"/>
                <a:ext cx="48455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" name="TextBox 5"/>
              <p:cNvSpPr txBox="1"/>
              <p:nvPr/>
            </p:nvSpPr>
            <p:spPr>
              <a:xfrm>
                <a:off x="7524740" y="3583875"/>
                <a:ext cx="1032068" cy="28372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1200" dirty="0">
                    <a:latin typeface="+mn-lt"/>
                    <a:ea typeface="+mn-ea"/>
                  </a:rPr>
                  <a:t>M-climate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524740" y="3737149"/>
                <a:ext cx="863497" cy="28372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1200" dirty="0">
                    <a:latin typeface="+mn-lt"/>
                    <a:ea typeface="+mn-ea"/>
                  </a:rPr>
                  <a:t>ENS</a:t>
                </a:r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107950" y="404813"/>
            <a:ext cx="24479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ea typeface="ＭＳ Ｐゴシック" charset="0"/>
                <a:cs typeface="ＭＳ Ｐゴシック" charset="0"/>
              </a:rPr>
              <a:t>Valid for 18/01/2013</a:t>
            </a:r>
          </a:p>
          <a:p>
            <a:pPr>
              <a:defRPr/>
            </a:pPr>
            <a:r>
              <a:rPr lang="en-US" sz="1600" dirty="0">
                <a:latin typeface="+mn-lt"/>
                <a:ea typeface="ＭＳ Ｐゴシック" charset="0"/>
                <a:cs typeface="ＭＳ Ｐゴシック" charset="0"/>
              </a:rPr>
              <a:t>EFI&amp;SOT; T+12-36</a:t>
            </a:r>
          </a:p>
        </p:txBody>
      </p:sp>
      <p:sp>
        <p:nvSpPr>
          <p:cNvPr id="30732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E30D291-B9B3-4136-8014-77D213C74BA4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18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  <p:cxnSp>
        <p:nvCxnSpPr>
          <p:cNvPr id="30733" name="Straight Arrow Connector 13"/>
          <p:cNvCxnSpPr>
            <a:cxnSpLocks noChangeShapeType="1"/>
          </p:cNvCxnSpPr>
          <p:nvPr/>
        </p:nvCxnSpPr>
        <p:spPr bwMode="auto">
          <a:xfrm flipV="1">
            <a:off x="1870075" y="1501775"/>
            <a:ext cx="1046163" cy="785813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363538" y="0"/>
            <a:ext cx="4772025" cy="692150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The outcome</a:t>
            </a:r>
          </a:p>
        </p:txBody>
      </p:sp>
      <p:pic>
        <p:nvPicPr>
          <p:cNvPr id="3174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3560763"/>
            <a:ext cx="43688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Content Placeholder 2"/>
          <p:cNvSpPr txBox="1">
            <a:spLocks/>
          </p:cNvSpPr>
          <p:nvPr/>
        </p:nvSpPr>
        <p:spPr bwMode="auto">
          <a:xfrm>
            <a:off x="632036" y="1056771"/>
            <a:ext cx="45370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defTabSz="7620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>
              <a:lnSpc>
                <a:spcPts val="2500"/>
              </a:lnSpc>
              <a:spcAft>
                <a:spcPts val="1000"/>
              </a:spcAft>
              <a:buClr>
                <a:schemeClr val="hlink"/>
              </a:buClr>
              <a:buSzPct val="100000"/>
              <a:buFont typeface="Wingdings" pitchFamily="2" charset="2"/>
              <a:buNone/>
              <a:defRPr/>
            </a:pPr>
            <a:r>
              <a:rPr lang="en-GB" sz="1600" dirty="0" smtClean="0">
                <a:latin typeface="+mn-lt"/>
              </a:rPr>
              <a:t>ECMWF snow depth analysis and observations representing the new snow depth for 24-h period from 18/01/2013 00UTC to 19/01/2013 00UTC</a:t>
            </a:r>
          </a:p>
        </p:txBody>
      </p:sp>
      <p:pic>
        <p:nvPicPr>
          <p:cNvPr id="3174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90500"/>
            <a:ext cx="3322637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10"/>
          <p:cNvSpPr txBox="1">
            <a:spLocks noChangeArrowheads="1"/>
          </p:cNvSpPr>
          <p:nvPr/>
        </p:nvSpPr>
        <p:spPr bwMode="auto">
          <a:xfrm>
            <a:off x="5399088" y="190500"/>
            <a:ext cx="2605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1800" b="1">
                <a:solidFill>
                  <a:srgbClr val="FFFF00"/>
                </a:solidFill>
              </a:rPr>
              <a:t>18/01/2013 12UTC</a:t>
            </a:r>
          </a:p>
        </p:txBody>
      </p:sp>
      <p:grpSp>
        <p:nvGrpSpPr>
          <p:cNvPr id="31751" name="Group 1"/>
          <p:cNvGrpSpPr>
            <a:grpSpLocks/>
          </p:cNvGrpSpPr>
          <p:nvPr/>
        </p:nvGrpSpPr>
        <p:grpSpPr bwMode="auto">
          <a:xfrm>
            <a:off x="574675" y="2133600"/>
            <a:ext cx="4132263" cy="4198938"/>
            <a:chOff x="0" y="1646238"/>
            <a:chExt cx="4545013" cy="4686300"/>
          </a:xfrm>
        </p:grpSpPr>
        <p:pic>
          <p:nvPicPr>
            <p:cNvPr id="3175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6238"/>
              <a:ext cx="4292600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5" name="Oval 1"/>
            <p:cNvSpPr>
              <a:spLocks noChangeArrowheads="1"/>
            </p:cNvSpPr>
            <p:nvPr/>
          </p:nvSpPr>
          <p:spPr bwMode="auto">
            <a:xfrm>
              <a:off x="2214563" y="5043488"/>
              <a:ext cx="193675" cy="217487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31756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2408238" y="4845050"/>
              <a:ext cx="2136775" cy="2667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1752" name="Content Placeholder 2"/>
          <p:cNvSpPr txBox="1">
            <a:spLocks/>
          </p:cNvSpPr>
          <p:nvPr/>
        </p:nvSpPr>
        <p:spPr bwMode="auto">
          <a:xfrm>
            <a:off x="4699000" y="5805488"/>
            <a:ext cx="349567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GB" altLang="en-US" sz="1600">
                <a:solidFill>
                  <a:srgbClr val="FF0000"/>
                </a:solidFill>
                <a:latin typeface="Helvetica" panose="020B0604020202020204" pitchFamily="34" charset="0"/>
              </a:rPr>
              <a:t>Bromsgrove, near Birmingham, UK</a:t>
            </a:r>
          </a:p>
        </p:txBody>
      </p:sp>
      <p:sp>
        <p:nvSpPr>
          <p:cNvPr id="31753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0D20162A-EB67-492E-BC4D-1B7625A759A2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19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859712" cy="765175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Outline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>
          <a:xfrm>
            <a:off x="1258888" y="981075"/>
            <a:ext cx="7212012" cy="4525963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ts val="3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An example of severe weather – St. Jude Storm </a:t>
            </a:r>
          </a:p>
          <a:p>
            <a:pPr eaLnBrk="1" fontAlgn="auto" hangingPunct="1">
              <a:lnSpc>
                <a:spcPts val="3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Extreme Forecast Index (EFI) and the Model climate (M-climate)</a:t>
            </a:r>
          </a:p>
          <a:p>
            <a:pPr eaLnBrk="1" fontAlgn="auto" hangingPunct="1">
              <a:lnSpc>
                <a:spcPts val="3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Shift Of Tails (SOT) – an index to complement EFI</a:t>
            </a:r>
          </a:p>
          <a:p>
            <a:pPr eaLnBrk="1" fontAlgn="auto" hangingPunct="1">
              <a:lnSpc>
                <a:spcPts val="3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A case study: extreme cold, US</a:t>
            </a:r>
          </a:p>
          <a:p>
            <a:pPr eaLnBrk="1" fontAlgn="auto" hangingPunct="1">
              <a:lnSpc>
                <a:spcPts val="3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Operational products and verification</a:t>
            </a:r>
          </a:p>
          <a:p>
            <a:pPr eaLnBrk="1" fontAlgn="auto" hangingPunct="1">
              <a:lnSpc>
                <a:spcPts val="3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Recent development - EFI for convection</a:t>
            </a:r>
          </a:p>
        </p:txBody>
      </p:sp>
      <p:sp>
        <p:nvSpPr>
          <p:cNvPr id="14340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569A637-1059-4108-9D3F-747B577D71A0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2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787400" y="0"/>
            <a:ext cx="7858125" cy="692150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A case of large uncertainty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003300" y="4076700"/>
            <a:ext cx="7426325" cy="2089150"/>
          </a:xfrm>
        </p:spPr>
        <p:txBody>
          <a:bodyPr rtlCol="0">
            <a:normAutofit fontScale="70000" lnSpcReduction="20000"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chemeClr val="tx1"/>
                </a:solidFill>
                <a:latin typeface="+mn-lt"/>
              </a:rPr>
              <a:t>EFI forecast shows cold conditions over Central Europe and hot weather to the east over the Balkans.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chemeClr val="tx1"/>
                </a:solidFill>
                <a:latin typeface="+mn-lt"/>
              </a:rPr>
              <a:t>SOT gives additional information. In the area between the cold and hot weather SOTs overlap. This is a signal of very uncertain forecast – over that area extremely low and extremely high temperatures are possible at  the same time.</a:t>
            </a:r>
          </a:p>
        </p:txBody>
      </p:sp>
      <p:pic>
        <p:nvPicPr>
          <p:cNvPr id="3277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57250"/>
            <a:ext cx="43354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857250"/>
            <a:ext cx="43672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0D97DCE-7379-4587-93E1-0FBD569FDA35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20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931863" y="0"/>
            <a:ext cx="7858125" cy="765175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A case of large uncertainty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684213" y="5876925"/>
            <a:ext cx="8064500" cy="6397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Some ENS members predict maximum temperature below the M-climate minimum, but some – above the M-climate maximum! </a:t>
            </a:r>
          </a:p>
        </p:txBody>
      </p:sp>
      <p:grpSp>
        <p:nvGrpSpPr>
          <p:cNvPr id="33796" name="Group 9"/>
          <p:cNvGrpSpPr>
            <a:grpSpLocks/>
          </p:cNvGrpSpPr>
          <p:nvPr/>
        </p:nvGrpSpPr>
        <p:grpSpPr bwMode="auto">
          <a:xfrm>
            <a:off x="476250" y="727075"/>
            <a:ext cx="4400550" cy="2840038"/>
            <a:chOff x="179512" y="1268760"/>
            <a:chExt cx="4400298" cy="2840631"/>
          </a:xfrm>
        </p:grpSpPr>
        <p:pic>
          <p:nvPicPr>
            <p:cNvPr id="33802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268760"/>
              <a:ext cx="4400298" cy="2840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10-Point Star 5"/>
            <p:cNvSpPr/>
            <p:nvPr/>
          </p:nvSpPr>
          <p:spPr bwMode="auto">
            <a:xfrm>
              <a:off x="3095583" y="3182097"/>
              <a:ext cx="180965" cy="174661"/>
            </a:xfrm>
            <a:prstGeom prst="star10">
              <a:avLst/>
            </a:prstGeom>
            <a:solidFill>
              <a:srgbClr val="FF00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pic>
        <p:nvPicPr>
          <p:cNvPr id="33797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831850"/>
            <a:ext cx="4408487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686175"/>
            <a:ext cx="8751887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4425950" y="3835400"/>
            <a:ext cx="650875" cy="1752600"/>
          </a:xfrm>
          <a:prstGeom prst="rect">
            <a:avLst/>
          </a:prstGeom>
          <a:noFill/>
          <a:ln w="57150" algn="ctr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cxnSp>
        <p:nvCxnSpPr>
          <p:cNvPr id="33800" name="Straight Arrow Connector 11"/>
          <p:cNvCxnSpPr>
            <a:cxnSpLocks noChangeShapeType="1"/>
          </p:cNvCxnSpPr>
          <p:nvPr/>
        </p:nvCxnSpPr>
        <p:spPr bwMode="auto">
          <a:xfrm>
            <a:off x="3482975" y="2727325"/>
            <a:ext cx="1439863" cy="0"/>
          </a:xfrm>
          <a:prstGeom prst="straightConnector1">
            <a:avLst/>
          </a:prstGeom>
          <a:noFill/>
          <a:ln w="38100" algn="ctr">
            <a:solidFill>
              <a:srgbClr val="FF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1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090AEA9-D1BF-4928-B683-5650951F522B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21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846138" y="-31750"/>
            <a:ext cx="7859712" cy="652463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Some limitations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5650" y="4351338"/>
            <a:ext cx="7856538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7188" indent="-357188"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GB" sz="2000" dirty="0">
                <a:latin typeface="+mn-lt"/>
                <a:ea typeface="+mn-ea"/>
              </a:rPr>
              <a:t>SOT is not defined when M-climate Qc(90)= Qc(99) (division by 0). This leads to some noise on plots. To avoid this and to close SOT contours for snowfall, SOT is arbitrarily set to -1 where not defined only for plotting purposes.</a:t>
            </a:r>
          </a:p>
        </p:txBody>
      </p:sp>
      <p:pic>
        <p:nvPicPr>
          <p:cNvPr id="3482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1665288"/>
            <a:ext cx="4348163" cy="22320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665288"/>
            <a:ext cx="4297363" cy="22320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2" name="Oval 10"/>
          <p:cNvSpPr>
            <a:spLocks noChangeArrowheads="1"/>
          </p:cNvSpPr>
          <p:nvPr/>
        </p:nvSpPr>
        <p:spPr bwMode="auto">
          <a:xfrm>
            <a:off x="423863" y="2671763"/>
            <a:ext cx="1692275" cy="7905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4823" name="Oval 10"/>
          <p:cNvSpPr>
            <a:spLocks noChangeArrowheads="1"/>
          </p:cNvSpPr>
          <p:nvPr/>
        </p:nvSpPr>
        <p:spPr bwMode="auto">
          <a:xfrm>
            <a:off x="2051050" y="2276475"/>
            <a:ext cx="1690688" cy="7905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4824" name="Rectangle 13"/>
          <p:cNvSpPr>
            <a:spLocks noChangeArrowheads="1"/>
          </p:cNvSpPr>
          <p:nvPr/>
        </p:nvSpPr>
        <p:spPr bwMode="auto">
          <a:xfrm>
            <a:off x="649288" y="914400"/>
            <a:ext cx="4081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2000">
                <a:latin typeface="Arial Black" panose="020B0A04020102020204" pitchFamily="34" charset="0"/>
              </a:rPr>
              <a:t>EFI &amp;SOT for precipitation</a:t>
            </a:r>
          </a:p>
        </p:txBody>
      </p:sp>
      <p:sp>
        <p:nvSpPr>
          <p:cNvPr id="34825" name="Rectangle 13"/>
          <p:cNvSpPr>
            <a:spLocks noChangeArrowheads="1"/>
          </p:cNvSpPr>
          <p:nvPr/>
        </p:nvSpPr>
        <p:spPr bwMode="auto">
          <a:xfrm>
            <a:off x="5237163" y="914400"/>
            <a:ext cx="3382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2000">
                <a:latin typeface="Arial Black" panose="020B0A04020102020204" pitchFamily="34" charset="0"/>
              </a:rPr>
              <a:t>M-climate Q99</a:t>
            </a:r>
          </a:p>
        </p:txBody>
      </p:sp>
      <p:pic>
        <p:nvPicPr>
          <p:cNvPr id="3482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389063"/>
            <a:ext cx="4716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3CBDBDB1-CB59-4609-9871-3E8DFC39F5A0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22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859712" cy="765175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Operationally available EFI fields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idx="1"/>
          </p:nvPr>
        </p:nvSpPr>
        <p:spPr>
          <a:xfrm>
            <a:off x="1116013" y="1052513"/>
            <a:ext cx="7426325" cy="4525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In the current operational system every EFI field is based on a forecast range of 24 hours or longer.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Since each meteorological parameter is valid for a period the content is either an accumulated value (e.g. precipitation), a mean over a period (e.g. temperature or mean wind) or an </a:t>
            </a:r>
            <a:r>
              <a:rPr lang="en-GB" sz="2000" dirty="0" err="1" smtClean="0">
                <a:solidFill>
                  <a:schemeClr val="tx1"/>
                </a:solidFill>
                <a:latin typeface="+mn-lt"/>
              </a:rPr>
              <a:t>extremum</a:t>
            </a: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 (maximum or minimum) over that period (e.g. wind gust).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Each 24-hour period variable is worked out as a post-processed value based on four 6-hourly forecast time steps. E.g. a mean over a 00-00 UTC period is a mean of the 06-12-18 and the ending 00 UTC fields.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000" i="1" dirty="0" smtClean="0">
                <a:solidFill>
                  <a:schemeClr val="tx1"/>
                </a:solidFill>
                <a:latin typeface="+mn-lt"/>
              </a:rPr>
              <a:t>Importantly</a:t>
            </a: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, for wind gusts, the 6 hourly wind gust values used are maxima within the preceding 6 hours (diagnosed by interrogating the model run at every time step).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GB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5844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016F21C-AA3A-47C6-8030-8722512BE547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23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859712" cy="765175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Operationally available EFI fields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idx="1"/>
          </p:nvPr>
        </p:nvSpPr>
        <p:spPr>
          <a:xfrm>
            <a:off x="900113" y="784433"/>
            <a:ext cx="7786687" cy="4929187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GB" sz="2400" dirty="0" smtClean="0">
                <a:solidFill>
                  <a:srgbClr val="000066"/>
                </a:solidFill>
                <a:latin typeface="+mn-lt"/>
              </a:rPr>
              <a:t>EFI and SOT parameters:</a:t>
            </a:r>
          </a:p>
          <a:p>
            <a:pPr marL="450850" indent="269875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rgbClr val="000066"/>
                </a:solidFill>
                <a:latin typeface="+mn-lt"/>
              </a:rPr>
              <a:t>2-metre mean temperature index (2ti) </a:t>
            </a:r>
          </a:p>
          <a:p>
            <a:pPr marL="450850" indent="269875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rgbClr val="000066"/>
                </a:solidFill>
                <a:latin typeface="+mn-lt"/>
              </a:rPr>
              <a:t>total precipitation index (</a:t>
            </a:r>
            <a:r>
              <a:rPr lang="en-GB" sz="2400" dirty="0" err="1" smtClean="0">
                <a:solidFill>
                  <a:srgbClr val="000066"/>
                </a:solidFill>
                <a:latin typeface="+mn-lt"/>
              </a:rPr>
              <a:t>tpi</a:t>
            </a:r>
            <a:r>
              <a:rPr lang="en-GB" sz="2400" dirty="0" smtClean="0">
                <a:solidFill>
                  <a:srgbClr val="000066"/>
                </a:solidFill>
                <a:latin typeface="+mn-lt"/>
              </a:rPr>
              <a:t>)</a:t>
            </a:r>
          </a:p>
          <a:p>
            <a:pPr marL="450850" indent="269875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rgbClr val="000066"/>
                </a:solidFill>
                <a:latin typeface="+mn-lt"/>
              </a:rPr>
              <a:t>10-metre mean wind speed index (10wsi)</a:t>
            </a:r>
          </a:p>
          <a:p>
            <a:pPr marL="450850" indent="269875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rgbClr val="000066"/>
                </a:solidFill>
                <a:latin typeface="+mn-lt"/>
              </a:rPr>
              <a:t>10-metre maximum wind gusts index (10fgi)</a:t>
            </a:r>
          </a:p>
          <a:p>
            <a:pPr marL="450850" indent="269875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rgbClr val="FF0000"/>
                </a:solidFill>
                <a:latin typeface="+mn-lt"/>
              </a:rPr>
              <a:t>2-metre minimum temperature index (mn2ti)</a:t>
            </a:r>
          </a:p>
          <a:p>
            <a:pPr marL="450850" indent="269875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rgbClr val="FF0000"/>
                </a:solidFill>
                <a:latin typeface="+mn-lt"/>
              </a:rPr>
              <a:t>2-metre maximum temperature index (mx2ti)</a:t>
            </a:r>
          </a:p>
          <a:p>
            <a:pPr marL="450850" indent="269875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rgbClr val="FF0000"/>
                </a:solidFill>
                <a:latin typeface="+mn-lt"/>
              </a:rPr>
              <a:t>total snowfall index (</a:t>
            </a:r>
            <a:r>
              <a:rPr lang="en-GB" sz="2400" dirty="0" err="1" smtClean="0">
                <a:solidFill>
                  <a:srgbClr val="FF0000"/>
                </a:solidFill>
                <a:latin typeface="+mn-lt"/>
              </a:rPr>
              <a:t>sfi</a:t>
            </a:r>
            <a:r>
              <a:rPr lang="en-GB" sz="2400" dirty="0" smtClean="0">
                <a:solidFill>
                  <a:srgbClr val="FF0000"/>
                </a:solidFill>
                <a:latin typeface="+mn-lt"/>
              </a:rPr>
              <a:t>)</a:t>
            </a:r>
          </a:p>
          <a:p>
            <a:pPr marL="450850" indent="269875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rgbClr val="FF0000"/>
                </a:solidFill>
                <a:latin typeface="+mn-lt"/>
              </a:rPr>
              <a:t>maximum significant wave height index (</a:t>
            </a:r>
            <a:r>
              <a:rPr lang="en-GB" sz="2400" dirty="0" err="1" smtClean="0">
                <a:solidFill>
                  <a:srgbClr val="FF0000"/>
                </a:solidFill>
                <a:latin typeface="+mn-lt"/>
              </a:rPr>
              <a:t>maxswhi</a:t>
            </a:r>
            <a:r>
              <a:rPr lang="en-GB" sz="2400" dirty="0" smtClean="0">
                <a:solidFill>
                  <a:srgbClr val="FF0000"/>
                </a:solidFill>
                <a:latin typeface="+mn-lt"/>
              </a:rPr>
              <a:t>)</a:t>
            </a:r>
          </a:p>
          <a:p>
            <a:pPr marL="450850" indent="269875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rgbClr val="0000FF"/>
                </a:solidFill>
                <a:latin typeface="+mn-lt"/>
              </a:rPr>
              <a:t>CAPE (</a:t>
            </a:r>
            <a:r>
              <a:rPr lang="en-GB" sz="2400" dirty="0" err="1" smtClean="0">
                <a:solidFill>
                  <a:srgbClr val="0000FF"/>
                </a:solidFill>
                <a:latin typeface="+mn-lt"/>
              </a:rPr>
              <a:t>capei</a:t>
            </a:r>
            <a:r>
              <a:rPr lang="en-GB" sz="2400" dirty="0" smtClean="0">
                <a:solidFill>
                  <a:srgbClr val="0000FF"/>
                </a:solidFill>
                <a:latin typeface="+mn-lt"/>
              </a:rPr>
              <a:t>)</a:t>
            </a:r>
          </a:p>
          <a:p>
            <a:pPr marL="450850" indent="269875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err="1" smtClean="0">
                <a:solidFill>
                  <a:srgbClr val="0000FF"/>
                </a:solidFill>
                <a:latin typeface="+mn-lt"/>
              </a:rPr>
              <a:t>capeshear</a:t>
            </a:r>
            <a:r>
              <a:rPr lang="en-GB" sz="2400" dirty="0" smtClean="0">
                <a:solidFill>
                  <a:srgbClr val="0000FF"/>
                </a:solidFill>
                <a:latin typeface="+mn-lt"/>
              </a:rPr>
              <a:t> (</a:t>
            </a:r>
            <a:r>
              <a:rPr lang="en-GB" sz="2400" dirty="0" err="1" smtClean="0">
                <a:solidFill>
                  <a:srgbClr val="0000FF"/>
                </a:solidFill>
                <a:latin typeface="+mn-lt"/>
              </a:rPr>
              <a:t>capesi</a:t>
            </a:r>
            <a:r>
              <a:rPr lang="en-GB" sz="2400" dirty="0" smtClean="0">
                <a:solidFill>
                  <a:srgbClr val="0000FF"/>
                </a:solidFill>
                <a:latin typeface="+mn-lt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8359" y="5634935"/>
            <a:ext cx="79216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 smtClean="0">
                <a:solidFill>
                  <a:srgbClr val="FF0000"/>
                </a:solidFill>
                <a:latin typeface="+mn-lt"/>
                <a:ea typeface="Segoe UI Symbol" pitchFamily="34" charset="0"/>
              </a:rPr>
              <a:t>* Parameters </a:t>
            </a:r>
            <a:r>
              <a:rPr lang="en-GB" sz="2000" dirty="0">
                <a:solidFill>
                  <a:srgbClr val="FF0000"/>
                </a:solidFill>
                <a:latin typeface="+mn-lt"/>
                <a:ea typeface="Segoe UI Symbol" pitchFamily="34" charset="0"/>
              </a:rPr>
              <a:t>in red available since 19</a:t>
            </a:r>
            <a:r>
              <a:rPr lang="en-GB" sz="2000" baseline="30000" dirty="0">
                <a:solidFill>
                  <a:srgbClr val="FF0000"/>
                </a:solidFill>
                <a:latin typeface="+mn-lt"/>
                <a:ea typeface="Segoe UI Symbol" pitchFamily="34" charset="0"/>
              </a:rPr>
              <a:t>th</a:t>
            </a:r>
            <a:r>
              <a:rPr lang="en-GB" sz="2000" dirty="0">
                <a:solidFill>
                  <a:srgbClr val="FF0000"/>
                </a:solidFill>
                <a:latin typeface="+mn-lt"/>
                <a:ea typeface="Segoe UI Symbol" pitchFamily="34" charset="0"/>
              </a:rPr>
              <a:t> June 2012 </a:t>
            </a:r>
            <a:endParaRPr lang="en-GB" sz="2000" dirty="0" smtClean="0">
              <a:solidFill>
                <a:srgbClr val="FF0000"/>
              </a:solidFill>
              <a:latin typeface="+mn-lt"/>
              <a:ea typeface="Segoe UI Symbol" pitchFamily="34" charset="0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0000FF"/>
                </a:solidFill>
                <a:latin typeface="+mn-lt"/>
                <a:ea typeface="Segoe UI Symbol" pitchFamily="34" charset="0"/>
              </a:rPr>
              <a:t>* Parameters in blue available since summer 2015 </a:t>
            </a:r>
            <a:endParaRPr lang="en-GB" sz="2000" dirty="0">
              <a:solidFill>
                <a:srgbClr val="0000FF"/>
              </a:solidFill>
              <a:latin typeface="+mn-lt"/>
              <a:ea typeface="Segoe UI Symbol" pitchFamily="34" charset="0"/>
            </a:endParaRPr>
          </a:p>
        </p:txBody>
      </p:sp>
      <p:sp>
        <p:nvSpPr>
          <p:cNvPr id="36869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340DEA30-AE22-4EEC-A207-945537620B8D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24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-7938"/>
            <a:ext cx="7859712" cy="700088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Operationally available EFI fields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993626"/>
            <a:ext cx="8172450" cy="5362724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GB" sz="1800" b="1" dirty="0" smtClean="0">
                <a:solidFill>
                  <a:srgbClr val="000099"/>
                </a:solidFill>
                <a:cs typeface="Helvetica" panose="020B0604020202020204" pitchFamily="34" charset="0"/>
              </a:rPr>
              <a:t>24h interval: parameters 2ti, </a:t>
            </a:r>
            <a:r>
              <a:rPr lang="en-GB" sz="1800" b="1" dirty="0" err="1" smtClean="0">
                <a:solidFill>
                  <a:srgbClr val="000099"/>
                </a:solidFill>
                <a:cs typeface="Helvetica" panose="020B0604020202020204" pitchFamily="34" charset="0"/>
              </a:rPr>
              <a:t>tpi</a:t>
            </a:r>
            <a:r>
              <a:rPr lang="en-GB" sz="1800" b="1" dirty="0" smtClean="0">
                <a:solidFill>
                  <a:srgbClr val="000099"/>
                </a:solidFill>
                <a:cs typeface="Helvetica" panose="020B0604020202020204" pitchFamily="34" charset="0"/>
              </a:rPr>
              <a:t>, 10swi, 10fgi, mn2ti, mx2ti, </a:t>
            </a:r>
            <a:r>
              <a:rPr lang="en-GB" sz="1800" b="1" dirty="0" err="1" smtClean="0">
                <a:solidFill>
                  <a:srgbClr val="000099"/>
                </a:solidFill>
                <a:cs typeface="Helvetica" panose="020B0604020202020204" pitchFamily="34" charset="0"/>
              </a:rPr>
              <a:t>sfi</a:t>
            </a:r>
            <a:r>
              <a:rPr lang="en-GB" sz="1800" b="1" dirty="0" smtClean="0">
                <a:solidFill>
                  <a:srgbClr val="000099"/>
                </a:solidFill>
                <a:cs typeface="Helvetica" panose="020B0604020202020204" pitchFamily="34" charset="0"/>
              </a:rPr>
              <a:t>, </a:t>
            </a:r>
            <a:r>
              <a:rPr lang="en-GB" sz="1800" b="1" dirty="0" err="1" smtClean="0">
                <a:solidFill>
                  <a:srgbClr val="000099"/>
                </a:solidFill>
                <a:cs typeface="Helvetica" panose="020B0604020202020204" pitchFamily="34" charset="0"/>
              </a:rPr>
              <a:t>maxswhi</a:t>
            </a:r>
            <a:endParaRPr lang="en-GB" sz="1800" b="1" dirty="0" smtClean="0">
              <a:solidFill>
                <a:srgbClr val="000099"/>
              </a:solidFill>
              <a:cs typeface="Helvetica" panose="020B0604020202020204" pitchFamily="34" charset="0"/>
            </a:endParaRPr>
          </a:p>
          <a:p>
            <a:pPr marL="901700" indent="-269875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rgbClr val="000099"/>
                </a:solidFill>
                <a:cs typeface="Helvetica" panose="020B0604020202020204" pitchFamily="34" charset="0"/>
              </a:rPr>
              <a:t>00 UTC: 00-24, 24-48, 48-72, 72-96, 96-120, </a:t>
            </a:r>
            <a:r>
              <a:rPr lang="en-GB" sz="1800" dirty="0" smtClean="0">
                <a:solidFill>
                  <a:srgbClr val="FF0000"/>
                </a:solidFill>
                <a:cs typeface="Helvetica" panose="020B0604020202020204" pitchFamily="34" charset="0"/>
              </a:rPr>
              <a:t>120-144, 144-168</a:t>
            </a:r>
            <a:r>
              <a:rPr lang="en-GB" sz="1800" baseline="30000" dirty="0" smtClean="0">
                <a:solidFill>
                  <a:srgbClr val="FF0000"/>
                </a:solidFill>
                <a:cs typeface="Helvetica" panose="020B0604020202020204" pitchFamily="34" charset="0"/>
              </a:rPr>
              <a:t>*</a:t>
            </a:r>
            <a:endParaRPr lang="en-GB" sz="1800" dirty="0" smtClean="0">
              <a:solidFill>
                <a:srgbClr val="FF0000"/>
              </a:solidFill>
              <a:cs typeface="Helvetica" panose="020B0604020202020204" pitchFamily="34" charset="0"/>
            </a:endParaRPr>
          </a:p>
          <a:p>
            <a:pPr marL="901700" indent="-269875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rgbClr val="000099"/>
                </a:solidFill>
                <a:cs typeface="Helvetica" panose="020B0604020202020204" pitchFamily="34" charset="0"/>
              </a:rPr>
              <a:t>12 UTC: 12-36, 36-60, 60-84, 84-108, 108-132, </a:t>
            </a:r>
            <a:r>
              <a:rPr lang="en-GB" sz="1800" dirty="0" smtClean="0">
                <a:solidFill>
                  <a:srgbClr val="FF0000"/>
                </a:solidFill>
                <a:cs typeface="Helvetica" panose="020B0604020202020204" pitchFamily="34" charset="0"/>
              </a:rPr>
              <a:t>132-156, 156-180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GB" sz="1800" b="1" dirty="0" smtClean="0">
                <a:solidFill>
                  <a:srgbClr val="000099"/>
                </a:solidFill>
                <a:cs typeface="Helvetica" panose="020B0604020202020204" pitchFamily="34" charset="0"/>
              </a:rPr>
              <a:t>72h interval: parameters 2ti, </a:t>
            </a:r>
            <a:r>
              <a:rPr lang="en-GB" sz="1800" b="1" dirty="0" err="1" smtClean="0">
                <a:solidFill>
                  <a:srgbClr val="000099"/>
                </a:solidFill>
                <a:cs typeface="Helvetica" panose="020B0604020202020204" pitchFamily="34" charset="0"/>
              </a:rPr>
              <a:t>tpi</a:t>
            </a:r>
            <a:r>
              <a:rPr lang="en-GB" sz="1800" b="1" dirty="0" smtClean="0">
                <a:solidFill>
                  <a:srgbClr val="000099"/>
                </a:solidFill>
                <a:cs typeface="Helvetica" panose="020B0604020202020204" pitchFamily="34" charset="0"/>
              </a:rPr>
              <a:t>, 10swi</a:t>
            </a:r>
          </a:p>
          <a:p>
            <a:pPr marL="895350" indent="-263525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rgbClr val="000099"/>
                </a:solidFill>
                <a:cs typeface="Helvetica" panose="020B0604020202020204" pitchFamily="34" charset="0"/>
              </a:rPr>
              <a:t>00 UTC: </a:t>
            </a:r>
            <a:r>
              <a:rPr lang="en-GB" sz="1800" dirty="0" smtClean="0">
                <a:solidFill>
                  <a:srgbClr val="FF0000"/>
                </a:solidFill>
                <a:cs typeface="Helvetica" panose="020B0604020202020204" pitchFamily="34" charset="0"/>
              </a:rPr>
              <a:t>00-72, 24-96, 48-120, 72-144, 96-168, 120-192, 144-216</a:t>
            </a:r>
          </a:p>
          <a:p>
            <a:pPr marL="895350" indent="-263525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rgbClr val="000099"/>
                </a:solidFill>
                <a:cs typeface="Helvetica" panose="020B0604020202020204" pitchFamily="34" charset="0"/>
              </a:rPr>
              <a:t>12 UTC: </a:t>
            </a:r>
            <a:r>
              <a:rPr lang="en-GB" sz="1800" dirty="0" smtClean="0">
                <a:solidFill>
                  <a:srgbClr val="FF0000"/>
                </a:solidFill>
                <a:cs typeface="Helvetica" panose="020B0604020202020204" pitchFamily="34" charset="0"/>
              </a:rPr>
              <a:t>12-84, 36-108, 60-132, 84-156, 108-180, 132-204, 156-228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GB" sz="1800" b="1" dirty="0" smtClean="0">
                <a:solidFill>
                  <a:srgbClr val="000099"/>
                </a:solidFill>
                <a:cs typeface="Helvetica" panose="020B0604020202020204" pitchFamily="34" charset="0"/>
              </a:rPr>
              <a:t>120h interval: parameters 2ti, </a:t>
            </a:r>
            <a:r>
              <a:rPr lang="en-GB" sz="1800" b="1" dirty="0" err="1" smtClean="0">
                <a:solidFill>
                  <a:srgbClr val="000099"/>
                </a:solidFill>
                <a:cs typeface="Helvetica" panose="020B0604020202020204" pitchFamily="34" charset="0"/>
              </a:rPr>
              <a:t>tpi</a:t>
            </a:r>
            <a:r>
              <a:rPr lang="en-GB" sz="1800" b="1" dirty="0" smtClean="0">
                <a:solidFill>
                  <a:srgbClr val="000099"/>
                </a:solidFill>
                <a:cs typeface="Helvetica" panose="020B0604020202020204" pitchFamily="34" charset="0"/>
              </a:rPr>
              <a:t>, 10swi</a:t>
            </a:r>
          </a:p>
          <a:p>
            <a:pPr marL="901700" indent="-269875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rgbClr val="000099"/>
                </a:solidFill>
                <a:cs typeface="Helvetica" panose="020B0604020202020204" pitchFamily="34" charset="0"/>
              </a:rPr>
              <a:t>00UTC: </a:t>
            </a:r>
            <a:r>
              <a:rPr lang="en-GB" sz="1800" dirty="0" smtClean="0">
                <a:solidFill>
                  <a:srgbClr val="FF0000"/>
                </a:solidFill>
                <a:cs typeface="Helvetica" panose="020B0604020202020204" pitchFamily="34" charset="0"/>
              </a:rPr>
              <a:t>00-120,</a:t>
            </a:r>
            <a:r>
              <a:rPr lang="en-GB" sz="1800" dirty="0" smtClean="0">
                <a:solidFill>
                  <a:srgbClr val="000099"/>
                </a:solidFill>
                <a:cs typeface="Helvetica" panose="020B0604020202020204" pitchFamily="34" charset="0"/>
              </a:rPr>
              <a:t> </a:t>
            </a:r>
            <a:r>
              <a:rPr lang="en-GB" sz="1800" dirty="0" smtClean="0">
                <a:solidFill>
                  <a:srgbClr val="FF0000"/>
                </a:solidFill>
                <a:cs typeface="Helvetica" panose="020B0604020202020204" pitchFamily="34" charset="0"/>
              </a:rPr>
              <a:t>24-144, 48-168, 72-192, 96-216</a:t>
            </a:r>
            <a:r>
              <a:rPr lang="en-GB" sz="1800" dirty="0" smtClean="0">
                <a:solidFill>
                  <a:srgbClr val="008000"/>
                </a:solidFill>
                <a:cs typeface="Helvetica" panose="020B0604020202020204" pitchFamily="34" charset="0"/>
              </a:rPr>
              <a:t>, 240-360</a:t>
            </a:r>
            <a:r>
              <a:rPr lang="en-GB" sz="1800" baseline="30000" dirty="0" smtClean="0">
                <a:solidFill>
                  <a:srgbClr val="008000"/>
                </a:solidFill>
                <a:cs typeface="Helvetica" panose="020B0604020202020204" pitchFamily="34" charset="0"/>
              </a:rPr>
              <a:t>**</a:t>
            </a:r>
            <a:endParaRPr lang="en-GB" sz="1800" baseline="30000" dirty="0" smtClean="0">
              <a:solidFill>
                <a:srgbClr val="FF0000"/>
              </a:solidFill>
              <a:cs typeface="Helvetica" panose="020B0604020202020204" pitchFamily="34" charset="0"/>
            </a:endParaRPr>
          </a:p>
          <a:p>
            <a:pPr marL="901700" indent="-269875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rgbClr val="000099"/>
                </a:solidFill>
                <a:cs typeface="Helvetica" panose="020B0604020202020204" pitchFamily="34" charset="0"/>
              </a:rPr>
              <a:t>12UTC: </a:t>
            </a:r>
            <a:r>
              <a:rPr lang="en-GB" sz="1800" dirty="0" smtClean="0">
                <a:solidFill>
                  <a:srgbClr val="FF0000"/>
                </a:solidFill>
                <a:cs typeface="Helvetica" panose="020B0604020202020204" pitchFamily="34" charset="0"/>
              </a:rPr>
              <a:t>12-132, 36-156, 60-180, 84-204, 108-228</a:t>
            </a:r>
            <a:r>
              <a:rPr lang="en-GB" sz="1800" dirty="0">
                <a:solidFill>
                  <a:srgbClr val="008000"/>
                </a:solidFill>
                <a:cs typeface="Helvetica" panose="020B0604020202020204" pitchFamily="34" charset="0"/>
              </a:rPr>
              <a:t> , 240-360</a:t>
            </a:r>
            <a:endParaRPr lang="en-GB" sz="1800" dirty="0" smtClean="0">
              <a:solidFill>
                <a:srgbClr val="FF0000"/>
              </a:solidFill>
              <a:cs typeface="Helvetica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GB" sz="1800" b="1" dirty="0" smtClean="0">
                <a:solidFill>
                  <a:srgbClr val="000099"/>
                </a:solidFill>
                <a:cs typeface="Helvetica" panose="020B0604020202020204" pitchFamily="34" charset="0"/>
              </a:rPr>
              <a:t>240h interval: parameters 2ti, </a:t>
            </a:r>
            <a:r>
              <a:rPr lang="en-GB" sz="1800" b="1" dirty="0" err="1" smtClean="0">
                <a:solidFill>
                  <a:srgbClr val="000099"/>
                </a:solidFill>
                <a:cs typeface="Helvetica" panose="020B0604020202020204" pitchFamily="34" charset="0"/>
              </a:rPr>
              <a:t>tpi</a:t>
            </a:r>
            <a:r>
              <a:rPr lang="en-GB" sz="1800" b="1" dirty="0" smtClean="0">
                <a:solidFill>
                  <a:srgbClr val="000099"/>
                </a:solidFill>
                <a:cs typeface="Helvetica" panose="020B0604020202020204" pitchFamily="34" charset="0"/>
              </a:rPr>
              <a:t>, 10swi</a:t>
            </a:r>
          </a:p>
          <a:p>
            <a:pPr marL="895350" indent="-263525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rgbClr val="000099"/>
                </a:solidFill>
                <a:cs typeface="Helvetica" panose="020B0604020202020204" pitchFamily="34" charset="0"/>
              </a:rPr>
              <a:t>00UTC: </a:t>
            </a:r>
            <a:r>
              <a:rPr lang="en-GB" sz="1800" dirty="0" smtClean="0">
                <a:solidFill>
                  <a:srgbClr val="FF0000"/>
                </a:solidFill>
                <a:cs typeface="Helvetica" panose="020B0604020202020204" pitchFamily="34" charset="0"/>
              </a:rPr>
              <a:t>000-240</a:t>
            </a:r>
            <a:r>
              <a:rPr lang="en-GB" sz="1800" dirty="0" smtClean="0">
                <a:solidFill>
                  <a:srgbClr val="000099"/>
                </a:solidFill>
                <a:cs typeface="Helvetica" panose="020B0604020202020204" pitchFamily="34" charset="0"/>
              </a:rPr>
              <a:t> </a:t>
            </a:r>
          </a:p>
          <a:p>
            <a:pPr marL="895350" indent="-263525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rgbClr val="000099"/>
                </a:solidFill>
                <a:cs typeface="Helvetica" panose="020B0604020202020204" pitchFamily="34" charset="0"/>
              </a:rPr>
              <a:t>12UTC: </a:t>
            </a:r>
            <a:r>
              <a:rPr lang="en-GB" sz="1800" dirty="0" smtClean="0">
                <a:solidFill>
                  <a:srgbClr val="FF0000"/>
                </a:solidFill>
                <a:cs typeface="Helvetica" panose="020B0604020202020204" pitchFamily="34" charset="0"/>
              </a:rPr>
              <a:t>000-240</a:t>
            </a:r>
            <a:endParaRPr lang="en-GB" sz="1800" dirty="0">
              <a:solidFill>
                <a:srgbClr val="000099"/>
              </a:solidFill>
              <a:cs typeface="Helvetica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GB" sz="1800" b="1" dirty="0" smtClean="0">
                <a:solidFill>
                  <a:srgbClr val="000099"/>
                </a:solidFill>
                <a:cs typeface="Helvetica" panose="020B0604020202020204" pitchFamily="34" charset="0"/>
              </a:rPr>
              <a:t>360h </a:t>
            </a:r>
            <a:r>
              <a:rPr lang="en-GB" sz="1800" b="1" dirty="0">
                <a:solidFill>
                  <a:srgbClr val="000099"/>
                </a:solidFill>
                <a:cs typeface="Helvetica" panose="020B0604020202020204" pitchFamily="34" charset="0"/>
              </a:rPr>
              <a:t>interval: parameters 2ti, </a:t>
            </a:r>
            <a:r>
              <a:rPr lang="en-GB" sz="1800" b="1" dirty="0" err="1">
                <a:solidFill>
                  <a:srgbClr val="000099"/>
                </a:solidFill>
                <a:cs typeface="Helvetica" panose="020B0604020202020204" pitchFamily="34" charset="0"/>
              </a:rPr>
              <a:t>tpi</a:t>
            </a:r>
            <a:r>
              <a:rPr lang="en-GB" sz="1800" b="1" dirty="0">
                <a:solidFill>
                  <a:srgbClr val="000099"/>
                </a:solidFill>
                <a:cs typeface="Helvetica" panose="020B0604020202020204" pitchFamily="34" charset="0"/>
              </a:rPr>
              <a:t>, </a:t>
            </a:r>
            <a:r>
              <a:rPr lang="en-GB" sz="1800" b="1" dirty="0" smtClean="0">
                <a:solidFill>
                  <a:srgbClr val="000099"/>
                </a:solidFill>
                <a:cs typeface="Helvetica" panose="020B0604020202020204" pitchFamily="34" charset="0"/>
              </a:rPr>
              <a:t>10swi</a:t>
            </a:r>
          </a:p>
          <a:p>
            <a:pPr marL="895350" indent="-28575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GB" sz="1800" dirty="0">
                <a:solidFill>
                  <a:srgbClr val="000099"/>
                </a:solidFill>
                <a:cs typeface="Helvetica" panose="020B0604020202020204" pitchFamily="34" charset="0"/>
              </a:rPr>
              <a:t>00UTC: </a:t>
            </a:r>
            <a:r>
              <a:rPr lang="en-GB" sz="1800" dirty="0" smtClean="0">
                <a:solidFill>
                  <a:srgbClr val="008000"/>
                </a:solidFill>
                <a:cs typeface="Helvetica" panose="020B0604020202020204" pitchFamily="34" charset="0"/>
              </a:rPr>
              <a:t>000-360</a:t>
            </a:r>
            <a:endParaRPr lang="en-GB" sz="1800" b="1" dirty="0">
              <a:solidFill>
                <a:srgbClr val="008000"/>
              </a:solidFill>
              <a:cs typeface="Helvetica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defRPr/>
            </a:pPr>
            <a:endParaRPr lang="en-GB" sz="1800" dirty="0" smtClean="0">
              <a:solidFill>
                <a:srgbClr val="FF0000"/>
              </a:solidFill>
              <a:cs typeface="Helvetica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GB" sz="1800" baseline="30000" dirty="0" smtClean="0">
                <a:solidFill>
                  <a:srgbClr val="FF0000"/>
                </a:solidFill>
                <a:cs typeface="Helvetica" panose="020B0604020202020204" pitchFamily="34" charset="0"/>
              </a:rPr>
              <a:t>*</a:t>
            </a:r>
            <a:r>
              <a:rPr lang="en-GB" sz="1800" dirty="0" smtClean="0">
                <a:solidFill>
                  <a:srgbClr val="FF0000"/>
                </a:solidFill>
                <a:cs typeface="Helvetica" panose="020B0604020202020204" pitchFamily="34" charset="0"/>
              </a:rPr>
              <a:t> available since 19</a:t>
            </a:r>
            <a:r>
              <a:rPr lang="en-GB" sz="1800" baseline="30000" dirty="0" smtClean="0">
                <a:solidFill>
                  <a:srgbClr val="FF0000"/>
                </a:solidFill>
                <a:cs typeface="Helvetica" panose="020B0604020202020204" pitchFamily="34" charset="0"/>
              </a:rPr>
              <a:t>th</a:t>
            </a:r>
            <a:r>
              <a:rPr lang="en-GB" sz="1800" dirty="0" smtClean="0">
                <a:solidFill>
                  <a:srgbClr val="FF0000"/>
                </a:solidFill>
                <a:cs typeface="Helvetica" panose="020B0604020202020204" pitchFamily="34" charset="0"/>
              </a:rPr>
              <a:t> June 2012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GB" sz="1800" baseline="30000" dirty="0" smtClean="0">
                <a:solidFill>
                  <a:srgbClr val="008000"/>
                </a:solidFill>
                <a:cs typeface="Helvetica" panose="020B0604020202020204" pitchFamily="34" charset="0"/>
              </a:rPr>
              <a:t>**</a:t>
            </a:r>
            <a:r>
              <a:rPr lang="en-GB" sz="1800" dirty="0" smtClean="0">
                <a:solidFill>
                  <a:srgbClr val="FF0000"/>
                </a:solidFill>
                <a:cs typeface="Helvetica" panose="020B0604020202020204" pitchFamily="34" charset="0"/>
              </a:rPr>
              <a:t> </a:t>
            </a:r>
            <a:r>
              <a:rPr lang="en-GB" sz="1800" dirty="0" smtClean="0">
                <a:solidFill>
                  <a:srgbClr val="008000"/>
                </a:solidFill>
                <a:cs typeface="Helvetica" panose="020B0604020202020204" pitchFamily="34" charset="0"/>
              </a:rPr>
              <a:t>available since 12</a:t>
            </a:r>
            <a:r>
              <a:rPr lang="en-GB" sz="1800" baseline="30000" dirty="0" smtClean="0">
                <a:solidFill>
                  <a:srgbClr val="008000"/>
                </a:solidFill>
                <a:cs typeface="Helvetica" panose="020B0604020202020204" pitchFamily="34" charset="0"/>
              </a:rPr>
              <a:t>th</a:t>
            </a:r>
            <a:r>
              <a:rPr lang="en-GB" sz="1800" dirty="0" smtClean="0">
                <a:solidFill>
                  <a:srgbClr val="008000"/>
                </a:solidFill>
                <a:cs typeface="Helvetica" panose="020B0604020202020204" pitchFamily="34" charset="0"/>
              </a:rPr>
              <a:t> May 2015</a:t>
            </a:r>
          </a:p>
        </p:txBody>
      </p:sp>
      <p:sp>
        <p:nvSpPr>
          <p:cNvPr id="37892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360004F-AFC9-4D96-9EF9-01D6266DF3F7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25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8137525" cy="419100"/>
          </a:xfrm>
        </p:spPr>
        <p:txBody>
          <a:bodyPr/>
          <a:lstStyle/>
          <a:p>
            <a:pPr eaLnBrk="1" hangingPunct="1"/>
            <a:r>
              <a:rPr lang="en-GB" altLang="en-US" sz="2400" dirty="0" smtClean="0"/>
              <a:t>http</a:t>
            </a:r>
            <a:r>
              <a:rPr lang="en-GB" altLang="en-US" sz="2400" dirty="0"/>
              <a:t>://www.ecmwf.int/en/forecasts/charts/catalogue/efi</a:t>
            </a:r>
            <a:endParaRPr lang="en-GB" altLang="en-US" sz="2400" dirty="0" smtClean="0"/>
          </a:p>
        </p:txBody>
      </p:sp>
      <p:sp>
        <p:nvSpPr>
          <p:cNvPr id="3891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CC2AD4F-305D-4C3A-A2A8-92A47F75BF30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26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32" y="724857"/>
            <a:ext cx="8712968" cy="544560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89830" y="3210836"/>
            <a:ext cx="1152525" cy="15863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242355" y="4725651"/>
            <a:ext cx="3455987" cy="1008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3242355" y="2123231"/>
            <a:ext cx="2121733" cy="2256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8192036" y="2064653"/>
            <a:ext cx="4318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61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960438" y="-3175"/>
            <a:ext cx="7859712" cy="669925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Negative EFI for precipitation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971550" y="4437063"/>
            <a:ext cx="7427913" cy="1728787"/>
          </a:xfrm>
        </p:spPr>
        <p:txBody>
          <a:bodyPr rtlCol="0">
            <a:norm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For 24-hour accumulations negative EFI for precipitation does not make sense because precipitation is bounded by 0.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For accumulations over longer periods negative EFI does make sense. It shows the risk of dry weather.</a:t>
            </a:r>
          </a:p>
        </p:txBody>
      </p:sp>
      <p:pic>
        <p:nvPicPr>
          <p:cNvPr id="399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666750"/>
            <a:ext cx="5291138" cy="35353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666750"/>
            <a:ext cx="3325813" cy="2330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Text Box 14"/>
          <p:cNvSpPr txBox="1">
            <a:spLocks noChangeArrowheads="1"/>
          </p:cNvSpPr>
          <p:nvPr/>
        </p:nvSpPr>
        <p:spPr bwMode="auto">
          <a:xfrm>
            <a:off x="5813425" y="3068638"/>
            <a:ext cx="3259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000" b="1">
                <a:latin typeface="Arial" panose="020B0604020202020204" pitchFamily="34" charset="0"/>
              </a:rPr>
              <a:t>Severe drought in Portugal</a:t>
            </a:r>
          </a:p>
        </p:txBody>
      </p:sp>
      <p:sp>
        <p:nvSpPr>
          <p:cNvPr id="39943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3BD4797-42E1-4F1D-858C-BDC6E3229849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27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827088" y="0"/>
            <a:ext cx="7859712" cy="620713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EFI for waves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187450" y="4922838"/>
            <a:ext cx="7427913" cy="1219200"/>
          </a:xfrm>
        </p:spPr>
        <p:txBody>
          <a:bodyPr/>
          <a:lstStyle/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GB" altLang="en-US" sz="1800" dirty="0" smtClean="0">
                <a:solidFill>
                  <a:schemeClr val="tx1"/>
                </a:solidFill>
              </a:rPr>
              <a:t>Negative EFI (calm sea) also plotted on the web.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GB" altLang="en-US" sz="1800" dirty="0" smtClean="0">
                <a:solidFill>
                  <a:schemeClr val="tx1"/>
                </a:solidFill>
              </a:rPr>
              <a:t>The winter storm Hercules generated waves up to 20 m in height on 5 and 6 January 2014.</a:t>
            </a:r>
          </a:p>
        </p:txBody>
      </p:sp>
      <p:pic>
        <p:nvPicPr>
          <p:cNvPr id="4096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08050"/>
            <a:ext cx="6697663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Oval 4"/>
          <p:cNvSpPr>
            <a:spLocks noChangeArrowheads="1"/>
          </p:cNvSpPr>
          <p:nvPr/>
        </p:nvSpPr>
        <p:spPr bwMode="auto">
          <a:xfrm>
            <a:off x="3635375" y="1844675"/>
            <a:ext cx="846138" cy="720725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cxnSp>
        <p:nvCxnSpPr>
          <p:cNvPr id="40966" name="Straight Arrow Connector 6"/>
          <p:cNvCxnSpPr>
            <a:cxnSpLocks noChangeShapeType="1"/>
          </p:cNvCxnSpPr>
          <p:nvPr/>
        </p:nvCxnSpPr>
        <p:spPr bwMode="auto">
          <a:xfrm flipH="1">
            <a:off x="4481513" y="1808163"/>
            <a:ext cx="738187" cy="36036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5076825" y="1557338"/>
            <a:ext cx="24479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 dirty="0">
                <a:latin typeface="+mn-lt"/>
              </a:rPr>
              <a:t>Winter storm Hercules</a:t>
            </a:r>
          </a:p>
        </p:txBody>
      </p:sp>
      <p:sp>
        <p:nvSpPr>
          <p:cNvPr id="40968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5E376A3-AD45-46E6-9D4F-847BE1A701CC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28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9750" y="-26988"/>
            <a:ext cx="8113713" cy="708026"/>
          </a:xfrm>
        </p:spPr>
        <p:txBody>
          <a:bodyPr/>
          <a:lstStyle/>
          <a:p>
            <a:r>
              <a:rPr lang="en-GB" altLang="en-US" smtClean="0"/>
              <a:t>Historic swell – Storm Hercules</a:t>
            </a:r>
          </a:p>
        </p:txBody>
      </p:sp>
      <p:pic>
        <p:nvPicPr>
          <p:cNvPr id="4198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32035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644900"/>
            <a:ext cx="3135312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989" name="Straight Arrow Connector 6"/>
          <p:cNvCxnSpPr>
            <a:cxnSpLocks noChangeShapeType="1"/>
          </p:cNvCxnSpPr>
          <p:nvPr/>
        </p:nvCxnSpPr>
        <p:spPr bwMode="auto">
          <a:xfrm>
            <a:off x="2051050" y="1550988"/>
            <a:ext cx="436563" cy="3714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971550" y="1244600"/>
            <a:ext cx="2447925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 dirty="0">
                <a:latin typeface="+mn-lt"/>
              </a:rPr>
              <a:t>Winter storm Hercules</a:t>
            </a:r>
          </a:p>
        </p:txBody>
      </p:sp>
      <p:pic>
        <p:nvPicPr>
          <p:cNvPr id="4199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633413"/>
            <a:ext cx="4230687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2" name="TextBox 9"/>
          <p:cNvSpPr txBox="1">
            <a:spLocks noChangeArrowheads="1"/>
          </p:cNvSpPr>
          <p:nvPr/>
        </p:nvSpPr>
        <p:spPr bwMode="auto">
          <a:xfrm>
            <a:off x="3967163" y="2838450"/>
            <a:ext cx="1998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b="1">
                <a:solidFill>
                  <a:schemeClr val="bg1"/>
                </a:solidFill>
              </a:rPr>
              <a:t>Azores</a:t>
            </a:r>
          </a:p>
        </p:txBody>
      </p:sp>
      <p:pic>
        <p:nvPicPr>
          <p:cNvPr id="41993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3" y="3462338"/>
            <a:ext cx="4256087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5-Point Star 11"/>
          <p:cNvSpPr/>
          <p:nvPr/>
        </p:nvSpPr>
        <p:spPr bwMode="auto">
          <a:xfrm>
            <a:off x="1873250" y="4848225"/>
            <a:ext cx="98425" cy="90488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cxnSp>
        <p:nvCxnSpPr>
          <p:cNvPr id="41995" name="Straight Arrow Connector 13"/>
          <p:cNvCxnSpPr>
            <a:cxnSpLocks noChangeShapeType="1"/>
          </p:cNvCxnSpPr>
          <p:nvPr/>
        </p:nvCxnSpPr>
        <p:spPr bwMode="auto">
          <a:xfrm>
            <a:off x="1971675" y="4902200"/>
            <a:ext cx="1968500" cy="1746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468313" y="4005263"/>
            <a:ext cx="20193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 dirty="0">
                <a:latin typeface="+mn-lt"/>
              </a:rPr>
              <a:t>05/01/2014</a:t>
            </a:r>
          </a:p>
        </p:txBody>
      </p:sp>
      <p:sp>
        <p:nvSpPr>
          <p:cNvPr id="41997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1200">
                <a:solidFill>
                  <a:schemeClr val="bg1"/>
                </a:solidFill>
                <a:latin typeface="Arial" panose="020B0604020202020204" pitchFamily="34" charset="0"/>
              </a:rPr>
              <a:t>Slide </a:t>
            </a:r>
            <a:fld id="{63C852A1-A2BB-4BD2-9722-C6AEBC5B68B1}" type="slidenum">
              <a:rPr lang="en-GB" altLang="en-US" sz="1200">
                <a:solidFill>
                  <a:schemeClr val="bg1"/>
                </a:solidFill>
                <a:latin typeface="Arial" panose="020B0604020202020204" pitchFamily="34" charset="0"/>
              </a:rPr>
              <a:pPr/>
              <a:t>29</a:t>
            </a:fld>
            <a:endParaRPr lang="en-GB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89000" y="0"/>
            <a:ext cx="7859713" cy="620713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St Jude Storm, 27-28 Oct 2013 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3757613"/>
            <a:ext cx="44196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620713"/>
            <a:ext cx="3529012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4"/>
          <p:cNvSpPr>
            <a:spLocks noChangeArrowheads="1"/>
          </p:cNvSpPr>
          <p:nvPr/>
        </p:nvSpPr>
        <p:spPr bwMode="auto">
          <a:xfrm>
            <a:off x="4932363" y="3017838"/>
            <a:ext cx="3543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1200">
                <a:latin typeface="Calibri" panose="020F0502020204030204" pitchFamily="34" charset="0"/>
              </a:rPr>
              <a:t>Areas exceeding the 5-year return period of 24-hour maximum wind gust diagnosed using the ERA-Interim reanalysis as a proxy for observations</a:t>
            </a:r>
          </a:p>
        </p:txBody>
      </p:sp>
      <p:pic>
        <p:nvPicPr>
          <p:cNvPr id="1536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3741738"/>
            <a:ext cx="4268787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4856163" y="6032500"/>
            <a:ext cx="348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1200" b="1">
                <a:latin typeface="Calibri" panose="020F0502020204030204" pitchFamily="34" charset="0"/>
              </a:rPr>
              <a:t>Observed 24-h maximum wind gusts on 28 Oct</a:t>
            </a:r>
          </a:p>
        </p:txBody>
      </p:sp>
      <p:sp>
        <p:nvSpPr>
          <p:cNvPr id="15369" name="Slide Number Placeholder 10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FB7A27B-8580-4E22-A424-CFAD49AA854F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3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831" y="549369"/>
            <a:ext cx="3756347" cy="311458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267744" y="1792488"/>
            <a:ext cx="72008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827088" y="-20638"/>
            <a:ext cx="7859712" cy="5699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</a:rPr>
              <a:t>EFI on the </a:t>
            </a:r>
            <a:r>
              <a:rPr lang="en-GB" sz="3200" b="1" dirty="0" err="1" smtClean="0">
                <a:solidFill>
                  <a:schemeClr val="accent1">
                    <a:lumMod val="75000"/>
                  </a:schemeClr>
                </a:solidFill>
              </a:rPr>
              <a:t>ecCharts</a:t>
            </a:r>
            <a:endParaRPr lang="en-GB" sz="32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30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1052513"/>
            <a:ext cx="8315325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517650"/>
            <a:ext cx="32734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0D60373-7070-4C7E-BB1C-658D46A6DC14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30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88" y="116632"/>
            <a:ext cx="7859712" cy="634082"/>
          </a:xfrm>
        </p:spPr>
        <p:txBody>
          <a:bodyPr/>
          <a:lstStyle/>
          <a:p>
            <a:r>
              <a:rPr lang="en-GB" dirty="0" smtClean="0"/>
              <a:t>Clickable charts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640892-FBB3-430A-8167-F021DD7DD377}" type="slidenum">
              <a:rPr lang="en-GB" altLang="en-US" smtClean="0"/>
              <a:pPr/>
              <a:t>31</a:t>
            </a:fld>
            <a:endParaRPr lang="en-GB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823640" y="756153"/>
            <a:ext cx="81375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376092"/>
                </a:solidFill>
                <a:latin typeface="Helvetic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Helvetica" pitchFamily="-8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Helvetica" pitchFamily="-8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Helvetica" pitchFamily="-8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Helvetica" pitchFamily="-8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Helvetica" pitchFamily="-8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Helvetica" pitchFamily="-8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Helvetica" pitchFamily="-8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Helvetica" pitchFamily="-84" charset="0"/>
              </a:defRPr>
            </a:lvl9pPr>
          </a:lstStyle>
          <a:p>
            <a:pPr eaLnBrk="1" hangingPunct="1"/>
            <a:r>
              <a:rPr lang="en-GB" altLang="en-US" sz="2000" i="1" dirty="0">
                <a:solidFill>
                  <a:schemeClr val="tx1"/>
                </a:solidFill>
              </a:rPr>
              <a:t>http://www.ecmwf.int/en/forecasts/charts/interactive-charts</a:t>
            </a:r>
            <a:endParaRPr lang="en-GB" altLang="en-US" sz="2000" i="1" dirty="0" smtClean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29" y="1124744"/>
            <a:ext cx="8565629" cy="5182923"/>
          </a:xfrm>
          <a:prstGeom prst="rect">
            <a:avLst/>
          </a:prstGeom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975421" y="3073216"/>
            <a:ext cx="826863" cy="958458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619672" y="404795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Click anywhere</a:t>
            </a:r>
            <a:endParaRPr lang="en-GB" dirty="0"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699792" y="3582785"/>
            <a:ext cx="2271219" cy="3274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5-Point Star 17"/>
          <p:cNvSpPr/>
          <p:nvPr/>
        </p:nvSpPr>
        <p:spPr>
          <a:xfrm>
            <a:off x="2654073" y="3887337"/>
            <a:ext cx="45719" cy="45719"/>
          </a:xfrm>
          <a:prstGeom prst="star5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473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898525" y="115888"/>
            <a:ext cx="7859713" cy="490537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EFI Verification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3"/>
              <p:cNvSpPr txBox="1">
                <a:spLocks noChangeArrowheads="1"/>
              </p:cNvSpPr>
              <p:nvPr/>
            </p:nvSpPr>
            <p:spPr bwMode="auto">
              <a:xfrm>
                <a:off x="755576" y="852593"/>
                <a:ext cx="8064896" cy="53276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90487" tIns="44450" rIns="90487" bIns="44450"/>
              <a:lstStyle/>
              <a:p>
                <a:pPr marL="342900" indent="-342900" defTabSz="762000">
                  <a:lnSpc>
                    <a:spcPts val="2500"/>
                  </a:lnSpc>
                  <a:spcAft>
                    <a:spcPts val="1000"/>
                  </a:spcAft>
                  <a:buSzPct val="100000"/>
                  <a:buFont typeface="Wingdings" pitchFamily="2" charset="2"/>
                  <a:buChar char="Ø"/>
                  <a:defRPr/>
                </a:pPr>
                <a:r>
                  <a:rPr lang="en-GB" sz="1800" kern="0" dirty="0" smtClean="0"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Verification of the EFI has been done using synoptic observations over Europe available on the GTS.</a:t>
                </a:r>
              </a:p>
              <a:p>
                <a:pPr marL="342900" indent="-342900" defTabSz="762000">
                  <a:lnSpc>
                    <a:spcPts val="2500"/>
                  </a:lnSpc>
                  <a:spcAft>
                    <a:spcPts val="1000"/>
                  </a:spcAft>
                  <a:buSzPct val="100000"/>
                  <a:buFont typeface="Wingdings" pitchFamily="2" charset="2"/>
                  <a:buChar char="Ø"/>
                  <a:defRPr/>
                </a:pPr>
                <a:r>
                  <a:rPr lang="en-GB" sz="1800" kern="0" dirty="0"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 An extreme event is taken as occurring if the observation exceeds the 95th percentile of the observed climate for that station (calculated from a 15-year sample).</a:t>
                </a:r>
              </a:p>
              <a:p>
                <a:pPr marL="342900" indent="-342900" defTabSz="762000">
                  <a:lnSpc>
                    <a:spcPts val="2500"/>
                  </a:lnSpc>
                  <a:spcAft>
                    <a:spcPts val="1000"/>
                  </a:spcAft>
                  <a:buSzPct val="100000"/>
                  <a:buFont typeface="Wingdings" pitchFamily="2" charset="2"/>
                  <a:buChar char="Ø"/>
                  <a:defRPr/>
                </a:pPr>
                <a:r>
                  <a:rPr lang="en-GB" sz="1800" kern="0" dirty="0" smtClean="0"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The </a:t>
                </a:r>
                <a:r>
                  <a:rPr lang="en-GB" sz="1800" kern="0" dirty="0"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ability of the EFI to detect extreme events is assessed using the </a:t>
                </a:r>
                <a:r>
                  <a:rPr lang="en-GB" sz="1800" kern="0" dirty="0" smtClean="0"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area under the Relative </a:t>
                </a:r>
                <a:r>
                  <a:rPr lang="en-GB" sz="1800" kern="0" dirty="0"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Operating Characteristic </a:t>
                </a:r>
                <a:r>
                  <a:rPr lang="en-GB" sz="1800" kern="0" dirty="0" smtClean="0"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(</a:t>
                </a:r>
                <a:r>
                  <a:rPr lang="en-GB" sz="1800" kern="0" dirty="0"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ROCA).</a:t>
                </a:r>
              </a:p>
              <a:p>
                <a:pPr marL="342900" indent="-342900" defTabSz="762000">
                  <a:lnSpc>
                    <a:spcPts val="2500"/>
                  </a:lnSpc>
                  <a:spcAft>
                    <a:spcPts val="1000"/>
                  </a:spcAft>
                  <a:buSzPct val="100000"/>
                  <a:buFont typeface="Wingdings" pitchFamily="2" charset="2"/>
                  <a:buChar char="Ø"/>
                  <a:defRPr/>
                </a:pPr>
                <a14:m>
                  <m:oMath xmlns:m="http://schemas.openxmlformats.org/officeDocument/2006/math">
                    <m:r>
                      <a:rPr lang="en-GB" sz="1800" b="0" i="1" kern="0" smtClean="0">
                        <a:latin typeface="Cambria Math" panose="02040503050406030204" pitchFamily="18" charset="0"/>
                        <a:ea typeface="+mn-ea"/>
                        <a:cs typeface="Helvetica" panose="020B0604020202020204" pitchFamily="34" charset="0"/>
                      </a:rPr>
                      <m:t>𝐸𝐹𝐼</m:t>
                    </m:r>
                    <m:r>
                      <a:rPr lang="en-GB" sz="1800" b="0" i="1" kern="0" smtClean="0">
                        <a:latin typeface="Cambria Math" panose="02040503050406030204" pitchFamily="18" charset="0"/>
                        <a:ea typeface="+mn-ea"/>
                        <a:cs typeface="Helvetica" panose="020B0604020202020204" pitchFamily="34" charset="0"/>
                      </a:rPr>
                      <m:t> </m:t>
                    </m:r>
                    <m:r>
                      <a:rPr lang="en-GB" sz="1800" b="0" i="1" kern="0" smtClean="0">
                        <a:latin typeface="Cambria Math" panose="02040503050406030204" pitchFamily="18" charset="0"/>
                        <a:ea typeface="+mn-ea"/>
                        <a:cs typeface="Helvetica" panose="020B0604020202020204" pitchFamily="34" charset="0"/>
                      </a:rPr>
                      <m:t>𝑠𝑘𝑖𝑙𝑙</m:t>
                    </m:r>
                    <m:r>
                      <a:rPr lang="en-GB" sz="1800" b="0" i="1" kern="0" smtClean="0">
                        <a:latin typeface="Cambria Math" panose="02040503050406030204" pitchFamily="18" charset="0"/>
                        <a:ea typeface="+mn-ea"/>
                        <a:cs typeface="Helvetica" panose="020B0604020202020204" pitchFamily="34" charset="0"/>
                      </a:rPr>
                      <m:t> </m:t>
                    </m:r>
                    <m:r>
                      <a:rPr lang="en-GB" sz="1800" b="0" i="1" kern="0" smtClean="0">
                        <a:latin typeface="Cambria Math" panose="02040503050406030204" pitchFamily="18" charset="0"/>
                        <a:ea typeface="+mn-ea"/>
                        <a:cs typeface="Helvetica" panose="020B0604020202020204" pitchFamily="34" charset="0"/>
                      </a:rPr>
                      <m:t>𝑠𝑐𝑜𝑟𝑒</m:t>
                    </m:r>
                    <m:r>
                      <a:rPr lang="en-GB" sz="1800" b="0" i="1" kern="0" smtClean="0">
                        <a:latin typeface="Cambria Math" panose="02040503050406030204" pitchFamily="18" charset="0"/>
                        <a:ea typeface="+mn-ea"/>
                        <a:cs typeface="Helvetica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GB" sz="1800" b="0" i="1" kern="0" smtClean="0">
                            <a:latin typeface="Cambria Math" panose="02040503050406030204" pitchFamily="18" charset="0"/>
                            <a:ea typeface="+mn-ea"/>
                            <a:cs typeface="Helvetica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800" b="0" i="1" kern="0" smtClean="0">
                                <a:latin typeface="Cambria Math" panose="02040503050406030204" pitchFamily="18" charset="0"/>
                                <a:ea typeface="+mn-ea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1800" b="0" i="1" kern="0" smtClean="0">
                                <a:latin typeface="Cambria Math" panose="02040503050406030204" pitchFamily="18" charset="0"/>
                                <a:ea typeface="+mn-ea"/>
                                <a:cs typeface="Helvetica" panose="020B0604020202020204" pitchFamily="34" charset="0"/>
                              </a:rPr>
                              <m:t>𝑠𝑐𝑜𝑟𝑒</m:t>
                            </m:r>
                          </m:e>
                          <m:sub>
                            <m:r>
                              <a:rPr lang="en-GB" sz="1800" b="0" i="1" kern="0" smtClean="0">
                                <a:latin typeface="Cambria Math" panose="02040503050406030204" pitchFamily="18" charset="0"/>
                                <a:ea typeface="+mn-ea"/>
                                <a:cs typeface="Helvetica" panose="020B0604020202020204" pitchFamily="34" charset="0"/>
                              </a:rPr>
                              <m:t>𝑓𝑜𝑟𝑒𝑐𝑎𝑠𝑡</m:t>
                            </m:r>
                            <m:r>
                              <a:rPr lang="en-GB" sz="1800" b="0" i="1" kern="0" smtClean="0">
                                <a:latin typeface="Cambria Math" panose="02040503050406030204" pitchFamily="18" charset="0"/>
                                <a:ea typeface="+mn-ea"/>
                                <a:cs typeface="Helvetica" panose="020B0604020202020204" pitchFamily="34" charset="0"/>
                              </a:rPr>
                              <m:t> </m:t>
                            </m:r>
                          </m:sub>
                        </m:sSub>
                        <m:r>
                          <a:rPr lang="en-GB" sz="1800" b="0" i="1" kern="0" smtClean="0">
                            <a:latin typeface="Cambria Math" panose="02040503050406030204" pitchFamily="18" charset="0"/>
                            <a:ea typeface="+mn-ea"/>
                            <a:cs typeface="Helvetica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1800" b="0" i="1" kern="0" smtClean="0">
                                <a:latin typeface="Cambria Math" panose="02040503050406030204" pitchFamily="18" charset="0"/>
                                <a:ea typeface="+mn-ea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1800" b="0" i="1" kern="0" smtClean="0">
                                <a:latin typeface="Cambria Math" panose="02040503050406030204" pitchFamily="18" charset="0"/>
                                <a:ea typeface="+mn-ea"/>
                                <a:cs typeface="Helvetica" panose="020B0604020202020204" pitchFamily="34" charset="0"/>
                              </a:rPr>
                              <m:t>𝑠𝑐𝑜𝑟𝑒</m:t>
                            </m:r>
                          </m:e>
                          <m:sub>
                            <m:r>
                              <a:rPr lang="en-GB" sz="1800" b="0" i="1" kern="0" smtClean="0">
                                <a:latin typeface="Cambria Math" panose="02040503050406030204" pitchFamily="18" charset="0"/>
                                <a:ea typeface="+mn-ea"/>
                                <a:cs typeface="Helvetica" panose="020B0604020202020204" pitchFamily="34" charset="0"/>
                              </a:rPr>
                              <m:t>𝑟𝑒𝑓𝑒𝑟𝑒𝑛𝑐𝑒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1800" i="1" ker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1800" i="1" ker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𝑠𝑐𝑜𝑟𝑒</m:t>
                            </m:r>
                          </m:e>
                          <m:sub>
                            <m:r>
                              <a:rPr lang="en-GB" sz="1800" b="0" i="1" kern="0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𝑝𝑒𝑟𝑓𝑒𝑐𝑡</m:t>
                            </m:r>
                            <m:r>
                              <a:rPr lang="en-GB" sz="1800" b="0" i="1" kern="0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 </m:t>
                            </m:r>
                            <m:r>
                              <a:rPr lang="en-GB" sz="1800" i="1" ker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𝑓𝑜𝑟𝑒𝑐𝑎𝑠𝑡</m:t>
                            </m:r>
                            <m:r>
                              <a:rPr lang="en-GB" sz="1800" i="1" ker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 </m:t>
                            </m:r>
                          </m:sub>
                        </m:sSub>
                        <m:r>
                          <a:rPr lang="en-GB" sz="1800" i="1" ker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1800" i="1" ker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1800" i="1" ker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𝑠𝑐𝑜𝑟𝑒</m:t>
                            </m:r>
                          </m:e>
                          <m:sub>
                            <m:r>
                              <a:rPr lang="en-GB" sz="1800" i="1" ker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𝑟𝑒𝑓𝑒𝑟𝑒𝑛𝑐𝑒</m:t>
                            </m:r>
                          </m:sub>
                        </m:sSub>
                      </m:den>
                    </m:f>
                    <m:r>
                      <a:rPr lang="en-GB" sz="1800" b="0" i="1" kern="0" smtClean="0">
                        <a:latin typeface="Cambria Math" panose="02040503050406030204" pitchFamily="18" charset="0"/>
                        <a:ea typeface="+mn-ea"/>
                        <a:cs typeface="Helvetica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GB" sz="1800" b="0" i="1" kern="0" smtClean="0">
                            <a:latin typeface="Cambria Math" panose="02040503050406030204" pitchFamily="18" charset="0"/>
                            <a:ea typeface="+mn-ea"/>
                            <a:cs typeface="Helvetica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800" b="0" i="1" kern="0" smtClean="0">
                                <a:latin typeface="Cambria Math" panose="02040503050406030204" pitchFamily="18" charset="0"/>
                                <a:ea typeface="+mn-ea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1800" b="0" i="1" kern="0" smtClean="0">
                                <a:latin typeface="Cambria Math" panose="02040503050406030204" pitchFamily="18" charset="0"/>
                                <a:ea typeface="+mn-ea"/>
                                <a:cs typeface="Helvetica" panose="020B0604020202020204" pitchFamily="34" charset="0"/>
                              </a:rPr>
                              <m:t>𝑅𝑂𝐶𝐴</m:t>
                            </m:r>
                          </m:e>
                          <m:sub>
                            <m:r>
                              <a:rPr lang="en-GB" sz="1800" b="0" i="1" kern="0" smtClean="0">
                                <a:latin typeface="Cambria Math" panose="02040503050406030204" pitchFamily="18" charset="0"/>
                                <a:ea typeface="+mn-ea"/>
                                <a:cs typeface="Helvetica" panose="020B0604020202020204" pitchFamily="34" charset="0"/>
                              </a:rPr>
                              <m:t>𝑓</m:t>
                            </m:r>
                          </m:sub>
                        </m:sSub>
                        <m:r>
                          <a:rPr lang="en-GB" sz="1800" b="0" i="1" kern="0" smtClean="0">
                            <a:latin typeface="Cambria Math" panose="02040503050406030204" pitchFamily="18" charset="0"/>
                            <a:ea typeface="+mn-ea"/>
                            <a:cs typeface="Helvetica" panose="020B0604020202020204" pitchFamily="34" charset="0"/>
                          </a:rPr>
                          <m:t>−0.5</m:t>
                        </m:r>
                      </m:num>
                      <m:den>
                        <m:r>
                          <a:rPr lang="en-GB" sz="1800" b="0" i="1" kern="0" smtClean="0">
                            <a:latin typeface="Cambria Math" panose="02040503050406030204" pitchFamily="18" charset="0"/>
                            <a:ea typeface="+mn-ea"/>
                            <a:cs typeface="Helvetica" panose="020B0604020202020204" pitchFamily="34" charset="0"/>
                          </a:rPr>
                          <m:t>1−0.5</m:t>
                        </m:r>
                      </m:den>
                    </m:f>
                    <m:r>
                      <a:rPr lang="en-GB" sz="1800" b="0" i="1" kern="0" smtClean="0">
                        <a:latin typeface="Cambria Math" panose="02040503050406030204" pitchFamily="18" charset="0"/>
                        <a:ea typeface="+mn-ea"/>
                        <a:cs typeface="Helvetica" panose="020B0604020202020204" pitchFamily="34" charset="0"/>
                      </a:rPr>
                      <m:t>=2</m:t>
                    </m:r>
                    <m:sSub>
                      <m:sSubPr>
                        <m:ctrlPr>
                          <a:rPr lang="en-GB" sz="1800" b="0" i="1" kern="0" smtClean="0">
                            <a:latin typeface="Cambria Math" panose="02040503050406030204" pitchFamily="18" charset="0"/>
                            <a:ea typeface="+mn-ea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GB" sz="1800" b="0" i="1" kern="0" smtClean="0">
                            <a:latin typeface="Cambria Math" panose="02040503050406030204" pitchFamily="18" charset="0"/>
                            <a:ea typeface="+mn-ea"/>
                            <a:cs typeface="Helvetica" panose="020B0604020202020204" pitchFamily="34" charset="0"/>
                          </a:rPr>
                          <m:t>𝑅𝑂𝐶𝐴</m:t>
                        </m:r>
                      </m:e>
                      <m:sub>
                        <m:r>
                          <a:rPr lang="en-GB" sz="1800" b="0" i="1" kern="0" smtClean="0">
                            <a:latin typeface="Cambria Math" panose="02040503050406030204" pitchFamily="18" charset="0"/>
                            <a:ea typeface="+mn-ea"/>
                            <a:cs typeface="Helvetica" panose="020B0604020202020204" pitchFamily="34" charset="0"/>
                          </a:rPr>
                          <m:t>𝑓</m:t>
                        </m:r>
                      </m:sub>
                    </m:sSub>
                    <m:r>
                      <a:rPr lang="en-GB" sz="1800" b="0" i="1" kern="0" smtClean="0">
                        <a:latin typeface="Cambria Math" panose="02040503050406030204" pitchFamily="18" charset="0"/>
                        <a:ea typeface="+mn-ea"/>
                        <a:cs typeface="Helvetica" panose="020B0604020202020204" pitchFamily="34" charset="0"/>
                      </a:rPr>
                      <m:t>−1</m:t>
                    </m:r>
                  </m:oMath>
                </a14:m>
                <a:r>
                  <a:rPr lang="en-GB" sz="1800" kern="0" dirty="0" smtClean="0">
                    <a:latin typeface="+mn-lt"/>
                    <a:ea typeface="+mn-ea"/>
                    <a:cs typeface="Helvetica" panose="020B0604020202020204" pitchFamily="34" charset="0"/>
                  </a:rPr>
                  <a:t> </a:t>
                </a:r>
              </a:p>
              <a:p>
                <a:pPr defTabSz="762000">
                  <a:lnSpc>
                    <a:spcPts val="2500"/>
                  </a:lnSpc>
                  <a:spcAft>
                    <a:spcPts val="1000"/>
                  </a:spcAft>
                  <a:buSzPct val="100000"/>
                  <a:defRPr/>
                </a:pPr>
                <a:r>
                  <a:rPr lang="en-GB" sz="1800" kern="0" dirty="0"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		0 </a:t>
                </a:r>
                <a:r>
                  <a:rPr lang="en-GB" sz="1800" kern="0" dirty="0"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  <a:sym typeface="Wingdings" pitchFamily="2" charset="2"/>
                  </a:rPr>
                  <a:t></a:t>
                </a:r>
                <a:r>
                  <a:rPr lang="en-GB" sz="1800" kern="0" dirty="0"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no skill, 1 </a:t>
                </a:r>
                <a:r>
                  <a:rPr lang="en-GB" sz="1800" kern="0" dirty="0"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  <a:sym typeface="Wingdings" pitchFamily="2" charset="2"/>
                  </a:rPr>
                  <a:t></a:t>
                </a:r>
                <a:r>
                  <a:rPr lang="en-GB" sz="1800" kern="0" dirty="0"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 perfect score</a:t>
                </a:r>
              </a:p>
              <a:p>
                <a:pPr marL="342900" indent="-342900" defTabSz="762000">
                  <a:lnSpc>
                    <a:spcPts val="2500"/>
                  </a:lnSpc>
                  <a:spcAft>
                    <a:spcPts val="1000"/>
                  </a:spcAft>
                  <a:buSzPct val="100000"/>
                  <a:buFont typeface="Wingdings" pitchFamily="2" charset="2"/>
                  <a:buChar char="Ø"/>
                  <a:defRPr/>
                </a:pPr>
                <a:r>
                  <a:rPr lang="en-GB" sz="1800" kern="0" dirty="0"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 The verification is done for 3 parameters: 2m mean temperature, 10m mean wind speed and total </a:t>
                </a:r>
                <a:r>
                  <a:rPr lang="en-GB" sz="1800" kern="0" dirty="0" smtClean="0"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rPr>
                  <a:t>precipitation   </a:t>
                </a:r>
                <a:endParaRPr lang="en-GB" sz="1800" kern="0" dirty="0"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endParaRPr>
              </a:p>
              <a:p>
                <a:pPr marL="342900" indent="-342900" defTabSz="762000">
                  <a:lnSpc>
                    <a:spcPts val="2500"/>
                  </a:lnSpc>
                  <a:spcAft>
                    <a:spcPts val="1000"/>
                  </a:spcAft>
                  <a:buSzPct val="100000"/>
                  <a:buFont typeface="Wingdings" pitchFamily="2" charset="2"/>
                  <a:buChar char="Ø"/>
                  <a:defRPr/>
                </a:pPr>
                <a:endParaRPr lang="en-GB" sz="1800" kern="0" dirty="0"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852593"/>
                <a:ext cx="8064896" cy="5327650"/>
              </a:xfrm>
              <a:prstGeom prst="rect">
                <a:avLst/>
              </a:prstGeom>
              <a:blipFill rotWithShape="0">
                <a:blip r:embed="rId2"/>
                <a:stretch>
                  <a:fillRect l="-529" t="-343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180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BE8E99E-61B4-4304-A8DA-4B872DF2B91C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32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939800" y="-22225"/>
            <a:ext cx="7859713" cy="858838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EFI Verification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724525" y="1501775"/>
            <a:ext cx="3311971" cy="1979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290513" indent="-290513" defTabSz="762000">
              <a:lnSpc>
                <a:spcPts val="2500"/>
              </a:lnSpc>
              <a:spcAft>
                <a:spcPts val="1000"/>
              </a:spcAft>
              <a:buClr>
                <a:schemeClr val="hlink"/>
              </a:buClr>
              <a:buSzPct val="100000"/>
              <a:buFont typeface="Wingdings" pitchFamily="2" charset="2"/>
              <a:buNone/>
              <a:defRPr/>
            </a:pPr>
            <a:r>
              <a:rPr lang="en-GB" sz="2000" kern="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EFI Skill = 2*ROCA-1</a:t>
            </a:r>
          </a:p>
          <a:p>
            <a:pPr marL="290513" indent="-290513" defTabSz="762000">
              <a:lnSpc>
                <a:spcPts val="2500"/>
              </a:lnSpc>
              <a:spcAft>
                <a:spcPts val="1000"/>
              </a:spcAft>
              <a:buClr>
                <a:schemeClr val="hlink"/>
              </a:buClr>
              <a:buSzPct val="100000"/>
              <a:buFont typeface="Wingdings" pitchFamily="2" charset="2"/>
              <a:buNone/>
              <a:defRPr/>
            </a:pPr>
            <a:endParaRPr lang="en-GB" sz="2000" kern="0" dirty="0"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290513" indent="-290513" defTabSz="762000">
              <a:lnSpc>
                <a:spcPts val="2500"/>
              </a:lnSpc>
              <a:spcAft>
                <a:spcPts val="1000"/>
              </a:spcAft>
              <a:buClr>
                <a:schemeClr val="hlink"/>
              </a:buClr>
              <a:buSzPct val="100000"/>
              <a:buFont typeface="Wingdings" pitchFamily="2" charset="2"/>
              <a:buNone/>
              <a:defRPr/>
            </a:pPr>
            <a:r>
              <a:rPr lang="en-GB" sz="2000" kern="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EFI Skill = 0 no skill</a:t>
            </a:r>
          </a:p>
          <a:p>
            <a:pPr marL="290513" indent="-290513" defTabSz="762000">
              <a:lnSpc>
                <a:spcPts val="2500"/>
              </a:lnSpc>
              <a:spcAft>
                <a:spcPts val="1000"/>
              </a:spcAft>
              <a:buClr>
                <a:schemeClr val="hlink"/>
              </a:buClr>
              <a:buSzPct val="100000"/>
              <a:buFont typeface="Wingdings" pitchFamily="2" charset="2"/>
              <a:buNone/>
              <a:defRPr/>
            </a:pPr>
            <a:r>
              <a:rPr lang="en-GB" sz="2000" kern="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EFI Skill = 1 perfect score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30250" y="4868863"/>
            <a:ext cx="7850188" cy="1512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 defTabSz="762000">
              <a:lnSpc>
                <a:spcPts val="2500"/>
              </a:lnSpc>
              <a:spcAft>
                <a:spcPts val="1000"/>
              </a:spcAft>
              <a:buSzPct val="100000"/>
              <a:buFont typeface="Wingdings" pitchFamily="2" charset="2"/>
              <a:buChar char="Ø"/>
              <a:defRPr/>
            </a:pPr>
            <a:r>
              <a:rPr lang="en-GB" sz="2200" b="1" kern="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GB" sz="2000" b="1" kern="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plot shows the skill of the EFI for 10-metre wind speed </a:t>
            </a:r>
            <a:r>
              <a:rPr lang="en-GB" sz="2000" kern="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(a supplementary headline score adopted by the ECMWF Council) </a:t>
            </a:r>
            <a:r>
              <a:rPr lang="en-GB" sz="2000" b="1" kern="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at forecast day 4 </a:t>
            </a:r>
            <a:r>
              <a:rPr lang="en-GB" sz="2000" kern="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(t+72-96h for 00UTC)</a:t>
            </a:r>
            <a:r>
              <a:rPr lang="en-GB" sz="2000" b="1" kern="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</a:t>
            </a:r>
          </a:p>
          <a:p>
            <a:pPr marL="342900" indent="-342900" defTabSz="762000">
              <a:lnSpc>
                <a:spcPts val="2500"/>
              </a:lnSpc>
              <a:spcAft>
                <a:spcPts val="1000"/>
              </a:spcAft>
              <a:buSzPct val="100000"/>
              <a:buFont typeface="Wingdings" pitchFamily="2" charset="2"/>
              <a:buChar char="Ø"/>
              <a:defRPr/>
            </a:pPr>
            <a:r>
              <a:rPr lang="en-GB" sz="2000" b="1" kern="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solid curve shows a four-season running mean.</a:t>
            </a:r>
          </a:p>
          <a:p>
            <a:pPr marL="342900" indent="-342900" defTabSz="762000">
              <a:lnSpc>
                <a:spcPts val="2500"/>
              </a:lnSpc>
              <a:spcAft>
                <a:spcPts val="1000"/>
              </a:spcAft>
              <a:buSzPct val="100000"/>
              <a:buFont typeface="Wingdings" pitchFamily="2" charset="2"/>
              <a:buChar char="Ø"/>
              <a:defRPr/>
            </a:pPr>
            <a:endParaRPr lang="en-GB" sz="2000" b="1" kern="0" dirty="0"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1206" name="Slide Number Placeholder 8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C9EB12F-9784-45AD-8226-C3171B9C5F43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33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29692"/>
            <a:ext cx="5184576" cy="4116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7938"/>
            <a:ext cx="7859712" cy="633412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EFI Verification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3568" y="4365104"/>
            <a:ext cx="8170862" cy="19912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290513" indent="-290513" defTabSz="762000">
              <a:lnSpc>
                <a:spcPts val="2500"/>
              </a:lnSpc>
              <a:spcAft>
                <a:spcPts val="1000"/>
              </a:spcAft>
              <a:buSzPct val="100000"/>
              <a:buFont typeface="Wingdings" pitchFamily="2" charset="2"/>
              <a:buChar char="Ø"/>
              <a:defRPr/>
            </a:pPr>
            <a:r>
              <a:rPr lang="en-GB" sz="1800" kern="0" dirty="0" smtClean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Solid curves </a:t>
            </a:r>
            <a:r>
              <a:rPr lang="en-GB" sz="1800" kern="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show a four-season running </a:t>
            </a:r>
            <a:r>
              <a:rPr lang="en-GB" sz="1800" kern="0" dirty="0" smtClean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mean and dashed curves show seasonal </a:t>
            </a:r>
            <a:r>
              <a:rPr lang="en-GB" sz="1800" kern="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EFI skill </a:t>
            </a:r>
            <a:r>
              <a:rPr lang="en-GB" sz="1800" kern="0" dirty="0" smtClean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scores </a:t>
            </a:r>
            <a:r>
              <a:rPr lang="en-GB" sz="1800" kern="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</a:t>
            </a:r>
            <a:r>
              <a:rPr lang="en-GB" sz="1800" kern="0" dirty="0">
                <a:solidFill>
                  <a:srgbClr val="FF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2m mean temperature (2t)</a:t>
            </a:r>
            <a:r>
              <a:rPr lang="en-GB" sz="1800" kern="0" dirty="0">
                <a:solidFill>
                  <a:srgbClr val="00006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</a:t>
            </a:r>
            <a:r>
              <a:rPr lang="en-GB" sz="1800" kern="0" dirty="0">
                <a:solidFill>
                  <a:srgbClr val="008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10 metre mean wind speed (10ff) </a:t>
            </a:r>
            <a:r>
              <a:rPr lang="en-GB" sz="1800" kern="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and</a:t>
            </a:r>
            <a:r>
              <a:rPr lang="en-GB" sz="1800" kern="0" dirty="0">
                <a:solidFill>
                  <a:srgbClr val="00006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GB" sz="1800" kern="0" dirty="0">
                <a:solidFill>
                  <a:srgbClr val="0000F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total precipitation (</a:t>
            </a:r>
            <a:r>
              <a:rPr lang="en-GB" sz="1800" kern="0" dirty="0" err="1">
                <a:solidFill>
                  <a:srgbClr val="0000F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tp</a:t>
            </a:r>
            <a:r>
              <a:rPr lang="en-GB" sz="1800" kern="0" dirty="0">
                <a:solidFill>
                  <a:srgbClr val="0000F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) </a:t>
            </a:r>
            <a:r>
              <a:rPr lang="en-GB" sz="1800" kern="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day 4 (t+72-96h for 00UTC)</a:t>
            </a:r>
            <a:r>
              <a:rPr lang="en-GB" sz="1800" kern="0" dirty="0">
                <a:solidFill>
                  <a:srgbClr val="00006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</a:t>
            </a:r>
          </a:p>
          <a:p>
            <a:pPr marL="290513" indent="-290513" defTabSz="762000">
              <a:lnSpc>
                <a:spcPts val="2500"/>
              </a:lnSpc>
              <a:spcAft>
                <a:spcPts val="1000"/>
              </a:spcAft>
              <a:buSzPct val="100000"/>
              <a:buFont typeface="Wingdings" pitchFamily="2" charset="2"/>
              <a:buChar char="Ø"/>
              <a:defRPr/>
            </a:pPr>
            <a:r>
              <a:rPr lang="en-GB" sz="1800" kern="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EFI for 2m temperature is more skilful than EFI for the other two parameters.</a:t>
            </a:r>
          </a:p>
          <a:p>
            <a:pPr marL="285750" indent="-285750" defTabSz="762000">
              <a:lnSpc>
                <a:spcPts val="2500"/>
              </a:lnSpc>
              <a:spcAft>
                <a:spcPts val="1000"/>
              </a:spcAft>
              <a:buSzPct val="100000"/>
              <a:buFont typeface="Wingdings" pitchFamily="2" charset="2"/>
              <a:buChar char="Ø"/>
              <a:defRPr/>
            </a:pPr>
            <a:endParaRPr lang="en-GB" sz="1800" kern="0" dirty="0">
              <a:solidFill>
                <a:srgbClr val="000066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222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809C417-7F50-4F38-A810-9947584385B4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34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548680"/>
            <a:ext cx="4753390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859712" cy="620713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EFI Verification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59338" y="4716463"/>
            <a:ext cx="3817937" cy="1182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290513" indent="-290513" defTabSz="762000">
              <a:lnSpc>
                <a:spcPts val="2500"/>
              </a:lnSpc>
              <a:spcAft>
                <a:spcPts val="1000"/>
              </a:spcAft>
              <a:buSzPct val="100000"/>
              <a:buFont typeface="Wingdings" pitchFamily="2" charset="2"/>
              <a:buChar char="Ø"/>
              <a:defRPr/>
            </a:pPr>
            <a:r>
              <a:rPr lang="en-GB" sz="1800" kern="0" dirty="0">
                <a:latin typeface="Arial"/>
                <a:ea typeface="+mn-ea"/>
              </a:rPr>
              <a:t>EFI skill as a function of the lead time</a:t>
            </a:r>
          </a:p>
          <a:p>
            <a:pPr marL="285750" indent="-285750" defTabSz="762000">
              <a:lnSpc>
                <a:spcPts val="2500"/>
              </a:lnSpc>
              <a:spcAft>
                <a:spcPts val="1000"/>
              </a:spcAft>
              <a:buSzPct val="100000"/>
              <a:buFont typeface="Wingdings" pitchFamily="2" charset="2"/>
              <a:buChar char="Ø"/>
              <a:defRPr/>
            </a:pPr>
            <a:endParaRPr lang="en-GB" sz="1800" kern="0" dirty="0">
              <a:latin typeface="Arial"/>
              <a:ea typeface="+mn-ea"/>
            </a:endParaRPr>
          </a:p>
        </p:txBody>
      </p:sp>
      <p:sp>
        <p:nvSpPr>
          <p:cNvPr id="53258" name="Slide Number Placeholder 9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EECC29E-CEA3-4D83-AFB1-B926C1AE31E1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35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45" y="485776"/>
            <a:ext cx="3629234" cy="28678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3072" y="2907454"/>
            <a:ext cx="28813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n-lt"/>
              </a:rPr>
              <a:t>2-metre mean temperature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292" y="485776"/>
            <a:ext cx="3629233" cy="28678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6213" y="2918024"/>
            <a:ext cx="28813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n-lt"/>
              </a:rPr>
              <a:t>10-metre mean wind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52" y="3465144"/>
            <a:ext cx="3560627" cy="289120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80899" y="5937395"/>
            <a:ext cx="287972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n-lt"/>
              </a:rPr>
              <a:t>Total precipitation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827088" y="188913"/>
            <a:ext cx="7859712" cy="561975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Known issues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971550" y="1341438"/>
            <a:ext cx="7427913" cy="4525962"/>
          </a:xfrm>
        </p:spPr>
        <p:txBody>
          <a:bodyPr rtlCol="0">
            <a:normAutofit fontScale="85000" lnSpcReduction="10000"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b="1" dirty="0" smtClean="0">
                <a:solidFill>
                  <a:schemeClr val="tx1"/>
                </a:solidFill>
                <a:cs typeface="Helvetica" panose="020B0604020202020204" pitchFamily="34" charset="0"/>
              </a:rPr>
              <a:t>Re-forecast sample size is not sufficient for providing robust climate: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dirty="0" smtClean="0">
                <a:solidFill>
                  <a:schemeClr val="tx1"/>
                </a:solidFill>
                <a:cs typeface="Helvetica" panose="020B0604020202020204" pitchFamily="34" charset="0"/>
              </a:rPr>
              <a:t>The increase of the sample size since May 2015 improved considerably the M-climate but still:</a:t>
            </a:r>
          </a:p>
          <a:p>
            <a:pPr lvl="2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dirty="0" smtClean="0">
                <a:solidFill>
                  <a:schemeClr val="tx1"/>
                </a:solidFill>
                <a:cs typeface="Helvetica" panose="020B0604020202020204" pitchFamily="34" charset="0"/>
              </a:rPr>
              <a:t>There is noise, especially in the tails of the climate distribution. This leads to jumpiness in the EFI and especially in the SOT.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b="1" dirty="0" smtClean="0">
                <a:solidFill>
                  <a:schemeClr val="tx1"/>
                </a:solidFill>
                <a:cs typeface="Helvetica" panose="020B0604020202020204" pitchFamily="34" charset="0"/>
              </a:rPr>
              <a:t>M-climate is affected by model biases: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dirty="0" smtClean="0">
                <a:solidFill>
                  <a:schemeClr val="tx1"/>
                </a:solidFill>
                <a:cs typeface="Helvetica" panose="020B0604020202020204" pitchFamily="34" charset="0"/>
              </a:rPr>
              <a:t>Jumpiness in the M-climate for different lead times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dirty="0" smtClean="0">
                <a:solidFill>
                  <a:schemeClr val="tx1"/>
                </a:solidFill>
                <a:cs typeface="Helvetica" panose="020B0604020202020204" pitchFamily="34" charset="0"/>
              </a:rPr>
              <a:t>This does not affect the EFI/SOT</a:t>
            </a:r>
          </a:p>
        </p:txBody>
      </p:sp>
      <p:sp>
        <p:nvSpPr>
          <p:cNvPr id="54276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D676129-1268-47E1-AE91-6BA006014B1E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36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63550" y="0"/>
            <a:ext cx="8680450" cy="620713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Known issues – an example, tropical Africa  </a:t>
            </a:r>
          </a:p>
        </p:txBody>
      </p:sp>
      <p:sp>
        <p:nvSpPr>
          <p:cNvPr id="47108" name="TextBox 5"/>
          <p:cNvSpPr txBox="1">
            <a:spLocks noChangeArrowheads="1"/>
          </p:cNvSpPr>
          <p:nvPr/>
        </p:nvSpPr>
        <p:spPr bwMode="auto">
          <a:xfrm>
            <a:off x="609600" y="4941888"/>
            <a:ext cx="815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 marL="285750" indent="-285750" eaLnBrk="1" hangingPunct="1"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rgbClr val="000000"/>
                </a:solidFill>
                <a:latin typeface="+mn-lt"/>
              </a:rPr>
              <a:t>The striking difference between t+00-24h and t+24-48h climate is noticeable on these charts which represent 99</a:t>
            </a:r>
            <a:r>
              <a:rPr lang="en-GB" sz="1800" baseline="30000" dirty="0" smtClean="0">
                <a:solidFill>
                  <a:srgbClr val="000000"/>
                </a:solidFill>
                <a:latin typeface="+mn-lt"/>
              </a:rPr>
              <a:t>th</a:t>
            </a:r>
            <a:r>
              <a:rPr lang="en-GB" sz="1800" dirty="0" smtClean="0">
                <a:solidFill>
                  <a:srgbClr val="000000"/>
                </a:solidFill>
                <a:latin typeface="+mn-lt"/>
              </a:rPr>
              <a:t> model climate percentile. Precipitation amounts corresponding to Q99 for 00-24h are much bigger than those for 24-48h. </a:t>
            </a:r>
          </a:p>
        </p:txBody>
      </p:sp>
      <p:sp>
        <p:nvSpPr>
          <p:cNvPr id="5632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3F06CF86-CB4F-492E-851D-29E44C7764AC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37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60" y="1198500"/>
            <a:ext cx="4368115" cy="3252851"/>
          </a:xfrm>
          <a:prstGeom prst="rect">
            <a:avLst/>
          </a:prstGeom>
        </p:spPr>
      </p:pic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1532280" y="2139125"/>
            <a:ext cx="2057400" cy="13716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486" y="1208875"/>
            <a:ext cx="4372599" cy="3256191"/>
          </a:xfrm>
          <a:prstGeom prst="rect">
            <a:avLst/>
          </a:prstGeom>
        </p:spPr>
      </p:pic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5797208" y="2151170"/>
            <a:ext cx="2057400" cy="13716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9577" y="73375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T+0-24h</a:t>
            </a:r>
            <a:endParaRPr lang="en-GB" sz="1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6645" y="728203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T+24-48h</a:t>
            </a:r>
            <a:endParaRPr lang="en-GB" sz="1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95288" y="0"/>
            <a:ext cx="8748712" cy="836613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Known issues – an example, tropical Africa 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827088" y="5103813"/>
            <a:ext cx="8172450" cy="142081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GB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M-climate is not perfect. It is affected by model biases and therefore it depends on the lead time: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Jumpiness in the M-climate for different lead times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Ideally, this shouldn’t affect the EFI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GB" sz="1800" dirty="0" smtClean="0">
              <a:solidFill>
                <a:schemeClr val="tx1"/>
              </a:solidFill>
              <a:cs typeface="Helvetica" panose="020B0604020202020204" pitchFamily="34" charset="0"/>
            </a:endParaRPr>
          </a:p>
        </p:txBody>
      </p:sp>
      <p:sp>
        <p:nvSpPr>
          <p:cNvPr id="57351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D03DE9E-3634-4758-AE38-D6FCBB3B5A09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38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836613"/>
            <a:ext cx="6048672" cy="40157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21797" y="2157020"/>
            <a:ext cx="273367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Day </a:t>
            </a:r>
            <a:r>
              <a:rPr lang="en-GB" sz="1600" dirty="0" smtClean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 </a:t>
            </a:r>
            <a:r>
              <a:rPr lang="en-GB" sz="1600" dirty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climate is much different from the </a:t>
            </a:r>
            <a:r>
              <a:rPr lang="en-GB" sz="1600" dirty="0" smtClean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rest</a:t>
            </a:r>
            <a:endParaRPr lang="en-GB" sz="1600" dirty="0"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10" name="Straight Arrow Connector 5"/>
          <p:cNvCxnSpPr>
            <a:cxnSpLocks noChangeShapeType="1"/>
          </p:cNvCxnSpPr>
          <p:nvPr/>
        </p:nvCxnSpPr>
        <p:spPr bwMode="auto">
          <a:xfrm flipH="1" flipV="1">
            <a:off x="1718097" y="1662602"/>
            <a:ext cx="744537" cy="5302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ctrTitle"/>
          </p:nvPr>
        </p:nvSpPr>
        <p:spPr>
          <a:xfrm>
            <a:off x="971550" y="0"/>
            <a:ext cx="7342188" cy="1470025"/>
          </a:xfrm>
        </p:spPr>
        <p:txBody>
          <a:bodyPr/>
          <a:lstStyle/>
          <a:p>
            <a:pPr eaLnBrk="1" hangingPunct="1"/>
            <a:r>
              <a:rPr lang="en-GB" altLang="en-US" sz="4000" b="1" smtClean="0"/>
              <a:t>US cold snap</a:t>
            </a:r>
            <a:br>
              <a:rPr lang="en-GB" altLang="en-US" sz="4000" b="1" smtClean="0"/>
            </a:br>
            <a:r>
              <a:rPr lang="en-GB" altLang="en-US" sz="4000" b="1" smtClean="0"/>
              <a:t>January 2014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type="subTitle" idx="1"/>
          </p:nvPr>
        </p:nvSpPr>
        <p:spPr>
          <a:xfrm>
            <a:off x="1538288" y="5659438"/>
            <a:ext cx="6080125" cy="5032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400" dirty="0" smtClean="0"/>
              <a:t>Great Lakes frozen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12875"/>
            <a:ext cx="6350000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5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924A71D-78C2-413F-A772-6A213CBCA9FD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39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51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858838" y="0"/>
            <a:ext cx="7858125" cy="692150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St Jude Storm, 27-28 Oct 2013 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001713" y="4437063"/>
            <a:ext cx="7427912" cy="1689100"/>
          </a:xfrm>
        </p:spPr>
        <p:txBody>
          <a:bodyPr rtlCol="0">
            <a:normAutofit fontScale="62500" lnSpcReduction="20000"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chemeClr val="tx1"/>
                </a:solidFill>
                <a:latin typeface="+mj-lt"/>
              </a:rPr>
              <a:t>EFI indicated a risk of a windstorm in the medium range. Positive SOT  (black contours) showed that an exceptionally strong windstorm was likely.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chemeClr val="tx1"/>
                </a:solidFill>
                <a:latin typeface="+mj-lt"/>
              </a:rPr>
              <a:t>There was a sign of windier-than-normal conditions 7 days in advance with the last 7 runs predicting extreme wind (see CDF).</a:t>
            </a:r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425450" y="871538"/>
            <a:ext cx="4291013" cy="3371850"/>
            <a:chOff x="209550" y="871538"/>
            <a:chExt cx="4291013" cy="3371850"/>
          </a:xfrm>
        </p:grpSpPr>
        <p:pic>
          <p:nvPicPr>
            <p:cNvPr id="1639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50" y="871538"/>
              <a:ext cx="4291013" cy="337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7" name="Oval 7"/>
            <p:cNvSpPr>
              <a:spLocks noChangeArrowheads="1"/>
            </p:cNvSpPr>
            <p:nvPr/>
          </p:nvSpPr>
          <p:spPr bwMode="auto">
            <a:xfrm>
              <a:off x="2627313" y="2708275"/>
              <a:ext cx="46037" cy="4603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6389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04925"/>
            <a:ext cx="4535488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390" name="Straight Arrow Connector 19"/>
          <p:cNvCxnSpPr>
            <a:cxnSpLocks noChangeShapeType="1"/>
          </p:cNvCxnSpPr>
          <p:nvPr/>
        </p:nvCxnSpPr>
        <p:spPr bwMode="auto">
          <a:xfrm flipV="1">
            <a:off x="2878138" y="2732088"/>
            <a:ext cx="1812925" cy="158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544513" y="1331913"/>
            <a:ext cx="41465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b="1" dirty="0">
                <a:latin typeface="+mn-lt"/>
              </a:rPr>
              <a:t>EFI, 10m maximum wind gusts, T+72-96h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00563" y="989013"/>
            <a:ext cx="41465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b="1" dirty="0">
                <a:latin typeface="+mn-lt"/>
              </a:rPr>
              <a:t>Cumulative Distribution Functions (CDF)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60925" y="1484313"/>
            <a:ext cx="1655763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200" dirty="0">
                <a:latin typeface="+mn-lt"/>
              </a:rPr>
              <a:t>Obs. gusts &gt; 35 m/s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188" y="5876925"/>
            <a:ext cx="835342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Windstorms in northwest Europe in late 2013, </a:t>
            </a:r>
            <a:r>
              <a:rPr lang="en-GB" sz="1600" i="1" dirty="0">
                <a:latin typeface="+mn-lt"/>
              </a:rPr>
              <a:t>ECMWF Newsletter </a:t>
            </a:r>
            <a:r>
              <a:rPr lang="en-GB" sz="1600" b="1" i="1" dirty="0">
                <a:latin typeface="+mn-lt"/>
              </a:rPr>
              <a:t>No. 139</a:t>
            </a:r>
            <a:r>
              <a:rPr lang="en-GB" sz="1600" dirty="0">
                <a:latin typeface="+mn-lt"/>
              </a:rPr>
              <a:t>, 22-28  </a:t>
            </a:r>
          </a:p>
        </p:txBody>
      </p:sp>
      <p:sp>
        <p:nvSpPr>
          <p:cNvPr id="16395" name="Slide Number Placeholder 6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9F7FF69-BFEC-4898-8EB5-23A78DBB5136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4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827088" y="0"/>
            <a:ext cx="7859712" cy="715963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US cold snap, January 2014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4137657" y="3548352"/>
            <a:ext cx="4608835" cy="28098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An extremely cold </a:t>
            </a:r>
            <a:r>
              <a:rPr lang="en-GB" sz="1800" dirty="0" err="1" smtClean="0">
                <a:solidFill>
                  <a:schemeClr val="tx1"/>
                </a:solidFill>
                <a:cs typeface="Helvetica" panose="020B0604020202020204" pitchFamily="34" charset="0"/>
              </a:rPr>
              <a:t>airmass</a:t>
            </a:r>
            <a:r>
              <a:rPr lang="en-GB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 from the Arctic region dropped the temperatures in the US January 5-7, 2014.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Record freezing temperatures (15 to 22°C below normal) brought many cities to a standstill. Over a dozen deaths were attributed to the cold wave.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It was the coldest weather since early February 1996.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GB" sz="1800" dirty="0" smtClean="0">
              <a:solidFill>
                <a:schemeClr val="tx1"/>
              </a:solidFill>
              <a:cs typeface="Helvetica" panose="020B0604020202020204" pitchFamily="34" charset="0"/>
            </a:endParaRPr>
          </a:p>
        </p:txBody>
      </p:sp>
      <p:pic>
        <p:nvPicPr>
          <p:cNvPr id="4710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650875"/>
            <a:ext cx="338455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09" name="Group 8"/>
          <p:cNvGrpSpPr>
            <a:grpSpLocks/>
          </p:cNvGrpSpPr>
          <p:nvPr/>
        </p:nvGrpSpPr>
        <p:grpSpPr bwMode="auto">
          <a:xfrm>
            <a:off x="4351338" y="1106488"/>
            <a:ext cx="4181475" cy="2405062"/>
            <a:chOff x="3923928" y="1124744"/>
            <a:chExt cx="4182513" cy="2405237"/>
          </a:xfrm>
        </p:grpSpPr>
        <p:pic>
          <p:nvPicPr>
            <p:cNvPr id="471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1124744"/>
              <a:ext cx="4182513" cy="2351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115" name="TextBox 5"/>
            <p:cNvSpPr txBox="1">
              <a:spLocks noChangeArrowheads="1"/>
            </p:cNvSpPr>
            <p:nvPr/>
          </p:nvSpPr>
          <p:spPr bwMode="auto">
            <a:xfrm>
              <a:off x="6154265" y="3068316"/>
              <a:ext cx="195217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r"/>
              <a:r>
                <a:rPr lang="en-GB" altLang="en-US">
                  <a:solidFill>
                    <a:prstClr val="white"/>
                  </a:solidFill>
                </a:rPr>
                <a:t>Chicago</a:t>
              </a:r>
            </a:p>
          </p:txBody>
        </p:sp>
      </p:grpSp>
      <p:pic>
        <p:nvPicPr>
          <p:cNvPr id="4711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3476625"/>
            <a:ext cx="3529012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5788" y="1108075"/>
            <a:ext cx="3211512" cy="307975"/>
          </a:xfrm>
          <a:prstGeom prst="rect">
            <a:avLst/>
          </a:prstGeom>
          <a:solidFill>
            <a:schemeClr val="bg1">
              <a:lumMod val="85000"/>
              <a:alpha val="5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Z500&amp;T850 Analysis 07/01/2014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213" y="3789363"/>
            <a:ext cx="3240087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Temperature anomalies 07/01/2014</a:t>
            </a:r>
          </a:p>
        </p:txBody>
      </p:sp>
      <p:sp>
        <p:nvSpPr>
          <p:cNvPr id="47113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47E9B68-47CF-4D70-8D21-C0825BC42A05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40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6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827088" y="0"/>
            <a:ext cx="7859712" cy="692150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US cold snap, January 2014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1079500" y="4652963"/>
            <a:ext cx="7426325" cy="151288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Blue symbols denote extremely low temperatures below 1</a:t>
            </a:r>
            <a:r>
              <a:rPr lang="en-GB" sz="1800" baseline="30000" dirty="0" smtClean="0">
                <a:solidFill>
                  <a:schemeClr val="tx1"/>
                </a:solidFill>
                <a:cs typeface="Helvetica" panose="020B0604020202020204" pitchFamily="34" charset="0"/>
              </a:rPr>
              <a:t>st</a:t>
            </a:r>
            <a:r>
              <a:rPr lang="en-GB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 percentile of the 15-year climatology from observations.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Positive SOT (black contours) and high negative EFI match very well the areas of extremely low temperatures even 7 days in advance.</a:t>
            </a:r>
          </a:p>
        </p:txBody>
      </p:sp>
      <p:pic>
        <p:nvPicPr>
          <p:cNvPr id="4813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44563"/>
            <a:ext cx="43973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981075"/>
            <a:ext cx="4394200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40300" y="1412875"/>
            <a:ext cx="18002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solidFill>
                  <a:prstClr val="black"/>
                </a:solidFill>
                <a:latin typeface="Calibri"/>
              </a:rPr>
              <a:t>T+144-168</a:t>
            </a:r>
          </a:p>
        </p:txBody>
      </p:sp>
      <p:sp>
        <p:nvSpPr>
          <p:cNvPr id="48135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88CAC75-D932-4ED4-B37E-5C8BD5C78167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41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54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971550" y="19050"/>
            <a:ext cx="7859713" cy="673100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US cold snap, January 2014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5940425" y="1125538"/>
            <a:ext cx="3203575" cy="4525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chemeClr val="tx1"/>
                </a:solidFill>
                <a:latin typeface="+mn-lt"/>
              </a:rPr>
              <a:t>CDFs and EFI forecast for Chicago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chemeClr val="tx1"/>
                </a:solidFill>
                <a:latin typeface="+mn-lt"/>
              </a:rPr>
              <a:t>All the forecast CDFs are closely packed.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chemeClr val="tx1"/>
                </a:solidFill>
                <a:latin typeface="+mn-lt"/>
              </a:rPr>
              <a:t>Near vertical CDFs imply high confidence in the forecast.</a:t>
            </a:r>
          </a:p>
        </p:txBody>
      </p:sp>
      <p:pic>
        <p:nvPicPr>
          <p:cNvPr id="4915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536575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13213"/>
            <a:ext cx="417353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546C6BC-BEDF-4000-BB4F-DFBEB8ED5763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42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18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ctrTitle"/>
          </p:nvPr>
        </p:nvSpPr>
        <p:spPr>
          <a:xfrm>
            <a:off x="1116013" y="-26988"/>
            <a:ext cx="7342187" cy="1223963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>Floods in Central Europe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type="subTitle" idx="1"/>
          </p:nvPr>
        </p:nvSpPr>
        <p:spPr>
          <a:xfrm>
            <a:off x="1612900" y="817563"/>
            <a:ext cx="6080125" cy="6445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b="1" dirty="0" smtClean="0"/>
              <a:t>June 2013</a:t>
            </a:r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638" y="1484313"/>
            <a:ext cx="338296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1" name="Picture 3" descr="C:\Users\Florian\Downloads\images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3878263"/>
            <a:ext cx="230505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4" descr="C:\Users\Florian\Downloads\images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4652963"/>
            <a:ext cx="26987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D41FC4C-7BD4-43F8-8B74-DE1F3A23A455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43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  <p:pic>
        <p:nvPicPr>
          <p:cNvPr id="6042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1204913"/>
            <a:ext cx="3481388" cy="49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827088" y="0"/>
            <a:ext cx="7859712" cy="633413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Analysis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941388" y="4365625"/>
            <a:ext cx="7427912" cy="1760538"/>
          </a:xfrm>
        </p:spPr>
        <p:txBody>
          <a:bodyPr rtlCol="0">
            <a:normAutofit/>
          </a:bodyPr>
          <a:lstStyle/>
          <a:p>
            <a:pPr marL="285750" indent="-28575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A quasi-stationary low pressure system brought moist,  warm air from the east and northeast into Central Europe causing massive amounts of rain in southern Germany and western Austria.</a:t>
            </a:r>
          </a:p>
          <a:p>
            <a:pPr marL="285750" indent="-28575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Orographic enhancement of precipitation along the northern side  Alps played an important role.</a:t>
            </a:r>
          </a:p>
          <a:p>
            <a:pPr marL="285750" indent="-28575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GB" sz="200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144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03325"/>
            <a:ext cx="3260725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7213" y="549275"/>
            <a:ext cx="33496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200" dirty="0">
                <a:latin typeface="+mn-lt"/>
              </a:rPr>
              <a:t>Observed rainfall interpolated on a grid and Z700 (mean over the period) ECMWF analysis</a:t>
            </a:r>
          </a:p>
          <a:p>
            <a:pPr>
              <a:defRPr/>
            </a:pPr>
            <a:r>
              <a:rPr lang="en-GB" sz="1200" dirty="0">
                <a:latin typeface="+mn-lt"/>
              </a:rPr>
              <a:t>VT: 31/05/2013 06 UTC – 03/06/2013  06UTC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4325" y="1412875"/>
            <a:ext cx="4243388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447" name="Content Placeholder 2"/>
          <p:cNvSpPr txBox="1">
            <a:spLocks/>
          </p:cNvSpPr>
          <p:nvPr/>
        </p:nvSpPr>
        <p:spPr bwMode="auto">
          <a:xfrm>
            <a:off x="4346575" y="2071688"/>
            <a:ext cx="15890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500"/>
              </a:lnSpc>
              <a:spcAft>
                <a:spcPts val="1000"/>
              </a:spcAft>
              <a:buClr>
                <a:schemeClr val="hlink"/>
              </a:buClr>
              <a:buSzPct val="100000"/>
              <a:buFont typeface="Wingdings" panose="05000000000000000000" pitchFamily="2" charset="2"/>
              <a:buNone/>
            </a:pPr>
            <a:r>
              <a:rPr lang="en-GB" altLang="en-US" sz="1600" b="1">
                <a:solidFill>
                  <a:schemeClr val="bg1"/>
                </a:solidFill>
                <a:latin typeface="Arial" panose="020B0604020202020204" pitchFamily="34" charset="0"/>
              </a:rPr>
              <a:t>INCA analysis</a:t>
            </a:r>
          </a:p>
        </p:txBody>
      </p:sp>
      <p:sp>
        <p:nvSpPr>
          <p:cNvPr id="61448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3D14D79-4E03-43CB-A9D6-784E4F5182DD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44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827088" y="0"/>
            <a:ext cx="7859712" cy="6921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</a:rPr>
              <a:t>EFI &amp; SOT, total precipitation, T+240-360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971550" y="4724400"/>
            <a:ext cx="7993063" cy="1546225"/>
          </a:xfrm>
        </p:spPr>
        <p:txBody>
          <a:bodyPr rtlCol="0">
            <a:norm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chemeClr val="tx1"/>
                </a:solidFill>
                <a:latin typeface="+mn-lt"/>
              </a:rPr>
              <a:t>A remarkably strong signal in the EFI.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chemeClr val="tx1"/>
                </a:solidFill>
                <a:latin typeface="+mn-lt"/>
              </a:rPr>
              <a:t>Positive SOT marks the areas where the forecast system predicts exceptionally heavy rain. </a:t>
            </a:r>
          </a:p>
        </p:txBody>
      </p:sp>
      <p:pic>
        <p:nvPicPr>
          <p:cNvPr id="62468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77888"/>
            <a:ext cx="4392612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917575"/>
            <a:ext cx="4395787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619250" y="2660650"/>
            <a:ext cx="1368425" cy="876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5875338" y="2693988"/>
            <a:ext cx="1368425" cy="8794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2472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CEEB047-8AA5-474D-85A2-97FC12D16883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45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467544" y="92076"/>
            <a:ext cx="8568951" cy="639514"/>
          </a:xfrm>
          <a:prstGeom prst="rect">
            <a:avLst/>
          </a:prstGeom>
        </p:spPr>
        <p:txBody>
          <a:bodyPr/>
          <a:lstStyle>
            <a:lvl1pPr defTabSz="740663">
              <a:defRPr sz="356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b="1" dirty="0" smtClean="0">
                <a:solidFill>
                  <a:srgbClr val="376092"/>
                </a:solidFill>
              </a:rPr>
              <a:t>EFI/SOT</a:t>
            </a:r>
            <a:r>
              <a:rPr lang="en-GB" sz="3200" b="1" dirty="0" smtClean="0">
                <a:solidFill>
                  <a:srgbClr val="376092"/>
                </a:solidFill>
              </a:rPr>
              <a:t> </a:t>
            </a:r>
            <a:r>
              <a:rPr sz="3200" b="1" dirty="0" smtClean="0">
                <a:solidFill>
                  <a:srgbClr val="376092"/>
                </a:solidFill>
              </a:rPr>
              <a:t>for </a:t>
            </a:r>
            <a:r>
              <a:rPr lang="en-GB" sz="3200" b="1" dirty="0" smtClean="0">
                <a:solidFill>
                  <a:srgbClr val="376092"/>
                </a:solidFill>
              </a:rPr>
              <a:t>forecasting severe </a:t>
            </a:r>
            <a:r>
              <a:rPr sz="3200" b="1" dirty="0" smtClean="0">
                <a:solidFill>
                  <a:srgbClr val="376092"/>
                </a:solidFill>
              </a:rPr>
              <a:t>convection </a:t>
            </a:r>
            <a:endParaRPr sz="3200" b="1" dirty="0">
              <a:solidFill>
                <a:srgbClr val="376092"/>
              </a:solidFill>
            </a:endParaRPr>
          </a:p>
        </p:txBody>
      </p:sp>
      <p:sp>
        <p:nvSpPr>
          <p:cNvPr id="84" name="Shape 84"/>
          <p:cNvSpPr>
            <a:spLocks noGrp="1"/>
          </p:cNvSpPr>
          <p:nvPr>
            <p:ph type="sldNum" sz="quarter" idx="4294967295"/>
          </p:nvPr>
        </p:nvSpPr>
        <p:spPr>
          <a:xfrm>
            <a:off x="8316415" y="6410642"/>
            <a:ext cx="370385" cy="2565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100">
                <a:solidFill>
                  <a:srgbClr val="376092"/>
                </a:solidFill>
              </a:rPr>
              <a:t>46</a:t>
            </a:fld>
            <a:endParaRPr sz="1100">
              <a:solidFill>
                <a:srgbClr val="37609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038434" y="942007"/>
                <a:ext cx="7427169" cy="5257800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GB" sz="2400" dirty="0" smtClean="0">
                    <a:solidFill>
                      <a:schemeClr val="tx1"/>
                    </a:solidFill>
                  </a:rPr>
                  <a:t>Convective Available Potential Energy (CAPE) – MUCAPE in the lowest 350 </a:t>
                </a:r>
                <a:r>
                  <a:rPr lang="en-GB" sz="2400" dirty="0" err="1" smtClean="0">
                    <a:solidFill>
                      <a:schemeClr val="tx1"/>
                    </a:solidFill>
                  </a:rPr>
                  <a:t>hPa</a:t>
                </a:r>
                <a:r>
                  <a:rPr lang="en-GB" sz="2400" dirty="0" smtClean="0">
                    <a:solidFill>
                      <a:schemeClr val="tx1"/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𝐶𝐴𝑃𝐸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𝐿𝐹𝐶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𝐸𝐿</m:t>
                              </m:r>
                            </m:sub>
                          </m:sSub>
                        </m:sup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GB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GB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𝑢𝑝</m:t>
                                      </m:r>
                                    </m:sub>
                                  </m:sSub>
                                  <m:r>
                                    <a:rPr lang="en-GB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GB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GB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GB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GB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𝑠𝑎𝑡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GB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GB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GB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GB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𝑠𝑎𝑡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nary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en-GB" sz="2000" b="0" dirty="0" smtClean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GB" sz="2000" dirty="0" smtClean="0">
                    <a:solidFill>
                      <a:schemeClr val="tx1"/>
                    </a:solidFill>
                  </a:rPr>
                  <a:t>CAPE-SHEAR Parameter (CSP):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𝐶𝑆𝑃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𝑊𝑆</m:t>
                          </m:r>
                        </m:e>
                        <m:sub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  <m:rad>
                        <m:radPr>
                          <m:degHide m:val="on"/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𝐶𝐴𝑃𝐸</m:t>
                          </m:r>
                        </m:e>
                      </m:rad>
                    </m:oMath>
                  </m:oMathPara>
                </a14:m>
                <a:endParaRPr lang="en-GB" sz="2000" dirty="0" smtClean="0">
                  <a:solidFill>
                    <a:schemeClr val="tx1"/>
                  </a:solidFill>
                </a:endParaRPr>
              </a:p>
              <a:p>
                <a:pPr lvl="1">
                  <a:buClr>
                    <a:schemeClr val="tx1"/>
                  </a:buClr>
                  <a:buSzPct val="100000"/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𝑊𝑆</m:t>
                        </m:r>
                      </m:e>
                      <m:sub>
                        <m:sSub>
                          <m:sSubPr>
                            <m:ctrlPr>
                              <a:rPr lang="en-GB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GB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GB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GB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GB" sz="2000" dirty="0" smtClean="0">
                    <a:solidFill>
                      <a:schemeClr val="tx1"/>
                    </a:solidFill>
                  </a:rPr>
                  <a:t> - wind shear between </a:t>
                </a:r>
                <a:r>
                  <a:rPr lang="en-GB" sz="2000" i="1" dirty="0" smtClean="0">
                    <a:solidFill>
                      <a:schemeClr val="tx1"/>
                    </a:solidFill>
                  </a:rPr>
                  <a:t>l</a:t>
                </a:r>
                <a:r>
                  <a:rPr lang="en-GB" sz="2000" i="1" baseline="-25000" dirty="0" smtClean="0">
                    <a:solidFill>
                      <a:schemeClr val="tx1"/>
                    </a:solidFill>
                  </a:rPr>
                  <a:t>1</a:t>
                </a:r>
                <a:r>
                  <a:rPr lang="en-GB" sz="2000" i="1" dirty="0" smtClean="0">
                    <a:solidFill>
                      <a:schemeClr val="tx1"/>
                    </a:solidFill>
                  </a:rPr>
                  <a:t>=925 </a:t>
                </a:r>
                <a:r>
                  <a:rPr lang="en-GB" sz="2000" i="1" dirty="0" err="1" smtClean="0">
                    <a:solidFill>
                      <a:schemeClr val="tx1"/>
                    </a:solidFill>
                  </a:rPr>
                  <a:t>hPa</a:t>
                </a:r>
                <a:r>
                  <a:rPr lang="en-GB" sz="2000" i="1" dirty="0" smtClean="0">
                    <a:solidFill>
                      <a:schemeClr val="tx1"/>
                    </a:solidFill>
                  </a:rPr>
                  <a:t> and</a:t>
                </a:r>
                <a:r>
                  <a:rPr lang="en-GB" sz="2000" i="1" baseline="-250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GB" sz="2000" i="1" dirty="0" smtClean="0">
                    <a:solidFill>
                      <a:schemeClr val="tx1"/>
                    </a:solidFill>
                  </a:rPr>
                  <a:t>l</a:t>
                </a:r>
                <a:r>
                  <a:rPr lang="en-GB" sz="2000" i="1" baseline="-25000" dirty="0" smtClean="0">
                    <a:solidFill>
                      <a:schemeClr val="tx1"/>
                    </a:solidFill>
                  </a:rPr>
                  <a:t>2</a:t>
                </a:r>
                <a:r>
                  <a:rPr lang="en-GB" sz="2000" i="1" dirty="0" smtClean="0">
                    <a:solidFill>
                      <a:schemeClr val="tx1"/>
                    </a:solidFill>
                  </a:rPr>
                  <a:t>=500 </a:t>
                </a:r>
                <a:r>
                  <a:rPr lang="en-GB" sz="2000" i="1" dirty="0" err="1" smtClean="0">
                    <a:solidFill>
                      <a:schemeClr val="tx1"/>
                    </a:solidFill>
                  </a:rPr>
                  <a:t>hPa</a:t>
                </a:r>
                <a:r>
                  <a:rPr lang="en-GB" sz="2000" i="1" dirty="0" smtClean="0">
                    <a:solidFill>
                      <a:schemeClr val="tx1"/>
                    </a:solidFill>
                  </a:rPr>
                  <a:t>;</a:t>
                </a:r>
                <a:r>
                  <a:rPr lang="en-GB" sz="2000" i="1" baseline="-25000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lvl="1">
                  <a:buClr>
                    <a:schemeClr val="tx1"/>
                  </a:buClr>
                  <a:buSzPct val="100000"/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𝐶𝐴𝑃𝐸</m:t>
                        </m:r>
                      </m:e>
                    </m:rad>
                  </m:oMath>
                </a14:m>
                <a:r>
                  <a:rPr lang="en-GB" sz="2000" i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GB" sz="2000" dirty="0" smtClean="0">
                    <a:solidFill>
                      <a:schemeClr val="tx1"/>
                    </a:solidFill>
                  </a:rPr>
                  <a:t>is the maximum vertical velocity in convective </a:t>
                </a:r>
                <a:r>
                  <a:rPr lang="en-GB" sz="2000" dirty="0" err="1" smtClean="0">
                    <a:solidFill>
                      <a:schemeClr val="tx1"/>
                    </a:solidFill>
                  </a:rPr>
                  <a:t>updraughts</a:t>
                </a:r>
                <a:r>
                  <a:rPr lang="en-GB" sz="2000" dirty="0" smtClean="0">
                    <a:solidFill>
                      <a:schemeClr val="tx1"/>
                    </a:solidFill>
                  </a:rPr>
                  <a:t>.</a:t>
                </a:r>
              </a:p>
              <a:p>
                <a:pPr marL="342900" indent="-342900" algn="l">
                  <a:buClr>
                    <a:schemeClr val="tx1"/>
                  </a:buClr>
                  <a:buSzPct val="100000"/>
                  <a:buFont typeface="Wingdings" panose="05000000000000000000" pitchFamily="2" charset="2"/>
                  <a:buChar char="Ø"/>
                </a:pPr>
                <a:r>
                  <a:rPr lang="en-GB" sz="2000" dirty="0" smtClean="0">
                    <a:solidFill>
                      <a:schemeClr val="tx1"/>
                    </a:solidFill>
                  </a:rPr>
                  <a:t>Four values for each 24-hour period are considered and the maximum of these is retained.</a:t>
                </a:r>
              </a:p>
              <a:p>
                <a:pPr marL="342900" indent="-342900" algn="l">
                  <a:buClr>
                    <a:schemeClr val="tx1"/>
                  </a:buClr>
                  <a:buSzPct val="100000"/>
                  <a:buFont typeface="Wingdings" panose="05000000000000000000" pitchFamily="2" charset="2"/>
                  <a:buChar char="Ø"/>
                </a:pPr>
                <a:r>
                  <a:rPr lang="en-GB" sz="2000" dirty="0" smtClean="0">
                    <a:solidFill>
                      <a:schemeClr val="tx1"/>
                    </a:solidFill>
                  </a:rPr>
                  <a:t>To avoid noise in the high latitudes, CAPE less than 10 J/kg is filtered out.</a:t>
                </a:r>
              </a:p>
            </p:txBody>
          </p:sp>
        </mc:Choice>
        <mc:Fallback xmlns="">
          <p:sp>
            <p:nvSpPr>
              <p:cNvPr id="2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038434" y="942007"/>
                <a:ext cx="7427169" cy="5257800"/>
              </a:xfrm>
              <a:blipFill rotWithShape="0">
                <a:blip r:embed="rId2"/>
                <a:stretch>
                  <a:fillRect l="-1066" t="-8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9531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827088" y="0"/>
            <a:ext cx="7859712" cy="777875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Severe convection, 9 June 2014</a:t>
            </a:r>
            <a:endParaRPr lang="en-GB" altLang="en-US" sz="320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4437063"/>
            <a:ext cx="7427913" cy="1655762"/>
          </a:xfrm>
        </p:spPr>
        <p:txBody>
          <a:bodyPr rtlCol="0">
            <a:norm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chemeClr val="tx1"/>
                </a:solidFill>
                <a:latin typeface="+mn-lt"/>
              </a:rPr>
              <a:t>S</a:t>
            </a: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evere convection affected Western Europe on 9 June 2014.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Deep moist convection developed along the western fringe of a hot air mass.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chemeClr val="tx1"/>
                </a:solidFill>
                <a:latin typeface="+mn-lt"/>
              </a:rPr>
              <a:t>Many weather reports of severe wind gusts and large hail.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8F2A690-36AD-491B-BB5F-FAC577C6C215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47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  <p:pic>
        <p:nvPicPr>
          <p:cNvPr id="6451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190625"/>
            <a:ext cx="4156075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750888"/>
            <a:ext cx="45497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24388" y="3738563"/>
            <a:ext cx="19542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b="1" dirty="0">
                <a:latin typeface="+mj-lt"/>
              </a:rPr>
              <a:t>SYNOP &amp; ESSL</a:t>
            </a:r>
          </a:p>
        </p:txBody>
      </p:sp>
      <p:pic>
        <p:nvPicPr>
          <p:cNvPr id="6452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946150"/>
            <a:ext cx="64547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 rot="19389134">
            <a:off x="6197600" y="2430463"/>
            <a:ext cx="1484313" cy="749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153400" cy="620713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Severe convection, 9 June 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3380" y="1628800"/>
            <a:ext cx="359582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Strong wind gusts were reported in France, Belgium, the Netherland and Germany.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maximum wind gust at </a:t>
            </a:r>
            <a:r>
              <a:rPr lang="en-GB" sz="1800" dirty="0" smtClean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Düsseldorf </a:t>
            </a:r>
            <a:r>
              <a:rPr lang="en-GB" sz="18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airport was 42 m/s</a:t>
            </a:r>
            <a:r>
              <a:rPr lang="en-GB" sz="1800" dirty="0" smtClean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EFI gave no indication of severe wind gusts even in the short range.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EFI for CAPESHEAR reached values close to 1  six days in advance. </a:t>
            </a:r>
            <a:endParaRPr lang="en-GB" sz="1800" dirty="0">
              <a:solidFill>
                <a:prstClr val="black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5545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AE42269-9B15-432A-8256-CA16B4CD64E5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48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44" y="746160"/>
            <a:ext cx="4838736" cy="55615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9552" y="3542190"/>
            <a:ext cx="165618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EFI 10fg T+0-24h</a:t>
            </a:r>
            <a:endParaRPr kumimoji="0" lang="en-GB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5816" y="3512043"/>
            <a:ext cx="221729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EFI CAPESHEAR T+120-144h</a:t>
            </a:r>
            <a:endParaRPr kumimoji="0" lang="en-GB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3" y="92077"/>
            <a:ext cx="7859217" cy="776604"/>
          </a:xfrm>
        </p:spPr>
        <p:txBody>
          <a:bodyPr/>
          <a:lstStyle/>
          <a:p>
            <a:r>
              <a:rPr lang="en-GB" dirty="0" smtClean="0"/>
              <a:t>Some considerations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3356" y="868681"/>
            <a:ext cx="7427169" cy="5036561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1800" dirty="0" smtClean="0"/>
              <a:t>The EFI provides signals of anomalous weather relative to the model climatology.</a:t>
            </a:r>
          </a:p>
          <a:p>
            <a:pPr marL="1168400" lvl="1" indent="-457200">
              <a:buClrTx/>
              <a:buSzPct val="100000"/>
              <a:buFont typeface="Wingdings" panose="05000000000000000000" pitchFamily="2" charset="2"/>
              <a:buChar char="ü"/>
            </a:pPr>
            <a:r>
              <a:rPr lang="en-GB" sz="1800" dirty="0" smtClean="0"/>
              <a:t>very low </a:t>
            </a:r>
            <a:r>
              <a:rPr lang="en-GB" sz="1800" dirty="0"/>
              <a:t>CAPE values (&lt;10 J/kg) </a:t>
            </a:r>
            <a:r>
              <a:rPr lang="en-GB" sz="1800" dirty="0" smtClean="0"/>
              <a:t>are filtered out to avoid insignificant signals in the areas of low CAPE values in the M-climate (e.g. Arctic in winter)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1800" dirty="0" smtClean="0"/>
              <a:t>Both convective EFIs give guidance where convection is likely to be severe if it initiates. CIN is not considered.</a:t>
            </a: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338" y="3501008"/>
            <a:ext cx="4218786" cy="25867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5542" y="3635202"/>
            <a:ext cx="165614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EFI CAPE</a:t>
            </a:r>
            <a:endParaRPr kumimoji="0" lang="en-GB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524393"/>
            <a:ext cx="4218786" cy="25867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756" y="3635202"/>
            <a:ext cx="278426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EFI CAPESHEAR</a:t>
            </a:r>
            <a:endParaRPr kumimoji="0" lang="en-GB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18525" y="2856860"/>
            <a:ext cx="7859217" cy="648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4400">
                <a:solidFill>
                  <a:srgbClr val="376092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algn="ctr">
              <a:defRPr sz="4400">
                <a:solidFill>
                  <a:srgbClr val="376092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algn="ctr">
              <a:defRPr sz="4400">
                <a:solidFill>
                  <a:srgbClr val="376092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algn="ctr">
              <a:defRPr sz="4400">
                <a:solidFill>
                  <a:srgbClr val="376092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algn="ctr">
              <a:defRPr sz="4400">
                <a:solidFill>
                  <a:srgbClr val="376092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algn="ctr">
              <a:defRPr sz="4400">
                <a:solidFill>
                  <a:srgbClr val="376092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algn="ctr">
              <a:defRPr sz="4400">
                <a:solidFill>
                  <a:srgbClr val="376092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algn="ctr">
              <a:defRPr sz="4400">
                <a:solidFill>
                  <a:srgbClr val="376092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algn="ctr">
              <a:defRPr sz="4400">
                <a:solidFill>
                  <a:srgbClr val="376092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1" kern="0" dirty="0" smtClean="0">
                <a:solidFill>
                  <a:schemeClr val="tx1"/>
                </a:solidFill>
              </a:rPr>
              <a:t>FC T+72-96h valid for 30 Aug 2015</a:t>
            </a:r>
            <a:endParaRPr lang="en-GB" sz="18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3959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859712" cy="692150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Extreme Forecast Index (EFI)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765175"/>
            <a:ext cx="7427913" cy="4525963"/>
          </a:xfrm>
        </p:spPr>
        <p:txBody>
          <a:bodyPr rtlCol="0">
            <a:normAutofit fontScale="70000" lnSpcReduction="20000"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b="1" dirty="0" smtClean="0">
                <a:solidFill>
                  <a:schemeClr val="tx1"/>
                </a:solidFill>
                <a:latin typeface="+mn-lt"/>
              </a:rPr>
              <a:t>Extreme Forecast Index (EFI)</a:t>
            </a:r>
            <a:r>
              <a:rPr lang="en-GB" dirty="0" smtClean="0">
                <a:solidFill>
                  <a:schemeClr val="tx1"/>
                </a:solidFill>
                <a:latin typeface="+mn-lt"/>
              </a:rPr>
              <a:t> is designed to measure how extreme a given ensemble forecast is.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chemeClr val="tx1"/>
                </a:solidFill>
                <a:latin typeface="+mn-lt"/>
              </a:rPr>
              <a:t>EFI is a measure of the difference between the ensemble forecast distribution and a reference distribution - </a:t>
            </a:r>
            <a:r>
              <a:rPr lang="en-GB" b="1" dirty="0" smtClean="0">
                <a:solidFill>
                  <a:schemeClr val="tx1"/>
                </a:solidFill>
                <a:latin typeface="+mn-lt"/>
              </a:rPr>
              <a:t>model climate (M-climate)</a:t>
            </a:r>
            <a:r>
              <a:rPr lang="en-GB" dirty="0" smtClean="0">
                <a:solidFill>
                  <a:schemeClr val="tx1"/>
                </a:solidFill>
                <a:latin typeface="+mn-lt"/>
              </a:rPr>
              <a:t>. 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chemeClr val="tx1"/>
                </a:solidFill>
                <a:latin typeface="+mn-lt"/>
              </a:rPr>
              <a:t>EFI delivers model-climate-related information, therefore it can be used as an </a:t>
            </a:r>
            <a:r>
              <a:rPr lang="ja-JP" altLang="en-GB" dirty="0" smtClean="0">
                <a:solidFill>
                  <a:schemeClr val="tx1"/>
                </a:solidFill>
                <a:latin typeface="+mn-lt"/>
              </a:rPr>
              <a:t>“</a:t>
            </a:r>
            <a:r>
              <a:rPr lang="en-GB" altLang="ja-JP" dirty="0" smtClean="0">
                <a:solidFill>
                  <a:schemeClr val="tx1"/>
                </a:solidFill>
                <a:latin typeface="+mn-lt"/>
              </a:rPr>
              <a:t>alarm bell</a:t>
            </a:r>
            <a:r>
              <a:rPr lang="ja-JP" altLang="en-GB" dirty="0" smtClean="0">
                <a:solidFill>
                  <a:schemeClr val="tx1"/>
                </a:solidFill>
                <a:latin typeface="+mn-lt"/>
              </a:rPr>
              <a:t>”</a:t>
            </a:r>
            <a:r>
              <a:rPr lang="en-GB" altLang="ja-JP" dirty="0" smtClean="0">
                <a:solidFill>
                  <a:schemeClr val="tx1"/>
                </a:solidFill>
                <a:latin typeface="+mn-lt"/>
              </a:rPr>
              <a:t> for extreme weather situations over any area without defining different space- and time-dependent thresholds.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chemeClr val="tx1"/>
                </a:solidFill>
                <a:latin typeface="+mn-lt"/>
              </a:rPr>
              <a:t>Simple probabilities (</a:t>
            </a:r>
            <a:r>
              <a:rPr lang="en-GB" dirty="0" err="1" smtClean="0">
                <a:solidFill>
                  <a:schemeClr val="tx1"/>
                </a:solidFill>
                <a:latin typeface="+mn-lt"/>
              </a:rPr>
              <a:t>eg</a:t>
            </a:r>
            <a:r>
              <a:rPr lang="en-GB" dirty="0" smtClean="0">
                <a:solidFill>
                  <a:schemeClr val="tx1"/>
                </a:solidFill>
                <a:latin typeface="+mn-lt"/>
              </a:rPr>
              <a:t>. &gt; 32</a:t>
            </a:r>
            <a:r>
              <a:rPr lang="en-GB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°</a:t>
            </a:r>
            <a:r>
              <a:rPr lang="en-GB" dirty="0" smtClean="0">
                <a:solidFill>
                  <a:schemeClr val="tx1"/>
                </a:solidFill>
                <a:latin typeface="+mn-lt"/>
              </a:rPr>
              <a:t>C) will not highlight the differences in the distributions below. EFI will, by accounting for the distribution of all the ensemble members.</a:t>
            </a:r>
          </a:p>
        </p:txBody>
      </p:sp>
      <p:grpSp>
        <p:nvGrpSpPr>
          <p:cNvPr id="21509" name="Group 7"/>
          <p:cNvGrpSpPr>
            <a:grpSpLocks/>
          </p:cNvGrpSpPr>
          <p:nvPr/>
        </p:nvGrpSpPr>
        <p:grpSpPr bwMode="auto">
          <a:xfrm>
            <a:off x="1547664" y="4869160"/>
            <a:ext cx="5975350" cy="1262062"/>
            <a:chOff x="748" y="2478"/>
            <a:chExt cx="3764" cy="795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1510" name="Text Box 28"/>
            <p:cNvSpPr txBox="1">
              <a:spLocks noChangeArrowheads="1"/>
            </p:cNvSpPr>
            <p:nvPr/>
          </p:nvSpPr>
          <p:spPr bwMode="auto">
            <a:xfrm>
              <a:off x="748" y="2478"/>
              <a:ext cx="1633" cy="7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GB" sz="1400" b="1" dirty="0" smtClean="0">
                  <a:solidFill>
                    <a:srgbClr val="00279F"/>
                  </a:solidFill>
                  <a:latin typeface="Helvetica" pitchFamily="34" charset="0"/>
                  <a:ea typeface="+mn-ea"/>
                </a:rPr>
                <a:t>20 C</a:t>
              </a:r>
              <a:r>
                <a:rPr lang="en-US" sz="1400" b="1" dirty="0" smtClean="0">
                  <a:solidFill>
                    <a:srgbClr val="00279F"/>
                  </a:solidFill>
                  <a:latin typeface="Helvetica" pitchFamily="34" charset="0"/>
                  <a:ea typeface="+mn-ea"/>
                </a:rPr>
                <a:t>°</a:t>
              </a:r>
              <a:r>
                <a:rPr lang="en-GB" sz="1400" b="1" dirty="0" smtClean="0">
                  <a:solidFill>
                    <a:srgbClr val="00279F"/>
                  </a:solidFill>
                  <a:latin typeface="Helvetica" pitchFamily="34" charset="0"/>
                  <a:ea typeface="+mn-ea"/>
                </a:rPr>
                <a:t> (</a:t>
              </a:r>
              <a:r>
                <a:rPr lang="en-GB" sz="1400" b="1" dirty="0" smtClean="0">
                  <a:latin typeface="Helvetica" pitchFamily="34" charset="0"/>
                  <a:ea typeface="+mn-ea"/>
                </a:rPr>
                <a:t>20</a:t>
              </a:r>
              <a:r>
                <a:rPr lang="en-GB" sz="1400" b="1" dirty="0" smtClean="0">
                  <a:solidFill>
                    <a:srgbClr val="00279F"/>
                  </a:solidFill>
                  <a:latin typeface="Helvetica" pitchFamily="34" charset="0"/>
                  <a:ea typeface="+mn-ea"/>
                </a:rPr>
                <a:t> members)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GB" sz="1400" b="1" dirty="0" smtClean="0">
                  <a:solidFill>
                    <a:srgbClr val="FFCC66"/>
                  </a:solidFill>
                  <a:latin typeface="Helvetica" pitchFamily="34" charset="0"/>
                  <a:ea typeface="+mn-ea"/>
                </a:rPr>
                <a:t>30 C</a:t>
              </a:r>
              <a:r>
                <a:rPr lang="en-US" sz="1400" b="1" dirty="0" smtClean="0">
                  <a:solidFill>
                    <a:srgbClr val="FFCC66"/>
                  </a:solidFill>
                  <a:latin typeface="Helvetica" pitchFamily="34" charset="0"/>
                  <a:ea typeface="+mn-ea"/>
                </a:rPr>
                <a:t>°</a:t>
              </a:r>
              <a:r>
                <a:rPr lang="en-GB" sz="1400" b="1" dirty="0" smtClean="0">
                  <a:solidFill>
                    <a:srgbClr val="FFCC66"/>
                  </a:solidFill>
                  <a:latin typeface="Helvetica" pitchFamily="34" charset="0"/>
                  <a:ea typeface="+mn-ea"/>
                </a:rPr>
                <a:t> (</a:t>
              </a:r>
              <a:r>
                <a:rPr lang="en-GB" sz="1400" b="1" dirty="0" smtClean="0">
                  <a:latin typeface="Helvetica" pitchFamily="34" charset="0"/>
                  <a:ea typeface="+mn-ea"/>
                </a:rPr>
                <a:t>10</a:t>
              </a:r>
              <a:r>
                <a:rPr lang="en-GB" sz="1400" b="1" dirty="0" smtClean="0">
                  <a:solidFill>
                    <a:srgbClr val="FFCC66"/>
                  </a:solidFill>
                  <a:latin typeface="Helvetica" pitchFamily="34" charset="0"/>
                  <a:ea typeface="+mn-ea"/>
                </a:rPr>
                <a:t> members)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GB" sz="1400" b="1" dirty="0" smtClean="0">
                  <a:solidFill>
                    <a:srgbClr val="FF6600"/>
                  </a:solidFill>
                  <a:latin typeface="Helvetica" pitchFamily="34" charset="0"/>
                  <a:ea typeface="+mn-ea"/>
                </a:rPr>
                <a:t>35 C</a:t>
              </a:r>
              <a:r>
                <a:rPr lang="en-US" sz="1400" b="1" dirty="0" smtClean="0">
                  <a:solidFill>
                    <a:srgbClr val="FF6600"/>
                  </a:solidFill>
                  <a:latin typeface="Helvetica" pitchFamily="34" charset="0"/>
                  <a:ea typeface="+mn-ea"/>
                </a:rPr>
                <a:t>°</a:t>
              </a:r>
              <a:r>
                <a:rPr lang="en-GB" sz="1400" b="1" dirty="0" smtClean="0">
                  <a:solidFill>
                    <a:srgbClr val="FF6600"/>
                  </a:solidFill>
                  <a:latin typeface="Helvetica" pitchFamily="34" charset="0"/>
                  <a:ea typeface="+mn-ea"/>
                </a:rPr>
                <a:t> (</a:t>
              </a:r>
              <a:r>
                <a:rPr lang="en-GB" sz="1400" b="1" dirty="0" smtClean="0">
                  <a:latin typeface="Helvetica" pitchFamily="34" charset="0"/>
                  <a:ea typeface="+mn-ea"/>
                </a:rPr>
                <a:t>15</a:t>
              </a:r>
              <a:r>
                <a:rPr lang="en-GB" sz="1400" b="1" dirty="0" smtClean="0">
                  <a:solidFill>
                    <a:srgbClr val="FF6600"/>
                  </a:solidFill>
                  <a:latin typeface="Helvetica" pitchFamily="34" charset="0"/>
                  <a:ea typeface="+mn-ea"/>
                </a:rPr>
                <a:t> members)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GB" sz="1400" b="1" dirty="0" smtClean="0">
                  <a:solidFill>
                    <a:srgbClr val="FF0066"/>
                  </a:solidFill>
                  <a:latin typeface="Helvetica" pitchFamily="34" charset="0"/>
                  <a:ea typeface="+mn-ea"/>
                </a:rPr>
                <a:t>40 C</a:t>
              </a:r>
              <a:r>
                <a:rPr lang="en-US" sz="1400" b="1" dirty="0" smtClean="0">
                  <a:solidFill>
                    <a:srgbClr val="FF0066"/>
                  </a:solidFill>
                  <a:latin typeface="Helvetica" pitchFamily="34" charset="0"/>
                  <a:ea typeface="+mn-ea"/>
                </a:rPr>
                <a:t>°</a:t>
              </a:r>
              <a:r>
                <a:rPr lang="en-GB" sz="1400" b="1" dirty="0" smtClean="0">
                  <a:solidFill>
                    <a:srgbClr val="FF0066"/>
                  </a:solidFill>
                  <a:latin typeface="Helvetica" pitchFamily="34" charset="0"/>
                  <a:ea typeface="+mn-ea"/>
                </a:rPr>
                <a:t> (</a:t>
              </a:r>
              <a:r>
                <a:rPr lang="en-GB" sz="1400" b="1" dirty="0" smtClean="0">
                  <a:latin typeface="Helvetica" pitchFamily="34" charset="0"/>
                  <a:ea typeface="+mn-ea"/>
                </a:rPr>
                <a:t>5</a:t>
              </a:r>
              <a:r>
                <a:rPr lang="en-GB" sz="1400" b="1" dirty="0" smtClean="0">
                  <a:solidFill>
                    <a:srgbClr val="FF0066"/>
                  </a:solidFill>
                  <a:latin typeface="Helvetica" pitchFamily="34" charset="0"/>
                  <a:ea typeface="+mn-ea"/>
                </a:rPr>
                <a:t> members)</a:t>
              </a:r>
            </a:p>
          </p:txBody>
        </p:sp>
        <p:sp>
          <p:nvSpPr>
            <p:cNvPr id="21511" name="Text Box 30"/>
            <p:cNvSpPr txBox="1">
              <a:spLocks noChangeArrowheads="1"/>
            </p:cNvSpPr>
            <p:nvPr/>
          </p:nvSpPr>
          <p:spPr bwMode="auto">
            <a:xfrm>
              <a:off x="2879" y="2478"/>
              <a:ext cx="1633" cy="7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GB" sz="1400" b="1" dirty="0" smtClean="0">
                  <a:solidFill>
                    <a:srgbClr val="00279F"/>
                  </a:solidFill>
                  <a:latin typeface="Helvetica" pitchFamily="34" charset="0"/>
                  <a:ea typeface="+mn-ea"/>
                </a:rPr>
                <a:t>20 C</a:t>
              </a:r>
              <a:r>
                <a:rPr lang="en-US" sz="1400" b="1" dirty="0" smtClean="0">
                  <a:solidFill>
                    <a:srgbClr val="00279F"/>
                  </a:solidFill>
                  <a:latin typeface="Helvetica" pitchFamily="34" charset="0"/>
                  <a:ea typeface="+mn-ea"/>
                </a:rPr>
                <a:t>°</a:t>
              </a:r>
              <a:r>
                <a:rPr lang="en-GB" sz="1400" b="1" dirty="0" smtClean="0">
                  <a:solidFill>
                    <a:srgbClr val="00279F"/>
                  </a:solidFill>
                  <a:latin typeface="Helvetica" pitchFamily="34" charset="0"/>
                  <a:ea typeface="+mn-ea"/>
                </a:rPr>
                <a:t> (</a:t>
              </a:r>
              <a:r>
                <a:rPr lang="en-GB" sz="1400" b="1" dirty="0" smtClean="0">
                  <a:latin typeface="Helvetica" pitchFamily="34" charset="0"/>
                  <a:ea typeface="+mn-ea"/>
                </a:rPr>
                <a:t>5</a:t>
              </a:r>
              <a:r>
                <a:rPr lang="en-GB" sz="1400" b="1" dirty="0" smtClean="0">
                  <a:solidFill>
                    <a:srgbClr val="00279F"/>
                  </a:solidFill>
                  <a:latin typeface="Helvetica" pitchFamily="34" charset="0"/>
                  <a:ea typeface="+mn-ea"/>
                </a:rPr>
                <a:t> members)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GB" sz="1400" b="1" dirty="0" smtClean="0">
                  <a:solidFill>
                    <a:srgbClr val="FFCC66"/>
                  </a:solidFill>
                  <a:latin typeface="Helvetica" pitchFamily="34" charset="0"/>
                  <a:ea typeface="+mn-ea"/>
                </a:rPr>
                <a:t>30 C</a:t>
              </a:r>
              <a:r>
                <a:rPr lang="en-US" sz="1400" b="1" dirty="0" smtClean="0">
                  <a:solidFill>
                    <a:srgbClr val="FFCC66"/>
                  </a:solidFill>
                  <a:latin typeface="Helvetica" pitchFamily="34" charset="0"/>
                  <a:ea typeface="+mn-ea"/>
                </a:rPr>
                <a:t>°</a:t>
              </a:r>
              <a:r>
                <a:rPr lang="en-GB" sz="1400" b="1" dirty="0" smtClean="0">
                  <a:solidFill>
                    <a:srgbClr val="FFCC66"/>
                  </a:solidFill>
                  <a:latin typeface="Helvetica" pitchFamily="34" charset="0"/>
                  <a:ea typeface="+mn-ea"/>
                </a:rPr>
                <a:t> (</a:t>
              </a:r>
              <a:r>
                <a:rPr lang="en-GB" sz="1400" b="1" dirty="0" smtClean="0">
                  <a:latin typeface="Helvetica" pitchFamily="34" charset="0"/>
                  <a:ea typeface="+mn-ea"/>
                </a:rPr>
                <a:t>25</a:t>
              </a:r>
              <a:r>
                <a:rPr lang="en-GB" sz="1400" b="1" dirty="0" smtClean="0">
                  <a:solidFill>
                    <a:srgbClr val="FFCC66"/>
                  </a:solidFill>
                  <a:latin typeface="Helvetica" pitchFamily="34" charset="0"/>
                  <a:ea typeface="+mn-ea"/>
                </a:rPr>
                <a:t> members)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GB" sz="1400" b="1" dirty="0" smtClean="0">
                  <a:solidFill>
                    <a:srgbClr val="FF6600"/>
                  </a:solidFill>
                  <a:latin typeface="Helvetica" pitchFamily="34" charset="0"/>
                  <a:ea typeface="+mn-ea"/>
                </a:rPr>
                <a:t>35 C</a:t>
              </a:r>
              <a:r>
                <a:rPr lang="en-US" sz="1400" b="1" dirty="0" smtClean="0">
                  <a:solidFill>
                    <a:srgbClr val="FF6600"/>
                  </a:solidFill>
                  <a:latin typeface="Helvetica" pitchFamily="34" charset="0"/>
                  <a:ea typeface="+mn-ea"/>
                </a:rPr>
                <a:t>°</a:t>
              </a:r>
              <a:r>
                <a:rPr lang="en-GB" sz="1400" b="1" dirty="0" smtClean="0">
                  <a:solidFill>
                    <a:srgbClr val="FF6600"/>
                  </a:solidFill>
                  <a:latin typeface="Helvetica" pitchFamily="34" charset="0"/>
                  <a:ea typeface="+mn-ea"/>
                </a:rPr>
                <a:t> (</a:t>
              </a:r>
              <a:r>
                <a:rPr lang="en-GB" sz="1400" b="1" dirty="0" smtClean="0">
                  <a:latin typeface="Helvetica" pitchFamily="34" charset="0"/>
                  <a:ea typeface="+mn-ea"/>
                </a:rPr>
                <a:t>15</a:t>
              </a:r>
              <a:r>
                <a:rPr lang="en-GB" sz="1400" b="1" dirty="0" smtClean="0">
                  <a:solidFill>
                    <a:srgbClr val="FF6600"/>
                  </a:solidFill>
                  <a:latin typeface="Helvetica" pitchFamily="34" charset="0"/>
                  <a:ea typeface="+mn-ea"/>
                </a:rPr>
                <a:t> members)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GB" sz="1400" b="1" dirty="0" smtClean="0">
                  <a:solidFill>
                    <a:srgbClr val="FF0066"/>
                  </a:solidFill>
                  <a:latin typeface="Helvetica" pitchFamily="34" charset="0"/>
                  <a:ea typeface="+mn-ea"/>
                </a:rPr>
                <a:t>40 C</a:t>
              </a:r>
              <a:r>
                <a:rPr lang="en-US" sz="1400" b="1" dirty="0" smtClean="0">
                  <a:solidFill>
                    <a:srgbClr val="FF0066"/>
                  </a:solidFill>
                  <a:latin typeface="Helvetica" pitchFamily="34" charset="0"/>
                  <a:ea typeface="+mn-ea"/>
                </a:rPr>
                <a:t>°</a:t>
              </a:r>
              <a:r>
                <a:rPr lang="en-GB" sz="1400" b="1" dirty="0" smtClean="0">
                  <a:solidFill>
                    <a:srgbClr val="FF0066"/>
                  </a:solidFill>
                  <a:latin typeface="Helvetica" pitchFamily="34" charset="0"/>
                  <a:ea typeface="+mn-ea"/>
                </a:rPr>
                <a:t> (</a:t>
              </a:r>
              <a:r>
                <a:rPr lang="en-GB" sz="1400" b="1" dirty="0" smtClean="0">
                  <a:latin typeface="Helvetica" pitchFamily="34" charset="0"/>
                  <a:ea typeface="+mn-ea"/>
                </a:rPr>
                <a:t>5</a:t>
              </a:r>
              <a:r>
                <a:rPr lang="en-GB" sz="1400" b="1" dirty="0" smtClean="0">
                  <a:solidFill>
                    <a:srgbClr val="FF0066"/>
                  </a:solidFill>
                  <a:latin typeface="Helvetica" pitchFamily="34" charset="0"/>
                  <a:ea typeface="+mn-ea"/>
                </a:rPr>
                <a:t> members)</a:t>
              </a:r>
            </a:p>
          </p:txBody>
        </p:sp>
        <p:sp>
          <p:nvSpPr>
            <p:cNvPr id="21512" name="AutoShape 31"/>
            <p:cNvSpPr>
              <a:spLocks noChangeArrowheads="1"/>
            </p:cNvSpPr>
            <p:nvPr/>
          </p:nvSpPr>
          <p:spPr bwMode="auto">
            <a:xfrm>
              <a:off x="2393" y="2750"/>
              <a:ext cx="453" cy="182"/>
            </a:xfrm>
            <a:prstGeom prst="leftRightArrow">
              <a:avLst>
                <a:gd name="adj1" fmla="val 50000"/>
                <a:gd name="adj2" fmla="val 49780"/>
              </a:avLst>
            </a:prstGeom>
            <a:grpFill/>
            <a:ln w="50800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sz="1800" b="1">
                <a:latin typeface="Helvetica" pitchFamily="34" charset="0"/>
                <a:ea typeface="+mn-ea"/>
              </a:endParaRPr>
            </a:p>
          </p:txBody>
        </p:sp>
      </p:grpSp>
      <p:sp>
        <p:nvSpPr>
          <p:cNvPr id="17413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5AA16D1-C0A5-4741-A88D-15705B7A1455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5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3" y="92077"/>
            <a:ext cx="7859217" cy="648588"/>
          </a:xfrm>
        </p:spPr>
        <p:txBody>
          <a:bodyPr>
            <a:normAutofit/>
          </a:bodyPr>
          <a:lstStyle/>
          <a:p>
            <a:r>
              <a:rPr lang="en-GB" sz="3600" dirty="0" smtClean="0"/>
              <a:t>FC T+72-96h valid for 30 Aug 2015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888" y="906307"/>
            <a:ext cx="4218786" cy="2586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36092" y="1040501"/>
            <a:ext cx="165614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EFI CAPE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02" y="929692"/>
            <a:ext cx="4218786" cy="25867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7306" y="1040501"/>
            <a:ext cx="278426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EFI CAPESHEAR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02" y="3604570"/>
            <a:ext cx="4218786" cy="27597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7307" y="3926957"/>
            <a:ext cx="209164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TP&gt;1mm/24h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033" y="3890011"/>
            <a:ext cx="4113723" cy="244613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5007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3" y="92077"/>
            <a:ext cx="7859217" cy="822324"/>
          </a:xfrm>
        </p:spPr>
        <p:txBody>
          <a:bodyPr/>
          <a:lstStyle/>
          <a:p>
            <a:r>
              <a:rPr lang="en-GB" dirty="0" smtClean="0"/>
              <a:t>FC v. OBS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" y="3975030"/>
            <a:ext cx="3922776" cy="23797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2328" y="803222"/>
            <a:ext cx="44131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Arial"/>
                <a:cs typeface="Arial"/>
                <a:sym typeface="Arial"/>
              </a:rPr>
              <a:t>EFI CAPESHEAR (</a:t>
            </a:r>
            <a:r>
              <a:rPr kumimoji="0" lang="en-GB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Arial"/>
                <a:cs typeface="Arial"/>
                <a:sym typeface="Arial"/>
              </a:rPr>
              <a:t>Prob</a:t>
            </a: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Arial"/>
                <a:cs typeface="Arial"/>
                <a:sym typeface="Arial"/>
              </a:rPr>
              <a:t>(TP&gt;1mm) &gt; 5%)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474" y="3775971"/>
            <a:ext cx="4039829" cy="26346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08" y="1188682"/>
            <a:ext cx="4011002" cy="25120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25522" y="804958"/>
            <a:ext cx="40416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Arial"/>
                <a:cs typeface="Arial"/>
                <a:sym typeface="Arial"/>
              </a:rPr>
              <a:t>EFI CAPE (</a:t>
            </a:r>
            <a:r>
              <a:rPr kumimoji="0" lang="en-GB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Arial"/>
                <a:cs typeface="Arial"/>
                <a:sym typeface="Arial"/>
              </a:rPr>
              <a:t>Prob</a:t>
            </a: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Arial"/>
                <a:cs typeface="Arial"/>
                <a:sym typeface="Arial"/>
              </a:rPr>
              <a:t>(TP&gt;1mm) &gt; 5%)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GB" smtClean="0"/>
              <a:t>51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736" y="1188682"/>
            <a:ext cx="4005167" cy="25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731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3" y="92077"/>
            <a:ext cx="7859217" cy="672627"/>
          </a:xfrm>
        </p:spPr>
        <p:txBody>
          <a:bodyPr/>
          <a:lstStyle/>
          <a:p>
            <a:r>
              <a:rPr lang="en-GB" dirty="0" smtClean="0"/>
              <a:t>A squall line along a cold front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52</a:t>
            </a:fld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90" y="2717232"/>
            <a:ext cx="5144260" cy="36413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769181"/>
            <a:ext cx="3405738" cy="253823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95736" y="2964391"/>
            <a:ext cx="167754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27/11/15 19UTC</a:t>
            </a:r>
            <a:endParaRPr kumimoji="0" lang="en-GB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764704"/>
            <a:ext cx="4333976" cy="2650709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H="1">
            <a:off x="4644008" y="1556792"/>
            <a:ext cx="504056" cy="533266"/>
          </a:xfrm>
          <a:prstGeom prst="line">
            <a:avLst/>
          </a:prstGeom>
          <a:noFill/>
          <a:ln w="25400" cap="flat">
            <a:solidFill>
              <a:srgbClr val="F95AB7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/>
          <p:cNvCxnSpPr/>
          <p:nvPr/>
        </p:nvCxnSpPr>
        <p:spPr>
          <a:xfrm flipH="1">
            <a:off x="4852138" y="1597914"/>
            <a:ext cx="504056" cy="533266"/>
          </a:xfrm>
          <a:prstGeom prst="line">
            <a:avLst/>
          </a:prstGeom>
          <a:noFill/>
          <a:ln w="25400" cap="flat">
            <a:solidFill>
              <a:srgbClr val="F95AB7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Connector 26"/>
          <p:cNvCxnSpPr/>
          <p:nvPr/>
        </p:nvCxnSpPr>
        <p:spPr>
          <a:xfrm flipH="1">
            <a:off x="5054694" y="1664605"/>
            <a:ext cx="504056" cy="533266"/>
          </a:xfrm>
          <a:prstGeom prst="line">
            <a:avLst/>
          </a:prstGeom>
          <a:noFill/>
          <a:ln w="25400" cap="flat">
            <a:solidFill>
              <a:srgbClr val="F95AB7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Connector 27"/>
          <p:cNvCxnSpPr/>
          <p:nvPr/>
        </p:nvCxnSpPr>
        <p:spPr>
          <a:xfrm flipH="1">
            <a:off x="5252685" y="1731296"/>
            <a:ext cx="504056" cy="533266"/>
          </a:xfrm>
          <a:prstGeom prst="line">
            <a:avLst/>
          </a:prstGeom>
          <a:noFill/>
          <a:ln w="25400" cap="flat">
            <a:solidFill>
              <a:srgbClr val="F95AB7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/>
          <p:cNvCxnSpPr/>
          <p:nvPr/>
        </p:nvCxnSpPr>
        <p:spPr>
          <a:xfrm flipH="1">
            <a:off x="7956376" y="1997929"/>
            <a:ext cx="144016" cy="266633"/>
          </a:xfrm>
          <a:prstGeom prst="line">
            <a:avLst/>
          </a:prstGeom>
          <a:noFill/>
          <a:ln w="25400" cap="flat">
            <a:solidFill>
              <a:srgbClr val="F95AB7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Connector 29"/>
          <p:cNvCxnSpPr/>
          <p:nvPr/>
        </p:nvCxnSpPr>
        <p:spPr>
          <a:xfrm flipH="1">
            <a:off x="8127508" y="1976491"/>
            <a:ext cx="144016" cy="266633"/>
          </a:xfrm>
          <a:prstGeom prst="line">
            <a:avLst/>
          </a:prstGeom>
          <a:noFill/>
          <a:ln w="25400" cap="flat">
            <a:solidFill>
              <a:srgbClr val="F95AB7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/>
          <p:cNvCxnSpPr/>
          <p:nvPr/>
        </p:nvCxnSpPr>
        <p:spPr>
          <a:xfrm flipH="1">
            <a:off x="8315265" y="1956742"/>
            <a:ext cx="144016" cy="266633"/>
          </a:xfrm>
          <a:prstGeom prst="line">
            <a:avLst/>
          </a:prstGeom>
          <a:noFill/>
          <a:ln w="25400" cap="flat">
            <a:solidFill>
              <a:srgbClr val="F95AB7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TextBox 31"/>
          <p:cNvSpPr txBox="1"/>
          <p:nvPr/>
        </p:nvSpPr>
        <p:spPr>
          <a:xfrm>
            <a:off x="5306722" y="3872026"/>
            <a:ext cx="3729774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 stripy structure due to:</a:t>
            </a: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GB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fast moving front</a:t>
            </a:r>
          </a:p>
          <a:p>
            <a:pPr marL="342900" indent="-342900" fontAlgn="auto" latinLnBrk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6-houly discretization in the fields from which the EFI is calculated</a:t>
            </a:r>
            <a:endParaRPr kumimoji="0" lang="en-GB" sz="240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907704" y="980728"/>
            <a:ext cx="576064" cy="2232248"/>
          </a:xfrm>
          <a:prstGeom prst="line">
            <a:avLst/>
          </a:prstGeom>
          <a:noFill/>
          <a:ln w="25400" cap="flat">
            <a:solidFill>
              <a:srgbClr val="F95AB7"/>
            </a:solidFill>
            <a:prstDash val="lgDash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8262100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3" y="92077"/>
            <a:ext cx="7859217" cy="816644"/>
          </a:xfrm>
        </p:spPr>
        <p:txBody>
          <a:bodyPr/>
          <a:lstStyle/>
          <a:p>
            <a:r>
              <a:rPr lang="en-GB" dirty="0" smtClean="0"/>
              <a:t>Web charts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53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08721"/>
            <a:ext cx="8280920" cy="533698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99869" y="4391106"/>
            <a:ext cx="341185" cy="3214"/>
          </a:xfrm>
          <a:prstGeom prst="straightConnector1">
            <a:avLst/>
          </a:prstGeom>
          <a:noFill/>
          <a:ln w="25400" cap="flat">
            <a:solidFill>
              <a:srgbClr val="F95AB7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Rectangle 6"/>
          <p:cNvSpPr/>
          <p:nvPr/>
        </p:nvSpPr>
        <p:spPr>
          <a:xfrm>
            <a:off x="1187624" y="4777538"/>
            <a:ext cx="4968552" cy="1495916"/>
          </a:xfrm>
          <a:prstGeom prst="rect">
            <a:avLst/>
          </a:prstGeom>
          <a:noFill/>
          <a:ln w="25400" cap="flat">
            <a:solidFill>
              <a:srgbClr val="F95AB7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46908" y="4278180"/>
            <a:ext cx="0" cy="237744"/>
          </a:xfrm>
          <a:prstGeom prst="line">
            <a:avLst/>
          </a:prstGeom>
          <a:noFill/>
          <a:ln w="25400" cap="flat">
            <a:solidFill>
              <a:srgbClr val="F95AB7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Arrow Connector 8"/>
          <p:cNvCxnSpPr/>
          <p:nvPr/>
        </p:nvCxnSpPr>
        <p:spPr>
          <a:xfrm>
            <a:off x="1402234" y="6032572"/>
            <a:ext cx="655781" cy="0"/>
          </a:xfrm>
          <a:prstGeom prst="straightConnector1">
            <a:avLst/>
          </a:prstGeom>
          <a:noFill/>
          <a:ln w="25400" cap="flat">
            <a:solidFill>
              <a:srgbClr val="F95AB7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0475026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3" y="92077"/>
            <a:ext cx="7859217" cy="48016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EFI in the extended range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54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48968"/>
            <a:ext cx="4595614" cy="3288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997618"/>
            <a:ext cx="3744416" cy="2251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37" y="4137772"/>
            <a:ext cx="3751991" cy="22563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91880" y="1412776"/>
            <a:ext cx="1499270" cy="936104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92610" y="2361135"/>
            <a:ext cx="1499270" cy="936104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860032" y="1880828"/>
            <a:ext cx="504056" cy="0"/>
          </a:xfrm>
          <a:prstGeom prst="straightConnector1">
            <a:avLst/>
          </a:prstGeom>
          <a:noFill/>
          <a:ln w="25400" cap="flat">
            <a:solidFill>
              <a:srgbClr val="F95AB7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/>
          <p:nvPr/>
        </p:nvCxnSpPr>
        <p:spPr>
          <a:xfrm flipH="1">
            <a:off x="1835696" y="3140968"/>
            <a:ext cx="288032" cy="1009059"/>
          </a:xfrm>
          <a:prstGeom prst="straightConnector1">
            <a:avLst/>
          </a:prstGeom>
          <a:noFill/>
          <a:ln w="25400" cap="flat">
            <a:solidFill>
              <a:srgbClr val="F95AB7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150" y="3990143"/>
            <a:ext cx="3860034" cy="238337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123728" y="4725144"/>
            <a:ext cx="1368152" cy="576064"/>
          </a:xfrm>
          <a:prstGeom prst="rect">
            <a:avLst/>
          </a:prstGeom>
          <a:noFill/>
          <a:ln w="25400" cap="flat">
            <a:solidFill>
              <a:srgbClr val="F95AB7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21167" y="1577402"/>
            <a:ext cx="1368152" cy="576064"/>
          </a:xfrm>
          <a:prstGeom prst="rect">
            <a:avLst/>
          </a:prstGeom>
          <a:noFill/>
          <a:ln w="25400" cap="flat">
            <a:solidFill>
              <a:srgbClr val="F95AB7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" name="Straight Arrow Connector 20"/>
          <p:cNvCxnSpPr>
            <a:stCxn id="17" idx="3"/>
          </p:cNvCxnSpPr>
          <p:nvPr/>
        </p:nvCxnSpPr>
        <p:spPr>
          <a:xfrm>
            <a:off x="3491880" y="5013176"/>
            <a:ext cx="1499270" cy="0"/>
          </a:xfrm>
          <a:prstGeom prst="straightConnector1">
            <a:avLst/>
          </a:prstGeom>
          <a:noFill/>
          <a:ln w="25400" cap="flat">
            <a:solidFill>
              <a:srgbClr val="F95AB7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>
            <a:stCxn id="19" idx="2"/>
          </p:cNvCxnSpPr>
          <p:nvPr/>
        </p:nvCxnSpPr>
        <p:spPr>
          <a:xfrm>
            <a:off x="7605243" y="2153466"/>
            <a:ext cx="0" cy="1707582"/>
          </a:xfrm>
          <a:prstGeom prst="straightConnector1">
            <a:avLst/>
          </a:prstGeom>
          <a:noFill/>
          <a:ln w="25400" cap="flat">
            <a:solidFill>
              <a:srgbClr val="F95AB7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Oval 23"/>
          <p:cNvSpPr/>
          <p:nvPr/>
        </p:nvSpPr>
        <p:spPr>
          <a:xfrm>
            <a:off x="395536" y="1392801"/>
            <a:ext cx="1539265" cy="1080120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1718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863600" y="0"/>
            <a:ext cx="7859713" cy="692150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St. Jude storm case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478338" y="4581525"/>
            <a:ext cx="4402137" cy="1554163"/>
          </a:xfrm>
        </p:spPr>
        <p:txBody>
          <a:bodyPr rtlCol="0">
            <a:normAutofit fontScale="70000" lnSpcReduction="20000"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chemeClr val="tx1"/>
                </a:solidFill>
              </a:rPr>
              <a:t>M-climate can be used to compute probabilities of exceeding/not exceeding certain M-climate percentiles.</a:t>
            </a:r>
          </a:p>
        </p:txBody>
      </p:sp>
      <p:pic>
        <p:nvPicPr>
          <p:cNvPr id="6963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573463"/>
            <a:ext cx="29305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23888"/>
            <a:ext cx="3167062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12825" y="1030288"/>
            <a:ext cx="14398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latin typeface="+mn-lt"/>
              </a:rPr>
              <a:t>T+72-96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1713" y="3897313"/>
            <a:ext cx="26892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latin typeface="+mn-lt"/>
              </a:rPr>
              <a:t>M-climateQ99</a:t>
            </a:r>
          </a:p>
        </p:txBody>
      </p:sp>
      <p:pic>
        <p:nvPicPr>
          <p:cNvPr id="6964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641350"/>
            <a:ext cx="4167187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29150" y="3836988"/>
            <a:ext cx="4046538" cy="522287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 dirty="0">
                <a:latin typeface="+mn-lt"/>
              </a:rPr>
              <a:t>Probability of wind gusts to exceed 99</a:t>
            </a:r>
            <a:r>
              <a:rPr lang="en-GB" sz="1400" b="1" baseline="30000" dirty="0">
                <a:latin typeface="+mn-lt"/>
              </a:rPr>
              <a:t>th</a:t>
            </a:r>
            <a:r>
              <a:rPr lang="en-GB" sz="1400" b="1" dirty="0">
                <a:latin typeface="+mn-lt"/>
              </a:rPr>
              <a:t> M-climate percentile, T+72-96</a:t>
            </a:r>
          </a:p>
        </p:txBody>
      </p:sp>
      <p:sp>
        <p:nvSpPr>
          <p:cNvPr id="69642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36DAAA9-171F-4DBB-A07C-7DE9D755426D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55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 txBox="1">
            <a:spLocks noChangeArrowheads="1"/>
          </p:cNvSpPr>
          <p:nvPr/>
        </p:nvSpPr>
        <p:spPr bwMode="auto">
          <a:xfrm>
            <a:off x="574675" y="45586"/>
            <a:ext cx="8569325" cy="266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290513" indent="-290513" defTabSz="7620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pPr marL="0" indent="0">
              <a:lnSpc>
                <a:spcPts val="2500"/>
              </a:lnSpc>
              <a:spcAft>
                <a:spcPts val="1000"/>
              </a:spcAft>
              <a:buClr>
                <a:schemeClr val="hlink"/>
              </a:buClr>
              <a:buSzPct val="100000"/>
              <a:defRPr/>
            </a:pPr>
            <a: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Further Reading:</a:t>
            </a:r>
          </a:p>
          <a:p>
            <a:pPr marL="342900" indent="-342900">
              <a:lnSpc>
                <a:spcPts val="2500"/>
              </a:lnSpc>
              <a:spcAft>
                <a:spcPts val="1000"/>
              </a:spcAft>
              <a:buClr>
                <a:schemeClr val="hlink"/>
              </a:buClr>
              <a:buSzPct val="100000"/>
              <a:buFont typeface="Wingdings" pitchFamily="2" charset="2"/>
              <a:buChar char="ü"/>
              <a:defRPr/>
            </a:pPr>
            <a:r>
              <a:rPr lang="en-GB" altLang="ja-JP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User Guide to ECMWF forecast products, http://old.ecmwf.int/products/forecasts/guide/user_guide.pdf</a:t>
            </a:r>
          </a:p>
          <a:p>
            <a:pPr marL="342900" indent="-342900">
              <a:lnSpc>
                <a:spcPts val="2500"/>
              </a:lnSpc>
              <a:spcAft>
                <a:spcPts val="1000"/>
              </a:spcAft>
              <a:buClr>
                <a:schemeClr val="hlink"/>
              </a:buClr>
              <a:buSzPct val="100000"/>
              <a:buFont typeface="Wingdings" pitchFamily="2" charset="2"/>
              <a:buChar char="ü"/>
              <a:defRPr/>
            </a:pPr>
            <a:r>
              <a:rPr lang="en-GB" altLang="ja-JP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Tsonevsky, I., D., Richardson</a:t>
            </a:r>
            <a:r>
              <a:rPr lang="en-GB" altLang="ja-JP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, 2012: Application of the new EFI products to a case of early snowfall in Central Europe, </a:t>
            </a:r>
            <a:r>
              <a:rPr lang="en-GB" altLang="ja-JP" sz="18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ECMWF Newsletter,</a:t>
            </a:r>
            <a:r>
              <a:rPr lang="en-GB" altLang="ja-JP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altLang="ja-JP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No. 133</a:t>
            </a:r>
            <a:r>
              <a:rPr lang="en-GB" altLang="ja-JP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, 4.</a:t>
            </a:r>
          </a:p>
          <a:p>
            <a:pPr marL="342900" indent="-342900">
              <a:lnSpc>
                <a:spcPts val="2500"/>
              </a:lnSpc>
              <a:spcAft>
                <a:spcPts val="1000"/>
              </a:spcAft>
              <a:buClr>
                <a:schemeClr val="hlink"/>
              </a:buClr>
              <a:buSzPct val="100000"/>
              <a:buFont typeface="Wingdings" pitchFamily="2" charset="2"/>
              <a:buChar char="ü"/>
              <a:defRPr/>
            </a:pPr>
            <a:r>
              <a:rPr lang="en-GB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Tsonevsky, I.</a:t>
            </a:r>
            <a:r>
              <a:rPr lang="en-GB" sz="1800" dirty="0">
                <a:latin typeface="Helvetica" panose="020B0604020202020204" pitchFamily="34" charset="0"/>
                <a:cs typeface="Helvetica" panose="020B0604020202020204" pitchFamily="34" charset="0"/>
              </a:rPr>
              <a:t>,</a:t>
            </a:r>
            <a:r>
              <a:rPr lang="en-GB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1800" dirty="0">
                <a:latin typeface="Helvetica" panose="020B0604020202020204" pitchFamily="34" charset="0"/>
                <a:cs typeface="Helvetica" panose="020B0604020202020204" pitchFamily="34" charset="0"/>
              </a:rPr>
              <a:t>2015: New EFI parameters for forecasting severe convection. </a:t>
            </a:r>
            <a:r>
              <a:rPr lang="en-GB" sz="1800" i="1" dirty="0">
                <a:latin typeface="Helvetica" panose="020B0604020202020204" pitchFamily="34" charset="0"/>
                <a:cs typeface="Helvetica" panose="020B0604020202020204" pitchFamily="34" charset="0"/>
              </a:rPr>
              <a:t>ECMWF Newsletter,</a:t>
            </a:r>
            <a:r>
              <a:rPr lang="en-GB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No. 144</a:t>
            </a:r>
            <a:r>
              <a:rPr lang="en-GB" sz="1800" dirty="0">
                <a:latin typeface="Helvetica" panose="020B0604020202020204" pitchFamily="34" charset="0"/>
                <a:cs typeface="Helvetica" panose="020B0604020202020204" pitchFamily="34" charset="0"/>
              </a:rPr>
              <a:t>, 27-32.</a:t>
            </a:r>
          </a:p>
          <a:p>
            <a:pPr marL="342900" indent="-342900">
              <a:lnSpc>
                <a:spcPts val="2500"/>
              </a:lnSpc>
              <a:spcAft>
                <a:spcPts val="1000"/>
              </a:spcAft>
              <a:buClr>
                <a:schemeClr val="hlink"/>
              </a:buClr>
              <a:buSzPct val="100000"/>
              <a:buFont typeface="Wingdings" pitchFamily="2" charset="2"/>
              <a:buChar char="ü"/>
              <a:defRPr/>
            </a:pPr>
            <a:endParaRPr lang="en-GB" altLang="ja-JP" sz="18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0660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BA22D16-FFB5-49F0-9C49-F393229E3F6C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56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739848"/>
            <a:ext cx="2533803" cy="35855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07904" y="4163302"/>
            <a:ext cx="5436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http</a:t>
            </a:r>
            <a:r>
              <a:rPr lang="en-GB" sz="1800" b="0" i="1" dirty="0">
                <a:latin typeface="Helvetica" panose="020B0604020202020204" pitchFamily="34" charset="0"/>
                <a:cs typeface="Helvetica" panose="020B0604020202020204" pitchFamily="34" charset="0"/>
              </a:rPr>
              <a:t>://www.ecmwf.int/sites/default/files/NL-144.pdf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3192"/>
            <a:ext cx="8640762" cy="731512"/>
          </a:xfrm>
        </p:spPr>
        <p:txBody>
          <a:bodyPr/>
          <a:lstStyle/>
          <a:p>
            <a:pPr eaLnBrk="1" hangingPunct="1"/>
            <a:r>
              <a:rPr lang="en-GB" altLang="en-US" sz="3200" b="1" dirty="0" smtClean="0"/>
              <a:t>The Model climate (M-climate)</a:t>
            </a:r>
            <a:endParaRPr lang="en-GB" altLang="en-US" sz="2000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764704"/>
            <a:ext cx="8147050" cy="5544021"/>
          </a:xfrm>
        </p:spPr>
        <p:txBody>
          <a:bodyPr/>
          <a:lstStyle/>
          <a:p>
            <a:pPr marL="0" indent="0" eaLnBrk="1" hangingPunct="1">
              <a:spcBef>
                <a:spcPct val="15000"/>
              </a:spcBef>
              <a:spcAft>
                <a:spcPct val="30000"/>
              </a:spcAft>
            </a:pPr>
            <a:r>
              <a:rPr lang="en-GB" altLang="en-US" sz="2000" dirty="0" smtClean="0">
                <a:solidFill>
                  <a:schemeClr val="tx1"/>
                </a:solidFill>
              </a:rPr>
              <a:t>For climate related products like the EFI a reliable model climate is essential.</a:t>
            </a:r>
            <a:endParaRPr lang="en-GB" altLang="en-US" sz="2000" i="1" dirty="0" smtClean="0">
              <a:solidFill>
                <a:schemeClr val="tx1"/>
              </a:solidFill>
            </a:endParaRPr>
          </a:p>
          <a:p>
            <a:pPr marL="0" indent="0" eaLnBrk="1" hangingPunct="1">
              <a:spcBef>
                <a:spcPct val="15000"/>
              </a:spcBef>
              <a:spcAft>
                <a:spcPct val="30000"/>
              </a:spcAft>
            </a:pPr>
            <a:r>
              <a:rPr lang="en-GB" altLang="en-US" sz="2000" i="1" dirty="0" smtClean="0">
                <a:solidFill>
                  <a:schemeClr val="tx1"/>
                </a:solidFill>
              </a:rPr>
              <a:t>Ideally</a:t>
            </a:r>
            <a:r>
              <a:rPr lang="en-GB" altLang="en-US" sz="2000" dirty="0" smtClean="0">
                <a:solidFill>
                  <a:schemeClr val="tx1"/>
                </a:solidFill>
              </a:rPr>
              <a:t> the model climate (M-Climate) is a large set of ensemble re-forecasts with the latest model configuration (used operationally) for a long enough period (e.g. 30 years).</a:t>
            </a:r>
          </a:p>
          <a:p>
            <a:pPr marL="0" indent="0" eaLnBrk="1" hangingPunct="1">
              <a:spcBef>
                <a:spcPct val="15000"/>
              </a:spcBef>
              <a:spcAft>
                <a:spcPct val="15000"/>
              </a:spcAft>
            </a:pPr>
            <a:r>
              <a:rPr lang="en-GB" altLang="en-US" sz="2000" dirty="0" smtClean="0">
                <a:solidFill>
                  <a:schemeClr val="tx1"/>
                </a:solidFill>
              </a:rPr>
              <a:t>The current M-climate in use (</a:t>
            </a:r>
            <a:r>
              <a:rPr lang="en-GB" altLang="en-US" sz="2000" b="1" dirty="0" smtClean="0">
                <a:solidFill>
                  <a:srgbClr val="FF0000"/>
                </a:solidFill>
              </a:rPr>
              <a:t>since 12 May 2015</a:t>
            </a:r>
            <a:r>
              <a:rPr lang="en-GB" altLang="en-US" sz="2000" dirty="0" smtClean="0">
                <a:solidFill>
                  <a:schemeClr val="tx1"/>
                </a:solidFill>
              </a:rPr>
              <a:t>):</a:t>
            </a:r>
          </a:p>
          <a:p>
            <a:pPr lvl="1" eaLnBrk="1" hangingPunct="1">
              <a:spcBef>
                <a:spcPct val="15000"/>
              </a:spcBef>
              <a:spcAft>
                <a:spcPct val="30000"/>
              </a:spcAft>
              <a:buClr>
                <a:srgbClr val="000066"/>
              </a:buClr>
              <a:buFont typeface="Wingdings" panose="05000000000000000000" pitchFamily="2" charset="2"/>
              <a:buChar char="Ø"/>
            </a:pPr>
            <a:r>
              <a:rPr lang="en-GB" altLang="en-US" sz="1600" dirty="0" smtClean="0">
                <a:solidFill>
                  <a:schemeClr val="tx1"/>
                </a:solidFill>
              </a:rPr>
              <a:t>Running an ensemble re-forecast suite with 10 perturbed ensemble members and the Control </a:t>
            </a:r>
            <a:r>
              <a:rPr lang="en-GB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(was 4 perturbed member + Control)</a:t>
            </a:r>
          </a:p>
          <a:p>
            <a:pPr lvl="1" eaLnBrk="1" hangingPunct="1">
              <a:spcBef>
                <a:spcPct val="15000"/>
              </a:spcBef>
              <a:spcAft>
                <a:spcPct val="30000"/>
              </a:spcAft>
              <a:buClr>
                <a:srgbClr val="000066"/>
              </a:buClr>
              <a:buFont typeface="Wingdings" panose="05000000000000000000" pitchFamily="2" charset="2"/>
              <a:buChar char="Ø"/>
            </a:pPr>
            <a:r>
              <a:rPr lang="en-GB" altLang="en-US" sz="1600" dirty="0" smtClean="0">
                <a:solidFill>
                  <a:schemeClr val="tx1"/>
                </a:solidFill>
              </a:rPr>
              <a:t>Always for the most recent 20 years with initial conditions taken from the ECMWF global atmospheric reanalysis ERA-Interim </a:t>
            </a:r>
          </a:p>
          <a:p>
            <a:pPr lvl="1" eaLnBrk="1" hangingPunct="1">
              <a:spcBef>
                <a:spcPct val="15000"/>
              </a:spcBef>
              <a:spcAft>
                <a:spcPct val="30000"/>
              </a:spcAft>
              <a:buClr>
                <a:srgbClr val="000066"/>
              </a:buClr>
              <a:buFont typeface="Wingdings" panose="05000000000000000000" pitchFamily="2" charset="2"/>
              <a:buChar char="Ø"/>
            </a:pPr>
            <a:r>
              <a:rPr lang="en-GB" altLang="en-US" sz="1600" dirty="0" smtClean="0">
                <a:solidFill>
                  <a:schemeClr val="tx1"/>
                </a:solidFill>
              </a:rPr>
              <a:t>Re-forecast runs every Monday and every Thursday. Therefore climate files from the closest preceding run </a:t>
            </a:r>
            <a:r>
              <a:rPr lang="en-GB" altLang="ja-JP" sz="1600" dirty="0" smtClean="0">
                <a:solidFill>
                  <a:schemeClr val="tx1"/>
                </a:solidFill>
              </a:rPr>
              <a:t>are taken. </a:t>
            </a:r>
            <a:r>
              <a:rPr lang="en-GB" altLang="ja-JP" sz="1600" b="1" dirty="0" smtClean="0">
                <a:solidFill>
                  <a:schemeClr val="bg1">
                    <a:lumMod val="50000"/>
                  </a:schemeClr>
                </a:solidFill>
              </a:rPr>
              <a:t>(only Thursday runs before)</a:t>
            </a:r>
          </a:p>
          <a:p>
            <a:pPr lvl="1" eaLnBrk="1" hangingPunct="1">
              <a:spcBef>
                <a:spcPct val="15000"/>
              </a:spcBef>
              <a:spcAft>
                <a:spcPct val="30000"/>
              </a:spcAft>
              <a:buClr>
                <a:srgbClr val="000066"/>
              </a:buClr>
              <a:buFont typeface="Wingdings" panose="05000000000000000000" pitchFamily="2" charset="2"/>
              <a:buChar char="Ø"/>
            </a:pPr>
            <a:r>
              <a:rPr lang="en-GB" altLang="en-US" sz="1600" dirty="0" smtClean="0">
                <a:solidFill>
                  <a:schemeClr val="tx1"/>
                </a:solidFill>
              </a:rPr>
              <a:t>Model run for 32 days, post-processed fields as for ENS (data every 6 hours)</a:t>
            </a:r>
          </a:p>
          <a:p>
            <a:pPr lvl="1" eaLnBrk="1" hangingPunct="1">
              <a:spcBef>
                <a:spcPct val="15000"/>
              </a:spcBef>
              <a:spcAft>
                <a:spcPct val="30000"/>
              </a:spcAft>
              <a:buClr>
                <a:srgbClr val="000066"/>
              </a:buClr>
              <a:buFont typeface="Wingdings" panose="05000000000000000000" pitchFamily="2" charset="2"/>
              <a:buChar char="Ø"/>
            </a:pPr>
            <a:r>
              <a:rPr lang="en-GB" altLang="en-US" sz="1600" dirty="0" smtClean="0">
                <a:solidFill>
                  <a:schemeClr val="tx1"/>
                </a:solidFill>
              </a:rPr>
              <a:t>Uses the latest model cycle (resolution/ physics / etc.)</a:t>
            </a:r>
          </a:p>
          <a:p>
            <a:pPr lvl="1" eaLnBrk="1" hangingPunct="1">
              <a:spcBef>
                <a:spcPct val="15000"/>
              </a:spcBef>
              <a:spcAft>
                <a:spcPct val="30000"/>
              </a:spcAft>
              <a:buClr>
                <a:srgbClr val="000066"/>
              </a:buClr>
              <a:buFont typeface="Wingdings" panose="05000000000000000000" pitchFamily="2" charset="2"/>
              <a:buChar char="Ø"/>
            </a:pPr>
            <a:r>
              <a:rPr lang="en-GB" altLang="en-US" sz="1600" dirty="0" smtClean="0">
                <a:solidFill>
                  <a:schemeClr val="tx1"/>
                </a:solidFill>
              </a:rPr>
              <a:t>Allows an immediate adaptation of the EFI and other model climate related products to any upgrade of ENS</a:t>
            </a:r>
          </a:p>
          <a:p>
            <a:pPr marL="0" indent="0" eaLnBrk="1" hangingPunct="1">
              <a:spcBef>
                <a:spcPct val="15000"/>
              </a:spcBef>
              <a:spcAft>
                <a:spcPct val="30000"/>
              </a:spcAft>
            </a:pPr>
            <a:endParaRPr lang="en-GB" altLang="en-US" sz="2000" dirty="0" smtClean="0">
              <a:solidFill>
                <a:schemeClr val="tx1"/>
              </a:solidFill>
            </a:endParaRPr>
          </a:p>
        </p:txBody>
      </p:sp>
      <p:sp>
        <p:nvSpPr>
          <p:cNvPr id="18436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7C4E1C8-BDD3-45AE-BEFA-29B60FE9C136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6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859712" cy="703263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Model climate (M-climate)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idx="1"/>
          </p:nvPr>
        </p:nvSpPr>
        <p:spPr>
          <a:xfrm>
            <a:off x="757516" y="3053548"/>
            <a:ext cx="7777163" cy="3302802"/>
          </a:xfrm>
        </p:spPr>
        <p:txBody>
          <a:bodyPr rtlCol="0">
            <a:noAutofit/>
          </a:bodyPr>
          <a:lstStyle/>
          <a:p>
            <a:pPr marL="285750" indent="-28575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To </a:t>
            </a:r>
            <a:r>
              <a:rPr lang="en-GB" sz="1800" dirty="0">
                <a:solidFill>
                  <a:schemeClr val="tx1"/>
                </a:solidFill>
                <a:cs typeface="Helvetica" panose="020B0604020202020204" pitchFamily="34" charset="0"/>
              </a:rPr>
              <a:t>provide a robust, less noisy M-Climate, we do not</a:t>
            </a:r>
            <a:r>
              <a:rPr lang="en-GB" altLang="ja-JP" sz="1800" dirty="0">
                <a:solidFill>
                  <a:schemeClr val="tx1"/>
                </a:solidFill>
                <a:cs typeface="Helvetica" panose="020B0604020202020204" pitchFamily="34" charset="0"/>
              </a:rPr>
              <a:t> use just one set of re-forecasts, but </a:t>
            </a:r>
            <a:r>
              <a:rPr lang="en-GB" altLang="ja-JP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all nine </a:t>
            </a:r>
            <a:r>
              <a:rPr lang="en-GB" altLang="ja-JP" sz="1800" dirty="0">
                <a:solidFill>
                  <a:schemeClr val="tx1"/>
                </a:solidFill>
                <a:cs typeface="Helvetica" panose="020B0604020202020204" pitchFamily="34" charset="0"/>
              </a:rPr>
              <a:t>sets centred on the week in </a:t>
            </a:r>
            <a:r>
              <a:rPr lang="en-GB" altLang="ja-JP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question.</a:t>
            </a:r>
          </a:p>
          <a:p>
            <a:pPr marL="285750" indent="-28575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800" dirty="0">
                <a:solidFill>
                  <a:schemeClr val="tx1"/>
                </a:solidFill>
                <a:cs typeface="Helvetica" panose="020B0604020202020204" pitchFamily="34" charset="0"/>
              </a:rPr>
              <a:t>M-climate sample size is: 20 years * </a:t>
            </a:r>
            <a:r>
              <a:rPr lang="en-US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11 </a:t>
            </a:r>
            <a:r>
              <a:rPr lang="en-US" sz="1800" dirty="0">
                <a:solidFill>
                  <a:schemeClr val="tx1"/>
                </a:solidFill>
                <a:cs typeface="Helvetica" panose="020B0604020202020204" pitchFamily="34" charset="0"/>
              </a:rPr>
              <a:t>ensemble members * </a:t>
            </a:r>
            <a:r>
              <a:rPr lang="en-US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9 re-forecast </a:t>
            </a:r>
            <a:r>
              <a:rPr lang="en-US" sz="1800" dirty="0">
                <a:solidFill>
                  <a:schemeClr val="tx1"/>
                </a:solidFill>
                <a:cs typeface="Helvetica" panose="020B0604020202020204" pitchFamily="34" charset="0"/>
              </a:rPr>
              <a:t>runs = </a:t>
            </a:r>
            <a:r>
              <a:rPr lang="en-US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1980 </a:t>
            </a:r>
            <a:r>
              <a:rPr lang="en-US" sz="1800" dirty="0">
                <a:solidFill>
                  <a:schemeClr val="tx1"/>
                </a:solidFill>
                <a:cs typeface="Helvetica" panose="020B0604020202020204" pitchFamily="34" charset="0"/>
              </a:rPr>
              <a:t>re-forecast </a:t>
            </a:r>
            <a:r>
              <a:rPr lang="en-US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fields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(were 500)</a:t>
            </a:r>
          </a:p>
          <a:p>
            <a:pPr marL="285750" indent="-28575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As the M-climate consists of 1980 realisations, the M-climate extreme values correspond, approximately, to 66-year return period for month-long time windows 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(was 16-year return period)</a:t>
            </a:r>
            <a:r>
              <a:rPr lang="en-GB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.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Recent </a:t>
            </a:r>
            <a:r>
              <a:rPr lang="en-GB" sz="1800" dirty="0">
                <a:solidFill>
                  <a:schemeClr val="tx1"/>
                </a:solidFill>
                <a:cs typeface="Helvetica" panose="020B0604020202020204" pitchFamily="34" charset="0"/>
              </a:rPr>
              <a:t>changes </a:t>
            </a:r>
            <a:r>
              <a:rPr lang="en-GB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lead to: </a:t>
            </a:r>
            <a:endParaRPr lang="en-GB" sz="1800" dirty="0">
              <a:solidFill>
                <a:schemeClr val="tx1"/>
              </a:solidFill>
              <a:cs typeface="Helvetica" panose="020B0604020202020204" pitchFamily="34" charset="0"/>
            </a:endParaRPr>
          </a:p>
          <a:p>
            <a:pPr marL="738187" indent="-28575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sz="1800" dirty="0">
                <a:solidFill>
                  <a:schemeClr val="tx1"/>
                </a:solidFill>
                <a:cs typeface="Helvetica" panose="020B0604020202020204" pitchFamily="34" charset="0"/>
              </a:rPr>
              <a:t>Decrease of the noise in the tails of the M-climate distribution and </a:t>
            </a:r>
            <a:r>
              <a:rPr lang="en-GB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considerable </a:t>
            </a:r>
            <a:r>
              <a:rPr lang="en-GB" sz="1800" dirty="0">
                <a:solidFill>
                  <a:schemeClr val="tx1"/>
                </a:solidFill>
                <a:cs typeface="Helvetica" panose="020B0604020202020204" pitchFamily="34" charset="0"/>
              </a:rPr>
              <a:t>increase </a:t>
            </a:r>
            <a:r>
              <a:rPr lang="en-GB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of the </a:t>
            </a:r>
            <a:r>
              <a:rPr lang="en-GB" sz="1800" dirty="0">
                <a:solidFill>
                  <a:schemeClr val="tx1"/>
                </a:solidFill>
                <a:cs typeface="Helvetica" panose="020B0604020202020204" pitchFamily="34" charset="0"/>
              </a:rPr>
              <a:t>consistency of </a:t>
            </a:r>
            <a:r>
              <a:rPr lang="en-GB" sz="1800" dirty="0" smtClean="0">
                <a:solidFill>
                  <a:schemeClr val="tx1"/>
                </a:solidFill>
                <a:cs typeface="Helvetica" panose="020B0604020202020204" pitchFamily="34" charset="0"/>
              </a:rPr>
              <a:t>SOT forecasts;</a:t>
            </a:r>
            <a:endParaRPr lang="en-GB" sz="1800" dirty="0">
              <a:solidFill>
                <a:schemeClr val="tx1"/>
              </a:solidFill>
              <a:cs typeface="Helvetica" panose="020B0604020202020204" pitchFamily="34" charset="0"/>
            </a:endParaRPr>
          </a:p>
          <a:p>
            <a:pPr marL="738187" indent="-285750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sz="1800" dirty="0">
                <a:solidFill>
                  <a:schemeClr val="tx1"/>
                </a:solidFill>
                <a:cs typeface="Helvetica" panose="020B0604020202020204" pitchFamily="34" charset="0"/>
              </a:rPr>
              <a:t>Decrease of the jumpiness due to the seasonal trend.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endParaRPr lang="en-GB" sz="1800" dirty="0" smtClean="0">
              <a:solidFill>
                <a:schemeClr val="tx1"/>
              </a:solidFill>
              <a:cs typeface="Helvetica" panose="020B0604020202020204" pitchFamily="34" charset="0"/>
            </a:endParaRPr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20688"/>
            <a:ext cx="3959969" cy="245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BADE602-D329-480D-88BC-A895C3B1EACF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7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82650" y="0"/>
            <a:ext cx="7859713" cy="692150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Extreme Forecast Index (EFI)</a:t>
            </a:r>
          </a:p>
        </p:txBody>
      </p:sp>
      <p:sp>
        <p:nvSpPr>
          <p:cNvPr id="20483" name="Rectangle 4"/>
          <p:cNvSpPr>
            <a:spLocks noGrp="1" noChangeArrowheads="1"/>
          </p:cNvSpPr>
          <p:nvPr>
            <p:ph idx="1"/>
          </p:nvPr>
        </p:nvSpPr>
        <p:spPr>
          <a:xfrm>
            <a:off x="1201738" y="698500"/>
            <a:ext cx="7427912" cy="1138238"/>
          </a:xfrm>
        </p:spPr>
        <p:txBody>
          <a:bodyPr/>
          <a:lstStyle/>
          <a:p>
            <a:pPr marL="285750" indent="-285750" eaLnBrk="1" hangingPunct="1"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altLang="en-US" sz="1800" smtClean="0">
                <a:solidFill>
                  <a:schemeClr val="tx1"/>
                </a:solidFill>
              </a:rPr>
              <a:t>The EFI is defined on the basis of the Cumulative Distribution Functions (CDF). The abnormality level in the ensemble is determined based on the position and shape of the distributions.</a:t>
            </a:r>
            <a:endParaRPr lang="en-GB" altLang="en-US" smtClean="0">
              <a:solidFill>
                <a:schemeClr val="tx1"/>
              </a:solidFill>
            </a:endParaRPr>
          </a:p>
        </p:txBody>
      </p:sp>
      <p:sp>
        <p:nvSpPr>
          <p:cNvPr id="20484" name="Text Box 89"/>
          <p:cNvSpPr txBox="1">
            <a:spLocks noChangeArrowheads="1"/>
          </p:cNvSpPr>
          <p:nvPr/>
        </p:nvSpPr>
        <p:spPr bwMode="auto">
          <a:xfrm>
            <a:off x="1979613" y="5949950"/>
            <a:ext cx="1541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en-US" sz="1400" b="1">
                <a:latin typeface="Helvetica" panose="020B0604020202020204" pitchFamily="34" charset="0"/>
              </a:rPr>
              <a:t>parameter value</a:t>
            </a:r>
            <a:endParaRPr lang="en-GB" altLang="en-US"/>
          </a:p>
        </p:txBody>
      </p:sp>
      <p:grpSp>
        <p:nvGrpSpPr>
          <p:cNvPr id="20485" name="Group 448"/>
          <p:cNvGrpSpPr>
            <a:grpSpLocks/>
          </p:cNvGrpSpPr>
          <p:nvPr/>
        </p:nvGrpSpPr>
        <p:grpSpPr bwMode="auto">
          <a:xfrm>
            <a:off x="179388" y="2152650"/>
            <a:ext cx="8929687" cy="3798888"/>
            <a:chOff x="28" y="1193"/>
            <a:chExt cx="6029" cy="2626"/>
          </a:xfrm>
        </p:grpSpPr>
        <p:sp>
          <p:nvSpPr>
            <p:cNvPr id="20492" name="Rectangle 28"/>
            <p:cNvSpPr>
              <a:spLocks noChangeArrowheads="1"/>
            </p:cNvSpPr>
            <p:nvPr/>
          </p:nvSpPr>
          <p:spPr bwMode="auto">
            <a:xfrm>
              <a:off x="705" y="1752"/>
              <a:ext cx="2268" cy="1724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20493" name="Text Box 29"/>
            <p:cNvSpPr txBox="1">
              <a:spLocks noChangeArrowheads="1"/>
            </p:cNvSpPr>
            <p:nvPr/>
          </p:nvSpPr>
          <p:spPr bwMode="auto">
            <a:xfrm>
              <a:off x="387" y="3386"/>
              <a:ext cx="27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latin typeface="Helvetica" panose="020B0604020202020204" pitchFamily="34" charset="0"/>
                </a:rPr>
                <a:t>0</a:t>
              </a:r>
              <a:endParaRPr lang="en-GB" altLang="en-US"/>
            </a:p>
          </p:txBody>
        </p:sp>
        <p:sp>
          <p:nvSpPr>
            <p:cNvPr id="20494" name="Text Box 30"/>
            <p:cNvSpPr txBox="1">
              <a:spLocks noChangeArrowheads="1"/>
            </p:cNvSpPr>
            <p:nvPr/>
          </p:nvSpPr>
          <p:spPr bwMode="auto">
            <a:xfrm>
              <a:off x="387" y="1615"/>
              <a:ext cx="272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latin typeface="Helvetica" panose="020B0604020202020204" pitchFamily="34" charset="0"/>
                </a:rPr>
                <a:t>1</a:t>
              </a:r>
              <a:endParaRPr lang="en-GB" altLang="en-US"/>
            </a:p>
          </p:txBody>
        </p:sp>
        <p:sp>
          <p:nvSpPr>
            <p:cNvPr id="20495" name="Freeform 33"/>
            <p:cNvSpPr>
              <a:spLocks/>
            </p:cNvSpPr>
            <p:nvPr/>
          </p:nvSpPr>
          <p:spPr bwMode="auto">
            <a:xfrm>
              <a:off x="1431" y="1752"/>
              <a:ext cx="1353" cy="1728"/>
            </a:xfrm>
            <a:custGeom>
              <a:avLst/>
              <a:gdLst>
                <a:gd name="T0" fmla="*/ 0 w 1353"/>
                <a:gd name="T1" fmla="*/ 1728 h 1728"/>
                <a:gd name="T2" fmla="*/ 421 w 1353"/>
                <a:gd name="T3" fmla="*/ 1619 h 1728"/>
                <a:gd name="T4" fmla="*/ 686 w 1353"/>
                <a:gd name="T5" fmla="*/ 1262 h 1728"/>
                <a:gd name="T6" fmla="*/ 869 w 1353"/>
                <a:gd name="T7" fmla="*/ 485 h 1728"/>
                <a:gd name="T8" fmla="*/ 1106 w 1353"/>
                <a:gd name="T9" fmla="*/ 156 h 1728"/>
                <a:gd name="T10" fmla="*/ 1353 w 1353"/>
                <a:gd name="T11" fmla="*/ 0 h 17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53"/>
                <a:gd name="T19" fmla="*/ 0 h 1728"/>
                <a:gd name="T20" fmla="*/ 1353 w 1353"/>
                <a:gd name="T21" fmla="*/ 1728 h 17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53" h="1728">
                  <a:moveTo>
                    <a:pt x="0" y="1728"/>
                  </a:moveTo>
                  <a:cubicBezTo>
                    <a:pt x="70" y="1710"/>
                    <a:pt x="307" y="1697"/>
                    <a:pt x="421" y="1619"/>
                  </a:cubicBezTo>
                  <a:cubicBezTo>
                    <a:pt x="535" y="1541"/>
                    <a:pt x="611" y="1451"/>
                    <a:pt x="686" y="1262"/>
                  </a:cubicBezTo>
                  <a:cubicBezTo>
                    <a:pt x="761" y="1073"/>
                    <a:pt x="799" y="669"/>
                    <a:pt x="869" y="485"/>
                  </a:cubicBezTo>
                  <a:cubicBezTo>
                    <a:pt x="939" y="301"/>
                    <a:pt x="1025" y="237"/>
                    <a:pt x="1106" y="156"/>
                  </a:cubicBezTo>
                  <a:cubicBezTo>
                    <a:pt x="1187" y="75"/>
                    <a:pt x="1302" y="32"/>
                    <a:pt x="1353" y="0"/>
                  </a:cubicBezTo>
                </a:path>
              </a:pathLst>
            </a:custGeom>
            <a:noFill/>
            <a:ln w="5080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496" name="Rectangle 34"/>
            <p:cNvSpPr>
              <a:spLocks noChangeArrowheads="1"/>
            </p:cNvSpPr>
            <p:nvPr/>
          </p:nvSpPr>
          <p:spPr bwMode="auto">
            <a:xfrm>
              <a:off x="3789" y="1752"/>
              <a:ext cx="2268" cy="1724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20497" name="Text Box 35"/>
            <p:cNvSpPr txBox="1">
              <a:spLocks noChangeArrowheads="1"/>
            </p:cNvSpPr>
            <p:nvPr/>
          </p:nvSpPr>
          <p:spPr bwMode="auto">
            <a:xfrm>
              <a:off x="3471" y="3386"/>
              <a:ext cx="27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latin typeface="Helvetica" panose="020B0604020202020204" pitchFamily="34" charset="0"/>
                </a:rPr>
                <a:t>0</a:t>
              </a:r>
              <a:endParaRPr lang="en-GB" altLang="en-US"/>
            </a:p>
          </p:txBody>
        </p:sp>
        <p:sp>
          <p:nvSpPr>
            <p:cNvPr id="20498" name="Text Box 36"/>
            <p:cNvSpPr txBox="1">
              <a:spLocks noChangeArrowheads="1"/>
            </p:cNvSpPr>
            <p:nvPr/>
          </p:nvSpPr>
          <p:spPr bwMode="auto">
            <a:xfrm>
              <a:off x="3471" y="1615"/>
              <a:ext cx="272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latin typeface="Helvetica" panose="020B0604020202020204" pitchFamily="34" charset="0"/>
                </a:rPr>
                <a:t>1</a:t>
              </a:r>
              <a:endParaRPr lang="en-GB" altLang="en-US"/>
            </a:p>
          </p:txBody>
        </p:sp>
        <p:grpSp>
          <p:nvGrpSpPr>
            <p:cNvPr id="20499" name="Group 103"/>
            <p:cNvGrpSpPr>
              <a:grpSpLocks/>
            </p:cNvGrpSpPr>
            <p:nvPr/>
          </p:nvGrpSpPr>
          <p:grpSpPr bwMode="auto">
            <a:xfrm>
              <a:off x="977" y="1752"/>
              <a:ext cx="4713" cy="1723"/>
              <a:chOff x="977" y="1752"/>
              <a:chExt cx="4713" cy="1723"/>
            </a:xfrm>
          </p:grpSpPr>
          <p:sp>
            <p:nvSpPr>
              <p:cNvPr id="20566" name="Freeform 31"/>
              <p:cNvSpPr>
                <a:spLocks/>
              </p:cNvSpPr>
              <p:nvPr/>
            </p:nvSpPr>
            <p:spPr bwMode="auto">
              <a:xfrm>
                <a:off x="977" y="1752"/>
                <a:ext cx="1633" cy="1723"/>
              </a:xfrm>
              <a:custGeom>
                <a:avLst/>
                <a:gdLst>
                  <a:gd name="T0" fmla="*/ 0 w 1633"/>
                  <a:gd name="T1" fmla="*/ 1723 h 1723"/>
                  <a:gd name="T2" fmla="*/ 454 w 1633"/>
                  <a:gd name="T3" fmla="*/ 1542 h 1723"/>
                  <a:gd name="T4" fmla="*/ 816 w 1633"/>
                  <a:gd name="T5" fmla="*/ 816 h 1723"/>
                  <a:gd name="T6" fmla="*/ 1179 w 1633"/>
                  <a:gd name="T7" fmla="*/ 227 h 1723"/>
                  <a:gd name="T8" fmla="*/ 1633 w 1633"/>
                  <a:gd name="T9" fmla="*/ 0 h 17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33"/>
                  <a:gd name="T16" fmla="*/ 0 h 1723"/>
                  <a:gd name="T17" fmla="*/ 1633 w 1633"/>
                  <a:gd name="T18" fmla="*/ 1723 h 17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33" h="1723">
                    <a:moveTo>
                      <a:pt x="0" y="1723"/>
                    </a:moveTo>
                    <a:cubicBezTo>
                      <a:pt x="159" y="1708"/>
                      <a:pt x="318" y="1693"/>
                      <a:pt x="454" y="1542"/>
                    </a:cubicBezTo>
                    <a:cubicBezTo>
                      <a:pt x="590" y="1391"/>
                      <a:pt x="695" y="1035"/>
                      <a:pt x="816" y="816"/>
                    </a:cubicBezTo>
                    <a:cubicBezTo>
                      <a:pt x="937" y="597"/>
                      <a:pt x="1043" y="363"/>
                      <a:pt x="1179" y="227"/>
                    </a:cubicBezTo>
                    <a:cubicBezTo>
                      <a:pt x="1315" y="91"/>
                      <a:pt x="1474" y="45"/>
                      <a:pt x="1633" y="0"/>
                    </a:cubicBezTo>
                  </a:path>
                </a:pathLst>
              </a:custGeom>
              <a:noFill/>
              <a:ln w="50800" cap="flat" cmpd="sng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67" name="Freeform 39"/>
              <p:cNvSpPr>
                <a:spLocks/>
              </p:cNvSpPr>
              <p:nvPr/>
            </p:nvSpPr>
            <p:spPr bwMode="auto">
              <a:xfrm>
                <a:off x="4127" y="2865"/>
                <a:ext cx="1563" cy="605"/>
              </a:xfrm>
              <a:custGeom>
                <a:avLst/>
                <a:gdLst>
                  <a:gd name="T0" fmla="*/ 0 w 1563"/>
                  <a:gd name="T1" fmla="*/ 535 h 624"/>
                  <a:gd name="T2" fmla="*/ 174 w 1563"/>
                  <a:gd name="T3" fmla="*/ 503 h 624"/>
                  <a:gd name="T4" fmla="*/ 384 w 1563"/>
                  <a:gd name="T5" fmla="*/ 425 h 624"/>
                  <a:gd name="T6" fmla="*/ 549 w 1563"/>
                  <a:gd name="T7" fmla="*/ 206 h 624"/>
                  <a:gd name="T8" fmla="*/ 622 w 1563"/>
                  <a:gd name="T9" fmla="*/ 97 h 624"/>
                  <a:gd name="T10" fmla="*/ 704 w 1563"/>
                  <a:gd name="T11" fmla="*/ 16 h 624"/>
                  <a:gd name="T12" fmla="*/ 786 w 1563"/>
                  <a:gd name="T13" fmla="*/ 11 h 624"/>
                  <a:gd name="T14" fmla="*/ 887 w 1563"/>
                  <a:gd name="T15" fmla="*/ 73 h 624"/>
                  <a:gd name="T16" fmla="*/ 978 w 1563"/>
                  <a:gd name="T17" fmla="*/ 182 h 624"/>
                  <a:gd name="T18" fmla="*/ 1070 w 1563"/>
                  <a:gd name="T19" fmla="*/ 338 h 624"/>
                  <a:gd name="T20" fmla="*/ 1225 w 1563"/>
                  <a:gd name="T21" fmla="*/ 456 h 624"/>
                  <a:gd name="T22" fmla="*/ 1563 w 1563"/>
                  <a:gd name="T23" fmla="*/ 510 h 6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63"/>
                  <a:gd name="T37" fmla="*/ 0 h 624"/>
                  <a:gd name="T38" fmla="*/ 1563 w 1563"/>
                  <a:gd name="T39" fmla="*/ 624 h 62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63" h="624">
                    <a:moveTo>
                      <a:pt x="0" y="624"/>
                    </a:moveTo>
                    <a:cubicBezTo>
                      <a:pt x="29" y="618"/>
                      <a:pt x="110" y="608"/>
                      <a:pt x="174" y="587"/>
                    </a:cubicBezTo>
                    <a:cubicBezTo>
                      <a:pt x="238" y="566"/>
                      <a:pt x="322" y="554"/>
                      <a:pt x="384" y="496"/>
                    </a:cubicBezTo>
                    <a:cubicBezTo>
                      <a:pt x="446" y="438"/>
                      <a:pt x="509" y="304"/>
                      <a:pt x="549" y="240"/>
                    </a:cubicBezTo>
                    <a:cubicBezTo>
                      <a:pt x="589" y="176"/>
                      <a:pt x="596" y="149"/>
                      <a:pt x="622" y="112"/>
                    </a:cubicBezTo>
                    <a:cubicBezTo>
                      <a:pt x="648" y="75"/>
                      <a:pt x="677" y="37"/>
                      <a:pt x="704" y="20"/>
                    </a:cubicBezTo>
                    <a:cubicBezTo>
                      <a:pt x="731" y="3"/>
                      <a:pt x="756" y="0"/>
                      <a:pt x="786" y="11"/>
                    </a:cubicBezTo>
                    <a:cubicBezTo>
                      <a:pt x="816" y="22"/>
                      <a:pt x="855" y="51"/>
                      <a:pt x="887" y="84"/>
                    </a:cubicBezTo>
                    <a:cubicBezTo>
                      <a:pt x="919" y="117"/>
                      <a:pt x="947" y="160"/>
                      <a:pt x="978" y="212"/>
                    </a:cubicBezTo>
                    <a:cubicBezTo>
                      <a:pt x="1009" y="264"/>
                      <a:pt x="1029" y="342"/>
                      <a:pt x="1070" y="395"/>
                    </a:cubicBezTo>
                    <a:cubicBezTo>
                      <a:pt x="1111" y="448"/>
                      <a:pt x="1143" y="498"/>
                      <a:pt x="1225" y="532"/>
                    </a:cubicBezTo>
                    <a:cubicBezTo>
                      <a:pt x="1307" y="566"/>
                      <a:pt x="1493" y="583"/>
                      <a:pt x="1563" y="596"/>
                    </a:cubicBezTo>
                  </a:path>
                </a:pathLst>
              </a:custGeom>
              <a:noFill/>
              <a:ln w="50800" cap="flat" cmpd="sng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0500" name="Line 40"/>
            <p:cNvSpPr>
              <a:spLocks noChangeShapeType="1"/>
            </p:cNvSpPr>
            <p:nvPr/>
          </p:nvSpPr>
          <p:spPr bwMode="auto">
            <a:xfrm>
              <a:off x="886" y="3430"/>
              <a:ext cx="0" cy="136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01" name="Line 41"/>
            <p:cNvSpPr>
              <a:spLocks noChangeShapeType="1"/>
            </p:cNvSpPr>
            <p:nvPr/>
          </p:nvSpPr>
          <p:spPr bwMode="auto">
            <a:xfrm>
              <a:off x="1158" y="3430"/>
              <a:ext cx="0" cy="136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02" name="Line 42"/>
            <p:cNvSpPr>
              <a:spLocks noChangeShapeType="1"/>
            </p:cNvSpPr>
            <p:nvPr/>
          </p:nvSpPr>
          <p:spPr bwMode="auto">
            <a:xfrm>
              <a:off x="1431" y="3430"/>
              <a:ext cx="0" cy="136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03" name="Line 43"/>
            <p:cNvSpPr>
              <a:spLocks noChangeShapeType="1"/>
            </p:cNvSpPr>
            <p:nvPr/>
          </p:nvSpPr>
          <p:spPr bwMode="auto">
            <a:xfrm>
              <a:off x="1703" y="3430"/>
              <a:ext cx="0" cy="136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04" name="Line 44"/>
            <p:cNvSpPr>
              <a:spLocks noChangeShapeType="1"/>
            </p:cNvSpPr>
            <p:nvPr/>
          </p:nvSpPr>
          <p:spPr bwMode="auto">
            <a:xfrm>
              <a:off x="1975" y="3430"/>
              <a:ext cx="0" cy="136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05" name="Line 45"/>
            <p:cNvSpPr>
              <a:spLocks noChangeShapeType="1"/>
            </p:cNvSpPr>
            <p:nvPr/>
          </p:nvSpPr>
          <p:spPr bwMode="auto">
            <a:xfrm>
              <a:off x="2247" y="3430"/>
              <a:ext cx="0" cy="136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06" name="Line 46"/>
            <p:cNvSpPr>
              <a:spLocks noChangeShapeType="1"/>
            </p:cNvSpPr>
            <p:nvPr/>
          </p:nvSpPr>
          <p:spPr bwMode="auto">
            <a:xfrm>
              <a:off x="2519" y="3430"/>
              <a:ext cx="0" cy="136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07" name="Line 47"/>
            <p:cNvSpPr>
              <a:spLocks noChangeShapeType="1"/>
            </p:cNvSpPr>
            <p:nvPr/>
          </p:nvSpPr>
          <p:spPr bwMode="auto">
            <a:xfrm>
              <a:off x="2791" y="3430"/>
              <a:ext cx="0" cy="136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08" name="Text Box 48"/>
            <p:cNvSpPr txBox="1">
              <a:spLocks noChangeArrowheads="1"/>
            </p:cNvSpPr>
            <p:nvPr/>
          </p:nvSpPr>
          <p:spPr bwMode="auto">
            <a:xfrm>
              <a:off x="705" y="3566"/>
              <a:ext cx="36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latin typeface="Helvetica" panose="020B0604020202020204" pitchFamily="34" charset="0"/>
                </a:rPr>
                <a:t>-10</a:t>
              </a:r>
              <a:endParaRPr lang="en-GB" altLang="en-US"/>
            </a:p>
          </p:txBody>
        </p:sp>
        <p:sp>
          <p:nvSpPr>
            <p:cNvPr id="20509" name="Text Box 49"/>
            <p:cNvSpPr txBox="1">
              <a:spLocks noChangeArrowheads="1"/>
            </p:cNvSpPr>
            <p:nvPr/>
          </p:nvSpPr>
          <p:spPr bwMode="auto">
            <a:xfrm>
              <a:off x="977" y="3566"/>
              <a:ext cx="36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latin typeface="Helvetica" panose="020B0604020202020204" pitchFamily="34" charset="0"/>
                </a:rPr>
                <a:t>-5</a:t>
              </a:r>
              <a:endParaRPr lang="en-GB" altLang="en-US"/>
            </a:p>
          </p:txBody>
        </p:sp>
        <p:sp>
          <p:nvSpPr>
            <p:cNvPr id="20510" name="Text Box 50"/>
            <p:cNvSpPr txBox="1">
              <a:spLocks noChangeArrowheads="1"/>
            </p:cNvSpPr>
            <p:nvPr/>
          </p:nvSpPr>
          <p:spPr bwMode="auto">
            <a:xfrm>
              <a:off x="1249" y="3566"/>
              <a:ext cx="36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latin typeface="Helvetica" panose="020B0604020202020204" pitchFamily="34" charset="0"/>
                </a:rPr>
                <a:t>0</a:t>
              </a:r>
              <a:endParaRPr lang="en-GB" altLang="en-US"/>
            </a:p>
          </p:txBody>
        </p:sp>
        <p:sp>
          <p:nvSpPr>
            <p:cNvPr id="20511" name="Text Box 51"/>
            <p:cNvSpPr txBox="1">
              <a:spLocks noChangeArrowheads="1"/>
            </p:cNvSpPr>
            <p:nvPr/>
          </p:nvSpPr>
          <p:spPr bwMode="auto">
            <a:xfrm>
              <a:off x="1521" y="3566"/>
              <a:ext cx="36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latin typeface="Helvetica" panose="020B0604020202020204" pitchFamily="34" charset="0"/>
                </a:rPr>
                <a:t>5</a:t>
              </a:r>
              <a:endParaRPr lang="en-GB" altLang="en-US"/>
            </a:p>
          </p:txBody>
        </p:sp>
        <p:sp>
          <p:nvSpPr>
            <p:cNvPr id="20512" name="Text Box 52"/>
            <p:cNvSpPr txBox="1">
              <a:spLocks noChangeArrowheads="1"/>
            </p:cNvSpPr>
            <p:nvPr/>
          </p:nvSpPr>
          <p:spPr bwMode="auto">
            <a:xfrm>
              <a:off x="2066" y="3566"/>
              <a:ext cx="36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latin typeface="Helvetica" panose="020B0604020202020204" pitchFamily="34" charset="0"/>
                </a:rPr>
                <a:t>15</a:t>
              </a:r>
              <a:endParaRPr lang="en-GB" altLang="en-US"/>
            </a:p>
          </p:txBody>
        </p:sp>
        <p:sp>
          <p:nvSpPr>
            <p:cNvPr id="20513" name="Text Box 53"/>
            <p:cNvSpPr txBox="1">
              <a:spLocks noChangeArrowheads="1"/>
            </p:cNvSpPr>
            <p:nvPr/>
          </p:nvSpPr>
          <p:spPr bwMode="auto">
            <a:xfrm>
              <a:off x="1793" y="3566"/>
              <a:ext cx="36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latin typeface="Helvetica" panose="020B0604020202020204" pitchFamily="34" charset="0"/>
                </a:rPr>
                <a:t>10</a:t>
              </a:r>
              <a:endParaRPr lang="en-GB" altLang="en-US"/>
            </a:p>
          </p:txBody>
        </p:sp>
        <p:sp>
          <p:nvSpPr>
            <p:cNvPr id="20514" name="Text Box 54"/>
            <p:cNvSpPr txBox="1">
              <a:spLocks noChangeArrowheads="1"/>
            </p:cNvSpPr>
            <p:nvPr/>
          </p:nvSpPr>
          <p:spPr bwMode="auto">
            <a:xfrm>
              <a:off x="2338" y="3566"/>
              <a:ext cx="36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latin typeface="Helvetica" panose="020B0604020202020204" pitchFamily="34" charset="0"/>
                </a:rPr>
                <a:t>20</a:t>
              </a:r>
              <a:endParaRPr lang="en-GB" altLang="en-US"/>
            </a:p>
          </p:txBody>
        </p:sp>
        <p:sp>
          <p:nvSpPr>
            <p:cNvPr id="20515" name="Text Box 55"/>
            <p:cNvSpPr txBox="1">
              <a:spLocks noChangeArrowheads="1"/>
            </p:cNvSpPr>
            <p:nvPr/>
          </p:nvSpPr>
          <p:spPr bwMode="auto">
            <a:xfrm>
              <a:off x="2610" y="3566"/>
              <a:ext cx="36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latin typeface="Helvetica" panose="020B0604020202020204" pitchFamily="34" charset="0"/>
                </a:rPr>
                <a:t>25</a:t>
              </a:r>
              <a:endParaRPr lang="en-GB" altLang="en-US"/>
            </a:p>
          </p:txBody>
        </p:sp>
        <p:sp>
          <p:nvSpPr>
            <p:cNvPr id="20516" name="Line 56"/>
            <p:cNvSpPr>
              <a:spLocks noChangeShapeType="1"/>
            </p:cNvSpPr>
            <p:nvPr/>
          </p:nvSpPr>
          <p:spPr bwMode="auto">
            <a:xfrm>
              <a:off x="3970" y="3430"/>
              <a:ext cx="0" cy="136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17" name="Line 57"/>
            <p:cNvSpPr>
              <a:spLocks noChangeShapeType="1"/>
            </p:cNvSpPr>
            <p:nvPr/>
          </p:nvSpPr>
          <p:spPr bwMode="auto">
            <a:xfrm>
              <a:off x="4242" y="3430"/>
              <a:ext cx="0" cy="136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18" name="Line 58"/>
            <p:cNvSpPr>
              <a:spLocks noChangeShapeType="1"/>
            </p:cNvSpPr>
            <p:nvPr/>
          </p:nvSpPr>
          <p:spPr bwMode="auto">
            <a:xfrm>
              <a:off x="4515" y="3430"/>
              <a:ext cx="0" cy="136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19" name="Line 59"/>
            <p:cNvSpPr>
              <a:spLocks noChangeShapeType="1"/>
            </p:cNvSpPr>
            <p:nvPr/>
          </p:nvSpPr>
          <p:spPr bwMode="auto">
            <a:xfrm>
              <a:off x="4787" y="3430"/>
              <a:ext cx="0" cy="136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20" name="Line 60"/>
            <p:cNvSpPr>
              <a:spLocks noChangeShapeType="1"/>
            </p:cNvSpPr>
            <p:nvPr/>
          </p:nvSpPr>
          <p:spPr bwMode="auto">
            <a:xfrm>
              <a:off x="5059" y="3430"/>
              <a:ext cx="0" cy="136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21" name="Line 61"/>
            <p:cNvSpPr>
              <a:spLocks noChangeShapeType="1"/>
            </p:cNvSpPr>
            <p:nvPr/>
          </p:nvSpPr>
          <p:spPr bwMode="auto">
            <a:xfrm>
              <a:off x="5331" y="3430"/>
              <a:ext cx="0" cy="136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22" name="Line 62"/>
            <p:cNvSpPr>
              <a:spLocks noChangeShapeType="1"/>
            </p:cNvSpPr>
            <p:nvPr/>
          </p:nvSpPr>
          <p:spPr bwMode="auto">
            <a:xfrm>
              <a:off x="5603" y="3430"/>
              <a:ext cx="0" cy="136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23" name="Line 63"/>
            <p:cNvSpPr>
              <a:spLocks noChangeShapeType="1"/>
            </p:cNvSpPr>
            <p:nvPr/>
          </p:nvSpPr>
          <p:spPr bwMode="auto">
            <a:xfrm>
              <a:off x="5875" y="3430"/>
              <a:ext cx="0" cy="136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24" name="Text Box 64"/>
            <p:cNvSpPr txBox="1">
              <a:spLocks noChangeArrowheads="1"/>
            </p:cNvSpPr>
            <p:nvPr/>
          </p:nvSpPr>
          <p:spPr bwMode="auto">
            <a:xfrm>
              <a:off x="3789" y="3566"/>
              <a:ext cx="36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latin typeface="Helvetica" panose="020B0604020202020204" pitchFamily="34" charset="0"/>
                </a:rPr>
                <a:t>-10</a:t>
              </a:r>
              <a:endParaRPr lang="en-GB" altLang="en-US"/>
            </a:p>
          </p:txBody>
        </p:sp>
        <p:sp>
          <p:nvSpPr>
            <p:cNvPr id="20525" name="Text Box 65"/>
            <p:cNvSpPr txBox="1">
              <a:spLocks noChangeArrowheads="1"/>
            </p:cNvSpPr>
            <p:nvPr/>
          </p:nvSpPr>
          <p:spPr bwMode="auto">
            <a:xfrm>
              <a:off x="4061" y="3566"/>
              <a:ext cx="36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latin typeface="Helvetica" panose="020B0604020202020204" pitchFamily="34" charset="0"/>
                </a:rPr>
                <a:t>-5</a:t>
              </a:r>
              <a:endParaRPr lang="en-GB" altLang="en-US"/>
            </a:p>
          </p:txBody>
        </p:sp>
        <p:sp>
          <p:nvSpPr>
            <p:cNvPr id="20526" name="Text Box 66"/>
            <p:cNvSpPr txBox="1">
              <a:spLocks noChangeArrowheads="1"/>
            </p:cNvSpPr>
            <p:nvPr/>
          </p:nvSpPr>
          <p:spPr bwMode="auto">
            <a:xfrm>
              <a:off x="4333" y="3566"/>
              <a:ext cx="36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latin typeface="Helvetica" panose="020B0604020202020204" pitchFamily="34" charset="0"/>
                </a:rPr>
                <a:t>0</a:t>
              </a:r>
              <a:endParaRPr lang="en-GB" altLang="en-US"/>
            </a:p>
          </p:txBody>
        </p:sp>
        <p:sp>
          <p:nvSpPr>
            <p:cNvPr id="20527" name="Text Box 67"/>
            <p:cNvSpPr txBox="1">
              <a:spLocks noChangeArrowheads="1"/>
            </p:cNvSpPr>
            <p:nvPr/>
          </p:nvSpPr>
          <p:spPr bwMode="auto">
            <a:xfrm>
              <a:off x="4605" y="3566"/>
              <a:ext cx="36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latin typeface="Helvetica" panose="020B0604020202020204" pitchFamily="34" charset="0"/>
                </a:rPr>
                <a:t>5</a:t>
              </a:r>
              <a:endParaRPr lang="en-GB" altLang="en-US"/>
            </a:p>
          </p:txBody>
        </p:sp>
        <p:sp>
          <p:nvSpPr>
            <p:cNvPr id="20528" name="Text Box 68"/>
            <p:cNvSpPr txBox="1">
              <a:spLocks noChangeArrowheads="1"/>
            </p:cNvSpPr>
            <p:nvPr/>
          </p:nvSpPr>
          <p:spPr bwMode="auto">
            <a:xfrm>
              <a:off x="5150" y="3566"/>
              <a:ext cx="36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latin typeface="Helvetica" panose="020B0604020202020204" pitchFamily="34" charset="0"/>
                </a:rPr>
                <a:t>15</a:t>
              </a:r>
              <a:endParaRPr lang="en-GB" altLang="en-US"/>
            </a:p>
          </p:txBody>
        </p:sp>
        <p:sp>
          <p:nvSpPr>
            <p:cNvPr id="20529" name="Text Box 69"/>
            <p:cNvSpPr txBox="1">
              <a:spLocks noChangeArrowheads="1"/>
            </p:cNvSpPr>
            <p:nvPr/>
          </p:nvSpPr>
          <p:spPr bwMode="auto">
            <a:xfrm>
              <a:off x="4877" y="3566"/>
              <a:ext cx="36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latin typeface="Helvetica" panose="020B0604020202020204" pitchFamily="34" charset="0"/>
                </a:rPr>
                <a:t>10</a:t>
              </a:r>
              <a:endParaRPr lang="en-GB" altLang="en-US"/>
            </a:p>
          </p:txBody>
        </p:sp>
        <p:sp>
          <p:nvSpPr>
            <p:cNvPr id="20530" name="Text Box 70"/>
            <p:cNvSpPr txBox="1">
              <a:spLocks noChangeArrowheads="1"/>
            </p:cNvSpPr>
            <p:nvPr/>
          </p:nvSpPr>
          <p:spPr bwMode="auto">
            <a:xfrm>
              <a:off x="5422" y="3566"/>
              <a:ext cx="36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latin typeface="Helvetica" panose="020B0604020202020204" pitchFamily="34" charset="0"/>
                </a:rPr>
                <a:t>20</a:t>
              </a:r>
              <a:endParaRPr lang="en-GB" altLang="en-US"/>
            </a:p>
          </p:txBody>
        </p:sp>
        <p:sp>
          <p:nvSpPr>
            <p:cNvPr id="20531" name="Text Box 71"/>
            <p:cNvSpPr txBox="1">
              <a:spLocks noChangeArrowheads="1"/>
            </p:cNvSpPr>
            <p:nvPr/>
          </p:nvSpPr>
          <p:spPr bwMode="auto">
            <a:xfrm>
              <a:off x="5694" y="3565"/>
              <a:ext cx="362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latin typeface="Helvetica" panose="020B0604020202020204" pitchFamily="34" charset="0"/>
                </a:rPr>
                <a:t>25</a:t>
              </a:r>
              <a:endParaRPr lang="en-GB" altLang="en-US"/>
            </a:p>
          </p:txBody>
        </p:sp>
        <p:sp>
          <p:nvSpPr>
            <p:cNvPr id="20532" name="Freeform 72"/>
            <p:cNvSpPr>
              <a:spLocks/>
            </p:cNvSpPr>
            <p:nvPr/>
          </p:nvSpPr>
          <p:spPr bwMode="auto">
            <a:xfrm>
              <a:off x="4605" y="2406"/>
              <a:ext cx="1323" cy="1069"/>
            </a:xfrm>
            <a:custGeom>
              <a:avLst/>
              <a:gdLst>
                <a:gd name="T0" fmla="*/ 0 w 1323"/>
                <a:gd name="T1" fmla="*/ 1069 h 1069"/>
                <a:gd name="T2" fmla="*/ 299 w 1323"/>
                <a:gd name="T3" fmla="*/ 1010 h 1069"/>
                <a:gd name="T4" fmla="*/ 409 w 1323"/>
                <a:gd name="T5" fmla="*/ 900 h 1069"/>
                <a:gd name="T6" fmla="*/ 473 w 1323"/>
                <a:gd name="T7" fmla="*/ 772 h 1069"/>
                <a:gd name="T8" fmla="*/ 529 w 1323"/>
                <a:gd name="T9" fmla="*/ 309 h 1069"/>
                <a:gd name="T10" fmla="*/ 610 w 1323"/>
                <a:gd name="T11" fmla="*/ 31 h 1069"/>
                <a:gd name="T12" fmla="*/ 739 w 1323"/>
                <a:gd name="T13" fmla="*/ 492 h 1069"/>
                <a:gd name="T14" fmla="*/ 822 w 1323"/>
                <a:gd name="T15" fmla="*/ 785 h 1069"/>
                <a:gd name="T16" fmla="*/ 976 w 1323"/>
                <a:gd name="T17" fmla="*/ 900 h 1069"/>
                <a:gd name="T18" fmla="*/ 1049 w 1323"/>
                <a:gd name="T19" fmla="*/ 955 h 1069"/>
                <a:gd name="T20" fmla="*/ 1168 w 1323"/>
                <a:gd name="T21" fmla="*/ 1010 h 1069"/>
                <a:gd name="T22" fmla="*/ 1323 w 1323"/>
                <a:gd name="T23" fmla="*/ 1064 h 10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23"/>
                <a:gd name="T37" fmla="*/ 0 h 1069"/>
                <a:gd name="T38" fmla="*/ 1323 w 1323"/>
                <a:gd name="T39" fmla="*/ 1069 h 10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23" h="1069">
                  <a:moveTo>
                    <a:pt x="0" y="1069"/>
                  </a:moveTo>
                  <a:cubicBezTo>
                    <a:pt x="50" y="1059"/>
                    <a:pt x="231" y="1038"/>
                    <a:pt x="299" y="1010"/>
                  </a:cubicBezTo>
                  <a:cubicBezTo>
                    <a:pt x="367" y="982"/>
                    <a:pt x="380" y="940"/>
                    <a:pt x="409" y="900"/>
                  </a:cubicBezTo>
                  <a:cubicBezTo>
                    <a:pt x="438" y="860"/>
                    <a:pt x="453" y="870"/>
                    <a:pt x="473" y="772"/>
                  </a:cubicBezTo>
                  <a:cubicBezTo>
                    <a:pt x="493" y="674"/>
                    <a:pt x="506" y="432"/>
                    <a:pt x="529" y="309"/>
                  </a:cubicBezTo>
                  <a:cubicBezTo>
                    <a:pt x="552" y="186"/>
                    <a:pt x="575" y="0"/>
                    <a:pt x="610" y="31"/>
                  </a:cubicBezTo>
                  <a:cubicBezTo>
                    <a:pt x="645" y="62"/>
                    <a:pt x="704" y="366"/>
                    <a:pt x="739" y="492"/>
                  </a:cubicBezTo>
                  <a:cubicBezTo>
                    <a:pt x="774" y="618"/>
                    <a:pt x="783" y="717"/>
                    <a:pt x="822" y="785"/>
                  </a:cubicBezTo>
                  <a:cubicBezTo>
                    <a:pt x="861" y="853"/>
                    <a:pt x="938" y="872"/>
                    <a:pt x="976" y="900"/>
                  </a:cubicBezTo>
                  <a:cubicBezTo>
                    <a:pt x="1014" y="928"/>
                    <a:pt x="1017" y="937"/>
                    <a:pt x="1049" y="955"/>
                  </a:cubicBezTo>
                  <a:cubicBezTo>
                    <a:pt x="1081" y="973"/>
                    <a:pt x="1122" y="992"/>
                    <a:pt x="1168" y="1010"/>
                  </a:cubicBezTo>
                  <a:cubicBezTo>
                    <a:pt x="1214" y="1028"/>
                    <a:pt x="1291" y="1053"/>
                    <a:pt x="1323" y="1064"/>
                  </a:cubicBezTo>
                </a:path>
              </a:pathLst>
            </a:custGeom>
            <a:noFill/>
            <a:ln w="5080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33" name="Text Box 73"/>
            <p:cNvSpPr txBox="1">
              <a:spLocks noChangeArrowheads="1"/>
            </p:cNvSpPr>
            <p:nvPr/>
          </p:nvSpPr>
          <p:spPr bwMode="auto">
            <a:xfrm>
              <a:off x="1386" y="1389"/>
              <a:ext cx="953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b="1">
                  <a:latin typeface="Helvetica" panose="020B0604020202020204" pitchFamily="34" charset="0"/>
                </a:rPr>
                <a:t>CDF</a:t>
              </a:r>
              <a:endParaRPr lang="en-GB" altLang="en-US"/>
            </a:p>
          </p:txBody>
        </p:sp>
        <p:sp>
          <p:nvSpPr>
            <p:cNvPr id="20534" name="Text Box 74"/>
            <p:cNvSpPr txBox="1">
              <a:spLocks noChangeArrowheads="1"/>
            </p:cNvSpPr>
            <p:nvPr/>
          </p:nvSpPr>
          <p:spPr bwMode="auto">
            <a:xfrm>
              <a:off x="4468" y="1389"/>
              <a:ext cx="954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b="1">
                  <a:latin typeface="Helvetica" panose="020B0604020202020204" pitchFamily="34" charset="0"/>
                </a:rPr>
                <a:t>PDF</a:t>
              </a:r>
              <a:endParaRPr lang="en-GB" altLang="en-US"/>
            </a:p>
          </p:txBody>
        </p:sp>
        <p:grpSp>
          <p:nvGrpSpPr>
            <p:cNvPr id="20535" name="Group 104"/>
            <p:cNvGrpSpPr>
              <a:grpSpLocks/>
            </p:cNvGrpSpPr>
            <p:nvPr/>
          </p:nvGrpSpPr>
          <p:grpSpPr bwMode="auto">
            <a:xfrm>
              <a:off x="1748" y="2659"/>
              <a:ext cx="3492" cy="544"/>
              <a:chOff x="1748" y="2659"/>
              <a:chExt cx="3492" cy="544"/>
            </a:xfrm>
          </p:grpSpPr>
          <p:sp>
            <p:nvSpPr>
              <p:cNvPr id="20564" name="AutoShape 75"/>
              <p:cNvSpPr>
                <a:spLocks noChangeArrowheads="1"/>
              </p:cNvSpPr>
              <p:nvPr/>
            </p:nvSpPr>
            <p:spPr bwMode="auto">
              <a:xfrm>
                <a:off x="1748" y="2659"/>
                <a:ext cx="363" cy="136"/>
              </a:xfrm>
              <a:prstGeom prst="leftRightArrow">
                <a:avLst>
                  <a:gd name="adj1" fmla="val 50000"/>
                  <a:gd name="adj2" fmla="val 53382"/>
                </a:avLst>
              </a:prstGeom>
              <a:noFill/>
              <a:ln w="50800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endParaRPr lang="en-US" altLang="en-US"/>
              </a:p>
            </p:txBody>
          </p:sp>
          <p:sp>
            <p:nvSpPr>
              <p:cNvPr id="20565" name="AutoShape 76"/>
              <p:cNvSpPr>
                <a:spLocks noChangeArrowheads="1"/>
              </p:cNvSpPr>
              <p:nvPr/>
            </p:nvSpPr>
            <p:spPr bwMode="auto">
              <a:xfrm>
                <a:off x="4877" y="3067"/>
                <a:ext cx="363" cy="136"/>
              </a:xfrm>
              <a:prstGeom prst="leftRightArrow">
                <a:avLst>
                  <a:gd name="adj1" fmla="val 50000"/>
                  <a:gd name="adj2" fmla="val 53382"/>
                </a:avLst>
              </a:prstGeom>
              <a:noFill/>
              <a:ln w="50800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endParaRPr lang="en-US" altLang="en-US"/>
              </a:p>
            </p:txBody>
          </p:sp>
        </p:grpSp>
        <p:sp>
          <p:nvSpPr>
            <p:cNvPr id="20536" name="Text Box 79"/>
            <p:cNvSpPr txBox="1">
              <a:spLocks noChangeArrowheads="1"/>
            </p:cNvSpPr>
            <p:nvPr/>
          </p:nvSpPr>
          <p:spPr bwMode="auto">
            <a:xfrm>
              <a:off x="28" y="2094"/>
              <a:ext cx="775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200" b="1">
                  <a:latin typeface="Helvetica" panose="020B0604020202020204" pitchFamily="34" charset="0"/>
                </a:rPr>
                <a:t>Probability </a:t>
              </a:r>
            </a:p>
            <a:p>
              <a:pPr algn="ctr"/>
              <a:r>
                <a:rPr lang="en-GB" altLang="en-US" sz="1200" b="1">
                  <a:latin typeface="Helvetica" panose="020B0604020202020204" pitchFamily="34" charset="0"/>
                </a:rPr>
                <a:t>of not</a:t>
              </a:r>
            </a:p>
            <a:p>
              <a:pPr algn="ctr"/>
              <a:r>
                <a:rPr lang="en-GB" altLang="en-US" sz="1200" b="1">
                  <a:latin typeface="Helvetica" panose="020B0604020202020204" pitchFamily="34" charset="0"/>
                </a:rPr>
                <a:t>exceeding</a:t>
              </a:r>
            </a:p>
            <a:p>
              <a:pPr algn="ctr"/>
              <a:r>
                <a:rPr lang="en-GB" altLang="en-US" sz="1200" b="1">
                  <a:latin typeface="Helvetica" panose="020B0604020202020204" pitchFamily="34" charset="0"/>
                </a:rPr>
                <a:t>Threshold</a:t>
              </a:r>
            </a:p>
            <a:p>
              <a:pPr algn="ctr"/>
              <a:endParaRPr lang="en-GB" altLang="en-US" sz="1200" b="1">
                <a:latin typeface="Helvetica" panose="020B0604020202020204" pitchFamily="34" charset="0"/>
              </a:endParaRPr>
            </a:p>
            <a:p>
              <a:pPr algn="ctr"/>
              <a:r>
                <a:rPr lang="en-GB" altLang="en-US" sz="1200" b="1">
                  <a:solidFill>
                    <a:srgbClr val="960056"/>
                  </a:solidFill>
                  <a:latin typeface="Helvetica" panose="020B0604020202020204" pitchFamily="34" charset="0"/>
                </a:rPr>
                <a:t>=RANK of</a:t>
              </a:r>
            </a:p>
            <a:p>
              <a:pPr algn="ctr"/>
              <a:r>
                <a:rPr lang="en-GB" altLang="en-US" sz="1200" b="1">
                  <a:solidFill>
                    <a:srgbClr val="960056"/>
                  </a:solidFill>
                  <a:latin typeface="Helvetica" panose="020B0604020202020204" pitchFamily="34" charset="0"/>
                </a:rPr>
                <a:t>data</a:t>
              </a:r>
              <a:endParaRPr lang="en-GB" altLang="en-US" sz="1200"/>
            </a:p>
          </p:txBody>
        </p:sp>
        <p:sp>
          <p:nvSpPr>
            <p:cNvPr id="20537" name="Text Box 80"/>
            <p:cNvSpPr txBox="1">
              <a:spLocks noChangeArrowheads="1"/>
            </p:cNvSpPr>
            <p:nvPr/>
          </p:nvSpPr>
          <p:spPr bwMode="auto">
            <a:xfrm>
              <a:off x="3018" y="2296"/>
              <a:ext cx="843" cy="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400" b="1">
                  <a:latin typeface="Helvetica" panose="020B0604020202020204" pitchFamily="34" charset="0"/>
                </a:rPr>
                <a:t> Density </a:t>
              </a:r>
            </a:p>
            <a:p>
              <a:pPr algn="ctr"/>
              <a:r>
                <a:rPr lang="en-GB" altLang="en-US" sz="1400" b="1">
                  <a:latin typeface="Helvetica" panose="020B0604020202020204" pitchFamily="34" charset="0"/>
                </a:rPr>
                <a:t>per</a:t>
              </a:r>
            </a:p>
            <a:p>
              <a:pPr algn="ctr"/>
              <a:r>
                <a:rPr lang="en-GB" altLang="en-US" sz="1400" b="1">
                  <a:latin typeface="Helvetica" panose="020B0604020202020204" pitchFamily="34" charset="0"/>
                </a:rPr>
                <a:t>threshold</a:t>
              </a:r>
            </a:p>
            <a:p>
              <a:pPr algn="ctr"/>
              <a:r>
                <a:rPr lang="en-GB" altLang="en-US" sz="1400" b="1">
                  <a:latin typeface="Helvetica" panose="020B0604020202020204" pitchFamily="34" charset="0"/>
                </a:rPr>
                <a:t>Interval</a:t>
              </a:r>
            </a:p>
            <a:p>
              <a:pPr algn="ctr"/>
              <a:r>
                <a:rPr lang="en-GB" altLang="en-US" sz="1400" b="1">
                  <a:latin typeface="Helvetica" panose="020B0604020202020204" pitchFamily="34" charset="0"/>
                </a:rPr>
                <a:t>(normalised)</a:t>
              </a:r>
            </a:p>
            <a:p>
              <a:pPr algn="ctr"/>
              <a:endParaRPr lang="en-GB" altLang="en-US"/>
            </a:p>
          </p:txBody>
        </p:sp>
        <p:grpSp>
          <p:nvGrpSpPr>
            <p:cNvPr id="20538" name="Group 88"/>
            <p:cNvGrpSpPr>
              <a:grpSpLocks/>
            </p:cNvGrpSpPr>
            <p:nvPr/>
          </p:nvGrpSpPr>
          <p:grpSpPr bwMode="auto">
            <a:xfrm>
              <a:off x="1691" y="1193"/>
              <a:ext cx="3466" cy="1696"/>
              <a:chOff x="1691" y="1193"/>
              <a:chExt cx="3466" cy="1696"/>
            </a:xfrm>
          </p:grpSpPr>
          <p:sp>
            <p:nvSpPr>
              <p:cNvPr id="20558" name="Text Box 81"/>
              <p:cNvSpPr txBox="1">
                <a:spLocks noChangeArrowheads="1"/>
              </p:cNvSpPr>
              <p:nvPr/>
            </p:nvSpPr>
            <p:spPr bwMode="auto">
              <a:xfrm>
                <a:off x="2770" y="1193"/>
                <a:ext cx="1153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GB" altLang="en-US" sz="1800" b="1">
                    <a:latin typeface="Helvetica" panose="020B0604020202020204" pitchFamily="34" charset="0"/>
                  </a:rPr>
                  <a:t>model climate</a:t>
                </a:r>
                <a:endParaRPr lang="en-GB" altLang="en-US"/>
              </a:p>
            </p:txBody>
          </p:sp>
          <p:sp>
            <p:nvSpPr>
              <p:cNvPr id="20559" name="Text Box 82"/>
              <p:cNvSpPr txBox="1">
                <a:spLocks noChangeArrowheads="1"/>
              </p:cNvSpPr>
              <p:nvPr/>
            </p:nvSpPr>
            <p:spPr bwMode="auto">
              <a:xfrm>
                <a:off x="3104" y="1375"/>
                <a:ext cx="445" cy="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GB" altLang="en-US" sz="1800" b="1">
                    <a:solidFill>
                      <a:srgbClr val="FF3300"/>
                    </a:solidFill>
                    <a:latin typeface="Helvetica" panose="020B0604020202020204" pitchFamily="34" charset="0"/>
                  </a:rPr>
                  <a:t>ENS</a:t>
                </a:r>
                <a:endParaRPr lang="en-GB" altLang="en-US"/>
              </a:p>
            </p:txBody>
          </p:sp>
          <p:sp>
            <p:nvSpPr>
              <p:cNvPr id="20560" name="Freeform 83"/>
              <p:cNvSpPr>
                <a:spLocks/>
              </p:cNvSpPr>
              <p:nvPr/>
            </p:nvSpPr>
            <p:spPr bwMode="auto">
              <a:xfrm>
                <a:off x="3549" y="1503"/>
                <a:ext cx="1608" cy="892"/>
              </a:xfrm>
              <a:custGeom>
                <a:avLst/>
                <a:gdLst>
                  <a:gd name="T0" fmla="*/ 0 w 1354"/>
                  <a:gd name="T1" fmla="*/ 0 h 877"/>
                  <a:gd name="T2" fmla="*/ 2182 w 1354"/>
                  <a:gd name="T3" fmla="*/ 457 h 877"/>
                  <a:gd name="T4" fmla="*/ 3198 w 1354"/>
                  <a:gd name="T5" fmla="*/ 955 h 877"/>
                  <a:gd name="T6" fmla="*/ 0 60000 65536"/>
                  <a:gd name="T7" fmla="*/ 0 60000 65536"/>
                  <a:gd name="T8" fmla="*/ 0 60000 65536"/>
                  <a:gd name="T9" fmla="*/ 0 w 1354"/>
                  <a:gd name="T10" fmla="*/ 0 h 877"/>
                  <a:gd name="T11" fmla="*/ 1354 w 1354"/>
                  <a:gd name="T12" fmla="*/ 877 h 8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54" h="877">
                    <a:moveTo>
                      <a:pt x="0" y="0"/>
                    </a:moveTo>
                    <a:cubicBezTo>
                      <a:pt x="349" y="137"/>
                      <a:pt x="698" y="274"/>
                      <a:pt x="924" y="420"/>
                    </a:cubicBezTo>
                    <a:cubicBezTo>
                      <a:pt x="1150" y="566"/>
                      <a:pt x="1252" y="721"/>
                      <a:pt x="1354" y="877"/>
                    </a:cubicBezTo>
                  </a:path>
                </a:pathLst>
              </a:custGeom>
              <a:noFill/>
              <a:ln w="1270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61" name="Freeform 84"/>
              <p:cNvSpPr>
                <a:spLocks/>
              </p:cNvSpPr>
              <p:nvPr/>
            </p:nvSpPr>
            <p:spPr bwMode="auto">
              <a:xfrm>
                <a:off x="2560" y="1580"/>
                <a:ext cx="787" cy="404"/>
              </a:xfrm>
              <a:custGeom>
                <a:avLst/>
                <a:gdLst>
                  <a:gd name="T0" fmla="*/ 1423 w 646"/>
                  <a:gd name="T1" fmla="*/ 0 h 384"/>
                  <a:gd name="T2" fmla="*/ 1497 w 646"/>
                  <a:gd name="T3" fmla="*/ 342 h 384"/>
                  <a:gd name="T4" fmla="*/ 0 w 646"/>
                  <a:gd name="T5" fmla="*/ 494 h 384"/>
                  <a:gd name="T6" fmla="*/ 0 60000 65536"/>
                  <a:gd name="T7" fmla="*/ 0 60000 65536"/>
                  <a:gd name="T8" fmla="*/ 0 60000 65536"/>
                  <a:gd name="T9" fmla="*/ 0 w 646"/>
                  <a:gd name="T10" fmla="*/ 0 h 384"/>
                  <a:gd name="T11" fmla="*/ 646 w 646"/>
                  <a:gd name="T12" fmla="*/ 384 h 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46" h="384">
                    <a:moveTo>
                      <a:pt x="530" y="0"/>
                    </a:moveTo>
                    <a:cubicBezTo>
                      <a:pt x="535" y="46"/>
                      <a:pt x="646" y="201"/>
                      <a:pt x="558" y="265"/>
                    </a:cubicBezTo>
                    <a:cubicBezTo>
                      <a:pt x="470" y="329"/>
                      <a:pt x="116" y="359"/>
                      <a:pt x="0" y="384"/>
                    </a:cubicBezTo>
                  </a:path>
                </a:pathLst>
              </a:custGeom>
              <a:noFill/>
              <a:ln w="1270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62" name="Freeform 86"/>
              <p:cNvSpPr>
                <a:spLocks/>
              </p:cNvSpPr>
              <p:nvPr/>
            </p:nvSpPr>
            <p:spPr bwMode="auto">
              <a:xfrm>
                <a:off x="1691" y="1344"/>
                <a:ext cx="1125" cy="1061"/>
              </a:xfrm>
              <a:custGeom>
                <a:avLst/>
                <a:gdLst>
                  <a:gd name="T0" fmla="*/ 1125 w 1125"/>
                  <a:gd name="T1" fmla="*/ 0 h 1061"/>
                  <a:gd name="T2" fmla="*/ 448 w 1125"/>
                  <a:gd name="T3" fmla="*/ 256 h 1061"/>
                  <a:gd name="T4" fmla="*/ 55 w 1125"/>
                  <a:gd name="T5" fmla="*/ 805 h 1061"/>
                  <a:gd name="T6" fmla="*/ 119 w 1125"/>
                  <a:gd name="T7" fmla="*/ 1061 h 10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25"/>
                  <a:gd name="T13" fmla="*/ 0 h 1061"/>
                  <a:gd name="T14" fmla="*/ 1125 w 1125"/>
                  <a:gd name="T15" fmla="*/ 1061 h 10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25" h="1061">
                    <a:moveTo>
                      <a:pt x="1125" y="0"/>
                    </a:moveTo>
                    <a:cubicBezTo>
                      <a:pt x="875" y="61"/>
                      <a:pt x="626" y="122"/>
                      <a:pt x="448" y="256"/>
                    </a:cubicBezTo>
                    <a:cubicBezTo>
                      <a:pt x="270" y="390"/>
                      <a:pt x="110" y="671"/>
                      <a:pt x="55" y="805"/>
                    </a:cubicBezTo>
                    <a:cubicBezTo>
                      <a:pt x="0" y="939"/>
                      <a:pt x="59" y="1000"/>
                      <a:pt x="119" y="1061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63" name="Freeform 87"/>
              <p:cNvSpPr>
                <a:spLocks/>
              </p:cNvSpPr>
              <p:nvPr/>
            </p:nvSpPr>
            <p:spPr bwMode="auto">
              <a:xfrm>
                <a:off x="3858" y="1344"/>
                <a:ext cx="860" cy="1545"/>
              </a:xfrm>
              <a:custGeom>
                <a:avLst/>
                <a:gdLst>
                  <a:gd name="T0" fmla="*/ 0 w 860"/>
                  <a:gd name="T1" fmla="*/ 0 h 1545"/>
                  <a:gd name="T2" fmla="*/ 238 w 860"/>
                  <a:gd name="T3" fmla="*/ 283 h 1545"/>
                  <a:gd name="T4" fmla="*/ 439 w 860"/>
                  <a:gd name="T5" fmla="*/ 1051 h 1545"/>
                  <a:gd name="T6" fmla="*/ 860 w 860"/>
                  <a:gd name="T7" fmla="*/ 1545 h 15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60"/>
                  <a:gd name="T13" fmla="*/ 0 h 1545"/>
                  <a:gd name="T14" fmla="*/ 860 w 860"/>
                  <a:gd name="T15" fmla="*/ 1545 h 15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60" h="1545">
                    <a:moveTo>
                      <a:pt x="0" y="0"/>
                    </a:moveTo>
                    <a:cubicBezTo>
                      <a:pt x="82" y="54"/>
                      <a:pt x="165" y="108"/>
                      <a:pt x="238" y="283"/>
                    </a:cubicBezTo>
                    <a:cubicBezTo>
                      <a:pt x="311" y="458"/>
                      <a:pt x="335" y="841"/>
                      <a:pt x="439" y="1051"/>
                    </a:cubicBezTo>
                    <a:cubicBezTo>
                      <a:pt x="543" y="1261"/>
                      <a:pt x="701" y="1403"/>
                      <a:pt x="860" y="1545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539" name="Group 102"/>
            <p:cNvGrpSpPr>
              <a:grpSpLocks/>
            </p:cNvGrpSpPr>
            <p:nvPr/>
          </p:nvGrpSpPr>
          <p:grpSpPr bwMode="auto">
            <a:xfrm>
              <a:off x="700" y="3023"/>
              <a:ext cx="2275" cy="475"/>
              <a:chOff x="700" y="3023"/>
              <a:chExt cx="2275" cy="475"/>
            </a:xfrm>
          </p:grpSpPr>
          <p:sp>
            <p:nvSpPr>
              <p:cNvPr id="20547" name="Oval 91"/>
              <p:cNvSpPr>
                <a:spLocks noChangeArrowheads="1"/>
              </p:cNvSpPr>
              <p:nvPr/>
            </p:nvSpPr>
            <p:spPr bwMode="auto">
              <a:xfrm>
                <a:off x="1406" y="3442"/>
                <a:ext cx="56" cy="56"/>
              </a:xfrm>
              <a:prstGeom prst="ellips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endParaRPr lang="en-US" altLang="en-US"/>
              </a:p>
            </p:txBody>
          </p:sp>
          <p:sp>
            <p:nvSpPr>
              <p:cNvPr id="20548" name="Oval 92"/>
              <p:cNvSpPr>
                <a:spLocks noChangeArrowheads="1"/>
              </p:cNvSpPr>
              <p:nvPr/>
            </p:nvSpPr>
            <p:spPr bwMode="auto">
              <a:xfrm>
                <a:off x="1766" y="3370"/>
                <a:ext cx="56" cy="56"/>
              </a:xfrm>
              <a:prstGeom prst="ellips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endParaRPr lang="en-US" altLang="en-US"/>
              </a:p>
            </p:txBody>
          </p:sp>
          <p:sp>
            <p:nvSpPr>
              <p:cNvPr id="20549" name="Oval 93"/>
              <p:cNvSpPr>
                <a:spLocks noChangeArrowheads="1"/>
              </p:cNvSpPr>
              <p:nvPr/>
            </p:nvSpPr>
            <p:spPr bwMode="auto">
              <a:xfrm>
                <a:off x="1898" y="3284"/>
                <a:ext cx="56" cy="56"/>
              </a:xfrm>
              <a:prstGeom prst="ellips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endParaRPr lang="en-US" altLang="en-US"/>
              </a:p>
            </p:txBody>
          </p:sp>
          <p:sp>
            <p:nvSpPr>
              <p:cNvPr id="20550" name="Oval 94"/>
              <p:cNvSpPr>
                <a:spLocks noChangeArrowheads="1"/>
              </p:cNvSpPr>
              <p:nvPr/>
            </p:nvSpPr>
            <p:spPr bwMode="auto">
              <a:xfrm>
                <a:off x="1979" y="3197"/>
                <a:ext cx="56" cy="56"/>
              </a:xfrm>
              <a:prstGeom prst="ellips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endParaRPr lang="en-US" altLang="en-US"/>
              </a:p>
            </p:txBody>
          </p:sp>
          <p:sp>
            <p:nvSpPr>
              <p:cNvPr id="20551" name="Oval 95"/>
              <p:cNvSpPr>
                <a:spLocks noChangeArrowheads="1"/>
              </p:cNvSpPr>
              <p:nvPr/>
            </p:nvSpPr>
            <p:spPr bwMode="auto">
              <a:xfrm>
                <a:off x="2033" y="3112"/>
                <a:ext cx="56" cy="56"/>
              </a:xfrm>
              <a:prstGeom prst="ellips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endParaRPr lang="en-US" altLang="en-US"/>
              </a:p>
            </p:txBody>
          </p:sp>
          <p:sp>
            <p:nvSpPr>
              <p:cNvPr id="20552" name="Line 96"/>
              <p:cNvSpPr>
                <a:spLocks noChangeShapeType="1"/>
              </p:cNvSpPr>
              <p:nvPr/>
            </p:nvSpPr>
            <p:spPr bwMode="auto">
              <a:xfrm>
                <a:off x="702" y="3399"/>
                <a:ext cx="2266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53" name="Line 97"/>
              <p:cNvSpPr>
                <a:spLocks noChangeShapeType="1"/>
              </p:cNvSpPr>
              <p:nvPr/>
            </p:nvSpPr>
            <p:spPr bwMode="auto">
              <a:xfrm>
                <a:off x="708" y="3315"/>
                <a:ext cx="2266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54" name="Line 98"/>
              <p:cNvSpPr>
                <a:spLocks noChangeShapeType="1"/>
              </p:cNvSpPr>
              <p:nvPr/>
            </p:nvSpPr>
            <p:spPr bwMode="auto">
              <a:xfrm>
                <a:off x="709" y="3226"/>
                <a:ext cx="2266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55" name="Line 99"/>
              <p:cNvSpPr>
                <a:spLocks noChangeShapeType="1"/>
              </p:cNvSpPr>
              <p:nvPr/>
            </p:nvSpPr>
            <p:spPr bwMode="auto">
              <a:xfrm>
                <a:off x="700" y="3142"/>
                <a:ext cx="2266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56" name="Line 100"/>
              <p:cNvSpPr>
                <a:spLocks noChangeShapeType="1"/>
              </p:cNvSpPr>
              <p:nvPr/>
            </p:nvSpPr>
            <p:spPr bwMode="auto">
              <a:xfrm>
                <a:off x="701" y="3053"/>
                <a:ext cx="2266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57" name="Oval 101"/>
              <p:cNvSpPr>
                <a:spLocks noChangeArrowheads="1"/>
              </p:cNvSpPr>
              <p:nvPr/>
            </p:nvSpPr>
            <p:spPr bwMode="auto">
              <a:xfrm>
                <a:off x="2079" y="3023"/>
                <a:ext cx="56" cy="56"/>
              </a:xfrm>
              <a:prstGeom prst="ellips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endParaRPr lang="en-US" altLang="en-US"/>
              </a:p>
            </p:txBody>
          </p:sp>
        </p:grpSp>
        <p:grpSp>
          <p:nvGrpSpPr>
            <p:cNvPr id="20540" name="Group 84"/>
            <p:cNvGrpSpPr>
              <a:grpSpLocks/>
            </p:cNvGrpSpPr>
            <p:nvPr/>
          </p:nvGrpSpPr>
          <p:grpSpPr bwMode="auto">
            <a:xfrm>
              <a:off x="573" y="2985"/>
              <a:ext cx="171" cy="595"/>
              <a:chOff x="883359" y="4721804"/>
              <a:chExt cx="272213" cy="944573"/>
            </a:xfrm>
          </p:grpSpPr>
          <p:sp>
            <p:nvSpPr>
              <p:cNvPr id="20541" name="TextBox 78"/>
              <p:cNvSpPr txBox="1">
                <a:spLocks noChangeArrowheads="1"/>
              </p:cNvSpPr>
              <p:nvPr/>
            </p:nvSpPr>
            <p:spPr bwMode="auto">
              <a:xfrm>
                <a:off x="883359" y="5397993"/>
                <a:ext cx="272213" cy="268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GB" altLang="en-US" sz="1000" b="1">
                    <a:solidFill>
                      <a:srgbClr val="CC0099"/>
                    </a:solidFill>
                    <a:latin typeface="Helvetica" panose="020B0604020202020204" pitchFamily="34" charset="0"/>
                  </a:rPr>
                  <a:t>1</a:t>
                </a:r>
                <a:endParaRPr lang="en-GB" altLang="en-US">
                  <a:solidFill>
                    <a:srgbClr val="CC0099"/>
                  </a:solidFill>
                </a:endParaRPr>
              </a:p>
            </p:txBody>
          </p:sp>
          <p:sp>
            <p:nvSpPr>
              <p:cNvPr id="20542" name="TextBox 79"/>
              <p:cNvSpPr txBox="1">
                <a:spLocks noChangeArrowheads="1"/>
              </p:cNvSpPr>
              <p:nvPr/>
            </p:nvSpPr>
            <p:spPr bwMode="auto">
              <a:xfrm>
                <a:off x="891866" y="5270772"/>
                <a:ext cx="255199" cy="268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GB" altLang="en-US" sz="1000" b="1">
                    <a:solidFill>
                      <a:srgbClr val="CC0099"/>
                    </a:solidFill>
                    <a:latin typeface="Helvetica" panose="020B0604020202020204" pitchFamily="34" charset="0"/>
                  </a:rPr>
                  <a:t>2</a:t>
                </a:r>
                <a:endParaRPr lang="en-GB" altLang="en-US">
                  <a:solidFill>
                    <a:srgbClr val="CC0099"/>
                  </a:solidFill>
                </a:endParaRPr>
              </a:p>
            </p:txBody>
          </p:sp>
          <p:sp>
            <p:nvSpPr>
              <p:cNvPr id="20543" name="TextBox 80"/>
              <p:cNvSpPr txBox="1">
                <a:spLocks noChangeArrowheads="1"/>
              </p:cNvSpPr>
              <p:nvPr/>
            </p:nvSpPr>
            <p:spPr bwMode="auto">
              <a:xfrm>
                <a:off x="883359" y="5143551"/>
                <a:ext cx="272213" cy="268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GB" altLang="en-US" sz="1000" b="1">
                    <a:solidFill>
                      <a:srgbClr val="CC0099"/>
                    </a:solidFill>
                    <a:latin typeface="Helvetica" panose="020B0604020202020204" pitchFamily="34" charset="0"/>
                  </a:rPr>
                  <a:t>3</a:t>
                </a:r>
                <a:endParaRPr lang="en-GB" altLang="en-US">
                  <a:solidFill>
                    <a:srgbClr val="CC0099"/>
                  </a:solidFill>
                </a:endParaRPr>
              </a:p>
            </p:txBody>
          </p:sp>
          <p:sp>
            <p:nvSpPr>
              <p:cNvPr id="20544" name="TextBox 81"/>
              <p:cNvSpPr txBox="1">
                <a:spLocks noChangeArrowheads="1"/>
              </p:cNvSpPr>
              <p:nvPr/>
            </p:nvSpPr>
            <p:spPr bwMode="auto">
              <a:xfrm>
                <a:off x="883359" y="4991931"/>
                <a:ext cx="272213" cy="268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GB" altLang="en-US" sz="1000" b="1">
                    <a:solidFill>
                      <a:srgbClr val="CC0099"/>
                    </a:solidFill>
                    <a:latin typeface="Helvetica" panose="020B0604020202020204" pitchFamily="34" charset="0"/>
                  </a:rPr>
                  <a:t>4</a:t>
                </a:r>
                <a:endParaRPr lang="en-GB" altLang="en-US">
                  <a:solidFill>
                    <a:srgbClr val="CC0099"/>
                  </a:solidFill>
                </a:endParaRPr>
              </a:p>
            </p:txBody>
          </p:sp>
          <p:sp>
            <p:nvSpPr>
              <p:cNvPr id="20545" name="TextBox 82"/>
              <p:cNvSpPr txBox="1">
                <a:spLocks noChangeArrowheads="1"/>
              </p:cNvSpPr>
              <p:nvPr/>
            </p:nvSpPr>
            <p:spPr bwMode="auto">
              <a:xfrm>
                <a:off x="883359" y="4868195"/>
                <a:ext cx="272213" cy="268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GB" altLang="en-US" sz="1000" b="1">
                    <a:solidFill>
                      <a:srgbClr val="CC0099"/>
                    </a:solidFill>
                    <a:latin typeface="Helvetica" panose="020B0604020202020204" pitchFamily="34" charset="0"/>
                  </a:rPr>
                  <a:t>5</a:t>
                </a:r>
                <a:endParaRPr lang="en-GB" altLang="en-US">
                  <a:solidFill>
                    <a:srgbClr val="CC0099"/>
                  </a:solidFill>
                </a:endParaRPr>
              </a:p>
            </p:txBody>
          </p:sp>
          <p:sp>
            <p:nvSpPr>
              <p:cNvPr id="20546" name="TextBox 83"/>
              <p:cNvSpPr txBox="1">
                <a:spLocks noChangeArrowheads="1"/>
              </p:cNvSpPr>
              <p:nvPr/>
            </p:nvSpPr>
            <p:spPr bwMode="auto">
              <a:xfrm>
                <a:off x="883359" y="4721804"/>
                <a:ext cx="272213" cy="268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GB" altLang="en-US" sz="1000" b="1">
                    <a:solidFill>
                      <a:srgbClr val="CC0099"/>
                    </a:solidFill>
                    <a:latin typeface="Helvetica" panose="020B0604020202020204" pitchFamily="34" charset="0"/>
                  </a:rPr>
                  <a:t>6</a:t>
                </a:r>
                <a:endParaRPr lang="en-GB" altLang="en-US">
                  <a:solidFill>
                    <a:srgbClr val="CC0099"/>
                  </a:solidFill>
                </a:endParaRPr>
              </a:p>
            </p:txBody>
          </p:sp>
        </p:grpSp>
      </p:grpSp>
      <p:sp>
        <p:nvSpPr>
          <p:cNvPr id="20486" name="Text Box 89"/>
          <p:cNvSpPr txBox="1">
            <a:spLocks noChangeArrowheads="1"/>
          </p:cNvSpPr>
          <p:nvPr/>
        </p:nvSpPr>
        <p:spPr bwMode="auto">
          <a:xfrm>
            <a:off x="6659563" y="5949950"/>
            <a:ext cx="1541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en-US" sz="1400" b="1">
                <a:latin typeface="Helvetica" panose="020B0604020202020204" pitchFamily="34" charset="0"/>
              </a:rPr>
              <a:t>parameter value</a:t>
            </a:r>
            <a:endParaRPr lang="en-GB" altLang="en-US"/>
          </a:p>
        </p:txBody>
      </p:sp>
      <p:grpSp>
        <p:nvGrpSpPr>
          <p:cNvPr id="20487" name="Group 454"/>
          <p:cNvGrpSpPr>
            <a:grpSpLocks/>
          </p:cNvGrpSpPr>
          <p:nvPr/>
        </p:nvGrpSpPr>
        <p:grpSpPr bwMode="auto">
          <a:xfrm>
            <a:off x="514350" y="1774825"/>
            <a:ext cx="2292350" cy="857250"/>
            <a:chOff x="40" y="1109"/>
            <a:chExt cx="1444" cy="540"/>
          </a:xfrm>
        </p:grpSpPr>
        <p:sp>
          <p:nvSpPr>
            <p:cNvPr id="20489" name="TextBox 76"/>
            <p:cNvSpPr txBox="1">
              <a:spLocks noChangeArrowheads="1"/>
            </p:cNvSpPr>
            <p:nvPr/>
          </p:nvSpPr>
          <p:spPr bwMode="auto">
            <a:xfrm>
              <a:off x="48" y="1253"/>
              <a:ext cx="14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solidFill>
                    <a:srgbClr val="0000FF"/>
                  </a:solidFill>
                  <a:latin typeface="Helvetica" panose="020B0604020202020204" pitchFamily="34" charset="0"/>
                </a:rPr>
                <a:t>0  7  9  11  12  13</a:t>
              </a:r>
              <a:r>
                <a:rPr lang="en-GB" altLang="en-US" sz="1800" b="1">
                  <a:latin typeface="Helvetica" panose="020B0604020202020204" pitchFamily="34" charset="0"/>
                </a:rPr>
                <a:t>…</a:t>
              </a:r>
            </a:p>
          </p:txBody>
        </p:sp>
        <p:sp>
          <p:nvSpPr>
            <p:cNvPr id="20490" name="TextBox 75"/>
            <p:cNvSpPr txBox="1">
              <a:spLocks noChangeArrowheads="1"/>
            </p:cNvSpPr>
            <p:nvPr/>
          </p:nvSpPr>
          <p:spPr bwMode="auto">
            <a:xfrm>
              <a:off x="40" y="1109"/>
              <a:ext cx="13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solidFill>
                    <a:srgbClr val="0000FF"/>
                  </a:solidFill>
                  <a:latin typeface="Helvetica" panose="020B0604020202020204" pitchFamily="34" charset="0"/>
                </a:rPr>
                <a:t>12  0  9  7  13  11</a:t>
              </a:r>
              <a:r>
                <a:rPr lang="en-GB" altLang="en-US" sz="1800" b="1">
                  <a:latin typeface="Helvetica" panose="020B0604020202020204" pitchFamily="34" charset="0"/>
                </a:rPr>
                <a:t>…</a:t>
              </a:r>
            </a:p>
          </p:txBody>
        </p:sp>
        <p:sp>
          <p:nvSpPr>
            <p:cNvPr id="20491" name="TextBox 77"/>
            <p:cNvSpPr txBox="1">
              <a:spLocks noChangeArrowheads="1"/>
            </p:cNvSpPr>
            <p:nvPr/>
          </p:nvSpPr>
          <p:spPr bwMode="auto">
            <a:xfrm>
              <a:off x="40" y="1418"/>
              <a:ext cx="14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1800" b="1">
                  <a:solidFill>
                    <a:srgbClr val="CC0099"/>
                  </a:solidFill>
                  <a:latin typeface="Helvetica" panose="020B0604020202020204" pitchFamily="34" charset="0"/>
                </a:rPr>
                <a:t>1  2  3   4    5    6…</a:t>
              </a:r>
            </a:p>
          </p:txBody>
        </p:sp>
      </p:grpSp>
      <p:sp>
        <p:nvSpPr>
          <p:cNvPr id="20488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BBB5E6D-7301-44F8-9276-C5F1861DBC3A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8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3588" y="0"/>
            <a:ext cx="7859712" cy="765175"/>
          </a:xfrm>
        </p:spPr>
        <p:txBody>
          <a:bodyPr/>
          <a:lstStyle/>
          <a:p>
            <a:pPr eaLnBrk="1" hangingPunct="1"/>
            <a:r>
              <a:rPr lang="en-GB" altLang="en-US" sz="3200" b="1" smtClean="0"/>
              <a:t>How do CDFs and PDFs relate?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4508500"/>
            <a:ext cx="7740650" cy="2020888"/>
          </a:xfrm>
        </p:spPr>
        <p:txBody>
          <a:bodyPr rtlCol="0">
            <a:norm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chemeClr val="tx1"/>
                </a:solidFill>
                <a:latin typeface="+mn-lt"/>
              </a:rPr>
              <a:t>The PDF (y-axis) value equals the slope of the CDF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Steeper</a:t>
            </a:r>
            <a:r>
              <a:rPr lang="en-GB" sz="2400" dirty="0" smtClean="0">
                <a:solidFill>
                  <a:schemeClr val="tx1"/>
                </a:solidFill>
                <a:latin typeface="+mn-lt"/>
              </a:rPr>
              <a:t> CDF = </a:t>
            </a: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narrower</a:t>
            </a:r>
            <a:r>
              <a:rPr lang="en-GB" sz="2400" dirty="0" smtClean="0">
                <a:solidFill>
                  <a:schemeClr val="tx1"/>
                </a:solidFill>
                <a:latin typeface="+mn-lt"/>
              </a:rPr>
              <a:t> PDF = higher confidence in the forecast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chemeClr val="tx1"/>
                </a:solidFill>
                <a:latin typeface="+mn-lt"/>
              </a:rPr>
              <a:t>A step in the CDF means a bimodal PDF</a:t>
            </a:r>
          </a:p>
        </p:txBody>
      </p:sp>
      <p:grpSp>
        <p:nvGrpSpPr>
          <p:cNvPr id="21508" name="Group 35"/>
          <p:cNvGrpSpPr>
            <a:grpSpLocks/>
          </p:cNvGrpSpPr>
          <p:nvPr/>
        </p:nvGrpSpPr>
        <p:grpSpPr bwMode="auto">
          <a:xfrm>
            <a:off x="377825" y="1214438"/>
            <a:ext cx="8569325" cy="3035300"/>
            <a:chOff x="7" y="793"/>
            <a:chExt cx="5713" cy="1944"/>
          </a:xfrm>
        </p:grpSpPr>
        <p:sp>
          <p:nvSpPr>
            <p:cNvPr id="21510" name="Text Box 13"/>
            <p:cNvSpPr txBox="1">
              <a:spLocks noChangeArrowheads="1"/>
            </p:cNvSpPr>
            <p:nvPr/>
          </p:nvSpPr>
          <p:spPr bwMode="auto">
            <a:xfrm rot="-5400000">
              <a:off x="-552" y="1523"/>
              <a:ext cx="1383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GB" altLang="en-US" sz="2000" b="1">
                  <a:latin typeface="Arial" panose="020B0604020202020204" pitchFamily="34" charset="0"/>
                </a:rPr>
                <a:t>Prob (threshold)</a:t>
              </a:r>
            </a:p>
          </p:txBody>
        </p:sp>
        <p:grpSp>
          <p:nvGrpSpPr>
            <p:cNvPr id="21511" name="Group 33"/>
            <p:cNvGrpSpPr>
              <a:grpSpLocks/>
            </p:cNvGrpSpPr>
            <p:nvPr/>
          </p:nvGrpSpPr>
          <p:grpSpPr bwMode="auto">
            <a:xfrm>
              <a:off x="314" y="793"/>
              <a:ext cx="2360" cy="1944"/>
              <a:chOff x="314" y="793"/>
              <a:chExt cx="2360" cy="1944"/>
            </a:xfrm>
          </p:grpSpPr>
          <p:grpSp>
            <p:nvGrpSpPr>
              <p:cNvPr id="21535" name="Group 8"/>
              <p:cNvGrpSpPr>
                <a:grpSpLocks/>
              </p:cNvGrpSpPr>
              <p:nvPr/>
            </p:nvGrpSpPr>
            <p:grpSpPr bwMode="auto">
              <a:xfrm>
                <a:off x="316" y="798"/>
                <a:ext cx="2358" cy="1678"/>
                <a:chOff x="567" y="1162"/>
                <a:chExt cx="2177" cy="1678"/>
              </a:xfrm>
            </p:grpSpPr>
            <p:sp>
              <p:nvSpPr>
                <p:cNvPr id="21539" name="Rectangle 9"/>
                <p:cNvSpPr>
                  <a:spLocks noChangeArrowheads="1"/>
                </p:cNvSpPr>
                <p:nvPr/>
              </p:nvSpPr>
              <p:spPr bwMode="auto">
                <a:xfrm>
                  <a:off x="567" y="1162"/>
                  <a:ext cx="2177" cy="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/>
                  <a:endParaRPr lang="en-US" altLang="en-US" sz="1800" b="1"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21540" name="Freeform 10"/>
                <p:cNvSpPr>
                  <a:spLocks/>
                </p:cNvSpPr>
                <p:nvPr/>
              </p:nvSpPr>
              <p:spPr bwMode="auto">
                <a:xfrm>
                  <a:off x="821" y="1166"/>
                  <a:ext cx="1916" cy="1670"/>
                </a:xfrm>
                <a:custGeom>
                  <a:avLst/>
                  <a:gdLst>
                    <a:gd name="T0" fmla="*/ 0 w 2435"/>
                    <a:gd name="T1" fmla="*/ 1670 h 1670"/>
                    <a:gd name="T2" fmla="*/ 2 w 2435"/>
                    <a:gd name="T3" fmla="*/ 1611 h 1670"/>
                    <a:gd name="T4" fmla="*/ 2 w 2435"/>
                    <a:gd name="T5" fmla="*/ 1382 h 1670"/>
                    <a:gd name="T6" fmla="*/ 2 w 2435"/>
                    <a:gd name="T7" fmla="*/ 891 h 1670"/>
                    <a:gd name="T8" fmla="*/ 2 w 2435"/>
                    <a:gd name="T9" fmla="*/ 406 h 1670"/>
                    <a:gd name="T10" fmla="*/ 2 w 2435"/>
                    <a:gd name="T11" fmla="*/ 79 h 1670"/>
                    <a:gd name="T12" fmla="*/ 2 w 2435"/>
                    <a:gd name="T13" fmla="*/ 0 h 167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35"/>
                    <a:gd name="T22" fmla="*/ 0 h 1670"/>
                    <a:gd name="T23" fmla="*/ 2435 w 2435"/>
                    <a:gd name="T24" fmla="*/ 1670 h 167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35" h="1670">
                      <a:moveTo>
                        <a:pt x="0" y="1670"/>
                      </a:moveTo>
                      <a:cubicBezTo>
                        <a:pt x="53" y="1660"/>
                        <a:pt x="189" y="1659"/>
                        <a:pt x="321" y="1611"/>
                      </a:cubicBezTo>
                      <a:cubicBezTo>
                        <a:pt x="453" y="1563"/>
                        <a:pt x="647" y="1502"/>
                        <a:pt x="792" y="1382"/>
                      </a:cubicBezTo>
                      <a:cubicBezTo>
                        <a:pt x="937" y="1262"/>
                        <a:pt x="1073" y="1054"/>
                        <a:pt x="1191" y="891"/>
                      </a:cubicBezTo>
                      <a:cubicBezTo>
                        <a:pt x="1309" y="728"/>
                        <a:pt x="1380" y="541"/>
                        <a:pt x="1499" y="406"/>
                      </a:cubicBezTo>
                      <a:cubicBezTo>
                        <a:pt x="1618" y="271"/>
                        <a:pt x="1749" y="147"/>
                        <a:pt x="1905" y="79"/>
                      </a:cubicBezTo>
                      <a:cubicBezTo>
                        <a:pt x="2061" y="11"/>
                        <a:pt x="2325" y="16"/>
                        <a:pt x="2435" y="0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21536" name="Text Box 12"/>
              <p:cNvSpPr txBox="1">
                <a:spLocks noChangeArrowheads="1"/>
              </p:cNvSpPr>
              <p:nvPr/>
            </p:nvSpPr>
            <p:spPr bwMode="auto">
              <a:xfrm>
                <a:off x="314" y="797"/>
                <a:ext cx="541" cy="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r>
                  <a:rPr lang="en-GB" altLang="en-US" b="1">
                    <a:latin typeface="Arial" panose="020B0604020202020204" pitchFamily="34" charset="0"/>
                  </a:rPr>
                  <a:t>CDF</a:t>
                </a:r>
              </a:p>
            </p:txBody>
          </p:sp>
          <p:sp>
            <p:nvSpPr>
              <p:cNvPr id="21537" name="Text Box 14"/>
              <p:cNvSpPr txBox="1">
                <a:spLocks noChangeArrowheads="1"/>
              </p:cNvSpPr>
              <p:nvPr/>
            </p:nvSpPr>
            <p:spPr bwMode="auto">
              <a:xfrm>
                <a:off x="720" y="2483"/>
                <a:ext cx="1430" cy="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r>
                  <a:rPr lang="en-GB" altLang="en-US" sz="2000" b="1">
                    <a:latin typeface="Arial" panose="020B0604020202020204" pitchFamily="34" charset="0"/>
                  </a:rPr>
                  <a:t>Parameter value</a:t>
                </a:r>
              </a:p>
            </p:txBody>
          </p:sp>
          <p:sp>
            <p:nvSpPr>
              <p:cNvPr id="21538" name="Freeform 16"/>
              <p:cNvSpPr>
                <a:spLocks/>
              </p:cNvSpPr>
              <p:nvPr/>
            </p:nvSpPr>
            <p:spPr bwMode="auto">
              <a:xfrm>
                <a:off x="397" y="793"/>
                <a:ext cx="1915" cy="1690"/>
              </a:xfrm>
              <a:custGeom>
                <a:avLst/>
                <a:gdLst>
                  <a:gd name="T0" fmla="*/ 0 w 1768"/>
                  <a:gd name="T1" fmla="*/ 1690 h 1690"/>
                  <a:gd name="T2" fmla="*/ 3007 w 1768"/>
                  <a:gd name="T3" fmla="*/ 1599 h 1690"/>
                  <a:gd name="T4" fmla="*/ 4984 w 1768"/>
                  <a:gd name="T5" fmla="*/ 1418 h 1690"/>
                  <a:gd name="T6" fmla="*/ 6333 w 1768"/>
                  <a:gd name="T7" fmla="*/ 1199 h 1690"/>
                  <a:gd name="T8" fmla="*/ 8048 w 1768"/>
                  <a:gd name="T9" fmla="*/ 926 h 1690"/>
                  <a:gd name="T10" fmla="*/ 10097 w 1768"/>
                  <a:gd name="T11" fmla="*/ 841 h 1690"/>
                  <a:gd name="T12" fmla="*/ 10601 w 1768"/>
                  <a:gd name="T13" fmla="*/ 833 h 1690"/>
                  <a:gd name="T14" fmla="*/ 13428 w 1768"/>
                  <a:gd name="T15" fmla="*/ 770 h 1690"/>
                  <a:gd name="T16" fmla="*/ 15149 w 1768"/>
                  <a:gd name="T17" fmla="*/ 591 h 1690"/>
                  <a:gd name="T18" fmla="*/ 16688 w 1768"/>
                  <a:gd name="T19" fmla="*/ 241 h 1690"/>
                  <a:gd name="T20" fmla="*/ 17882 w 1768"/>
                  <a:gd name="T21" fmla="*/ 62 h 1690"/>
                  <a:gd name="T22" fmla="*/ 19400 w 1768"/>
                  <a:gd name="T23" fmla="*/ 0 h 16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68"/>
                  <a:gd name="T37" fmla="*/ 0 h 1690"/>
                  <a:gd name="T38" fmla="*/ 1768 w 1768"/>
                  <a:gd name="T39" fmla="*/ 1690 h 169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68" h="1690">
                    <a:moveTo>
                      <a:pt x="0" y="1690"/>
                    </a:moveTo>
                    <a:cubicBezTo>
                      <a:pt x="98" y="1667"/>
                      <a:pt x="196" y="1644"/>
                      <a:pt x="272" y="1599"/>
                    </a:cubicBezTo>
                    <a:cubicBezTo>
                      <a:pt x="348" y="1554"/>
                      <a:pt x="403" y="1485"/>
                      <a:pt x="454" y="1418"/>
                    </a:cubicBezTo>
                    <a:cubicBezTo>
                      <a:pt x="505" y="1351"/>
                      <a:pt x="531" y="1281"/>
                      <a:pt x="577" y="1199"/>
                    </a:cubicBezTo>
                    <a:cubicBezTo>
                      <a:pt x="623" y="1117"/>
                      <a:pt x="676" y="986"/>
                      <a:pt x="733" y="926"/>
                    </a:cubicBezTo>
                    <a:cubicBezTo>
                      <a:pt x="790" y="866"/>
                      <a:pt x="881" y="856"/>
                      <a:pt x="920" y="841"/>
                    </a:cubicBezTo>
                    <a:cubicBezTo>
                      <a:pt x="959" y="826"/>
                      <a:pt x="916" y="845"/>
                      <a:pt x="966" y="833"/>
                    </a:cubicBezTo>
                    <a:cubicBezTo>
                      <a:pt x="1016" y="821"/>
                      <a:pt x="1154" y="810"/>
                      <a:pt x="1223" y="770"/>
                    </a:cubicBezTo>
                    <a:cubicBezTo>
                      <a:pt x="1292" y="730"/>
                      <a:pt x="1329" y="679"/>
                      <a:pt x="1379" y="591"/>
                    </a:cubicBezTo>
                    <a:cubicBezTo>
                      <a:pt x="1429" y="503"/>
                      <a:pt x="1479" y="329"/>
                      <a:pt x="1521" y="241"/>
                    </a:cubicBezTo>
                    <a:cubicBezTo>
                      <a:pt x="1563" y="153"/>
                      <a:pt x="1587" y="102"/>
                      <a:pt x="1628" y="62"/>
                    </a:cubicBezTo>
                    <a:cubicBezTo>
                      <a:pt x="1669" y="22"/>
                      <a:pt x="1739" y="13"/>
                      <a:pt x="1768" y="0"/>
                    </a:cubicBezTo>
                  </a:path>
                </a:pathLst>
              </a:custGeom>
              <a:noFill/>
              <a:ln w="38100" cap="flat" cmpd="sng">
                <a:solidFill>
                  <a:srgbClr val="006600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512" name="Group 34"/>
            <p:cNvGrpSpPr>
              <a:grpSpLocks/>
            </p:cNvGrpSpPr>
            <p:nvPr/>
          </p:nvGrpSpPr>
          <p:grpSpPr bwMode="auto">
            <a:xfrm>
              <a:off x="3093" y="798"/>
              <a:ext cx="2627" cy="1939"/>
              <a:chOff x="3093" y="798"/>
              <a:chExt cx="2627" cy="1939"/>
            </a:xfrm>
          </p:grpSpPr>
          <p:grpSp>
            <p:nvGrpSpPr>
              <p:cNvPr id="21528" name="Group 2"/>
              <p:cNvGrpSpPr>
                <a:grpSpLocks/>
              </p:cNvGrpSpPr>
              <p:nvPr/>
            </p:nvGrpSpPr>
            <p:grpSpPr bwMode="auto">
              <a:xfrm>
                <a:off x="3093" y="798"/>
                <a:ext cx="2627" cy="1939"/>
                <a:chOff x="3040" y="838"/>
                <a:chExt cx="2425" cy="1939"/>
              </a:xfrm>
            </p:grpSpPr>
            <p:sp>
              <p:nvSpPr>
                <p:cNvPr id="21531" name="Rectangle 3"/>
                <p:cNvSpPr>
                  <a:spLocks noChangeArrowheads="1"/>
                </p:cNvSpPr>
                <p:nvPr/>
              </p:nvSpPr>
              <p:spPr bwMode="auto">
                <a:xfrm>
                  <a:off x="3288" y="838"/>
                  <a:ext cx="2177" cy="16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/>
                  <a:endParaRPr lang="en-US" altLang="en-US" sz="1800" b="1"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21532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3314" y="845"/>
                  <a:ext cx="2040" cy="2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/>
                  <a:r>
                    <a:rPr lang="en-GB" altLang="en-US" b="1">
                      <a:latin typeface="Arial" panose="020B0604020202020204" pitchFamily="34" charset="0"/>
                    </a:rPr>
                    <a:t>PDF </a:t>
                  </a:r>
                  <a:r>
                    <a:rPr lang="en-GB" altLang="en-US" sz="1400" b="1">
                      <a:latin typeface="Arial" panose="020B0604020202020204" pitchFamily="34" charset="0"/>
                    </a:rPr>
                    <a:t>(probability density function)</a:t>
                  </a:r>
                </a:p>
              </p:txBody>
            </p:sp>
            <p:sp>
              <p:nvSpPr>
                <p:cNvPr id="21533" name="Text Box 5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2552" y="1534"/>
                  <a:ext cx="1220" cy="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r>
                    <a:rPr lang="en-GB" altLang="en-US" sz="2000" b="1">
                      <a:latin typeface="Arial" panose="020B0604020202020204" pitchFamily="34" charset="0"/>
                    </a:rPr>
                    <a:t>Prob (interval)</a:t>
                  </a:r>
                </a:p>
              </p:txBody>
            </p:sp>
            <p:sp>
              <p:nvSpPr>
                <p:cNvPr id="2153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3752" y="2523"/>
                  <a:ext cx="1320" cy="2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r>
                    <a:rPr lang="en-GB" altLang="en-US" sz="2000" b="1">
                      <a:latin typeface="Arial" panose="020B0604020202020204" pitchFamily="34" charset="0"/>
                    </a:rPr>
                    <a:t>Parameter value</a:t>
                  </a:r>
                </a:p>
              </p:txBody>
            </p:sp>
          </p:grpSp>
          <p:sp>
            <p:nvSpPr>
              <p:cNvPr id="21529" name="Freeform 11"/>
              <p:cNvSpPr>
                <a:spLocks/>
              </p:cNvSpPr>
              <p:nvPr/>
            </p:nvSpPr>
            <p:spPr bwMode="auto">
              <a:xfrm>
                <a:off x="3637" y="1230"/>
                <a:ext cx="1918" cy="1247"/>
              </a:xfrm>
              <a:custGeom>
                <a:avLst/>
                <a:gdLst>
                  <a:gd name="T0" fmla="*/ 0 w 1770"/>
                  <a:gd name="T1" fmla="*/ 1242 h 1247"/>
                  <a:gd name="T2" fmla="*/ 2810 w 1770"/>
                  <a:gd name="T3" fmla="*/ 1183 h 1247"/>
                  <a:gd name="T4" fmla="*/ 5669 w 1770"/>
                  <a:gd name="T5" fmla="*/ 897 h 1247"/>
                  <a:gd name="T6" fmla="*/ 7927 w 1770"/>
                  <a:gd name="T7" fmla="*/ 391 h 1247"/>
                  <a:gd name="T8" fmla="*/ 9301 w 1770"/>
                  <a:gd name="T9" fmla="*/ 56 h 1247"/>
                  <a:gd name="T10" fmla="*/ 10524 w 1770"/>
                  <a:gd name="T11" fmla="*/ 56 h 1247"/>
                  <a:gd name="T12" fmla="*/ 12068 w 1770"/>
                  <a:gd name="T13" fmla="*/ 375 h 1247"/>
                  <a:gd name="T14" fmla="*/ 14652 w 1770"/>
                  <a:gd name="T15" fmla="*/ 866 h 1247"/>
                  <a:gd name="T16" fmla="*/ 17104 w 1770"/>
                  <a:gd name="T17" fmla="*/ 1161 h 1247"/>
                  <a:gd name="T18" fmla="*/ 19688 w 1770"/>
                  <a:gd name="T19" fmla="*/ 1247 h 12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70"/>
                  <a:gd name="T31" fmla="*/ 0 h 1247"/>
                  <a:gd name="T32" fmla="*/ 1770 w 1770"/>
                  <a:gd name="T33" fmla="*/ 1247 h 124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70" h="1247">
                    <a:moveTo>
                      <a:pt x="0" y="1242"/>
                    </a:moveTo>
                    <a:cubicBezTo>
                      <a:pt x="42" y="1232"/>
                      <a:pt x="168" y="1240"/>
                      <a:pt x="253" y="1183"/>
                    </a:cubicBezTo>
                    <a:cubicBezTo>
                      <a:pt x="338" y="1126"/>
                      <a:pt x="433" y="1029"/>
                      <a:pt x="509" y="897"/>
                    </a:cubicBezTo>
                    <a:cubicBezTo>
                      <a:pt x="585" y="765"/>
                      <a:pt x="658" y="531"/>
                      <a:pt x="712" y="391"/>
                    </a:cubicBezTo>
                    <a:cubicBezTo>
                      <a:pt x="766" y="251"/>
                      <a:pt x="797" y="112"/>
                      <a:pt x="836" y="56"/>
                    </a:cubicBezTo>
                    <a:cubicBezTo>
                      <a:pt x="875" y="0"/>
                      <a:pt x="904" y="3"/>
                      <a:pt x="945" y="56"/>
                    </a:cubicBezTo>
                    <a:cubicBezTo>
                      <a:pt x="986" y="109"/>
                      <a:pt x="1023" y="240"/>
                      <a:pt x="1085" y="375"/>
                    </a:cubicBezTo>
                    <a:cubicBezTo>
                      <a:pt x="1147" y="510"/>
                      <a:pt x="1244" y="735"/>
                      <a:pt x="1319" y="866"/>
                    </a:cubicBezTo>
                    <a:cubicBezTo>
                      <a:pt x="1394" y="997"/>
                      <a:pt x="1462" y="1098"/>
                      <a:pt x="1537" y="1161"/>
                    </a:cubicBezTo>
                    <a:cubicBezTo>
                      <a:pt x="1612" y="1224"/>
                      <a:pt x="1722" y="1229"/>
                      <a:pt x="1770" y="1247"/>
                    </a:cubicBezTo>
                  </a:path>
                </a:pathLst>
              </a:custGeom>
              <a:noFill/>
              <a:ln w="38100" cap="flat" cmpd="sng">
                <a:solidFill>
                  <a:srgbClr val="000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30" name="Freeform 17"/>
              <p:cNvSpPr>
                <a:spLocks/>
              </p:cNvSpPr>
              <p:nvPr/>
            </p:nvSpPr>
            <p:spPr bwMode="auto">
              <a:xfrm>
                <a:off x="3466" y="1571"/>
                <a:ext cx="1856" cy="904"/>
              </a:xfrm>
              <a:custGeom>
                <a:avLst/>
                <a:gdLst>
                  <a:gd name="T0" fmla="*/ 0 w 1713"/>
                  <a:gd name="T1" fmla="*/ 904 h 904"/>
                  <a:gd name="T2" fmla="*/ 1558 w 1713"/>
                  <a:gd name="T3" fmla="*/ 833 h 904"/>
                  <a:gd name="T4" fmla="*/ 2859 w 1713"/>
                  <a:gd name="T5" fmla="*/ 677 h 904"/>
                  <a:gd name="T6" fmla="*/ 3724 w 1713"/>
                  <a:gd name="T7" fmla="*/ 389 h 904"/>
                  <a:gd name="T8" fmla="*/ 4322 w 1713"/>
                  <a:gd name="T9" fmla="*/ 187 h 904"/>
                  <a:gd name="T10" fmla="*/ 5101 w 1713"/>
                  <a:gd name="T11" fmla="*/ 171 h 904"/>
                  <a:gd name="T12" fmla="*/ 5528 w 1713"/>
                  <a:gd name="T13" fmla="*/ 265 h 904"/>
                  <a:gd name="T14" fmla="*/ 6385 w 1713"/>
                  <a:gd name="T15" fmla="*/ 623 h 904"/>
                  <a:gd name="T16" fmla="*/ 7435 w 1713"/>
                  <a:gd name="T17" fmla="*/ 747 h 904"/>
                  <a:gd name="T18" fmla="*/ 8729 w 1713"/>
                  <a:gd name="T19" fmla="*/ 802 h 904"/>
                  <a:gd name="T20" fmla="*/ 10369 w 1713"/>
                  <a:gd name="T21" fmla="*/ 802 h 904"/>
                  <a:gd name="T22" fmla="*/ 11562 w 1713"/>
                  <a:gd name="T23" fmla="*/ 716 h 904"/>
                  <a:gd name="T24" fmla="*/ 12697 w 1713"/>
                  <a:gd name="T25" fmla="*/ 444 h 904"/>
                  <a:gd name="T26" fmla="*/ 13562 w 1713"/>
                  <a:gd name="T27" fmla="*/ 70 h 904"/>
                  <a:gd name="T28" fmla="*/ 14332 w 1713"/>
                  <a:gd name="T29" fmla="*/ 23 h 904"/>
                  <a:gd name="T30" fmla="*/ 14841 w 1713"/>
                  <a:gd name="T31" fmla="*/ 101 h 904"/>
                  <a:gd name="T32" fmla="*/ 15538 w 1713"/>
                  <a:gd name="T33" fmla="*/ 381 h 904"/>
                  <a:gd name="T34" fmla="*/ 16396 w 1713"/>
                  <a:gd name="T35" fmla="*/ 654 h 904"/>
                  <a:gd name="T36" fmla="*/ 17422 w 1713"/>
                  <a:gd name="T37" fmla="*/ 817 h 904"/>
                  <a:gd name="T38" fmla="*/ 18206 w 1713"/>
                  <a:gd name="T39" fmla="*/ 887 h 904"/>
                  <a:gd name="T40" fmla="*/ 18989 w 1713"/>
                  <a:gd name="T41" fmla="*/ 895 h 90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713"/>
                  <a:gd name="T64" fmla="*/ 0 h 904"/>
                  <a:gd name="T65" fmla="*/ 1713 w 1713"/>
                  <a:gd name="T66" fmla="*/ 904 h 90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713" h="904">
                    <a:moveTo>
                      <a:pt x="0" y="904"/>
                    </a:moveTo>
                    <a:cubicBezTo>
                      <a:pt x="49" y="887"/>
                      <a:pt x="98" y="871"/>
                      <a:pt x="141" y="833"/>
                    </a:cubicBezTo>
                    <a:cubicBezTo>
                      <a:pt x="184" y="795"/>
                      <a:pt x="226" y="751"/>
                      <a:pt x="258" y="677"/>
                    </a:cubicBezTo>
                    <a:cubicBezTo>
                      <a:pt x="290" y="603"/>
                      <a:pt x="314" y="471"/>
                      <a:pt x="336" y="389"/>
                    </a:cubicBezTo>
                    <a:cubicBezTo>
                      <a:pt x="358" y="307"/>
                      <a:pt x="369" y="223"/>
                      <a:pt x="390" y="187"/>
                    </a:cubicBezTo>
                    <a:cubicBezTo>
                      <a:pt x="411" y="151"/>
                      <a:pt x="442" y="158"/>
                      <a:pt x="460" y="171"/>
                    </a:cubicBezTo>
                    <a:cubicBezTo>
                      <a:pt x="478" y="184"/>
                      <a:pt x="480" y="190"/>
                      <a:pt x="499" y="265"/>
                    </a:cubicBezTo>
                    <a:cubicBezTo>
                      <a:pt x="518" y="340"/>
                      <a:pt x="549" y="543"/>
                      <a:pt x="577" y="623"/>
                    </a:cubicBezTo>
                    <a:cubicBezTo>
                      <a:pt x="605" y="703"/>
                      <a:pt x="635" y="717"/>
                      <a:pt x="670" y="747"/>
                    </a:cubicBezTo>
                    <a:cubicBezTo>
                      <a:pt x="705" y="777"/>
                      <a:pt x="743" y="793"/>
                      <a:pt x="787" y="802"/>
                    </a:cubicBezTo>
                    <a:cubicBezTo>
                      <a:pt x="831" y="811"/>
                      <a:pt x="892" y="816"/>
                      <a:pt x="935" y="802"/>
                    </a:cubicBezTo>
                    <a:cubicBezTo>
                      <a:pt x="978" y="788"/>
                      <a:pt x="1009" y="776"/>
                      <a:pt x="1044" y="716"/>
                    </a:cubicBezTo>
                    <a:cubicBezTo>
                      <a:pt x="1079" y="656"/>
                      <a:pt x="1115" y="552"/>
                      <a:pt x="1145" y="444"/>
                    </a:cubicBezTo>
                    <a:cubicBezTo>
                      <a:pt x="1175" y="336"/>
                      <a:pt x="1198" y="140"/>
                      <a:pt x="1223" y="70"/>
                    </a:cubicBezTo>
                    <a:cubicBezTo>
                      <a:pt x="1248" y="0"/>
                      <a:pt x="1274" y="18"/>
                      <a:pt x="1293" y="23"/>
                    </a:cubicBezTo>
                    <a:cubicBezTo>
                      <a:pt x="1312" y="28"/>
                      <a:pt x="1322" y="41"/>
                      <a:pt x="1340" y="101"/>
                    </a:cubicBezTo>
                    <a:cubicBezTo>
                      <a:pt x="1358" y="161"/>
                      <a:pt x="1379" y="289"/>
                      <a:pt x="1402" y="381"/>
                    </a:cubicBezTo>
                    <a:cubicBezTo>
                      <a:pt x="1425" y="473"/>
                      <a:pt x="1452" y="581"/>
                      <a:pt x="1480" y="654"/>
                    </a:cubicBezTo>
                    <a:cubicBezTo>
                      <a:pt x="1508" y="727"/>
                      <a:pt x="1546" y="778"/>
                      <a:pt x="1573" y="817"/>
                    </a:cubicBezTo>
                    <a:cubicBezTo>
                      <a:pt x="1600" y="856"/>
                      <a:pt x="1620" y="874"/>
                      <a:pt x="1643" y="887"/>
                    </a:cubicBezTo>
                    <a:cubicBezTo>
                      <a:pt x="1666" y="900"/>
                      <a:pt x="1699" y="893"/>
                      <a:pt x="1713" y="895"/>
                    </a:cubicBezTo>
                  </a:path>
                </a:pathLst>
              </a:custGeom>
              <a:noFill/>
              <a:ln w="38100" cap="flat" cmpd="sng">
                <a:solidFill>
                  <a:srgbClr val="006600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513" name="Group 35"/>
            <p:cNvGrpSpPr>
              <a:grpSpLocks/>
            </p:cNvGrpSpPr>
            <p:nvPr/>
          </p:nvGrpSpPr>
          <p:grpSpPr bwMode="auto">
            <a:xfrm>
              <a:off x="964" y="2165"/>
              <a:ext cx="3225" cy="336"/>
              <a:chOff x="1164" y="2205"/>
              <a:chExt cx="3225" cy="336"/>
            </a:xfrm>
          </p:grpSpPr>
          <p:sp>
            <p:nvSpPr>
              <p:cNvPr id="21524" name="Line 18"/>
              <p:cNvSpPr>
                <a:spLocks noChangeShapeType="1"/>
              </p:cNvSpPr>
              <p:nvPr/>
            </p:nvSpPr>
            <p:spPr bwMode="auto">
              <a:xfrm flipV="1">
                <a:off x="1164" y="2227"/>
                <a:ext cx="344" cy="227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25" name="Oval 19"/>
              <p:cNvSpPr>
                <a:spLocks noChangeArrowheads="1"/>
              </p:cNvSpPr>
              <p:nvPr/>
            </p:nvSpPr>
            <p:spPr bwMode="auto">
              <a:xfrm>
                <a:off x="4291" y="2205"/>
                <a:ext cx="98" cy="90"/>
              </a:xfrm>
              <a:prstGeom prst="ellipse">
                <a:avLst/>
              </a:prstGeom>
              <a:solidFill>
                <a:srgbClr val="FF9900"/>
              </a:solidFill>
              <a:ln w="127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endParaRPr lang="en-US" altLang="en-US" sz="1800" b="1">
                  <a:latin typeface="Helvetica" panose="020B0604020202020204" pitchFamily="34" charset="0"/>
                </a:endParaRPr>
              </a:p>
            </p:txBody>
          </p:sp>
          <p:sp>
            <p:nvSpPr>
              <p:cNvPr id="21526" name="Line 29"/>
              <p:cNvSpPr>
                <a:spLocks noChangeShapeType="1"/>
              </p:cNvSpPr>
              <p:nvPr/>
            </p:nvSpPr>
            <p:spPr bwMode="auto">
              <a:xfrm>
                <a:off x="1361" y="2327"/>
                <a:ext cx="0" cy="214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27" name="Line 32"/>
              <p:cNvSpPr>
                <a:spLocks noChangeShapeType="1"/>
              </p:cNvSpPr>
              <p:nvPr/>
            </p:nvSpPr>
            <p:spPr bwMode="auto">
              <a:xfrm>
                <a:off x="4335" y="2333"/>
                <a:ext cx="0" cy="197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514" name="Group 37"/>
            <p:cNvGrpSpPr>
              <a:grpSpLocks/>
            </p:cNvGrpSpPr>
            <p:nvPr/>
          </p:nvGrpSpPr>
          <p:grpSpPr bwMode="auto">
            <a:xfrm>
              <a:off x="2005" y="805"/>
              <a:ext cx="3107" cy="1700"/>
              <a:chOff x="2205" y="845"/>
              <a:chExt cx="3107" cy="1700"/>
            </a:xfrm>
          </p:grpSpPr>
          <p:sp>
            <p:nvSpPr>
              <p:cNvPr id="21520" name="Line 23"/>
              <p:cNvSpPr>
                <a:spLocks noChangeShapeType="1"/>
              </p:cNvSpPr>
              <p:nvPr/>
            </p:nvSpPr>
            <p:spPr bwMode="auto">
              <a:xfrm flipV="1">
                <a:off x="2205" y="845"/>
                <a:ext cx="352" cy="182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21" name="Line 31"/>
              <p:cNvSpPr>
                <a:spLocks noChangeShapeType="1"/>
              </p:cNvSpPr>
              <p:nvPr/>
            </p:nvSpPr>
            <p:spPr bwMode="auto">
              <a:xfrm>
                <a:off x="2385" y="937"/>
                <a:ext cx="0" cy="1608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22" name="Line 34"/>
              <p:cNvSpPr>
                <a:spLocks noChangeShapeType="1"/>
              </p:cNvSpPr>
              <p:nvPr/>
            </p:nvSpPr>
            <p:spPr bwMode="auto">
              <a:xfrm flipH="1">
                <a:off x="5267" y="2152"/>
                <a:ext cx="0" cy="383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23" name="Oval 24"/>
              <p:cNvSpPr>
                <a:spLocks noChangeArrowheads="1"/>
              </p:cNvSpPr>
              <p:nvPr/>
            </p:nvSpPr>
            <p:spPr bwMode="auto">
              <a:xfrm>
                <a:off x="5215" y="2105"/>
                <a:ext cx="97" cy="90"/>
              </a:xfrm>
              <a:prstGeom prst="ellipse">
                <a:avLst/>
              </a:prstGeom>
              <a:solidFill>
                <a:srgbClr val="FF9900"/>
              </a:solidFill>
              <a:ln w="127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endParaRPr lang="en-US" altLang="en-US" sz="1800" b="1"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21515" name="Group 36"/>
            <p:cNvGrpSpPr>
              <a:grpSpLocks/>
            </p:cNvGrpSpPr>
            <p:nvPr/>
          </p:nvGrpSpPr>
          <p:grpSpPr bwMode="auto">
            <a:xfrm>
              <a:off x="1604" y="1205"/>
              <a:ext cx="3050" cy="1301"/>
              <a:chOff x="1804" y="1245"/>
              <a:chExt cx="3050" cy="1301"/>
            </a:xfrm>
          </p:grpSpPr>
          <p:sp>
            <p:nvSpPr>
              <p:cNvPr id="21516" name="Line 20"/>
              <p:cNvSpPr>
                <a:spLocks noChangeShapeType="1"/>
              </p:cNvSpPr>
              <p:nvPr/>
            </p:nvSpPr>
            <p:spPr bwMode="auto">
              <a:xfrm flipV="1">
                <a:off x="1804" y="1434"/>
                <a:ext cx="169" cy="336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17" name="Line 30"/>
              <p:cNvSpPr>
                <a:spLocks noChangeShapeType="1"/>
              </p:cNvSpPr>
              <p:nvPr/>
            </p:nvSpPr>
            <p:spPr bwMode="auto">
              <a:xfrm>
                <a:off x="1893" y="1597"/>
                <a:ext cx="0" cy="937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18" name="Line 33"/>
              <p:cNvSpPr>
                <a:spLocks noChangeShapeType="1"/>
              </p:cNvSpPr>
              <p:nvPr/>
            </p:nvSpPr>
            <p:spPr bwMode="auto">
              <a:xfrm>
                <a:off x="4805" y="1304"/>
                <a:ext cx="0" cy="1242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19" name="Oval 21"/>
              <p:cNvSpPr>
                <a:spLocks noChangeArrowheads="1"/>
              </p:cNvSpPr>
              <p:nvPr/>
            </p:nvSpPr>
            <p:spPr bwMode="auto">
              <a:xfrm>
                <a:off x="4757" y="1245"/>
                <a:ext cx="97" cy="90"/>
              </a:xfrm>
              <a:prstGeom prst="ellipse">
                <a:avLst/>
              </a:prstGeom>
              <a:solidFill>
                <a:srgbClr val="FF9900"/>
              </a:solidFill>
              <a:ln w="127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endParaRPr lang="en-US" altLang="en-US" sz="1800" b="1">
                  <a:latin typeface="Helvetica" panose="020B0604020202020204" pitchFamily="34" charset="0"/>
                </a:endParaRPr>
              </a:p>
            </p:txBody>
          </p:sp>
        </p:grpSp>
      </p:grpSp>
      <p:sp>
        <p:nvSpPr>
          <p:cNvPr id="21509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B433B46-A4D8-47DE-9C36-2469BD96ABAC}" type="slidenum">
              <a:rPr lang="en-GB" altLang="en-US" sz="1100">
                <a:solidFill>
                  <a:srgbClr val="376092"/>
                </a:solidFill>
                <a:latin typeface="Helvetica" panose="020B0604020202020204" pitchFamily="34" charset="0"/>
              </a:rPr>
              <a:pPr/>
              <a:t>9</a:t>
            </a:fld>
            <a:endParaRPr lang="en-GB" altLang="en-US" sz="1100">
              <a:solidFill>
                <a:srgbClr val="376092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mitte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Committe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Committe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itte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CMWF_template_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95AB7"/>
      </a:accent1>
      <a:accent2>
        <a:srgbClr val="3365FB"/>
      </a:accent2>
      <a:accent3>
        <a:srgbClr val="8F8F8F"/>
      </a:accent3>
      <a:accent4>
        <a:srgbClr val="707070"/>
      </a:accent4>
      <a:accent5>
        <a:srgbClr val="FBB5D8"/>
      </a:accent5>
      <a:accent6>
        <a:srgbClr val="2D5BE3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95AB7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95AB7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42559</TotalTime>
  <Words>3183</Words>
  <Application>Microsoft Office PowerPoint</Application>
  <PresentationFormat>On-screen Show (4:3)</PresentationFormat>
  <Paragraphs>427</Paragraphs>
  <Slides>56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0" baseType="lpstr">
      <vt:lpstr>ＭＳ Ｐゴシック</vt:lpstr>
      <vt:lpstr>ＭＳ Ｐゴシック</vt:lpstr>
      <vt:lpstr>Arial</vt:lpstr>
      <vt:lpstr>Arial Black</vt:lpstr>
      <vt:lpstr>Calibri</vt:lpstr>
      <vt:lpstr>Cambria Math</vt:lpstr>
      <vt:lpstr>Helvetica</vt:lpstr>
      <vt:lpstr>Segoe UI Symbol</vt:lpstr>
      <vt:lpstr>Times</vt:lpstr>
      <vt:lpstr>Wingdings</vt:lpstr>
      <vt:lpstr>Committee</vt:lpstr>
      <vt:lpstr>ECMWF_template_2014</vt:lpstr>
      <vt:lpstr>Default</vt:lpstr>
      <vt:lpstr>Equation</vt:lpstr>
      <vt:lpstr> Forecasting Extreme Events  </vt:lpstr>
      <vt:lpstr>Outline</vt:lpstr>
      <vt:lpstr>St Jude Storm, 27-28 Oct 2013 </vt:lpstr>
      <vt:lpstr>St Jude Storm, 27-28 Oct 2013 </vt:lpstr>
      <vt:lpstr>Extreme Forecast Index (EFI)</vt:lpstr>
      <vt:lpstr>The Model climate (M-climate)</vt:lpstr>
      <vt:lpstr>Model climate (M-climate)</vt:lpstr>
      <vt:lpstr>Extreme Forecast Index (EFI)</vt:lpstr>
      <vt:lpstr>How do CDFs and PDFs relate?</vt:lpstr>
      <vt:lpstr>PowerPoint Presentation</vt:lpstr>
      <vt:lpstr>How ‘should’ CDFs behave in successive ENS runs?</vt:lpstr>
      <vt:lpstr>An example</vt:lpstr>
      <vt:lpstr>Counter example</vt:lpstr>
      <vt:lpstr>Some limitations</vt:lpstr>
      <vt:lpstr>Shift Of Tails (SOT)</vt:lpstr>
      <vt:lpstr>Shift Of Tails (SOT)</vt:lpstr>
      <vt:lpstr>PowerPoint Presentation</vt:lpstr>
      <vt:lpstr>PowerPoint Presentation</vt:lpstr>
      <vt:lpstr>The outcome</vt:lpstr>
      <vt:lpstr>A case of large uncertainty</vt:lpstr>
      <vt:lpstr>A case of large uncertainty</vt:lpstr>
      <vt:lpstr>Some limitations</vt:lpstr>
      <vt:lpstr>Operationally available EFI fields</vt:lpstr>
      <vt:lpstr>Operationally available EFI fields</vt:lpstr>
      <vt:lpstr>Operationally available EFI fields</vt:lpstr>
      <vt:lpstr>http://www.ecmwf.int/en/forecasts/charts/catalogue/efi</vt:lpstr>
      <vt:lpstr>Negative EFI for precipitation</vt:lpstr>
      <vt:lpstr>EFI for waves</vt:lpstr>
      <vt:lpstr>Historic swell – Storm Hercules</vt:lpstr>
      <vt:lpstr>EFI on the ecCharts</vt:lpstr>
      <vt:lpstr>Clickable charts</vt:lpstr>
      <vt:lpstr>EFI Verification</vt:lpstr>
      <vt:lpstr>EFI Verification</vt:lpstr>
      <vt:lpstr>EFI Verification</vt:lpstr>
      <vt:lpstr>EFI Verification</vt:lpstr>
      <vt:lpstr>Known issues</vt:lpstr>
      <vt:lpstr>Known issues – an example, tropical Africa  </vt:lpstr>
      <vt:lpstr>Known issues – an example, tropical Africa </vt:lpstr>
      <vt:lpstr>US cold snap January 2014</vt:lpstr>
      <vt:lpstr>US cold snap, January 2014</vt:lpstr>
      <vt:lpstr>US cold snap, January 2014</vt:lpstr>
      <vt:lpstr>US cold snap, January 2014</vt:lpstr>
      <vt:lpstr>Floods in Central Europe</vt:lpstr>
      <vt:lpstr>Analysis</vt:lpstr>
      <vt:lpstr>EFI &amp; SOT, total precipitation, T+240-360</vt:lpstr>
      <vt:lpstr>EFI/SOT for forecasting severe convection </vt:lpstr>
      <vt:lpstr>Severe convection, 9 June 2014</vt:lpstr>
      <vt:lpstr>Severe convection, 9 June 2014</vt:lpstr>
      <vt:lpstr>Some considerations</vt:lpstr>
      <vt:lpstr>FC T+72-96h valid for 30 Aug 2015</vt:lpstr>
      <vt:lpstr>FC v. OBS</vt:lpstr>
      <vt:lpstr>A squall line along a cold front</vt:lpstr>
      <vt:lpstr>Web charts</vt:lpstr>
      <vt:lpstr>EFI in the extended range</vt:lpstr>
      <vt:lpstr>St. Jude storm case</vt:lpstr>
      <vt:lpstr>PowerPoint Presentation</vt:lpstr>
    </vt:vector>
  </TitlesOfParts>
  <Company>ECMWF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moit</dc:creator>
  <cp:lastModifiedBy>Ivan Tsonevsky</cp:lastModifiedBy>
  <cp:revision>588</cp:revision>
  <dcterms:created xsi:type="dcterms:W3CDTF">2011-09-09T09:58:46Z</dcterms:created>
  <dcterms:modified xsi:type="dcterms:W3CDTF">2016-02-04T10:51:54Z</dcterms:modified>
</cp:coreProperties>
</file>