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02" r:id="rId2"/>
    <p:sldId id="275" r:id="rId3"/>
    <p:sldId id="276" r:id="rId4"/>
    <p:sldId id="306" r:id="rId5"/>
    <p:sldId id="308" r:id="rId6"/>
    <p:sldId id="274" r:id="rId7"/>
    <p:sldId id="273" r:id="rId8"/>
    <p:sldId id="312" r:id="rId9"/>
    <p:sldId id="316" r:id="rId10"/>
    <p:sldId id="317" r:id="rId11"/>
    <p:sldId id="313" r:id="rId12"/>
    <p:sldId id="314" r:id="rId13"/>
    <p:sldId id="315" r:id="rId14"/>
    <p:sldId id="309" r:id="rId15"/>
    <p:sldId id="319" r:id="rId16"/>
    <p:sldId id="320" r:id="rId17"/>
    <p:sldId id="321" r:id="rId18"/>
    <p:sldId id="307" r:id="rId19"/>
    <p:sldId id="304" r:id="rId20"/>
    <p:sldId id="32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C00"/>
    <a:srgbClr val="058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/>
    <p:restoredTop sz="85949"/>
  </p:normalViewPr>
  <p:slideViewPr>
    <p:cSldViewPr snapToGrid="0" snapToObjects="1">
      <p:cViewPr>
        <p:scale>
          <a:sx n="100" d="100"/>
          <a:sy n="100" d="100"/>
        </p:scale>
        <p:origin x="-1120" y="-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33420-7AA0-2044-B5EF-0D3F91F0F482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B013C-2F47-B548-A906-1D47C53C0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9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34C8F-F8F9-1540-9EB5-945CC91B5B1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6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8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1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33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5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71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4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8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89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0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05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80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CC4EF-A47F-594D-903E-82541B44347B}" type="datetimeFigureOut">
              <a:rPr lang="en-US" smtClean="0"/>
              <a:t>08/12/2015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E97F5-8518-BE42-8FA6-BFF8FEE3C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9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702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Probabilistic Hazard Prediction using a Time-Lagged Ensemble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0361" y="50165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Trevor Alcott</a:t>
            </a:r>
          </a:p>
          <a:p>
            <a:r>
              <a:rPr lang="en-US" sz="2400" i="1" dirty="0" smtClean="0"/>
              <a:t>ESRL Global Systems Division, Boulder, CO</a:t>
            </a:r>
            <a:endParaRPr lang="en-US" sz="2400" i="1" dirty="0"/>
          </a:p>
          <a:p>
            <a:r>
              <a:rPr lang="en-US" sz="2400" dirty="0" smtClean="0"/>
              <a:t>NCEP PSR – </a:t>
            </a:r>
            <a:r>
              <a:rPr lang="en-US" sz="2400" dirty="0"/>
              <a:t>8</a:t>
            </a:r>
            <a:r>
              <a:rPr lang="en-US" sz="2400" dirty="0" smtClean="0"/>
              <a:t> Dec 2015</a:t>
            </a:r>
            <a:endParaRPr lang="en-US" sz="2400" dirty="0"/>
          </a:p>
        </p:txBody>
      </p:sp>
      <p:pic>
        <p:nvPicPr>
          <p:cNvPr id="4" name="Picture 3" descr="HCPF2011052413001100.bin.spc.zoom.000001.png"/>
          <p:cNvPicPr>
            <a:picLocks noChangeAspect="1"/>
          </p:cNvPicPr>
          <p:nvPr/>
        </p:nvPicPr>
        <p:blipFill>
          <a:blip r:embed="rId2" cstate="print">
            <a:lum brigh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t="33016" r="46753" b="22857"/>
          <a:stretch>
            <a:fillRect/>
          </a:stretch>
        </p:blipFill>
        <p:spPr>
          <a:xfrm>
            <a:off x="6505239" y="2741393"/>
            <a:ext cx="2359361" cy="1987600"/>
          </a:xfrm>
          <a:prstGeom prst="rect">
            <a:avLst/>
          </a:prstGeom>
        </p:spPr>
      </p:pic>
      <p:pic>
        <p:nvPicPr>
          <p:cNvPr id="8" name="Picture 7" descr="mem3cref_t0sfc_f24.png"/>
          <p:cNvPicPr>
            <a:picLocks noChangeAspect="1"/>
          </p:cNvPicPr>
          <p:nvPr/>
        </p:nvPicPr>
        <p:blipFill>
          <a:blip r:embed="rId3" cstate="print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2336" r="12293" b="20187"/>
          <a:stretch>
            <a:fillRect/>
          </a:stretch>
        </p:blipFill>
        <p:spPr>
          <a:xfrm>
            <a:off x="3947406" y="1904142"/>
            <a:ext cx="2066493" cy="1842358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20688659" lon="2505799" rev="20809914"/>
            </a:camera>
            <a:lightRig rig="threePt" dir="t"/>
          </a:scene3d>
        </p:spPr>
      </p:pic>
      <p:pic>
        <p:nvPicPr>
          <p:cNvPr id="9" name="Picture 8" descr="mem2cref_t0sfc_f24.png"/>
          <p:cNvPicPr>
            <a:picLocks noChangeAspect="1"/>
          </p:cNvPicPr>
          <p:nvPr/>
        </p:nvPicPr>
        <p:blipFill>
          <a:blip r:embed="rId4" cstate="print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2336" r="12293" b="20187"/>
          <a:stretch>
            <a:fillRect/>
          </a:stretch>
        </p:blipFill>
        <p:spPr>
          <a:xfrm>
            <a:off x="2360920" y="2513741"/>
            <a:ext cx="2066341" cy="1842359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20688659" lon="2505799" rev="20809914"/>
            </a:camera>
            <a:lightRig rig="threePt" dir="t"/>
          </a:scene3d>
        </p:spPr>
      </p:pic>
      <p:pic>
        <p:nvPicPr>
          <p:cNvPr id="10" name="Picture 9" descr="mem1cref_t0sfc_f24.png"/>
          <p:cNvPicPr>
            <a:picLocks noChangeAspect="1"/>
          </p:cNvPicPr>
          <p:nvPr/>
        </p:nvPicPr>
        <p:blipFill>
          <a:blip r:embed="rId5" cstate="print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12336" r="12293" b="20187"/>
          <a:stretch>
            <a:fillRect/>
          </a:stretch>
        </p:blipFill>
        <p:spPr>
          <a:xfrm>
            <a:off x="800101" y="3319761"/>
            <a:ext cx="2035700" cy="1842359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20688659" lon="2505799" rev="20809914"/>
            </a:camera>
            <a:lightRig rig="threePt" dir="t"/>
          </a:scene3d>
        </p:spPr>
      </p:pic>
      <p:cxnSp>
        <p:nvCxnSpPr>
          <p:cNvPr id="15" name="Straight Connector 14"/>
          <p:cNvCxnSpPr/>
          <p:nvPr/>
        </p:nvCxnSpPr>
        <p:spPr>
          <a:xfrm>
            <a:off x="5715000" y="3201759"/>
            <a:ext cx="790239" cy="236004"/>
          </a:xfrm>
          <a:prstGeom prst="line">
            <a:avLst/>
          </a:prstGeom>
          <a:ln w="10160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89400" y="4025900"/>
            <a:ext cx="2415839" cy="0"/>
          </a:xfrm>
          <a:prstGeom prst="line">
            <a:avLst/>
          </a:prstGeom>
          <a:ln w="10160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514600" y="4572000"/>
            <a:ext cx="3990639" cy="156994"/>
          </a:xfrm>
          <a:prstGeom prst="line">
            <a:avLst/>
          </a:prstGeom>
          <a:ln w="10160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81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ag_100_spr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4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066" y="0"/>
            <a:ext cx="27141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1.0”/6h in Spring</a:t>
            </a:r>
            <a:endParaRPr lang="en-US" sz="2800" b="1" dirty="0">
              <a:solidFill>
                <a:srgbClr val="008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19466707">
            <a:off x="5643588" y="1445854"/>
            <a:ext cx="1833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Underconfident</a:t>
            </a:r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434582">
            <a:off x="6731744" y="2592628"/>
            <a:ext cx="1684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Overconfident</a:t>
            </a:r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19094659">
            <a:off x="5681688" y="4455754"/>
            <a:ext cx="1833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Underconfident</a:t>
            </a:r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 rot="20434582">
            <a:off x="6769844" y="5589828"/>
            <a:ext cx="1684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Overconfident</a:t>
            </a:r>
            <a:endParaRPr lang="en-US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022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93035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73300" y="1397000"/>
            <a:ext cx="5207000" cy="52070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60400" y="88900"/>
            <a:ext cx="5207000" cy="5207000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2921000" y="2413000"/>
            <a:ext cx="419100" cy="381000"/>
          </a:xfrm>
          <a:prstGeom prst="star5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 rot="20498017">
            <a:off x="4422891" y="1650490"/>
            <a:ext cx="975458" cy="2275388"/>
          </a:xfrm>
          <a:prstGeom prst="cloud">
            <a:avLst/>
          </a:prstGeom>
          <a:solidFill>
            <a:srgbClr val="05860B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 rot="20498017">
            <a:off x="4172904" y="1643415"/>
            <a:ext cx="975458" cy="2781487"/>
          </a:xfrm>
          <a:prstGeom prst="cloud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 rot="20498017">
            <a:off x="4759753" y="2043813"/>
            <a:ext cx="975458" cy="1292940"/>
          </a:xfrm>
          <a:prstGeom prst="cloud">
            <a:avLst/>
          </a:prstGeom>
          <a:solidFill>
            <a:srgbClr val="FF660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58100" y="88900"/>
            <a:ext cx="762749" cy="584776"/>
          </a:xfrm>
          <a:prstGeom prst="rect">
            <a:avLst/>
          </a:prstGeom>
          <a:solidFill>
            <a:srgbClr val="FF6600">
              <a:alpha val="5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20z</a:t>
            </a:r>
            <a:endParaRPr lang="en-US" sz="3200" dirty="0"/>
          </a:p>
        </p:txBody>
      </p:sp>
      <p:sp>
        <p:nvSpPr>
          <p:cNvPr id="6" name="5-Point Star 5"/>
          <p:cNvSpPr/>
          <p:nvPr/>
        </p:nvSpPr>
        <p:spPr>
          <a:xfrm>
            <a:off x="4673600" y="3810000"/>
            <a:ext cx="419100" cy="3810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58100" y="736600"/>
            <a:ext cx="762749" cy="584776"/>
          </a:xfrm>
          <a:prstGeom prst="rect">
            <a:avLst/>
          </a:prstGeom>
          <a:solidFill>
            <a:srgbClr val="FFFF00">
              <a:alpha val="5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21z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658100" y="1384300"/>
            <a:ext cx="762749" cy="584776"/>
          </a:xfrm>
          <a:prstGeom prst="rect">
            <a:avLst/>
          </a:prstGeom>
          <a:solidFill>
            <a:srgbClr val="008000">
              <a:alpha val="5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22z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429335" y="5461000"/>
            <a:ext cx="286631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Probability = 20 %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7286" y="736600"/>
            <a:ext cx="28663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Probability = 20 %</a:t>
            </a:r>
            <a:endParaRPr lang="en-US" sz="2800" b="1" dirty="0">
              <a:solidFill>
                <a:srgbClr val="3366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0242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7993035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34135" y="2908300"/>
            <a:ext cx="2307599" cy="2298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81200" y="1549400"/>
            <a:ext cx="2260600" cy="2260600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2921000" y="2413000"/>
            <a:ext cx="419100" cy="381000"/>
          </a:xfrm>
          <a:prstGeom prst="star5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 rot="20498017">
            <a:off x="4422891" y="1650490"/>
            <a:ext cx="975458" cy="2275388"/>
          </a:xfrm>
          <a:prstGeom prst="cloud">
            <a:avLst/>
          </a:prstGeom>
          <a:solidFill>
            <a:srgbClr val="05860B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 rot="20498017">
            <a:off x="4172904" y="1643415"/>
            <a:ext cx="975458" cy="2781487"/>
          </a:xfrm>
          <a:prstGeom prst="cloud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 rot="20498017">
            <a:off x="4759753" y="2043813"/>
            <a:ext cx="975458" cy="1292940"/>
          </a:xfrm>
          <a:prstGeom prst="cloud">
            <a:avLst/>
          </a:prstGeom>
          <a:solidFill>
            <a:srgbClr val="FF660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58100" y="88900"/>
            <a:ext cx="762749" cy="584776"/>
          </a:xfrm>
          <a:prstGeom prst="rect">
            <a:avLst/>
          </a:prstGeom>
          <a:solidFill>
            <a:srgbClr val="FF6600">
              <a:alpha val="5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20z</a:t>
            </a:r>
            <a:endParaRPr lang="en-US" sz="3200" dirty="0"/>
          </a:p>
        </p:txBody>
      </p:sp>
      <p:sp>
        <p:nvSpPr>
          <p:cNvPr id="6" name="5-Point Star 5"/>
          <p:cNvSpPr/>
          <p:nvPr/>
        </p:nvSpPr>
        <p:spPr>
          <a:xfrm>
            <a:off x="4673600" y="3810000"/>
            <a:ext cx="419100" cy="3810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58100" y="736600"/>
            <a:ext cx="762749" cy="584776"/>
          </a:xfrm>
          <a:prstGeom prst="rect">
            <a:avLst/>
          </a:prstGeom>
          <a:solidFill>
            <a:srgbClr val="FFFF00">
              <a:alpha val="5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21z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658100" y="1384300"/>
            <a:ext cx="762749" cy="584776"/>
          </a:xfrm>
          <a:prstGeom prst="rect">
            <a:avLst/>
          </a:prstGeom>
          <a:solidFill>
            <a:srgbClr val="008000">
              <a:alpha val="5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22z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429335" y="5461000"/>
            <a:ext cx="286631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Probability = 40 %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7286" y="736600"/>
            <a:ext cx="268535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Probability = 5 %</a:t>
            </a:r>
            <a:endParaRPr lang="en-US" sz="2800" b="1" dirty="0">
              <a:solidFill>
                <a:srgbClr val="3366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15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2783"/>
            <a:ext cx="9144000" cy="463983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Complex Terrain Algorithm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5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68" y="1256566"/>
            <a:ext cx="4126331" cy="54384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244" y="1241729"/>
            <a:ext cx="4246355" cy="5453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4400" y="513080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+mj-lt"/>
              </a:rPr>
              <a:t>“Flat” terrain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64300" y="513080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66FF"/>
                </a:solidFill>
                <a:latin typeface="+mj-lt"/>
              </a:rPr>
              <a:t>“Complex” terrain</a:t>
            </a:r>
            <a:endParaRPr lang="en-US" sz="2800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Winter PQPF Reliability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68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34" y="152400"/>
            <a:ext cx="8819866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8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4300"/>
            <a:ext cx="8864600" cy="65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04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4" y="139700"/>
            <a:ext cx="8853986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7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662511"/>
              </p:ext>
            </p:extLst>
          </p:nvPr>
        </p:nvGraphicFramePr>
        <p:xfrm>
          <a:off x="127001" y="76200"/>
          <a:ext cx="8877300" cy="6411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9100"/>
                <a:gridCol w="2959100"/>
                <a:gridCol w="2959100"/>
              </a:tblGrid>
              <a:tr h="623888"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 smtClean="0">
                          <a:solidFill>
                            <a:schemeClr val="bg1"/>
                          </a:solidFill>
                        </a:rPr>
                        <a:t>Hazard</a:t>
                      </a:r>
                      <a:endParaRPr lang="en-US" sz="2800" b="1" u="sn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 smtClean="0">
                          <a:solidFill>
                            <a:schemeClr val="bg1"/>
                          </a:solidFill>
                        </a:rPr>
                        <a:t>Proxy</a:t>
                      </a:r>
                      <a:endParaRPr lang="en-US" sz="2800" b="1" u="sn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 smtClean="0">
                          <a:solidFill>
                            <a:schemeClr val="bg1"/>
                          </a:solidFill>
                        </a:rPr>
                        <a:t>Truth</a:t>
                      </a:r>
                      <a:endParaRPr lang="en-US" sz="2800" b="1" u="sng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CCFFCC"/>
                          </a:solidFill>
                        </a:rPr>
                        <a:t>Heavy</a:t>
                      </a:r>
                      <a:r>
                        <a:rPr lang="en-US" sz="2400" b="0" baseline="0" dirty="0" smtClean="0">
                          <a:solidFill>
                            <a:srgbClr val="CCFFCC"/>
                          </a:solidFill>
                        </a:rPr>
                        <a:t> rainfall</a:t>
                      </a:r>
                      <a:endParaRPr lang="en-US" sz="2400" b="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CCFFCC"/>
                          </a:solidFill>
                        </a:rPr>
                        <a:t>QPF</a:t>
                      </a:r>
                      <a:endParaRPr lang="en-US" sz="2400" b="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CCFFCC"/>
                          </a:solidFill>
                        </a:rPr>
                        <a:t>Stage-IV / MRMS</a:t>
                      </a:r>
                      <a:endParaRPr lang="en-US" sz="2400" b="0" dirty="0">
                        <a:solidFill>
                          <a:srgbClr val="CCFFCC"/>
                        </a:solidFill>
                      </a:endParaRPr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Snowfall rate</a:t>
                      </a:r>
                      <a:endParaRPr lang="en-US" sz="24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Microphysics-based</a:t>
                      </a:r>
                      <a:endParaRPr lang="en-US" sz="2400" b="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ASOS</a:t>
                      </a:r>
                      <a:r>
                        <a:rPr lang="en-US" sz="2400" b="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 visibility</a:t>
                      </a:r>
                      <a:endParaRPr lang="en-US" sz="24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Precipitation type</a:t>
                      </a:r>
                      <a:endParaRPr lang="en-US" sz="24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Microphysics-based</a:t>
                      </a:r>
                      <a:endParaRPr lang="en-US" sz="24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ASOS type</a:t>
                      </a:r>
                      <a:endParaRPr lang="en-US" sz="24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Accum</a:t>
                      </a:r>
                      <a:r>
                        <a:rPr lang="en-US" sz="24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 Snow</a:t>
                      </a:r>
                      <a:endParaRPr lang="en-US" sz="24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Microphysics-based</a:t>
                      </a:r>
                      <a:endParaRPr lang="en-US" sz="2400" b="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Point observations</a:t>
                      </a:r>
                      <a:endParaRPr lang="en-US" sz="2400" b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Severe wind</a:t>
                      </a:r>
                      <a:endParaRPr lang="en-US" sz="2400" b="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80-m</a:t>
                      </a:r>
                      <a:r>
                        <a:rPr lang="en-US" sz="2400" b="0" baseline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 hourly max wind or 10-m gust</a:t>
                      </a:r>
                      <a:endParaRPr lang="en-US" sz="2400" b="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Mesonet</a:t>
                      </a:r>
                      <a:r>
                        <a:rPr lang="en-US" sz="2400" b="0" baseline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 observations</a:t>
                      </a:r>
                      <a:endParaRPr lang="en-US" sz="2400" b="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Large</a:t>
                      </a:r>
                      <a:r>
                        <a:rPr lang="en-US" sz="2400" b="0" baseline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 hail</a:t>
                      </a:r>
                      <a:endParaRPr lang="en-US" sz="2400" b="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Column</a:t>
                      </a:r>
                      <a:r>
                        <a:rPr lang="en-US" sz="2400" b="0" baseline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graupel</a:t>
                      </a:r>
                      <a:r>
                        <a:rPr lang="en-US" sz="2400" b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, updraft speed,</a:t>
                      </a:r>
                      <a:r>
                        <a:rPr lang="en-US" sz="2400" b="0" baseline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 or ?</a:t>
                      </a:r>
                      <a:endParaRPr lang="en-US" sz="2400" b="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MESH</a:t>
                      </a:r>
                      <a:endParaRPr lang="en-US" sz="2400" b="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Tornado*</a:t>
                      </a:r>
                      <a:endParaRPr lang="en-US" sz="2000" b="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Updraft </a:t>
                      </a:r>
                      <a:r>
                        <a:rPr lang="en-US" sz="2400" b="0" dirty="0" err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helicity</a:t>
                      </a:r>
                      <a:endParaRPr lang="en-US" sz="2400" b="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Processed MRMS rotation tracks</a:t>
                      </a:r>
                      <a:endParaRPr lang="en-US" sz="2400" b="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00"/>
                          </a:solidFill>
                        </a:rPr>
                        <a:t>Visibility/Ceiling</a:t>
                      </a:r>
                      <a:endParaRPr lang="en-US" sz="24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00"/>
                          </a:solidFill>
                        </a:rPr>
                        <a:t>Post-processed</a:t>
                      </a:r>
                      <a:r>
                        <a:rPr lang="en-US" sz="2400" b="0" baseline="0" dirty="0" smtClean="0">
                          <a:solidFill>
                            <a:srgbClr val="FFFF00"/>
                          </a:solidFill>
                        </a:rPr>
                        <a:t> field in development</a:t>
                      </a:r>
                      <a:endParaRPr lang="en-US" sz="24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rgbClr val="FFFF00"/>
                          </a:solidFill>
                        </a:rPr>
                        <a:t>ASOS</a:t>
                      </a:r>
                      <a:r>
                        <a:rPr lang="en-US" sz="2400" b="0" baseline="0" dirty="0" smtClean="0">
                          <a:solidFill>
                            <a:srgbClr val="FFFF00"/>
                          </a:solidFill>
                        </a:rPr>
                        <a:t> or future CIMSS technique</a:t>
                      </a:r>
                      <a:endParaRPr lang="en-US" sz="2400" b="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6421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Proposed Timeline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Jan 2016: Initial PQPF and snowfall rate products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May 2016: Severe weather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Summer 2016: Flash flooding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Winter 2016-7: Expanded winter suite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Late 2017: Begin transition to permanent home on IDP, with dissemination to AWIPS via SBN, and D2D and GFE configured nationwide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Spring 2018: Transition complete, complete suite of products is operational</a:t>
            </a:r>
          </a:p>
        </p:txBody>
      </p:sp>
    </p:spTree>
    <p:extLst>
      <p:ext uri="{BB962C8B-B14F-4D97-AF65-F5344CB8AC3E}">
        <p14:creationId xmlns:p14="http://schemas.microsoft.com/office/powerpoint/2010/main" val="168157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801" t="14669" r="37453" b="54666"/>
          <a:stretch/>
        </p:blipFill>
        <p:spPr>
          <a:xfrm>
            <a:off x="4985512" y="104140"/>
            <a:ext cx="1947672" cy="210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789" t="14667" r="37464" b="54666"/>
          <a:stretch/>
        </p:blipFill>
        <p:spPr>
          <a:xfrm>
            <a:off x="7030212" y="104140"/>
            <a:ext cx="1947672" cy="210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789" t="14667" r="37464" b="54666"/>
          <a:stretch/>
        </p:blipFill>
        <p:spPr>
          <a:xfrm>
            <a:off x="2944876" y="2377440"/>
            <a:ext cx="1947672" cy="210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1791" t="14667" r="37461" b="54666"/>
          <a:stretch/>
        </p:blipFill>
        <p:spPr>
          <a:xfrm>
            <a:off x="4985512" y="2377440"/>
            <a:ext cx="1947672" cy="210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1791" t="14667" r="37461" b="54666"/>
          <a:stretch/>
        </p:blipFill>
        <p:spPr>
          <a:xfrm>
            <a:off x="7030212" y="2377440"/>
            <a:ext cx="1947672" cy="2103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1791" t="14667" r="37461" b="54666"/>
          <a:stretch/>
        </p:blipFill>
        <p:spPr>
          <a:xfrm>
            <a:off x="896112" y="4650740"/>
            <a:ext cx="1947672" cy="2103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1790" t="14667" r="37462" b="54666"/>
          <a:stretch/>
        </p:blipFill>
        <p:spPr>
          <a:xfrm>
            <a:off x="2944876" y="4650740"/>
            <a:ext cx="1947672" cy="2103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31790" t="14667" r="37462" b="54666"/>
          <a:stretch/>
        </p:blipFill>
        <p:spPr>
          <a:xfrm>
            <a:off x="4985512" y="4650740"/>
            <a:ext cx="1947672" cy="2103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31790" t="14667" r="37462" b="54666"/>
          <a:stretch/>
        </p:blipFill>
        <p:spPr>
          <a:xfrm>
            <a:off x="7030212" y="4650740"/>
            <a:ext cx="1947672" cy="2103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85512" y="104140"/>
            <a:ext cx="618228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01z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40798" y="104140"/>
            <a:ext cx="49238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+0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485498" y="104140"/>
            <a:ext cx="49238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+1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400162" y="2377440"/>
            <a:ext cx="49238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+0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440798" y="2377440"/>
            <a:ext cx="49238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+1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485498" y="2377440"/>
            <a:ext cx="49238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+2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51398" y="4645045"/>
            <a:ext cx="49238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+0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4400162" y="4650740"/>
            <a:ext cx="49238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+1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440798" y="4645045"/>
            <a:ext cx="49238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+2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485498" y="4645045"/>
            <a:ext cx="492386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+3</a:t>
            </a:r>
            <a:endParaRPr lang="en-US" sz="2400" b="1" dirty="0"/>
          </a:p>
        </p:txBody>
      </p:sp>
      <p:sp>
        <p:nvSpPr>
          <p:cNvPr id="26" name="Rectangle 25"/>
          <p:cNvSpPr/>
          <p:nvPr/>
        </p:nvSpPr>
        <p:spPr>
          <a:xfrm>
            <a:off x="6979412" y="38100"/>
            <a:ext cx="2057400" cy="675386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77986" y="82917"/>
            <a:ext cx="380615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Time-Lagged </a:t>
            </a:r>
            <a:r>
              <a:rPr lang="en-US" sz="3200" b="1" dirty="0" err="1" smtClean="0">
                <a:solidFill>
                  <a:srgbClr val="FFFFFF"/>
                </a:solidFill>
              </a:rPr>
              <a:t>HRRRx</a:t>
            </a:r>
            <a:endParaRPr lang="en-US" sz="32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2013 Colorado Flood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Composite Reflectivity (</a:t>
            </a:r>
            <a:r>
              <a:rPr lang="en-US" sz="2400" b="1" dirty="0" err="1" smtClean="0">
                <a:solidFill>
                  <a:srgbClr val="FFFFFF"/>
                </a:solidFill>
              </a:rPr>
              <a:t>dBZ</a:t>
            </a:r>
            <a:r>
              <a:rPr lang="en-US" sz="2400" b="1" dirty="0" smtClean="0">
                <a:solidFill>
                  <a:srgbClr val="FFFFFF"/>
                </a:solidFill>
              </a:rPr>
              <a:t>)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 valid 02 UTC 12 Sep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/>
          <a:srcRect l="16446" t="93344" r="32311" b="2655"/>
          <a:stretch/>
        </p:blipFill>
        <p:spPr>
          <a:xfrm>
            <a:off x="1037856" y="1889941"/>
            <a:ext cx="2852928" cy="2411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/>
          <a:srcRect l="13706" t="21448" r="17715" b="5832"/>
          <a:stretch/>
        </p:blipFill>
        <p:spPr>
          <a:xfrm>
            <a:off x="310628" y="2377440"/>
            <a:ext cx="2042668" cy="2067131"/>
          </a:xfrm>
          <a:prstGeom prst="rect">
            <a:avLst/>
          </a:prstGeom>
          <a:ln w="76200" cmpd="sng">
            <a:solidFill>
              <a:srgbClr val="FF0000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2944876" y="2377440"/>
            <a:ext cx="618980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00z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1305" y="4653664"/>
            <a:ext cx="618980" cy="4616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23z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0387" y="2377440"/>
            <a:ext cx="140411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02z MRMS</a:t>
            </a:r>
          </a:p>
        </p:txBody>
      </p:sp>
    </p:spTree>
    <p:extLst>
      <p:ext uri="{BB962C8B-B14F-4D97-AF65-F5344CB8AC3E}">
        <p14:creationId xmlns:p14="http://schemas.microsoft.com/office/powerpoint/2010/main" val="3377261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RAPHRRRdomainstrimfinal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t="6575" r="7483" b="6575"/>
          <a:stretch>
            <a:fillRect/>
          </a:stretch>
        </p:blipFill>
        <p:spPr>
          <a:xfrm>
            <a:off x="0" y="803284"/>
            <a:ext cx="4364005" cy="332139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lIns="91425" tIns="45713" rIns="91425" bIns="45713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03399"/>
                </a:solidFill>
                <a:latin typeface="Tahoma" charset="0"/>
                <a:cs typeface="Tahoma" charset="0"/>
              </a:rPr>
              <a:t>HRRR (and RAP) Future Milestones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80963"/>
            <a:ext cx="8229600" cy="576262"/>
          </a:xfrm>
          <a:prstGeom prst="rect">
            <a:avLst/>
          </a:prstGeom>
        </p:spPr>
        <p:txBody>
          <a:bodyPr lIns="91425" tIns="45713" rIns="91425" bIns="45713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03399"/>
                </a:solidFill>
                <a:latin typeface="Tahoma" charset="0"/>
                <a:cs typeface="Tahoma" charset="0"/>
              </a:rPr>
              <a:t>HRRR Milestones</a:t>
            </a:r>
          </a:p>
        </p:txBody>
      </p:sp>
      <p:pic>
        <p:nvPicPr>
          <p:cNvPr id="286725" name="Picture 4" descr="Juice_d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7000" b="88000"/>
          <a:stretch>
            <a:fillRect/>
          </a:stretch>
        </p:blipFill>
        <p:spPr bwMode="auto">
          <a:xfrm>
            <a:off x="0" y="0"/>
            <a:ext cx="9151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7" name="Picture 14" descr="Juice_d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78" b="1334"/>
          <a:stretch>
            <a:fillRect/>
          </a:stretch>
        </p:blipFill>
        <p:spPr bwMode="auto">
          <a:xfrm>
            <a:off x="0" y="0"/>
            <a:ext cx="771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50800">
            <a:solidFill>
              <a:srgbClr val="003399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726" name="Text Box 2"/>
          <p:cNvSpPr txBox="1">
            <a:spLocks noChangeArrowheads="1"/>
          </p:cNvSpPr>
          <p:nvPr/>
        </p:nvSpPr>
        <p:spPr bwMode="auto">
          <a:xfrm>
            <a:off x="821640" y="81438"/>
            <a:ext cx="8024530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000099"/>
                </a:solidFill>
                <a:latin typeface="Helvetica"/>
                <a:cs typeface="Helvetica"/>
              </a:rPr>
              <a:t>Possible HRRR</a:t>
            </a:r>
            <a:r>
              <a:rPr lang="en-US" b="1" i="1" dirty="0" smtClean="0">
                <a:solidFill>
                  <a:srgbClr val="FF0000"/>
                </a:solidFill>
                <a:latin typeface="Helvetica"/>
                <a:cs typeface="Helvetica"/>
              </a:rPr>
              <a:t> storm-scale ensemble system </a:t>
            </a:r>
            <a:endParaRPr lang="en-US" b="1" dirty="0" smtClean="0">
              <a:solidFill>
                <a:srgbClr val="000099"/>
              </a:solidFill>
              <a:latin typeface="Helvetica"/>
              <a:cs typeface="Helvetica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758875" y="949054"/>
            <a:ext cx="3927925" cy="769427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8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Arial Black" charset="0"/>
              </a:rPr>
              <a:t>3km </a:t>
            </a:r>
            <a:r>
              <a:rPr lang="en-US" sz="2200" b="1" dirty="0">
                <a:solidFill>
                  <a:srgbClr val="008000"/>
                </a:solidFill>
                <a:latin typeface="Arial Black" charset="0"/>
              </a:rPr>
              <a:t>High-Resolution Rapid Refresh (HRRR</a:t>
            </a:r>
            <a:r>
              <a:rPr lang="en-US" sz="2200" b="1" dirty="0" smtClean="0">
                <a:solidFill>
                  <a:srgbClr val="008000"/>
                </a:solidFill>
                <a:latin typeface="Arial Black" charset="0"/>
              </a:rPr>
              <a:t>)</a:t>
            </a:r>
          </a:p>
        </p:txBody>
      </p:sp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6" cstate="print"/>
          <a:srcRect t="11998" r="85321"/>
          <a:stretch>
            <a:fillRect/>
          </a:stretch>
        </p:blipFill>
        <p:spPr bwMode="auto">
          <a:xfrm>
            <a:off x="0" y="1"/>
            <a:ext cx="857953" cy="76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>
            <a:stCxn id="20" idx="1"/>
          </p:cNvCxnSpPr>
          <p:nvPr/>
        </p:nvCxnSpPr>
        <p:spPr>
          <a:xfrm flipH="1">
            <a:off x="2997477" y="1333768"/>
            <a:ext cx="1761398" cy="1303415"/>
          </a:xfrm>
          <a:prstGeom prst="straightConnector1">
            <a:avLst/>
          </a:prstGeom>
          <a:ln w="88900">
            <a:solidFill>
              <a:srgbClr val="00CC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41184" y="1751472"/>
            <a:ext cx="2738250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Single core (ARW)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Ensemble DA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Stochastic physics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7444" y="3601184"/>
            <a:ext cx="301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RAP v3 expanded domain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8517" y="3354532"/>
            <a:ext cx="1684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RAP v2 domain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27904" y="2701772"/>
            <a:ext cx="4583306" cy="139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Arial Black" pitchFamily="34" charset="0"/>
              </a:rPr>
              <a:t>Assimilation		Forecast</a:t>
            </a:r>
          </a:p>
          <a:p>
            <a:pPr>
              <a:lnSpc>
                <a:spcPts val="2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40 members			</a:t>
            </a:r>
            <a:r>
              <a:rPr lang="en-US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6 members</a:t>
            </a:r>
            <a:endParaRPr lang="en-US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 hr forecast		12 hr forecast</a:t>
            </a:r>
          </a:p>
          <a:p>
            <a:pPr>
              <a:lnSpc>
                <a:spcPts val="2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24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fcsts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/ day		24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fcsts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/ day</a:t>
            </a:r>
          </a:p>
          <a:p>
            <a:pPr>
              <a:lnSpc>
                <a:spcPts val="2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 nodes / member	60 nodes / member</a:t>
            </a:r>
          </a:p>
        </p:txBody>
      </p:sp>
      <p:pic>
        <p:nvPicPr>
          <p:cNvPr id="42" name="image05.png"/>
          <p:cNvPicPr>
            <a:picLocks noChangeAspect="1"/>
          </p:cNvPicPr>
          <p:nvPr/>
        </p:nvPicPr>
        <p:blipFill>
          <a:blip r:embed="rId7"/>
          <a:srcRect t="20426"/>
          <a:stretch>
            <a:fillRect/>
          </a:stretch>
        </p:blipFill>
        <p:spPr>
          <a:xfrm>
            <a:off x="100798" y="4319627"/>
            <a:ext cx="6137910" cy="2564877"/>
          </a:xfrm>
          <a:prstGeom prst="rect">
            <a:avLst/>
          </a:prstGeom>
          <a:ln/>
        </p:spPr>
      </p:pic>
      <p:sp>
        <p:nvSpPr>
          <p:cNvPr id="44" name="TextBox 43"/>
          <p:cNvSpPr txBox="1"/>
          <p:nvPr/>
        </p:nvSpPr>
        <p:spPr>
          <a:xfrm>
            <a:off x="6318220" y="5115339"/>
            <a:ext cx="24785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More accurate </a:t>
            </a:r>
          </a:p>
          <a:p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storm-details</a:t>
            </a:r>
          </a:p>
          <a:p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ensemble</a:t>
            </a:r>
          </a:p>
          <a:p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data assimilation</a:t>
            </a:r>
            <a:endParaRPr lang="en-US" sz="2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2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457200" y="1368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chemeClr val="bg1"/>
                </a:solidFill>
              </a:rPr>
              <a:t>3-Member Time-Lagged Ensemble</a:t>
            </a:r>
          </a:p>
          <a:p>
            <a:r>
              <a:rPr lang="en-US" sz="3000" dirty="0">
                <a:solidFill>
                  <a:schemeClr val="bg1"/>
                </a:solidFill>
              </a:rPr>
              <a:t>w</a:t>
            </a:r>
            <a:r>
              <a:rPr lang="en-US" sz="3000" dirty="0" smtClean="0">
                <a:solidFill>
                  <a:schemeClr val="bg1"/>
                </a:solidFill>
              </a:rPr>
              <a:t>ith 2-hour Latency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2800" y="3086154"/>
            <a:ext cx="4965700" cy="523220"/>
          </a:xfrm>
          <a:prstGeom prst="rect">
            <a:avLst/>
          </a:prstGeom>
          <a:solidFill>
            <a:srgbClr val="C4BD9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00 Z Run (not ready)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7500" y="3738998"/>
            <a:ext cx="4864100" cy="523220"/>
          </a:xfrm>
          <a:prstGeom prst="rect">
            <a:avLst/>
          </a:prstGeom>
          <a:solidFill>
            <a:srgbClr val="C4BD9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23 Z Run (not ready)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97100" y="4444022"/>
            <a:ext cx="4775200" cy="52322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28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Z (most recent available)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85900" y="5144298"/>
            <a:ext cx="4699000" cy="523220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21 Z Run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41400" y="5841022"/>
            <a:ext cx="4749800" cy="52322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20 Z Run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5314950" y="2887653"/>
            <a:ext cx="0" cy="3476589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dash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>
            <a:off x="3352800" y="2914303"/>
            <a:ext cx="0" cy="3449939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dash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4483100" y="1502658"/>
            <a:ext cx="1790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Period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Ends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6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Z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24100" y="1502658"/>
            <a:ext cx="1924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Period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Begins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00 Z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52800" y="4435722"/>
            <a:ext cx="1962150" cy="1928520"/>
          </a:xfrm>
          <a:prstGeom prst="rect">
            <a:avLst/>
          </a:prstGeom>
          <a:noFill/>
          <a:ln w="76200" cap="flat" cmpd="sng" algn="ctr">
            <a:solidFill>
              <a:srgbClr val="FF660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862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0668" y="665440"/>
            <a:ext cx="258653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members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25800" y="965200"/>
            <a:ext cx="195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51500" y="281920"/>
            <a:ext cx="216743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E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spread</a:t>
            </a:r>
            <a:endParaRPr lang="en-US" sz="2800" b="1" dirty="0">
              <a:solidFill>
                <a:srgbClr val="00E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1500" y="904220"/>
            <a:ext cx="272623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Lower skill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1500" y="1328360"/>
            <a:ext cx="296753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Shorter lead time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668" y="2654200"/>
            <a:ext cx="258653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models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225800" y="2953960"/>
            <a:ext cx="195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51500" y="2270680"/>
            <a:ext cx="216743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E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More spread</a:t>
            </a:r>
            <a:endParaRPr lang="en-US" sz="2800" b="1" dirty="0">
              <a:solidFill>
                <a:srgbClr val="00E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1500" y="2892980"/>
            <a:ext cx="272623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Useful spread?</a:t>
            </a:r>
            <a:endParaRPr lang="en-US" sz="2800" b="1" i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0668" y="4584600"/>
            <a:ext cx="258653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Member weighting</a:t>
            </a:r>
            <a:endParaRPr lang="en-US" sz="28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276600" y="4884360"/>
            <a:ext cx="1955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51500" y="3956366"/>
            <a:ext cx="296753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E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Gives newest data the highest impact</a:t>
            </a:r>
            <a:endParaRPr lang="en-US" sz="2800" b="1" dirty="0">
              <a:solidFill>
                <a:srgbClr val="00EC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1500" y="5143300"/>
            <a:ext cx="336550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&gt;5 runs has little additional impact even at 100% weight</a:t>
            </a:r>
            <a:endParaRPr lang="en-US" sz="28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4665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1562100" y="2031999"/>
            <a:ext cx="7302500" cy="3822701"/>
          </a:xfrm>
          <a:custGeom>
            <a:avLst/>
            <a:gdLst>
              <a:gd name="connsiteX0" fmla="*/ 0 w 7035800"/>
              <a:gd name="connsiteY0" fmla="*/ 3372569 h 3372569"/>
              <a:gd name="connsiteX1" fmla="*/ 2438400 w 7035800"/>
              <a:gd name="connsiteY1" fmla="*/ 7069 h 3372569"/>
              <a:gd name="connsiteX2" fmla="*/ 4787900 w 7035800"/>
              <a:gd name="connsiteY2" fmla="*/ 2508969 h 3372569"/>
              <a:gd name="connsiteX3" fmla="*/ 7035800 w 7035800"/>
              <a:gd name="connsiteY3" fmla="*/ 3309069 h 337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5800" h="3372569">
                <a:moveTo>
                  <a:pt x="0" y="3372569"/>
                </a:moveTo>
                <a:cubicBezTo>
                  <a:pt x="820208" y="1761785"/>
                  <a:pt x="1640417" y="151002"/>
                  <a:pt x="2438400" y="7069"/>
                </a:cubicBezTo>
                <a:cubicBezTo>
                  <a:pt x="3236383" y="-136864"/>
                  <a:pt x="4021667" y="1958636"/>
                  <a:pt x="4787900" y="2508969"/>
                </a:cubicBezTo>
                <a:cubicBezTo>
                  <a:pt x="5554133" y="3059302"/>
                  <a:pt x="7035800" y="3309069"/>
                  <a:pt x="7035800" y="3309069"/>
                </a:cubicBezTo>
              </a:path>
            </a:pathLst>
          </a:cu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461515" y="901700"/>
            <a:ext cx="5270500" cy="4965700"/>
          </a:xfrm>
          <a:custGeom>
            <a:avLst/>
            <a:gdLst>
              <a:gd name="connsiteX0" fmla="*/ 0 w 7035800"/>
              <a:gd name="connsiteY0" fmla="*/ 3372569 h 3372569"/>
              <a:gd name="connsiteX1" fmla="*/ 2438400 w 7035800"/>
              <a:gd name="connsiteY1" fmla="*/ 7069 h 3372569"/>
              <a:gd name="connsiteX2" fmla="*/ 4787900 w 7035800"/>
              <a:gd name="connsiteY2" fmla="*/ 2508969 h 3372569"/>
              <a:gd name="connsiteX3" fmla="*/ 7035800 w 7035800"/>
              <a:gd name="connsiteY3" fmla="*/ 3309069 h 337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5800" h="3372569">
                <a:moveTo>
                  <a:pt x="0" y="3372569"/>
                </a:moveTo>
                <a:cubicBezTo>
                  <a:pt x="820208" y="1761785"/>
                  <a:pt x="1640417" y="151002"/>
                  <a:pt x="2438400" y="7069"/>
                </a:cubicBezTo>
                <a:cubicBezTo>
                  <a:pt x="3236383" y="-136864"/>
                  <a:pt x="4021667" y="1958636"/>
                  <a:pt x="4787900" y="2508969"/>
                </a:cubicBezTo>
                <a:cubicBezTo>
                  <a:pt x="5554133" y="3059302"/>
                  <a:pt x="7035800" y="3309069"/>
                  <a:pt x="7035800" y="3309069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96327" y="2805958"/>
            <a:ext cx="1764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Probability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079500" y="393700"/>
            <a:ext cx="0" cy="54737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90600" y="5880100"/>
            <a:ext cx="75184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19974" y="6033538"/>
            <a:ext cx="3313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Precipitation Amount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50074" y="576072"/>
            <a:ext cx="1130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Model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73589" y="3130550"/>
            <a:ext cx="2212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Observations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48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rrr_lagqpf_ex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9" y="0"/>
            <a:ext cx="8572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5415" y="608061"/>
            <a:ext cx="2764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</a:rPr>
              <a:t>Quantile</a:t>
            </a:r>
            <a:r>
              <a:rPr lang="en-US" sz="2400" b="1" dirty="0" smtClean="0">
                <a:solidFill>
                  <a:srgbClr val="FF0000"/>
                </a:solidFill>
              </a:rPr>
              <a:t> Mapping”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Bias Correction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062182" y="2453794"/>
            <a:ext cx="7027333" cy="92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771515" y="2463031"/>
            <a:ext cx="0" cy="384848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031673" y="2453794"/>
            <a:ext cx="0" cy="3857721"/>
          </a:xfrm>
          <a:prstGeom prst="straightConnector1">
            <a:avLst/>
          </a:prstGeom>
          <a:ln w="38100" cmpd="sng"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57300" y="3052863"/>
            <a:ext cx="2385681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1.00” </a:t>
            </a:r>
            <a:r>
              <a:rPr lang="en-US" sz="2400" b="1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400" b="1" dirty="0" smtClean="0"/>
              <a:t> 99th %</a:t>
            </a:r>
            <a:r>
              <a:rPr lang="en-US" sz="2400" b="1" dirty="0" err="1" smtClean="0"/>
              <a:t>ile</a:t>
            </a:r>
            <a:r>
              <a:rPr lang="en-US" sz="2400" b="1" dirty="0" smtClean="0"/>
              <a:t> of analysis climatology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209679" y="4961066"/>
            <a:ext cx="2552953" cy="12003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99th %</a:t>
            </a:r>
            <a:r>
              <a:rPr lang="en-US" sz="2400" b="1" dirty="0" err="1" smtClean="0"/>
              <a:t>ile</a:t>
            </a:r>
            <a:r>
              <a:rPr lang="en-US" sz="2400" b="1" dirty="0" smtClean="0"/>
              <a:t> of </a:t>
            </a:r>
          </a:p>
          <a:p>
            <a:pPr algn="ctr"/>
            <a:r>
              <a:rPr lang="en-US" sz="2400" b="1" dirty="0" smtClean="0"/>
              <a:t>model climatology </a:t>
            </a:r>
          </a:p>
          <a:p>
            <a:pPr algn="ctr"/>
            <a:r>
              <a:rPr lang="en-US" sz="2400" b="1" dirty="0" smtClean="0">
                <a:latin typeface="ＭＳ ゴシック"/>
                <a:ea typeface="ＭＳ ゴシック"/>
                <a:cs typeface="ＭＳ ゴシック"/>
              </a:rPr>
              <a:t>≅ </a:t>
            </a:r>
            <a:r>
              <a:rPr lang="en-US" sz="2400" b="1" dirty="0" smtClean="0"/>
              <a:t>1.23”</a:t>
            </a:r>
            <a:endParaRPr lang="en-US" sz="2400" b="1" dirty="0"/>
          </a:p>
        </p:txBody>
      </p:sp>
      <p:sp>
        <p:nvSpPr>
          <p:cNvPr id="11" name="Oval 10"/>
          <p:cNvSpPr/>
          <p:nvPr/>
        </p:nvSpPr>
        <p:spPr>
          <a:xfrm>
            <a:off x="3981647" y="2423006"/>
            <a:ext cx="111606" cy="9236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0712" y="2429163"/>
            <a:ext cx="111606" cy="923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5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rrr_cali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725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35300" y="5511800"/>
            <a:ext cx="1308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= 2 weeks</a:t>
            </a:r>
          </a:p>
          <a:p>
            <a:r>
              <a:rPr lang="en-US" sz="1600" b="1" dirty="0" smtClean="0"/>
              <a:t>= 1 month</a:t>
            </a:r>
          </a:p>
          <a:p>
            <a:r>
              <a:rPr lang="en-US" sz="1600" b="1" dirty="0" smtClean="0"/>
              <a:t>= 2 months</a:t>
            </a:r>
            <a:endParaRPr lang="en-US" sz="1600" b="1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028700" y="2324100"/>
            <a:ext cx="7073900" cy="889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873722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9 at 2.56.0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7"/>
          <a:stretch/>
        </p:blipFill>
        <p:spPr>
          <a:xfrm>
            <a:off x="1925895" y="684002"/>
            <a:ext cx="5367393" cy="501091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683804" y="3260818"/>
            <a:ext cx="2212175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2266798" y="993880"/>
            <a:ext cx="4685106" cy="452704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19938" y="3144741"/>
            <a:ext cx="225315" cy="2116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51457" y="3506631"/>
            <a:ext cx="284228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40 km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dirty="0" smtClean="0"/>
              <a:t> 13-grid-point radius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23054" y="5994026"/>
            <a:ext cx="68199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553 points </a:t>
            </a:r>
            <a:r>
              <a:rPr lang="en-US" sz="2400" b="1" dirty="0" smtClean="0"/>
              <a:t>X </a:t>
            </a:r>
            <a:r>
              <a:rPr lang="en-US" sz="2400" dirty="0" smtClean="0"/>
              <a:t>3 runs = </a:t>
            </a:r>
            <a:r>
              <a:rPr lang="en-US" sz="2400" b="1" dirty="0" smtClean="0"/>
              <a:t>1659 </a:t>
            </a:r>
            <a:r>
              <a:rPr lang="en-US" sz="2400" dirty="0" smtClean="0"/>
              <a:t>ensemble “members”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62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elag_050_spri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7" t="53998" r="142" b="668"/>
          <a:stretch/>
        </p:blipFill>
        <p:spPr>
          <a:xfrm>
            <a:off x="1447800" y="1432560"/>
            <a:ext cx="6172200" cy="466344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635000"/>
            <a:ext cx="87630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  <a:effectLst/>
              </a:rPr>
              <a:t>Probability of 0.5” Precipitation in 6 hours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2286000" y="1600200"/>
            <a:ext cx="5029200" cy="3810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 descr="timelag_050_spri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75306" r="71936" b="7806"/>
          <a:stretch/>
        </p:blipFill>
        <p:spPr>
          <a:xfrm>
            <a:off x="2438400" y="1676400"/>
            <a:ext cx="2148840" cy="1737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9482225">
            <a:off x="5668287" y="2025716"/>
            <a:ext cx="936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+mj-lt"/>
              </a:rPr>
              <a:t>Ideal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000" y="4495800"/>
            <a:ext cx="144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Over- confident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2200" y="3505200"/>
            <a:ext cx="144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3366FF"/>
                </a:solidFill>
                <a:latin typeface="+mj-lt"/>
              </a:rPr>
              <a:t>Under- confident</a:t>
            </a:r>
            <a:endParaRPr lang="en-US" sz="2400" b="1" dirty="0">
              <a:solidFill>
                <a:srgbClr val="3366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0262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468</Words>
  <Application>Microsoft Macintosh PowerPoint</Application>
  <PresentationFormat>On-screen Show (4:3)</PresentationFormat>
  <Paragraphs>135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Probabilistic Hazard Prediction using a Time-Lagged Ensemble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Complex Terrain Algorithm</vt:lpstr>
      <vt:lpstr>Winter PQPF Reliability</vt:lpstr>
      <vt:lpstr>PowerPoint Presentation</vt:lpstr>
      <vt:lpstr>PowerPoint Presentation</vt:lpstr>
      <vt:lpstr>PowerPoint Presentation</vt:lpstr>
      <vt:lpstr>PowerPoint Presentation</vt:lpstr>
      <vt:lpstr>Proposed Timeline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Refinement and Evaluation of Automated High-Resolution Ensemble-Based Hazard Detection Guidance Tools  </dc:title>
  <dc:creator>Isidora Jankov</dc:creator>
  <cp:lastModifiedBy>Lance Bosart</cp:lastModifiedBy>
  <cp:revision>127</cp:revision>
  <dcterms:created xsi:type="dcterms:W3CDTF">2015-09-16T15:44:08Z</dcterms:created>
  <dcterms:modified xsi:type="dcterms:W3CDTF">2015-12-08T17:03:56Z</dcterms:modified>
</cp:coreProperties>
</file>