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5"/>
  </p:notesMasterIdLst>
  <p:handoutMasterIdLst>
    <p:handoutMasterId r:id="rId26"/>
  </p:handoutMasterIdLst>
  <p:sldIdLst>
    <p:sldId id="318" r:id="rId3"/>
    <p:sldId id="301" r:id="rId4"/>
    <p:sldId id="337" r:id="rId5"/>
    <p:sldId id="338" r:id="rId6"/>
    <p:sldId id="339" r:id="rId7"/>
    <p:sldId id="340" r:id="rId8"/>
    <p:sldId id="341" r:id="rId9"/>
    <p:sldId id="327" r:id="rId10"/>
    <p:sldId id="303" r:id="rId11"/>
    <p:sldId id="344" r:id="rId12"/>
    <p:sldId id="328" r:id="rId13"/>
    <p:sldId id="342" r:id="rId14"/>
    <p:sldId id="311" r:id="rId15"/>
    <p:sldId id="312" r:id="rId16"/>
    <p:sldId id="313" r:id="rId17"/>
    <p:sldId id="329" r:id="rId18"/>
    <p:sldId id="331" r:id="rId19"/>
    <p:sldId id="343" r:id="rId20"/>
    <p:sldId id="332" r:id="rId21"/>
    <p:sldId id="333" r:id="rId22"/>
    <p:sldId id="334" r:id="rId23"/>
    <p:sldId id="336" r:id="rId24"/>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9900"/>
    <a:srgbClr val="FFD800"/>
    <a:srgbClr val="00F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660"/>
  </p:normalViewPr>
  <p:slideViewPr>
    <p:cSldViewPr snapToGrid="0">
      <p:cViewPr varScale="1">
        <p:scale>
          <a:sx n="112" d="100"/>
          <a:sy n="112" d="100"/>
        </p:scale>
        <p:origin x="-104" y="-77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EF6F4AB1-1346-4BE3-A1C5-2571F9D38865}" type="datetimeFigureOut">
              <a:rPr lang="en-US" smtClean="0"/>
              <a:t>08/12/2015</a:t>
            </a:fld>
            <a:endParaRPr lang="en-US"/>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3D40B145-FDBA-49F0-A1B8-DF4A013FC74D}" type="slidenum">
              <a:rPr lang="en-US" smtClean="0"/>
              <a:t>‹#›</a:t>
            </a:fld>
            <a:endParaRPr lang="en-US"/>
          </a:p>
        </p:txBody>
      </p:sp>
    </p:spTree>
    <p:extLst>
      <p:ext uri="{BB962C8B-B14F-4D97-AF65-F5344CB8AC3E}">
        <p14:creationId xmlns:p14="http://schemas.microsoft.com/office/powerpoint/2010/main" val="11575005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AFC2E88D-4C23-49FB-ADF6-8E8CF761FBB3}" type="datetimeFigureOut">
              <a:rPr lang="en-US" smtClean="0"/>
              <a:t>08/12/2015</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F84E60F4-FDD2-44B6-82A0-9A21762FF845}" type="slidenum">
              <a:rPr lang="en-US" smtClean="0"/>
              <a:t>‹#›</a:t>
            </a:fld>
            <a:endParaRPr lang="en-US"/>
          </a:p>
        </p:txBody>
      </p:sp>
    </p:spTree>
    <p:extLst>
      <p:ext uri="{BB962C8B-B14F-4D97-AF65-F5344CB8AC3E}">
        <p14:creationId xmlns:p14="http://schemas.microsoft.com/office/powerpoint/2010/main" val="2156494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B92160-6F4D-46B2-813C-F6FFAEE0D99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01157726"/>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36942B-3FD2-4F57-AE8E-325662A2C3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5003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D15120-C0AA-444D-BF79-71942EF530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1611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1"/>
            <a:ext cx="10972800" cy="4530725"/>
          </a:xfrm>
        </p:spPr>
        <p:txBody>
          <a:bodyPr/>
          <a:lstStyle/>
          <a:p>
            <a:pPr lvl="0"/>
            <a:endParaRPr lang="en-US" noProof="0" smtClean="0"/>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9B92A649-B076-459D-92D7-22BCEE67D8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0881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B829336D-507E-B046-A50D-7DAEE877A45B}" type="slidenum">
              <a:rPr lang="en-US"/>
              <a:pPr/>
              <a:t>‹#›</a:t>
            </a:fld>
            <a:endParaRPr lang="en-US" dirty="0"/>
          </a:p>
        </p:txBody>
      </p:sp>
    </p:spTree>
    <p:extLst>
      <p:ext uri="{BB962C8B-B14F-4D97-AF65-F5344CB8AC3E}">
        <p14:creationId xmlns:p14="http://schemas.microsoft.com/office/powerpoint/2010/main" val="12161295"/>
      </p:ext>
    </p:extLst>
  </p:cSld>
  <p:clrMapOvr>
    <a:masterClrMapping/>
  </p:clrMapOvr>
  <p:transition xmlns:p14="http://schemas.microsoft.com/office/powerpoint/2010/mai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1A4D9516-9B50-7741-A13C-E48086AC1CD0}" type="slidenum">
              <a:rPr lang="en-US"/>
              <a:pPr/>
              <a:t>‹#›</a:t>
            </a:fld>
            <a:endParaRPr lang="en-US" dirty="0"/>
          </a:p>
        </p:txBody>
      </p:sp>
    </p:spTree>
    <p:extLst>
      <p:ext uri="{BB962C8B-B14F-4D97-AF65-F5344CB8AC3E}">
        <p14:creationId xmlns:p14="http://schemas.microsoft.com/office/powerpoint/2010/main" val="1824272923"/>
      </p:ext>
    </p:extLst>
  </p:cSld>
  <p:clrMapOvr>
    <a:masterClrMapping/>
  </p:clrMapOvr>
  <p:transition xmlns:p14="http://schemas.microsoft.com/office/powerpoint/2010/mai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AD5A9BF6-A5B2-7B47-99FA-E6EB8C2678DD}" type="slidenum">
              <a:rPr lang="en-US"/>
              <a:pPr/>
              <a:t>‹#›</a:t>
            </a:fld>
            <a:endParaRPr lang="en-US" dirty="0"/>
          </a:p>
        </p:txBody>
      </p:sp>
    </p:spTree>
    <p:extLst>
      <p:ext uri="{BB962C8B-B14F-4D97-AF65-F5344CB8AC3E}">
        <p14:creationId xmlns:p14="http://schemas.microsoft.com/office/powerpoint/2010/main" val="1211405973"/>
      </p:ext>
    </p:extLst>
  </p:cSld>
  <p:clrMapOvr>
    <a:masterClrMapping/>
  </p:clrMapOvr>
  <p:transition xmlns:p14="http://schemas.microsoft.com/office/powerpoint/2010/mai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6400" y="1524000"/>
            <a:ext cx="5791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524000"/>
            <a:ext cx="5791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04F1BE61-E60C-BB4E-B7D5-E5DD633CB5B2}" type="slidenum">
              <a:rPr lang="en-US"/>
              <a:pPr/>
              <a:t>‹#›</a:t>
            </a:fld>
            <a:endParaRPr lang="en-US" dirty="0"/>
          </a:p>
        </p:txBody>
      </p:sp>
    </p:spTree>
    <p:extLst>
      <p:ext uri="{BB962C8B-B14F-4D97-AF65-F5344CB8AC3E}">
        <p14:creationId xmlns:p14="http://schemas.microsoft.com/office/powerpoint/2010/main" val="3542256674"/>
      </p:ext>
    </p:extLst>
  </p:cSld>
  <p:clrMapOvr>
    <a:masterClrMapping/>
  </p:clrMapOvr>
  <p:transition xmlns:p14="http://schemas.microsoft.com/office/powerpoint/2010/mai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fld id="{F254135A-DBDD-214F-8524-E06195FD8465}" type="slidenum">
              <a:rPr lang="en-US"/>
              <a:pPr/>
              <a:t>‹#›</a:t>
            </a:fld>
            <a:endParaRPr lang="en-US" dirty="0"/>
          </a:p>
        </p:txBody>
      </p:sp>
    </p:spTree>
    <p:extLst>
      <p:ext uri="{BB962C8B-B14F-4D97-AF65-F5344CB8AC3E}">
        <p14:creationId xmlns:p14="http://schemas.microsoft.com/office/powerpoint/2010/main" val="2121990514"/>
      </p:ext>
    </p:extLst>
  </p:cSld>
  <p:clrMapOvr>
    <a:masterClrMapping/>
  </p:clrMapOvr>
  <p:transition xmlns:p14="http://schemas.microsoft.com/office/powerpoint/2010/mai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fld id="{05D898FC-A072-B545-A236-DFF39B886017}" type="slidenum">
              <a:rPr lang="en-US"/>
              <a:pPr/>
              <a:t>‹#›</a:t>
            </a:fld>
            <a:endParaRPr lang="en-US" dirty="0"/>
          </a:p>
        </p:txBody>
      </p:sp>
    </p:spTree>
    <p:extLst>
      <p:ext uri="{BB962C8B-B14F-4D97-AF65-F5344CB8AC3E}">
        <p14:creationId xmlns:p14="http://schemas.microsoft.com/office/powerpoint/2010/main" val="3950768297"/>
      </p:ext>
    </p:extLst>
  </p:cSld>
  <p:clrMapOvr>
    <a:masterClrMapping/>
  </p:clrMapOvr>
  <p:transition xmlns:p14="http://schemas.microsoft.com/office/powerpoint/2010/mai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fld id="{928CBB64-D040-1343-8C15-D97451B977C2}" type="slidenum">
              <a:rPr lang="en-US"/>
              <a:pPr/>
              <a:t>‹#›</a:t>
            </a:fld>
            <a:endParaRPr lang="en-US" dirty="0"/>
          </a:p>
        </p:txBody>
      </p:sp>
    </p:spTree>
    <p:extLst>
      <p:ext uri="{BB962C8B-B14F-4D97-AF65-F5344CB8AC3E}">
        <p14:creationId xmlns:p14="http://schemas.microsoft.com/office/powerpoint/2010/main" val="1660877539"/>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2FEFD3-9B60-4CE7-9879-701E6A8B9E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6036505"/>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83D31A75-C123-7C42-BD3D-BB6C52B48042}" type="slidenum">
              <a:rPr lang="en-US"/>
              <a:pPr/>
              <a:t>‹#›</a:t>
            </a:fld>
            <a:endParaRPr lang="en-US" dirty="0"/>
          </a:p>
        </p:txBody>
      </p:sp>
    </p:spTree>
    <p:extLst>
      <p:ext uri="{BB962C8B-B14F-4D97-AF65-F5344CB8AC3E}">
        <p14:creationId xmlns:p14="http://schemas.microsoft.com/office/powerpoint/2010/main" val="2517617487"/>
      </p:ext>
    </p:extLst>
  </p:cSld>
  <p:clrMapOvr>
    <a:masterClrMapping/>
  </p:clrMapOvr>
  <p:transition xmlns:p14="http://schemas.microsoft.com/office/powerpoint/2010/mai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88C2C56F-E3A9-EE4B-BB5C-E2A1A9397038}" type="slidenum">
              <a:rPr lang="en-US"/>
              <a:pPr/>
              <a:t>‹#›</a:t>
            </a:fld>
            <a:endParaRPr lang="en-US" dirty="0"/>
          </a:p>
        </p:txBody>
      </p:sp>
    </p:spTree>
    <p:extLst>
      <p:ext uri="{BB962C8B-B14F-4D97-AF65-F5344CB8AC3E}">
        <p14:creationId xmlns:p14="http://schemas.microsoft.com/office/powerpoint/2010/main" val="4042826615"/>
      </p:ext>
    </p:extLst>
  </p:cSld>
  <p:clrMapOvr>
    <a:masterClrMapping/>
  </p:clrMapOvr>
  <p:transition xmlns:p14="http://schemas.microsoft.com/office/powerpoint/2010/mai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A59DCF94-3A1D-F048-BF5B-5D4AEAF96714}" type="slidenum">
              <a:rPr lang="en-US"/>
              <a:pPr/>
              <a:t>‹#›</a:t>
            </a:fld>
            <a:endParaRPr lang="en-US" dirty="0"/>
          </a:p>
        </p:txBody>
      </p:sp>
    </p:spTree>
    <p:extLst>
      <p:ext uri="{BB962C8B-B14F-4D97-AF65-F5344CB8AC3E}">
        <p14:creationId xmlns:p14="http://schemas.microsoft.com/office/powerpoint/2010/main" val="2952826476"/>
      </p:ext>
    </p:extLst>
  </p:cSld>
  <p:clrMapOvr>
    <a:masterClrMapping/>
  </p:clrMapOvr>
  <p:transition xmlns:p14="http://schemas.microsoft.com/office/powerpoint/2010/mai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0"/>
            <a:ext cx="30480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89408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88C37363-9C4B-D24B-AE93-BC22F2043A8A}" type="slidenum">
              <a:rPr lang="en-US"/>
              <a:pPr/>
              <a:t>‹#›</a:t>
            </a:fld>
            <a:endParaRPr lang="en-US" dirty="0"/>
          </a:p>
        </p:txBody>
      </p:sp>
    </p:spTree>
    <p:extLst>
      <p:ext uri="{BB962C8B-B14F-4D97-AF65-F5344CB8AC3E}">
        <p14:creationId xmlns:p14="http://schemas.microsoft.com/office/powerpoint/2010/main" val="2207461973"/>
      </p:ext>
    </p:extLst>
  </p:cSld>
  <p:clrMapOvr>
    <a:masterClrMapping/>
  </p:clrMapOvr>
  <p:transition xmlns:p14="http://schemas.microsoft.com/office/powerpoint/2010/mai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9144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914400" y="6248400"/>
            <a:ext cx="2540000" cy="457200"/>
          </a:xfrm>
        </p:spPr>
        <p:txBody>
          <a:bodyPr/>
          <a:lstStyle>
            <a:lvl1pPr>
              <a:defRPr>
                <a:solidFill>
                  <a:schemeClr val="tx1"/>
                </a:solidFill>
              </a:defRPr>
            </a:lvl1pPr>
          </a:lstStyle>
          <a:p>
            <a:pPr>
              <a:defRPr/>
            </a:pPr>
            <a:endParaRPr lang="en-US" dirty="0">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solidFill>
                  <a:schemeClr val="tx1"/>
                </a:solidFill>
              </a:defRPr>
            </a:lvl1pPr>
          </a:lstStyle>
          <a:p>
            <a:pPr>
              <a:defRPr/>
            </a:pPr>
            <a:endParaRPr lang="en-US" dirty="0">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solidFill>
                  <a:schemeClr val="tx1"/>
                </a:solidFill>
              </a:defRPr>
            </a:lvl1pPr>
          </a:lstStyle>
          <a:p>
            <a:fld id="{CCBFBBF2-FEAE-9646-BD0A-A53A111400D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35168558"/>
      </p:ext>
    </p:extLst>
  </p:cSld>
  <p:clrMapOvr>
    <a:masterClrMapping/>
  </p:clrMapOvr>
  <p:transition xmlns:p14="http://schemas.microsoft.com/office/powerpoint/2010/main" spd="slow">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14400" y="6248400"/>
            <a:ext cx="2540000" cy="457200"/>
          </a:xfrm>
        </p:spPr>
        <p:txBody>
          <a:bodyPr/>
          <a:lstStyle>
            <a:lvl1pPr>
              <a:defRPr>
                <a:solidFill>
                  <a:schemeClr val="tx1"/>
                </a:solidFill>
              </a:defRPr>
            </a:lvl1pPr>
          </a:lstStyle>
          <a:p>
            <a:pPr>
              <a:defRPr/>
            </a:pPr>
            <a:endParaRPr lang="en-US" dirty="0">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solidFill>
                  <a:schemeClr val="tx1"/>
                </a:solidFill>
              </a:defRPr>
            </a:lvl1pPr>
          </a:lstStyle>
          <a:p>
            <a:pPr>
              <a:defRPr/>
            </a:pPr>
            <a:endParaRPr lang="en-US" dirty="0">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solidFill>
                  <a:schemeClr val="tx1"/>
                </a:solidFill>
              </a:defRPr>
            </a:lvl1pPr>
          </a:lstStyle>
          <a:p>
            <a:fld id="{4FE3ACBC-437C-D441-86A6-D4BDCDAD3E9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94910258"/>
      </p:ext>
    </p:extLst>
  </p:cSld>
  <p:clrMapOvr>
    <a:masterClrMapping/>
  </p:clrMapOvr>
  <p:transition xmlns:p14="http://schemas.microsoft.com/office/powerpoint/2010/main" spd="slow">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144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914400" y="6248400"/>
            <a:ext cx="2540000" cy="457200"/>
          </a:xfrm>
        </p:spPr>
        <p:txBody>
          <a:bodyPr/>
          <a:lstStyle>
            <a:lvl1pPr>
              <a:defRPr>
                <a:solidFill>
                  <a:schemeClr val="tx1"/>
                </a:solidFill>
              </a:defRPr>
            </a:lvl1pPr>
          </a:lstStyle>
          <a:p>
            <a:pPr>
              <a:defRPr/>
            </a:pPr>
            <a:endParaRPr lang="en-US" dirty="0">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solidFill>
                  <a:schemeClr val="tx1"/>
                </a:solidFill>
              </a:defRPr>
            </a:lvl1pPr>
          </a:lstStyle>
          <a:p>
            <a:pPr>
              <a:defRPr/>
            </a:pPr>
            <a:endParaRPr lang="en-US" dirty="0">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solidFill>
                  <a:schemeClr val="tx1"/>
                </a:solidFill>
              </a:defRPr>
            </a:lvl1pPr>
          </a:lstStyle>
          <a:p>
            <a:fld id="{A65C0D53-FED3-C648-BEA3-4EC9C9CD4AB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83781519"/>
      </p:ext>
    </p:extLst>
  </p:cSld>
  <p:clrMapOvr>
    <a:masterClrMapping/>
  </p:clrMapOvr>
  <p:transition xmlns:p14="http://schemas.microsoft.com/office/powerpoint/2010/mai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01311E-7C31-438B-8901-91C6B5AE33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9360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4698E8-A6BC-48A1-AEF8-609DD072322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1368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688078-407D-480F-A19D-6453917C92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4072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97C4D17-F37C-41D7-A043-D4DFF8FD60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8785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58A2E2C-8401-4548-9A5A-945325E53C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7874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C403AD-E8DA-4D75-ABB0-BBD53FE97D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1113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1F44ED-78CF-4FF5-8FD5-F5F06E1E98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077329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slideLayout" Target="../slideLayouts/slideLayout26.xml"/><Relationship Id="rId15" Type="http://schemas.openxmlformats.org/officeDocument/2006/relationships/theme" Target="../theme/theme2.xml"/><Relationship Id="rId16" Type="http://schemas.openxmlformats.org/officeDocument/2006/relationships/image" Target="../media/image1.jp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600" y="152400"/>
            <a:ext cx="10972800" cy="91440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7171" name="Rectangle 3"/>
          <p:cNvSpPr>
            <a:spLocks noGrp="1" noChangeArrowheads="1"/>
          </p:cNvSpPr>
          <p:nvPr>
            <p:ph type="body" idx="1"/>
          </p:nvPr>
        </p:nvSpPr>
        <p:spPr bwMode="auto">
          <a:xfrm>
            <a:off x="609600" y="1143001"/>
            <a:ext cx="10972800" cy="4983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366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bg1"/>
                </a:solidFill>
                <a:latin typeface="Calibri" pitchFamily="34" charset="0"/>
                <a:ea typeface="ＭＳ Ｐゴシック" pitchFamily="-112" charset="-128"/>
                <a:cs typeface="Calibri" pitchFamily="34" charset="0"/>
              </a:defRPr>
            </a:lvl1pPr>
          </a:lstStyle>
          <a:p>
            <a:pPr fontAlgn="base">
              <a:spcBef>
                <a:spcPct val="0"/>
              </a:spcBef>
              <a:spcAft>
                <a:spcPct val="0"/>
              </a:spcAft>
              <a:defRPr/>
            </a:pPr>
            <a:endParaRPr lang="en-US">
              <a:solidFill>
                <a:srgbClr val="FFFFFF"/>
              </a:solidFill>
            </a:endParaRPr>
          </a:p>
        </p:txBody>
      </p:sp>
      <p:sp>
        <p:nvSpPr>
          <p:cNvPr id="11366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bg1"/>
                </a:solidFill>
                <a:latin typeface="Calibri" pitchFamily="34" charset="0"/>
                <a:ea typeface="ＭＳ Ｐゴシック" pitchFamily="-112" charset="-128"/>
                <a:cs typeface="Calibri" pitchFamily="34" charset="0"/>
              </a:defRPr>
            </a:lvl1pPr>
          </a:lstStyle>
          <a:p>
            <a:pPr fontAlgn="base">
              <a:spcBef>
                <a:spcPct val="0"/>
              </a:spcBef>
              <a:spcAft>
                <a:spcPct val="0"/>
              </a:spcAft>
              <a:defRPr/>
            </a:pPr>
            <a:endParaRPr lang="en-US" dirty="0">
              <a:solidFill>
                <a:srgbClr val="FFFFFF"/>
              </a:solidFill>
            </a:endParaRPr>
          </a:p>
        </p:txBody>
      </p:sp>
      <p:sp>
        <p:nvSpPr>
          <p:cNvPr id="11367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bg1"/>
                </a:solidFill>
                <a:latin typeface="Calibri" pitchFamily="34" charset="0"/>
                <a:ea typeface="ＭＳ Ｐゴシック" pitchFamily="-112" charset="-128"/>
                <a:cs typeface="Calibri" pitchFamily="34" charset="0"/>
              </a:defRPr>
            </a:lvl1pPr>
          </a:lstStyle>
          <a:p>
            <a:pPr fontAlgn="base">
              <a:spcBef>
                <a:spcPct val="0"/>
              </a:spcBef>
              <a:spcAft>
                <a:spcPct val="0"/>
              </a:spcAft>
              <a:defRPr/>
            </a:pPr>
            <a:fld id="{64FCCF81-9DE1-4446-84AD-73B9EFE575A8}" type="slidenum">
              <a:rPr lang="en-US" smtClean="0">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550660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000" b="1">
          <a:solidFill>
            <a:srgbClr val="FFFF00"/>
          </a:solidFill>
          <a:latin typeface="Calibri" pitchFamily="34" charset="0"/>
          <a:ea typeface="ＭＳ Ｐゴシック" pitchFamily="-112" charset="-128"/>
          <a:cs typeface="Calibri" pitchFamily="34" charset="0"/>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Calibri" pitchFamily="34" charset="0"/>
          <a:ea typeface="ＭＳ Ｐゴシック" pitchFamily="-112" charset="-128"/>
          <a:cs typeface="Calibri" pitchFamily="34" charset="0"/>
        </a:defRPr>
      </a:lvl1pPr>
      <a:lvl2pPr marL="742950" indent="-285750" algn="l" rtl="0" eaLnBrk="0" fontAlgn="base" hangingPunct="0">
        <a:spcBef>
          <a:spcPct val="20000"/>
        </a:spcBef>
        <a:spcAft>
          <a:spcPct val="0"/>
        </a:spcAft>
        <a:buChar char="–"/>
        <a:defRPr sz="2800">
          <a:solidFill>
            <a:schemeClr val="bg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bg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bg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bg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35000"/>
            <a:lum/>
          </a:blip>
          <a:srcRect/>
          <a:stretch>
            <a:fillRect t="-1000" b="-1000"/>
          </a:stretch>
        </a:blipFill>
        <a:effectLst/>
      </p:bgPr>
    </p:bg>
    <p:spTree>
      <p:nvGrpSpPr>
        <p:cNvPr id="1" name=""/>
        <p:cNvGrpSpPr/>
        <p:nvPr/>
      </p:nvGrpSpPr>
      <p:grpSpPr>
        <a:xfrm>
          <a:off x="0" y="0"/>
          <a:ext cx="0" cy="0"/>
          <a:chOff x="0" y="0"/>
          <a:chExt cx="0" cy="0"/>
        </a:xfrm>
      </p:grpSpPr>
      <p:sp>
        <p:nvSpPr>
          <p:cNvPr id="8194" name="Rectangle 3"/>
          <p:cNvSpPr>
            <a:spLocks noGrp="1" noChangeArrowheads="1"/>
          </p:cNvSpPr>
          <p:nvPr>
            <p:ph type="title"/>
          </p:nvPr>
        </p:nvSpPr>
        <p:spPr bwMode="auto">
          <a:xfrm>
            <a:off x="0" y="0"/>
            <a:ext cx="102616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lvl="0"/>
            <a:r>
              <a:rPr lang="en-US"/>
              <a:t>Click to edit Master title style</a:t>
            </a:r>
          </a:p>
        </p:txBody>
      </p:sp>
      <p:sp>
        <p:nvSpPr>
          <p:cNvPr id="8195" name="Rectangle 4"/>
          <p:cNvSpPr>
            <a:spLocks noGrp="1" noChangeArrowheads="1"/>
          </p:cNvSpPr>
          <p:nvPr>
            <p:ph type="body" idx="1"/>
          </p:nvPr>
        </p:nvSpPr>
        <p:spPr bwMode="auto">
          <a:xfrm>
            <a:off x="406400" y="1524000"/>
            <a:ext cx="11785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9" name="Rectangle 4"/>
          <p:cNvSpPr>
            <a:spLocks noGrp="1" noChangeArrowheads="1"/>
          </p:cNvSpPr>
          <p:nvPr>
            <p:ph type="dt" sz="half" idx="2"/>
          </p:nvPr>
        </p:nvSpPr>
        <p:spPr bwMode="auto">
          <a:xfrm>
            <a:off x="609600" y="6245225"/>
            <a:ext cx="28448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dirty="0"/>
          </a:p>
        </p:txBody>
      </p:sp>
      <p:sp>
        <p:nvSpPr>
          <p:cNvPr id="10" name="Rectangle 5"/>
          <p:cNvSpPr>
            <a:spLocks noGrp="1" noChangeArrowheads="1"/>
          </p:cNvSpPr>
          <p:nvPr>
            <p:ph type="ftr" sz="quarter" idx="3"/>
          </p:nvPr>
        </p:nvSpPr>
        <p:spPr bwMode="auto">
          <a:xfrm>
            <a:off x="4165600" y="6245225"/>
            <a:ext cx="38608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dirty="0"/>
          </a:p>
        </p:txBody>
      </p:sp>
      <p:sp>
        <p:nvSpPr>
          <p:cNvPr id="11" name="Rectangle 6"/>
          <p:cNvSpPr>
            <a:spLocks noGrp="1" noChangeArrowheads="1"/>
          </p:cNvSpPr>
          <p:nvPr>
            <p:ph type="sldNum" sz="quarter" idx="4"/>
          </p:nvPr>
        </p:nvSpPr>
        <p:spPr bwMode="auto">
          <a:xfrm>
            <a:off x="8737600" y="6245225"/>
            <a:ext cx="28448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pPr>
            <a:fld id="{12CCC20E-7147-AB42-8A84-080B58C06E53}" type="slidenum">
              <a:rPr lang="en-US"/>
              <a:pPr fontAlgn="base">
                <a:spcBef>
                  <a:spcPct val="0"/>
                </a:spcBef>
                <a:spcAft>
                  <a:spcPct val="0"/>
                </a:spcAft>
              </a:pPr>
              <a:t>‹#›</a:t>
            </a:fld>
            <a:endParaRPr lang="en-US" dirty="0"/>
          </a:p>
        </p:txBody>
      </p:sp>
    </p:spTree>
    <p:extLst>
      <p:ext uri="{BB962C8B-B14F-4D97-AF65-F5344CB8AC3E}">
        <p14:creationId xmlns:p14="http://schemas.microsoft.com/office/powerpoint/2010/main" val="122650630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lnSpc>
          <a:spcPct val="85000"/>
        </a:lnSpc>
        <a:spcBef>
          <a:spcPct val="0"/>
        </a:spcBef>
        <a:spcAft>
          <a:spcPct val="0"/>
        </a:spcAft>
        <a:defRPr sz="5400">
          <a:solidFill>
            <a:schemeClr val="bg1"/>
          </a:solidFill>
          <a:latin typeface="+mj-lt"/>
          <a:ea typeface="+mj-ea"/>
          <a:cs typeface="+mj-cs"/>
        </a:defRPr>
      </a:lvl1pPr>
      <a:lvl2pPr algn="l" rtl="0" eaLnBrk="0" fontAlgn="base" hangingPunct="0">
        <a:lnSpc>
          <a:spcPct val="85000"/>
        </a:lnSpc>
        <a:spcBef>
          <a:spcPct val="0"/>
        </a:spcBef>
        <a:spcAft>
          <a:spcPct val="0"/>
        </a:spcAft>
        <a:defRPr sz="5400">
          <a:solidFill>
            <a:schemeClr val="bg1"/>
          </a:solidFill>
          <a:latin typeface="TradeGothicBold" pitchFamily="2" charset="0"/>
        </a:defRPr>
      </a:lvl2pPr>
      <a:lvl3pPr algn="l" rtl="0" eaLnBrk="0" fontAlgn="base" hangingPunct="0">
        <a:lnSpc>
          <a:spcPct val="85000"/>
        </a:lnSpc>
        <a:spcBef>
          <a:spcPct val="0"/>
        </a:spcBef>
        <a:spcAft>
          <a:spcPct val="0"/>
        </a:spcAft>
        <a:defRPr sz="5400">
          <a:solidFill>
            <a:schemeClr val="bg1"/>
          </a:solidFill>
          <a:latin typeface="TradeGothicBold" pitchFamily="2" charset="0"/>
        </a:defRPr>
      </a:lvl3pPr>
      <a:lvl4pPr algn="l" rtl="0" eaLnBrk="0" fontAlgn="base" hangingPunct="0">
        <a:lnSpc>
          <a:spcPct val="85000"/>
        </a:lnSpc>
        <a:spcBef>
          <a:spcPct val="0"/>
        </a:spcBef>
        <a:spcAft>
          <a:spcPct val="0"/>
        </a:spcAft>
        <a:defRPr sz="5400">
          <a:solidFill>
            <a:schemeClr val="bg1"/>
          </a:solidFill>
          <a:latin typeface="TradeGothicBold" pitchFamily="2" charset="0"/>
        </a:defRPr>
      </a:lvl4pPr>
      <a:lvl5pPr algn="l" rtl="0" eaLnBrk="0" fontAlgn="base" hangingPunct="0">
        <a:lnSpc>
          <a:spcPct val="85000"/>
        </a:lnSpc>
        <a:spcBef>
          <a:spcPct val="0"/>
        </a:spcBef>
        <a:spcAft>
          <a:spcPct val="0"/>
        </a:spcAft>
        <a:defRPr sz="5400">
          <a:solidFill>
            <a:schemeClr val="bg1"/>
          </a:solidFill>
          <a:latin typeface="TradeGothicBold" pitchFamily="2" charset="0"/>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p:titleStyle>
    <p:bodyStyle>
      <a:lvl1pPr marL="342900" indent="-342900" algn="l" rtl="0" eaLnBrk="0" fontAlgn="base" hangingPunct="0">
        <a:spcBef>
          <a:spcPct val="75000"/>
        </a:spcBef>
        <a:spcAft>
          <a:spcPct val="0"/>
        </a:spcAft>
        <a:defRPr sz="2800">
          <a:solidFill>
            <a:schemeClr val="tx1"/>
          </a:solidFill>
          <a:latin typeface="+mn-lt"/>
          <a:ea typeface="+mn-ea"/>
          <a:cs typeface="+mn-cs"/>
        </a:defRPr>
      </a:lvl1pPr>
      <a:lvl2pPr marL="514350" indent="-285750" algn="l" rtl="0" eaLnBrk="0" fontAlgn="base" hangingPunct="0">
        <a:spcBef>
          <a:spcPct val="0"/>
        </a:spcBef>
        <a:spcAft>
          <a:spcPct val="0"/>
        </a:spcAft>
        <a:buClr>
          <a:schemeClr val="accent2"/>
        </a:buClr>
        <a:buFont typeface="Weather" pitchFamily="2" charset="2"/>
        <a:buChar char="v"/>
        <a:defRPr sz="2400">
          <a:solidFill>
            <a:schemeClr val="tx1"/>
          </a:solidFill>
          <a:latin typeface="TradeGothicCondEighteen" pitchFamily="2" charset="0"/>
          <a:ea typeface="ＭＳ Ｐゴシック" charset="-128"/>
        </a:defRPr>
      </a:lvl2pPr>
      <a:lvl3pPr marL="914400" indent="-228600" algn="l" rtl="0" eaLnBrk="0" fontAlgn="base" hangingPunct="0">
        <a:spcBef>
          <a:spcPct val="20000"/>
        </a:spcBef>
        <a:spcAft>
          <a:spcPct val="0"/>
        </a:spcAft>
        <a:buClr>
          <a:srgbClr val="3333FF"/>
        </a:buClr>
        <a:buSzPct val="95000"/>
        <a:buFont typeface="Weather" pitchFamily="2" charset="2"/>
        <a:buChar char="v"/>
        <a:defRPr sz="2000">
          <a:solidFill>
            <a:schemeClr val="tx1"/>
          </a:solidFill>
          <a:latin typeface="TradeGothicCondEighteen" pitchFamily="2" charset="0"/>
          <a:ea typeface="ＭＳ Ｐゴシック" charset="-128"/>
        </a:defRPr>
      </a:lvl3pPr>
      <a:lvl4pPr marL="1371600" indent="-228600" algn="l" rtl="0" eaLnBrk="0" fontAlgn="base" hangingPunct="0">
        <a:spcBef>
          <a:spcPct val="20000"/>
        </a:spcBef>
        <a:spcAft>
          <a:spcPct val="0"/>
        </a:spcAft>
        <a:buChar char="–"/>
        <a:defRPr>
          <a:solidFill>
            <a:schemeClr val="tx1"/>
          </a:solidFill>
          <a:latin typeface="TradeGothicCondEighteen" pitchFamily="2" charset="0"/>
          <a:ea typeface="ＭＳ Ｐゴシック" charset="-128"/>
        </a:defRPr>
      </a:lvl4pPr>
      <a:lvl5pPr marL="1828800" indent="-228600" algn="l" rtl="0" eaLnBrk="0" fontAlgn="base" hangingPunct="0">
        <a:spcBef>
          <a:spcPct val="20000"/>
        </a:spcBef>
        <a:spcAft>
          <a:spcPct val="0"/>
        </a:spcAft>
        <a:buChar char="»"/>
        <a:defRPr>
          <a:solidFill>
            <a:schemeClr val="tx1"/>
          </a:solidFill>
          <a:latin typeface="TradeGothicCondEighteen" pitchFamily="2" charset="0"/>
          <a:ea typeface="ＭＳ Ｐゴシック" charset="-128"/>
        </a:defRPr>
      </a:lvl5pPr>
      <a:lvl6pPr marL="2286000" indent="-228600" algn="l" rtl="0" fontAlgn="base">
        <a:spcBef>
          <a:spcPct val="20000"/>
        </a:spcBef>
        <a:spcAft>
          <a:spcPct val="0"/>
        </a:spcAft>
        <a:buChar char="»"/>
        <a:defRPr>
          <a:solidFill>
            <a:schemeClr val="tx1"/>
          </a:solidFill>
          <a:latin typeface="TradeGothicCondEighteen" pitchFamily="2" charset="0"/>
        </a:defRPr>
      </a:lvl6pPr>
      <a:lvl7pPr marL="2743200" indent="-228600" algn="l" rtl="0" fontAlgn="base">
        <a:spcBef>
          <a:spcPct val="20000"/>
        </a:spcBef>
        <a:spcAft>
          <a:spcPct val="0"/>
        </a:spcAft>
        <a:buChar char="»"/>
        <a:defRPr>
          <a:solidFill>
            <a:schemeClr val="tx1"/>
          </a:solidFill>
          <a:latin typeface="TradeGothicCondEighteen" pitchFamily="2" charset="0"/>
        </a:defRPr>
      </a:lvl7pPr>
      <a:lvl8pPr marL="3200400" indent="-228600" algn="l" rtl="0" fontAlgn="base">
        <a:spcBef>
          <a:spcPct val="20000"/>
        </a:spcBef>
        <a:spcAft>
          <a:spcPct val="0"/>
        </a:spcAft>
        <a:buChar char="»"/>
        <a:defRPr>
          <a:solidFill>
            <a:schemeClr val="tx1"/>
          </a:solidFill>
          <a:latin typeface="TradeGothicCondEighteen" pitchFamily="2" charset="0"/>
        </a:defRPr>
      </a:lvl8pPr>
      <a:lvl9pPr marL="3657600" indent="-228600" algn="l" rtl="0" fontAlgn="base">
        <a:spcBef>
          <a:spcPct val="20000"/>
        </a:spcBef>
        <a:spcAft>
          <a:spcPct val="0"/>
        </a:spcAft>
        <a:buChar char="»"/>
        <a:defRPr>
          <a:solidFill>
            <a:schemeClr val="tx1"/>
          </a:solidFill>
          <a:latin typeface="TradeGothicCondEighteen"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wmf"/><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gif"/><Relationship Id="rId3" Type="http://schemas.openxmlformats.org/officeDocument/2006/relationships/image" Target="../media/image14.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Z:\WDRIVE\NHC PROJECTS\HURRICANE SPECIALIST UNIT\Tropical Cyclone Images\Atlantic\2012\Isaac\1162v1_20120828-Isaac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5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524000" y="381000"/>
            <a:ext cx="9144000" cy="1295400"/>
          </a:xfrm>
          <a:prstGeom prst="rect">
            <a:avLst/>
          </a:prstGeom>
          <a:effectLst>
            <a:outerShdw blurRad="50800" dist="38100" dir="2700000" algn="tl" rotWithShape="0">
              <a:prstClr val="black">
                <a:alpha val="95000"/>
              </a:prstClr>
            </a:outerShdw>
          </a:effectLst>
        </p:spPr>
        <p:txBody>
          <a:bodyPr>
            <a:noAutofit/>
          </a:bodyPr>
          <a:lstStyle/>
          <a:p>
            <a:pPr algn="ctr">
              <a:spcBef>
                <a:spcPct val="0"/>
              </a:spcBef>
              <a:defRPr/>
            </a:pPr>
            <a:r>
              <a:rPr lang="en-US" sz="4000" b="1" dirty="0" smtClean="0">
                <a:solidFill>
                  <a:srgbClr val="FFFF00"/>
                </a:solidFill>
                <a:effectLst>
                  <a:outerShdw blurRad="38100" dist="38100" dir="2700000" algn="tl">
                    <a:srgbClr val="000000">
                      <a:alpha val="43137"/>
                    </a:srgbClr>
                  </a:outerShdw>
                </a:effectLst>
                <a:latin typeface="Calibri"/>
              </a:rPr>
              <a:t>2015 Production Suite Review:</a:t>
            </a:r>
          </a:p>
          <a:p>
            <a:pPr algn="ctr">
              <a:spcBef>
                <a:spcPct val="0"/>
              </a:spcBef>
              <a:defRPr/>
            </a:pPr>
            <a:r>
              <a:rPr lang="en-US" sz="4000" b="1" dirty="0" smtClean="0">
                <a:solidFill>
                  <a:srgbClr val="FFFF00"/>
                </a:solidFill>
                <a:effectLst>
                  <a:outerShdw blurRad="38100" dist="38100" dir="2700000" algn="tl">
                    <a:srgbClr val="000000">
                      <a:alpha val="43137"/>
                    </a:srgbClr>
                  </a:outerShdw>
                </a:effectLst>
                <a:latin typeface="Calibri"/>
              </a:rPr>
              <a:t>Report from NHC</a:t>
            </a:r>
            <a:endParaRPr lang="en-US" sz="4000" b="1" dirty="0">
              <a:solidFill>
                <a:srgbClr val="FFFF00"/>
              </a:solidFill>
              <a:effectLst>
                <a:outerShdw blurRad="38100" dist="38100" dir="2700000" algn="tl">
                  <a:srgbClr val="000000">
                    <a:alpha val="43137"/>
                  </a:srgbClr>
                </a:outerShdw>
              </a:effectLst>
              <a:latin typeface="Calibri"/>
            </a:endParaRPr>
          </a:p>
        </p:txBody>
      </p:sp>
      <p:pic>
        <p:nvPicPr>
          <p:cNvPr id="6" name="Picture 8" descr="NOAA"/>
          <p:cNvPicPr>
            <a:picLocks noChangeAspect="1" noChangeArrowheads="1"/>
          </p:cNvPicPr>
          <p:nvPr/>
        </p:nvPicPr>
        <p:blipFill>
          <a:blip r:embed="rId3" cstate="print"/>
          <a:srcRect/>
          <a:stretch>
            <a:fillRect/>
          </a:stretch>
        </p:blipFill>
        <p:spPr bwMode="auto">
          <a:xfrm>
            <a:off x="1676400" y="5791200"/>
            <a:ext cx="914400" cy="914400"/>
          </a:xfrm>
          <a:prstGeom prst="rect">
            <a:avLst/>
          </a:prstGeom>
          <a:noFill/>
        </p:spPr>
      </p:pic>
      <p:pic>
        <p:nvPicPr>
          <p:cNvPr id="7" name="Picture 6" descr="WSFOLOGO"/>
          <p:cNvPicPr>
            <a:picLocks noChangeAspect="1" noChangeArrowheads="1"/>
          </p:cNvPicPr>
          <p:nvPr/>
        </p:nvPicPr>
        <p:blipFill>
          <a:blip r:embed="rId4" cstate="print"/>
          <a:srcRect/>
          <a:stretch>
            <a:fillRect/>
          </a:stretch>
        </p:blipFill>
        <p:spPr bwMode="auto">
          <a:xfrm>
            <a:off x="9601200" y="5791200"/>
            <a:ext cx="927848" cy="914400"/>
          </a:xfrm>
          <a:prstGeom prst="rect">
            <a:avLst/>
          </a:prstGeom>
          <a:noFill/>
          <a:ln w="9525">
            <a:noFill/>
            <a:miter lim="800000"/>
            <a:headEnd/>
            <a:tailEnd/>
          </a:ln>
        </p:spPr>
      </p:pic>
      <p:sp>
        <p:nvSpPr>
          <p:cNvPr id="11" name="Subtitle 2"/>
          <p:cNvSpPr txBox="1">
            <a:spLocks/>
          </p:cNvSpPr>
          <p:nvPr/>
        </p:nvSpPr>
        <p:spPr>
          <a:xfrm>
            <a:off x="2362200" y="5486400"/>
            <a:ext cx="7391400" cy="1219200"/>
          </a:xfrm>
          <a:prstGeom prst="rect">
            <a:avLst/>
          </a:prstGeom>
          <a:effectLst>
            <a:outerShdw blurRad="50800" dist="38100" dir="2700000" algn="tl" rotWithShape="0">
              <a:prstClr val="black">
                <a:alpha val="96000"/>
              </a:prstClr>
            </a:outerShdw>
          </a:effectLst>
        </p:spPr>
        <p:txBody>
          <a:bodyPr>
            <a:normAutofit fontScale="62500" lnSpcReduction="20000"/>
          </a:bodyPr>
          <a:lstStyle/>
          <a:p>
            <a:pPr marL="342900" indent="-342900" algn="ctr">
              <a:spcBef>
                <a:spcPct val="20000"/>
              </a:spcBef>
              <a:buFont typeface="Arial" pitchFamily="34" charset="0"/>
              <a:buChar char="•"/>
              <a:defRPr/>
            </a:pPr>
            <a:endParaRPr lang="en-US" sz="2800" b="1" dirty="0">
              <a:solidFill>
                <a:srgbClr val="FFFF00"/>
              </a:solidFill>
              <a:effectLst>
                <a:outerShdw blurRad="38100" dist="38100" dir="2700000" algn="tl">
                  <a:srgbClr val="000000">
                    <a:alpha val="43137"/>
                  </a:srgbClr>
                </a:outerShdw>
              </a:effectLst>
              <a:latin typeface="Calibri"/>
            </a:endParaRPr>
          </a:p>
          <a:p>
            <a:pPr marL="342900" indent="-342900" algn="ctr">
              <a:spcBef>
                <a:spcPct val="20000"/>
              </a:spcBef>
              <a:defRPr/>
            </a:pPr>
            <a:r>
              <a:rPr lang="en-US" sz="2800" b="1" dirty="0" smtClean="0">
                <a:solidFill>
                  <a:srgbClr val="FFFF00"/>
                </a:solidFill>
                <a:effectLst>
                  <a:outerShdw blurRad="38100" dist="38100" dir="2700000" algn="tl">
                    <a:srgbClr val="000000">
                      <a:alpha val="43137"/>
                    </a:srgbClr>
                  </a:outerShdw>
                </a:effectLst>
                <a:latin typeface="Calibri"/>
              </a:rPr>
              <a:t>Eric S. Blake, Richard J. Pasch, Andrew Penny</a:t>
            </a:r>
          </a:p>
          <a:p>
            <a:pPr marL="342900" indent="-342900" algn="ctr">
              <a:spcBef>
                <a:spcPct val="20000"/>
              </a:spcBef>
              <a:defRPr/>
            </a:pPr>
            <a:r>
              <a:rPr lang="en-US" sz="2800" b="1" dirty="0" smtClean="0">
                <a:solidFill>
                  <a:srgbClr val="FFFF00"/>
                </a:solidFill>
                <a:effectLst>
                  <a:outerShdw blurRad="38100" dist="38100" dir="2700000" algn="tl">
                    <a:srgbClr val="000000">
                      <a:alpha val="43137"/>
                    </a:srgbClr>
                  </a:outerShdw>
                </a:effectLst>
                <a:latin typeface="Calibri"/>
              </a:rPr>
              <a:t>NCEP Production Suite </a:t>
            </a:r>
          </a:p>
          <a:p>
            <a:pPr marL="342900" indent="-342900" algn="ctr">
              <a:spcBef>
                <a:spcPct val="20000"/>
              </a:spcBef>
              <a:defRPr/>
            </a:pPr>
            <a:r>
              <a:rPr lang="en-US" sz="2800" b="1" dirty="0" smtClean="0">
                <a:solidFill>
                  <a:srgbClr val="FFFF00"/>
                </a:solidFill>
                <a:effectLst>
                  <a:outerShdw blurRad="38100" dist="38100" dir="2700000" algn="tl">
                    <a:srgbClr val="000000">
                      <a:alpha val="43137"/>
                    </a:srgbClr>
                  </a:outerShdw>
                </a:effectLst>
                <a:latin typeface="Calibri"/>
              </a:rPr>
              <a:t>12/7/2015</a:t>
            </a:r>
            <a:endParaRPr lang="en-US" sz="2800" b="1" dirty="0">
              <a:solidFill>
                <a:srgbClr val="FFFF00"/>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190485840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304925" y="203201"/>
            <a:ext cx="9144000" cy="628648"/>
          </a:xfrm>
          <a:effectLst>
            <a:outerShdw blurRad="50800" dist="38100" dir="2700000" algn="tl" rotWithShape="0">
              <a:prstClr val="black">
                <a:alpha val="40000"/>
              </a:prstClr>
            </a:outerShdw>
          </a:effectLst>
        </p:spPr>
        <p:txBody>
          <a:bodyPr/>
          <a:lstStyle/>
          <a:p>
            <a:pPr eaLnBrk="1" hangingPunct="1">
              <a:defRPr/>
            </a:pPr>
            <a:r>
              <a:rPr lang="en-US" sz="3400" dirty="0" smtClean="0">
                <a:effectLst>
                  <a:outerShdw blurRad="38100" dist="38100" dir="2700000" algn="tl">
                    <a:srgbClr val="000000">
                      <a:alpha val="43137"/>
                    </a:srgbClr>
                  </a:outerShdw>
                </a:effectLst>
              </a:rPr>
              <a:t>GFS genesis problems</a:t>
            </a:r>
            <a:r>
              <a:rPr lang="en-US" dirty="0">
                <a:effectLst>
                  <a:outerShdw blurRad="38100" dist="38100" dir="2700000" algn="tl">
                    <a:srgbClr val="000000">
                      <a:alpha val="43137"/>
                    </a:srgbClr>
                  </a:outerShdw>
                </a:effectLst>
              </a:rPr>
              <a:t/>
            </a:r>
            <a:br>
              <a:rPr lang="en-US"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sp>
        <p:nvSpPr>
          <p:cNvPr id="18" name="Slide Number Placeholder 17"/>
          <p:cNvSpPr>
            <a:spLocks noGrp="1"/>
          </p:cNvSpPr>
          <p:nvPr>
            <p:ph type="sldNum" sz="quarter" idx="12"/>
          </p:nvPr>
        </p:nvSpPr>
        <p:spPr/>
        <p:txBody>
          <a:bodyPr/>
          <a:lstStyle/>
          <a:p>
            <a:pPr>
              <a:defRPr/>
            </a:pPr>
            <a:fld id="{FE2FEFD3-9B60-4CE7-9879-701E6A8B9ED3}" type="slidenum">
              <a:rPr lang="en-US" smtClean="0">
                <a:solidFill>
                  <a:srgbClr val="FFFFFF"/>
                </a:solidFill>
              </a:rPr>
              <a:pPr>
                <a:defRPr/>
              </a:pPr>
              <a:t>10</a:t>
            </a:fld>
            <a:endParaRPr lang="en-US">
              <a:solidFill>
                <a:srgbClr val="FFFFFF"/>
              </a:solidFill>
            </a:endParaRPr>
          </a:p>
        </p:txBody>
      </p:sp>
      <p:sp>
        <p:nvSpPr>
          <p:cNvPr id="2" name="TextBox 1"/>
          <p:cNvSpPr txBox="1"/>
          <p:nvPr/>
        </p:nvSpPr>
        <p:spPr>
          <a:xfrm>
            <a:off x="1062869" y="517525"/>
            <a:ext cx="3562350" cy="523220"/>
          </a:xfrm>
          <a:prstGeom prst="rect">
            <a:avLst/>
          </a:prstGeom>
          <a:noFill/>
        </p:spPr>
        <p:txBody>
          <a:bodyPr wrap="square" rtlCol="0">
            <a:spAutoFit/>
          </a:bodyPr>
          <a:lstStyle/>
          <a:p>
            <a:r>
              <a:rPr lang="en-US" sz="2800" dirty="0" smtClean="0">
                <a:solidFill>
                  <a:srgbClr val="FFFF00"/>
                </a:solidFill>
              </a:rPr>
              <a:t>Eastern Pacific</a:t>
            </a:r>
            <a:endParaRPr lang="en-US" sz="2800" dirty="0">
              <a:solidFill>
                <a:srgbClr val="FFFF00"/>
              </a:solidFill>
            </a:endParaRPr>
          </a:p>
        </p:txBody>
      </p:sp>
      <p:pic>
        <p:nvPicPr>
          <p:cNvPr id="1026" name="Picture 2" descr="http://moe.met.fsu.edu/modelgen/ver/gfs120epacr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774" y="975128"/>
            <a:ext cx="4949825" cy="49498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001980" y="975128"/>
            <a:ext cx="4943474" cy="4943474"/>
          </a:xfrm>
          <a:prstGeom prst="rect">
            <a:avLst/>
          </a:prstGeom>
        </p:spPr>
      </p:pic>
      <p:sp>
        <p:nvSpPr>
          <p:cNvPr id="8" name="TextBox 7"/>
          <p:cNvSpPr txBox="1"/>
          <p:nvPr/>
        </p:nvSpPr>
        <p:spPr>
          <a:xfrm>
            <a:off x="8244122" y="550207"/>
            <a:ext cx="5631981" cy="523220"/>
          </a:xfrm>
          <a:prstGeom prst="rect">
            <a:avLst/>
          </a:prstGeom>
          <a:noFill/>
        </p:spPr>
        <p:txBody>
          <a:bodyPr wrap="square" rtlCol="0">
            <a:spAutoFit/>
          </a:bodyPr>
          <a:lstStyle/>
          <a:p>
            <a:r>
              <a:rPr lang="en-US" sz="2800" dirty="0" smtClean="0">
                <a:solidFill>
                  <a:srgbClr val="FFFF00"/>
                </a:solidFill>
              </a:rPr>
              <a:t>Atlantic</a:t>
            </a:r>
            <a:endParaRPr lang="en-US" sz="2800" dirty="0">
              <a:solidFill>
                <a:srgbClr val="FFFF00"/>
              </a:solidFill>
            </a:endParaRPr>
          </a:p>
        </p:txBody>
      </p:sp>
      <p:sp>
        <p:nvSpPr>
          <p:cNvPr id="5" name="TextBox 4"/>
          <p:cNvSpPr txBox="1"/>
          <p:nvPr/>
        </p:nvSpPr>
        <p:spPr>
          <a:xfrm>
            <a:off x="931299" y="6143468"/>
            <a:ext cx="10546326"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rgbClr val="FFFF00"/>
                </a:solidFill>
              </a:rPr>
              <a:t>2015 GFS </a:t>
            </a:r>
            <a:r>
              <a:rPr lang="en-US" sz="2000" dirty="0" err="1" smtClean="0">
                <a:solidFill>
                  <a:srgbClr val="FFFF00"/>
                </a:solidFill>
              </a:rPr>
              <a:t>underpredicted</a:t>
            </a:r>
            <a:r>
              <a:rPr lang="en-US" sz="2000" dirty="0" smtClean="0">
                <a:solidFill>
                  <a:srgbClr val="FFFF00"/>
                </a:solidFill>
              </a:rPr>
              <a:t> genesis in both basins, and missed many systems</a:t>
            </a:r>
            <a:endParaRPr lang="en-US" sz="2000" dirty="0">
              <a:solidFill>
                <a:srgbClr val="FFFF00"/>
              </a:solidFill>
            </a:endParaRPr>
          </a:p>
        </p:txBody>
      </p:sp>
    </p:spTree>
    <p:extLst>
      <p:ext uri="{BB962C8B-B14F-4D97-AF65-F5344CB8AC3E}">
        <p14:creationId xmlns:p14="http://schemas.microsoft.com/office/powerpoint/2010/main" val="1603211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524000" y="152402"/>
            <a:ext cx="9144000" cy="959962"/>
          </a:xfrm>
          <a:effectLst>
            <a:outerShdw blurRad="50800" dist="38100" dir="2700000" algn="tl" rotWithShape="0">
              <a:prstClr val="black">
                <a:alpha val="40000"/>
              </a:prstClr>
            </a:outerShdw>
          </a:effectLst>
        </p:spPr>
        <p:txBody>
          <a:bodyPr/>
          <a:lstStyle/>
          <a:p>
            <a:pPr eaLnBrk="1" hangingPunct="1">
              <a:defRPr/>
            </a:pPr>
            <a:r>
              <a:rPr lang="en-US" sz="3400" dirty="0" smtClean="0">
                <a:effectLst>
                  <a:outerShdw blurRad="38100" dist="38100" dir="2700000" algn="tl">
                    <a:srgbClr val="000000">
                      <a:alpha val="43137"/>
                    </a:srgbClr>
                  </a:outerShdw>
                </a:effectLst>
              </a:rPr>
              <a:t>Current amount of available guidance?</a:t>
            </a:r>
            <a:r>
              <a:rPr lang="en-US" dirty="0">
                <a:effectLst>
                  <a:outerShdw blurRad="38100" dist="38100" dir="2700000" algn="tl">
                    <a:srgbClr val="000000">
                      <a:alpha val="43137"/>
                    </a:srgbClr>
                  </a:outerShdw>
                </a:effectLst>
              </a:rPr>
              <a:t/>
            </a:r>
            <a:br>
              <a:rPr lang="en-US"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sp>
        <p:nvSpPr>
          <p:cNvPr id="18" name="Slide Number Placeholder 17"/>
          <p:cNvSpPr>
            <a:spLocks noGrp="1"/>
          </p:cNvSpPr>
          <p:nvPr>
            <p:ph type="sldNum" sz="quarter" idx="12"/>
          </p:nvPr>
        </p:nvSpPr>
        <p:spPr/>
        <p:txBody>
          <a:bodyPr/>
          <a:lstStyle/>
          <a:p>
            <a:pPr>
              <a:defRPr/>
            </a:pPr>
            <a:fld id="{FE2FEFD3-9B60-4CE7-9879-701E6A8B9ED3}" type="slidenum">
              <a:rPr lang="en-US" smtClean="0">
                <a:solidFill>
                  <a:srgbClr val="FFFFFF"/>
                </a:solidFill>
              </a:rPr>
              <a:pPr>
                <a:defRPr/>
              </a:pPr>
              <a:t>11</a:t>
            </a:fld>
            <a:endParaRPr lang="en-US">
              <a:solidFill>
                <a:srgbClr val="FFFFFF"/>
              </a:solidFill>
            </a:endParaRPr>
          </a:p>
        </p:txBody>
      </p:sp>
      <p:sp>
        <p:nvSpPr>
          <p:cNvPr id="2" name="TextBox 1"/>
          <p:cNvSpPr txBox="1"/>
          <p:nvPr/>
        </p:nvSpPr>
        <p:spPr>
          <a:xfrm>
            <a:off x="978580" y="1805989"/>
            <a:ext cx="10254101"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rgbClr val="FFFF00"/>
                </a:solidFill>
              </a:rPr>
              <a:t>Overall would say there is too little skillful guidance</a:t>
            </a:r>
          </a:p>
          <a:p>
            <a:pPr marL="457200" indent="-457200">
              <a:buFont typeface="Arial" panose="020B0604020202020204" pitchFamily="34" charset="0"/>
              <a:buChar char="•"/>
            </a:pPr>
            <a:endParaRPr lang="en-US" sz="2800" dirty="0">
              <a:solidFill>
                <a:srgbClr val="FFFF00"/>
              </a:solidFill>
            </a:endParaRPr>
          </a:p>
          <a:p>
            <a:pPr marL="457200" indent="-457200">
              <a:buFont typeface="Arial" panose="020B0604020202020204" pitchFamily="34" charset="0"/>
              <a:buChar char="•"/>
            </a:pPr>
            <a:r>
              <a:rPr lang="en-US" sz="2800" dirty="0" smtClean="0">
                <a:solidFill>
                  <a:srgbClr val="FFFF00"/>
                </a:solidFill>
              </a:rPr>
              <a:t>More comprehensive ensemble-based guidance needed for track, intensity and genesis forecasts</a:t>
            </a:r>
          </a:p>
          <a:p>
            <a:pPr marL="457200" indent="-457200">
              <a:buFont typeface="Arial" panose="020B0604020202020204" pitchFamily="34" charset="0"/>
              <a:buChar char="•"/>
            </a:pPr>
            <a:endParaRPr lang="en-US" sz="2800" dirty="0">
              <a:solidFill>
                <a:srgbClr val="FFFF00"/>
              </a:solidFill>
            </a:endParaRPr>
          </a:p>
          <a:p>
            <a:pPr marL="457200" indent="-457200">
              <a:buFont typeface="Arial" panose="020B0604020202020204" pitchFamily="34" charset="0"/>
              <a:buChar char="•"/>
            </a:pPr>
            <a:r>
              <a:rPr lang="en-US" sz="2800" dirty="0" smtClean="0">
                <a:solidFill>
                  <a:srgbClr val="FFFF00"/>
                </a:solidFill>
              </a:rPr>
              <a:t>Regional hurricane model (HWRF) ensemble shows some promise for hurricane intensity forecasts</a:t>
            </a:r>
          </a:p>
          <a:p>
            <a:pPr marL="342900" indent="-342900">
              <a:buFont typeface="+mj-lt"/>
              <a:buAutoNum type="arabicPeriod"/>
            </a:pPr>
            <a:endParaRPr lang="en-US" sz="2800" dirty="0">
              <a:solidFill>
                <a:srgbClr val="FFFF00"/>
              </a:solidFill>
            </a:endParaRPr>
          </a:p>
        </p:txBody>
      </p:sp>
    </p:spTree>
    <p:extLst>
      <p:ext uri="{BB962C8B-B14F-4D97-AF65-F5344CB8AC3E}">
        <p14:creationId xmlns:p14="http://schemas.microsoft.com/office/powerpoint/2010/main" val="14514617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523999" y="44699"/>
            <a:ext cx="9144000" cy="959962"/>
          </a:xfrm>
          <a:effectLst>
            <a:outerShdw blurRad="50800" dist="38100" dir="2700000" algn="tl" rotWithShape="0">
              <a:prstClr val="black">
                <a:alpha val="40000"/>
              </a:prstClr>
            </a:outerShdw>
          </a:effectLst>
        </p:spPr>
        <p:txBody>
          <a:bodyPr/>
          <a:lstStyle/>
          <a:p>
            <a:pPr eaLnBrk="1" hangingPunct="1">
              <a:defRPr/>
            </a:pPr>
            <a:r>
              <a:rPr lang="en-US" sz="3400" dirty="0" smtClean="0">
                <a:effectLst>
                  <a:outerShdw blurRad="38100" dist="38100" dir="2700000" algn="tl">
                    <a:srgbClr val="000000">
                      <a:alpha val="43137"/>
                    </a:srgbClr>
                  </a:outerShdw>
                </a:effectLst>
              </a:rPr>
              <a:t>Patricia guidance before rapid intensification</a:t>
            </a:r>
            <a:r>
              <a:rPr lang="en-US" dirty="0">
                <a:effectLst>
                  <a:outerShdw blurRad="38100" dist="38100" dir="2700000" algn="tl">
                    <a:srgbClr val="000000">
                      <a:alpha val="43137"/>
                    </a:srgbClr>
                  </a:outerShdw>
                </a:effectLst>
              </a:rPr>
              <a:t/>
            </a:r>
            <a:br>
              <a:rPr lang="en-US"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sp>
        <p:nvSpPr>
          <p:cNvPr id="18" name="Slide Number Placeholder 17"/>
          <p:cNvSpPr>
            <a:spLocks noGrp="1"/>
          </p:cNvSpPr>
          <p:nvPr>
            <p:ph type="sldNum" sz="quarter" idx="12"/>
          </p:nvPr>
        </p:nvSpPr>
        <p:spPr/>
        <p:txBody>
          <a:bodyPr/>
          <a:lstStyle/>
          <a:p>
            <a:pPr>
              <a:defRPr/>
            </a:pPr>
            <a:fld id="{FE2FEFD3-9B60-4CE7-9879-701E6A8B9ED3}" type="slidenum">
              <a:rPr lang="en-US" smtClean="0">
                <a:solidFill>
                  <a:srgbClr val="FFFFFF"/>
                </a:solidFill>
              </a:rPr>
              <a:pPr>
                <a:defRPr/>
              </a:pPr>
              <a:t>12</a:t>
            </a:fld>
            <a:endParaRPr lang="en-US">
              <a:solidFill>
                <a:srgbClr val="FFFFFF"/>
              </a:solidFill>
            </a:endParaRPr>
          </a:p>
        </p:txBody>
      </p:sp>
      <p:sp>
        <p:nvSpPr>
          <p:cNvPr id="2" name="TextBox 1"/>
          <p:cNvSpPr txBox="1"/>
          <p:nvPr/>
        </p:nvSpPr>
        <p:spPr>
          <a:xfrm>
            <a:off x="8111614" y="2109122"/>
            <a:ext cx="4006173" cy="3539430"/>
          </a:xfrm>
          <a:prstGeom prst="rect">
            <a:avLst/>
          </a:prstGeom>
          <a:noFill/>
        </p:spPr>
        <p:txBody>
          <a:bodyPr wrap="square" rtlCol="0">
            <a:spAutoFit/>
          </a:bodyPr>
          <a:lstStyle/>
          <a:p>
            <a:pPr marL="457200" indent="-457200">
              <a:buFont typeface="Arial" panose="020B0604020202020204" pitchFamily="34" charset="0"/>
              <a:buChar char="•"/>
            </a:pPr>
            <a:r>
              <a:rPr lang="en-US" sz="2400" dirty="0" smtClean="0">
                <a:solidFill>
                  <a:srgbClr val="FFFF00"/>
                </a:solidFill>
              </a:rPr>
              <a:t>Woefully underdone</a:t>
            </a:r>
          </a:p>
          <a:p>
            <a:pPr marL="457200" indent="-457200">
              <a:buFont typeface="Arial" panose="020B0604020202020204" pitchFamily="34" charset="0"/>
              <a:buChar char="•"/>
            </a:pPr>
            <a:endParaRPr lang="en-US" sz="2400" dirty="0">
              <a:solidFill>
                <a:srgbClr val="FFFF00"/>
              </a:solidFill>
            </a:endParaRPr>
          </a:p>
          <a:p>
            <a:pPr marL="457200" indent="-457200">
              <a:buFont typeface="Arial" panose="020B0604020202020204" pitchFamily="34" charset="0"/>
              <a:buChar char="•"/>
            </a:pPr>
            <a:r>
              <a:rPr lang="en-US" sz="2400" dirty="0" smtClean="0">
                <a:solidFill>
                  <a:srgbClr val="FFFF00"/>
                </a:solidFill>
              </a:rPr>
              <a:t>Good timing of peak</a:t>
            </a:r>
          </a:p>
          <a:p>
            <a:pPr marL="457200" indent="-457200">
              <a:buFont typeface="Arial" panose="020B0604020202020204" pitchFamily="34" charset="0"/>
              <a:buChar char="•"/>
            </a:pPr>
            <a:endParaRPr lang="en-US" sz="2400" dirty="0">
              <a:solidFill>
                <a:srgbClr val="FFFF00"/>
              </a:solidFill>
            </a:endParaRPr>
          </a:p>
          <a:p>
            <a:pPr marL="457200" indent="-457200">
              <a:buFont typeface="Arial" panose="020B0604020202020204" pitchFamily="34" charset="0"/>
              <a:buChar char="•"/>
            </a:pPr>
            <a:r>
              <a:rPr lang="en-US" sz="2400" dirty="0" smtClean="0">
                <a:solidFill>
                  <a:srgbClr val="FFFF00"/>
                </a:solidFill>
              </a:rPr>
              <a:t>Statistical models outperformed the dynamical models</a:t>
            </a:r>
          </a:p>
          <a:p>
            <a:pPr marL="457200" indent="-457200">
              <a:buFont typeface="Arial" panose="020B0604020202020204" pitchFamily="34" charset="0"/>
              <a:buChar char="•"/>
            </a:pPr>
            <a:endParaRPr lang="en-US" sz="2800" dirty="0" smtClean="0">
              <a:solidFill>
                <a:srgbClr val="FFFF00"/>
              </a:solidFill>
            </a:endParaRPr>
          </a:p>
          <a:p>
            <a:pPr marL="342900" indent="-342900">
              <a:buFont typeface="+mj-lt"/>
              <a:buAutoNum type="arabicPeriod"/>
            </a:pPr>
            <a:endParaRPr lang="en-US" sz="2800" dirty="0">
              <a:solidFill>
                <a:srgbClr val="FFFF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40" y="654216"/>
            <a:ext cx="7968574" cy="6098798"/>
          </a:xfrm>
          <a:prstGeom prst="rect">
            <a:avLst/>
          </a:prstGeom>
        </p:spPr>
      </p:pic>
    </p:spTree>
    <p:extLst>
      <p:ext uri="{BB962C8B-B14F-4D97-AF65-F5344CB8AC3E}">
        <p14:creationId xmlns:p14="http://schemas.microsoft.com/office/powerpoint/2010/main" val="26865475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Joaquin ensemble guidance 28 Sep 1200 UTC</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3937" y="1143000"/>
            <a:ext cx="8764126" cy="4983163"/>
          </a:xfrm>
        </p:spPr>
      </p:pic>
      <p:sp>
        <p:nvSpPr>
          <p:cNvPr id="4" name="Slide Number Placeholder 3"/>
          <p:cNvSpPr>
            <a:spLocks noGrp="1"/>
          </p:cNvSpPr>
          <p:nvPr>
            <p:ph type="sldNum" sz="quarter" idx="12"/>
          </p:nvPr>
        </p:nvSpPr>
        <p:spPr/>
        <p:txBody>
          <a:bodyPr/>
          <a:lstStyle/>
          <a:p>
            <a:pPr>
              <a:defRPr/>
            </a:pPr>
            <a:fld id="{FE2FEFD3-9B60-4CE7-9879-701E6A8B9ED3}" type="slidenum">
              <a:rPr lang="en-US" smtClean="0">
                <a:solidFill>
                  <a:srgbClr val="FFFFFF"/>
                </a:solidFill>
              </a:rPr>
              <a:pPr>
                <a:defRPr/>
              </a:pPr>
              <a:t>13</a:t>
            </a:fld>
            <a:endParaRPr lang="en-US">
              <a:solidFill>
                <a:srgbClr val="FFFFFF"/>
              </a:solidFill>
            </a:endParaRPr>
          </a:p>
        </p:txBody>
      </p:sp>
      <p:sp>
        <p:nvSpPr>
          <p:cNvPr id="3" name="TextBox 2"/>
          <p:cNvSpPr txBox="1"/>
          <p:nvPr/>
        </p:nvSpPr>
        <p:spPr>
          <a:xfrm>
            <a:off x="7381103" y="2108886"/>
            <a:ext cx="2306594" cy="923330"/>
          </a:xfrm>
          <a:prstGeom prst="rect">
            <a:avLst/>
          </a:prstGeom>
          <a:noFill/>
        </p:spPr>
        <p:txBody>
          <a:bodyPr wrap="square" rtlCol="0">
            <a:spAutoFit/>
          </a:bodyPr>
          <a:lstStyle/>
          <a:p>
            <a:r>
              <a:rPr lang="en-US" dirty="0" smtClean="0">
                <a:solidFill>
                  <a:srgbClr val="FF9900"/>
                </a:solidFill>
              </a:rPr>
              <a:t>GEFS</a:t>
            </a:r>
          </a:p>
          <a:p>
            <a:endParaRPr lang="en-US" dirty="0"/>
          </a:p>
          <a:p>
            <a:r>
              <a:rPr lang="en-US" dirty="0" smtClean="0">
                <a:solidFill>
                  <a:srgbClr val="FF6699"/>
                </a:solidFill>
              </a:rPr>
              <a:t>EC Ensemble</a:t>
            </a:r>
            <a:endParaRPr lang="en-US" dirty="0">
              <a:solidFill>
                <a:srgbClr val="FF6699"/>
              </a:solidFill>
            </a:endParaRPr>
          </a:p>
        </p:txBody>
      </p:sp>
    </p:spTree>
    <p:extLst>
      <p:ext uri="{BB962C8B-B14F-4D97-AF65-F5344CB8AC3E}">
        <p14:creationId xmlns:p14="http://schemas.microsoft.com/office/powerpoint/2010/main" val="404713248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GFS Joaquin ensembles 29 Sep 1200 UTC</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3937" y="1143000"/>
            <a:ext cx="8764126" cy="4983163"/>
          </a:xfrm>
        </p:spPr>
      </p:pic>
      <p:sp>
        <p:nvSpPr>
          <p:cNvPr id="4" name="Slide Number Placeholder 3"/>
          <p:cNvSpPr>
            <a:spLocks noGrp="1"/>
          </p:cNvSpPr>
          <p:nvPr>
            <p:ph type="sldNum" sz="quarter" idx="12"/>
          </p:nvPr>
        </p:nvSpPr>
        <p:spPr/>
        <p:txBody>
          <a:bodyPr/>
          <a:lstStyle/>
          <a:p>
            <a:pPr>
              <a:defRPr/>
            </a:pPr>
            <a:fld id="{FE2FEFD3-9B60-4CE7-9879-701E6A8B9ED3}" type="slidenum">
              <a:rPr lang="en-US" smtClean="0">
                <a:solidFill>
                  <a:srgbClr val="FFFFFF"/>
                </a:solidFill>
              </a:rPr>
              <a:pPr>
                <a:defRPr/>
              </a:pPr>
              <a:t>14</a:t>
            </a:fld>
            <a:endParaRPr lang="en-US">
              <a:solidFill>
                <a:srgbClr val="FFFFFF"/>
              </a:solidFill>
            </a:endParaRPr>
          </a:p>
        </p:txBody>
      </p:sp>
    </p:spTree>
    <p:extLst>
      <p:ext uri="{BB962C8B-B14F-4D97-AF65-F5344CB8AC3E}">
        <p14:creationId xmlns:p14="http://schemas.microsoft.com/office/powerpoint/2010/main" val="302309530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ECMWF </a:t>
            </a:r>
            <a:r>
              <a:rPr lang="en-US" dirty="0"/>
              <a:t>Joaquin ensembles 29 Sep </a:t>
            </a:r>
            <a:r>
              <a:rPr lang="en-US" dirty="0" smtClean="0"/>
              <a:t>1200 </a:t>
            </a:r>
            <a:r>
              <a:rPr lang="en-US" dirty="0"/>
              <a:t>UTC</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3937" y="1143000"/>
            <a:ext cx="8764126" cy="4983163"/>
          </a:xfrm>
        </p:spPr>
      </p:pic>
      <p:sp>
        <p:nvSpPr>
          <p:cNvPr id="4" name="Slide Number Placeholder 3"/>
          <p:cNvSpPr>
            <a:spLocks noGrp="1"/>
          </p:cNvSpPr>
          <p:nvPr>
            <p:ph type="sldNum" sz="quarter" idx="12"/>
          </p:nvPr>
        </p:nvSpPr>
        <p:spPr/>
        <p:txBody>
          <a:bodyPr/>
          <a:lstStyle/>
          <a:p>
            <a:pPr>
              <a:defRPr/>
            </a:pPr>
            <a:fld id="{FE2FEFD3-9B60-4CE7-9879-701E6A8B9ED3}" type="slidenum">
              <a:rPr lang="en-US" smtClean="0">
                <a:solidFill>
                  <a:srgbClr val="FFFFFF"/>
                </a:solidFill>
              </a:rPr>
              <a:pPr>
                <a:defRPr/>
              </a:pPr>
              <a:t>15</a:t>
            </a:fld>
            <a:endParaRPr lang="en-US">
              <a:solidFill>
                <a:srgbClr val="FFFFFF"/>
              </a:solidFill>
            </a:endParaRPr>
          </a:p>
        </p:txBody>
      </p:sp>
      <p:grpSp>
        <p:nvGrpSpPr>
          <p:cNvPr id="9" name="Group 8"/>
          <p:cNvGrpSpPr/>
          <p:nvPr/>
        </p:nvGrpSpPr>
        <p:grpSpPr>
          <a:xfrm>
            <a:off x="5322771" y="4146702"/>
            <a:ext cx="4100361" cy="473424"/>
            <a:chOff x="5322771" y="4146702"/>
            <a:chExt cx="4100361" cy="473424"/>
          </a:xfrm>
        </p:grpSpPr>
        <p:sp>
          <p:nvSpPr>
            <p:cNvPr id="3" name="Oval 2"/>
            <p:cNvSpPr/>
            <p:nvPr/>
          </p:nvSpPr>
          <p:spPr bwMode="auto">
            <a:xfrm>
              <a:off x="5322771" y="4225491"/>
              <a:ext cx="385011" cy="394635"/>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112" charset="0"/>
              </a:endParaRPr>
            </a:p>
          </p:txBody>
        </p:sp>
        <p:cxnSp>
          <p:nvCxnSpPr>
            <p:cNvPr id="7" name="Straight Arrow Connector 6"/>
            <p:cNvCxnSpPr/>
            <p:nvPr/>
          </p:nvCxnSpPr>
          <p:spPr bwMode="auto">
            <a:xfrm flipH="1">
              <a:off x="5611528" y="4331368"/>
              <a:ext cx="1982805" cy="3850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 name="TextBox 7"/>
            <p:cNvSpPr txBox="1"/>
            <p:nvPr/>
          </p:nvSpPr>
          <p:spPr>
            <a:xfrm>
              <a:off x="7719461" y="4146702"/>
              <a:ext cx="1703671" cy="369332"/>
            </a:xfrm>
            <a:prstGeom prst="rect">
              <a:avLst/>
            </a:prstGeom>
            <a:noFill/>
          </p:spPr>
          <p:txBody>
            <a:bodyPr wrap="square" rtlCol="0">
              <a:spAutoFit/>
            </a:bodyPr>
            <a:lstStyle/>
            <a:p>
              <a:r>
                <a:rPr lang="en-US" dirty="0" smtClean="0"/>
                <a:t>ECMWF Op</a:t>
              </a:r>
              <a:endParaRPr lang="en-US" dirty="0"/>
            </a:p>
          </p:txBody>
        </p:sp>
      </p:grpSp>
    </p:spTree>
    <p:extLst>
      <p:ext uri="{BB962C8B-B14F-4D97-AF65-F5344CB8AC3E}">
        <p14:creationId xmlns:p14="http://schemas.microsoft.com/office/powerpoint/2010/main" val="3669484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430694" y="367006"/>
            <a:ext cx="9144000" cy="959962"/>
          </a:xfrm>
          <a:effectLst>
            <a:outerShdw blurRad="50800" dist="38100" dir="2700000" algn="tl" rotWithShape="0">
              <a:prstClr val="black">
                <a:alpha val="40000"/>
              </a:prstClr>
            </a:outerShdw>
          </a:effectLst>
        </p:spPr>
        <p:txBody>
          <a:bodyPr/>
          <a:lstStyle/>
          <a:p>
            <a:pPr eaLnBrk="1" hangingPunct="1">
              <a:defRPr/>
            </a:pPr>
            <a:r>
              <a:rPr lang="en-US" sz="3400" dirty="0" smtClean="0">
                <a:effectLst>
                  <a:outerShdw blurRad="38100" dist="38100" dir="2700000" algn="tl">
                    <a:srgbClr val="000000">
                      <a:alpha val="43137"/>
                    </a:srgbClr>
                  </a:outerShdw>
                </a:effectLst>
              </a:rPr>
              <a:t>Needs in next 1-2 years in models/products to meet your challenges?</a:t>
            </a:r>
            <a:r>
              <a:rPr lang="en-US" dirty="0">
                <a:effectLst>
                  <a:outerShdw blurRad="38100" dist="38100" dir="2700000" algn="tl">
                    <a:srgbClr val="000000">
                      <a:alpha val="43137"/>
                    </a:srgbClr>
                  </a:outerShdw>
                </a:effectLst>
              </a:rPr>
              <a:t/>
            </a:r>
            <a:br>
              <a:rPr lang="en-US"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sp>
        <p:nvSpPr>
          <p:cNvPr id="18" name="Slide Number Placeholder 17"/>
          <p:cNvSpPr>
            <a:spLocks noGrp="1"/>
          </p:cNvSpPr>
          <p:nvPr>
            <p:ph type="sldNum" sz="quarter" idx="12"/>
          </p:nvPr>
        </p:nvSpPr>
        <p:spPr/>
        <p:txBody>
          <a:bodyPr/>
          <a:lstStyle/>
          <a:p>
            <a:pPr>
              <a:defRPr/>
            </a:pPr>
            <a:fld id="{FE2FEFD3-9B60-4CE7-9879-701E6A8B9ED3}" type="slidenum">
              <a:rPr lang="en-US" smtClean="0">
                <a:solidFill>
                  <a:srgbClr val="FFFFFF"/>
                </a:solidFill>
              </a:rPr>
              <a:pPr>
                <a:defRPr/>
              </a:pPr>
              <a:t>16</a:t>
            </a:fld>
            <a:endParaRPr lang="en-US">
              <a:solidFill>
                <a:srgbClr val="FFFFFF"/>
              </a:solidFill>
            </a:endParaRPr>
          </a:p>
        </p:txBody>
      </p:sp>
      <p:sp>
        <p:nvSpPr>
          <p:cNvPr id="2" name="TextBox 1"/>
          <p:cNvSpPr txBox="1"/>
          <p:nvPr/>
        </p:nvSpPr>
        <p:spPr>
          <a:xfrm>
            <a:off x="978580" y="796176"/>
            <a:ext cx="10254101" cy="6432530"/>
          </a:xfrm>
          <a:prstGeom prst="rect">
            <a:avLst/>
          </a:prstGeom>
          <a:noFill/>
        </p:spPr>
        <p:txBody>
          <a:bodyPr wrap="square" rtlCol="0">
            <a:spAutoFit/>
          </a:bodyPr>
          <a:lstStyle/>
          <a:p>
            <a:pPr marL="457200" indent="-457200">
              <a:buFont typeface="Arial" panose="020B0604020202020204" pitchFamily="34" charset="0"/>
              <a:buChar char="•"/>
            </a:pPr>
            <a:endParaRPr lang="en-US" sz="2400" dirty="0" smtClean="0">
              <a:solidFill>
                <a:srgbClr val="FFFF00"/>
              </a:solidFill>
            </a:endParaRPr>
          </a:p>
          <a:p>
            <a:pPr marL="457200" indent="-457200">
              <a:buFont typeface="Arial" panose="020B0604020202020204" pitchFamily="34" charset="0"/>
              <a:buChar char="•"/>
            </a:pPr>
            <a:r>
              <a:rPr lang="en-US" sz="2400" dirty="0">
                <a:solidFill>
                  <a:srgbClr val="FFFF00"/>
                </a:solidFill>
              </a:rPr>
              <a:t>Adequate time for model </a:t>
            </a:r>
            <a:r>
              <a:rPr lang="en-US" sz="2400" dirty="0" smtClean="0">
                <a:solidFill>
                  <a:srgbClr val="FFFF00"/>
                </a:solidFill>
              </a:rPr>
              <a:t>implementation evaluation</a:t>
            </a:r>
            <a:endParaRPr lang="en-US" sz="2400" dirty="0">
              <a:solidFill>
                <a:srgbClr val="FFFF00"/>
              </a:solidFill>
            </a:endParaRPr>
          </a:p>
          <a:p>
            <a:endParaRPr lang="en-US" sz="2400" dirty="0" smtClean="0">
              <a:solidFill>
                <a:srgbClr val="FFFF00"/>
              </a:solidFill>
            </a:endParaRPr>
          </a:p>
          <a:p>
            <a:pPr marL="457200" indent="-457200">
              <a:buFont typeface="Arial" panose="020B0604020202020204" pitchFamily="34" charset="0"/>
              <a:buChar char="•"/>
            </a:pPr>
            <a:r>
              <a:rPr lang="en-US" sz="2400" dirty="0" smtClean="0">
                <a:solidFill>
                  <a:srgbClr val="FFFF00"/>
                </a:solidFill>
              </a:rPr>
              <a:t>Rigorous </a:t>
            </a:r>
            <a:r>
              <a:rPr lang="en-US" sz="2400" dirty="0">
                <a:solidFill>
                  <a:srgbClr val="FFFF00"/>
                </a:solidFill>
              </a:rPr>
              <a:t>testing of global model implementation for downstream impacts on regional hurricane </a:t>
            </a:r>
            <a:r>
              <a:rPr lang="en-US" sz="2400" dirty="0" smtClean="0">
                <a:solidFill>
                  <a:srgbClr val="FFFF00"/>
                </a:solidFill>
              </a:rPr>
              <a:t>models (actually needs to be done for the next GFS implementation!)</a:t>
            </a:r>
            <a:endParaRPr lang="en-US" sz="2400" dirty="0">
              <a:solidFill>
                <a:srgbClr val="FFFF00"/>
              </a:solidFill>
            </a:endParaRPr>
          </a:p>
          <a:p>
            <a:pPr marL="457200" indent="-457200">
              <a:buFont typeface="Arial" panose="020B0604020202020204" pitchFamily="34" charset="0"/>
              <a:buChar char="•"/>
            </a:pPr>
            <a:endParaRPr lang="en-US" sz="2400" dirty="0" smtClean="0">
              <a:solidFill>
                <a:srgbClr val="FFFF00"/>
              </a:solidFill>
            </a:endParaRPr>
          </a:p>
          <a:p>
            <a:pPr marL="457200" indent="-457200">
              <a:buFont typeface="Arial" panose="020B0604020202020204" pitchFamily="34" charset="0"/>
              <a:buChar char="•"/>
            </a:pPr>
            <a:r>
              <a:rPr lang="en-US" sz="2400" dirty="0" smtClean="0">
                <a:solidFill>
                  <a:srgbClr val="FFFF00"/>
                </a:solidFill>
              </a:rPr>
              <a:t>Track/genesis forecast model improvements to support pre-tropical cyclone watches/warnings</a:t>
            </a:r>
          </a:p>
          <a:p>
            <a:pPr marL="457200" indent="-457200">
              <a:buFont typeface="Arial" panose="020B0604020202020204" pitchFamily="34" charset="0"/>
              <a:buChar char="•"/>
            </a:pPr>
            <a:endParaRPr lang="en-US" sz="2400" dirty="0">
              <a:solidFill>
                <a:srgbClr val="FFFF00"/>
              </a:solidFill>
            </a:endParaRPr>
          </a:p>
          <a:p>
            <a:pPr marL="457200" indent="-457200">
              <a:buFont typeface="Arial" panose="020B0604020202020204" pitchFamily="34" charset="0"/>
              <a:buChar char="•"/>
            </a:pPr>
            <a:r>
              <a:rPr lang="en-US" sz="2400" dirty="0" smtClean="0">
                <a:solidFill>
                  <a:srgbClr val="FFFF00"/>
                </a:solidFill>
              </a:rPr>
              <a:t>2</a:t>
            </a:r>
            <a:r>
              <a:rPr lang="en-US" sz="2400" baseline="30000" dirty="0" smtClean="0">
                <a:solidFill>
                  <a:srgbClr val="FFFF00"/>
                </a:solidFill>
              </a:rPr>
              <a:t>nd</a:t>
            </a:r>
            <a:r>
              <a:rPr lang="en-US" sz="2400" dirty="0" smtClean="0">
                <a:solidFill>
                  <a:srgbClr val="FFFF00"/>
                </a:solidFill>
              </a:rPr>
              <a:t> P-surge run on WCOSS to support storm surge watch/warnings</a:t>
            </a:r>
          </a:p>
          <a:p>
            <a:pPr marL="457200" indent="-457200">
              <a:buFont typeface="Arial" panose="020B0604020202020204" pitchFamily="34" charset="0"/>
              <a:buChar char="•"/>
            </a:pPr>
            <a:endParaRPr lang="en-US" sz="2400" dirty="0">
              <a:solidFill>
                <a:srgbClr val="FFFF00"/>
              </a:solidFill>
            </a:endParaRPr>
          </a:p>
          <a:p>
            <a:pPr marL="457200" indent="-457200">
              <a:buFont typeface="Arial" panose="020B0604020202020204" pitchFamily="34" charset="0"/>
              <a:buChar char="•"/>
            </a:pPr>
            <a:r>
              <a:rPr lang="en-US" sz="2400" dirty="0" smtClean="0">
                <a:solidFill>
                  <a:srgbClr val="FFFF00"/>
                </a:solidFill>
              </a:rPr>
              <a:t>GFDL replacement (NMM version of HWRF?)</a:t>
            </a:r>
          </a:p>
          <a:p>
            <a:pPr marL="457200" indent="-457200">
              <a:buFont typeface="Arial" panose="020B0604020202020204" pitchFamily="34" charset="0"/>
              <a:buChar char="•"/>
            </a:pPr>
            <a:endParaRPr lang="en-US" sz="2400" dirty="0">
              <a:solidFill>
                <a:srgbClr val="FFFF00"/>
              </a:solidFill>
            </a:endParaRPr>
          </a:p>
          <a:p>
            <a:pPr marL="457200" indent="-457200">
              <a:buFont typeface="Arial" panose="020B0604020202020204" pitchFamily="34" charset="0"/>
              <a:buChar char="•"/>
            </a:pPr>
            <a:r>
              <a:rPr lang="en-US" sz="2400" dirty="0" smtClean="0">
                <a:solidFill>
                  <a:srgbClr val="FFFF00"/>
                </a:solidFill>
              </a:rPr>
              <a:t>Regional hurricane models to 7.5 days to support day 6 &amp; 7 tropical cyclone forecasts</a:t>
            </a:r>
          </a:p>
          <a:p>
            <a:pPr marL="342900" indent="-342900">
              <a:buFont typeface="+mj-lt"/>
              <a:buAutoNum type="arabicPeriod"/>
            </a:pPr>
            <a:endParaRPr lang="en-US" sz="2800" dirty="0">
              <a:solidFill>
                <a:srgbClr val="FFFF00"/>
              </a:solidFill>
            </a:endParaRPr>
          </a:p>
        </p:txBody>
      </p:sp>
    </p:spTree>
    <p:extLst>
      <p:ext uri="{BB962C8B-B14F-4D97-AF65-F5344CB8AC3E}">
        <p14:creationId xmlns:p14="http://schemas.microsoft.com/office/powerpoint/2010/main" val="31569943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440218" y="131797"/>
            <a:ext cx="9144000" cy="959962"/>
          </a:xfrm>
          <a:effectLst>
            <a:outerShdw blurRad="50800" dist="38100" dir="2700000" algn="tl" rotWithShape="0">
              <a:prstClr val="black">
                <a:alpha val="40000"/>
              </a:prstClr>
            </a:outerShdw>
          </a:effectLst>
        </p:spPr>
        <p:txBody>
          <a:bodyPr/>
          <a:lstStyle/>
          <a:p>
            <a:pPr eaLnBrk="1" hangingPunct="1">
              <a:defRPr/>
            </a:pPr>
            <a:r>
              <a:rPr lang="en-US" sz="3200" dirty="0"/>
              <a:t>What do you envision your model/products needs to be in the longer term?</a:t>
            </a:r>
            <a:r>
              <a:rPr lang="en-US" dirty="0">
                <a:effectLst>
                  <a:outerShdw blurRad="38100" dist="38100" dir="2700000" algn="tl">
                    <a:srgbClr val="000000">
                      <a:alpha val="43137"/>
                    </a:srgbClr>
                  </a:outerShdw>
                </a:effectLst>
              </a:rPr>
              <a:t/>
            </a:r>
            <a:br>
              <a:rPr lang="en-US"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sp>
        <p:nvSpPr>
          <p:cNvPr id="18" name="Slide Number Placeholder 17"/>
          <p:cNvSpPr>
            <a:spLocks noGrp="1"/>
          </p:cNvSpPr>
          <p:nvPr>
            <p:ph type="sldNum" sz="quarter" idx="12"/>
          </p:nvPr>
        </p:nvSpPr>
        <p:spPr/>
        <p:txBody>
          <a:bodyPr/>
          <a:lstStyle/>
          <a:p>
            <a:pPr>
              <a:defRPr/>
            </a:pPr>
            <a:fld id="{FE2FEFD3-9B60-4CE7-9879-701E6A8B9ED3}" type="slidenum">
              <a:rPr lang="en-US" smtClean="0">
                <a:solidFill>
                  <a:srgbClr val="FFFFFF"/>
                </a:solidFill>
              </a:rPr>
              <a:pPr>
                <a:defRPr/>
              </a:pPr>
              <a:t>17</a:t>
            </a:fld>
            <a:endParaRPr lang="en-US" dirty="0">
              <a:solidFill>
                <a:srgbClr val="FFFFFF"/>
              </a:solidFill>
            </a:endParaRPr>
          </a:p>
        </p:txBody>
      </p:sp>
      <p:sp>
        <p:nvSpPr>
          <p:cNvPr id="2" name="TextBox 1"/>
          <p:cNvSpPr txBox="1"/>
          <p:nvPr/>
        </p:nvSpPr>
        <p:spPr>
          <a:xfrm>
            <a:off x="0" y="914186"/>
            <a:ext cx="11696699" cy="6063198"/>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400" dirty="0" smtClean="0">
                <a:solidFill>
                  <a:srgbClr val="FFFF00"/>
                </a:solidFill>
              </a:rPr>
              <a:t>Even higher resolution, non-hydrostatic, basin or global nested TC forecast model</a:t>
            </a:r>
          </a:p>
          <a:p>
            <a:pPr marL="457200" indent="-457200">
              <a:lnSpc>
                <a:spcPct val="150000"/>
              </a:lnSpc>
              <a:buFont typeface="Arial" panose="020B0604020202020204" pitchFamily="34" charset="0"/>
              <a:buChar char="•"/>
            </a:pPr>
            <a:r>
              <a:rPr lang="en-US" sz="2400" dirty="0" smtClean="0">
                <a:solidFill>
                  <a:srgbClr val="FFFF00"/>
                </a:solidFill>
              </a:rPr>
              <a:t>Regional </a:t>
            </a:r>
            <a:r>
              <a:rPr lang="en-US" sz="2400" dirty="0">
                <a:solidFill>
                  <a:srgbClr val="FFFF00"/>
                </a:solidFill>
              </a:rPr>
              <a:t>hurricane scheme that uses all </a:t>
            </a:r>
            <a:r>
              <a:rPr lang="en-US" sz="2400" dirty="0" smtClean="0">
                <a:solidFill>
                  <a:srgbClr val="FFFF00"/>
                </a:solidFill>
              </a:rPr>
              <a:t>data for a more realistic initialization of full TC structure</a:t>
            </a:r>
          </a:p>
          <a:p>
            <a:pPr marL="457200" indent="-457200">
              <a:lnSpc>
                <a:spcPct val="150000"/>
              </a:lnSpc>
              <a:buFont typeface="Arial" panose="020B0604020202020204" pitchFamily="34" charset="0"/>
              <a:buChar char="•"/>
            </a:pPr>
            <a:r>
              <a:rPr lang="en-US" sz="2400" dirty="0" smtClean="0">
                <a:solidFill>
                  <a:srgbClr val="FFFF00"/>
                </a:solidFill>
              </a:rPr>
              <a:t>Improved model physics/parameterization</a:t>
            </a:r>
            <a:endParaRPr lang="en-US" sz="2400" dirty="0">
              <a:solidFill>
                <a:srgbClr val="FFFF00"/>
              </a:solidFill>
            </a:endParaRPr>
          </a:p>
          <a:p>
            <a:pPr marL="457200" indent="-457200">
              <a:lnSpc>
                <a:spcPct val="150000"/>
              </a:lnSpc>
              <a:buFont typeface="Arial" panose="020B0604020202020204" pitchFamily="34" charset="0"/>
              <a:buChar char="•"/>
            </a:pPr>
            <a:r>
              <a:rPr lang="en-US" sz="2400" dirty="0">
                <a:solidFill>
                  <a:srgbClr val="FFFF00"/>
                </a:solidFill>
              </a:rPr>
              <a:t>Operational HWRF ensemble</a:t>
            </a:r>
          </a:p>
          <a:p>
            <a:pPr marL="457200" indent="-457200">
              <a:lnSpc>
                <a:spcPct val="150000"/>
              </a:lnSpc>
              <a:buFont typeface="Arial" panose="020B0604020202020204" pitchFamily="34" charset="0"/>
              <a:buChar char="•"/>
            </a:pPr>
            <a:r>
              <a:rPr lang="en-US" sz="2400" dirty="0" smtClean="0">
                <a:solidFill>
                  <a:srgbClr val="FFFF00"/>
                </a:solidFill>
              </a:rPr>
              <a:t>Objective verification of genesis skill (i.e. </a:t>
            </a:r>
            <a:r>
              <a:rPr lang="en-US" sz="2400" dirty="0" err="1" smtClean="0">
                <a:solidFill>
                  <a:srgbClr val="FFFF00"/>
                </a:solidFill>
              </a:rPr>
              <a:t>Halperin</a:t>
            </a:r>
            <a:r>
              <a:rPr lang="en-US" sz="2400" dirty="0" smtClean="0">
                <a:solidFill>
                  <a:srgbClr val="FFFF00"/>
                </a:solidFill>
              </a:rPr>
              <a:t> method)</a:t>
            </a:r>
          </a:p>
          <a:p>
            <a:pPr marL="457200" indent="-457200">
              <a:lnSpc>
                <a:spcPct val="150000"/>
              </a:lnSpc>
              <a:buFont typeface="Arial" panose="020B0604020202020204" pitchFamily="34" charset="0"/>
              <a:buChar char="•"/>
            </a:pPr>
            <a:r>
              <a:rPr lang="en-US" sz="2400" dirty="0" smtClean="0">
                <a:solidFill>
                  <a:srgbClr val="FFFF00"/>
                </a:solidFill>
              </a:rPr>
              <a:t>Improved and unified probabilistic genesis guidance from EMC (combine </a:t>
            </a:r>
            <a:r>
              <a:rPr lang="en-US" sz="2400" dirty="0" err="1" smtClean="0">
                <a:solidFill>
                  <a:srgbClr val="FFFF00"/>
                </a:solidFill>
              </a:rPr>
              <a:t>Marchok</a:t>
            </a:r>
            <a:r>
              <a:rPr lang="en-US" sz="2400" dirty="0" smtClean="0">
                <a:solidFill>
                  <a:srgbClr val="FFFF00"/>
                </a:solidFill>
              </a:rPr>
              <a:t>/Peng methodologies)</a:t>
            </a:r>
          </a:p>
          <a:p>
            <a:pPr marL="457200" indent="-457200">
              <a:lnSpc>
                <a:spcPct val="150000"/>
              </a:lnSpc>
              <a:buFont typeface="Arial" panose="020B0604020202020204" pitchFamily="34" charset="0"/>
              <a:buChar char="•"/>
            </a:pPr>
            <a:r>
              <a:rPr lang="en-US" sz="2400" dirty="0" smtClean="0">
                <a:solidFill>
                  <a:srgbClr val="FFFF00"/>
                </a:solidFill>
              </a:rPr>
              <a:t>Restoration of lost skill in longer-range track forecasts by the GFS &amp; GEFS</a:t>
            </a:r>
          </a:p>
          <a:p>
            <a:pPr marL="457200" indent="-457200">
              <a:lnSpc>
                <a:spcPct val="150000"/>
              </a:lnSpc>
              <a:buFont typeface="Arial" panose="020B0604020202020204" pitchFamily="34" charset="0"/>
              <a:buChar char="•"/>
            </a:pPr>
            <a:r>
              <a:rPr lang="en-US" sz="2400" dirty="0" smtClean="0">
                <a:solidFill>
                  <a:srgbClr val="FFFF00"/>
                </a:solidFill>
              </a:rPr>
              <a:t>Better tools for 6 and 7 day track, intensity and genesis forecasts</a:t>
            </a:r>
          </a:p>
          <a:p>
            <a:endParaRPr lang="en-US" sz="2800" dirty="0">
              <a:solidFill>
                <a:srgbClr val="FFFF00"/>
              </a:solidFill>
            </a:endParaRPr>
          </a:p>
        </p:txBody>
      </p:sp>
    </p:spTree>
    <p:extLst>
      <p:ext uri="{BB962C8B-B14F-4D97-AF65-F5344CB8AC3E}">
        <p14:creationId xmlns:p14="http://schemas.microsoft.com/office/powerpoint/2010/main" val="23073957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Input from the Joint Typhoon Warning Center (JTWC)</a:t>
            </a:r>
            <a:endParaRPr lang="en-US" dirty="0"/>
          </a:p>
        </p:txBody>
      </p:sp>
      <p:sp>
        <p:nvSpPr>
          <p:cNvPr id="4" name="Slide Number Placeholder 3"/>
          <p:cNvSpPr>
            <a:spLocks noGrp="1"/>
          </p:cNvSpPr>
          <p:nvPr>
            <p:ph type="sldNum" sz="quarter" idx="12"/>
          </p:nvPr>
        </p:nvSpPr>
        <p:spPr/>
        <p:txBody>
          <a:bodyPr/>
          <a:lstStyle/>
          <a:p>
            <a:pPr>
              <a:defRPr/>
            </a:pPr>
            <a:fld id="{83B92160-6F4D-46B2-813C-F6FFAEE0D998}" type="slidenum">
              <a:rPr lang="en-US" smtClean="0">
                <a:solidFill>
                  <a:srgbClr val="FFFFFF"/>
                </a:solidFill>
              </a:rPr>
              <a:pPr>
                <a:defRPr/>
              </a:pPr>
              <a:t>18</a:t>
            </a:fld>
            <a:endParaRPr lang="en-US" dirty="0">
              <a:solidFill>
                <a:srgbClr val="FFFFFF"/>
              </a:solidFill>
            </a:endParaRPr>
          </a:p>
        </p:txBody>
      </p:sp>
    </p:spTree>
    <p:extLst>
      <p:ext uri="{BB962C8B-B14F-4D97-AF65-F5344CB8AC3E}">
        <p14:creationId xmlns:p14="http://schemas.microsoft.com/office/powerpoint/2010/main" val="707862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74935" y="3007041"/>
            <a:ext cx="10371438" cy="2998573"/>
          </a:xfrm>
        </p:spPr>
        <p:txBody>
          <a:bodyPr/>
          <a:lstStyle/>
          <a:p>
            <a:pPr algn="l"/>
            <a:r>
              <a:rPr lang="en-US" dirty="0" smtClean="0">
                <a:effectLst>
                  <a:outerShdw blurRad="38100" dist="38100" dir="2700000" algn="tl">
                    <a:srgbClr val="000000">
                      <a:alpha val="43137"/>
                    </a:srgbClr>
                  </a:outerShdw>
                </a:effectLst>
              </a:rPr>
              <a:t>	</a:t>
            </a:r>
            <a:r>
              <a:rPr lang="en-US" sz="3600" dirty="0"/>
              <a:t> </a:t>
            </a:r>
            <a:br>
              <a:rPr lang="en-US" sz="3600" dirty="0"/>
            </a:br>
            <a:r>
              <a:rPr lang="en-US" sz="3600" dirty="0" smtClean="0"/>
              <a:t>-</a:t>
            </a:r>
            <a:r>
              <a:rPr lang="en-US" sz="2800" dirty="0" smtClean="0"/>
              <a:t>Tropical </a:t>
            </a:r>
            <a:r>
              <a:rPr lang="en-US" sz="2800" dirty="0"/>
              <a:t>cyclone intensity forecasting, particularly the onset, duration and amplitude of rapid intensification, is our toughest challenge.  </a:t>
            </a:r>
            <a:br>
              <a:rPr lang="en-US" sz="2800" dirty="0"/>
            </a:br>
            <a:r>
              <a:rPr lang="en-US" sz="2800" dirty="0"/>
              <a:t> </a:t>
            </a:r>
            <a:br>
              <a:rPr lang="en-US" sz="2800" dirty="0"/>
            </a:br>
            <a:r>
              <a:rPr lang="en-US" sz="2800" dirty="0" smtClean="0"/>
              <a:t>-Conveying </a:t>
            </a:r>
            <a:r>
              <a:rPr lang="en-US" sz="2800" dirty="0"/>
              <a:t>forecast confidence/uncertainty to decision makers that are typically comfortable with or require yes/no or go-no/go answers is our second toughest challenge.  </a:t>
            </a:r>
            <a:br>
              <a:rPr lang="en-US" sz="2800" dirty="0"/>
            </a:br>
            <a:r>
              <a:rPr lang="en-US" sz="2800" dirty="0"/>
              <a:t> </a:t>
            </a:r>
            <a:br>
              <a:rPr lang="en-US" sz="2800" dirty="0"/>
            </a:br>
            <a:r>
              <a:rPr lang="en-US" sz="2800" dirty="0" smtClean="0"/>
              <a:t>-Operations </a:t>
            </a:r>
            <a:r>
              <a:rPr lang="en-US" sz="2800" dirty="0"/>
              <a:t>tempo and dwindling human resources is our third toughest challenge.</a:t>
            </a:r>
            <a:br>
              <a:rPr lang="en-US" sz="2800" dirty="0"/>
            </a:br>
            <a:r>
              <a:rPr lang="en-US" sz="3600" b="0" dirty="0" smtClean="0">
                <a:effectLst>
                  <a:outerShdw blurRad="38100" dist="38100" dir="2700000" algn="tl">
                    <a:srgbClr val="000000">
                      <a:alpha val="43137"/>
                    </a:srgbClr>
                  </a:outerShdw>
                </a:effectLst>
              </a:rPr>
              <a:t/>
            </a:r>
            <a:br>
              <a:rPr lang="en-US" sz="3600" b="0" dirty="0" smtClean="0">
                <a:effectLst>
                  <a:outerShdw blurRad="38100" dist="38100" dir="2700000" algn="tl">
                    <a:srgbClr val="000000">
                      <a:alpha val="43137"/>
                    </a:srgbClr>
                  </a:outerShdw>
                </a:effectLst>
              </a:rPr>
            </a:br>
            <a:r>
              <a:rPr lang="en-US" sz="3600" b="0" dirty="0" smtClean="0">
                <a:effectLst>
                  <a:outerShdw blurRad="38100" dist="38100" dir="2700000" algn="tl">
                    <a:srgbClr val="000000">
                      <a:alpha val="43137"/>
                    </a:srgbClr>
                  </a:outerShdw>
                </a:effectLst>
              </a:rPr>
              <a:t>	</a:t>
            </a:r>
            <a:br>
              <a:rPr lang="en-US" sz="3600" b="0" dirty="0" smtClean="0">
                <a:effectLst>
                  <a:outerShdw blurRad="38100" dist="38100" dir="2700000" algn="tl">
                    <a:srgbClr val="000000">
                      <a:alpha val="43137"/>
                    </a:srgbClr>
                  </a:outerShdw>
                </a:effectLst>
              </a:rPr>
            </a:br>
            <a:endParaRPr lang="en-US" sz="3600" b="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9B92A649-B076-459D-92D7-22BCEE67D805}" type="slidenum">
              <a:rPr lang="en-US" smtClean="0">
                <a:solidFill>
                  <a:srgbClr val="FFFFFF"/>
                </a:solidFill>
              </a:rPr>
              <a:pPr>
                <a:defRPr/>
              </a:pPr>
              <a:t>19</a:t>
            </a:fld>
            <a:endParaRPr lang="en-US">
              <a:solidFill>
                <a:srgbClr val="FFFFFF"/>
              </a:solidFill>
            </a:endParaRPr>
          </a:p>
        </p:txBody>
      </p:sp>
      <p:sp>
        <p:nvSpPr>
          <p:cNvPr id="2" name="TextBox 1"/>
          <p:cNvSpPr txBox="1"/>
          <p:nvPr/>
        </p:nvSpPr>
        <p:spPr>
          <a:xfrm>
            <a:off x="979734" y="235441"/>
            <a:ext cx="9761839" cy="1200329"/>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What are the biggest challenges that JTWC faces?</a:t>
            </a:r>
            <a:endParaRPr lang="en-US" sz="3600" b="1" dirty="0">
              <a:solidFill>
                <a:srgbClr val="FFFF00"/>
              </a:solidFill>
            </a:endParaRPr>
          </a:p>
        </p:txBody>
      </p:sp>
    </p:spTree>
    <p:extLst>
      <p:ext uri="{BB962C8B-B14F-4D97-AF65-F5344CB8AC3E}">
        <p14:creationId xmlns:p14="http://schemas.microsoft.com/office/powerpoint/2010/main" val="2493789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74935" y="3007041"/>
            <a:ext cx="10371438" cy="2998573"/>
          </a:xfrm>
        </p:spPr>
        <p:txBody>
          <a:bodyPr/>
          <a:lstStyle/>
          <a:p>
            <a:pPr algn="l"/>
            <a:r>
              <a:rPr lang="en-US" dirty="0" smtClean="0">
                <a:effectLst>
                  <a:outerShdw blurRad="38100" dist="38100" dir="2700000" algn="tl">
                    <a:srgbClr val="000000">
                      <a:alpha val="43137"/>
                    </a:srgbClr>
                  </a:outerShdw>
                </a:effectLst>
              </a:rPr>
              <a:t>	</a:t>
            </a:r>
            <a:r>
              <a:rPr lang="en-US" sz="3600" b="0" dirty="0" smtClean="0">
                <a:effectLst>
                  <a:outerShdw blurRad="38100" dist="38100" dir="2700000" algn="tl">
                    <a:srgbClr val="000000">
                      <a:alpha val="43137"/>
                    </a:srgbClr>
                  </a:outerShdw>
                </a:effectLst>
              </a:rPr>
              <a:t>1) Forecasting tropical cyclone (TC) intensity 	change</a:t>
            </a:r>
            <a:br>
              <a:rPr lang="en-US" sz="3600" b="0" dirty="0" smtClean="0">
                <a:effectLst>
                  <a:outerShdw blurRad="38100" dist="38100" dir="2700000" algn="tl">
                    <a:srgbClr val="000000">
                      <a:alpha val="43137"/>
                    </a:srgbClr>
                  </a:outerShdw>
                </a:effectLst>
              </a:rPr>
            </a:br>
            <a:r>
              <a:rPr lang="en-US" sz="3600" b="0" dirty="0" smtClean="0">
                <a:effectLst>
                  <a:outerShdw blurRad="38100" dist="38100" dir="2700000" algn="tl">
                    <a:srgbClr val="000000">
                      <a:alpha val="43137"/>
                    </a:srgbClr>
                  </a:outerShdw>
                </a:effectLst>
              </a:rPr>
              <a:t>	</a:t>
            </a:r>
            <a:br>
              <a:rPr lang="en-US" sz="3600" b="0" dirty="0" smtClean="0">
                <a:effectLst>
                  <a:outerShdw blurRad="38100" dist="38100" dir="2700000" algn="tl">
                    <a:srgbClr val="000000">
                      <a:alpha val="43137"/>
                    </a:srgbClr>
                  </a:outerShdw>
                </a:effectLst>
              </a:rPr>
            </a:br>
            <a:r>
              <a:rPr lang="en-US" sz="3600" b="0" dirty="0">
                <a:effectLst>
                  <a:outerShdw blurRad="38100" dist="38100" dir="2700000" algn="tl">
                    <a:srgbClr val="000000">
                      <a:alpha val="43137"/>
                    </a:srgbClr>
                  </a:outerShdw>
                </a:effectLst>
              </a:rPr>
              <a:t>	</a:t>
            </a:r>
            <a:r>
              <a:rPr lang="en-US" sz="3600" b="0" dirty="0" smtClean="0">
                <a:effectLst>
                  <a:outerShdw blurRad="38100" dist="38100" dir="2700000" algn="tl">
                    <a:srgbClr val="000000">
                      <a:alpha val="43137"/>
                    </a:srgbClr>
                  </a:outerShdw>
                </a:effectLst>
              </a:rPr>
              <a:t>2) TC track forecasts, </a:t>
            </a:r>
            <a:r>
              <a:rPr lang="en-US" sz="3600" b="0" dirty="0">
                <a:effectLst>
                  <a:outerShdw blurRad="38100" dist="38100" dir="2700000" algn="tl">
                    <a:srgbClr val="000000">
                      <a:alpha val="43137"/>
                    </a:srgbClr>
                  </a:outerShdw>
                </a:effectLst>
              </a:rPr>
              <a:t>especially when related to </a:t>
            </a:r>
            <a:r>
              <a:rPr lang="en-US" sz="3600" b="0" dirty="0" smtClean="0">
                <a:effectLst>
                  <a:outerShdw blurRad="38100" dist="38100" dir="2700000" algn="tl">
                    <a:srgbClr val="000000">
                      <a:alpha val="43137"/>
                    </a:srgbClr>
                  </a:outerShdw>
                </a:effectLst>
              </a:rPr>
              <a:t> 	storm </a:t>
            </a:r>
            <a:r>
              <a:rPr lang="en-US" sz="3600" b="0" dirty="0">
                <a:effectLst>
                  <a:outerShdw blurRad="38100" dist="38100" dir="2700000" algn="tl">
                    <a:srgbClr val="000000">
                      <a:alpha val="43137"/>
                    </a:srgbClr>
                  </a:outerShdw>
                </a:effectLst>
              </a:rPr>
              <a:t>structure</a:t>
            </a:r>
            <a:r>
              <a:rPr lang="en-US" sz="3600" b="0" dirty="0" smtClean="0">
                <a:effectLst>
                  <a:outerShdw blurRad="38100" dist="38100" dir="2700000" algn="tl">
                    <a:srgbClr val="000000">
                      <a:alpha val="43137"/>
                    </a:srgbClr>
                  </a:outerShdw>
                </a:effectLst>
              </a:rPr>
              <a:t/>
            </a:r>
            <a:br>
              <a:rPr lang="en-US" sz="3600" b="0" dirty="0" smtClean="0">
                <a:effectLst>
                  <a:outerShdw blurRad="38100" dist="38100" dir="2700000" algn="tl">
                    <a:srgbClr val="000000">
                      <a:alpha val="43137"/>
                    </a:srgbClr>
                  </a:outerShdw>
                </a:effectLst>
              </a:rPr>
            </a:br>
            <a:r>
              <a:rPr lang="en-US" sz="3600" b="0" dirty="0">
                <a:effectLst>
                  <a:outerShdw blurRad="38100" dist="38100" dir="2700000" algn="tl">
                    <a:srgbClr val="000000">
                      <a:alpha val="43137"/>
                    </a:srgbClr>
                  </a:outerShdw>
                </a:effectLst>
              </a:rPr>
              <a:t/>
            </a:r>
            <a:br>
              <a:rPr lang="en-US" sz="3600" b="0" dirty="0">
                <a:effectLst>
                  <a:outerShdw blurRad="38100" dist="38100" dir="2700000" algn="tl">
                    <a:srgbClr val="000000">
                      <a:alpha val="43137"/>
                    </a:srgbClr>
                  </a:outerShdw>
                </a:effectLst>
              </a:rPr>
            </a:br>
            <a:r>
              <a:rPr lang="en-US" sz="3600" b="0" dirty="0" smtClean="0">
                <a:effectLst>
                  <a:outerShdw blurRad="38100" dist="38100" dir="2700000" algn="tl">
                    <a:srgbClr val="000000">
                      <a:alpha val="43137"/>
                    </a:srgbClr>
                  </a:outerShdw>
                </a:effectLst>
              </a:rPr>
              <a:t>	3) TC genesis prediction</a:t>
            </a:r>
            <a:br>
              <a:rPr lang="en-US" sz="3600" b="0" dirty="0" smtClean="0">
                <a:effectLst>
                  <a:outerShdw blurRad="38100" dist="38100" dir="2700000" algn="tl">
                    <a:srgbClr val="000000">
                      <a:alpha val="43137"/>
                    </a:srgbClr>
                  </a:outerShdw>
                </a:effectLst>
              </a:rPr>
            </a:br>
            <a:r>
              <a:rPr lang="en-US" sz="3600" b="0" dirty="0" smtClean="0">
                <a:effectLst>
                  <a:outerShdw blurRad="38100" dist="38100" dir="2700000" algn="tl">
                    <a:srgbClr val="000000">
                      <a:alpha val="43137"/>
                    </a:srgbClr>
                  </a:outerShdw>
                </a:effectLst>
              </a:rPr>
              <a:t>	</a:t>
            </a:r>
            <a:br>
              <a:rPr lang="en-US" sz="3600" b="0" dirty="0" smtClean="0">
                <a:effectLst>
                  <a:outerShdw blurRad="38100" dist="38100" dir="2700000" algn="tl">
                    <a:srgbClr val="000000">
                      <a:alpha val="43137"/>
                    </a:srgbClr>
                  </a:outerShdw>
                </a:effectLst>
              </a:rPr>
            </a:br>
            <a:endParaRPr lang="en-US" sz="3600" b="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9B92A649-B076-459D-92D7-22BCEE67D805}" type="slidenum">
              <a:rPr lang="en-US" smtClean="0">
                <a:solidFill>
                  <a:srgbClr val="FFFFFF"/>
                </a:solidFill>
              </a:rPr>
              <a:pPr>
                <a:defRPr/>
              </a:pPr>
              <a:t>2</a:t>
            </a:fld>
            <a:endParaRPr lang="en-US">
              <a:solidFill>
                <a:srgbClr val="FFFFFF"/>
              </a:solidFill>
            </a:endParaRPr>
          </a:p>
        </p:txBody>
      </p:sp>
      <p:sp>
        <p:nvSpPr>
          <p:cNvPr id="2" name="TextBox 1"/>
          <p:cNvSpPr txBox="1"/>
          <p:nvPr/>
        </p:nvSpPr>
        <p:spPr>
          <a:xfrm>
            <a:off x="908732" y="411287"/>
            <a:ext cx="9761839" cy="1200329"/>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What are the biggest challenges your center faces?</a:t>
            </a:r>
            <a:endParaRPr lang="en-US" sz="3600" b="1" dirty="0">
              <a:solidFill>
                <a:srgbClr val="FFFF00"/>
              </a:solidFill>
            </a:endParaRPr>
          </a:p>
        </p:txBody>
      </p:sp>
    </p:spTree>
    <p:extLst>
      <p:ext uri="{BB962C8B-B14F-4D97-AF65-F5344CB8AC3E}">
        <p14:creationId xmlns:p14="http://schemas.microsoft.com/office/powerpoint/2010/main" val="283039948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74935" y="3007041"/>
            <a:ext cx="10371438" cy="2998573"/>
          </a:xfrm>
        </p:spPr>
        <p:txBody>
          <a:bodyPr/>
          <a:lstStyle/>
          <a:p>
            <a:pPr lvl="0" algn="l"/>
            <a:r>
              <a:rPr lang="en-US" sz="2000" dirty="0" smtClean="0">
                <a:effectLst>
                  <a:outerShdw blurRad="38100" dist="38100" dir="2700000" algn="tl">
                    <a:srgbClr val="000000">
                      <a:alpha val="43137"/>
                    </a:srgbClr>
                  </a:outerShdw>
                </a:effectLst>
              </a:rPr>
              <a:t>	</a:t>
            </a:r>
            <a:br>
              <a:rPr lang="en-US" sz="2000" dirty="0" smtClean="0">
                <a:effectLst>
                  <a:outerShdw blurRad="38100" dist="38100" dir="2700000" algn="tl">
                    <a:srgbClr val="000000">
                      <a:alpha val="43137"/>
                    </a:srgbClr>
                  </a:outerShdw>
                </a:effectLst>
              </a:rPr>
            </a:br>
            <a:r>
              <a:rPr lang="en-US" sz="2000" dirty="0" smtClean="0"/>
              <a:t>-While </a:t>
            </a:r>
            <a:r>
              <a:rPr lang="en-US" sz="2000" dirty="0"/>
              <a:t>there have been marked improvements in track predictions by numerical models, models, of all scales, do not perform well and often have large “busts” on rapid changes in intensity.  Conversely, models can sometimes get the right intensity despite poorly predicting the track.  The current production suite does not adequately address this challenge.</a:t>
            </a:r>
            <a:br>
              <a:rPr lang="en-US" sz="2000" dirty="0"/>
            </a:br>
            <a:r>
              <a:rPr lang="en-US" sz="2000" dirty="0"/>
              <a:t> </a:t>
            </a:r>
            <a:br>
              <a:rPr lang="en-US" sz="2000" dirty="0"/>
            </a:br>
            <a:r>
              <a:rPr lang="en-US" sz="2000" dirty="0" smtClean="0"/>
              <a:t>-Single- </a:t>
            </a:r>
            <a:r>
              <a:rPr lang="en-US" sz="2000" dirty="0"/>
              <a:t>and multi-model track ensembles are helpful, but more reliable </a:t>
            </a:r>
            <a:r>
              <a:rPr lang="en-US" sz="2000" dirty="0" err="1"/>
              <a:t>meso</a:t>
            </a:r>
            <a:r>
              <a:rPr lang="en-US" sz="2000" dirty="0"/>
              <a:t>-scale ensembles are needed to accurately convey intensity forecast confidence/uncertainty.  The current production suite does not adequately address this challenge.</a:t>
            </a:r>
            <a:br>
              <a:rPr lang="en-US" sz="2000" dirty="0"/>
            </a:br>
            <a:r>
              <a:rPr lang="en-US" sz="2000" dirty="0"/>
              <a:t> </a:t>
            </a:r>
            <a:br>
              <a:rPr lang="en-US" sz="2000" dirty="0"/>
            </a:br>
            <a:r>
              <a:rPr lang="en-US" sz="2000" dirty="0" smtClean="0"/>
              <a:t>-Operations </a:t>
            </a:r>
            <a:r>
              <a:rPr lang="en-US" sz="2000" dirty="0"/>
              <a:t>tempo make keeping the number and types of products simple enough to be digested and understood in short amount of time, while being high quality and relevant to the forecast problem of the day.  The current production suite does this adequately, but new product development should factor in forecaster operations tempo.</a:t>
            </a:r>
            <a:br>
              <a:rPr lang="en-US" sz="2000" dirty="0"/>
            </a:br>
            <a:r>
              <a:rPr lang="en-US" sz="3600" b="0" dirty="0" smtClean="0">
                <a:effectLst>
                  <a:outerShdw blurRad="38100" dist="38100" dir="2700000" algn="tl">
                    <a:srgbClr val="000000">
                      <a:alpha val="43137"/>
                    </a:srgbClr>
                  </a:outerShdw>
                </a:effectLst>
              </a:rPr>
              <a:t/>
            </a:r>
            <a:br>
              <a:rPr lang="en-US" sz="3600" b="0" dirty="0" smtClean="0">
                <a:effectLst>
                  <a:outerShdw blurRad="38100" dist="38100" dir="2700000" algn="tl">
                    <a:srgbClr val="000000">
                      <a:alpha val="43137"/>
                    </a:srgbClr>
                  </a:outerShdw>
                </a:effectLst>
              </a:rPr>
            </a:br>
            <a:r>
              <a:rPr lang="en-US" sz="3600" b="0" dirty="0" smtClean="0">
                <a:effectLst>
                  <a:outerShdw blurRad="38100" dist="38100" dir="2700000" algn="tl">
                    <a:srgbClr val="000000">
                      <a:alpha val="43137"/>
                    </a:srgbClr>
                  </a:outerShdw>
                </a:effectLst>
              </a:rPr>
              <a:t>	</a:t>
            </a:r>
            <a:br>
              <a:rPr lang="en-US" sz="3600" b="0" dirty="0" smtClean="0">
                <a:effectLst>
                  <a:outerShdw blurRad="38100" dist="38100" dir="2700000" algn="tl">
                    <a:srgbClr val="000000">
                      <a:alpha val="43137"/>
                    </a:srgbClr>
                  </a:outerShdw>
                </a:effectLst>
              </a:rPr>
            </a:br>
            <a:endParaRPr lang="en-US" sz="3600" b="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9B92A649-B076-459D-92D7-22BCEE67D805}" type="slidenum">
              <a:rPr lang="en-US" smtClean="0">
                <a:solidFill>
                  <a:srgbClr val="FFFFFF"/>
                </a:solidFill>
              </a:rPr>
              <a:pPr>
                <a:defRPr/>
              </a:pPr>
              <a:t>20</a:t>
            </a:fld>
            <a:endParaRPr lang="en-US">
              <a:solidFill>
                <a:srgbClr val="FFFFFF"/>
              </a:solidFill>
            </a:endParaRPr>
          </a:p>
        </p:txBody>
      </p:sp>
      <p:sp>
        <p:nvSpPr>
          <p:cNvPr id="2" name="TextBox 1"/>
          <p:cNvSpPr txBox="1"/>
          <p:nvPr/>
        </p:nvSpPr>
        <p:spPr>
          <a:xfrm>
            <a:off x="979734" y="140699"/>
            <a:ext cx="10066639" cy="1077218"/>
          </a:xfrm>
          <a:prstGeom prst="rect">
            <a:avLst/>
          </a:prstGeom>
          <a:noFill/>
        </p:spPr>
        <p:txBody>
          <a:bodyPr wrap="square" rtlCol="0">
            <a:spAutoFit/>
          </a:bodyPr>
          <a:lstStyle/>
          <a:p>
            <a:r>
              <a:rPr lang="en-US" sz="3200" b="1" dirty="0" smtClean="0">
                <a:solidFill>
                  <a:srgbClr val="FFFF00"/>
                </a:solidFill>
                <a:effectLst>
                  <a:outerShdw blurRad="38100" dist="38100" dir="2700000" algn="tl">
                    <a:srgbClr val="000000">
                      <a:alpha val="43137"/>
                    </a:srgbClr>
                  </a:outerShdw>
                </a:effectLst>
              </a:rPr>
              <a:t>Does the current production suite and products adequately help JTWC address those challenges?</a:t>
            </a:r>
            <a:endParaRPr lang="en-US" sz="3200" b="1" dirty="0">
              <a:solidFill>
                <a:srgbClr val="FFFF00"/>
              </a:solidFill>
            </a:endParaRPr>
          </a:p>
        </p:txBody>
      </p:sp>
    </p:spTree>
    <p:extLst>
      <p:ext uri="{BB962C8B-B14F-4D97-AF65-F5344CB8AC3E}">
        <p14:creationId xmlns:p14="http://schemas.microsoft.com/office/powerpoint/2010/main" val="5934930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524000" y="152402"/>
            <a:ext cx="9144000" cy="959962"/>
          </a:xfrm>
          <a:effectLst>
            <a:outerShdw blurRad="50800" dist="38100" dir="2700000" algn="tl" rotWithShape="0">
              <a:prstClr val="black">
                <a:alpha val="40000"/>
              </a:prstClr>
            </a:outerShdw>
          </a:effectLst>
        </p:spPr>
        <p:txBody>
          <a:bodyPr/>
          <a:lstStyle/>
          <a:p>
            <a:pPr eaLnBrk="1" hangingPunct="1">
              <a:defRPr/>
            </a:pPr>
            <a:r>
              <a:rPr lang="en-US" sz="3400" dirty="0" smtClean="0">
                <a:effectLst>
                  <a:outerShdw blurRad="38100" dist="38100" dir="2700000" algn="tl">
                    <a:srgbClr val="000000">
                      <a:alpha val="43137"/>
                    </a:srgbClr>
                  </a:outerShdw>
                </a:effectLst>
              </a:rPr>
              <a:t>Current amount of available guidance (JTWC)?</a:t>
            </a:r>
            <a:r>
              <a:rPr lang="en-US" dirty="0">
                <a:effectLst>
                  <a:outerShdw blurRad="38100" dist="38100" dir="2700000" algn="tl">
                    <a:srgbClr val="000000">
                      <a:alpha val="43137"/>
                    </a:srgbClr>
                  </a:outerShdw>
                </a:effectLst>
              </a:rPr>
              <a:t/>
            </a:r>
            <a:br>
              <a:rPr lang="en-US"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sp>
        <p:nvSpPr>
          <p:cNvPr id="18" name="Slide Number Placeholder 17"/>
          <p:cNvSpPr>
            <a:spLocks noGrp="1"/>
          </p:cNvSpPr>
          <p:nvPr>
            <p:ph type="sldNum" sz="quarter" idx="12"/>
          </p:nvPr>
        </p:nvSpPr>
        <p:spPr/>
        <p:txBody>
          <a:bodyPr/>
          <a:lstStyle/>
          <a:p>
            <a:pPr>
              <a:defRPr/>
            </a:pPr>
            <a:fld id="{FE2FEFD3-9B60-4CE7-9879-701E6A8B9ED3}" type="slidenum">
              <a:rPr lang="en-US" smtClean="0">
                <a:solidFill>
                  <a:srgbClr val="FFFFFF"/>
                </a:solidFill>
              </a:rPr>
              <a:pPr>
                <a:defRPr/>
              </a:pPr>
              <a:t>21</a:t>
            </a:fld>
            <a:endParaRPr lang="en-US">
              <a:solidFill>
                <a:srgbClr val="FFFFFF"/>
              </a:solidFill>
            </a:endParaRPr>
          </a:p>
        </p:txBody>
      </p:sp>
      <p:sp>
        <p:nvSpPr>
          <p:cNvPr id="2" name="TextBox 1"/>
          <p:cNvSpPr txBox="1"/>
          <p:nvPr/>
        </p:nvSpPr>
        <p:spPr>
          <a:xfrm>
            <a:off x="1189596" y="1112364"/>
            <a:ext cx="10254101" cy="2246769"/>
          </a:xfrm>
          <a:prstGeom prst="rect">
            <a:avLst/>
          </a:prstGeom>
          <a:noFill/>
        </p:spPr>
        <p:txBody>
          <a:bodyPr wrap="square" rtlCol="0">
            <a:spAutoFit/>
          </a:bodyPr>
          <a:lstStyle/>
          <a:p>
            <a:pPr lvl="0"/>
            <a:r>
              <a:rPr lang="en-US" sz="2800" dirty="0">
                <a:solidFill>
                  <a:srgbClr val="FFFF00"/>
                </a:solidFill>
              </a:rPr>
              <a:t>The amount of deterministic guidance is sufficient, but the amount of ensemble guidance is insufficient, particularly in terms of tropical cyclone intensity forecast guidance, especially outside the Atlantic and eastern Pacific basins.</a:t>
            </a:r>
          </a:p>
          <a:p>
            <a:pPr marL="342900" indent="-342900">
              <a:buFont typeface="+mj-lt"/>
              <a:buAutoNum type="arabicPeriod"/>
            </a:pPr>
            <a:endParaRPr lang="en-US" sz="2800" dirty="0">
              <a:solidFill>
                <a:srgbClr val="FFFF00"/>
              </a:solidFill>
            </a:endParaRPr>
          </a:p>
        </p:txBody>
      </p:sp>
      <p:sp>
        <p:nvSpPr>
          <p:cNvPr id="5" name="Rectangle 2"/>
          <p:cNvSpPr txBox="1">
            <a:spLocks noChangeArrowheads="1"/>
          </p:cNvSpPr>
          <p:nvPr/>
        </p:nvSpPr>
        <p:spPr bwMode="auto">
          <a:xfrm>
            <a:off x="1189596" y="3583534"/>
            <a:ext cx="9144000" cy="959962"/>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rgbClr val="FFFF00"/>
                </a:solidFill>
                <a:latin typeface="Calibri" pitchFamily="34" charset="0"/>
                <a:ea typeface="ＭＳ Ｐゴシック" pitchFamily="-112" charset="-128"/>
                <a:cs typeface="Calibri" pitchFamily="34" charset="0"/>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3400" kern="0" dirty="0" smtClean="0">
                <a:effectLst>
                  <a:outerShdw blurRad="38100" dist="38100" dir="2700000" algn="tl">
                    <a:srgbClr val="000000">
                      <a:alpha val="43137"/>
                    </a:srgbClr>
                  </a:outerShdw>
                </a:effectLst>
              </a:rPr>
              <a:t>Needs in next 1-2 years in models/products to meet JTWC challenges?</a:t>
            </a:r>
            <a:r>
              <a:rPr lang="en-US" kern="0" dirty="0" smtClean="0">
                <a:effectLst>
                  <a:outerShdw blurRad="38100" dist="38100" dir="2700000" algn="tl">
                    <a:srgbClr val="000000">
                      <a:alpha val="43137"/>
                    </a:srgbClr>
                  </a:outerShdw>
                </a:effectLst>
              </a:rPr>
              <a:t/>
            </a:r>
            <a:br>
              <a:rPr lang="en-US" kern="0" dirty="0" smtClean="0">
                <a:effectLst>
                  <a:outerShdw blurRad="38100" dist="38100" dir="2700000" algn="tl">
                    <a:srgbClr val="000000">
                      <a:alpha val="43137"/>
                    </a:srgbClr>
                  </a:outerShdw>
                </a:effectLst>
              </a:rPr>
            </a:br>
            <a:endParaRPr lang="en-US" sz="2800" kern="0" dirty="0">
              <a:effectLst>
                <a:outerShdw blurRad="38100" dist="38100" dir="2700000" algn="tl">
                  <a:srgbClr val="000000">
                    <a:alpha val="43137"/>
                  </a:srgbClr>
                </a:outerShdw>
              </a:effectLst>
            </a:endParaRPr>
          </a:p>
        </p:txBody>
      </p:sp>
      <p:sp>
        <p:nvSpPr>
          <p:cNvPr id="3" name="Rectangle 2"/>
          <p:cNvSpPr/>
          <p:nvPr/>
        </p:nvSpPr>
        <p:spPr>
          <a:xfrm>
            <a:off x="1348153" y="4543496"/>
            <a:ext cx="9319847" cy="1661993"/>
          </a:xfrm>
          <a:prstGeom prst="rect">
            <a:avLst/>
          </a:prstGeom>
        </p:spPr>
        <p:txBody>
          <a:bodyPr wrap="square">
            <a:spAutoFit/>
          </a:bodyPr>
          <a:lstStyle/>
          <a:p>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endPar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For the short term, we need to continue receiving GFS, GEFS, GFDL, GFDL ensembles, and HWRF track, intensity, and wind distribution (radii) for tropical cyclones globally</a:t>
            </a:r>
            <a:r>
              <a:rPr lang="en-US" sz="2800" dirty="0">
                <a:latin typeface="Calibri" panose="020F0502020204030204" pitchFamily="34"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5871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430693" y="227047"/>
            <a:ext cx="9144000" cy="959962"/>
          </a:xfrm>
          <a:effectLst>
            <a:outerShdw blurRad="50800" dist="38100" dir="2700000" algn="tl" rotWithShape="0">
              <a:prstClr val="black">
                <a:alpha val="40000"/>
              </a:prstClr>
            </a:outerShdw>
          </a:effectLst>
        </p:spPr>
        <p:txBody>
          <a:bodyPr/>
          <a:lstStyle/>
          <a:p>
            <a:pPr eaLnBrk="1" hangingPunct="1">
              <a:defRPr/>
            </a:pPr>
            <a:r>
              <a:rPr lang="en-US" sz="3200" dirty="0"/>
              <a:t>What do you envision </a:t>
            </a:r>
            <a:r>
              <a:rPr lang="en-US" sz="3200" dirty="0" smtClean="0"/>
              <a:t>JTWC </a:t>
            </a:r>
            <a:r>
              <a:rPr lang="en-US" sz="3200" dirty="0"/>
              <a:t>model/products needs to be in the longer term?</a:t>
            </a:r>
            <a:r>
              <a:rPr lang="en-US" dirty="0">
                <a:effectLst>
                  <a:outerShdw blurRad="38100" dist="38100" dir="2700000" algn="tl">
                    <a:srgbClr val="000000">
                      <a:alpha val="43137"/>
                    </a:srgbClr>
                  </a:outerShdw>
                </a:effectLst>
              </a:rPr>
              <a:t/>
            </a:r>
            <a:br>
              <a:rPr lang="en-US"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sp>
        <p:nvSpPr>
          <p:cNvPr id="18" name="Slide Number Placeholder 17"/>
          <p:cNvSpPr>
            <a:spLocks noGrp="1"/>
          </p:cNvSpPr>
          <p:nvPr>
            <p:ph type="sldNum" sz="quarter" idx="12"/>
          </p:nvPr>
        </p:nvSpPr>
        <p:spPr/>
        <p:txBody>
          <a:bodyPr/>
          <a:lstStyle/>
          <a:p>
            <a:pPr>
              <a:defRPr/>
            </a:pPr>
            <a:fld id="{FE2FEFD3-9B60-4CE7-9879-701E6A8B9ED3}" type="slidenum">
              <a:rPr lang="en-US" smtClean="0">
                <a:solidFill>
                  <a:srgbClr val="FFFFFF"/>
                </a:solidFill>
              </a:rPr>
              <a:pPr>
                <a:defRPr/>
              </a:pPr>
              <a:t>22</a:t>
            </a:fld>
            <a:endParaRPr lang="en-US">
              <a:solidFill>
                <a:srgbClr val="FFFFFF"/>
              </a:solidFill>
            </a:endParaRPr>
          </a:p>
        </p:txBody>
      </p:sp>
      <p:sp>
        <p:nvSpPr>
          <p:cNvPr id="2" name="TextBox 1"/>
          <p:cNvSpPr txBox="1"/>
          <p:nvPr/>
        </p:nvSpPr>
        <p:spPr>
          <a:xfrm>
            <a:off x="875642" y="2182513"/>
            <a:ext cx="10254101" cy="3108543"/>
          </a:xfrm>
          <a:prstGeom prst="rect">
            <a:avLst/>
          </a:prstGeom>
          <a:noFill/>
        </p:spPr>
        <p:txBody>
          <a:bodyPr wrap="square" rtlCol="0">
            <a:spAutoFit/>
          </a:bodyPr>
          <a:lstStyle/>
          <a:p>
            <a:pPr lvl="0"/>
            <a:r>
              <a:rPr lang="en-US" sz="2800" dirty="0">
                <a:solidFill>
                  <a:srgbClr val="FFFF00"/>
                </a:solidFill>
              </a:rPr>
              <a:t>For the longer term, we need to expand our receipt and use of global and </a:t>
            </a:r>
            <a:r>
              <a:rPr lang="en-US" sz="2800" dirty="0" err="1">
                <a:solidFill>
                  <a:srgbClr val="FFFF00"/>
                </a:solidFill>
              </a:rPr>
              <a:t>meso</a:t>
            </a:r>
            <a:r>
              <a:rPr lang="en-US" sz="2800" dirty="0">
                <a:solidFill>
                  <a:srgbClr val="FFFF00"/>
                </a:solidFill>
              </a:rPr>
              <a:t>-scale ensembles, to include probabilistic guidance with parameters binned by threshold.  The ensembles need more members and more advanced perturbation methods than currently available in order to adequately reflect the range of the probability distribution.</a:t>
            </a:r>
          </a:p>
          <a:p>
            <a:pPr marL="342900" indent="-342900">
              <a:buFont typeface="+mj-lt"/>
              <a:buAutoNum type="arabicPeriod"/>
            </a:pPr>
            <a:endParaRPr lang="en-US" sz="2800" dirty="0">
              <a:solidFill>
                <a:srgbClr val="FFFF00"/>
              </a:solidFill>
            </a:endParaRPr>
          </a:p>
        </p:txBody>
      </p:sp>
    </p:spTree>
    <p:extLst>
      <p:ext uri="{BB962C8B-B14F-4D97-AF65-F5344CB8AC3E}">
        <p14:creationId xmlns:p14="http://schemas.microsoft.com/office/powerpoint/2010/main" val="14636711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03632"/>
            <a:ext cx="10972800" cy="914400"/>
          </a:xfrm>
        </p:spPr>
        <p:txBody>
          <a:bodyPr/>
          <a:lstStyle/>
          <a:p>
            <a:r>
              <a:rPr lang="en-US" dirty="0" smtClean="0"/>
              <a:t>Atlantic Track skill </a:t>
            </a:r>
            <a:endParaRPr lang="en-US" dirty="0"/>
          </a:p>
        </p:txBody>
      </p:sp>
      <p:sp>
        <p:nvSpPr>
          <p:cNvPr id="7" name="TextBox 6"/>
          <p:cNvSpPr txBox="1"/>
          <p:nvPr/>
        </p:nvSpPr>
        <p:spPr>
          <a:xfrm>
            <a:off x="731520" y="5542487"/>
            <a:ext cx="10387584"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rgbClr val="FFFF00"/>
                </a:solidFill>
              </a:rPr>
              <a:t>ECMWF best in 2015 and previous 3-year sample</a:t>
            </a:r>
          </a:p>
          <a:p>
            <a:pPr marL="285750" indent="-285750">
              <a:buFont typeface="Arial" panose="020B0604020202020204" pitchFamily="34" charset="0"/>
              <a:buChar char="•"/>
            </a:pPr>
            <a:r>
              <a:rPr lang="en-US" sz="2000" dirty="0" smtClean="0">
                <a:solidFill>
                  <a:srgbClr val="FFFF00"/>
                </a:solidFill>
              </a:rPr>
              <a:t>GFS/GEFS similar performance, diminished skill in 2015, esp. at 3-5 days</a:t>
            </a:r>
          </a:p>
          <a:p>
            <a:pPr marL="285750" indent="-285750">
              <a:buFont typeface="Arial" panose="020B0604020202020204" pitchFamily="34" charset="0"/>
              <a:buChar char="•"/>
            </a:pPr>
            <a:r>
              <a:rPr lang="en-US" sz="2000" dirty="0" smtClean="0">
                <a:solidFill>
                  <a:srgbClr val="FFFF00"/>
                </a:solidFill>
              </a:rPr>
              <a:t>HWRF and GFDL lag behind for track over any sample</a:t>
            </a:r>
            <a:endParaRPr lang="en-US" sz="2000" dirty="0">
              <a:solidFill>
                <a:srgbClr val="FFFF00"/>
              </a:solidFill>
            </a:endParaRPr>
          </a:p>
        </p:txBody>
      </p:sp>
      <p:pic>
        <p:nvPicPr>
          <p:cNvPr id="8" name="Picture 7"/>
          <p:cNvPicPr>
            <a:picLocks noChangeAspect="1"/>
          </p:cNvPicPr>
          <p:nvPr/>
        </p:nvPicPr>
        <p:blipFill rotWithShape="1">
          <a:blip r:embed="rId2"/>
          <a:srcRect l="6609" r="9631" b="3154"/>
          <a:stretch/>
        </p:blipFill>
        <p:spPr>
          <a:xfrm>
            <a:off x="6482488" y="823405"/>
            <a:ext cx="5429096" cy="4706445"/>
          </a:xfrm>
          <a:prstGeom prst="rect">
            <a:avLst/>
          </a:prstGeom>
        </p:spPr>
      </p:pic>
      <p:pic>
        <p:nvPicPr>
          <p:cNvPr id="10" name="Picture 9"/>
          <p:cNvPicPr>
            <a:picLocks noChangeAspect="1"/>
          </p:cNvPicPr>
          <p:nvPr/>
        </p:nvPicPr>
        <p:blipFill rotWithShape="1">
          <a:blip r:embed="rId3"/>
          <a:srcRect l="6901" r="9485" b="2960"/>
          <a:stretch/>
        </p:blipFill>
        <p:spPr>
          <a:xfrm>
            <a:off x="686814" y="810768"/>
            <a:ext cx="5409185" cy="4706777"/>
          </a:xfrm>
          <a:prstGeom prst="rect">
            <a:avLst/>
          </a:prstGeom>
        </p:spPr>
      </p:pic>
    </p:spTree>
    <p:extLst>
      <p:ext uri="{BB962C8B-B14F-4D97-AF65-F5344CB8AC3E}">
        <p14:creationId xmlns:p14="http://schemas.microsoft.com/office/powerpoint/2010/main" val="123680645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824"/>
            <a:ext cx="10972800" cy="914400"/>
          </a:xfrm>
        </p:spPr>
        <p:txBody>
          <a:bodyPr/>
          <a:lstStyle/>
          <a:p>
            <a:r>
              <a:rPr lang="en-US" dirty="0" smtClean="0"/>
              <a:t>E. Pacific Track skill </a:t>
            </a:r>
            <a:endParaRPr lang="en-US" dirty="0"/>
          </a:p>
        </p:txBody>
      </p:sp>
      <p:sp>
        <p:nvSpPr>
          <p:cNvPr id="4" name="Slide Number Placeholder 3"/>
          <p:cNvSpPr>
            <a:spLocks noGrp="1"/>
          </p:cNvSpPr>
          <p:nvPr>
            <p:ph type="sldNum" sz="quarter" idx="12"/>
          </p:nvPr>
        </p:nvSpPr>
        <p:spPr/>
        <p:txBody>
          <a:bodyPr/>
          <a:lstStyle/>
          <a:p>
            <a:pPr>
              <a:defRPr/>
            </a:pPr>
            <a:fld id="{FE2FEFD3-9B60-4CE7-9879-701E6A8B9ED3}" type="slidenum">
              <a:rPr lang="en-US" smtClean="0">
                <a:solidFill>
                  <a:srgbClr val="FFFFFF"/>
                </a:solidFill>
              </a:rPr>
              <a:pPr>
                <a:defRPr/>
              </a:pPr>
              <a:t>4</a:t>
            </a:fld>
            <a:endParaRPr lang="en-US">
              <a:solidFill>
                <a:srgbClr val="FFFFFF"/>
              </a:solidFill>
            </a:endParaRPr>
          </a:p>
        </p:txBody>
      </p:sp>
      <p:pic>
        <p:nvPicPr>
          <p:cNvPr id="10" name="Picture 9"/>
          <p:cNvPicPr>
            <a:picLocks noChangeAspect="1"/>
          </p:cNvPicPr>
          <p:nvPr/>
        </p:nvPicPr>
        <p:blipFill rotWithShape="1">
          <a:blip r:embed="rId2"/>
          <a:srcRect l="6538" r="9588" b="3284"/>
          <a:stretch/>
        </p:blipFill>
        <p:spPr>
          <a:xfrm>
            <a:off x="6185669" y="783452"/>
            <a:ext cx="5588383" cy="4831524"/>
          </a:xfrm>
          <a:prstGeom prst="rect">
            <a:avLst/>
          </a:prstGeom>
        </p:spPr>
      </p:pic>
      <p:pic>
        <p:nvPicPr>
          <p:cNvPr id="12" name="Picture 11"/>
          <p:cNvPicPr>
            <a:picLocks noChangeAspect="1"/>
          </p:cNvPicPr>
          <p:nvPr/>
        </p:nvPicPr>
        <p:blipFill rotWithShape="1">
          <a:blip r:embed="rId3"/>
          <a:srcRect l="6807" r="9355" b="3112"/>
          <a:stretch/>
        </p:blipFill>
        <p:spPr>
          <a:xfrm>
            <a:off x="426721" y="783452"/>
            <a:ext cx="5576069" cy="4831526"/>
          </a:xfrm>
          <a:prstGeom prst="rect">
            <a:avLst/>
          </a:prstGeom>
        </p:spPr>
      </p:pic>
      <p:sp>
        <p:nvSpPr>
          <p:cNvPr id="13" name="TextBox 12"/>
          <p:cNvSpPr txBox="1"/>
          <p:nvPr/>
        </p:nvSpPr>
        <p:spPr>
          <a:xfrm>
            <a:off x="731520" y="5652215"/>
            <a:ext cx="10387584"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rgbClr val="FFFF00"/>
                </a:solidFill>
              </a:rPr>
              <a:t>ECMWF best in 2015 and previous 3 year sample, smaller lead than Atlantic however</a:t>
            </a:r>
          </a:p>
          <a:p>
            <a:pPr marL="285750" indent="-285750">
              <a:buFont typeface="Arial" panose="020B0604020202020204" pitchFamily="34" charset="0"/>
              <a:buChar char="•"/>
            </a:pPr>
            <a:r>
              <a:rPr lang="en-US" sz="2000" dirty="0" smtClean="0">
                <a:solidFill>
                  <a:srgbClr val="FFFF00"/>
                </a:solidFill>
              </a:rPr>
              <a:t>GFS/GEFS similar performance below ECMWF</a:t>
            </a:r>
          </a:p>
          <a:p>
            <a:pPr marL="285750" indent="-285750">
              <a:buFont typeface="Arial" panose="020B0604020202020204" pitchFamily="34" charset="0"/>
              <a:buChar char="•"/>
            </a:pPr>
            <a:r>
              <a:rPr lang="en-US" sz="2000" dirty="0" smtClean="0">
                <a:solidFill>
                  <a:srgbClr val="FFFF00"/>
                </a:solidFill>
              </a:rPr>
              <a:t>GFS and HWRF similar at days 3-5 last 3 years- unexpected</a:t>
            </a:r>
          </a:p>
          <a:p>
            <a:pPr marL="285750" indent="-285750">
              <a:buFont typeface="Arial" panose="020B0604020202020204" pitchFamily="34" charset="0"/>
              <a:buChar char="•"/>
            </a:pPr>
            <a:r>
              <a:rPr lang="en-US" sz="2000" dirty="0" smtClean="0">
                <a:solidFill>
                  <a:srgbClr val="FFFF00"/>
                </a:solidFill>
              </a:rPr>
              <a:t>GFDL lowest skill</a:t>
            </a:r>
            <a:endParaRPr lang="en-US" sz="2000" dirty="0">
              <a:solidFill>
                <a:srgbClr val="FFFF00"/>
              </a:solidFill>
            </a:endParaRPr>
          </a:p>
        </p:txBody>
      </p:sp>
    </p:spTree>
    <p:extLst>
      <p:ext uri="{BB962C8B-B14F-4D97-AF65-F5344CB8AC3E}">
        <p14:creationId xmlns:p14="http://schemas.microsoft.com/office/powerpoint/2010/main" val="190059927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03632"/>
            <a:ext cx="10972800" cy="914400"/>
          </a:xfrm>
        </p:spPr>
        <p:txBody>
          <a:bodyPr/>
          <a:lstStyle/>
          <a:p>
            <a:r>
              <a:rPr lang="en-US" dirty="0" smtClean="0"/>
              <a:t>Atlantic Intensity skill </a:t>
            </a:r>
            <a:endParaRPr lang="en-US" dirty="0"/>
          </a:p>
        </p:txBody>
      </p:sp>
      <p:pic>
        <p:nvPicPr>
          <p:cNvPr id="6" name="Content Placeholder 5"/>
          <p:cNvPicPr>
            <a:picLocks noGrp="1" noChangeAspect="1"/>
          </p:cNvPicPr>
          <p:nvPr>
            <p:ph idx="1"/>
          </p:nvPr>
        </p:nvPicPr>
        <p:blipFill rotWithShape="1">
          <a:blip r:embed="rId2"/>
          <a:srcRect l="5870" r="9564" b="3245"/>
          <a:stretch/>
        </p:blipFill>
        <p:spPr>
          <a:xfrm>
            <a:off x="402335" y="920941"/>
            <a:ext cx="5486402" cy="4706445"/>
          </a:xfrm>
          <a:prstGeom prst="rect">
            <a:avLst/>
          </a:prstGeom>
        </p:spPr>
      </p:pic>
      <p:sp>
        <p:nvSpPr>
          <p:cNvPr id="4" name="Slide Number Placeholder 3"/>
          <p:cNvSpPr>
            <a:spLocks noGrp="1"/>
          </p:cNvSpPr>
          <p:nvPr>
            <p:ph type="sldNum" sz="quarter" idx="12"/>
          </p:nvPr>
        </p:nvSpPr>
        <p:spPr/>
        <p:txBody>
          <a:bodyPr/>
          <a:lstStyle/>
          <a:p>
            <a:pPr>
              <a:defRPr/>
            </a:pPr>
            <a:fld id="{FE2FEFD3-9B60-4CE7-9879-701E6A8B9ED3}" type="slidenum">
              <a:rPr lang="en-US" smtClean="0">
                <a:solidFill>
                  <a:srgbClr val="FFFFFF"/>
                </a:solidFill>
              </a:rPr>
              <a:pPr>
                <a:defRPr/>
              </a:pPr>
              <a:t>5</a:t>
            </a:fld>
            <a:endParaRPr lang="en-US">
              <a:solidFill>
                <a:srgbClr val="FFFFFF"/>
              </a:solidFill>
            </a:endParaRPr>
          </a:p>
        </p:txBody>
      </p:sp>
      <p:pic>
        <p:nvPicPr>
          <p:cNvPr id="5" name="Picture 4"/>
          <p:cNvPicPr>
            <a:picLocks noChangeAspect="1"/>
          </p:cNvPicPr>
          <p:nvPr/>
        </p:nvPicPr>
        <p:blipFill rotWithShape="1">
          <a:blip r:embed="rId3"/>
          <a:srcRect l="5891" r="9599" b="3700"/>
          <a:stretch/>
        </p:blipFill>
        <p:spPr>
          <a:xfrm>
            <a:off x="6095999" y="933133"/>
            <a:ext cx="5486401" cy="4687379"/>
          </a:xfrm>
          <a:prstGeom prst="rect">
            <a:avLst/>
          </a:prstGeom>
        </p:spPr>
      </p:pic>
      <p:sp>
        <p:nvSpPr>
          <p:cNvPr id="7" name="TextBox 6"/>
          <p:cNvSpPr txBox="1"/>
          <p:nvPr/>
        </p:nvSpPr>
        <p:spPr>
          <a:xfrm>
            <a:off x="731520" y="5998464"/>
            <a:ext cx="10351008"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rgbClr val="FFFF00"/>
                </a:solidFill>
              </a:rPr>
              <a:t>HWRF had a good year and is becoming our best Atlantic guidance over 3-year sample</a:t>
            </a:r>
          </a:p>
          <a:p>
            <a:pPr marL="285750" indent="-285750">
              <a:buFont typeface="Arial" panose="020B0604020202020204" pitchFamily="34" charset="0"/>
              <a:buChar char="•"/>
            </a:pPr>
            <a:r>
              <a:rPr lang="en-US" sz="2000" dirty="0" smtClean="0">
                <a:solidFill>
                  <a:srgbClr val="FFFF00"/>
                </a:solidFill>
              </a:rPr>
              <a:t>GFDL consistently lags the rest of the guidance</a:t>
            </a:r>
            <a:endParaRPr lang="en-US" sz="2000" dirty="0">
              <a:solidFill>
                <a:srgbClr val="FFFF00"/>
              </a:solidFill>
            </a:endParaRPr>
          </a:p>
        </p:txBody>
      </p:sp>
    </p:spTree>
    <p:extLst>
      <p:ext uri="{BB962C8B-B14F-4D97-AF65-F5344CB8AC3E}">
        <p14:creationId xmlns:p14="http://schemas.microsoft.com/office/powerpoint/2010/main" val="8937833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824"/>
            <a:ext cx="10972800" cy="914400"/>
          </a:xfrm>
        </p:spPr>
        <p:txBody>
          <a:bodyPr/>
          <a:lstStyle/>
          <a:p>
            <a:r>
              <a:rPr lang="en-US" dirty="0" smtClean="0"/>
              <a:t>E. Pacific Intensity skill </a:t>
            </a:r>
            <a:endParaRPr lang="en-US" dirty="0"/>
          </a:p>
        </p:txBody>
      </p:sp>
      <p:sp>
        <p:nvSpPr>
          <p:cNvPr id="4" name="Slide Number Placeholder 3"/>
          <p:cNvSpPr>
            <a:spLocks noGrp="1"/>
          </p:cNvSpPr>
          <p:nvPr>
            <p:ph type="sldNum" sz="quarter" idx="12"/>
          </p:nvPr>
        </p:nvSpPr>
        <p:spPr/>
        <p:txBody>
          <a:bodyPr/>
          <a:lstStyle/>
          <a:p>
            <a:pPr>
              <a:defRPr/>
            </a:pPr>
            <a:fld id="{FE2FEFD3-9B60-4CE7-9879-701E6A8B9ED3}" type="slidenum">
              <a:rPr lang="en-US" smtClean="0">
                <a:solidFill>
                  <a:srgbClr val="FFFFFF"/>
                </a:solidFill>
              </a:rPr>
              <a:pPr>
                <a:defRPr/>
              </a:pPr>
              <a:t>6</a:t>
            </a:fld>
            <a:endParaRPr lang="en-US">
              <a:solidFill>
                <a:srgbClr val="FFFFFF"/>
              </a:solidFill>
            </a:endParaRPr>
          </a:p>
        </p:txBody>
      </p:sp>
      <p:pic>
        <p:nvPicPr>
          <p:cNvPr id="7" name="Content Placeholder 6"/>
          <p:cNvPicPr>
            <a:picLocks noGrp="1" noChangeAspect="1"/>
          </p:cNvPicPr>
          <p:nvPr>
            <p:ph idx="1"/>
          </p:nvPr>
        </p:nvPicPr>
        <p:blipFill rotWithShape="1">
          <a:blip r:embed="rId2"/>
          <a:srcRect l="5974" r="9643" b="3786"/>
          <a:stretch/>
        </p:blipFill>
        <p:spPr>
          <a:xfrm>
            <a:off x="219456" y="835597"/>
            <a:ext cx="5608320" cy="4794504"/>
          </a:xfrm>
          <a:prstGeom prst="rect">
            <a:avLst/>
          </a:prstGeom>
        </p:spPr>
      </p:pic>
      <p:pic>
        <p:nvPicPr>
          <p:cNvPr id="8" name="Picture 7"/>
          <p:cNvPicPr>
            <a:picLocks noChangeAspect="1"/>
          </p:cNvPicPr>
          <p:nvPr/>
        </p:nvPicPr>
        <p:blipFill rotWithShape="1">
          <a:blip r:embed="rId3"/>
          <a:srcRect l="6118" r="9682" b="3110"/>
          <a:stretch/>
        </p:blipFill>
        <p:spPr>
          <a:xfrm>
            <a:off x="6195978" y="835597"/>
            <a:ext cx="5557109" cy="4794504"/>
          </a:xfrm>
          <a:prstGeom prst="rect">
            <a:avLst/>
          </a:prstGeom>
        </p:spPr>
      </p:pic>
      <p:sp>
        <p:nvSpPr>
          <p:cNvPr id="9" name="TextBox 8"/>
          <p:cNvSpPr txBox="1"/>
          <p:nvPr/>
        </p:nvSpPr>
        <p:spPr>
          <a:xfrm>
            <a:off x="731520" y="5998464"/>
            <a:ext cx="10351008"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rgbClr val="FFFF00"/>
                </a:solidFill>
              </a:rPr>
              <a:t>HWRF suffered from a sizable low bias in </a:t>
            </a:r>
            <a:r>
              <a:rPr lang="en-US" sz="2000" dirty="0" err="1" smtClean="0">
                <a:solidFill>
                  <a:srgbClr val="FFFF00"/>
                </a:solidFill>
              </a:rPr>
              <a:t>EPac</a:t>
            </a:r>
            <a:r>
              <a:rPr lang="en-US" sz="2000" dirty="0" smtClean="0">
                <a:solidFill>
                  <a:srgbClr val="FFFF00"/>
                </a:solidFill>
              </a:rPr>
              <a:t>, with skill beneath the statistical models</a:t>
            </a:r>
          </a:p>
          <a:p>
            <a:pPr marL="285750" indent="-285750">
              <a:buFont typeface="Arial" panose="020B0604020202020204" pitchFamily="34" charset="0"/>
              <a:buChar char="•"/>
            </a:pPr>
            <a:r>
              <a:rPr lang="en-US" sz="2000" dirty="0" smtClean="0">
                <a:solidFill>
                  <a:srgbClr val="FFFF00"/>
                </a:solidFill>
              </a:rPr>
              <a:t>GFDL has a larger low bias and consistently lags the rest of the guidance</a:t>
            </a:r>
            <a:endParaRPr lang="en-US" sz="2000" dirty="0">
              <a:solidFill>
                <a:srgbClr val="FFFF00"/>
              </a:solidFill>
            </a:endParaRPr>
          </a:p>
        </p:txBody>
      </p:sp>
    </p:spTree>
    <p:extLst>
      <p:ext uri="{BB962C8B-B14F-4D97-AF65-F5344CB8AC3E}">
        <p14:creationId xmlns:p14="http://schemas.microsoft.com/office/powerpoint/2010/main" val="295118956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824"/>
            <a:ext cx="10972800" cy="914400"/>
          </a:xfrm>
        </p:spPr>
        <p:txBody>
          <a:bodyPr/>
          <a:lstStyle/>
          <a:p>
            <a:r>
              <a:rPr lang="en-US" dirty="0" smtClean="0"/>
              <a:t>Genesis forecasts for Joaquin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12" y="719366"/>
            <a:ext cx="7133238" cy="44590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6762" y="715394"/>
            <a:ext cx="7162559" cy="4475184"/>
          </a:xfrm>
          <a:prstGeom prst="rect">
            <a:avLst/>
          </a:prstGeom>
        </p:spPr>
      </p:pic>
      <p:sp>
        <p:nvSpPr>
          <p:cNvPr id="6" name="TextBox 5"/>
          <p:cNvSpPr txBox="1"/>
          <p:nvPr/>
        </p:nvSpPr>
        <p:spPr>
          <a:xfrm>
            <a:off x="0" y="336910"/>
            <a:ext cx="3121152" cy="461665"/>
          </a:xfrm>
          <a:prstGeom prst="rect">
            <a:avLst/>
          </a:prstGeom>
          <a:noFill/>
        </p:spPr>
        <p:txBody>
          <a:bodyPr wrap="square" rtlCol="0">
            <a:spAutoFit/>
          </a:bodyPr>
          <a:lstStyle/>
          <a:p>
            <a:r>
              <a:rPr lang="en-US" sz="2400" dirty="0" smtClean="0">
                <a:solidFill>
                  <a:srgbClr val="FFFF00"/>
                </a:solidFill>
              </a:rPr>
              <a:t>GFS</a:t>
            </a:r>
            <a:endParaRPr lang="en-US" sz="2400" dirty="0">
              <a:solidFill>
                <a:srgbClr val="FFFF00"/>
              </a:solidFill>
            </a:endParaRPr>
          </a:p>
        </p:txBody>
      </p:sp>
      <p:sp>
        <p:nvSpPr>
          <p:cNvPr id="8" name="TextBox 7"/>
          <p:cNvSpPr txBox="1"/>
          <p:nvPr/>
        </p:nvSpPr>
        <p:spPr>
          <a:xfrm>
            <a:off x="10740285" y="336910"/>
            <a:ext cx="3121152" cy="461665"/>
          </a:xfrm>
          <a:prstGeom prst="rect">
            <a:avLst/>
          </a:prstGeom>
          <a:noFill/>
        </p:spPr>
        <p:txBody>
          <a:bodyPr wrap="square" rtlCol="0">
            <a:spAutoFit/>
          </a:bodyPr>
          <a:lstStyle/>
          <a:p>
            <a:r>
              <a:rPr lang="en-US" sz="2400" dirty="0" smtClean="0">
                <a:solidFill>
                  <a:srgbClr val="FFFF00"/>
                </a:solidFill>
              </a:rPr>
              <a:t>ECMWF</a:t>
            </a:r>
            <a:endParaRPr lang="en-US" sz="2400" dirty="0">
              <a:solidFill>
                <a:srgbClr val="FFFF00"/>
              </a:solidFill>
            </a:endParaRPr>
          </a:p>
        </p:txBody>
      </p:sp>
      <p:sp>
        <p:nvSpPr>
          <p:cNvPr id="9" name="TextBox 8"/>
          <p:cNvSpPr txBox="1"/>
          <p:nvPr/>
        </p:nvSpPr>
        <p:spPr>
          <a:xfrm>
            <a:off x="2158484" y="5560841"/>
            <a:ext cx="7625806" cy="707886"/>
          </a:xfrm>
          <a:prstGeom prst="rect">
            <a:avLst/>
          </a:prstGeom>
          <a:noFill/>
        </p:spPr>
        <p:txBody>
          <a:bodyPr wrap="none" rtlCol="0">
            <a:spAutoFit/>
          </a:bodyPr>
          <a:lstStyle/>
          <a:p>
            <a:pPr marL="342900" indent="-342900">
              <a:buFont typeface="Arial" panose="020B0604020202020204" pitchFamily="34" charset="0"/>
              <a:buChar char="•"/>
            </a:pPr>
            <a:r>
              <a:rPr lang="en-US" sz="2000" dirty="0" smtClean="0">
                <a:solidFill>
                  <a:srgbClr val="FFFF00"/>
                </a:solidFill>
              </a:rPr>
              <a:t>Little signal at long-range in GFS, broad low/trough in ECMWF</a:t>
            </a:r>
          </a:p>
          <a:p>
            <a:pPr marL="342900" indent="-342900">
              <a:buFont typeface="Arial" panose="020B0604020202020204" pitchFamily="34" charset="0"/>
              <a:buChar char="•"/>
            </a:pPr>
            <a:r>
              <a:rPr lang="en-US" sz="2000" dirty="0" smtClean="0">
                <a:solidFill>
                  <a:srgbClr val="FFFF00"/>
                </a:solidFill>
              </a:rPr>
              <a:t>ECMWF detected genesis about a day earlier than the GFS</a:t>
            </a:r>
            <a:endParaRPr lang="en-US" sz="2000" dirty="0">
              <a:solidFill>
                <a:srgbClr val="FFFF00"/>
              </a:solidFill>
            </a:endParaRPr>
          </a:p>
        </p:txBody>
      </p:sp>
    </p:spTree>
    <p:extLst>
      <p:ext uri="{BB962C8B-B14F-4D97-AF65-F5344CB8AC3E}">
        <p14:creationId xmlns:p14="http://schemas.microsoft.com/office/powerpoint/2010/main" val="368324255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74935" y="3007041"/>
            <a:ext cx="10371438" cy="2998573"/>
          </a:xfrm>
        </p:spPr>
        <p:txBody>
          <a:bodyPr/>
          <a:lstStyle/>
          <a:p>
            <a:pPr algn="l"/>
            <a:r>
              <a:rPr lang="en-US" dirty="0" smtClean="0">
                <a:effectLst>
                  <a:outerShdw blurRad="38100" dist="38100" dir="2700000" algn="tl">
                    <a:srgbClr val="000000">
                      <a:alpha val="43137"/>
                    </a:srgbClr>
                  </a:outerShdw>
                </a:effectLst>
              </a:rPr>
              <a:t>	</a:t>
            </a:r>
            <a:br>
              <a:rPr lang="en-US" dirty="0" smtClean="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	</a:t>
            </a:r>
            <a:r>
              <a:rPr lang="en-US" sz="3600" b="0" dirty="0" smtClean="0">
                <a:effectLst>
                  <a:outerShdw blurRad="38100" dist="38100" dir="2700000" algn="tl">
                    <a:srgbClr val="000000">
                      <a:alpha val="43137"/>
                    </a:srgbClr>
                  </a:outerShdw>
                </a:effectLst>
              </a:rPr>
              <a:t>-Degradation of GFS/GEFS at longer ranges for 	track forecasts is disappointing </a:t>
            </a:r>
            <a:br>
              <a:rPr lang="en-US" sz="3600" b="0" dirty="0" smtClean="0">
                <a:effectLst>
                  <a:outerShdw blurRad="38100" dist="38100" dir="2700000" algn="tl">
                    <a:srgbClr val="000000">
                      <a:alpha val="43137"/>
                    </a:srgbClr>
                  </a:outerShdw>
                </a:effectLst>
              </a:rPr>
            </a:br>
            <a:r>
              <a:rPr lang="en-US" sz="3600" b="0" dirty="0" smtClean="0">
                <a:effectLst>
                  <a:outerShdw blurRad="38100" dist="38100" dir="2700000" algn="tl">
                    <a:srgbClr val="000000">
                      <a:alpha val="43137"/>
                    </a:srgbClr>
                  </a:outerShdw>
                </a:effectLst>
              </a:rPr>
              <a:t>	</a:t>
            </a:r>
            <a:br>
              <a:rPr lang="en-US" sz="3600" b="0" dirty="0" smtClean="0">
                <a:effectLst>
                  <a:outerShdw blurRad="38100" dist="38100" dir="2700000" algn="tl">
                    <a:srgbClr val="000000">
                      <a:alpha val="43137"/>
                    </a:srgbClr>
                  </a:outerShdw>
                </a:effectLst>
              </a:rPr>
            </a:br>
            <a:r>
              <a:rPr lang="en-US" sz="3600" b="0" dirty="0" smtClean="0">
                <a:effectLst>
                  <a:outerShdw blurRad="38100" dist="38100" dir="2700000" algn="tl">
                    <a:srgbClr val="000000">
                      <a:alpha val="43137"/>
                    </a:srgbClr>
                  </a:outerShdw>
                </a:effectLst>
              </a:rPr>
              <a:t>	- Objective verifications of genesis forecasts from 	2015 GFS showed noticeable degradations</a:t>
            </a:r>
            <a:br>
              <a:rPr lang="en-US" sz="3600" b="0" dirty="0" smtClean="0">
                <a:effectLst>
                  <a:outerShdw blurRad="38100" dist="38100" dir="2700000" algn="tl">
                    <a:srgbClr val="000000">
                      <a:alpha val="43137"/>
                    </a:srgbClr>
                  </a:outerShdw>
                </a:effectLst>
              </a:rPr>
            </a:br>
            <a:r>
              <a:rPr lang="en-US" sz="3600" b="0" dirty="0" smtClean="0">
                <a:effectLst>
                  <a:outerShdw blurRad="38100" dist="38100" dir="2700000" algn="tl">
                    <a:srgbClr val="000000">
                      <a:alpha val="43137"/>
                    </a:srgbClr>
                  </a:outerShdw>
                </a:effectLst>
              </a:rPr>
              <a:t/>
            </a:r>
            <a:br>
              <a:rPr lang="en-US" sz="3600" b="0" dirty="0" smtClean="0">
                <a:effectLst>
                  <a:outerShdw blurRad="38100" dist="38100" dir="2700000" algn="tl">
                    <a:srgbClr val="000000">
                      <a:alpha val="43137"/>
                    </a:srgbClr>
                  </a:outerShdw>
                </a:effectLst>
              </a:rPr>
            </a:br>
            <a:r>
              <a:rPr lang="en-US" sz="3600" b="0" dirty="0" smtClean="0">
                <a:effectLst>
                  <a:outerShdw blurRad="38100" dist="38100" dir="2700000" algn="tl">
                    <a:srgbClr val="000000">
                      <a:alpha val="43137"/>
                    </a:srgbClr>
                  </a:outerShdw>
                </a:effectLst>
              </a:rPr>
              <a:t>	- Little improvement seen in intensity guidance, 	especially related to rapid changes</a:t>
            </a:r>
            <a:br>
              <a:rPr lang="en-US" sz="3600" b="0" dirty="0" smtClean="0">
                <a:effectLst>
                  <a:outerShdw blurRad="38100" dist="38100" dir="2700000" algn="tl">
                    <a:srgbClr val="000000">
                      <a:alpha val="43137"/>
                    </a:srgbClr>
                  </a:outerShdw>
                </a:effectLst>
              </a:rPr>
            </a:br>
            <a:r>
              <a:rPr lang="en-US" sz="3600" b="0" dirty="0" smtClean="0">
                <a:effectLst>
                  <a:outerShdw blurRad="38100" dist="38100" dir="2700000" algn="tl">
                    <a:srgbClr val="000000">
                      <a:alpha val="43137"/>
                    </a:srgbClr>
                  </a:outerShdw>
                </a:effectLst>
              </a:rPr>
              <a:t>	</a:t>
            </a:r>
            <a:br>
              <a:rPr lang="en-US" sz="3600" b="0" dirty="0" smtClean="0">
                <a:effectLst>
                  <a:outerShdw blurRad="38100" dist="38100" dir="2700000" algn="tl">
                    <a:srgbClr val="000000">
                      <a:alpha val="43137"/>
                    </a:srgbClr>
                  </a:outerShdw>
                </a:effectLst>
              </a:rPr>
            </a:br>
            <a:endParaRPr lang="en-US" sz="3600" b="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9B92A649-B076-459D-92D7-22BCEE67D805}" type="slidenum">
              <a:rPr lang="en-US" smtClean="0">
                <a:solidFill>
                  <a:srgbClr val="FFFFFF"/>
                </a:solidFill>
              </a:rPr>
              <a:pPr>
                <a:defRPr/>
              </a:pPr>
              <a:t>8</a:t>
            </a:fld>
            <a:endParaRPr lang="en-US">
              <a:solidFill>
                <a:srgbClr val="FFFFFF"/>
              </a:solidFill>
            </a:endParaRPr>
          </a:p>
        </p:txBody>
      </p:sp>
      <p:sp>
        <p:nvSpPr>
          <p:cNvPr id="2" name="TextBox 1"/>
          <p:cNvSpPr txBox="1"/>
          <p:nvPr/>
        </p:nvSpPr>
        <p:spPr>
          <a:xfrm>
            <a:off x="979734" y="140699"/>
            <a:ext cx="9761839" cy="1077218"/>
          </a:xfrm>
          <a:prstGeom prst="rect">
            <a:avLst/>
          </a:prstGeom>
          <a:noFill/>
        </p:spPr>
        <p:txBody>
          <a:bodyPr wrap="square" rtlCol="0">
            <a:spAutoFit/>
          </a:bodyPr>
          <a:lstStyle/>
          <a:p>
            <a:r>
              <a:rPr lang="en-US" sz="3200" b="1" dirty="0" smtClean="0">
                <a:solidFill>
                  <a:srgbClr val="FFFF00"/>
                </a:solidFill>
                <a:effectLst>
                  <a:outerShdw blurRad="38100" dist="38100" dir="2700000" algn="tl">
                    <a:srgbClr val="000000">
                      <a:alpha val="43137"/>
                    </a:srgbClr>
                  </a:outerShdw>
                </a:effectLst>
              </a:rPr>
              <a:t>Does the current production suite and products adequately help you address those challenges?</a:t>
            </a:r>
            <a:endParaRPr lang="en-US" sz="3200" b="1" dirty="0">
              <a:solidFill>
                <a:srgbClr val="FFFF00"/>
              </a:solidFill>
            </a:endParaRPr>
          </a:p>
        </p:txBody>
      </p:sp>
    </p:spTree>
    <p:extLst>
      <p:ext uri="{BB962C8B-B14F-4D97-AF65-F5344CB8AC3E}">
        <p14:creationId xmlns:p14="http://schemas.microsoft.com/office/powerpoint/2010/main" val="51250379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981200" y="76200"/>
            <a:ext cx="8229600" cy="914400"/>
          </a:xfrm>
        </p:spPr>
        <p:txBody>
          <a:bodyPr/>
          <a:lstStyle/>
          <a:p>
            <a:r>
              <a:rPr lang="en-US" dirty="0" smtClean="0">
                <a:solidFill>
                  <a:srgbClr val="FF0000"/>
                </a:solidFill>
                <a:effectLst>
                  <a:outerShdw blurRad="38100" dist="38100" dir="2700000" algn="tl">
                    <a:srgbClr val="000000">
                      <a:alpha val="43137"/>
                    </a:srgbClr>
                  </a:outerShdw>
                </a:effectLst>
              </a:rPr>
              <a:t>GEFS</a:t>
            </a:r>
            <a:r>
              <a:rPr lang="en-US" dirty="0" smtClean="0">
                <a:effectLst>
                  <a:outerShdw blurRad="38100" dist="38100" dir="2700000" algn="tl">
                    <a:srgbClr val="000000">
                      <a:alpha val="43137"/>
                    </a:srgbClr>
                  </a:outerShdw>
                </a:effectLst>
              </a:rPr>
              <a:t> vs. </a:t>
            </a:r>
            <a:r>
              <a:rPr lang="en-US" dirty="0" smtClean="0">
                <a:solidFill>
                  <a:srgbClr val="002060"/>
                </a:solidFill>
                <a:effectLst>
                  <a:outerShdw blurRad="38100" dist="38100" dir="2700000" algn="tl">
                    <a:srgbClr val="000000">
                      <a:alpha val="43137"/>
                    </a:srgbClr>
                  </a:outerShdw>
                </a:effectLst>
              </a:rPr>
              <a:t>GEFSP</a:t>
            </a:r>
            <a:r>
              <a:rPr lang="en-US" dirty="0" smtClean="0">
                <a:effectLst>
                  <a:outerShdw blurRad="38100" dist="38100" dir="2700000" algn="tl">
                    <a:srgbClr val="000000">
                      <a:alpha val="43137"/>
                    </a:srgbClr>
                  </a:outerShdw>
                </a:effectLst>
              </a:rPr>
              <a:t> (2011-2015)</a:t>
            </a:r>
            <a:endParaRPr lang="en-US" dirty="0">
              <a:effectLst>
                <a:outerShdw blurRad="38100" dist="38100" dir="2700000" algn="tl">
                  <a:srgbClr val="000000">
                    <a:alpha val="43137"/>
                  </a:srgbClr>
                </a:outerShdw>
              </a:effectLst>
            </a:endParaRPr>
          </a:p>
        </p:txBody>
      </p:sp>
      <p:sp>
        <p:nvSpPr>
          <p:cNvPr id="8" name="Slide Number Placeholder 7"/>
          <p:cNvSpPr>
            <a:spLocks noGrp="1"/>
          </p:cNvSpPr>
          <p:nvPr>
            <p:ph type="sldNum" sz="quarter" idx="12"/>
          </p:nvPr>
        </p:nvSpPr>
        <p:spPr/>
        <p:txBody>
          <a:bodyPr/>
          <a:lstStyle/>
          <a:p>
            <a:pPr>
              <a:defRPr/>
            </a:pPr>
            <a:fld id="{F58A2E2C-8401-4548-9A5A-945325E53CCD}" type="slidenum">
              <a:rPr lang="en-US" smtClean="0">
                <a:solidFill>
                  <a:srgbClr val="FFFFFF"/>
                </a:solidFill>
              </a:rPr>
              <a:pPr>
                <a:defRPr/>
              </a:pPr>
              <a:t>9</a:t>
            </a:fld>
            <a:endParaRPr lang="en-US" dirty="0">
              <a:solidFill>
                <a:srgbClr val="FFFFFF"/>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588" y="1179074"/>
            <a:ext cx="5442465" cy="4081849"/>
          </a:xfrm>
          <a:prstGeom prst="rect">
            <a:avLst/>
          </a:prstGeom>
        </p:spPr>
      </p:pic>
      <p:pic>
        <p:nvPicPr>
          <p:cNvPr id="9" name="Picture 8"/>
          <p:cNvPicPr>
            <a:picLocks noChangeAspect="1"/>
          </p:cNvPicPr>
          <p:nvPr/>
        </p:nvPicPr>
        <p:blipFill>
          <a:blip r:embed="rId3"/>
          <a:stretch>
            <a:fillRect/>
          </a:stretch>
        </p:blipFill>
        <p:spPr>
          <a:xfrm>
            <a:off x="6268995" y="1179074"/>
            <a:ext cx="5468378" cy="4101283"/>
          </a:xfrm>
          <a:prstGeom prst="rect">
            <a:avLst/>
          </a:prstGeom>
        </p:spPr>
      </p:pic>
      <p:sp>
        <p:nvSpPr>
          <p:cNvPr id="10" name="Title 2"/>
          <p:cNvSpPr txBox="1">
            <a:spLocks/>
          </p:cNvSpPr>
          <p:nvPr/>
        </p:nvSpPr>
        <p:spPr bwMode="auto">
          <a:xfrm>
            <a:off x="1160495" y="5568950"/>
            <a:ext cx="9871010" cy="91440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rgbClr val="FFFF00"/>
                </a:solidFill>
                <a:latin typeface="Calibri" pitchFamily="34" charset="0"/>
                <a:ea typeface="ＭＳ Ｐゴシック" pitchFamily="-112" charset="-128"/>
                <a:cs typeface="Calibri" pitchFamily="34" charset="0"/>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571500" indent="-571500" algn="l">
              <a:buFont typeface="Arial" panose="020B0604020202020204" pitchFamily="34" charset="0"/>
              <a:buChar char="•"/>
            </a:pPr>
            <a:r>
              <a:rPr lang="en-US" sz="2400" kern="0" dirty="0" smtClean="0">
                <a:effectLst>
                  <a:outerShdw blurRad="38100" dist="38100" dir="2700000" algn="tl">
                    <a:srgbClr val="000000">
                      <a:alpha val="43137"/>
                    </a:srgbClr>
                  </a:outerShdw>
                </a:effectLst>
              </a:rPr>
              <a:t>New GEFS a little better/similar through Day 3, worse beyond Day 5</a:t>
            </a:r>
          </a:p>
          <a:p>
            <a:pPr marL="571500" indent="-571500" algn="l">
              <a:buFont typeface="Arial" panose="020B0604020202020204" pitchFamily="34" charset="0"/>
              <a:buChar char="•"/>
            </a:pPr>
            <a:r>
              <a:rPr lang="en-US" sz="2400" kern="0" dirty="0" smtClean="0">
                <a:effectLst>
                  <a:outerShdw blurRad="38100" dist="38100" dir="2700000" algn="tl">
                    <a:srgbClr val="000000">
                      <a:alpha val="43137"/>
                    </a:srgbClr>
                  </a:outerShdw>
                </a:effectLst>
              </a:rPr>
              <a:t>Similar to GFS implementation earlier this year</a:t>
            </a:r>
            <a:endParaRPr lang="en-US" sz="2400" kern="0" dirty="0">
              <a:effectLst>
                <a:outerShdw blurRad="38100" dist="38100" dir="2700000" algn="tl">
                  <a:srgbClr val="000000">
                    <a:alpha val="43137"/>
                  </a:srgbClr>
                </a:outerShdw>
              </a:effectLst>
            </a:endParaRPr>
          </a:p>
        </p:txBody>
      </p:sp>
      <p:sp>
        <p:nvSpPr>
          <p:cNvPr id="11" name="Oval 10"/>
          <p:cNvSpPr/>
          <p:nvPr/>
        </p:nvSpPr>
        <p:spPr bwMode="auto">
          <a:xfrm>
            <a:off x="4225491" y="1655545"/>
            <a:ext cx="1434164" cy="1020278"/>
          </a:xfrm>
          <a:prstGeom prst="ellipse">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112" charset="0"/>
            </a:endParaRPr>
          </a:p>
        </p:txBody>
      </p:sp>
      <p:sp>
        <p:nvSpPr>
          <p:cNvPr id="12" name="Oval 11"/>
          <p:cNvSpPr/>
          <p:nvPr/>
        </p:nvSpPr>
        <p:spPr bwMode="auto">
          <a:xfrm>
            <a:off x="9970169" y="1666875"/>
            <a:ext cx="1434164" cy="1020278"/>
          </a:xfrm>
          <a:prstGeom prst="ellipse">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112" charset="0"/>
            </a:endParaRPr>
          </a:p>
        </p:txBody>
      </p:sp>
    </p:spTree>
    <p:extLst>
      <p:ext uri="{BB962C8B-B14F-4D97-AF65-F5344CB8AC3E}">
        <p14:creationId xmlns:p14="http://schemas.microsoft.com/office/powerpoint/2010/main" val="142766006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6_Default Design">
  <a:themeElements>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4_Default Design">
      <a:majorFont>
        <a:latin typeface="TradeGothicBold"/>
        <a:ea typeface=""/>
        <a:cs typeface=""/>
      </a:majorFont>
      <a:minorFont>
        <a:latin typeface="Trade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1959</TotalTime>
  <Words>761</Words>
  <Application>Microsoft Macintosh PowerPoint</Application>
  <PresentationFormat>Custom</PresentationFormat>
  <Paragraphs>109</Paragraphs>
  <Slides>22</Slides>
  <Notes>0</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Default Design</vt:lpstr>
      <vt:lpstr>16_Default Design</vt:lpstr>
      <vt:lpstr>PowerPoint Presentation</vt:lpstr>
      <vt:lpstr> 1) Forecasting tropical cyclone (TC) intensity  change    2) TC track forecasts, especially when related to   storm structure   3) TC genesis prediction   </vt:lpstr>
      <vt:lpstr>Atlantic Track skill </vt:lpstr>
      <vt:lpstr>E. Pacific Track skill </vt:lpstr>
      <vt:lpstr>Atlantic Intensity skill </vt:lpstr>
      <vt:lpstr>E. Pacific Intensity skill </vt:lpstr>
      <vt:lpstr>Genesis forecasts for Joaquin</vt:lpstr>
      <vt:lpstr>   -Degradation of GFS/GEFS at longer ranges for  track forecasts is disappointing     - Objective verifications of genesis forecasts from  2015 GFS showed noticeable degradations   - Little improvement seen in intensity guidance,  especially related to rapid changes   </vt:lpstr>
      <vt:lpstr>GEFS vs. GEFSP (2011-2015)</vt:lpstr>
      <vt:lpstr>GFS genesis problems </vt:lpstr>
      <vt:lpstr>Current amount of available guidance? </vt:lpstr>
      <vt:lpstr>Patricia guidance before rapid intensification </vt:lpstr>
      <vt:lpstr>Joaquin ensemble guidance 28 Sep 1200 UTC</vt:lpstr>
      <vt:lpstr> GFS Joaquin ensembles 29 Sep 1200 UTC</vt:lpstr>
      <vt:lpstr>ECMWF Joaquin ensembles 29 Sep 1200 UTC</vt:lpstr>
      <vt:lpstr>Needs in next 1-2 years in models/products to meet your challenges? </vt:lpstr>
      <vt:lpstr>What do you envision your model/products needs to be in the longer term? </vt:lpstr>
      <vt:lpstr>Input from the Joint Typhoon Warning Center (JTWC)</vt:lpstr>
      <vt:lpstr>   -Tropical cyclone intensity forecasting, particularly the onset, duration and amplitude of rapid intensification, is our toughest challenge.     -Conveying forecast confidence/uncertainty to decision makers that are typically comfortable with or require yes/no or go-no/go answers is our second toughest challenge.     -Operations tempo and dwindling human resources is our third toughest challenge.    </vt:lpstr>
      <vt:lpstr>  -While there have been marked improvements in track predictions by numerical models, models, of all scales, do not perform well and often have large “busts” on rapid changes in intensity.  Conversely, models can sometimes get the right intensity despite poorly predicting the track.  The current production suite does not adequately address this challenge.   -Single- and multi-model track ensembles are helpful, but more reliable meso-scale ensembles are needed to accurately convey intensity forecast confidence/uncertainty.  The current production suite does not adequately address this challenge.   -Operations tempo make keeping the number and types of products simple enough to be digested and understood in short amount of time, while being high quality and relevant to the forecast problem of the day.  The current production suite does this adequately, but new product development should factor in forecaster operations tempo.    </vt:lpstr>
      <vt:lpstr>Current amount of available guidance (JTWC)? </vt:lpstr>
      <vt:lpstr>What do you envision JTWC model/products needs to be in the longer term? </vt:lpstr>
    </vt:vector>
  </TitlesOfParts>
  <Company>NHH-NOAA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B. Penny</dc:creator>
  <cp:lastModifiedBy>Lance Bosart</cp:lastModifiedBy>
  <cp:revision>100</cp:revision>
  <cp:lastPrinted>2015-11-16T21:04:00Z</cp:lastPrinted>
  <dcterms:created xsi:type="dcterms:W3CDTF">2015-11-06T15:36:56Z</dcterms:created>
  <dcterms:modified xsi:type="dcterms:W3CDTF">2015-12-08T17:16:36Z</dcterms:modified>
</cp:coreProperties>
</file>