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65" r:id="rId6"/>
    <p:sldId id="271" r:id="rId7"/>
    <p:sldId id="274" r:id="rId8"/>
    <p:sldId id="266" r:id="rId9"/>
    <p:sldId id="275" r:id="rId10"/>
    <p:sldId id="27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un Kumar" initials="AK" lastIdx="9" clrIdx="0"/>
  <p:cmAuthor id="1" name="Jon Gottschalck" initials="J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71" autoAdjust="0"/>
  </p:normalViewPr>
  <p:slideViewPr>
    <p:cSldViewPr showGuides="1">
      <p:cViewPr varScale="1">
        <p:scale>
          <a:sx n="109" d="100"/>
          <a:sy n="109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2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4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0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9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A0CDE-C89E-49FC-AB4F-7D4C8701BEC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C125-2A74-4D11-A0B7-0BFD4075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n.Gottschalck@noa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Climate Prediction Center: </a:t>
            </a:r>
          </a:p>
          <a:p>
            <a:pPr algn="ctr"/>
            <a:r>
              <a:rPr lang="en-US" sz="4000" u="sng" dirty="0" smtClean="0"/>
              <a:t>Challenges and Needs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2800" dirty="0" smtClean="0"/>
              <a:t>Jon </a:t>
            </a:r>
            <a:r>
              <a:rPr lang="en-US" sz="2800" dirty="0" err="1" smtClean="0"/>
              <a:t>Gottschalck</a:t>
            </a:r>
            <a:r>
              <a:rPr lang="en-US" sz="2800" dirty="0" smtClean="0"/>
              <a:t> and </a:t>
            </a:r>
            <a:r>
              <a:rPr lang="en-US" sz="2800" dirty="0" err="1" smtClean="0"/>
              <a:t>Arun</a:t>
            </a:r>
            <a:r>
              <a:rPr lang="en-US" sz="2800" dirty="0" smtClean="0"/>
              <a:t> Kumar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with contributions from Dave DeWitt and Mike </a:t>
            </a:r>
            <a:r>
              <a:rPr lang="en-US" sz="2800" dirty="0" err="1"/>
              <a:t>Halpert</a:t>
            </a:r>
            <a:endParaRPr lang="en-US" sz="2800" dirty="0"/>
          </a:p>
          <a:p>
            <a:pPr algn="ctr"/>
            <a:endParaRPr lang="en-US" sz="4000" dirty="0" smtClean="0"/>
          </a:p>
          <a:p>
            <a:pPr algn="ctr"/>
            <a:r>
              <a:rPr lang="en-US" sz="3200" dirty="0" smtClean="0"/>
              <a:t>NCEP Production Review Meeting</a:t>
            </a:r>
          </a:p>
          <a:p>
            <a:pPr algn="ctr"/>
            <a:r>
              <a:rPr lang="en-US" sz="3200" dirty="0" smtClean="0"/>
              <a:t>College Park, MD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December 7, 2015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219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Center Needs: Experimental / Future products related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096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Improved sea ice related forecast guidance (and better continuity in the sea ice analysis used in </a:t>
            </a:r>
            <a:r>
              <a:rPr lang="en-US" sz="2400" dirty="0" smtClean="0"/>
              <a:t>CFS reforecasts)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Guidance to support monthly/seasonal severe weather outlooks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Extend </a:t>
            </a:r>
            <a:r>
              <a:rPr lang="en-US" sz="2400" dirty="0"/>
              <a:t>subseasonal configured CFS 45 day runs to 105 days to provide additional support for requests for Month 2 and Month 3 T/P outlooks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22895" r="28349" b="11431"/>
          <a:stretch/>
        </p:blipFill>
        <p:spPr bwMode="auto">
          <a:xfrm>
            <a:off x="3276600" y="3276600"/>
            <a:ext cx="575582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7228" y="4343400"/>
            <a:ext cx="10668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62200" y="3429000"/>
            <a:ext cx="26670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5014409"/>
            <a:ext cx="2482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From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CPC Strategic Plan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578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57514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600" u="sng" dirty="0" smtClean="0">
                <a:solidFill>
                  <a:srgbClr val="000000"/>
                </a:solidFill>
                <a:latin typeface="+mn-lt"/>
              </a:rPr>
              <a:t>Thanks for your attention</a:t>
            </a:r>
          </a:p>
          <a:p>
            <a:pPr eaLnBrk="1" hangingPunct="1"/>
            <a:endParaRPr lang="en-US" sz="3600" dirty="0" smtClean="0">
              <a:solidFill>
                <a:srgbClr val="000000"/>
              </a:solidFill>
              <a:latin typeface="+mn-lt"/>
            </a:endParaRPr>
          </a:p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Comments and Questions?</a:t>
            </a:r>
          </a:p>
          <a:p>
            <a:pPr eaLnBrk="1" hangingPunct="1"/>
            <a:r>
              <a:rPr lang="en-US" sz="3600" dirty="0" smtClean="0">
                <a:solidFill>
                  <a:srgbClr val="000000"/>
                </a:solidFill>
                <a:hlinkClick r:id="rId2"/>
              </a:rPr>
              <a:t>Jon.Gottschalck@noaa.gov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43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7679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Background on CPC responsibility: Outlooks</a:t>
            </a:r>
            <a:endParaRPr lang="en-US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690258" y="2712446"/>
            <a:ext cx="541020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Temp/</a:t>
            </a:r>
            <a:r>
              <a:rPr lang="en-US" sz="2200" b="1" dirty="0" err="1" smtClean="0"/>
              <a:t>precip</a:t>
            </a:r>
            <a:r>
              <a:rPr lang="en-US" sz="2200" b="1" dirty="0" smtClean="0"/>
              <a:t> outlooks for the Week-2, monthly and seasonal time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Extreme outlooks for Week-2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Monthly and seasonal drought outlooks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ENSO and seasonal hurricane outlook 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073275" y="854339"/>
            <a:ext cx="4800600" cy="3810000"/>
          </a:xfrm>
          <a:custGeom>
            <a:avLst/>
            <a:gdLst>
              <a:gd name="T0" fmla="*/ 0 w 2963"/>
              <a:gd name="T1" fmla="*/ 2147483647 h 2136"/>
              <a:gd name="T2" fmla="*/ 2147483647 w 2963"/>
              <a:gd name="T3" fmla="*/ 2147483647 h 2136"/>
              <a:gd name="T4" fmla="*/ 2147483647 w 2963"/>
              <a:gd name="T5" fmla="*/ 2147483647 h 2136"/>
              <a:gd name="T6" fmla="*/ 2147483647 w 2963"/>
              <a:gd name="T7" fmla="*/ 2147483647 h 2136"/>
              <a:gd name="T8" fmla="*/ 2147483647 w 2963"/>
              <a:gd name="T9" fmla="*/ 2147483647 h 2136"/>
              <a:gd name="T10" fmla="*/ 2147483647 w 2963"/>
              <a:gd name="T11" fmla="*/ 0 h 2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3"/>
              <a:gd name="T19" fmla="*/ 0 h 2136"/>
              <a:gd name="T20" fmla="*/ 2963 w 2963"/>
              <a:gd name="T21" fmla="*/ 2136 h 2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3" h="2136">
                <a:moveTo>
                  <a:pt x="0" y="2136"/>
                </a:moveTo>
                <a:cubicBezTo>
                  <a:pt x="57" y="1906"/>
                  <a:pt x="114" y="1675"/>
                  <a:pt x="228" y="1445"/>
                </a:cubicBezTo>
                <a:cubicBezTo>
                  <a:pt x="342" y="1215"/>
                  <a:pt x="484" y="953"/>
                  <a:pt x="684" y="754"/>
                </a:cubicBezTo>
                <a:cubicBezTo>
                  <a:pt x="883" y="555"/>
                  <a:pt x="1162" y="370"/>
                  <a:pt x="1425" y="251"/>
                </a:cubicBezTo>
                <a:cubicBezTo>
                  <a:pt x="1688" y="132"/>
                  <a:pt x="2004" y="84"/>
                  <a:pt x="2260" y="42"/>
                </a:cubicBezTo>
                <a:cubicBezTo>
                  <a:pt x="2516" y="0"/>
                  <a:pt x="2817" y="9"/>
                  <a:pt x="2963" y="0"/>
                </a:cubicBezTo>
              </a:path>
            </a:pathLst>
          </a:cu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b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073275" y="1878276"/>
            <a:ext cx="4800600" cy="2816225"/>
          </a:xfrm>
          <a:custGeom>
            <a:avLst/>
            <a:gdLst>
              <a:gd name="T0" fmla="*/ 0 w 2964"/>
              <a:gd name="T1" fmla="*/ 2147483647 h 1753"/>
              <a:gd name="T2" fmla="*/ 2147483647 w 2964"/>
              <a:gd name="T3" fmla="*/ 2147483647 h 1753"/>
              <a:gd name="T4" fmla="*/ 2147483647 w 2964"/>
              <a:gd name="T5" fmla="*/ 2147483647 h 1753"/>
              <a:gd name="T6" fmla="*/ 2147483647 w 2964"/>
              <a:gd name="T7" fmla="*/ 2147483647 h 1753"/>
              <a:gd name="T8" fmla="*/ 2147483647 w 2964"/>
              <a:gd name="T9" fmla="*/ 2147483647 h 1753"/>
              <a:gd name="T10" fmla="*/ 2147483647 w 2964"/>
              <a:gd name="T11" fmla="*/ 2147483647 h 1753"/>
              <a:gd name="T12" fmla="*/ 2147483647 w 2964"/>
              <a:gd name="T13" fmla="*/ 2147483647 h 1753"/>
              <a:gd name="T14" fmla="*/ 2147483647 w 2964"/>
              <a:gd name="T15" fmla="*/ 0 h 17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64"/>
              <a:gd name="T25" fmla="*/ 0 h 1753"/>
              <a:gd name="T26" fmla="*/ 2964 w 2964"/>
              <a:gd name="T27" fmla="*/ 1753 h 17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64" h="1753">
                <a:moveTo>
                  <a:pt x="0" y="1753"/>
                </a:moveTo>
                <a:cubicBezTo>
                  <a:pt x="52" y="1624"/>
                  <a:pt x="98" y="1509"/>
                  <a:pt x="170" y="1381"/>
                </a:cubicBezTo>
                <a:cubicBezTo>
                  <a:pt x="242" y="1253"/>
                  <a:pt x="341" y="1105"/>
                  <a:pt x="431" y="987"/>
                </a:cubicBezTo>
                <a:cubicBezTo>
                  <a:pt x="521" y="869"/>
                  <a:pt x="591" y="772"/>
                  <a:pt x="708" y="672"/>
                </a:cubicBezTo>
                <a:cubicBezTo>
                  <a:pt x="825" y="572"/>
                  <a:pt x="969" y="476"/>
                  <a:pt x="1135" y="387"/>
                </a:cubicBezTo>
                <a:cubicBezTo>
                  <a:pt x="1301" y="298"/>
                  <a:pt x="1484" y="199"/>
                  <a:pt x="1703" y="139"/>
                </a:cubicBezTo>
                <a:cubicBezTo>
                  <a:pt x="1922" y="79"/>
                  <a:pt x="2237" y="50"/>
                  <a:pt x="2447" y="27"/>
                </a:cubicBezTo>
                <a:cubicBezTo>
                  <a:pt x="2657" y="4"/>
                  <a:pt x="2856" y="6"/>
                  <a:pt x="2964" y="0"/>
                </a:cubicBezTo>
              </a:path>
            </a:pathLst>
          </a:cu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b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873875" y="868626"/>
            <a:ext cx="0" cy="10668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97675" y="1173426"/>
            <a:ext cx="1143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200" i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Forecast </a:t>
            </a:r>
          </a:p>
          <a:p>
            <a:pPr eaLnBrk="0" hangingPunct="0">
              <a:defRPr/>
            </a:pPr>
            <a:r>
              <a:rPr lang="en-US" sz="1200" i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Uncertainty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39875" y="4205551"/>
            <a:ext cx="1006475" cy="3048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0" hangingPunct="0">
              <a:defRPr/>
            </a:pPr>
            <a:r>
              <a:rPr lang="en-US" sz="1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Minutes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65313" y="3729301"/>
            <a:ext cx="1020762" cy="303213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0" hangingPunct="0">
              <a:defRPr/>
            </a:pPr>
            <a:r>
              <a:rPr lang="en-US" sz="1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Hours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68525" y="3251464"/>
            <a:ext cx="1046163" cy="30162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0" hangingPunct="0">
              <a:defRPr/>
            </a:pPr>
            <a:r>
              <a:rPr lang="en-US" sz="1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Days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66975" y="2775214"/>
            <a:ext cx="1082675" cy="30321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0" hangingPunct="0">
              <a:defRPr/>
            </a:pPr>
            <a:r>
              <a:rPr lang="en-US" sz="1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 Week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901950" y="2311664"/>
            <a:ext cx="1125538" cy="30321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0" hangingPunct="0">
              <a:defRPr/>
            </a:pPr>
            <a:r>
              <a:rPr lang="en-US" sz="1200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 Week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362325" y="1879864"/>
            <a:ext cx="1179513" cy="30321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0" hangingPunct="0">
              <a:defRPr/>
            </a:pPr>
            <a:r>
              <a:rPr lang="en-US" sz="1200" i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Months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292600" y="1471876"/>
            <a:ext cx="1177925" cy="30162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0" hangingPunct="0">
              <a:defRPr/>
            </a:pPr>
            <a:r>
              <a:rPr lang="en-US" sz="1200" i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Seasons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08638" y="1222639"/>
            <a:ext cx="1160462" cy="30321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 eaLnBrk="0" hangingPunct="0">
              <a:defRPr/>
            </a:pPr>
            <a:r>
              <a:rPr lang="en-US" sz="1200" i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Years</a:t>
            </a: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-212725" y="1138501"/>
            <a:ext cx="1651001" cy="3538538"/>
            <a:chOff x="18" y="1034"/>
            <a:chExt cx="1040" cy="2229"/>
          </a:xfrm>
        </p:grpSpPr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878" y="1034"/>
              <a:ext cx="180" cy="2229"/>
              <a:chOff x="878" y="1034"/>
              <a:chExt cx="180" cy="2229"/>
            </a:xfrm>
          </p:grpSpPr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952" y="1034"/>
                <a:ext cx="0" cy="22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468" y="2147"/>
                <a:ext cx="1000" cy="180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46275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 wrap="none" lIns="91432" tIns="45716" rIns="91432" bIns="45716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1400" dirty="0">
                    <a:solidFill>
                      <a:srgbClr val="002060"/>
                    </a:solidFill>
                    <a:cs typeface="Times New Roman" pitchFamily="18" charset="0"/>
                  </a:rPr>
                  <a:t>Forecast</a:t>
                </a:r>
                <a:r>
                  <a:rPr lang="en-US" sz="1400" dirty="0">
                    <a:solidFill>
                      <a:schemeClr val="bg2"/>
                    </a:solidFill>
                    <a:cs typeface="Times New Roman" pitchFamily="18" charset="0"/>
                  </a:rPr>
                  <a:t> </a:t>
                </a:r>
                <a:r>
                  <a:rPr lang="en-US" sz="1400" dirty="0">
                    <a:solidFill>
                      <a:srgbClr val="002060"/>
                    </a:solidFill>
                    <a:cs typeface="Times New Roman" pitchFamily="18" charset="0"/>
                  </a:rPr>
                  <a:t>Lead</a:t>
                </a:r>
                <a:r>
                  <a:rPr lang="en-US" sz="1400" dirty="0">
                    <a:solidFill>
                      <a:schemeClr val="bg2"/>
                    </a:solidFill>
                    <a:cs typeface="Times New Roman" pitchFamily="18" charset="0"/>
                  </a:rPr>
                  <a:t> </a:t>
                </a:r>
                <a:r>
                  <a:rPr lang="en-US" sz="1400" dirty="0">
                    <a:solidFill>
                      <a:srgbClr val="002060"/>
                    </a:solidFill>
                    <a:cs typeface="Times New Roman" pitchFamily="18" charset="0"/>
                  </a:rPr>
                  <a:t>Time</a:t>
                </a:r>
              </a:p>
            </p:txBody>
          </p:sp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8" y="1231"/>
              <a:ext cx="895" cy="1922"/>
              <a:chOff x="18" y="1231"/>
              <a:chExt cx="895" cy="1922"/>
            </a:xfrm>
          </p:grpSpPr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18" y="2865"/>
                <a:ext cx="8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b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Warnings &amp; Alert Coordination</a:t>
                </a: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287" y="2550"/>
                <a:ext cx="6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b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Watches</a:t>
                </a:r>
              </a:p>
            </p:txBody>
          </p:sp>
          <p:sp>
            <p:nvSpPr>
              <p:cNvPr id="21" name="Text Box 28"/>
              <p:cNvSpPr txBox="1">
                <a:spLocks noChangeArrowheads="1"/>
              </p:cNvSpPr>
              <p:nvPr/>
            </p:nvSpPr>
            <p:spPr bwMode="auto">
              <a:xfrm>
                <a:off x="187" y="2235"/>
                <a:ext cx="7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b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Forecasts</a:t>
                </a:r>
              </a:p>
            </p:txBody>
          </p: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>
                <a:off x="93" y="1794"/>
                <a:ext cx="8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en-US" sz="1200" b="0">
                    <a:cs typeface="Times New Roman" pitchFamily="18" charset="0"/>
                  </a:rPr>
                  <a:t>Threats Assessments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208" y="1544"/>
                <a:ext cx="7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b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Guidance</a:t>
                </a:r>
              </a:p>
            </p:txBody>
          </p:sp>
          <p:sp>
            <p:nvSpPr>
              <p:cNvPr id="24" name="Text Box 31"/>
              <p:cNvSpPr txBox="1">
                <a:spLocks noChangeArrowheads="1"/>
              </p:cNvSpPr>
              <p:nvPr/>
            </p:nvSpPr>
            <p:spPr bwMode="auto">
              <a:xfrm>
                <a:off x="338" y="1231"/>
                <a:ext cx="5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1200" b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Outlook</a:t>
                </a:r>
              </a:p>
            </p:txBody>
          </p:sp>
        </p:grpSp>
      </p:grp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1270000" y="4546864"/>
            <a:ext cx="7569200" cy="274637"/>
            <a:chOff x="952" y="3181"/>
            <a:chExt cx="4768" cy="173"/>
          </a:xfrm>
        </p:grpSpPr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952" y="3263"/>
              <a:ext cx="4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2807" y="3181"/>
              <a:ext cx="783" cy="173"/>
            </a:xfrm>
            <a:prstGeom prst="rect">
              <a:avLst/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002060"/>
                  </a:solidFill>
                  <a:cs typeface="Times New Roman" pitchFamily="18" charset="0"/>
                </a:rPr>
                <a:t>Benefits</a:t>
              </a:r>
            </a:p>
          </p:txBody>
        </p:sp>
      </p:grpSp>
      <p:sp>
        <p:nvSpPr>
          <p:cNvPr id="30" name="Text Box 46"/>
          <p:cNvSpPr txBox="1">
            <a:spLocks noChangeArrowheads="1"/>
          </p:cNvSpPr>
          <p:nvPr/>
        </p:nvSpPr>
        <p:spPr bwMode="auto">
          <a:xfrm rot="-3836886">
            <a:off x="2296319" y="5174720"/>
            <a:ext cx="900113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Maritime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 rot="-47033730">
            <a:off x="1479551" y="5240601"/>
            <a:ext cx="10922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Life &amp; Property</a:t>
            </a: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 rot="-47033730">
            <a:off x="2439988" y="5394588"/>
            <a:ext cx="133985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Space Operations</a:t>
            </a: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 rot="-47033730">
            <a:off x="5797551" y="5110426"/>
            <a:ext cx="8382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Recreation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 rot="-47033730">
            <a:off x="6172201" y="5119951"/>
            <a:ext cx="8509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Ecosystem</a:t>
            </a:r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 rot="-47033730">
            <a:off x="6880226" y="5170751"/>
            <a:ext cx="95885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Environment</a:t>
            </a: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 rot="-47033730">
            <a:off x="3205163" y="5361251"/>
            <a:ext cx="127317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Emergency Mgmt </a:t>
            </a: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 rot="-47033730">
            <a:off x="5435600" y="5121539"/>
            <a:ext cx="8604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Agriculture</a:t>
            </a:r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 rot="-3836886">
            <a:off x="4810919" y="5309657"/>
            <a:ext cx="135413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000">
                <a:cs typeface="Times New Roman" pitchFamily="18" charset="0"/>
              </a:rPr>
              <a:t>Reservoir Control</a:t>
            </a: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 rot="-3836886">
            <a:off x="4179094" y="5298545"/>
            <a:ext cx="1182687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Energy Planning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 rot="-47033730">
            <a:off x="3879851" y="5143763"/>
            <a:ext cx="8382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Commerce</a:t>
            </a:r>
          </a:p>
        </p:txBody>
      </p:sp>
      <p:sp>
        <p:nvSpPr>
          <p:cNvPr id="41" name="Text Box 57"/>
          <p:cNvSpPr txBox="1">
            <a:spLocks noChangeArrowheads="1"/>
          </p:cNvSpPr>
          <p:nvPr/>
        </p:nvSpPr>
        <p:spPr bwMode="auto">
          <a:xfrm rot="-47033730">
            <a:off x="4718050" y="5153289"/>
            <a:ext cx="9239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Hydropower</a:t>
            </a: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 rot="-3836886">
            <a:off x="2999581" y="5200120"/>
            <a:ext cx="950913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Fire Weather</a:t>
            </a:r>
          </a:p>
        </p:txBody>
      </p:sp>
      <p:sp>
        <p:nvSpPr>
          <p:cNvPr id="43" name="Text Box 59"/>
          <p:cNvSpPr txBox="1">
            <a:spLocks noChangeArrowheads="1"/>
          </p:cNvSpPr>
          <p:nvPr/>
        </p:nvSpPr>
        <p:spPr bwMode="auto">
          <a:xfrm rot="-47033730">
            <a:off x="6618288" y="5027876"/>
            <a:ext cx="66675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Health</a:t>
            </a: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 rot="-47033730">
            <a:off x="1997076" y="5105663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r" eaLnBrk="0" hangingPunct="0">
              <a:defRPr/>
            </a:pPr>
            <a:r>
              <a:rPr lang="en-US" sz="1000">
                <a:cs typeface="Times New Roman" pitchFamily="18" charset="0"/>
              </a:rPr>
              <a:t>Aviation</a:t>
            </a:r>
          </a:p>
        </p:txBody>
      </p:sp>
      <p:sp>
        <p:nvSpPr>
          <p:cNvPr id="45" name="Rectangle 55"/>
          <p:cNvSpPr>
            <a:spLocks noChangeArrowheads="1"/>
          </p:cNvSpPr>
          <p:nvPr/>
        </p:nvSpPr>
        <p:spPr bwMode="auto">
          <a:xfrm>
            <a:off x="3525838" y="375946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159675" y="8382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NCEP CPC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52738" y="1433512"/>
            <a:ext cx="2714008" cy="1233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4593129" y="2254513"/>
            <a:ext cx="1571750" cy="4579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8235" b="18206"/>
          <a:stretch/>
        </p:blipFill>
        <p:spPr bwMode="auto">
          <a:xfrm>
            <a:off x="2819400" y="3732788"/>
            <a:ext cx="2439210" cy="304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0"/>
            <a:ext cx="8060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Background on CPC responsibility: Monitoring</a:t>
            </a:r>
            <a:endParaRPr lang="en-US" sz="3200" u="sng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27744"/>
            <a:ext cx="8747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Realtime</a:t>
            </a:r>
            <a:r>
              <a:rPr lang="en-US" sz="2400" dirty="0" smtClean="0"/>
              <a:t> climate monitoring from the ocean to the stratosphere is a critical function that CPC also provides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Monitor key modes of short-term climate variability and teleconnections in realtime: ENSO, MJO, PNA, AO, NAO,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Realtime analysis products such as GDAS, CDAS, GODAS are critical to meet this component of CPC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possible, provide attribution for causes of observed climate anomalies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3638" r="4491" b="50943"/>
          <a:stretch/>
        </p:blipFill>
        <p:spPr bwMode="auto">
          <a:xfrm>
            <a:off x="0" y="3781124"/>
            <a:ext cx="2941320" cy="18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213" y="5029200"/>
            <a:ext cx="87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GODAS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217239"/>
            <a:ext cx="69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CDAS</a:t>
            </a:r>
            <a:endParaRPr lang="en-US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3664" r="4718" b="68736"/>
          <a:stretch/>
        </p:blipFill>
        <p:spPr bwMode="auto">
          <a:xfrm>
            <a:off x="5181600" y="5339080"/>
            <a:ext cx="3962400" cy="15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8963" r="49395" b="53543"/>
          <a:stretch/>
        </p:blipFill>
        <p:spPr bwMode="auto">
          <a:xfrm>
            <a:off x="6553200" y="3535680"/>
            <a:ext cx="219456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0" y="5193268"/>
            <a:ext cx="69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CDAS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11658" y="6248400"/>
            <a:ext cx="65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03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21816"/>
            <a:ext cx="449580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Seasonal precipitation forecasting</a:t>
            </a:r>
            <a:r>
              <a:rPr lang="en-US" sz="28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>
                <a:sym typeface="Wingdings" panose="05000000000000000000" pitchFamily="2" charset="2"/>
              </a:rPr>
              <a:t> Outside of moderate and strong ENSO events forecast skill remains quite low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 Little advance</a:t>
            </a:r>
            <a:r>
              <a:rPr lang="en-US" sz="2400" dirty="0" smtClean="0"/>
              <a:t> in skill in the past 10 years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0"/>
            <a:ext cx="3945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Center Challenges</a:t>
            </a:r>
            <a:endParaRPr lang="en-US" sz="40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5720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730615"/>
            <a:ext cx="4495800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Introduction of Week 3-4 outlooks</a:t>
            </a:r>
            <a:r>
              <a:rPr lang="en-US" sz="28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>
                <a:sym typeface="Wingdings" panose="05000000000000000000" pitchFamily="2" charset="2"/>
              </a:rPr>
              <a:t> Experimental Week 3-4 T/P outlooks since 9/2015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 Forecast guidance needs</a:t>
            </a:r>
            <a:endParaRPr 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29456" r="45676" b="28736"/>
          <a:stretch/>
        </p:blipFill>
        <p:spPr bwMode="auto">
          <a:xfrm>
            <a:off x="4640942" y="3429000"/>
            <a:ext cx="4503057" cy="2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02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56772"/>
            <a:ext cx="46482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Expanding outlooks from T/P only (i.e. extremes)</a:t>
            </a:r>
          </a:p>
          <a:p>
            <a:endParaRPr lang="en-US" sz="2800" dirty="0"/>
          </a:p>
          <a:p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Examples: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Odds for top 10% winter </a:t>
            </a:r>
            <a:r>
              <a:rPr lang="en-US" sz="2000" dirty="0">
                <a:solidFill>
                  <a:srgbClr val="000000"/>
                </a:solidFill>
              </a:rPr>
              <a:t>seasonal </a:t>
            </a:r>
            <a:r>
              <a:rPr lang="en-US" sz="2000" dirty="0" err="1" smtClean="0">
                <a:solidFill>
                  <a:srgbClr val="000000"/>
                </a:solidFill>
              </a:rPr>
              <a:t>precip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Probability </a:t>
            </a:r>
            <a:r>
              <a:rPr lang="en-US" sz="2000" dirty="0">
                <a:solidFill>
                  <a:srgbClr val="000000"/>
                </a:solidFill>
              </a:rPr>
              <a:t>of </a:t>
            </a:r>
            <a:r>
              <a:rPr lang="en-US" sz="2000" dirty="0" smtClean="0">
                <a:solidFill>
                  <a:srgbClr val="000000"/>
                </a:solidFill>
              </a:rPr>
              <a:t># excessive </a:t>
            </a:r>
            <a:r>
              <a:rPr lang="en-US" sz="2000" dirty="0">
                <a:solidFill>
                  <a:srgbClr val="000000"/>
                </a:solidFill>
              </a:rPr>
              <a:t>heat </a:t>
            </a:r>
            <a:r>
              <a:rPr lang="en-US" sz="2000" dirty="0" smtClean="0">
                <a:solidFill>
                  <a:srgbClr val="000000"/>
                </a:solidFill>
              </a:rPr>
              <a:t>events?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Odds Week 3-4 cold </a:t>
            </a:r>
            <a:r>
              <a:rPr lang="en-US" sz="2000" dirty="0">
                <a:solidFill>
                  <a:srgbClr val="000000"/>
                </a:solidFill>
              </a:rPr>
              <a:t>air </a:t>
            </a:r>
            <a:r>
              <a:rPr lang="en-US" sz="2000" dirty="0" smtClean="0">
                <a:solidFill>
                  <a:srgbClr val="000000"/>
                </a:solidFill>
              </a:rPr>
              <a:t>outbreak?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 Guidance to support this emerging area / need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4600" y="0"/>
            <a:ext cx="3945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Center Challenges</a:t>
            </a:r>
            <a:endParaRPr lang="en-US" sz="40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9314"/>
            <a:ext cx="3443514" cy="266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672737"/>
            <a:ext cx="42672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Mitigation of analysis discontinuities</a:t>
            </a:r>
          </a:p>
          <a:p>
            <a:endParaRPr lang="en-US" sz="2800" dirty="0"/>
          </a:p>
          <a:p>
            <a:pPr marL="342900" indent="-342900">
              <a:buFont typeface="Wingdings"/>
              <a:buChar char="è"/>
            </a:pPr>
            <a:r>
              <a:rPr lang="en-US" sz="2400" dirty="0" smtClean="0">
                <a:sym typeface="Wingdings" panose="05000000000000000000" pitchFamily="2" charset="2"/>
              </a:rPr>
              <a:t> A</a:t>
            </a:r>
            <a:r>
              <a:rPr lang="en-US" sz="2400" dirty="0" smtClean="0"/>
              <a:t>nalysis jumps influence </a:t>
            </a:r>
            <a:r>
              <a:rPr lang="en-US" sz="2400" dirty="0" err="1" smtClean="0"/>
              <a:t>hindcasts</a:t>
            </a:r>
            <a:r>
              <a:rPr lang="en-US" sz="2400" dirty="0" smtClean="0"/>
              <a:t>, bias correction for real-time </a:t>
            </a:r>
            <a:r>
              <a:rPr lang="en-US" sz="2400" dirty="0"/>
              <a:t>forecasts </a:t>
            </a:r>
            <a:r>
              <a:rPr lang="en-US" sz="2400" dirty="0" smtClean="0"/>
              <a:t>is a challenging issue</a:t>
            </a:r>
            <a:endParaRPr lang="en-US" sz="2400" dirty="0"/>
          </a:p>
        </p:txBody>
      </p:sp>
      <p:pic>
        <p:nvPicPr>
          <p:cNvPr id="8" name="image0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38700" y="3583577"/>
            <a:ext cx="3886200" cy="2178050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4648200" y="5867400"/>
            <a:ext cx="4267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Differences in sea ice extent between CFSR and NSIDC.  </a:t>
            </a:r>
            <a:r>
              <a:rPr lang="en-US" u="sng" dirty="0"/>
              <a:t>Two significant jumps</a:t>
            </a:r>
            <a:r>
              <a:rPr lang="en-US" dirty="0"/>
              <a:t>: One in 1997 and the other in 2008.</a:t>
            </a:r>
          </a:p>
        </p:txBody>
      </p:sp>
    </p:spTree>
    <p:extLst>
      <p:ext uri="{BB962C8B-B14F-4D97-AF65-F5344CB8AC3E}">
        <p14:creationId xmlns:p14="http://schemas.microsoft.com/office/powerpoint/2010/main" val="170981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Center Needs: Week-2 Related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85800"/>
            <a:ext cx="899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reforecasts available at each GEFS update cycle with the following specific minimum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914400"/>
            <a:r>
              <a:rPr lang="en-US" sz="2200" dirty="0" smtClean="0"/>
              <a:t>(1) At least 20 years</a:t>
            </a:r>
          </a:p>
          <a:p>
            <a:pPr indent="914400"/>
            <a:r>
              <a:rPr lang="en-US" sz="2200" dirty="0" smtClean="0"/>
              <a:t>(2) At least 5 members per cycle</a:t>
            </a:r>
          </a:p>
          <a:p>
            <a:pPr indent="914400"/>
            <a:r>
              <a:rPr lang="en-US" sz="2200" dirty="0" smtClean="0"/>
              <a:t>(3) At least 2 cycles per week (i.e., 2 separate days during a week)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Critical for extremes and proper forecast reliability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Model consistency </a:t>
            </a:r>
            <a:r>
              <a:rPr lang="en-US" sz="2400" dirty="0"/>
              <a:t>in initialization system critical and </a:t>
            </a:r>
            <a:r>
              <a:rPr lang="en-US" sz="2400" dirty="0" smtClean="0"/>
              <a:t>required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67" y="3928543"/>
            <a:ext cx="4467733" cy="285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114800"/>
            <a:ext cx="434340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Influencing</a:t>
            </a:r>
            <a:r>
              <a:rPr lang="en-US" sz="2400" dirty="0" smtClean="0">
                <a:solidFill>
                  <a:srgbClr val="0070C0"/>
                </a:solidFill>
              </a:rPr>
              <a:t>: </a:t>
            </a:r>
          </a:p>
          <a:p>
            <a:endParaRPr lang="en-US" dirty="0" smtClean="0"/>
          </a:p>
          <a:p>
            <a:r>
              <a:rPr lang="en-US" dirty="0" smtClean="0"/>
              <a:t>(1) Week-2 predictions of temperature probabilities in the Southeast U.S. during summer</a:t>
            </a:r>
          </a:p>
          <a:p>
            <a:endParaRPr lang="en-US" dirty="0" smtClean="0"/>
          </a:p>
          <a:p>
            <a:r>
              <a:rPr lang="en-US" dirty="0" smtClean="0"/>
              <a:t>(2) Development of a Week-2 excessive heat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Center Needs: Week 3-4 Related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096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Operational extension of the GEFS to at least 35 days to support Week 3-4 experimental outlooks (at least once per week)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Complementary to </a:t>
            </a:r>
            <a:r>
              <a:rPr lang="en-US" sz="2400" dirty="0"/>
              <a:t>the currently available CFS 45-day runs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GEFS may provide more </a:t>
            </a:r>
            <a:r>
              <a:rPr lang="en-US" sz="2400" dirty="0"/>
              <a:t>rapid model upgrade cycle, </a:t>
            </a:r>
            <a:r>
              <a:rPr lang="en-US" sz="2400" dirty="0" smtClean="0"/>
              <a:t>larger ensemble size, higher </a:t>
            </a:r>
            <a:r>
              <a:rPr lang="en-US" sz="2400" dirty="0"/>
              <a:t>resolution, alternative initialization strategies, etc</a:t>
            </a:r>
            <a:r>
              <a:rPr lang="en-US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eforecast requirement consistent with Week-2 request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571999" cy="189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1669"/>
            <a:ext cx="4572000" cy="18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43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Center Needs: Seasonal related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7172" y="685800"/>
            <a:ext cx="906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rapid update cycle of the CFS </a:t>
            </a:r>
            <a:r>
              <a:rPr lang="en-US" sz="2400" dirty="0"/>
              <a:t>to keep up with advances in models</a:t>
            </a:r>
            <a:r>
              <a:rPr lang="en-US" sz="2400" dirty="0" smtClean="0"/>
              <a:t> (every 7 years limits seasonal prediction progress)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the extent possible, minimize jumps in the analysis of slowly varying components of the Earth System used to initialize </a:t>
            </a:r>
            <a:r>
              <a:rPr lang="en-US" sz="2400" dirty="0" smtClean="0"/>
              <a:t>reforecasts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completely serve CPC operational outlook horizon of 13 forecast seasons, a seasonal forecast system out to 15 months is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Forecast frequency of at least every five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CFS reforecast and realtime model need to be identical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Reforecast period required to span at least 30 years (1981-present preferred) to follow NMME protocol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Center Needs: Seasonal related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04671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Maintain </a:t>
            </a:r>
            <a:r>
              <a:rPr lang="en-US" sz="2400" dirty="0"/>
              <a:t>a dialog on the decisions related to forecast system infrastructure for </a:t>
            </a:r>
            <a:r>
              <a:rPr lang="en-US" sz="2400" dirty="0" smtClean="0"/>
              <a:t>climate scale predictions, e.g.,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914400" indent="-914400"/>
            <a:r>
              <a:rPr lang="en-US" sz="2400" dirty="0" smtClean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(1) </a:t>
            </a:r>
            <a:r>
              <a:rPr lang="en-US" sz="2400" dirty="0" smtClean="0"/>
              <a:t>Model resolution</a:t>
            </a:r>
          </a:p>
          <a:p>
            <a:pPr marL="914400" indent="-914400"/>
            <a:r>
              <a:rPr lang="en-US" sz="2400" dirty="0" smtClean="0"/>
              <a:t>	(2) Ensemble size</a:t>
            </a:r>
          </a:p>
          <a:p>
            <a:pPr marL="914400" indent="-914400"/>
            <a:r>
              <a:rPr lang="en-US" sz="2400" dirty="0" smtClean="0"/>
              <a:t>	(3) Realtime and reforecast run frequency</a:t>
            </a:r>
          </a:p>
          <a:p>
            <a:pPr marL="914400" indent="-914400"/>
            <a:r>
              <a:rPr lang="en-US" sz="2400" dirty="0"/>
              <a:t>	</a:t>
            </a:r>
            <a:r>
              <a:rPr lang="en-US" sz="2400" dirty="0" smtClean="0"/>
              <a:t>(4) Output frequency and variables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 a set of model scripts that can be used for model integrations over extended period of time (e.g., 50 years) to understand sources of predictability and provide attribution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Support real-time </a:t>
            </a:r>
            <a:r>
              <a:rPr lang="en-US" sz="2400" dirty="0"/>
              <a:t>climate monitoring </a:t>
            </a:r>
            <a:r>
              <a:rPr lang="en-US" sz="2400" dirty="0" smtClean="0"/>
              <a:t>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Support drought </a:t>
            </a:r>
            <a:r>
              <a:rPr lang="en-US" sz="2400" dirty="0"/>
              <a:t>monitoring requirements (based on NLDAS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6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741</Words>
  <Application>Microsoft Macintosh PowerPoint</Application>
  <PresentationFormat>On-screen Show (4:3)</PresentationFormat>
  <Paragraphs>139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Gottschalck</dc:creator>
  <cp:lastModifiedBy>Lance Bosart</cp:lastModifiedBy>
  <cp:revision>144</cp:revision>
  <dcterms:created xsi:type="dcterms:W3CDTF">2015-11-26T02:29:35Z</dcterms:created>
  <dcterms:modified xsi:type="dcterms:W3CDTF">2015-12-08T17:18:31Z</dcterms:modified>
</cp:coreProperties>
</file>