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3" d="100"/>
          <a:sy n="153" d="100"/>
        </p:scale>
        <p:origin x="-120" y="-5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330254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Looking at WPC’s product suite beyond 1-2 years, our focus will continue to shift more probabilistically, so improving and advancing the ensemble model suite and post-processing tools is key.  Perhaps at some point, WPC will produce operational Day 8-10 forecasting...which will almost certainly be probabilistic and strive to provide longer lead forecasts of higher impact events, hence the EFI. </a:t>
            </a:r>
          </a:p>
          <a:p>
            <a:pPr rtl="0">
              <a:spcBef>
                <a:spcPts val="0"/>
              </a:spcBef>
              <a:buNone/>
            </a:pPr>
            <a:endParaRPr/>
          </a:p>
          <a:p>
            <a:pPr rtl="0">
              <a:spcBef>
                <a:spcPts val="0"/>
              </a:spcBef>
              <a:buNone/>
            </a:pPr>
            <a:r>
              <a:rPr lang="en"/>
              <a:t>Speaking of high impact, as I’ve mentioned...our focus on IDSS will be increasing.  So tools to measure uncertainty...and tools to synthesize model data into formats so that forecasters don’t get data overload.  And increase work in improving the nowcasting period...the 0-6-hour time frame.  How can we improve forecast of short-term evolution of flash flood events...or where mesoscale snow bands (and no snow-areas) may form.  This was brought up in this year’s WWD meeting at NCWCP.</a:t>
            </a:r>
          </a:p>
          <a:p>
            <a:pPr rtl="0">
              <a:spcBef>
                <a:spcPts val="0"/>
              </a:spcBef>
              <a:buNone/>
            </a:pPr>
            <a:endParaRPr/>
          </a:p>
          <a:p>
            <a:pPr>
              <a:spcBef>
                <a:spcPts val="0"/>
              </a:spcBef>
              <a:buNone/>
            </a:pPr>
            <a:r>
              <a:rPr lang="en"/>
              <a:t>Finally...work toward coupling atmospheric and hydro models to more accurately depict the entire water cycle...and improve forecasts of flash floods.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So, start out the presentation by reviewing the purpose of the review...to answer the 5 questions posed.  And we’ll launch right into each one.</a:t>
            </a:r>
          </a:p>
          <a:p>
            <a:pPr rtl="0">
              <a:spcBef>
                <a:spcPts val="0"/>
              </a:spcBef>
              <a:buNone/>
            </a:pPr>
            <a:endParaRPr/>
          </a:p>
          <a:p>
            <a:pPr rtl="0">
              <a:spcBef>
                <a:spcPts val="0"/>
              </a:spcBef>
              <a:buNone/>
            </a:pPr>
            <a:r>
              <a:rPr lang="en"/>
              <a:t>WPC’s largest roles are forecasting QPF, winter weather and the medium range Day 3-8.  Most of our product suite revolves around these 3 main areas.  For QPF, there hasn’t been much improvement in NWP for a decade or more.  In particular, getting the placement (and timing) of high-impact precipitation events that may lead to flash flooding.</a:t>
            </a:r>
          </a:p>
          <a:p>
            <a:pPr rtl="0">
              <a:spcBef>
                <a:spcPts val="0"/>
              </a:spcBef>
              <a:buNone/>
            </a:pPr>
            <a:endParaRPr/>
          </a:p>
          <a:p>
            <a:pPr rtl="0">
              <a:spcBef>
                <a:spcPts val="0"/>
              </a:spcBef>
              <a:buNone/>
            </a:pPr>
            <a:r>
              <a:rPr lang="en"/>
              <a:t>At medium range, the GEFS...at least up to this last implementation...has proven to be underdispersive in the mid-latitudes.  Probabilistic forecasting is a role that is increasing for WPC, and an under-dispersive ensemble will lead to over-confident forecasts and more solutions falling outside of the solution envelop.</a:t>
            </a:r>
          </a:p>
          <a:p>
            <a:pPr rtl="0">
              <a:spcBef>
                <a:spcPts val="0"/>
              </a:spcBef>
              <a:buNone/>
            </a:pPr>
            <a:endParaRPr/>
          </a:p>
          <a:p>
            <a:pPr rtl="0">
              <a:spcBef>
                <a:spcPts val="0"/>
              </a:spcBef>
              <a:buNone/>
            </a:pPr>
            <a:r>
              <a:rPr lang="en"/>
              <a:t>At winter weather...our biggest challenges are mesoscale snow banding...which we will be investing in this years WWE...and prediction of precipitation type and accumulation  in transition zones.</a:t>
            </a:r>
          </a:p>
          <a:p>
            <a:pPr rtl="0">
              <a:spcBef>
                <a:spcPts val="0"/>
              </a:spcBef>
              <a:buNone/>
            </a:pPr>
            <a:endParaRPr/>
          </a:p>
          <a:p>
            <a:pPr>
              <a:spcBef>
                <a:spcPts val="0"/>
              </a:spcBef>
              <a:buNone/>
            </a:pPr>
            <a:r>
              <a:rPr lang="en"/>
              <a:t>Other challenges - there’s a large product suite.  How do we successfully get what we need from it to make deadlines.  Then some issues that have been brought up before like at the SOO meeting, including communications between forecasters and modelers...and the difficulty properly evaluating parallel guidance.  The latter I know is being addressed.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Here are a couple of plots of 24-hour QPF threat score at the 1” threshold from the NAM and GFS since 2003.  The verifying analysis is WPC’s QC’d, which incorporates multiple data sources as listed.  One could question the use of WPC’s analysis, but Ying Lin’s plots reveal the same trends...and the WPC analysis methodology has been consistent for this entire period.</a:t>
            </a:r>
          </a:p>
          <a:p>
            <a:pPr rtl="0">
              <a:spcBef>
                <a:spcPts val="0"/>
              </a:spcBef>
              <a:buNone/>
            </a:pPr>
            <a:endParaRPr/>
          </a:p>
          <a:p>
            <a:pPr rtl="0">
              <a:spcBef>
                <a:spcPts val="0"/>
              </a:spcBef>
              <a:buNone/>
            </a:pPr>
            <a:r>
              <a:rPr lang="en"/>
              <a:t>Also plotted is WPC’s GRPA goal, 1” threat score of 24-hour QPF.</a:t>
            </a:r>
          </a:p>
          <a:p>
            <a:pPr rtl="0">
              <a:spcBef>
                <a:spcPts val="0"/>
              </a:spcBef>
              <a:buNone/>
            </a:pPr>
            <a:r>
              <a:rPr lang="en"/>
              <a:t> </a:t>
            </a:r>
          </a:p>
          <a:p>
            <a:pPr>
              <a:spcBef>
                <a:spcPts val="0"/>
              </a:spcBef>
              <a:buNone/>
            </a:pPr>
            <a:r>
              <a:rPr lang="en"/>
              <a:t>Basically...there hasn’t been much improvement in the QPFs.  The GFS shows a general climb for Days 2-3, but not Day 1.  And then NAM has remained pretty flat throughout.  Unfortunately our GRPA goal steadily rises, and while we’ve reached or exceeded it every year, this lack of improvement makes it increasingly difficult to do so.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first example is from this spring.  A significant flood event took place in and around Houston in late May.  Stage IV analysis verifying at 12Z on the 26th is on the left, while the 36-hour forecasts from the 00Z runs on May 25th (36-hour forecasts) is on the right.  The GFS mostly captured the magnitude, but was considerably too far north.  The 12km NAM essentially missed it completely.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In the medium range...as I mentioned, there’s not enough spread in the guidance.  These figures show “outside the envelope” verification from the GEFS and EC ensembles for the first 4 months of this year.  Displayed is the percent occurrence where the observed 500mb heights (using the GDAS analysis) verified higher or lower than any of the ensemble members at the grid point.  </a:t>
            </a:r>
          </a:p>
          <a:p>
            <a:pPr rtl="0">
              <a:spcBef>
                <a:spcPts val="0"/>
              </a:spcBef>
              <a:buNone/>
            </a:pPr>
            <a:endParaRPr/>
          </a:p>
          <a:p>
            <a:pPr lvl="0" rtl="0">
              <a:spcBef>
                <a:spcPts val="0"/>
              </a:spcBef>
              <a:buNone/>
            </a:pPr>
            <a:r>
              <a:rPr lang="en"/>
              <a:t>So basically, the max and min 500mb forecasts are collected from each member for each grid point.  This will show the percent of forecasts where the 500mb height didn’t verify in that range.  This occurred 20-30% of the time across the southern U.S. and along the Pacific coast in the GEFS.  For the EC, this rarely exceeded 10% throughout the domain.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So, does the current production suite address those challenges.  Yes, to a point.  Our QPF and Metwatch desk (which write MPDs for heavy rain events that may lead to flash flooding) have found this resource invaluable.  Nearly every MPD written references one or more of the CAMs as supplying guidance and support for their forecasts.</a:t>
            </a:r>
          </a:p>
          <a:p>
            <a:pPr rtl="0">
              <a:spcBef>
                <a:spcPts val="0"/>
              </a:spcBef>
              <a:buNone/>
            </a:pPr>
            <a:endParaRPr/>
          </a:p>
          <a:p>
            <a:pPr rtl="0">
              <a:spcBef>
                <a:spcPts val="0"/>
              </a:spcBef>
              <a:buNone/>
            </a:pPr>
            <a:r>
              <a:rPr lang="en"/>
              <a:t>But...as pointed out in the challenges, the lack of QPF improvements and under-dispersiveness of the ensembles l Also...the current precipitation type algorithms are outdated, and there’s not more widespread use of model explicit schemes to predict frozen precip accumulation. </a:t>
            </a:r>
          </a:p>
          <a:p>
            <a:pPr rtl="0">
              <a:spcBef>
                <a:spcPts val="0"/>
              </a:spcBef>
              <a:buNone/>
            </a:pPr>
            <a:endParaRPr/>
          </a:p>
          <a:p>
            <a:pPr lvl="0" rtl="0">
              <a:spcBef>
                <a:spcPts val="0"/>
              </a:spcBef>
              <a:buNone/>
            </a:pPr>
            <a:r>
              <a:rPr lang="en"/>
              <a:t>Finally...training on new or existing guidance is difficult.  It may be available, but each time there’s an upgrade, I can’t quickly locate a brief discussion on how the model changes will impact sensible weather or a quickl look at verification scores.  What does x change do to QPF, CAPE, winds, 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Is the amount of guidance in the Goldilocks range?  Hard to say, because the real issue is quality versus amount.  Question:  Does the NWP help the forecaster make the RIGHT key decision as quickly as possible?</a:t>
            </a:r>
          </a:p>
          <a:p>
            <a:pPr rtl="0">
              <a:spcBef>
                <a:spcPts val="0"/>
              </a:spcBef>
              <a:buNone/>
            </a:pPr>
            <a:endParaRPr/>
          </a:p>
          <a:p>
            <a:pPr>
              <a:spcBef>
                <a:spcPts val="0"/>
              </a:spcBef>
              <a:buNone/>
            </a:pPr>
            <a:r>
              <a:rPr lang="en"/>
              <a:t>In general, though...looking at the guidance profiles, we basically endorse Geoff DiMego’s plan of having 3-4 primary ensemble systems...with the “deterministic” forecast falling out of the control member.  For the high-res, ideally running this out to 18-24 hours on an hourly basis and extending to 84 hours at the synoptic times.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What does WPC need in terms of models or products to address short-term challenges.  Well, this breaks down into 2 components.  The first is advancing the quality of the existing product suite.</a:t>
            </a:r>
          </a:p>
          <a:p>
            <a:pPr rtl="0">
              <a:spcBef>
                <a:spcPts val="0"/>
              </a:spcBef>
              <a:buNone/>
            </a:pPr>
            <a:endParaRPr/>
          </a:p>
          <a:p>
            <a:pPr rtl="0">
              <a:spcBef>
                <a:spcPts val="0"/>
              </a:spcBef>
              <a:buNone/>
            </a:pPr>
            <a:r>
              <a:rPr lang="en"/>
              <a:t>#1 - Improve the QPF.  Our ability to satisfy customers in increasing role providing impact based decision support will rely heavily on improving QPF in the model suite.  Consider adding bias-corrected QPF to more guidance, especially high-resolution.</a:t>
            </a:r>
          </a:p>
          <a:p>
            <a:pPr rtl="0">
              <a:spcBef>
                <a:spcPts val="0"/>
              </a:spcBef>
              <a:buNone/>
            </a:pPr>
            <a:endParaRPr/>
          </a:p>
          <a:p>
            <a:pPr rtl="0">
              <a:spcBef>
                <a:spcPts val="0"/>
              </a:spcBef>
              <a:buNone/>
            </a:pPr>
            <a:r>
              <a:rPr lang="en"/>
              <a:t>Secondly, increase the dispersion of the ensemble guidance. This applies to our PQPF and PWPF and medium range.  The SREF is currently a major driver of WPC’s PQPF and PWPF product suite. While we can modify the deterministic products, the quality of the post-processed probability guidance depends on a quality of the ensemble...and based on our scores on reliability diagrams from the last winter season where there was a significant over-forecast bias, there’s room for improvement.  </a:t>
            </a:r>
          </a:p>
          <a:p>
            <a:pPr rtl="0">
              <a:spcBef>
                <a:spcPts val="0"/>
              </a:spcBef>
              <a:buNone/>
            </a:pPr>
            <a:endParaRPr/>
          </a:p>
          <a:p>
            <a:pPr>
              <a:spcBef>
                <a:spcPts val="0"/>
              </a:spcBef>
              <a:buNone/>
            </a:pPr>
            <a:r>
              <a:rPr lang="en"/>
              <a:t>Other ideas.  We’d like a continued focus on improving land surface models.  This will help with the snow accumulation, particularly in scenarios with borderline surface temperatures (differing degrees of melting)...and improve dew point/2m temps.  And something that may be more related to the next slide...adding probabilistic precipitation type accumulated over model time steps in addition to the binary 1/0 instantaneous determination.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second component to address challenges is adding new post-processing.</a:t>
            </a:r>
          </a:p>
          <a:p>
            <a:pPr rtl="0">
              <a:spcBef>
                <a:spcPts val="0"/>
              </a:spcBef>
              <a:buNone/>
            </a:pPr>
            <a:endParaRPr/>
          </a:p>
          <a:p>
            <a:pPr rtl="0">
              <a:spcBef>
                <a:spcPts val="0"/>
              </a:spcBef>
              <a:buNone/>
            </a:pPr>
            <a:r>
              <a:rPr lang="en"/>
              <a:t>For QPF, this might include probability-matched precipitation in the post...and more easily viewing soundings from hi-res guidance.  This can be particularly useful both to our QPF and winter weather desks.  At medium range, create ensemble clusters.  WPC currently does some of its own post-processing to create clusters.  It would be ideal to move that into the production suite. </a:t>
            </a:r>
          </a:p>
          <a:p>
            <a:pPr rtl="0">
              <a:spcBef>
                <a:spcPts val="0"/>
              </a:spcBef>
              <a:buNone/>
            </a:pPr>
            <a:endParaRPr/>
          </a:p>
          <a:p>
            <a:pPr rtl="0">
              <a:spcBef>
                <a:spcPts val="0"/>
              </a:spcBef>
              <a:buNone/>
            </a:pPr>
            <a:r>
              <a:rPr lang="en"/>
              <a:t>For winter weather, consider expanding the fraction of frozen precipitation in the snow-water equivalent paramter to the GFS, GEFS.  This might involve either transfering Ferrier micro physics into the GFS and ARW, or much better, further developing the Thompson and other microphysics schemes to be applicable in a non-instantaneous way. </a:t>
            </a:r>
          </a:p>
          <a:p>
            <a:pPr rtl="0">
              <a:spcBef>
                <a:spcPts val="0"/>
              </a:spcBef>
              <a:buNone/>
            </a:pPr>
            <a:endParaRPr/>
          </a:p>
          <a:p>
            <a:pPr lvl="0" rtl="0">
              <a:spcBef>
                <a:spcPts val="0"/>
              </a:spcBef>
              <a:buNone/>
            </a:pPr>
            <a:r>
              <a:rPr lang="en"/>
              <a:t>In addition, neighborhood probabilistic fields from the ensembles.  We’ve worked with post-processing this for QPF from the SSEO for our flash flood experiment.  Adding these fields to the HREF and SREF would be useful to support redesigning our excessive rainfall forecasts to display probabilities of exceeding flash flood guidance within 40km of a point versus at a grid point.  And now that the HREF is out...I know there’s a document with the end-goal parameters from the HREF...and 3-hour QPF is there, but really need the 6- and 24-hour.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grpSp>
        <p:nvGrpSpPr>
          <p:cNvPr id="9" name="Shape 9"/>
          <p:cNvGrpSpPr/>
          <p:nvPr/>
        </p:nvGrpSpPr>
        <p:grpSpPr>
          <a:xfrm>
            <a:off x="4350278" y="2855377"/>
            <a:ext cx="443588" cy="105632"/>
            <a:chOff x="4137525" y="2915950"/>
            <a:chExt cx="869099" cy="206999"/>
          </a:xfrm>
        </p:grpSpPr>
        <p:sp>
          <p:nvSpPr>
            <p:cNvPr id="10" name="Shape 10"/>
            <p:cNvSpPr/>
            <p:nvPr/>
          </p:nvSpPr>
          <p:spPr>
            <a:xfrm>
              <a:off x="446857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a:off x="479962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413752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13" name="Shape 13"/>
          <p:cNvSpPr txBox="1">
            <a:spLocks noGrp="1"/>
          </p:cNvSpPr>
          <p:nvPr>
            <p:ph type="ctrTitle"/>
          </p:nvPr>
        </p:nvSpPr>
        <p:spPr>
          <a:xfrm>
            <a:off x="671257" y="990800"/>
            <a:ext cx="7801500" cy="1730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4" name="Shape 14"/>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15" name="Shape 1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255275"/>
            <a:ext cx="8520599" cy="18906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71250" y="2141250"/>
            <a:ext cx="7852199" cy="8610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8" name="Shape 1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4" name="Shape 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62271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37" name="Shape 3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0"/>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dk1"/>
              </a:buClr>
              <a:buSzPct val="100000"/>
              <a:buNone/>
              <a:defRPr sz="2100">
                <a:solidFill>
                  <a:schemeClr val="dk1"/>
                </a:solidFill>
              </a:defRPr>
            </a:lvl1pPr>
            <a:lvl2pPr algn="ctr">
              <a:lnSpc>
                <a:spcPct val="100000"/>
              </a:lnSpc>
              <a:spcBef>
                <a:spcPts val="0"/>
              </a:spcBef>
              <a:spcAft>
                <a:spcPts val="0"/>
              </a:spcAft>
              <a:buClr>
                <a:schemeClr val="dk1"/>
              </a:buClr>
              <a:buSzPct val="100000"/>
              <a:buNone/>
              <a:defRPr sz="2100">
                <a:solidFill>
                  <a:schemeClr val="dk1"/>
                </a:solidFill>
              </a:defRPr>
            </a:lvl2pPr>
            <a:lvl3pPr algn="ctr">
              <a:lnSpc>
                <a:spcPct val="100000"/>
              </a:lnSpc>
              <a:spcBef>
                <a:spcPts val="0"/>
              </a:spcBef>
              <a:spcAft>
                <a:spcPts val="0"/>
              </a:spcAft>
              <a:buClr>
                <a:schemeClr val="dk1"/>
              </a:buClr>
              <a:buSzPct val="100000"/>
              <a:buNone/>
              <a:defRPr sz="2100">
                <a:solidFill>
                  <a:schemeClr val="dk1"/>
                </a:solidFill>
              </a:defRPr>
            </a:lvl3pPr>
            <a:lvl4pPr algn="ctr">
              <a:lnSpc>
                <a:spcPct val="100000"/>
              </a:lnSpc>
              <a:spcBef>
                <a:spcPts val="0"/>
              </a:spcBef>
              <a:spcAft>
                <a:spcPts val="0"/>
              </a:spcAft>
              <a:buClr>
                <a:schemeClr val="dk1"/>
              </a:buClr>
              <a:buSzPct val="100000"/>
              <a:buNone/>
              <a:defRPr sz="2100">
                <a:solidFill>
                  <a:schemeClr val="dk1"/>
                </a:solidFill>
              </a:defRPr>
            </a:lvl4pPr>
            <a:lvl5pPr algn="ctr">
              <a:lnSpc>
                <a:spcPct val="100000"/>
              </a:lnSpc>
              <a:spcBef>
                <a:spcPts val="0"/>
              </a:spcBef>
              <a:spcAft>
                <a:spcPts val="0"/>
              </a:spcAft>
              <a:buClr>
                <a:schemeClr val="dk1"/>
              </a:buClr>
              <a:buSzPct val="100000"/>
              <a:buNone/>
              <a:defRPr sz="2100">
                <a:solidFill>
                  <a:schemeClr val="dk1"/>
                </a:solidFill>
              </a:defRPr>
            </a:lvl5pPr>
            <a:lvl6pPr algn="ctr">
              <a:lnSpc>
                <a:spcPct val="100000"/>
              </a:lnSpc>
              <a:spcBef>
                <a:spcPts val="0"/>
              </a:spcBef>
              <a:spcAft>
                <a:spcPts val="0"/>
              </a:spcAft>
              <a:buClr>
                <a:schemeClr val="dk1"/>
              </a:buClr>
              <a:buSzPct val="100000"/>
              <a:buNone/>
              <a:defRPr sz="2100">
                <a:solidFill>
                  <a:schemeClr val="dk1"/>
                </a:solidFill>
              </a:defRPr>
            </a:lvl6pPr>
            <a:lvl7pPr algn="ctr">
              <a:lnSpc>
                <a:spcPct val="100000"/>
              </a:lnSpc>
              <a:spcBef>
                <a:spcPts val="0"/>
              </a:spcBef>
              <a:spcAft>
                <a:spcPts val="0"/>
              </a:spcAft>
              <a:buClr>
                <a:schemeClr val="dk1"/>
              </a:buClr>
              <a:buSzPct val="100000"/>
              <a:buNone/>
              <a:defRPr sz="2100">
                <a:solidFill>
                  <a:schemeClr val="dk1"/>
                </a:solidFill>
              </a:defRPr>
            </a:lvl7pPr>
            <a:lvl8pPr algn="ctr">
              <a:lnSpc>
                <a:spcPct val="100000"/>
              </a:lnSpc>
              <a:spcBef>
                <a:spcPts val="0"/>
              </a:spcBef>
              <a:spcAft>
                <a:spcPts val="0"/>
              </a:spcAft>
              <a:buClr>
                <a:schemeClr val="dk1"/>
              </a:buClr>
              <a:buSzPct val="100000"/>
              <a:buNone/>
              <a:defRPr sz="2100">
                <a:solidFill>
                  <a:schemeClr val="dk1"/>
                </a:solidFill>
              </a:defRPr>
            </a:lvl8pPr>
            <a:lvl9pPr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7" name="Shape 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Font typeface="Oswald"/>
              <a:buNone/>
              <a:defRPr sz="3000">
                <a:solidFill>
                  <a:schemeClr val="dk1"/>
                </a:solidFill>
                <a:latin typeface="Oswald"/>
                <a:ea typeface="Oswald"/>
                <a:cs typeface="Oswald"/>
                <a:sym typeface="Oswald"/>
              </a:defRPr>
            </a:lvl1pPr>
            <a:lvl2pPr>
              <a:spcBef>
                <a:spcPts val="0"/>
              </a:spcBef>
              <a:buClr>
                <a:schemeClr val="dk1"/>
              </a:buClr>
              <a:buSzPct val="100000"/>
              <a:buFont typeface="Oswald"/>
              <a:buNone/>
              <a:defRPr sz="3000">
                <a:solidFill>
                  <a:schemeClr val="dk1"/>
                </a:solidFill>
                <a:latin typeface="Oswald"/>
                <a:ea typeface="Oswald"/>
                <a:cs typeface="Oswald"/>
                <a:sym typeface="Oswald"/>
              </a:defRPr>
            </a:lvl2pPr>
            <a:lvl3pPr>
              <a:spcBef>
                <a:spcPts val="0"/>
              </a:spcBef>
              <a:buClr>
                <a:schemeClr val="dk1"/>
              </a:buClr>
              <a:buSzPct val="100000"/>
              <a:buFont typeface="Oswald"/>
              <a:buNone/>
              <a:defRPr sz="3000">
                <a:solidFill>
                  <a:schemeClr val="dk1"/>
                </a:solidFill>
                <a:latin typeface="Oswald"/>
                <a:ea typeface="Oswald"/>
                <a:cs typeface="Oswald"/>
                <a:sym typeface="Oswald"/>
              </a:defRPr>
            </a:lvl3pPr>
            <a:lvl4pPr>
              <a:spcBef>
                <a:spcPts val="0"/>
              </a:spcBef>
              <a:buClr>
                <a:schemeClr val="dk1"/>
              </a:buClr>
              <a:buSzPct val="100000"/>
              <a:buFont typeface="Oswald"/>
              <a:buNone/>
              <a:defRPr sz="3000">
                <a:solidFill>
                  <a:schemeClr val="dk1"/>
                </a:solidFill>
                <a:latin typeface="Oswald"/>
                <a:ea typeface="Oswald"/>
                <a:cs typeface="Oswald"/>
                <a:sym typeface="Oswald"/>
              </a:defRPr>
            </a:lvl4pPr>
            <a:lvl5pPr>
              <a:spcBef>
                <a:spcPts val="0"/>
              </a:spcBef>
              <a:buClr>
                <a:schemeClr val="dk1"/>
              </a:buClr>
              <a:buSzPct val="100000"/>
              <a:buFont typeface="Oswald"/>
              <a:buNone/>
              <a:defRPr sz="3000">
                <a:solidFill>
                  <a:schemeClr val="dk1"/>
                </a:solidFill>
                <a:latin typeface="Oswald"/>
                <a:ea typeface="Oswald"/>
                <a:cs typeface="Oswald"/>
                <a:sym typeface="Oswald"/>
              </a:defRPr>
            </a:lvl5pPr>
            <a:lvl6pPr>
              <a:spcBef>
                <a:spcPts val="0"/>
              </a:spcBef>
              <a:buClr>
                <a:schemeClr val="dk1"/>
              </a:buClr>
              <a:buSzPct val="100000"/>
              <a:buFont typeface="Oswald"/>
              <a:buNone/>
              <a:defRPr sz="3000">
                <a:solidFill>
                  <a:schemeClr val="dk1"/>
                </a:solidFill>
                <a:latin typeface="Oswald"/>
                <a:ea typeface="Oswald"/>
                <a:cs typeface="Oswald"/>
                <a:sym typeface="Oswald"/>
              </a:defRPr>
            </a:lvl6pPr>
            <a:lvl7pPr>
              <a:spcBef>
                <a:spcPts val="0"/>
              </a:spcBef>
              <a:buClr>
                <a:schemeClr val="dk1"/>
              </a:buClr>
              <a:buSzPct val="100000"/>
              <a:buFont typeface="Oswald"/>
              <a:buNone/>
              <a:defRPr sz="3000">
                <a:solidFill>
                  <a:schemeClr val="dk1"/>
                </a:solidFill>
                <a:latin typeface="Oswald"/>
                <a:ea typeface="Oswald"/>
                <a:cs typeface="Oswald"/>
                <a:sym typeface="Oswald"/>
              </a:defRPr>
            </a:lvl7pPr>
            <a:lvl8pPr>
              <a:spcBef>
                <a:spcPts val="0"/>
              </a:spcBef>
              <a:buClr>
                <a:schemeClr val="dk1"/>
              </a:buClr>
              <a:buSzPct val="100000"/>
              <a:buFont typeface="Oswald"/>
              <a:buNone/>
              <a:defRPr sz="3000">
                <a:solidFill>
                  <a:schemeClr val="dk1"/>
                </a:solidFill>
                <a:latin typeface="Oswald"/>
                <a:ea typeface="Oswald"/>
                <a:cs typeface="Oswald"/>
                <a:sym typeface="Oswald"/>
              </a:defRPr>
            </a:lvl8pPr>
            <a:lvl9pPr>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7" name="Shape 7"/>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gif"/><Relationship Id="rId5" Type="http://schemas.openxmlformats.org/officeDocument/2006/relationships/image" Target="../media/image6.gi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gif"/><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60950" y="524147"/>
            <a:ext cx="8222100" cy="838799"/>
          </a:xfrm>
          <a:prstGeom prst="rect">
            <a:avLst/>
          </a:prstGeom>
        </p:spPr>
        <p:txBody>
          <a:bodyPr lIns="91425" tIns="91425" rIns="91425" bIns="91425" anchor="b" anchorCtr="0">
            <a:noAutofit/>
          </a:bodyPr>
          <a:lstStyle/>
          <a:p>
            <a:pPr>
              <a:spcBef>
                <a:spcPts val="0"/>
              </a:spcBef>
              <a:buNone/>
            </a:pPr>
            <a:r>
              <a:rPr lang="en"/>
              <a:t>Weather Prediction Center</a:t>
            </a:r>
          </a:p>
        </p:txBody>
      </p:sp>
      <p:sp>
        <p:nvSpPr>
          <p:cNvPr id="59" name="Shape 59"/>
          <p:cNvSpPr txBox="1">
            <a:spLocks noGrp="1"/>
          </p:cNvSpPr>
          <p:nvPr>
            <p:ph type="subTitle" idx="1"/>
          </p:nvPr>
        </p:nvSpPr>
        <p:spPr>
          <a:xfrm>
            <a:off x="2284200" y="1271600"/>
            <a:ext cx="4575600" cy="757499"/>
          </a:xfrm>
          <a:prstGeom prst="rect">
            <a:avLst/>
          </a:prstGeom>
        </p:spPr>
        <p:txBody>
          <a:bodyPr lIns="91425" tIns="91425" rIns="91425" bIns="91425" anchor="t" anchorCtr="0">
            <a:noAutofit/>
          </a:bodyPr>
          <a:lstStyle/>
          <a:p>
            <a:pPr rtl="0">
              <a:spcBef>
                <a:spcPts val="0"/>
              </a:spcBef>
              <a:buNone/>
            </a:pPr>
            <a:r>
              <a:rPr lang="en"/>
              <a:t>2015 NCEP Production Suite Review</a:t>
            </a:r>
          </a:p>
          <a:p>
            <a:pPr>
              <a:spcBef>
                <a:spcPts val="0"/>
              </a:spcBef>
              <a:buNone/>
            </a:pPr>
            <a:r>
              <a:rPr lang="en"/>
              <a:t>December 7, 2015</a:t>
            </a:r>
          </a:p>
        </p:txBody>
      </p:sp>
      <p:sp>
        <p:nvSpPr>
          <p:cNvPr id="60" name="Shape 60"/>
          <p:cNvSpPr txBox="1"/>
          <p:nvPr/>
        </p:nvSpPr>
        <p:spPr>
          <a:xfrm>
            <a:off x="1739250" y="2102700"/>
            <a:ext cx="5665499" cy="671400"/>
          </a:xfrm>
          <a:prstGeom prst="rect">
            <a:avLst/>
          </a:prstGeom>
          <a:noFill/>
          <a:ln>
            <a:noFill/>
          </a:ln>
        </p:spPr>
        <p:txBody>
          <a:bodyPr lIns="91425" tIns="91425" rIns="91425" bIns="91425" anchor="t" anchorCtr="0">
            <a:noAutofit/>
          </a:bodyPr>
          <a:lstStyle/>
          <a:p>
            <a:pPr algn="ctr" rtl="0">
              <a:spcBef>
                <a:spcPts val="0"/>
              </a:spcBef>
              <a:buNone/>
            </a:pPr>
            <a:r>
              <a:rPr lang="en">
                <a:solidFill>
                  <a:srgbClr val="FFFFFF"/>
                </a:solidFill>
              </a:rPr>
              <a:t>Mark Klein</a:t>
            </a:r>
          </a:p>
          <a:p>
            <a:pPr algn="ctr">
              <a:spcBef>
                <a:spcPts val="0"/>
              </a:spcBef>
              <a:buNone/>
            </a:pPr>
            <a:r>
              <a:rPr lang="en">
                <a:solidFill>
                  <a:srgbClr val="FFFFFF"/>
                </a:solidFill>
              </a:rPr>
              <a:t>Science and Operations Officer</a:t>
            </a:r>
          </a:p>
        </p:txBody>
      </p:sp>
      <p:pic>
        <p:nvPicPr>
          <p:cNvPr id="61" name="Shape 61"/>
          <p:cNvPicPr preferRelativeResize="0"/>
          <p:nvPr/>
        </p:nvPicPr>
        <p:blipFill>
          <a:blip r:embed="rId3">
            <a:alphaModFix/>
          </a:blip>
          <a:stretch>
            <a:fillRect/>
          </a:stretch>
        </p:blipFill>
        <p:spPr>
          <a:xfrm>
            <a:off x="1394175" y="3986975"/>
            <a:ext cx="7143750" cy="685800"/>
          </a:xfrm>
          <a:prstGeom prst="rect">
            <a:avLst/>
          </a:prstGeom>
          <a:noFill/>
          <a:ln>
            <a:noFill/>
          </a:ln>
        </p:spPr>
      </p:pic>
      <p:sp>
        <p:nvSpPr>
          <p:cNvPr id="62" name="Shape 62"/>
          <p:cNvSpPr txBox="1"/>
          <p:nvPr/>
        </p:nvSpPr>
        <p:spPr>
          <a:xfrm>
            <a:off x="1739250" y="3044837"/>
            <a:ext cx="5665499" cy="671400"/>
          </a:xfrm>
          <a:prstGeom prst="rect">
            <a:avLst/>
          </a:prstGeom>
          <a:noFill/>
          <a:ln>
            <a:noFill/>
          </a:ln>
        </p:spPr>
        <p:txBody>
          <a:bodyPr lIns="91425" tIns="91425" rIns="91425" bIns="91425" anchor="t" anchorCtr="0">
            <a:noAutofit/>
          </a:bodyPr>
          <a:lstStyle/>
          <a:p>
            <a:pPr algn="ctr" rtl="0">
              <a:lnSpc>
                <a:spcPct val="115000"/>
              </a:lnSpc>
              <a:spcBef>
                <a:spcPts val="0"/>
              </a:spcBef>
              <a:buNone/>
            </a:pPr>
            <a:r>
              <a:rPr lang="en" sz="1200">
                <a:solidFill>
                  <a:srgbClr val="FFFFFF"/>
                </a:solidFill>
              </a:rPr>
              <a:t>Contributions by David Novak, Kathy Gilbert, Patrick Burke, Tony Fracasso, Rich Otto, Marc Chanard, and Mike Bodner </a:t>
            </a:r>
          </a:p>
          <a:p>
            <a:pPr lvl="0" algn="ctr" rtl="0">
              <a:spcBef>
                <a:spcPts val="0"/>
              </a:spcBef>
              <a:buNone/>
            </a:pPr>
            <a:endParaRPr>
              <a:solidFill>
                <a:srgbClr val="FFFFFF"/>
              </a:solidFill>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77700"/>
            <a:ext cx="8520599" cy="572699"/>
          </a:xfrm>
          <a:prstGeom prst="rect">
            <a:avLst/>
          </a:prstGeom>
        </p:spPr>
        <p:txBody>
          <a:bodyPr lIns="91425" tIns="91425" rIns="91425" bIns="91425" anchor="t" anchorCtr="0">
            <a:noAutofit/>
          </a:bodyPr>
          <a:lstStyle/>
          <a:p>
            <a:pPr>
              <a:spcBef>
                <a:spcPts val="0"/>
              </a:spcBef>
              <a:buNone/>
            </a:pPr>
            <a:r>
              <a:rPr lang="en" sz="2400"/>
              <a:t>What are WPC’s expected model/product needs for the longer term?</a:t>
            </a:r>
          </a:p>
        </p:txBody>
      </p:sp>
      <p:sp>
        <p:nvSpPr>
          <p:cNvPr id="130" name="Shape 130"/>
          <p:cNvSpPr txBox="1">
            <a:spLocks noGrp="1"/>
          </p:cNvSpPr>
          <p:nvPr>
            <p:ph type="body" idx="1"/>
          </p:nvPr>
        </p:nvSpPr>
        <p:spPr>
          <a:xfrm>
            <a:off x="311700" y="804050"/>
            <a:ext cx="8520599" cy="3974400"/>
          </a:xfrm>
          <a:prstGeom prst="rect">
            <a:avLst/>
          </a:prstGeom>
        </p:spPr>
        <p:txBody>
          <a:bodyPr lIns="91425" tIns="91425" rIns="91425" bIns="91425" anchor="t" anchorCtr="0">
            <a:noAutofit/>
          </a:bodyPr>
          <a:lstStyle/>
          <a:p>
            <a:pPr marL="457200" lvl="0" indent="-228600" rtl="0">
              <a:spcBef>
                <a:spcPts val="0"/>
              </a:spcBef>
              <a:buFont typeface="Calibri"/>
              <a:buChar char="-"/>
            </a:pPr>
            <a:r>
              <a:rPr lang="en">
                <a:latin typeface="Calibri"/>
                <a:ea typeface="Calibri"/>
                <a:cs typeface="Calibri"/>
                <a:sym typeface="Calibri"/>
              </a:rPr>
              <a:t>Drive toward more probabilistic output and products</a:t>
            </a:r>
          </a:p>
          <a:p>
            <a:pPr marL="914400" lvl="1" indent="-330200" rtl="0">
              <a:spcBef>
                <a:spcPts val="0"/>
              </a:spcBef>
              <a:buSzPct val="100000"/>
              <a:buFont typeface="Calibri"/>
              <a:buChar char="-"/>
            </a:pPr>
            <a:r>
              <a:rPr lang="en" sz="1600">
                <a:latin typeface="Calibri"/>
                <a:ea typeface="Calibri"/>
                <a:cs typeface="Calibri"/>
                <a:sym typeface="Calibri"/>
              </a:rPr>
              <a:t>Extreme Forecast Index (EFI) products</a:t>
            </a:r>
          </a:p>
          <a:p>
            <a:pPr marL="914400" lvl="1" indent="-330200" rtl="0">
              <a:spcBef>
                <a:spcPts val="0"/>
              </a:spcBef>
              <a:buSzPct val="100000"/>
              <a:buFont typeface="Calibri"/>
              <a:buChar char="-"/>
            </a:pPr>
            <a:r>
              <a:rPr lang="en" sz="1600">
                <a:latin typeface="Calibri"/>
                <a:ea typeface="Calibri"/>
                <a:cs typeface="Calibri"/>
                <a:sym typeface="Calibri"/>
              </a:rPr>
              <a:t>Day  8-10 temperature and precipitation outlooks</a:t>
            </a:r>
          </a:p>
          <a:p>
            <a:pPr marL="914400" lvl="1" indent="-330200" rtl="0">
              <a:spcBef>
                <a:spcPts val="0"/>
              </a:spcBef>
              <a:buSzPct val="100000"/>
              <a:buFont typeface="Calibri"/>
              <a:buChar char="-"/>
            </a:pPr>
            <a:r>
              <a:rPr lang="en" sz="1600">
                <a:latin typeface="Calibri"/>
                <a:ea typeface="Calibri"/>
                <a:cs typeface="Calibri"/>
                <a:sym typeface="Calibri"/>
              </a:rPr>
              <a:t>Dispersive and reliable ensemble guidance</a:t>
            </a:r>
          </a:p>
          <a:p>
            <a:pPr marL="457200" lvl="0" indent="-228600" rtl="0">
              <a:spcBef>
                <a:spcPts val="0"/>
              </a:spcBef>
              <a:buFont typeface="Calibri"/>
              <a:buChar char="-"/>
            </a:pPr>
            <a:r>
              <a:rPr lang="en">
                <a:latin typeface="Calibri"/>
                <a:ea typeface="Calibri"/>
                <a:cs typeface="Calibri"/>
                <a:sym typeface="Calibri"/>
              </a:rPr>
              <a:t>Increased focus on IDSS</a:t>
            </a:r>
          </a:p>
          <a:p>
            <a:pPr marL="914400" lvl="1" indent="-330200" rtl="0">
              <a:spcBef>
                <a:spcPts val="0"/>
              </a:spcBef>
              <a:buSzPct val="100000"/>
              <a:buFont typeface="Calibri"/>
              <a:buChar char="-"/>
            </a:pPr>
            <a:r>
              <a:rPr lang="en" sz="1600">
                <a:latin typeface="Calibri"/>
                <a:ea typeface="Calibri"/>
                <a:cs typeface="Calibri"/>
                <a:sym typeface="Calibri"/>
              </a:rPr>
              <a:t>Tools to measure uncertainty/predictability</a:t>
            </a:r>
          </a:p>
          <a:p>
            <a:pPr marL="914400" lvl="1" indent="-330200" rtl="0">
              <a:spcBef>
                <a:spcPts val="0"/>
              </a:spcBef>
              <a:buSzPct val="100000"/>
              <a:buFont typeface="Calibri"/>
              <a:buChar char="-"/>
            </a:pPr>
            <a:r>
              <a:rPr lang="en" sz="1600">
                <a:latin typeface="Calibri"/>
                <a:ea typeface="Calibri"/>
                <a:cs typeface="Calibri"/>
                <a:sym typeface="Calibri"/>
              </a:rPr>
              <a:t>Tools to synthesize the output of model data</a:t>
            </a:r>
          </a:p>
          <a:p>
            <a:pPr marL="457200" lvl="0" indent="-228600" rtl="0">
              <a:spcBef>
                <a:spcPts val="0"/>
              </a:spcBef>
              <a:buFont typeface="Calibri"/>
              <a:buChar char="-"/>
            </a:pPr>
            <a:r>
              <a:rPr lang="en">
                <a:latin typeface="Calibri"/>
                <a:ea typeface="Calibri"/>
                <a:cs typeface="Calibri"/>
                <a:sym typeface="Calibri"/>
              </a:rPr>
              <a:t>Coupling of atmospheric and hydrologic models to improve forecasting of flash flood potential</a:t>
            </a:r>
          </a:p>
          <a:p>
            <a:pPr marL="457200" lvl="0" indent="-228600" rtl="0">
              <a:spcBef>
                <a:spcPts val="0"/>
              </a:spcBef>
              <a:buFont typeface="Calibri"/>
              <a:buChar char="-"/>
            </a:pPr>
            <a:r>
              <a:rPr lang="en">
                <a:latin typeface="Calibri"/>
                <a:ea typeface="Calibri"/>
                <a:cs typeface="Calibri"/>
                <a:sym typeface="Calibri"/>
              </a:rPr>
              <a:t>Improved and focused nowcasting guidance (0-6 hour time frame)</a:t>
            </a:r>
          </a:p>
          <a:p>
            <a:pPr marL="914400" lvl="1" indent="-330200" rtl="0">
              <a:spcBef>
                <a:spcPts val="0"/>
              </a:spcBef>
              <a:buSzPct val="100000"/>
              <a:buFont typeface="Calibri"/>
              <a:buChar char="-"/>
            </a:pPr>
            <a:r>
              <a:rPr lang="en" sz="1600">
                <a:latin typeface="Calibri"/>
                <a:ea typeface="Calibri"/>
                <a:cs typeface="Calibri"/>
                <a:sym typeface="Calibri"/>
              </a:rPr>
              <a:t>Fusion of advanced remote sensing data with HREF (e.g. GOES-R)</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2285400"/>
            <a:ext cx="8520599" cy="572699"/>
          </a:xfrm>
          <a:prstGeom prst="rect">
            <a:avLst/>
          </a:prstGeom>
        </p:spPr>
        <p:txBody>
          <a:bodyPr lIns="91425" tIns="91425" rIns="91425" bIns="91425" anchor="t" anchorCtr="0">
            <a:noAutofit/>
          </a:bodyPr>
          <a:lstStyle/>
          <a:p>
            <a:pPr algn="ctr">
              <a:spcBef>
                <a:spcPts val="0"/>
              </a:spcBef>
              <a:buNone/>
            </a:pPr>
            <a:r>
              <a:rPr lang="en" sz="3600"/>
              <a:t>Extra Slides</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55850"/>
            <a:ext cx="8520599" cy="572699"/>
          </a:xfrm>
          <a:prstGeom prst="rect">
            <a:avLst/>
          </a:prstGeom>
        </p:spPr>
        <p:txBody>
          <a:bodyPr lIns="91425" tIns="91425" rIns="91425" bIns="91425" anchor="t" anchorCtr="0">
            <a:noAutofit/>
          </a:bodyPr>
          <a:lstStyle/>
          <a:p>
            <a:pPr>
              <a:spcBef>
                <a:spcPts val="0"/>
              </a:spcBef>
              <a:buNone/>
            </a:pPr>
            <a:r>
              <a:rPr lang="en"/>
              <a:t>CAM bias - Too slow with forward-propogating MCSs </a:t>
            </a:r>
          </a:p>
        </p:txBody>
      </p:sp>
      <p:pic>
        <p:nvPicPr>
          <p:cNvPr id="141" name="Shape 141"/>
          <p:cNvPicPr preferRelativeResize="0"/>
          <p:nvPr/>
        </p:nvPicPr>
        <p:blipFill>
          <a:blip r:embed="rId3">
            <a:alphaModFix/>
          </a:blip>
          <a:stretch>
            <a:fillRect/>
          </a:stretch>
        </p:blipFill>
        <p:spPr>
          <a:xfrm>
            <a:off x="253500" y="1266025"/>
            <a:ext cx="3215974" cy="2611449"/>
          </a:xfrm>
          <a:prstGeom prst="rect">
            <a:avLst/>
          </a:prstGeom>
          <a:noFill/>
          <a:ln>
            <a:noFill/>
          </a:ln>
        </p:spPr>
      </p:pic>
      <p:pic>
        <p:nvPicPr>
          <p:cNvPr id="142" name="Shape 142"/>
          <p:cNvPicPr preferRelativeResize="0"/>
          <p:nvPr/>
        </p:nvPicPr>
        <p:blipFill>
          <a:blip r:embed="rId4">
            <a:alphaModFix/>
          </a:blip>
          <a:stretch>
            <a:fillRect/>
          </a:stretch>
        </p:blipFill>
        <p:spPr>
          <a:xfrm>
            <a:off x="3789925" y="1120512"/>
            <a:ext cx="2779475" cy="2753974"/>
          </a:xfrm>
          <a:prstGeom prst="rect">
            <a:avLst/>
          </a:prstGeom>
          <a:noFill/>
          <a:ln>
            <a:noFill/>
          </a:ln>
        </p:spPr>
      </p:pic>
      <p:pic>
        <p:nvPicPr>
          <p:cNvPr id="143" name="Shape 143"/>
          <p:cNvPicPr preferRelativeResize="0"/>
          <p:nvPr/>
        </p:nvPicPr>
        <p:blipFill>
          <a:blip r:embed="rId5">
            <a:alphaModFix/>
          </a:blip>
          <a:stretch>
            <a:fillRect/>
          </a:stretch>
        </p:blipFill>
        <p:spPr>
          <a:xfrm>
            <a:off x="6190725" y="2182275"/>
            <a:ext cx="2915349" cy="2888600"/>
          </a:xfrm>
          <a:prstGeom prst="rect">
            <a:avLst/>
          </a:prstGeom>
          <a:noFill/>
          <a:ln>
            <a:noFill/>
          </a:ln>
        </p:spPr>
      </p:pic>
      <p:sp>
        <p:nvSpPr>
          <p:cNvPr id="144" name="Shape 144"/>
          <p:cNvSpPr txBox="1"/>
          <p:nvPr/>
        </p:nvSpPr>
        <p:spPr>
          <a:xfrm>
            <a:off x="399262" y="3877475"/>
            <a:ext cx="3070199" cy="327299"/>
          </a:xfrm>
          <a:prstGeom prst="rect">
            <a:avLst/>
          </a:prstGeom>
          <a:noFill/>
          <a:ln>
            <a:noFill/>
          </a:ln>
        </p:spPr>
        <p:txBody>
          <a:bodyPr lIns="91425" tIns="91425" rIns="91425" bIns="91425" anchor="t" anchorCtr="0">
            <a:noAutofit/>
          </a:bodyPr>
          <a:lstStyle/>
          <a:p>
            <a:pPr>
              <a:spcBef>
                <a:spcPts val="0"/>
              </a:spcBef>
              <a:buNone/>
            </a:pPr>
            <a:r>
              <a:rPr lang="en">
                <a:solidFill>
                  <a:srgbClr val="FFFF00"/>
                </a:solidFill>
              </a:rPr>
              <a:t>Observed reflectivity - 03Z 5/26/15</a:t>
            </a:r>
          </a:p>
        </p:txBody>
      </p:sp>
      <p:sp>
        <p:nvSpPr>
          <p:cNvPr id="145" name="Shape 145"/>
          <p:cNvSpPr txBox="1"/>
          <p:nvPr/>
        </p:nvSpPr>
        <p:spPr>
          <a:xfrm>
            <a:off x="6649450" y="1376550"/>
            <a:ext cx="2552399" cy="7188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00"/>
                </a:solidFill>
              </a:rPr>
              <a:t>15-hour forecast reflectivity from NAM CONUS nest and Hi-RES NMMB</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4778100" cy="1085399"/>
          </a:xfrm>
          <a:prstGeom prst="rect">
            <a:avLst/>
          </a:prstGeom>
        </p:spPr>
        <p:txBody>
          <a:bodyPr lIns="91425" tIns="91425" rIns="91425" bIns="91425" anchor="t" anchorCtr="0">
            <a:noAutofit/>
          </a:bodyPr>
          <a:lstStyle/>
          <a:p>
            <a:pPr>
              <a:spcBef>
                <a:spcPts val="0"/>
              </a:spcBef>
              <a:buNone/>
            </a:pPr>
            <a:r>
              <a:rPr lang="en"/>
              <a:t>QPF associated with East Pacific tropical cyclones</a:t>
            </a:r>
          </a:p>
        </p:txBody>
      </p:sp>
      <p:pic>
        <p:nvPicPr>
          <p:cNvPr id="151" name="Shape 151"/>
          <p:cNvPicPr preferRelativeResize="0"/>
          <p:nvPr/>
        </p:nvPicPr>
        <p:blipFill rotWithShape="1">
          <a:blip r:embed="rId3">
            <a:alphaModFix/>
          </a:blip>
          <a:srcRect t="23850" r="18413"/>
          <a:stretch/>
        </p:blipFill>
        <p:spPr>
          <a:xfrm>
            <a:off x="261039" y="2588325"/>
            <a:ext cx="3650334" cy="2555174"/>
          </a:xfrm>
          <a:prstGeom prst="rect">
            <a:avLst/>
          </a:prstGeom>
          <a:noFill/>
          <a:ln>
            <a:noFill/>
          </a:ln>
        </p:spPr>
      </p:pic>
      <p:pic>
        <p:nvPicPr>
          <p:cNvPr id="152" name="Shape 152"/>
          <p:cNvPicPr preferRelativeResize="0"/>
          <p:nvPr/>
        </p:nvPicPr>
        <p:blipFill rotWithShape="1">
          <a:blip r:embed="rId4">
            <a:alphaModFix/>
          </a:blip>
          <a:srcRect t="21703" r="6288"/>
          <a:stretch/>
        </p:blipFill>
        <p:spPr>
          <a:xfrm>
            <a:off x="4040875" y="2588325"/>
            <a:ext cx="4077701" cy="2555174"/>
          </a:xfrm>
          <a:prstGeom prst="rect">
            <a:avLst/>
          </a:prstGeom>
          <a:noFill/>
          <a:ln>
            <a:noFill/>
          </a:ln>
        </p:spPr>
      </p:pic>
      <p:pic>
        <p:nvPicPr>
          <p:cNvPr id="153" name="Shape 153"/>
          <p:cNvPicPr preferRelativeResize="0"/>
          <p:nvPr/>
        </p:nvPicPr>
        <p:blipFill rotWithShape="1">
          <a:blip r:embed="rId5">
            <a:alphaModFix/>
          </a:blip>
          <a:srcRect t="25283" r="6629"/>
          <a:stretch/>
        </p:blipFill>
        <p:spPr>
          <a:xfrm>
            <a:off x="5135825" y="104300"/>
            <a:ext cx="3864524" cy="2319275"/>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Subjective observed model biases</a:t>
            </a:r>
          </a:p>
        </p:txBody>
      </p:sp>
      <p:sp>
        <p:nvSpPr>
          <p:cNvPr id="159" name="Shape 15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
              <a:t>NAM, GFS, and to a lesser extent the Hires Windows, displacing heaviest QPF too far to the north/west away from the best instability during the warm season</a:t>
            </a:r>
          </a:p>
          <a:p>
            <a:pPr marL="457200" lvl="0" indent="-228600" rtl="0">
              <a:spcBef>
                <a:spcPts val="0"/>
              </a:spcBef>
            </a:pPr>
            <a:r>
              <a:rPr lang="en"/>
              <a:t>During events with strong synoptic forcing (cool season), the HiRes Windows have a wet bias in the cool sector due to over-forecast of CAPE.</a:t>
            </a:r>
          </a:p>
          <a:p>
            <a:pPr marL="457200" lvl="0" indent="-228600" rtl="0">
              <a:spcBef>
                <a:spcPts val="0"/>
              </a:spcBef>
            </a:pPr>
            <a:r>
              <a:rPr lang="en"/>
              <a:t>CAM guidance tends to be slow with forward-propagating convective systems</a:t>
            </a:r>
          </a:p>
          <a:p>
            <a:pPr marL="457200" lvl="0" indent="-228600" rtl="0">
              <a:spcBef>
                <a:spcPts val="0"/>
              </a:spcBef>
            </a:pPr>
            <a:r>
              <a:rPr lang="en"/>
              <a:t>Warm low-level temperature bias in the HRRR allows this model to break the cap too soon; initiates convection too early</a:t>
            </a:r>
          </a:p>
          <a:p>
            <a:pPr marL="457200" lvl="0" indent="-228600">
              <a:spcBef>
                <a:spcPts val="0"/>
              </a:spcBef>
            </a:pPr>
            <a:r>
              <a:rPr lang="en"/>
              <a:t>NAM CONUS nest has a high bias with precipitation maxima, but coverage is too low</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Mesoscale snow banding features - looking at this for next WWE</a:t>
            </a:r>
          </a:p>
        </p:txBody>
      </p:sp>
      <p:pic>
        <p:nvPicPr>
          <p:cNvPr id="165" name="Shape 165"/>
          <p:cNvPicPr preferRelativeResize="0"/>
          <p:nvPr/>
        </p:nvPicPr>
        <p:blipFill rotWithShape="1">
          <a:blip r:embed="rId3">
            <a:alphaModFix/>
          </a:blip>
          <a:srcRect t="25778" r="29158" b="26564"/>
          <a:stretch/>
        </p:blipFill>
        <p:spPr>
          <a:xfrm>
            <a:off x="152400" y="1478225"/>
            <a:ext cx="5830025" cy="2451300"/>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209550"/>
            <a:ext cx="8520599" cy="572699"/>
          </a:xfrm>
          <a:prstGeom prst="rect">
            <a:avLst/>
          </a:prstGeom>
        </p:spPr>
        <p:txBody>
          <a:bodyPr lIns="91425" tIns="91425" rIns="91425" bIns="91425" anchor="t" anchorCtr="0">
            <a:noAutofit/>
          </a:bodyPr>
          <a:lstStyle/>
          <a:p>
            <a:pPr>
              <a:spcBef>
                <a:spcPts val="0"/>
              </a:spcBef>
              <a:buNone/>
            </a:pPr>
            <a:r>
              <a:rPr lang="en" dirty="0"/>
              <a:t>What are WPC’s biggest challenges?</a:t>
            </a:r>
          </a:p>
        </p:txBody>
      </p:sp>
      <p:sp>
        <p:nvSpPr>
          <p:cNvPr id="68" name="Shape 68"/>
          <p:cNvSpPr txBox="1">
            <a:spLocks noGrp="1"/>
          </p:cNvSpPr>
          <p:nvPr>
            <p:ph type="body" idx="1"/>
          </p:nvPr>
        </p:nvSpPr>
        <p:spPr>
          <a:xfrm>
            <a:off x="311700" y="742950"/>
            <a:ext cx="8520599" cy="3723899"/>
          </a:xfrm>
          <a:prstGeom prst="rect">
            <a:avLst/>
          </a:prstGeom>
        </p:spPr>
        <p:txBody>
          <a:bodyPr lIns="91425" tIns="91425" rIns="91425" bIns="91425" anchor="t" anchorCtr="0">
            <a:noAutofit/>
          </a:bodyPr>
          <a:lstStyle/>
          <a:p>
            <a:pPr marL="457200" lvl="0" indent="-228600" rtl="0">
              <a:spcBef>
                <a:spcPts val="0"/>
              </a:spcBef>
              <a:buFont typeface="Calibri"/>
            </a:pPr>
            <a:r>
              <a:rPr lang="en" dirty="0">
                <a:latin typeface="Calibri"/>
                <a:ea typeface="Calibri"/>
                <a:cs typeface="Calibri"/>
                <a:sym typeface="Calibri"/>
              </a:rPr>
              <a:t>QPF</a:t>
            </a:r>
          </a:p>
          <a:p>
            <a:pPr marL="914400" lvl="1" indent="-228600" rtl="0">
              <a:spcBef>
                <a:spcPts val="0"/>
              </a:spcBef>
              <a:buFont typeface="Calibri"/>
            </a:pPr>
            <a:r>
              <a:rPr lang="en" dirty="0">
                <a:latin typeface="Calibri"/>
                <a:ea typeface="Calibri"/>
                <a:cs typeface="Calibri"/>
                <a:sym typeface="Calibri"/>
              </a:rPr>
              <a:t>NWP QPFs have shown very slow improvement for the last decade</a:t>
            </a:r>
          </a:p>
          <a:p>
            <a:pPr marL="914400" lvl="1" indent="-228600" rtl="0">
              <a:spcBef>
                <a:spcPts val="0"/>
              </a:spcBef>
              <a:buFont typeface="Calibri"/>
            </a:pPr>
            <a:r>
              <a:rPr lang="en" dirty="0">
                <a:latin typeface="Calibri"/>
                <a:ea typeface="Calibri"/>
                <a:cs typeface="Calibri"/>
                <a:sym typeface="Calibri"/>
              </a:rPr>
              <a:t>Forecasting placement of high-impact precipitation events, particularly in the warm season</a:t>
            </a:r>
          </a:p>
          <a:p>
            <a:pPr marL="457200" lvl="0" indent="-228600" rtl="0">
              <a:spcBef>
                <a:spcPts val="0"/>
              </a:spcBef>
              <a:buFont typeface="Calibri"/>
            </a:pPr>
            <a:r>
              <a:rPr lang="en" dirty="0">
                <a:latin typeface="Calibri"/>
                <a:ea typeface="Calibri"/>
                <a:cs typeface="Calibri"/>
                <a:sym typeface="Calibri"/>
              </a:rPr>
              <a:t>Medium range</a:t>
            </a:r>
          </a:p>
          <a:p>
            <a:pPr marL="914400" lvl="1" indent="-228600" rtl="0">
              <a:spcBef>
                <a:spcPts val="0"/>
              </a:spcBef>
              <a:buFont typeface="Calibri"/>
            </a:pPr>
            <a:r>
              <a:rPr lang="en" dirty="0">
                <a:latin typeface="Calibri"/>
                <a:ea typeface="Calibri"/>
                <a:cs typeface="Calibri"/>
                <a:sym typeface="Calibri"/>
              </a:rPr>
              <a:t>Under-dispersive ensemble guidance (GEFS)</a:t>
            </a:r>
          </a:p>
          <a:p>
            <a:pPr marL="457200" lvl="0" indent="-228600" rtl="0">
              <a:spcBef>
                <a:spcPts val="0"/>
              </a:spcBef>
              <a:buFont typeface="Calibri"/>
            </a:pPr>
            <a:r>
              <a:rPr lang="en" dirty="0">
                <a:latin typeface="Calibri"/>
                <a:ea typeface="Calibri"/>
                <a:cs typeface="Calibri"/>
                <a:sym typeface="Calibri"/>
              </a:rPr>
              <a:t>Winter weather</a:t>
            </a:r>
          </a:p>
          <a:p>
            <a:pPr marL="914400" lvl="1" indent="-228600" rtl="0">
              <a:spcBef>
                <a:spcPts val="0"/>
              </a:spcBef>
              <a:buFont typeface="Calibri"/>
            </a:pPr>
            <a:r>
              <a:rPr lang="en" dirty="0">
                <a:latin typeface="Calibri"/>
                <a:ea typeface="Calibri"/>
                <a:cs typeface="Calibri"/>
                <a:sym typeface="Calibri"/>
              </a:rPr>
              <a:t>Prediction of precipitation type and snowfall accumulations in transition zones</a:t>
            </a:r>
          </a:p>
          <a:p>
            <a:pPr marL="914400" lvl="1" indent="-228600" rtl="0">
              <a:spcBef>
                <a:spcPts val="0"/>
              </a:spcBef>
              <a:buFont typeface="Calibri"/>
            </a:pPr>
            <a:r>
              <a:rPr lang="en" dirty="0">
                <a:latin typeface="Calibri"/>
                <a:ea typeface="Calibri"/>
                <a:cs typeface="Calibri"/>
                <a:sym typeface="Calibri"/>
              </a:rPr>
              <a:t>Mesoscale snow banding</a:t>
            </a:r>
          </a:p>
          <a:p>
            <a:pPr marL="457200" lvl="0" indent="-228600" rtl="0">
              <a:spcBef>
                <a:spcPts val="0"/>
              </a:spcBef>
              <a:buFont typeface="Calibri"/>
            </a:pPr>
            <a:r>
              <a:rPr lang="en" dirty="0">
                <a:latin typeface="Calibri"/>
                <a:ea typeface="Calibri"/>
                <a:cs typeface="Calibri"/>
                <a:sym typeface="Calibri"/>
              </a:rPr>
              <a:t>Mining relevant information from an expansive model suite</a:t>
            </a:r>
          </a:p>
          <a:p>
            <a:pPr marL="457200" lvl="0" indent="-228600" rtl="0">
              <a:spcBef>
                <a:spcPts val="0"/>
              </a:spcBef>
              <a:buFont typeface="Calibri"/>
            </a:pPr>
            <a:r>
              <a:rPr lang="en" dirty="0">
                <a:latin typeface="Calibri"/>
                <a:ea typeface="Calibri"/>
                <a:cs typeface="Calibri"/>
                <a:sym typeface="Calibri"/>
              </a:rPr>
              <a:t>Communications between operational forecasters and modelers</a:t>
            </a:r>
          </a:p>
          <a:p>
            <a:pPr marL="914400" lvl="1" indent="-228600" rtl="0">
              <a:spcBef>
                <a:spcPts val="0"/>
              </a:spcBef>
              <a:buFont typeface="Calibri"/>
            </a:pPr>
            <a:r>
              <a:rPr lang="en" dirty="0">
                <a:latin typeface="Calibri"/>
                <a:ea typeface="Calibri"/>
                <a:cs typeface="Calibri"/>
                <a:sym typeface="Calibri"/>
              </a:rPr>
              <a:t>Information about the models, such as biases, how upgrades will affect sensible weather</a:t>
            </a:r>
          </a:p>
          <a:p>
            <a:pPr marL="457200" lvl="0" indent="-228600" rtl="0">
              <a:spcBef>
                <a:spcPts val="0"/>
              </a:spcBef>
              <a:buFont typeface="Calibri"/>
            </a:pPr>
            <a:r>
              <a:rPr lang="en" dirty="0">
                <a:latin typeface="Calibri"/>
                <a:ea typeface="Calibri"/>
                <a:cs typeface="Calibri"/>
                <a:sym typeface="Calibri"/>
              </a:rPr>
              <a:t>Difficulty evaluating parallel model guidance</a:t>
            </a:r>
          </a:p>
          <a:p>
            <a:pPr marL="914400" lvl="1" indent="-228600" rtl="0">
              <a:spcBef>
                <a:spcPts val="0"/>
              </a:spcBef>
              <a:buFont typeface="Calibri"/>
            </a:pPr>
            <a:r>
              <a:rPr lang="en" dirty="0">
                <a:latin typeface="Calibri"/>
                <a:ea typeface="Calibri"/>
                <a:cs typeface="Calibri"/>
                <a:sym typeface="Calibri"/>
              </a:rPr>
              <a:t>Evaluation period too short and lack of time on shift to adequately perform an evaluation</a:t>
            </a:r>
          </a:p>
          <a:p>
            <a:pPr lvl="0">
              <a:spcBef>
                <a:spcPts val="0"/>
              </a:spcBef>
              <a:buNone/>
            </a:pPr>
            <a:endParaRPr dirty="0"/>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43650" y="120125"/>
            <a:ext cx="7566299" cy="572699"/>
          </a:xfrm>
          <a:prstGeom prst="rect">
            <a:avLst/>
          </a:prstGeom>
        </p:spPr>
        <p:txBody>
          <a:bodyPr lIns="91425" tIns="91425" rIns="91425" bIns="91425" anchor="t" anchorCtr="0">
            <a:noAutofit/>
          </a:bodyPr>
          <a:lstStyle/>
          <a:p>
            <a:pPr algn="ctr">
              <a:spcBef>
                <a:spcPts val="0"/>
              </a:spcBef>
              <a:buNone/>
            </a:pPr>
            <a:r>
              <a:rPr lang="en"/>
              <a:t>Slow NWP QPF improvement for the past decade</a:t>
            </a:r>
          </a:p>
        </p:txBody>
      </p:sp>
      <p:sp>
        <p:nvSpPr>
          <p:cNvPr id="74" name="Shape 74"/>
          <p:cNvSpPr txBox="1"/>
          <p:nvPr/>
        </p:nvSpPr>
        <p:spPr>
          <a:xfrm>
            <a:off x="5226775" y="950175"/>
            <a:ext cx="3119699" cy="1412400"/>
          </a:xfrm>
          <a:prstGeom prst="rect">
            <a:avLst/>
          </a:prstGeom>
          <a:noFill/>
          <a:ln>
            <a:noFill/>
          </a:ln>
        </p:spPr>
        <p:txBody>
          <a:bodyPr lIns="91425" tIns="91425" rIns="91425" bIns="91425" anchor="t" anchorCtr="0">
            <a:noAutofit/>
          </a:bodyPr>
          <a:lstStyle/>
          <a:p>
            <a:pPr rtl="0">
              <a:spcBef>
                <a:spcPts val="0"/>
              </a:spcBef>
              <a:buNone/>
            </a:pPr>
            <a:r>
              <a:rPr lang="en">
                <a:solidFill>
                  <a:srgbClr val="FFFF00"/>
                </a:solidFill>
              </a:rPr>
              <a:t>Verification: WPC’s QC’d manual analysis</a:t>
            </a:r>
          </a:p>
          <a:p>
            <a:pPr rtl="0">
              <a:spcBef>
                <a:spcPts val="0"/>
              </a:spcBef>
              <a:buNone/>
            </a:pPr>
            <a:endParaRPr>
              <a:solidFill>
                <a:srgbClr val="FFFF00"/>
              </a:solidFill>
            </a:endParaRPr>
          </a:p>
          <a:p>
            <a:pPr>
              <a:spcBef>
                <a:spcPts val="0"/>
              </a:spcBef>
              <a:buNone/>
            </a:pPr>
            <a:r>
              <a:rPr lang="en">
                <a:solidFill>
                  <a:srgbClr val="FFFF00"/>
                </a:solidFill>
              </a:rPr>
              <a:t>Data sources: CPC ¼ </a:t>
            </a:r>
            <a:r>
              <a:rPr lang="en" baseline="30000">
                <a:solidFill>
                  <a:srgbClr val="FFFF00"/>
                </a:solidFill>
              </a:rPr>
              <a:t>o</a:t>
            </a:r>
            <a:r>
              <a:rPr lang="en">
                <a:solidFill>
                  <a:srgbClr val="FFFF00"/>
                </a:solidFill>
              </a:rPr>
              <a:t> analysis, Stage IV data, METAR, COOP, HADS, CoCoRaHS</a:t>
            </a:r>
          </a:p>
        </p:txBody>
      </p:sp>
      <p:pic>
        <p:nvPicPr>
          <p:cNvPr id="75" name="Shape 75"/>
          <p:cNvPicPr preferRelativeResize="0"/>
          <p:nvPr/>
        </p:nvPicPr>
        <p:blipFill>
          <a:blip r:embed="rId3">
            <a:alphaModFix/>
          </a:blip>
          <a:stretch>
            <a:fillRect/>
          </a:stretch>
        </p:blipFill>
        <p:spPr>
          <a:xfrm>
            <a:off x="54000" y="791825"/>
            <a:ext cx="4593224" cy="2599820"/>
          </a:xfrm>
          <a:prstGeom prst="rect">
            <a:avLst/>
          </a:prstGeom>
          <a:noFill/>
          <a:ln>
            <a:noFill/>
          </a:ln>
        </p:spPr>
      </p:pic>
      <p:pic>
        <p:nvPicPr>
          <p:cNvPr id="76" name="Shape 76"/>
          <p:cNvPicPr preferRelativeResize="0"/>
          <p:nvPr/>
        </p:nvPicPr>
        <p:blipFill>
          <a:blip r:embed="rId4">
            <a:alphaModFix/>
          </a:blip>
          <a:stretch>
            <a:fillRect/>
          </a:stretch>
        </p:blipFill>
        <p:spPr>
          <a:xfrm>
            <a:off x="4506250" y="2513592"/>
            <a:ext cx="4593224" cy="2593831"/>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73750" y="150025"/>
            <a:ext cx="5398199" cy="496199"/>
          </a:xfrm>
          <a:prstGeom prst="rect">
            <a:avLst/>
          </a:prstGeom>
        </p:spPr>
        <p:txBody>
          <a:bodyPr lIns="91425" tIns="91425" rIns="91425" bIns="91425" anchor="t" anchorCtr="0">
            <a:noAutofit/>
          </a:bodyPr>
          <a:lstStyle/>
          <a:p>
            <a:pPr>
              <a:spcBef>
                <a:spcPts val="0"/>
              </a:spcBef>
              <a:buNone/>
            </a:pPr>
            <a:r>
              <a:rPr lang="en" sz="2400"/>
              <a:t>Example - high impact heavy rain event</a:t>
            </a:r>
          </a:p>
        </p:txBody>
      </p:sp>
      <p:pic>
        <p:nvPicPr>
          <p:cNvPr id="82" name="Shape 82"/>
          <p:cNvPicPr preferRelativeResize="0"/>
          <p:nvPr/>
        </p:nvPicPr>
        <p:blipFill>
          <a:blip r:embed="rId3">
            <a:alphaModFix/>
          </a:blip>
          <a:stretch>
            <a:fillRect/>
          </a:stretch>
        </p:blipFill>
        <p:spPr>
          <a:xfrm>
            <a:off x="5841900" y="241299"/>
            <a:ext cx="3209123" cy="2406825"/>
          </a:xfrm>
          <a:prstGeom prst="rect">
            <a:avLst/>
          </a:prstGeom>
          <a:noFill/>
          <a:ln>
            <a:noFill/>
          </a:ln>
        </p:spPr>
      </p:pic>
      <p:pic>
        <p:nvPicPr>
          <p:cNvPr id="83" name="Shape 83"/>
          <p:cNvPicPr preferRelativeResize="0"/>
          <p:nvPr/>
        </p:nvPicPr>
        <p:blipFill>
          <a:blip r:embed="rId4">
            <a:alphaModFix/>
          </a:blip>
          <a:stretch>
            <a:fillRect/>
          </a:stretch>
        </p:blipFill>
        <p:spPr>
          <a:xfrm>
            <a:off x="5841900" y="2736675"/>
            <a:ext cx="3209123" cy="2406831"/>
          </a:xfrm>
          <a:prstGeom prst="rect">
            <a:avLst/>
          </a:prstGeom>
          <a:noFill/>
          <a:ln>
            <a:noFill/>
          </a:ln>
        </p:spPr>
      </p:pic>
      <p:pic>
        <p:nvPicPr>
          <p:cNvPr id="84" name="Shape 84"/>
          <p:cNvPicPr preferRelativeResize="0"/>
          <p:nvPr/>
        </p:nvPicPr>
        <p:blipFill>
          <a:blip r:embed="rId5">
            <a:alphaModFix/>
          </a:blip>
          <a:stretch>
            <a:fillRect/>
          </a:stretch>
        </p:blipFill>
        <p:spPr>
          <a:xfrm>
            <a:off x="32649" y="2466250"/>
            <a:ext cx="3569674" cy="2677249"/>
          </a:xfrm>
          <a:prstGeom prst="rect">
            <a:avLst/>
          </a:prstGeom>
          <a:noFill/>
          <a:ln>
            <a:noFill/>
          </a:ln>
        </p:spPr>
      </p:pic>
      <p:sp>
        <p:nvSpPr>
          <p:cNvPr id="85" name="Shape 85"/>
          <p:cNvSpPr txBox="1"/>
          <p:nvPr/>
        </p:nvSpPr>
        <p:spPr>
          <a:xfrm>
            <a:off x="70275" y="2047825"/>
            <a:ext cx="3892199" cy="385499"/>
          </a:xfrm>
          <a:prstGeom prst="rect">
            <a:avLst/>
          </a:prstGeom>
          <a:noFill/>
          <a:ln>
            <a:noFill/>
          </a:ln>
        </p:spPr>
        <p:txBody>
          <a:bodyPr lIns="91425" tIns="91425" rIns="91425" bIns="91425" anchor="t" anchorCtr="0">
            <a:noAutofit/>
          </a:bodyPr>
          <a:lstStyle/>
          <a:p>
            <a:pPr>
              <a:spcBef>
                <a:spcPts val="0"/>
              </a:spcBef>
              <a:buNone/>
            </a:pPr>
            <a:r>
              <a:rPr lang="en">
                <a:solidFill>
                  <a:srgbClr val="FFFF00"/>
                </a:solidFill>
              </a:rPr>
              <a:t>24-hour Stage IV QPE - valid 12Z 5/26/15 </a:t>
            </a:r>
          </a:p>
        </p:txBody>
      </p:sp>
      <p:sp>
        <p:nvSpPr>
          <p:cNvPr id="86" name="Shape 86"/>
          <p:cNvSpPr txBox="1"/>
          <p:nvPr/>
        </p:nvSpPr>
        <p:spPr>
          <a:xfrm>
            <a:off x="4160725" y="924200"/>
            <a:ext cx="1751699" cy="709199"/>
          </a:xfrm>
          <a:prstGeom prst="rect">
            <a:avLst/>
          </a:prstGeom>
          <a:noFill/>
          <a:ln>
            <a:noFill/>
          </a:ln>
        </p:spPr>
        <p:txBody>
          <a:bodyPr lIns="91425" tIns="91425" rIns="91425" bIns="91425" anchor="t" anchorCtr="0">
            <a:noAutofit/>
          </a:bodyPr>
          <a:lstStyle/>
          <a:p>
            <a:pPr lvl="0" rtl="0">
              <a:spcBef>
                <a:spcPts val="0"/>
              </a:spcBef>
              <a:buNone/>
            </a:pPr>
            <a:r>
              <a:rPr lang="en">
                <a:solidFill>
                  <a:srgbClr val="FFFF00"/>
                </a:solidFill>
              </a:rPr>
              <a:t>GFS 24-hour QPF from 00Z 5/25/15 (36-hour forecast)</a:t>
            </a:r>
          </a:p>
        </p:txBody>
      </p:sp>
      <p:sp>
        <p:nvSpPr>
          <p:cNvPr id="87" name="Shape 87"/>
          <p:cNvSpPr txBox="1"/>
          <p:nvPr/>
        </p:nvSpPr>
        <p:spPr>
          <a:xfrm>
            <a:off x="3841025" y="3491700"/>
            <a:ext cx="2044200" cy="709199"/>
          </a:xfrm>
          <a:prstGeom prst="rect">
            <a:avLst/>
          </a:prstGeom>
          <a:noFill/>
          <a:ln>
            <a:noFill/>
          </a:ln>
        </p:spPr>
        <p:txBody>
          <a:bodyPr lIns="91425" tIns="91425" rIns="91425" bIns="91425" anchor="t" anchorCtr="0">
            <a:noAutofit/>
          </a:bodyPr>
          <a:lstStyle/>
          <a:p>
            <a:pPr lvl="0" rtl="0">
              <a:spcBef>
                <a:spcPts val="0"/>
              </a:spcBef>
              <a:buNone/>
            </a:pPr>
            <a:r>
              <a:rPr lang="en">
                <a:solidFill>
                  <a:srgbClr val="FFFF00"/>
                </a:solidFill>
              </a:rPr>
              <a:t>12 km NAM 24-hour QPF from 00Z 5/25/15 (36-hour forecast)</a:t>
            </a:r>
          </a:p>
        </p:txBody>
      </p:sp>
      <p:sp>
        <p:nvSpPr>
          <p:cNvPr id="88" name="Shape 88"/>
          <p:cNvSpPr txBox="1">
            <a:spLocks noGrp="1"/>
          </p:cNvSpPr>
          <p:nvPr>
            <p:ph type="title" idx="2"/>
          </p:nvPr>
        </p:nvSpPr>
        <p:spPr>
          <a:xfrm>
            <a:off x="173750" y="825100"/>
            <a:ext cx="4060500" cy="496199"/>
          </a:xfrm>
          <a:prstGeom prst="rect">
            <a:avLst/>
          </a:prstGeom>
        </p:spPr>
        <p:txBody>
          <a:bodyPr lIns="91425" tIns="91425" rIns="91425" bIns="91425" anchor="t" anchorCtr="0">
            <a:noAutofit/>
          </a:bodyPr>
          <a:lstStyle/>
          <a:p>
            <a:pPr lvl="0" rtl="0">
              <a:spcBef>
                <a:spcPts val="0"/>
              </a:spcBef>
              <a:buNone/>
            </a:pPr>
            <a:r>
              <a:rPr lang="en" sz="2000"/>
              <a:t>Houston Flood - May 25-26, 2015</a:t>
            </a:r>
            <a:r>
              <a:rPr lang="en" sz="2400"/>
              <a:t> </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14950" y="51550"/>
            <a:ext cx="8520599" cy="572699"/>
          </a:xfrm>
          <a:prstGeom prst="rect">
            <a:avLst/>
          </a:prstGeom>
        </p:spPr>
        <p:txBody>
          <a:bodyPr lIns="91425" tIns="91425" rIns="91425" bIns="91425" anchor="t" anchorCtr="0">
            <a:noAutofit/>
          </a:bodyPr>
          <a:lstStyle/>
          <a:p>
            <a:pPr lvl="0" rtl="0">
              <a:spcBef>
                <a:spcPts val="0"/>
              </a:spcBef>
              <a:buNone/>
            </a:pPr>
            <a:r>
              <a:rPr lang="en"/>
              <a:t>Under-dispersive ensemble guidance</a:t>
            </a:r>
          </a:p>
        </p:txBody>
      </p:sp>
      <p:sp>
        <p:nvSpPr>
          <p:cNvPr id="94" name="Shape 94"/>
          <p:cNvSpPr txBox="1"/>
          <p:nvPr/>
        </p:nvSpPr>
        <p:spPr>
          <a:xfrm>
            <a:off x="6414862" y="2737575"/>
            <a:ext cx="899400" cy="290700"/>
          </a:xfrm>
          <a:prstGeom prst="rect">
            <a:avLst/>
          </a:prstGeom>
          <a:noFill/>
          <a:ln>
            <a:noFill/>
          </a:ln>
        </p:spPr>
        <p:txBody>
          <a:bodyPr lIns="91425" tIns="91425" rIns="91425" bIns="91425" anchor="ctr" anchorCtr="0">
            <a:noAutofit/>
          </a:bodyPr>
          <a:lstStyle/>
          <a:p>
            <a:pPr lvl="0" algn="ctr" rtl="0">
              <a:spcBef>
                <a:spcPts val="0"/>
              </a:spcBef>
              <a:buNone/>
            </a:pPr>
            <a:r>
              <a:rPr lang="en">
                <a:solidFill>
                  <a:srgbClr val="FFFFFF"/>
                </a:solidFill>
              </a:rPr>
              <a:t>GEFS</a:t>
            </a:r>
          </a:p>
        </p:txBody>
      </p:sp>
      <p:sp>
        <p:nvSpPr>
          <p:cNvPr id="95" name="Shape 95"/>
          <p:cNvSpPr txBox="1"/>
          <p:nvPr/>
        </p:nvSpPr>
        <p:spPr>
          <a:xfrm>
            <a:off x="5420098" y="3644112"/>
            <a:ext cx="1728600" cy="2907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ECMWF EFS</a:t>
            </a:r>
          </a:p>
        </p:txBody>
      </p:sp>
      <p:pic>
        <p:nvPicPr>
          <p:cNvPr id="96" name="Shape 96"/>
          <p:cNvPicPr preferRelativeResize="0"/>
          <p:nvPr/>
        </p:nvPicPr>
        <p:blipFill rotWithShape="1">
          <a:blip r:embed="rId3">
            <a:alphaModFix/>
          </a:blip>
          <a:srcRect l="54555" t="15161" r="6409" b="56967"/>
          <a:stretch/>
        </p:blipFill>
        <p:spPr>
          <a:xfrm>
            <a:off x="4267500" y="624250"/>
            <a:ext cx="4735973" cy="2113325"/>
          </a:xfrm>
          <a:prstGeom prst="rect">
            <a:avLst/>
          </a:prstGeom>
          <a:noFill/>
          <a:ln>
            <a:noFill/>
          </a:ln>
        </p:spPr>
      </p:pic>
      <p:pic>
        <p:nvPicPr>
          <p:cNvPr id="97" name="Shape 97"/>
          <p:cNvPicPr preferRelativeResize="0"/>
          <p:nvPr/>
        </p:nvPicPr>
        <p:blipFill rotWithShape="1">
          <a:blip r:embed="rId4">
            <a:alphaModFix/>
          </a:blip>
          <a:srcRect l="54044" t="14478" r="5569" b="59564"/>
          <a:stretch/>
        </p:blipFill>
        <p:spPr>
          <a:xfrm>
            <a:off x="114950" y="2528249"/>
            <a:ext cx="5261110" cy="2113325"/>
          </a:xfrm>
          <a:prstGeom prst="rect">
            <a:avLst/>
          </a:prstGeom>
          <a:noFill/>
          <a:ln>
            <a:noFill/>
          </a:ln>
        </p:spPr>
      </p:pic>
      <p:sp>
        <p:nvSpPr>
          <p:cNvPr id="98" name="Shape 98"/>
          <p:cNvSpPr txBox="1"/>
          <p:nvPr/>
        </p:nvSpPr>
        <p:spPr>
          <a:xfrm>
            <a:off x="70500" y="750300"/>
            <a:ext cx="3028200" cy="16296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00"/>
                </a:solidFill>
              </a:rPr>
              <a:t>“Outside the envelope” verification Jan 1 - Apr 30, 2015</a:t>
            </a:r>
          </a:p>
          <a:p>
            <a:pPr rtl="0">
              <a:spcBef>
                <a:spcPts val="0"/>
              </a:spcBef>
              <a:buNone/>
            </a:pPr>
            <a:endParaRPr>
              <a:solidFill>
                <a:srgbClr val="FFFFFF"/>
              </a:solidFill>
            </a:endParaRPr>
          </a:p>
          <a:p>
            <a:pPr lvl="0" rtl="0">
              <a:spcBef>
                <a:spcPts val="0"/>
              </a:spcBef>
              <a:buNone/>
            </a:pPr>
            <a:r>
              <a:rPr lang="en">
                <a:solidFill>
                  <a:srgbClr val="FFFFFF"/>
                </a:solidFill>
              </a:rPr>
              <a:t>Percent occurrence of 500 mb heights that verified higher or lower than any ensemble member 168-hour forecast</a:t>
            </a:r>
          </a:p>
        </p:txBody>
      </p:sp>
      <p:pic>
        <p:nvPicPr>
          <p:cNvPr id="99" name="Shape 99"/>
          <p:cNvPicPr preferRelativeResize="0"/>
          <p:nvPr/>
        </p:nvPicPr>
        <p:blipFill rotWithShape="1">
          <a:blip r:embed="rId4">
            <a:alphaModFix/>
          </a:blip>
          <a:srcRect l="9896" t="94348" r="10612"/>
          <a:stretch/>
        </p:blipFill>
        <p:spPr>
          <a:xfrm>
            <a:off x="114949" y="4731200"/>
            <a:ext cx="6541798" cy="290698"/>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117650"/>
            <a:ext cx="8520599" cy="9663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a:solidFill>
                  <a:srgbClr val="FFFFFF"/>
                </a:solidFill>
              </a:rPr>
              <a:t>Does the current production suite and products adequately help you address those challenges?</a:t>
            </a:r>
          </a:p>
        </p:txBody>
      </p:sp>
      <p:sp>
        <p:nvSpPr>
          <p:cNvPr id="105" name="Shape 105"/>
          <p:cNvSpPr txBox="1">
            <a:spLocks noGrp="1"/>
          </p:cNvSpPr>
          <p:nvPr>
            <p:ph type="body" idx="1"/>
          </p:nvPr>
        </p:nvSpPr>
        <p:spPr>
          <a:xfrm>
            <a:off x="311700" y="1044625"/>
            <a:ext cx="8520599" cy="3779999"/>
          </a:xfrm>
          <a:prstGeom prst="rect">
            <a:avLst/>
          </a:prstGeom>
        </p:spPr>
        <p:txBody>
          <a:bodyPr lIns="91425" tIns="91425" rIns="91425" bIns="91425" anchor="t" anchorCtr="0">
            <a:noAutofit/>
          </a:bodyPr>
          <a:lstStyle/>
          <a:p>
            <a:pPr lvl="0" rtl="0">
              <a:lnSpc>
                <a:spcPct val="100000"/>
              </a:lnSpc>
              <a:spcBef>
                <a:spcPts val="0"/>
              </a:spcBef>
              <a:buNone/>
            </a:pPr>
            <a:r>
              <a:rPr lang="en" b="1">
                <a:solidFill>
                  <a:srgbClr val="FFFFFF"/>
                </a:solidFill>
                <a:latin typeface="Calibri"/>
                <a:ea typeface="Calibri"/>
                <a:cs typeface="Calibri"/>
                <a:sym typeface="Calibri"/>
              </a:rPr>
              <a:t>To some extent, yes!</a:t>
            </a:r>
          </a:p>
          <a:p>
            <a:pPr marL="457200" lvl="0" indent="-228600" rtl="0">
              <a:lnSpc>
                <a:spcPct val="100000"/>
              </a:lnSpc>
              <a:spcBef>
                <a:spcPts val="0"/>
              </a:spcBef>
              <a:buSzPct val="100000"/>
              <a:buFont typeface="Calibri"/>
            </a:pPr>
            <a:r>
              <a:rPr lang="en" sz="1400">
                <a:latin typeface="Calibri"/>
                <a:ea typeface="Calibri"/>
                <a:cs typeface="Calibri"/>
                <a:sym typeface="Calibri"/>
              </a:rPr>
              <a:t>Convection-allowing models (CAMs) have become an invaluable tool for our QPF and Metwatch functions</a:t>
            </a:r>
          </a:p>
          <a:p>
            <a:pPr marL="914400" lvl="1" indent="-228600" rtl="0">
              <a:lnSpc>
                <a:spcPct val="100000"/>
              </a:lnSpc>
              <a:spcBef>
                <a:spcPts val="0"/>
              </a:spcBef>
              <a:buSzPct val="77777"/>
              <a:buFont typeface="Calibri"/>
            </a:pPr>
            <a:r>
              <a:rPr lang="en">
                <a:latin typeface="Calibri"/>
                <a:ea typeface="Calibri"/>
                <a:cs typeface="Calibri"/>
                <a:sym typeface="Calibri"/>
              </a:rPr>
              <a:t>Looking forward to increasing use of the HREF</a:t>
            </a:r>
          </a:p>
          <a:p>
            <a:pPr rtl="0">
              <a:lnSpc>
                <a:spcPct val="100000"/>
              </a:lnSpc>
              <a:spcBef>
                <a:spcPts val="0"/>
              </a:spcBef>
              <a:buNone/>
            </a:pPr>
            <a:r>
              <a:rPr lang="en" b="1">
                <a:solidFill>
                  <a:srgbClr val="FFFFFF"/>
                </a:solidFill>
                <a:latin typeface="Calibri"/>
                <a:ea typeface="Calibri"/>
                <a:cs typeface="Calibri"/>
                <a:sym typeface="Calibri"/>
              </a:rPr>
              <a:t>But…</a:t>
            </a:r>
          </a:p>
          <a:p>
            <a:pPr marL="457200" lvl="0" indent="-228600" rtl="0">
              <a:spcBef>
                <a:spcPts val="0"/>
              </a:spcBef>
              <a:buSzPct val="100000"/>
              <a:buFont typeface="Calibri"/>
            </a:pPr>
            <a:r>
              <a:rPr lang="en" sz="1400">
                <a:latin typeface="Calibri"/>
                <a:ea typeface="Calibri"/>
                <a:cs typeface="Calibri"/>
                <a:sym typeface="Calibri"/>
              </a:rPr>
              <a:t>Lack of model improvement at QPF hinders ability to accurately predict high-impact events with adequate lead time</a:t>
            </a:r>
          </a:p>
          <a:p>
            <a:pPr marL="457200" lvl="0" indent="-228600" rtl="0">
              <a:spcBef>
                <a:spcPts val="0"/>
              </a:spcBef>
              <a:buSzPct val="100000"/>
              <a:buFont typeface="Calibri"/>
            </a:pPr>
            <a:r>
              <a:rPr lang="en" sz="1400">
                <a:latin typeface="Calibri"/>
                <a:ea typeface="Calibri"/>
                <a:cs typeface="Calibri"/>
                <a:sym typeface="Calibri"/>
              </a:rPr>
              <a:t>Under-dispersive ensemble guidance leads to over-confidence and an over-forecast bias in our probabilistic QPF and winter weather forecasts</a:t>
            </a:r>
          </a:p>
          <a:p>
            <a:pPr marL="457200" lvl="0" indent="-228600" rtl="0">
              <a:spcBef>
                <a:spcPts val="0"/>
              </a:spcBef>
              <a:buSzPct val="100000"/>
              <a:buFont typeface="Calibri"/>
            </a:pPr>
            <a:r>
              <a:rPr lang="en" sz="1400">
                <a:latin typeface="Calibri"/>
                <a:ea typeface="Calibri"/>
                <a:cs typeface="Calibri"/>
                <a:sym typeface="Calibri"/>
              </a:rPr>
              <a:t>Use of  precipitation-type algorithms is outdated</a:t>
            </a:r>
          </a:p>
          <a:p>
            <a:pPr marL="457200" lvl="0" indent="-228600" rtl="0">
              <a:spcBef>
                <a:spcPts val="0"/>
              </a:spcBef>
              <a:buSzPct val="100000"/>
              <a:buFont typeface="Calibri"/>
            </a:pPr>
            <a:r>
              <a:rPr lang="en" sz="1400">
                <a:latin typeface="Calibri"/>
                <a:ea typeface="Calibri"/>
                <a:cs typeface="Calibri"/>
                <a:sym typeface="Calibri"/>
              </a:rPr>
              <a:t>Easy-to-digest training materials/documentation on models does not exist; for example:</a:t>
            </a:r>
          </a:p>
          <a:p>
            <a:pPr marL="914400" lvl="1" indent="-228600" rtl="0">
              <a:spcBef>
                <a:spcPts val="0"/>
              </a:spcBef>
              <a:buSzPct val="100000"/>
              <a:buFont typeface="Calibri"/>
            </a:pPr>
            <a:r>
              <a:rPr lang="en" sz="1200">
                <a:latin typeface="Calibri"/>
                <a:ea typeface="Calibri"/>
                <a:cs typeface="Calibri"/>
                <a:sym typeface="Calibri"/>
              </a:rPr>
              <a:t>Changes with new parallels and their impact on sensible weather elements</a:t>
            </a:r>
          </a:p>
          <a:p>
            <a:pPr marL="914400" lvl="1" indent="-228600" rtl="0">
              <a:spcBef>
                <a:spcPts val="0"/>
              </a:spcBef>
              <a:buSzPct val="100000"/>
              <a:buFont typeface="Calibri"/>
            </a:pPr>
            <a:r>
              <a:rPr lang="en" sz="1200">
                <a:latin typeface="Calibri"/>
                <a:ea typeface="Calibri"/>
                <a:cs typeface="Calibri"/>
                <a:sym typeface="Calibri"/>
              </a:rPr>
              <a:t>Model biases and simplified material about model physics</a:t>
            </a:r>
          </a:p>
          <a:p>
            <a:pPr lvl="0" rtl="0">
              <a:spcBef>
                <a:spcPts val="0"/>
              </a:spcBef>
              <a:buNone/>
            </a:pPr>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83275"/>
            <a:ext cx="8520599" cy="707399"/>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2400">
                <a:solidFill>
                  <a:srgbClr val="FFFFFF"/>
                </a:solidFill>
              </a:rPr>
              <a:t>Is the current amount of available guidance too much, too little, or the right amount?</a:t>
            </a:r>
          </a:p>
        </p:txBody>
      </p:sp>
      <p:sp>
        <p:nvSpPr>
          <p:cNvPr id="111" name="Shape 111"/>
          <p:cNvSpPr txBox="1">
            <a:spLocks noGrp="1"/>
          </p:cNvSpPr>
          <p:nvPr>
            <p:ph type="body" idx="1"/>
          </p:nvPr>
        </p:nvSpPr>
        <p:spPr>
          <a:xfrm>
            <a:off x="311700" y="1028225"/>
            <a:ext cx="8520599" cy="3806100"/>
          </a:xfrm>
          <a:prstGeom prst="rect">
            <a:avLst/>
          </a:prstGeom>
        </p:spPr>
        <p:txBody>
          <a:bodyPr lIns="91425" tIns="91425" rIns="91425" bIns="91425" anchor="t" anchorCtr="0">
            <a:noAutofit/>
          </a:bodyPr>
          <a:lstStyle/>
          <a:p>
            <a:pPr marL="457200" lvl="0" indent="-228600" rtl="0">
              <a:spcBef>
                <a:spcPts val="0"/>
              </a:spcBef>
              <a:buFont typeface="Calibri"/>
            </a:pPr>
            <a:r>
              <a:rPr lang="en">
                <a:latin typeface="Calibri"/>
                <a:ea typeface="Calibri"/>
                <a:cs typeface="Calibri"/>
                <a:sym typeface="Calibri"/>
              </a:rPr>
              <a:t>The </a:t>
            </a:r>
            <a:r>
              <a:rPr lang="en" i="1">
                <a:solidFill>
                  <a:srgbClr val="00FF00"/>
                </a:solidFill>
                <a:latin typeface="Calibri"/>
                <a:ea typeface="Calibri"/>
                <a:cs typeface="Calibri"/>
                <a:sym typeface="Calibri"/>
              </a:rPr>
              <a:t>quality </a:t>
            </a:r>
            <a:r>
              <a:rPr lang="en">
                <a:latin typeface="Calibri"/>
                <a:ea typeface="Calibri"/>
                <a:cs typeface="Calibri"/>
                <a:sym typeface="Calibri"/>
              </a:rPr>
              <a:t>of the guidance matters more than the </a:t>
            </a:r>
            <a:r>
              <a:rPr lang="en" i="1">
                <a:latin typeface="Calibri"/>
                <a:ea typeface="Calibri"/>
                <a:cs typeface="Calibri"/>
                <a:sym typeface="Calibri"/>
              </a:rPr>
              <a:t>amount</a:t>
            </a:r>
          </a:p>
          <a:p>
            <a:pPr marL="457200" lvl="0" indent="-228600" rtl="0">
              <a:spcBef>
                <a:spcPts val="0"/>
              </a:spcBef>
              <a:buFont typeface="Calibri"/>
            </a:pPr>
            <a:r>
              <a:rPr lang="en">
                <a:latin typeface="Calibri"/>
                <a:ea typeface="Calibri"/>
                <a:cs typeface="Calibri"/>
                <a:sym typeface="Calibri"/>
              </a:rPr>
              <a:t>Does the NWP help the forecaster make the right key decision as fast as possible?</a:t>
            </a:r>
          </a:p>
          <a:p>
            <a:pPr marL="457200" lvl="0" indent="-228600" rtl="0">
              <a:spcBef>
                <a:spcPts val="0"/>
              </a:spcBef>
              <a:buFont typeface="Calibri"/>
            </a:pPr>
            <a:r>
              <a:rPr lang="en">
                <a:latin typeface="Calibri"/>
                <a:ea typeface="Calibri"/>
                <a:cs typeface="Calibri"/>
                <a:sym typeface="Calibri"/>
              </a:rPr>
              <a:t>Generally endorse the “DiMego plan” - consolidation of the model suite into 3-4 ensemble systems</a:t>
            </a:r>
          </a:p>
          <a:p>
            <a:pPr marL="914400" lvl="1" indent="-228600" rtl="0">
              <a:spcBef>
                <a:spcPts val="0"/>
              </a:spcBef>
              <a:buFont typeface="Calibri"/>
            </a:pPr>
            <a:r>
              <a:rPr lang="en">
                <a:latin typeface="Calibri"/>
                <a:ea typeface="Calibri"/>
                <a:cs typeface="Calibri"/>
                <a:sym typeface="Calibri"/>
              </a:rPr>
              <a:t>GEFS </a:t>
            </a:r>
          </a:p>
          <a:p>
            <a:pPr marL="914400" lvl="1" indent="-228600" rtl="0">
              <a:spcBef>
                <a:spcPts val="0"/>
              </a:spcBef>
              <a:buFont typeface="Calibri"/>
            </a:pPr>
            <a:r>
              <a:rPr lang="en">
                <a:latin typeface="Calibri"/>
                <a:ea typeface="Calibri"/>
                <a:cs typeface="Calibri"/>
                <a:sym typeface="Calibri"/>
              </a:rPr>
              <a:t>SREF</a:t>
            </a:r>
          </a:p>
          <a:p>
            <a:pPr marL="914400" marR="0" lvl="1" indent="-228600" algn="l" rtl="0">
              <a:lnSpc>
                <a:spcPct val="115000"/>
              </a:lnSpc>
              <a:spcBef>
                <a:spcPts val="0"/>
              </a:spcBef>
              <a:spcAft>
                <a:spcPts val="1600"/>
              </a:spcAft>
              <a:buClr>
                <a:schemeClr val="accent3"/>
              </a:buClr>
              <a:buSzPct val="77777"/>
              <a:buFont typeface="Calibri"/>
            </a:pPr>
            <a:r>
              <a:rPr lang="en">
                <a:latin typeface="Calibri"/>
                <a:ea typeface="Calibri"/>
                <a:cs typeface="Calibri"/>
                <a:sym typeface="Calibri"/>
              </a:rPr>
              <a:t>HREF</a:t>
            </a:r>
          </a:p>
          <a:p>
            <a:pPr marL="1371600" lvl="2" indent="-228600" rtl="0">
              <a:spcBef>
                <a:spcPts val="0"/>
              </a:spcBef>
              <a:buFont typeface="Calibri"/>
            </a:pPr>
            <a:r>
              <a:rPr lang="en">
                <a:latin typeface="Calibri"/>
                <a:ea typeface="Calibri"/>
                <a:cs typeface="Calibri"/>
                <a:sym typeface="Calibri"/>
              </a:rPr>
              <a:t>Includes HRRR, HiRes windows, NAM nest</a:t>
            </a:r>
          </a:p>
          <a:p>
            <a:pPr marL="1371600" lvl="2" indent="-228600" rtl="0">
              <a:spcBef>
                <a:spcPts val="0"/>
              </a:spcBef>
              <a:buFont typeface="Calibri"/>
            </a:pPr>
            <a:r>
              <a:rPr lang="en">
                <a:latin typeface="Calibri"/>
                <a:ea typeface="Calibri"/>
                <a:cs typeface="Calibri"/>
                <a:sym typeface="Calibri"/>
              </a:rPr>
              <a:t>Run hourly with hourly (or sub-hourly) output to 18-24 hours</a:t>
            </a:r>
          </a:p>
          <a:p>
            <a:pPr marL="1371600" lvl="2" indent="-228600" rtl="0">
              <a:spcBef>
                <a:spcPts val="0"/>
              </a:spcBef>
              <a:buFont typeface="Calibri"/>
            </a:pPr>
            <a:r>
              <a:rPr lang="en">
                <a:latin typeface="Calibri"/>
                <a:ea typeface="Calibri"/>
                <a:cs typeface="Calibri"/>
                <a:sym typeface="Calibri"/>
              </a:rPr>
              <a:t>Extend to 84 hours at 00/06/12/18 UTC with 3-hourly output</a:t>
            </a:r>
          </a:p>
          <a:p>
            <a:pPr marL="914400" lvl="1" indent="-228600" rtl="0">
              <a:spcBef>
                <a:spcPts val="0"/>
              </a:spcBef>
              <a:buFont typeface="Calibri"/>
            </a:pPr>
            <a:r>
              <a:rPr lang="en">
                <a:latin typeface="Calibri"/>
                <a:ea typeface="Calibri"/>
                <a:cs typeface="Calibri"/>
                <a:sym typeface="Calibri"/>
              </a:rPr>
              <a:t>SSEF (Storm-scale)</a:t>
            </a:r>
          </a:p>
          <a:p>
            <a:pPr marL="914400" lvl="1" indent="-228600" rtl="0">
              <a:spcBef>
                <a:spcPts val="0"/>
              </a:spcBef>
              <a:buFont typeface="Calibri"/>
            </a:pPr>
            <a:r>
              <a:rPr lang="en">
                <a:latin typeface="Calibri"/>
                <a:ea typeface="Calibri"/>
                <a:cs typeface="Calibri"/>
                <a:sym typeface="Calibri"/>
              </a:rPr>
              <a:t>Control runs serve as the “deterministic”</a:t>
            </a:r>
          </a:p>
          <a:p>
            <a:pPr lvl="0">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190375"/>
            <a:ext cx="8520599" cy="572699"/>
          </a:xfrm>
          <a:prstGeom prst="rect">
            <a:avLst/>
          </a:prstGeom>
        </p:spPr>
        <p:txBody>
          <a:bodyPr lIns="91425" tIns="91425" rIns="91425" bIns="91425" anchor="t" anchorCtr="0">
            <a:noAutofit/>
          </a:bodyPr>
          <a:lstStyle/>
          <a:p>
            <a:pPr>
              <a:spcBef>
                <a:spcPts val="0"/>
              </a:spcBef>
              <a:buNone/>
            </a:pPr>
            <a:r>
              <a:rPr lang="en" sz="2400"/>
              <a:t>What does WPC need in terms of products or models to address challenges over next 1-2 years?</a:t>
            </a:r>
          </a:p>
        </p:txBody>
      </p:sp>
      <p:sp>
        <p:nvSpPr>
          <p:cNvPr id="117" name="Shape 117"/>
          <p:cNvSpPr txBox="1">
            <a:spLocks noGrp="1"/>
          </p:cNvSpPr>
          <p:nvPr>
            <p:ph type="body" idx="1"/>
          </p:nvPr>
        </p:nvSpPr>
        <p:spPr>
          <a:xfrm>
            <a:off x="311700" y="1227825"/>
            <a:ext cx="8520599" cy="3297900"/>
          </a:xfrm>
          <a:prstGeom prst="rect">
            <a:avLst/>
          </a:prstGeom>
        </p:spPr>
        <p:txBody>
          <a:bodyPr lIns="91425" tIns="91425" rIns="91425" bIns="91425" anchor="t" anchorCtr="0">
            <a:noAutofit/>
          </a:bodyPr>
          <a:lstStyle/>
          <a:p>
            <a:pPr lvl="0" rtl="0">
              <a:spcBef>
                <a:spcPts val="0"/>
              </a:spcBef>
              <a:buNone/>
            </a:pPr>
            <a:r>
              <a:rPr lang="en" sz="2000" b="1" u="sng">
                <a:latin typeface="Calibri"/>
                <a:ea typeface="Calibri"/>
                <a:cs typeface="Calibri"/>
                <a:sym typeface="Calibri"/>
              </a:rPr>
              <a:t>Advancements to the quality of existing product suite</a:t>
            </a:r>
          </a:p>
          <a:p>
            <a:pPr marL="457200" lvl="0" indent="-228600" rtl="0">
              <a:spcBef>
                <a:spcPts val="0"/>
              </a:spcBef>
              <a:buClr>
                <a:srgbClr val="B7B7B7"/>
              </a:buClr>
              <a:buFont typeface="Calibri"/>
            </a:pPr>
            <a:r>
              <a:rPr lang="en">
                <a:solidFill>
                  <a:srgbClr val="B7B7B7"/>
                </a:solidFill>
                <a:latin typeface="Calibri"/>
                <a:ea typeface="Calibri"/>
                <a:cs typeface="Calibri"/>
                <a:sym typeface="Calibri"/>
              </a:rPr>
              <a:t>Improve QPF</a:t>
            </a:r>
          </a:p>
          <a:p>
            <a:pPr marL="914400" lvl="1" indent="-228600" rtl="0">
              <a:spcBef>
                <a:spcPts val="0"/>
              </a:spcBef>
              <a:buClr>
                <a:srgbClr val="B7B7B7"/>
              </a:buClr>
              <a:buSzPct val="100000"/>
              <a:buFont typeface="Calibri"/>
            </a:pPr>
            <a:r>
              <a:rPr lang="en" sz="1600">
                <a:solidFill>
                  <a:srgbClr val="B7B7B7"/>
                </a:solidFill>
                <a:latin typeface="Calibri"/>
                <a:ea typeface="Calibri"/>
                <a:cs typeface="Calibri"/>
                <a:sym typeface="Calibri"/>
              </a:rPr>
              <a:t>Increasing role in IDSS for high-impact precipitation events</a:t>
            </a:r>
          </a:p>
          <a:p>
            <a:pPr marL="457200" lvl="0" indent="-228600" rtl="0">
              <a:spcBef>
                <a:spcPts val="0"/>
              </a:spcBef>
              <a:buClr>
                <a:srgbClr val="B7B7B7"/>
              </a:buClr>
              <a:buFont typeface="Calibri"/>
            </a:pPr>
            <a:r>
              <a:rPr lang="en">
                <a:solidFill>
                  <a:srgbClr val="B7B7B7"/>
                </a:solidFill>
                <a:latin typeface="Calibri"/>
                <a:ea typeface="Calibri"/>
                <a:cs typeface="Calibri"/>
                <a:sym typeface="Calibri"/>
              </a:rPr>
              <a:t>Promote greater ensemble dispersion in both the SREF and GEFS</a:t>
            </a:r>
          </a:p>
          <a:p>
            <a:pPr marL="914400" lvl="1" indent="-228600" rtl="0">
              <a:spcBef>
                <a:spcPts val="0"/>
              </a:spcBef>
              <a:buClr>
                <a:srgbClr val="B7B7B7"/>
              </a:buClr>
              <a:buFont typeface="Calibri"/>
            </a:pPr>
            <a:r>
              <a:rPr lang="en" sz="1600">
                <a:solidFill>
                  <a:srgbClr val="B7B7B7"/>
                </a:solidFill>
                <a:latin typeface="Calibri"/>
                <a:ea typeface="Calibri"/>
                <a:cs typeface="Calibri"/>
                <a:sym typeface="Calibri"/>
              </a:rPr>
              <a:t>SREF is a primary driver for our PQPF and PWPF</a:t>
            </a:r>
          </a:p>
          <a:p>
            <a:pPr marL="457200" lvl="0" indent="-228600" rtl="0">
              <a:spcBef>
                <a:spcPts val="0"/>
              </a:spcBef>
              <a:buClr>
                <a:srgbClr val="B7B7B7"/>
              </a:buClr>
              <a:buFont typeface="Calibri"/>
            </a:pPr>
            <a:r>
              <a:rPr lang="en">
                <a:solidFill>
                  <a:srgbClr val="B7B7B7"/>
                </a:solidFill>
                <a:latin typeface="Calibri"/>
                <a:ea typeface="Calibri"/>
                <a:cs typeface="Calibri"/>
                <a:sym typeface="Calibri"/>
              </a:rPr>
              <a:t>Other improvements</a:t>
            </a:r>
          </a:p>
          <a:p>
            <a:pPr marL="914400" lvl="1" indent="-228600" rtl="0">
              <a:spcBef>
                <a:spcPts val="0"/>
              </a:spcBef>
              <a:buClr>
                <a:srgbClr val="B7B7B7"/>
              </a:buClr>
              <a:buFont typeface="Calibri"/>
            </a:pPr>
            <a:r>
              <a:rPr lang="en">
                <a:solidFill>
                  <a:srgbClr val="B7B7B7"/>
                </a:solidFill>
                <a:latin typeface="Calibri"/>
                <a:ea typeface="Calibri"/>
                <a:cs typeface="Calibri"/>
                <a:sym typeface="Calibri"/>
              </a:rPr>
              <a:t>Add probabilistic forecasts of precipitation types over time intervals  (1-h , 3-h depending on frequency of data output) </a:t>
            </a:r>
          </a:p>
          <a:p>
            <a:pPr marL="914400" lvl="1" indent="-228600" rtl="0">
              <a:spcBef>
                <a:spcPts val="0"/>
              </a:spcBef>
              <a:buClr>
                <a:srgbClr val="B7B7B7"/>
              </a:buClr>
              <a:buFont typeface="Calibri"/>
            </a:pPr>
            <a:r>
              <a:rPr lang="en">
                <a:solidFill>
                  <a:srgbClr val="B7B7B7"/>
                </a:solidFill>
                <a:latin typeface="Calibri"/>
                <a:ea typeface="Calibri"/>
                <a:cs typeface="Calibri"/>
                <a:sym typeface="Calibri"/>
              </a:rPr>
              <a:t>Continued improvement of land surface modeling of snow depth. </a:t>
            </a:r>
          </a:p>
          <a:p>
            <a:pPr lvl="0" rtl="0">
              <a:spcBef>
                <a:spcPts val="0"/>
              </a:spcBef>
              <a:buNone/>
            </a:pPr>
            <a:endParaRPr>
              <a:solidFill>
                <a:srgbClr val="F3F3F3"/>
              </a:solidFill>
              <a:latin typeface="Times New Roman"/>
              <a:ea typeface="Times New Roman"/>
              <a:cs typeface="Times New Roman"/>
              <a:sym typeface="Times New Roman"/>
            </a:endParaRPr>
          </a:p>
          <a:p>
            <a:pPr marL="457200" lvl="0" indent="0">
              <a:spcBef>
                <a:spcPts val="0"/>
              </a:spcBef>
              <a:spcAft>
                <a:spcPts val="0"/>
              </a:spcAft>
              <a:buNone/>
            </a:pPr>
            <a:endParaRPr sz="900">
              <a:solidFill>
                <a:srgbClr val="FFFFFF"/>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12425" y="1123950"/>
            <a:ext cx="8842799" cy="3393899"/>
          </a:xfrm>
          <a:prstGeom prst="rect">
            <a:avLst/>
          </a:prstGeom>
        </p:spPr>
        <p:txBody>
          <a:bodyPr lIns="91425" tIns="91425" rIns="91425" bIns="91425" anchor="t" anchorCtr="0">
            <a:noAutofit/>
          </a:bodyPr>
          <a:lstStyle/>
          <a:p>
            <a:pPr marL="457200" lvl="0" indent="-228600" rtl="0">
              <a:spcBef>
                <a:spcPts val="0"/>
              </a:spcBef>
              <a:buSzPct val="100000"/>
              <a:buFont typeface="Calibri"/>
            </a:pPr>
            <a:r>
              <a:rPr lang="en" sz="1400" b="1" dirty="0">
                <a:latin typeface="Calibri"/>
                <a:ea typeface="Calibri"/>
                <a:cs typeface="Calibri"/>
                <a:sym typeface="Calibri"/>
              </a:rPr>
              <a:t>QPF</a:t>
            </a:r>
          </a:p>
          <a:p>
            <a:pPr marL="914400" lvl="1" indent="-228600" rtl="0">
              <a:spcBef>
                <a:spcPts val="0"/>
              </a:spcBef>
              <a:buClr>
                <a:srgbClr val="FFFF00"/>
              </a:buClr>
              <a:buFont typeface="Calibri"/>
            </a:pPr>
            <a:r>
              <a:rPr lang="en" dirty="0">
                <a:solidFill>
                  <a:srgbClr val="FFFF00"/>
                </a:solidFill>
                <a:latin typeface="Calibri"/>
                <a:ea typeface="Calibri"/>
                <a:cs typeface="Calibri"/>
                <a:sym typeface="Calibri"/>
              </a:rPr>
              <a:t>Probability matched mean QPF from GEFS, SREF, HREF</a:t>
            </a:r>
          </a:p>
          <a:p>
            <a:pPr marL="1371600" lvl="2" indent="-228600" rtl="0">
              <a:spcBef>
                <a:spcPts val="0"/>
              </a:spcBef>
              <a:buClr>
                <a:srgbClr val="FFFF00"/>
              </a:buClr>
              <a:buFont typeface="Calibri"/>
            </a:pPr>
            <a:r>
              <a:rPr lang="en" dirty="0">
                <a:solidFill>
                  <a:srgbClr val="FFFF00"/>
                </a:solidFill>
                <a:latin typeface="Calibri"/>
                <a:ea typeface="Calibri"/>
                <a:cs typeface="Calibri"/>
                <a:sym typeface="Calibri"/>
              </a:rPr>
              <a:t>Improve intensity forecasts while maintaining the forecast spatial extent of the precipitation</a:t>
            </a:r>
          </a:p>
          <a:p>
            <a:pPr marL="457200" marR="0" lvl="0" indent="-228600" algn="l" rtl="0">
              <a:lnSpc>
                <a:spcPct val="115000"/>
              </a:lnSpc>
              <a:spcBef>
                <a:spcPts val="0"/>
              </a:spcBef>
              <a:spcAft>
                <a:spcPts val="1600"/>
              </a:spcAft>
              <a:buClr>
                <a:srgbClr val="D9D9D9"/>
              </a:buClr>
              <a:buSzPct val="100000"/>
              <a:buFont typeface="Calibri"/>
            </a:pPr>
            <a:r>
              <a:rPr lang="en" sz="1400" b="1" dirty="0">
                <a:solidFill>
                  <a:srgbClr val="D9D9D9"/>
                </a:solidFill>
                <a:latin typeface="Calibri"/>
                <a:ea typeface="Calibri"/>
                <a:cs typeface="Calibri"/>
                <a:sym typeface="Calibri"/>
              </a:rPr>
              <a:t>Medium range</a:t>
            </a:r>
          </a:p>
          <a:p>
            <a:pPr marL="914400" lvl="1" indent="-228600" rtl="0">
              <a:spcBef>
                <a:spcPts val="0"/>
              </a:spcBef>
              <a:buClr>
                <a:srgbClr val="FFFF00"/>
              </a:buClr>
              <a:buFont typeface="Calibri"/>
            </a:pPr>
            <a:r>
              <a:rPr lang="en" dirty="0">
                <a:solidFill>
                  <a:srgbClr val="FFFF00"/>
                </a:solidFill>
                <a:latin typeface="Calibri"/>
                <a:ea typeface="Calibri"/>
                <a:cs typeface="Calibri"/>
                <a:sym typeface="Calibri"/>
              </a:rPr>
              <a:t>Ensemble cluster output</a:t>
            </a:r>
          </a:p>
          <a:p>
            <a:pPr marL="457200" lvl="0" indent="-228600" rtl="0">
              <a:spcBef>
                <a:spcPts val="0"/>
              </a:spcBef>
              <a:buSzPct val="100000"/>
              <a:buFont typeface="Calibri"/>
            </a:pPr>
            <a:r>
              <a:rPr lang="en" sz="1400" b="1" dirty="0">
                <a:latin typeface="Calibri"/>
                <a:ea typeface="Calibri"/>
                <a:cs typeface="Calibri"/>
                <a:sym typeface="Calibri"/>
              </a:rPr>
              <a:t>Winter Weather</a:t>
            </a:r>
          </a:p>
          <a:p>
            <a:pPr marL="914400" lvl="1" indent="-228600" rtl="0">
              <a:spcBef>
                <a:spcPts val="0"/>
              </a:spcBef>
              <a:buClr>
                <a:srgbClr val="FFFF00"/>
              </a:buClr>
              <a:buFont typeface="Calibri"/>
            </a:pPr>
            <a:r>
              <a:rPr lang="en" dirty="0">
                <a:solidFill>
                  <a:srgbClr val="FFFF00"/>
                </a:solidFill>
                <a:latin typeface="Calibri"/>
                <a:ea typeface="Calibri"/>
                <a:cs typeface="Calibri"/>
                <a:sym typeface="Calibri"/>
              </a:rPr>
              <a:t>Expand the use of POFP in deterministic/ensemble systems.  </a:t>
            </a:r>
          </a:p>
          <a:p>
            <a:pPr marL="457200" lvl="0" indent="-228600" rtl="0">
              <a:spcBef>
                <a:spcPts val="0"/>
              </a:spcBef>
              <a:buSzPct val="100000"/>
              <a:buFont typeface="Calibri"/>
            </a:pPr>
            <a:r>
              <a:rPr lang="en" sz="1400" b="1" dirty="0">
                <a:latin typeface="Calibri"/>
                <a:ea typeface="Calibri"/>
                <a:cs typeface="Calibri"/>
                <a:sym typeface="Calibri"/>
              </a:rPr>
              <a:t>Additional probabilistic output from ensemble guidance</a:t>
            </a:r>
          </a:p>
          <a:p>
            <a:pPr marL="914400" lvl="1" indent="-228600" rtl="0">
              <a:spcBef>
                <a:spcPts val="0"/>
              </a:spcBef>
              <a:buClr>
                <a:srgbClr val="FFFF00"/>
              </a:buClr>
              <a:buFont typeface="Calibri"/>
            </a:pPr>
            <a:r>
              <a:rPr lang="en" dirty="0">
                <a:solidFill>
                  <a:srgbClr val="FFFF00"/>
                </a:solidFill>
                <a:latin typeface="Calibri"/>
                <a:ea typeface="Calibri"/>
                <a:cs typeface="Calibri"/>
                <a:sym typeface="Calibri"/>
              </a:rPr>
              <a:t>Neighborhood probability fields from ensembles</a:t>
            </a:r>
          </a:p>
          <a:p>
            <a:pPr marL="914400" lvl="1" indent="-228600" rtl="0">
              <a:spcBef>
                <a:spcPts val="0"/>
              </a:spcBef>
              <a:buClr>
                <a:srgbClr val="FFFF00"/>
              </a:buClr>
              <a:buFont typeface="Calibri"/>
            </a:pPr>
            <a:r>
              <a:rPr lang="en" dirty="0">
                <a:solidFill>
                  <a:srgbClr val="FFFF00"/>
                </a:solidFill>
                <a:latin typeface="Calibri"/>
                <a:ea typeface="Calibri"/>
                <a:cs typeface="Calibri"/>
                <a:sym typeface="Calibri"/>
              </a:rPr>
              <a:t>HREF: 6- and 24-hour QPF probabilities and winter weather parameters</a:t>
            </a:r>
          </a:p>
          <a:p>
            <a:pPr lvl="0" rtl="0">
              <a:spcBef>
                <a:spcPts val="0"/>
              </a:spcBef>
              <a:buNone/>
            </a:pPr>
            <a:endParaRPr sz="1200" dirty="0">
              <a:solidFill>
                <a:srgbClr val="F3F3F3"/>
              </a:solidFill>
              <a:latin typeface="Times New Roman"/>
              <a:ea typeface="Times New Roman"/>
              <a:cs typeface="Times New Roman"/>
              <a:sym typeface="Times New Roman"/>
            </a:endParaRPr>
          </a:p>
          <a:p>
            <a:pPr marL="457200" lvl="0" indent="0" rtl="0">
              <a:spcBef>
                <a:spcPts val="0"/>
              </a:spcBef>
              <a:spcAft>
                <a:spcPts val="0"/>
              </a:spcAft>
              <a:buNone/>
            </a:pPr>
            <a:endParaRPr sz="900" dirty="0">
              <a:solidFill>
                <a:srgbClr val="FFFFFF"/>
              </a:solidFill>
              <a:latin typeface="Arial"/>
              <a:ea typeface="Arial"/>
              <a:cs typeface="Arial"/>
              <a:sym typeface="Arial"/>
            </a:endParaRPr>
          </a:p>
        </p:txBody>
      </p:sp>
      <p:sp>
        <p:nvSpPr>
          <p:cNvPr id="123" name="Shape 123"/>
          <p:cNvSpPr txBox="1">
            <a:spLocks noGrp="1"/>
          </p:cNvSpPr>
          <p:nvPr>
            <p:ph type="title"/>
          </p:nvPr>
        </p:nvSpPr>
        <p:spPr>
          <a:xfrm>
            <a:off x="0" y="42825"/>
            <a:ext cx="9144000" cy="1018199"/>
          </a:xfrm>
          <a:prstGeom prst="rect">
            <a:avLst/>
          </a:prstGeom>
        </p:spPr>
        <p:txBody>
          <a:bodyPr lIns="91425" tIns="91425" rIns="91425" bIns="91425" anchor="t" anchorCtr="0">
            <a:noAutofit/>
          </a:bodyPr>
          <a:lstStyle/>
          <a:p>
            <a:pPr lvl="0" rtl="0">
              <a:spcBef>
                <a:spcPts val="0"/>
              </a:spcBef>
              <a:buNone/>
            </a:pPr>
            <a:r>
              <a:rPr lang="en" sz="2400" dirty="0"/>
              <a:t>What does WPC need in terms of products or models to address challenges over next 1-2 years?</a:t>
            </a:r>
          </a:p>
        </p:txBody>
      </p:sp>
      <p:sp>
        <p:nvSpPr>
          <p:cNvPr id="124" name="Shape 124"/>
          <p:cNvSpPr txBox="1"/>
          <p:nvPr/>
        </p:nvSpPr>
        <p:spPr>
          <a:xfrm>
            <a:off x="403075" y="819150"/>
            <a:ext cx="3773399" cy="407400"/>
          </a:xfrm>
          <a:prstGeom prst="rect">
            <a:avLst/>
          </a:prstGeom>
          <a:noFill/>
          <a:ln>
            <a:noFill/>
          </a:ln>
        </p:spPr>
        <p:txBody>
          <a:bodyPr lIns="91425" tIns="91425" rIns="91425" bIns="91425" anchor="t" anchorCtr="0">
            <a:noAutofit/>
          </a:bodyPr>
          <a:lstStyle/>
          <a:p>
            <a:pPr rtl="0">
              <a:lnSpc>
                <a:spcPct val="115000"/>
              </a:lnSpc>
              <a:spcBef>
                <a:spcPts val="0"/>
              </a:spcBef>
              <a:spcAft>
                <a:spcPts val="1600"/>
              </a:spcAft>
              <a:buNone/>
            </a:pPr>
            <a:r>
              <a:rPr lang="en" sz="2000" b="1" u="sng" dirty="0">
                <a:solidFill>
                  <a:schemeClr val="accent3"/>
                </a:solidFill>
                <a:latin typeface="Calibri"/>
                <a:ea typeface="Calibri"/>
                <a:cs typeface="Calibri"/>
                <a:sym typeface="Calibri"/>
              </a:rPr>
              <a:t>Additional post-processing</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2423</Words>
  <Application>Microsoft Macintosh PowerPoint</Application>
  <PresentationFormat>On-screen Show (16:9)</PresentationFormat>
  <Paragraphs>147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Oswald</vt:lpstr>
      <vt:lpstr>Calibri</vt:lpstr>
      <vt:lpstr>Average</vt:lpstr>
      <vt:lpstr>slate</vt:lpstr>
      <vt:lpstr>Weather Prediction Center</vt:lpstr>
      <vt:lpstr>What are WPC’s biggest challenges?</vt:lpstr>
      <vt:lpstr>Slow NWP QPF improvement for the past decade</vt:lpstr>
      <vt:lpstr>Example - high impact heavy rain event</vt:lpstr>
      <vt:lpstr>Under-dispersive ensemble guidance</vt:lpstr>
      <vt:lpstr>Does the current production suite and products adequately help you address those challenges?</vt:lpstr>
      <vt:lpstr>Is the current amount of available guidance too much, too little, or the right amount?</vt:lpstr>
      <vt:lpstr>What does WPC need in terms of products or models to address challenges over next 1-2 years?</vt:lpstr>
      <vt:lpstr>What does WPC need in terms of products or models to address challenges over next 1-2 years?</vt:lpstr>
      <vt:lpstr>What are WPC’s expected model/product needs for the longer term?</vt:lpstr>
      <vt:lpstr>Extra Slides</vt:lpstr>
      <vt:lpstr>CAM bias - Too slow with forward-propogating MCSs </vt:lpstr>
      <vt:lpstr>QPF associated with East Pacific tropical cyclones</vt:lpstr>
      <vt:lpstr>Subjective observed model biases</vt:lpstr>
      <vt:lpstr>Mesoscale snow banding features - looking at this for next WWE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Prediction Center</dc:title>
  <cp:lastModifiedBy>Lance Bosart</cp:lastModifiedBy>
  <cp:revision>2</cp:revision>
  <dcterms:modified xsi:type="dcterms:W3CDTF">2015-12-08T17:14:34Z</dcterms:modified>
</cp:coreProperties>
</file>