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2" r:id="rId1"/>
    <p:sldMasterId id="2147484297" r:id="rId2"/>
    <p:sldMasterId id="2147484367" r:id="rId3"/>
    <p:sldMasterId id="2147484381" r:id="rId4"/>
    <p:sldMasterId id="2147484394" r:id="rId5"/>
    <p:sldMasterId id="2147484400" r:id="rId6"/>
    <p:sldMasterId id="2147484403" r:id="rId7"/>
    <p:sldMasterId id="2147484412" r:id="rId8"/>
    <p:sldMasterId id="2147484426" r:id="rId9"/>
    <p:sldMasterId id="2147484429" r:id="rId10"/>
    <p:sldMasterId id="2147484441" r:id="rId11"/>
  </p:sldMasterIdLst>
  <p:notesMasterIdLst>
    <p:notesMasterId r:id="rId22"/>
  </p:notesMasterIdLst>
  <p:handoutMasterIdLst>
    <p:handoutMasterId r:id="rId23"/>
  </p:handoutMasterIdLst>
  <p:sldIdLst>
    <p:sldId id="979" r:id="rId12"/>
    <p:sldId id="1030" r:id="rId13"/>
    <p:sldId id="1078" r:id="rId14"/>
    <p:sldId id="1071" r:id="rId15"/>
    <p:sldId id="1076" r:id="rId16"/>
    <p:sldId id="1077" r:id="rId17"/>
    <p:sldId id="1072" r:id="rId18"/>
    <p:sldId id="1074" r:id="rId19"/>
    <p:sldId id="1075" r:id="rId20"/>
    <p:sldId id="1080" r:id="rId21"/>
  </p:sldIdLst>
  <p:sldSz cx="9144000" cy="6858000" type="screen4x3"/>
  <p:notesSz cx="68580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CC0000"/>
    <a:srgbClr val="008000"/>
    <a:srgbClr val="99CCFF"/>
    <a:srgbClr val="FF99FF"/>
    <a:srgbClr val="1E0294"/>
    <a:srgbClr val="4F4F4F"/>
    <a:srgbClr val="0099CC"/>
    <a:srgbClr val="963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19" autoAdjust="0"/>
    <p:restoredTop sz="99822" autoAdjust="0"/>
  </p:normalViewPr>
  <p:slideViewPr>
    <p:cSldViewPr snapToGrid="0">
      <p:cViewPr varScale="1">
        <p:scale>
          <a:sx n="143" d="100"/>
          <a:sy n="143" d="100"/>
        </p:scale>
        <p:origin x="-1256" y="-96"/>
      </p:cViewPr>
      <p:guideLst>
        <p:guide orient="horz" pos="2166"/>
        <p:guide pos="28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698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3" tIns="46467" rIns="92933" bIns="46467" numCol="1" anchor="t" anchorCtr="0" compatLnSpc="1">
            <a:prstTxWarp prst="textNoShape">
              <a:avLst/>
            </a:prstTxWarp>
          </a:bodyPr>
          <a:lstStyle>
            <a:lvl1pPr defTabSz="92962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305" y="0"/>
            <a:ext cx="2971697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3" tIns="46467" rIns="92933" bIns="46467" numCol="1" anchor="t" anchorCtr="0" compatLnSpc="1">
            <a:prstTxWarp prst="textNoShape">
              <a:avLst/>
            </a:prstTxWarp>
          </a:bodyPr>
          <a:lstStyle>
            <a:lvl1pPr algn="r" defTabSz="92962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4588"/>
            <a:ext cx="2971698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3" tIns="46467" rIns="92933" bIns="46467" numCol="1" anchor="b" anchorCtr="0" compatLnSpc="1">
            <a:prstTxWarp prst="textNoShape">
              <a:avLst/>
            </a:prstTxWarp>
          </a:bodyPr>
          <a:lstStyle>
            <a:lvl1pPr defTabSz="92962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305" y="8774588"/>
            <a:ext cx="2971697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3" tIns="46467" rIns="92933" bIns="46467" numCol="1" anchor="b" anchorCtr="0" compatLnSpc="1">
            <a:prstTxWarp prst="textNoShape">
              <a:avLst/>
            </a:prstTxWarp>
          </a:bodyPr>
          <a:lstStyle>
            <a:lvl1pPr algn="r" defTabSz="929621">
              <a:defRPr sz="1200"/>
            </a:lvl1pPr>
          </a:lstStyle>
          <a:p>
            <a:pPr>
              <a:defRPr/>
            </a:pPr>
            <a:fld id="{E899D76E-EF21-4AC6-9933-496260CE30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05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698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3" tIns="46467" rIns="92933" bIns="46467" numCol="1" anchor="t" anchorCtr="0" compatLnSpc="1">
            <a:prstTxWarp prst="textNoShape">
              <a:avLst/>
            </a:prstTxWarp>
          </a:bodyPr>
          <a:lstStyle>
            <a:lvl1pPr defTabSz="92962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305" y="0"/>
            <a:ext cx="2971697" cy="46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3" tIns="46467" rIns="92933" bIns="46467" numCol="1" anchor="t" anchorCtr="0" compatLnSpc="1">
            <a:prstTxWarp prst="textNoShape">
              <a:avLst/>
            </a:prstTxWarp>
          </a:bodyPr>
          <a:lstStyle>
            <a:lvl1pPr algn="r" defTabSz="92962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3738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607" y="4388082"/>
            <a:ext cx="5028786" cy="415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3" tIns="46467" rIns="92933" bIns="464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588"/>
            <a:ext cx="2971698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3" tIns="46467" rIns="92933" bIns="46467" numCol="1" anchor="b" anchorCtr="0" compatLnSpc="1">
            <a:prstTxWarp prst="textNoShape">
              <a:avLst/>
            </a:prstTxWarp>
          </a:bodyPr>
          <a:lstStyle>
            <a:lvl1pPr defTabSz="92962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305" y="8774588"/>
            <a:ext cx="2971697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33" tIns="46467" rIns="92933" bIns="46467" numCol="1" anchor="b" anchorCtr="0" compatLnSpc="1">
            <a:prstTxWarp prst="textNoShape">
              <a:avLst/>
            </a:prstTxWarp>
          </a:bodyPr>
          <a:lstStyle>
            <a:lvl1pPr algn="r" defTabSz="929621">
              <a:defRPr sz="1200"/>
            </a:lvl1pPr>
          </a:lstStyle>
          <a:p>
            <a:pPr>
              <a:defRPr/>
            </a:pPr>
            <a:fld id="{231A6AC5-0538-4CE3-947B-F521A247F0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91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3738"/>
            <a:ext cx="4619625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985E4-A2C1-4793-9A93-93CA5253695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9188" y="693738"/>
            <a:ext cx="4619625" cy="3463925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08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5283" indent="-290493" defTabSz="9408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61974" indent="-232395" defTabSz="9408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26763" indent="-232395" defTabSz="9408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91553" indent="-232395" defTabSz="9408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56342" indent="-232395" defTabSz="9408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21132" indent="-232395" defTabSz="9408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85921" indent="-232395" defTabSz="9408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50711" indent="-232395" defTabSz="9408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3CB90DF-97E0-4FEE-8F6E-982556EF7DAD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9974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37673" indent="-283720" defTabSz="929974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34882" indent="-226976" defTabSz="929974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88835" indent="-226976" defTabSz="929974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42788" indent="-226976" defTabSz="929974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96740" indent="-226976" defTabSz="92997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50693" indent="-226976" defTabSz="92997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04646" indent="-226976" defTabSz="92997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58599" indent="-226976" defTabSz="92997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B90EA81-2D4C-4E64-9EFA-890818D97F0B}" type="slidenum">
              <a:rPr lang="en-US" sz="1200">
                <a:solidFill>
                  <a:prstClr val="black"/>
                </a:solidFill>
              </a:rPr>
              <a:pPr eaLnBrk="1" hangingPunct="1"/>
              <a:t>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90563"/>
            <a:ext cx="4614862" cy="346233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86513"/>
            <a:ext cx="5028579" cy="4156547"/>
          </a:xfrm>
          <a:noFill/>
        </p:spPr>
        <p:txBody>
          <a:bodyPr lIns="92934" tIns="46467" rIns="92934" bIns="46467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1.png"/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BE83-9F90-4BE7-B6F7-7547D84C7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2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B9AF6-6139-4C16-B10D-DAF32F946E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0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7E36D-9669-4B39-BD6A-454A771DF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5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26 January 2011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27th IIPS for Meteorology, Oceanography and Hydrology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6AEDA-A459-4137-BB29-3E768967F5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685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4F239AF-DDE9-4B79-A601-0BDFBFFE24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57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rgbClr val="FFFFFF"/>
                </a:solidFill>
                <a:latin typeface="Franklin Gothic Book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dirty="0"/>
              <a:t>NOAA's National Weather Service: Serving the Nation’s Environmental Forecasting Needs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D852B2C-72E9-40B6-BBE3-168A51361F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0346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122065A-8032-4301-8FC1-42086C8AA819}" type="datetimeFigureOut">
              <a:rPr lang="en-US" sz="1800">
                <a:solidFill>
                  <a:prstClr val="white"/>
                </a:solidFill>
                <a:ea typeface="ＭＳ Ｐゴシック" pitchFamily="34" charset="-128"/>
              </a:rPr>
              <a:pPr>
                <a:defRPr/>
              </a:pPr>
              <a:t>08/12/2015</a:t>
            </a:fld>
            <a:endParaRPr lang="en-US" sz="18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sz="18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C12FB-640D-4E75-B6B6-075D80E949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38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C0F49E4-BCDA-43D7-AC5D-5EFB884BFA67}" type="datetimeFigureOut">
              <a:rPr lang="en-US" sz="180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08/12/2015</a:t>
            </a:fld>
            <a:endParaRPr lang="en-US" sz="18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sz="1800" dirty="0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60C98-956C-4EB4-B5F8-1B6619FD47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93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41673"/>
      </p:ext>
    </p:extLst>
  </p:cSld>
  <p:clrMapOvr>
    <a:masterClrMapping/>
  </p:clrMapOvr>
  <p:transition xmlns:p14="http://schemas.microsoft.com/office/powerpoint/2010/main">
    <p:pull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1FA81-1B85-4A48-B4C0-1958B38718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81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arth2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11691938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98120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6" name="Rectangle 22" descr="latest_MaxT_conus"/>
          <p:cNvSpPr>
            <a:spLocks noChangeArrowheads="1"/>
          </p:cNvSpPr>
          <p:nvPr userDrawn="1"/>
        </p:nvSpPr>
        <p:spPr bwMode="auto">
          <a:xfrm>
            <a:off x="152409" y="3505200"/>
            <a:ext cx="1673225" cy="137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25" descr="Fire"/>
          <p:cNvSpPr>
            <a:spLocks noChangeArrowheads="1"/>
          </p:cNvSpPr>
          <p:nvPr userDrawn="1"/>
        </p:nvSpPr>
        <p:spPr bwMode="auto">
          <a:xfrm>
            <a:off x="1943110" y="3505200"/>
            <a:ext cx="1673225" cy="1371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26" descr="main_Katrina"/>
          <p:cNvSpPr>
            <a:spLocks noChangeArrowheads="1"/>
          </p:cNvSpPr>
          <p:nvPr userDrawn="1"/>
        </p:nvSpPr>
        <p:spPr bwMode="auto">
          <a:xfrm>
            <a:off x="3735398" y="3505200"/>
            <a:ext cx="1673225" cy="13716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tangle 27" descr="flood2"/>
          <p:cNvSpPr>
            <a:spLocks noChangeArrowheads="1"/>
          </p:cNvSpPr>
          <p:nvPr userDrawn="1"/>
        </p:nvSpPr>
        <p:spPr bwMode="auto">
          <a:xfrm>
            <a:off x="5526098" y="3505200"/>
            <a:ext cx="1673225" cy="1371600"/>
          </a:xfrm>
          <a:prstGeom prst="rect">
            <a:avLst/>
          </a:prstGeom>
          <a:blipFill dpi="0" rotWithShape="1">
            <a:blip r:embed="rId7">
              <a:lum bright="12000"/>
            </a:blip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ectangle 28" descr="Lightning3"/>
          <p:cNvSpPr>
            <a:spLocks noChangeArrowheads="1"/>
          </p:cNvSpPr>
          <p:nvPr userDrawn="1"/>
        </p:nvSpPr>
        <p:spPr bwMode="auto">
          <a:xfrm>
            <a:off x="7318385" y="3505200"/>
            <a:ext cx="1673225" cy="1371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29" descr="drought"/>
          <p:cNvSpPr>
            <a:spLocks noChangeArrowheads="1"/>
          </p:cNvSpPr>
          <p:nvPr userDrawn="1"/>
        </p:nvSpPr>
        <p:spPr bwMode="auto">
          <a:xfrm>
            <a:off x="150815" y="2057400"/>
            <a:ext cx="1673225" cy="137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Rectangle 30" descr="d2d-sat"/>
          <p:cNvSpPr>
            <a:spLocks noChangeArrowheads="1"/>
          </p:cNvSpPr>
          <p:nvPr userDrawn="1"/>
        </p:nvSpPr>
        <p:spPr bwMode="auto">
          <a:xfrm>
            <a:off x="1941523" y="2057400"/>
            <a:ext cx="1673225" cy="1371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ectangle 31" descr="Tornadosm"/>
          <p:cNvSpPr>
            <a:spLocks noChangeArrowheads="1"/>
          </p:cNvSpPr>
          <p:nvPr userDrawn="1"/>
        </p:nvSpPr>
        <p:spPr bwMode="auto">
          <a:xfrm>
            <a:off x="3733810" y="2057400"/>
            <a:ext cx="1673225" cy="1371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Rectangle 32" descr="spaceweather"/>
          <p:cNvSpPr>
            <a:spLocks noChangeArrowheads="1"/>
          </p:cNvSpPr>
          <p:nvPr userDrawn="1"/>
        </p:nvSpPr>
        <p:spPr bwMode="auto">
          <a:xfrm>
            <a:off x="5524510" y="2057400"/>
            <a:ext cx="1673225" cy="1371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Rectangle 33" descr="winter"/>
          <p:cNvSpPr>
            <a:spLocks noChangeArrowheads="1"/>
          </p:cNvSpPr>
          <p:nvPr userDrawn="1"/>
        </p:nvSpPr>
        <p:spPr bwMode="auto">
          <a:xfrm>
            <a:off x="7316798" y="2057400"/>
            <a:ext cx="1673225" cy="13716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09800"/>
          </a:xfrm>
          <a:ln/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5486400" cy="1371600"/>
          </a:xfrm>
        </p:spPr>
        <p:txBody>
          <a:bodyPr rIns="182880"/>
          <a:lstStyle>
            <a:lvl1pPr algn="l">
              <a:defRPr sz="2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6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CCF8B-E598-423E-A608-A9A7B7EB7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755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bg>
      <p:bgPr>
        <a:gradFill>
          <a:gsLst>
            <a:gs pos="0">
              <a:srgbClr val="7C7C7C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31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92C1-2A7F-43C4-9899-C093B8385127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25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783-7A5A-4A0C-94F8-80A82115CB15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54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C2DB6-8A17-4902-86EB-C7780BEEBCB9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2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CA98-A44A-4BD9-8A57-E24CA5EA594F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66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46EF-1790-4C0B-9D7C-022D8A4CBE73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37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05AF-A822-4C02-A4FD-6B8938E1F413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5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8221-A89A-4310-BBFD-8A924604AFAC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39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6ECD-37ED-4265-8675-A20DDAC5461C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70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4310A-FCF8-4D65-93A4-8086A92F7C9E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2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83920-BCD3-454E-895B-3A08F76912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122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7A3A-BCB6-4BCF-BEC2-80496242E3C7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48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62C3-D832-4021-ACCD-E35A937FE336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33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048471E9-8AD4-4A13-A229-0687DE6D23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948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4F239AF-DDE9-4B79-A601-0BDFBFFE24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90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rgbClr val="FFFFFF"/>
                </a:solidFill>
                <a:latin typeface="Franklin Gothic Book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dirty="0"/>
              <a:t>NOAA's National Weather Service: Serving the Nation’s Environmental Forecasting Needs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D852B2C-72E9-40B6-BBE3-168A51361F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43248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122065A-8032-4301-8FC1-42086C8AA819}" type="datetimeFigureOut">
              <a:rPr lang="en-US" sz="1800">
                <a:solidFill>
                  <a:prstClr val="white"/>
                </a:solidFill>
                <a:ea typeface="ＭＳ Ｐゴシック" pitchFamily="34" charset="-128"/>
              </a:rPr>
              <a:pPr>
                <a:defRPr/>
              </a:pPr>
              <a:t>08/12/2015</a:t>
            </a:fld>
            <a:endParaRPr lang="en-US" sz="18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sz="18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C12FB-640D-4E75-B6B6-075D80E949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686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1FA81-1B85-4A48-B4C0-1958B38718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12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048471E9-8AD4-4A13-A229-0687DE6D23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68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20877"/>
            <a:ext cx="7772400" cy="188912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886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FC5F0EED-09C2-4333-A24B-1B795C6D5977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8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ADD44-21A7-4A68-AFEE-6EE4BEAC38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27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56C11-26EE-4D56-AF9A-C5E75CD7AC8D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58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1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1616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676401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31616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FAAB6-9606-4877-BB64-B9F8594057F4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73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167F5-0E60-4A77-876F-AE2CF1026E1D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15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CBD81-31A2-456C-94E7-BBADB84A5851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7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3053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600200"/>
            <a:ext cx="43053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5019E-3742-417F-9B51-DBF97C8687F0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38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2000" y="1600200"/>
            <a:ext cx="7696200" cy="1066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62000" y="2819400"/>
            <a:ext cx="38100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724400" y="2819400"/>
            <a:ext cx="37338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62000" y="5715000"/>
            <a:ext cx="7696200" cy="53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5B0EF-5A69-4C9C-BD92-3DBBF83E1677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7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arth2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11691938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0981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753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Rectangle 22" descr="latest_MaxT_conus"/>
          <p:cNvSpPr>
            <a:spLocks noChangeArrowheads="1"/>
          </p:cNvSpPr>
          <p:nvPr userDrawn="1"/>
        </p:nvSpPr>
        <p:spPr bwMode="auto">
          <a:xfrm>
            <a:off x="152418" y="3733812"/>
            <a:ext cx="1673225" cy="137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lIns="91276" tIns="45638" rIns="91276" bIns="45638" anchor="ctr"/>
          <a:lstStyle/>
          <a:p>
            <a:pPr algn="ctr" defTabSz="912753"/>
            <a:endParaRPr lang="en-US" sz="20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25" descr="Fire"/>
          <p:cNvSpPr>
            <a:spLocks noChangeArrowheads="1"/>
          </p:cNvSpPr>
          <p:nvPr userDrawn="1"/>
        </p:nvSpPr>
        <p:spPr bwMode="auto">
          <a:xfrm>
            <a:off x="1943117" y="3733812"/>
            <a:ext cx="1673225" cy="1371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lIns="91276" tIns="45638" rIns="91276" bIns="45638" anchor="ctr"/>
          <a:lstStyle/>
          <a:p>
            <a:pPr algn="ctr" defTabSz="912753"/>
            <a:endParaRPr lang="en-US" sz="20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26" descr="main_Katrina"/>
          <p:cNvSpPr>
            <a:spLocks noChangeArrowheads="1"/>
          </p:cNvSpPr>
          <p:nvPr userDrawn="1"/>
        </p:nvSpPr>
        <p:spPr bwMode="auto">
          <a:xfrm>
            <a:off x="3735405" y="3733812"/>
            <a:ext cx="1673225" cy="13716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lIns="91276" tIns="45638" rIns="91276" bIns="45638" anchor="ctr"/>
          <a:lstStyle/>
          <a:p>
            <a:pPr algn="ctr" defTabSz="912753"/>
            <a:endParaRPr lang="en-US" sz="20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tangle 27" descr="flood2"/>
          <p:cNvSpPr>
            <a:spLocks noChangeArrowheads="1"/>
          </p:cNvSpPr>
          <p:nvPr userDrawn="1"/>
        </p:nvSpPr>
        <p:spPr bwMode="auto">
          <a:xfrm>
            <a:off x="5526106" y="3733812"/>
            <a:ext cx="1673225" cy="1371600"/>
          </a:xfrm>
          <a:prstGeom prst="rect">
            <a:avLst/>
          </a:prstGeom>
          <a:blipFill dpi="0" rotWithShape="1">
            <a:blip r:embed="rId7">
              <a:lum bright="12000"/>
            </a:blip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lIns="91276" tIns="45638" rIns="91276" bIns="45638" anchor="ctr"/>
          <a:lstStyle/>
          <a:p>
            <a:pPr algn="ctr" defTabSz="912753"/>
            <a:endParaRPr lang="en-US" sz="20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ectangle 28" descr="Lightning3"/>
          <p:cNvSpPr>
            <a:spLocks noChangeArrowheads="1"/>
          </p:cNvSpPr>
          <p:nvPr userDrawn="1"/>
        </p:nvSpPr>
        <p:spPr bwMode="auto">
          <a:xfrm>
            <a:off x="7318392" y="3733812"/>
            <a:ext cx="1673225" cy="1371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lIns="91276" tIns="45638" rIns="91276" bIns="45638" anchor="ctr"/>
          <a:lstStyle/>
          <a:p>
            <a:pPr algn="ctr" defTabSz="912753"/>
            <a:endParaRPr lang="en-US" sz="20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29" descr="drought"/>
          <p:cNvSpPr>
            <a:spLocks noChangeArrowheads="1"/>
          </p:cNvSpPr>
          <p:nvPr userDrawn="1"/>
        </p:nvSpPr>
        <p:spPr bwMode="auto">
          <a:xfrm>
            <a:off x="150830" y="2286009"/>
            <a:ext cx="1673225" cy="137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lIns="91276" tIns="45638" rIns="91276" bIns="45638" anchor="ctr"/>
          <a:lstStyle/>
          <a:p>
            <a:pPr algn="ctr" defTabSz="912753"/>
            <a:endParaRPr lang="en-US" sz="20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Rectangle 30" descr="d2d-sat"/>
          <p:cNvSpPr>
            <a:spLocks noChangeArrowheads="1"/>
          </p:cNvSpPr>
          <p:nvPr userDrawn="1"/>
        </p:nvSpPr>
        <p:spPr bwMode="auto">
          <a:xfrm>
            <a:off x="1941531" y="2286009"/>
            <a:ext cx="1673225" cy="1371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lIns="91276" tIns="45638" rIns="91276" bIns="45638" anchor="ctr"/>
          <a:lstStyle/>
          <a:p>
            <a:pPr algn="ctr" defTabSz="912753"/>
            <a:endParaRPr lang="en-US" sz="20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ectangle 31" descr="Tornadosm"/>
          <p:cNvSpPr>
            <a:spLocks noChangeArrowheads="1"/>
          </p:cNvSpPr>
          <p:nvPr userDrawn="1"/>
        </p:nvSpPr>
        <p:spPr bwMode="auto">
          <a:xfrm>
            <a:off x="3733817" y="2286009"/>
            <a:ext cx="1673225" cy="1371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lIns="91276" tIns="45638" rIns="91276" bIns="45638" anchor="ctr"/>
          <a:lstStyle/>
          <a:p>
            <a:pPr algn="ctr" defTabSz="912753"/>
            <a:endParaRPr lang="en-US" sz="20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Rectangle 32" descr="spaceweather"/>
          <p:cNvSpPr>
            <a:spLocks noChangeArrowheads="1"/>
          </p:cNvSpPr>
          <p:nvPr userDrawn="1"/>
        </p:nvSpPr>
        <p:spPr bwMode="auto">
          <a:xfrm>
            <a:off x="5524517" y="2286009"/>
            <a:ext cx="1673225" cy="1371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lIns="91276" tIns="45638" rIns="91276" bIns="45638" anchor="ctr"/>
          <a:lstStyle/>
          <a:p>
            <a:pPr algn="ctr" defTabSz="912753"/>
            <a:endParaRPr lang="en-US" sz="20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Rectangle 33" descr="winter"/>
          <p:cNvSpPr>
            <a:spLocks noChangeArrowheads="1"/>
          </p:cNvSpPr>
          <p:nvPr userDrawn="1"/>
        </p:nvSpPr>
        <p:spPr bwMode="auto">
          <a:xfrm>
            <a:off x="7316805" y="2286009"/>
            <a:ext cx="1673225" cy="13716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lIns="91276" tIns="45638" rIns="91276" bIns="45638" anchor="ctr"/>
          <a:lstStyle/>
          <a:p>
            <a:pPr algn="ctr" defTabSz="912753"/>
            <a:endParaRPr lang="en-US" sz="20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"/>
            <a:ext cx="9144000" cy="2209800"/>
          </a:xfrm>
          <a:ln/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" y="5181614"/>
            <a:ext cx="5486400" cy="1371600"/>
          </a:xfrm>
        </p:spPr>
        <p:txBody>
          <a:bodyPr rIns="182551"/>
          <a:lstStyle>
            <a:lvl1pPr algn="l">
              <a:defRPr sz="2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bg>
      <p:bgPr>
        <a:gradFill>
          <a:gsLst>
            <a:gs pos="0">
              <a:srgbClr val="7C7C7C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0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3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C03D1-312D-4029-AE59-0494C57B1A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832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8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8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0" indent="0">
              <a:buNone/>
              <a:defRPr sz="2000" b="1"/>
            </a:lvl2pPr>
            <a:lvl3pPr marL="912753" indent="0">
              <a:buNone/>
              <a:defRPr sz="1800" b="1"/>
            </a:lvl3pPr>
            <a:lvl4pPr marL="1369131" indent="0">
              <a:buNone/>
              <a:defRPr sz="1600" b="1"/>
            </a:lvl4pPr>
            <a:lvl5pPr marL="1825506" indent="0">
              <a:buNone/>
              <a:defRPr sz="1600" b="1"/>
            </a:lvl5pPr>
            <a:lvl6pPr marL="2281885" indent="0">
              <a:buNone/>
              <a:defRPr sz="1600" b="1"/>
            </a:lvl6pPr>
            <a:lvl7pPr marL="2738262" indent="0">
              <a:buNone/>
              <a:defRPr sz="1600" b="1"/>
            </a:lvl7pPr>
            <a:lvl8pPr marL="3194639" indent="0">
              <a:buNone/>
              <a:defRPr sz="1600" b="1"/>
            </a:lvl8pPr>
            <a:lvl9pPr marL="36510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0" indent="0">
              <a:buNone/>
              <a:defRPr sz="2000" b="1"/>
            </a:lvl2pPr>
            <a:lvl3pPr marL="912753" indent="0">
              <a:buNone/>
              <a:defRPr sz="1800" b="1"/>
            </a:lvl3pPr>
            <a:lvl4pPr marL="1369131" indent="0">
              <a:buNone/>
              <a:defRPr sz="1600" b="1"/>
            </a:lvl4pPr>
            <a:lvl5pPr marL="1825506" indent="0">
              <a:buNone/>
              <a:defRPr sz="1600" b="1"/>
            </a:lvl5pPr>
            <a:lvl6pPr marL="2281885" indent="0">
              <a:buNone/>
              <a:defRPr sz="1600" b="1"/>
            </a:lvl6pPr>
            <a:lvl7pPr marL="2738262" indent="0">
              <a:buNone/>
              <a:defRPr sz="1600" b="1"/>
            </a:lvl7pPr>
            <a:lvl8pPr marL="3194639" indent="0">
              <a:buNone/>
              <a:defRPr sz="1600" b="1"/>
            </a:lvl8pPr>
            <a:lvl9pPr marL="36510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5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7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80" indent="0">
              <a:buNone/>
              <a:defRPr sz="1200"/>
            </a:lvl2pPr>
            <a:lvl3pPr marL="912753" indent="0">
              <a:buNone/>
              <a:defRPr sz="1000"/>
            </a:lvl3pPr>
            <a:lvl4pPr marL="1369131" indent="0">
              <a:buNone/>
              <a:defRPr sz="900"/>
            </a:lvl4pPr>
            <a:lvl5pPr marL="1825506" indent="0">
              <a:buNone/>
              <a:defRPr sz="900"/>
            </a:lvl5pPr>
            <a:lvl6pPr marL="2281885" indent="0">
              <a:buNone/>
              <a:defRPr sz="900"/>
            </a:lvl6pPr>
            <a:lvl7pPr marL="2738262" indent="0">
              <a:buNone/>
              <a:defRPr sz="900"/>
            </a:lvl7pPr>
            <a:lvl8pPr marL="3194639" indent="0">
              <a:buNone/>
              <a:defRPr sz="900"/>
            </a:lvl8pPr>
            <a:lvl9pPr marL="36510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3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80" indent="0">
              <a:buNone/>
              <a:defRPr sz="2800"/>
            </a:lvl2pPr>
            <a:lvl3pPr marL="912753" indent="0">
              <a:buNone/>
              <a:defRPr sz="2400"/>
            </a:lvl3pPr>
            <a:lvl4pPr marL="1369131" indent="0">
              <a:buNone/>
              <a:defRPr sz="2000"/>
            </a:lvl4pPr>
            <a:lvl5pPr marL="1825506" indent="0">
              <a:buNone/>
              <a:defRPr sz="2000"/>
            </a:lvl5pPr>
            <a:lvl6pPr marL="2281885" indent="0">
              <a:buNone/>
              <a:defRPr sz="2000"/>
            </a:lvl6pPr>
            <a:lvl7pPr marL="2738262" indent="0">
              <a:buNone/>
              <a:defRPr sz="2000"/>
            </a:lvl7pPr>
            <a:lvl8pPr marL="3194639" indent="0">
              <a:buNone/>
              <a:defRPr sz="2000"/>
            </a:lvl8pPr>
            <a:lvl9pPr marL="365101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80" indent="0">
              <a:buNone/>
              <a:defRPr sz="1200"/>
            </a:lvl2pPr>
            <a:lvl3pPr marL="912753" indent="0">
              <a:buNone/>
              <a:defRPr sz="1000"/>
            </a:lvl3pPr>
            <a:lvl4pPr marL="1369131" indent="0">
              <a:buNone/>
              <a:defRPr sz="900"/>
            </a:lvl4pPr>
            <a:lvl5pPr marL="1825506" indent="0">
              <a:buNone/>
              <a:defRPr sz="900"/>
            </a:lvl5pPr>
            <a:lvl6pPr marL="2281885" indent="0">
              <a:buNone/>
              <a:defRPr sz="900"/>
            </a:lvl6pPr>
            <a:lvl7pPr marL="2738262" indent="0">
              <a:buNone/>
              <a:defRPr sz="900"/>
            </a:lvl7pPr>
            <a:lvl8pPr marL="3194639" indent="0">
              <a:buNone/>
              <a:defRPr sz="900"/>
            </a:lvl8pPr>
            <a:lvl9pPr marL="36510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6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26 January 2011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27th IIPS for Meteorology, Oceanography and Hydrology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6AEDA-A459-4137-BB29-3E768967F5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3496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808A7-6606-493F-A24F-AB038431DC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69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62763" y="6469063"/>
            <a:ext cx="1824037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0200EE-F9CE-4286-8A64-2A4FAC11DAF3}" type="slidenum">
              <a:rPr lang="en-US" alt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36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BE83-9F90-4BE7-B6F7-7547D84C7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982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CCF8B-E598-423E-A608-A9A7B7EB7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7635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83920-BCD3-454E-895B-3A08F76912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671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ADD44-21A7-4A68-AFEE-6EE4BEAC38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481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C03D1-312D-4029-AE59-0494C57B1A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52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808A7-6606-493F-A24F-AB038431DC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47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63AF0-DD21-4897-AF9A-4848A74E9B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492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35CB-A590-4E90-89EA-ED005976B0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9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63AF0-DD21-4897-AF9A-4848A74E9B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764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C9687-0D96-4696-A275-DE14521AFE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323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B9AF6-6139-4C16-B10D-DAF32F946E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53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7E36D-9669-4B39-BD6A-454A771DF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652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arth2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11691938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0980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6" name="Rectangle 22" descr="latest_MaxT_conus"/>
          <p:cNvSpPr>
            <a:spLocks noChangeArrowheads="1"/>
          </p:cNvSpPr>
          <p:nvPr userDrawn="1"/>
        </p:nvSpPr>
        <p:spPr bwMode="auto">
          <a:xfrm>
            <a:off x="152400" y="3733800"/>
            <a:ext cx="1673225" cy="137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7" name="Rectangle 25" descr="Fire"/>
          <p:cNvSpPr>
            <a:spLocks noChangeArrowheads="1"/>
          </p:cNvSpPr>
          <p:nvPr userDrawn="1"/>
        </p:nvSpPr>
        <p:spPr bwMode="auto">
          <a:xfrm>
            <a:off x="1943100" y="3733800"/>
            <a:ext cx="1673225" cy="1371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8" name="Rectangle 26" descr="main_Katrina"/>
          <p:cNvSpPr>
            <a:spLocks noChangeArrowheads="1"/>
          </p:cNvSpPr>
          <p:nvPr userDrawn="1"/>
        </p:nvSpPr>
        <p:spPr bwMode="auto">
          <a:xfrm>
            <a:off x="3735388" y="3733800"/>
            <a:ext cx="1673225" cy="13716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9" name="Rectangle 27" descr="flood2"/>
          <p:cNvSpPr>
            <a:spLocks noChangeArrowheads="1"/>
          </p:cNvSpPr>
          <p:nvPr userDrawn="1"/>
        </p:nvSpPr>
        <p:spPr bwMode="auto">
          <a:xfrm>
            <a:off x="5526088" y="3733800"/>
            <a:ext cx="1673225" cy="1371600"/>
          </a:xfrm>
          <a:prstGeom prst="rect">
            <a:avLst/>
          </a:prstGeom>
          <a:blipFill dpi="0" rotWithShape="1">
            <a:blip r:embed="rId7">
              <a:lum bright="12000"/>
            </a:blip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" name="Rectangle 28" descr="Lightning3"/>
          <p:cNvSpPr>
            <a:spLocks noChangeArrowheads="1"/>
          </p:cNvSpPr>
          <p:nvPr userDrawn="1"/>
        </p:nvSpPr>
        <p:spPr bwMode="auto">
          <a:xfrm>
            <a:off x="7318375" y="3733800"/>
            <a:ext cx="1673225" cy="1371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1" name="Rectangle 29" descr="drought"/>
          <p:cNvSpPr>
            <a:spLocks noChangeArrowheads="1"/>
          </p:cNvSpPr>
          <p:nvPr userDrawn="1"/>
        </p:nvSpPr>
        <p:spPr bwMode="auto">
          <a:xfrm>
            <a:off x="150813" y="2286000"/>
            <a:ext cx="1673225" cy="137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2" name="Rectangle 30" descr="d2d-sat"/>
          <p:cNvSpPr>
            <a:spLocks noChangeArrowheads="1"/>
          </p:cNvSpPr>
          <p:nvPr userDrawn="1"/>
        </p:nvSpPr>
        <p:spPr bwMode="auto">
          <a:xfrm>
            <a:off x="1941513" y="2286000"/>
            <a:ext cx="1673225" cy="1371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3" name="Rectangle 31" descr="Tornadosm"/>
          <p:cNvSpPr>
            <a:spLocks noChangeArrowheads="1"/>
          </p:cNvSpPr>
          <p:nvPr userDrawn="1"/>
        </p:nvSpPr>
        <p:spPr bwMode="auto">
          <a:xfrm>
            <a:off x="3733800" y="2286000"/>
            <a:ext cx="1673225" cy="1371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4" name="Rectangle 32" descr="spaceweather"/>
          <p:cNvSpPr>
            <a:spLocks noChangeArrowheads="1"/>
          </p:cNvSpPr>
          <p:nvPr userDrawn="1"/>
        </p:nvSpPr>
        <p:spPr bwMode="auto">
          <a:xfrm>
            <a:off x="5524500" y="2286000"/>
            <a:ext cx="1673225" cy="1371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5" name="Rectangle 33" descr="winter"/>
          <p:cNvSpPr>
            <a:spLocks noChangeArrowheads="1"/>
          </p:cNvSpPr>
          <p:nvPr userDrawn="1"/>
        </p:nvSpPr>
        <p:spPr bwMode="auto">
          <a:xfrm>
            <a:off x="7316788" y="2286000"/>
            <a:ext cx="1673225" cy="13716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09800"/>
          </a:xfrm>
          <a:ln/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5486400" cy="1371600"/>
          </a:xfrm>
        </p:spPr>
        <p:txBody>
          <a:bodyPr rIns="182880"/>
          <a:lstStyle>
            <a:lvl1pPr algn="l">
              <a:defRPr sz="2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272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556B-21A1-40B2-8390-E90515BCE5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5073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BBF41-C3CA-4066-8A94-2AC8AD732E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439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304" y="1535113"/>
            <a:ext cx="3810000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304" y="2174875"/>
            <a:ext cx="38100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304" y="1535113"/>
            <a:ext cx="3811496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304" y="2174875"/>
            <a:ext cx="3811496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4202-E5BD-4B2A-8627-596A8CAC29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1233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1FA81-1B85-4A48-B4C0-1958B38718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779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BDB8-58BB-477C-83C9-71FC18A92F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028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81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35CB-A590-4E90-89EA-ED005976B0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561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1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191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5B6AD-BE32-41AF-BF8C-C1093C374F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196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76400"/>
            <a:ext cx="4191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9F96-12AA-4D26-9A79-BA29B360F5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27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C9687-0D96-4696-A275-DE14521AFE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90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theme" Target="../theme/theme10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3.png"/><Relationship Id="rId13" Type="http://schemas.openxmlformats.org/officeDocument/2006/relationships/image" Target="../media/image4.png"/><Relationship Id="rId14" Type="http://schemas.openxmlformats.org/officeDocument/2006/relationships/image" Target="../media/image12.gif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theme" Target="../theme/theme3.xml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theme" Target="../theme/theme5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theme" Target="../theme/theme7.xml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theme" Target="../theme/theme8.xml"/><Relationship Id="rId16" Type="http://schemas.openxmlformats.org/officeDocument/2006/relationships/image" Target="../media/image9.png"/><Relationship Id="rId17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3863" y="2301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9877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4212644-5351-48D7-8714-404F314C46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5" name="Picture 43" descr="DOC_LOGO_1X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9"/>
            <a:ext cx="8382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4" descr="Noaa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228604"/>
            <a:ext cx="8366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Line 45"/>
          <p:cNvSpPr>
            <a:spLocks noChangeShapeType="1"/>
          </p:cNvSpPr>
          <p:nvPr userDrawn="1"/>
        </p:nvSpPr>
        <p:spPr bwMode="auto">
          <a:xfrm>
            <a:off x="690563" y="1143000"/>
            <a:ext cx="76962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pPr algn="ctr"/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3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39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3863" y="2301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987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4212644-5351-48D7-8714-404F314C46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5" name="Picture 43" descr="DOC_LOGO_1X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8"/>
            <a:ext cx="8382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4" descr="Noaa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228601"/>
            <a:ext cx="8366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Line 45"/>
          <p:cNvSpPr>
            <a:spLocks noChangeShapeType="1"/>
          </p:cNvSpPr>
          <p:nvPr userDrawn="1"/>
        </p:nvSpPr>
        <p:spPr bwMode="auto">
          <a:xfrm>
            <a:off x="690563" y="1143000"/>
            <a:ext cx="76962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pPr algn="ctr"/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5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1028" name="Picture 8" descr="luxtonEarth_FullP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99" b="75555"/>
          <a:stretch>
            <a:fillRect/>
          </a:stretch>
        </p:blipFill>
        <p:spPr bwMode="auto">
          <a:xfrm>
            <a:off x="0" y="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>
              <a:defRPr/>
            </a:pPr>
            <a:fld id="{6ADED236-C323-4AF8-AE4F-1B4BAEB8B0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7" descr="Dept of Commerce Sea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NOA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2" descr="earth2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-20638"/>
            <a:ext cx="2333625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Service	</a:t>
            </a:r>
          </a:p>
        </p:txBody>
      </p:sp>
    </p:spTree>
    <p:extLst>
      <p:ext uri="{BB962C8B-B14F-4D97-AF65-F5344CB8AC3E}">
        <p14:creationId xmlns:p14="http://schemas.microsoft.com/office/powerpoint/2010/main" val="1851264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5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6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7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000" dirty="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1EDBE49-0357-456C-BFD9-64E089FB9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7"/>
            <a:ext cx="236538" cy="23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3" y="6589715"/>
            <a:ext cx="20313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00" b="1" dirty="0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204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2" r:id="rId4"/>
    <p:sldLayoutId id="2147484303" r:id="rId5"/>
    <p:sldLayoutId id="2147484304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1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2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3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66" y="1233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FBB8735-83B7-4F90-BAB3-B47106220D53}" type="datetime9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08/12/2015 5:06 PM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***DRAFT***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0533" y="68877"/>
            <a:ext cx="9006190" cy="1190251"/>
            <a:chOff x="68095" y="168702"/>
            <a:chExt cx="9006190" cy="1190251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68095" y="168702"/>
              <a:ext cx="9006190" cy="1005011"/>
              <a:chOff x="4864" y="22697"/>
              <a:chExt cx="9006190" cy="1005011"/>
            </a:xfrm>
          </p:grpSpPr>
          <p:pic>
            <p:nvPicPr>
              <p:cNvPr id="8" name="Picture 7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4" y="22697"/>
                <a:ext cx="1170056" cy="9906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8897" y="22697"/>
                <a:ext cx="1292157" cy="1005011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 userDrawn="1"/>
          </p:nvSpPr>
          <p:spPr>
            <a:xfrm>
              <a:off x="162128" y="1313234"/>
              <a:ext cx="8763000" cy="45719"/>
            </a:xfrm>
            <a:prstGeom prst="rect">
              <a:avLst/>
            </a:prstGeom>
            <a:solidFill>
              <a:srgbClr val="0A0A9E"/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89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  <p:sldLayoutId id="2147484379" r:id="rId12"/>
    <p:sldLayoutId id="2147484380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1508B8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000" dirty="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70DCA73-20EF-4CC7-B228-386897CED4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31"/>
            <a:ext cx="236538" cy="23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990604" y="6591302"/>
            <a:ext cx="20313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00" b="1" dirty="0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591303"/>
            <a:ext cx="242454" cy="23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54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82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7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8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9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000" dirty="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1EDBE49-0357-456C-BFD9-64E089FB9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7"/>
            <a:ext cx="236538" cy="23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3" y="6589715"/>
            <a:ext cx="20313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00" b="1" dirty="0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630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9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1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000" dirty="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70DCA73-20EF-4CC7-B228-386897CED4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31"/>
            <a:ext cx="236538" cy="23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990604" y="6591302"/>
            <a:ext cx="20313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00" b="1" dirty="0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591303"/>
            <a:ext cx="242454" cy="23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474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1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7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8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9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D55E141-1BE9-4E6E-8C71-CC388B5E7E2F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1031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6" y="228601"/>
            <a:ext cx="1201737" cy="12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4" y="228601"/>
            <a:ext cx="114776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61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66" y="123305"/>
            <a:ext cx="8229600" cy="1143000"/>
          </a:xfrm>
          <a:prstGeom prst="rect">
            <a:avLst/>
          </a:prstGeom>
        </p:spPr>
        <p:txBody>
          <a:bodyPr vert="horz" lIns="91276" tIns="45638" rIns="91276" bIns="4563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8"/>
            <a:ext cx="8229600" cy="4525963"/>
          </a:xfrm>
          <a:prstGeom prst="rect">
            <a:avLst/>
          </a:prstGeom>
        </p:spPr>
        <p:txBody>
          <a:bodyPr vert="horz" lIns="91276" tIns="45638" rIns="91276" bIns="4563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276" tIns="45638" rIns="91276" bIns="4563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53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 vert="horz" lIns="91276" tIns="45638" rIns="91276" bIns="4563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53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76" tIns="45638" rIns="91276" bIns="4563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53" fontAlgn="auto">
              <a:spcBef>
                <a:spcPts val="0"/>
              </a:spcBef>
              <a:spcAft>
                <a:spcPts val="0"/>
              </a:spcAft>
            </a:pPr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75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0550" y="68876"/>
            <a:ext cx="9006190" cy="1190251"/>
            <a:chOff x="68095" y="168702"/>
            <a:chExt cx="9006190" cy="1190251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68095" y="168702"/>
              <a:ext cx="9006190" cy="1005011"/>
              <a:chOff x="4864" y="22697"/>
              <a:chExt cx="9006190" cy="1005011"/>
            </a:xfrm>
          </p:grpSpPr>
          <p:pic>
            <p:nvPicPr>
              <p:cNvPr id="8" name="Picture 7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4" y="22697"/>
                <a:ext cx="1170056" cy="9906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8897" y="22697"/>
                <a:ext cx="1292157" cy="1005011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 userDrawn="1"/>
          </p:nvSpPr>
          <p:spPr>
            <a:xfrm>
              <a:off x="162128" y="1313234"/>
              <a:ext cx="8763000" cy="45719"/>
            </a:xfrm>
            <a:prstGeom prst="rect">
              <a:avLst/>
            </a:prstGeom>
            <a:solidFill>
              <a:srgbClr val="0A0A9E"/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53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77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  <p:sldLayoutId id="2147484421" r:id="rId9"/>
    <p:sldLayoutId id="2147484422" r:id="rId10"/>
    <p:sldLayoutId id="2147484423" r:id="rId11"/>
    <p:sldLayoutId id="2147484424" r:id="rId12"/>
    <p:sldLayoutId id="2147484425" r:id="rId13"/>
    <p:sldLayoutId id="2147484451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912753" rtl="0" eaLnBrk="1" latinLnBrk="0" hangingPunct="1">
        <a:spcBef>
          <a:spcPct val="0"/>
        </a:spcBef>
        <a:buNone/>
        <a:defRPr sz="4000" b="1" kern="1200">
          <a:solidFill>
            <a:srgbClr val="1508B8"/>
          </a:solidFill>
          <a:effectLst/>
          <a:latin typeface="+mj-lt"/>
          <a:ea typeface="+mj-ea"/>
          <a:cs typeface="+mj-cs"/>
        </a:defRPr>
      </a:lvl1pPr>
    </p:titleStyle>
    <p:bodyStyle>
      <a:lvl1pPr marL="342283" indent="-342283" algn="l" defTabSz="9127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1612" indent="-285237" algn="l" defTabSz="9127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0942" indent="-228184" algn="l" defTabSz="9127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597319" indent="-228184" algn="l" defTabSz="9127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3698" indent="-228184" algn="l" defTabSz="9127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0073" indent="-228184" algn="l" defTabSz="9127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50" indent="-228184" algn="l" defTabSz="9127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26" indent="-228184" algn="l" defTabSz="9127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03" indent="-228184" algn="l" defTabSz="9127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0" algn="l" defTabSz="9127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53" algn="l" defTabSz="9127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1" algn="l" defTabSz="9127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06" algn="l" defTabSz="9127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85" algn="l" defTabSz="9127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62" algn="l" defTabSz="9127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39" algn="l" defTabSz="9127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15" algn="l" defTabSz="9127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 userDrawn="1"/>
        </p:nvSpPr>
        <p:spPr>
          <a:xfrm>
            <a:off x="228600" y="6457950"/>
            <a:ext cx="8682038" cy="320675"/>
          </a:xfrm>
          <a:prstGeom prst="rect">
            <a:avLst/>
          </a:prstGeom>
          <a:solidFill>
            <a:srgbClr val="215A9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600" cy="4908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90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▪"/>
              <a:defRPr/>
            </a:lvl1pPr>
            <a:lvl2pPr marL="742950" marR="0" indent="-158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–"/>
              <a:defRPr/>
            </a:lvl2pPr>
            <a:lvl3pPr marL="1143000" marR="0" indent="-101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»"/>
              <a:defRPr/>
            </a:lvl6pPr>
            <a:lvl7pPr marL="2971800" marR="0" indent="-101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»"/>
              <a:defRPr/>
            </a:lvl7pPr>
            <a:lvl8pPr marL="3429000" marR="0" indent="-101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»"/>
              <a:defRPr/>
            </a:lvl8pPr>
            <a:lvl9pPr marL="3886200" marR="0" indent="-101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»"/>
              <a:defRPr/>
            </a:lvl9pPr>
          </a:lstStyle>
          <a:p>
            <a:endParaRPr dirty="0"/>
          </a:p>
        </p:txBody>
      </p:sp>
      <p:sp>
        <p:nvSpPr>
          <p:cNvPr id="62" name="Shape 62"/>
          <p:cNvSpPr/>
          <p:nvPr/>
        </p:nvSpPr>
        <p:spPr>
          <a:xfrm>
            <a:off x="228600" y="76200"/>
            <a:ext cx="8686800" cy="347662"/>
          </a:xfrm>
          <a:prstGeom prst="rect">
            <a:avLst/>
          </a:prstGeom>
          <a:solidFill>
            <a:srgbClr val="6C9BC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kern="0" dirty="0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 A T I O N A L   O C E A N I C   A N D   A T M O S P H E R I C   A D M I N I S T R A T I O N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533400" y="457200"/>
            <a:ext cx="8077199" cy="609599"/>
          </a:xfrm>
          <a:prstGeom prst="rect">
            <a:avLst/>
          </a:prstGeom>
          <a:solidFill>
            <a:srgbClr val="215A9F"/>
          </a:solidFill>
          <a:ln>
            <a:noFill/>
          </a:ln>
        </p:spPr>
        <p:txBody>
          <a:bodyPr lIns="36575" tIns="73150" rIns="36575" bIns="3657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4" name="Shape 64"/>
          <p:cNvGrpSpPr/>
          <p:nvPr/>
        </p:nvGrpSpPr>
        <p:grpSpPr>
          <a:xfrm>
            <a:off x="8077200" y="0"/>
            <a:ext cx="1066799" cy="1066799"/>
            <a:chOff x="72" y="83"/>
            <a:chExt cx="828" cy="828"/>
          </a:xfrm>
        </p:grpSpPr>
        <p:sp>
          <p:nvSpPr>
            <p:cNvPr id="65" name="Shape 65"/>
            <p:cNvSpPr/>
            <p:nvPr/>
          </p:nvSpPr>
          <p:spPr>
            <a:xfrm>
              <a:off x="72" y="83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36575" tIns="36575" rIns="36575" bIns="3657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6" name="Shape 66"/>
            <p:cNvPicPr preferRelativeResize="0"/>
            <p:nvPr/>
          </p:nvPicPr>
          <p:blipFill rotWithShape="1">
            <a:blip r:embed="rId4"/>
            <a:srcRect/>
            <a:stretch/>
          </p:blipFill>
          <p:spPr>
            <a:xfrm>
              <a:off x="72" y="83"/>
              <a:ext cx="828" cy="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" name="Shape 67"/>
          <p:cNvGrpSpPr/>
          <p:nvPr/>
        </p:nvGrpSpPr>
        <p:grpSpPr>
          <a:xfrm>
            <a:off x="0" y="0"/>
            <a:ext cx="1066800" cy="1066799"/>
            <a:chOff x="5184" y="3736"/>
            <a:chExt cx="528" cy="536"/>
          </a:xfrm>
        </p:grpSpPr>
        <p:sp>
          <p:nvSpPr>
            <p:cNvPr id="68" name="Shape 68"/>
            <p:cNvSpPr/>
            <p:nvPr/>
          </p:nvSpPr>
          <p:spPr>
            <a:xfrm>
              <a:off x="5184" y="3736"/>
              <a:ext cx="528" cy="536"/>
            </a:xfrm>
            <a:prstGeom prst="ellipse">
              <a:avLst/>
            </a:prstGeom>
            <a:solidFill>
              <a:schemeClr val="lt1"/>
            </a:solidFill>
            <a:ln w="1905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9" name="Shape 69"/>
            <p:cNvPicPr preferRelativeResize="0"/>
            <p:nvPr/>
          </p:nvPicPr>
          <p:blipFill rotWithShape="1">
            <a:blip r:embed="rId5"/>
            <a:srcRect/>
            <a:stretch/>
          </p:blipFill>
          <p:spPr>
            <a:xfrm>
              <a:off x="5190" y="3747"/>
              <a:ext cx="520" cy="5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371600" y="304800"/>
            <a:ext cx="6418262" cy="898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1" name="Shape 71"/>
          <p:cNvSpPr/>
          <p:nvPr/>
        </p:nvSpPr>
        <p:spPr>
          <a:xfrm>
            <a:off x="76200" y="6461125"/>
            <a:ext cx="320675" cy="320675"/>
          </a:xfrm>
          <a:prstGeom prst="ellipse">
            <a:avLst/>
          </a:prstGeom>
          <a:solidFill>
            <a:srgbClr val="215A9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8747125" y="6461125"/>
            <a:ext cx="320675" cy="320675"/>
          </a:xfrm>
          <a:prstGeom prst="ellipse">
            <a:avLst/>
          </a:prstGeom>
          <a:solidFill>
            <a:srgbClr val="215A9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225425" y="6457950"/>
            <a:ext cx="201294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kern="0" dirty="0" smtClea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rPr>
              <a:t>July 2015</a:t>
            </a:r>
            <a:endParaRPr lang="en-US" sz="1200" kern="0" dirty="0">
              <a:solidFill>
                <a:srgbClr val="FFFFFF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483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8.jpe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5030" y="240146"/>
            <a:ext cx="10134600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Evolving the </a:t>
            </a:r>
            <a:r>
              <a:rPr lang="en-US" sz="44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NCEP </a:t>
            </a:r>
            <a:r>
              <a:rPr lang="en-US" sz="4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44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Suite</a:t>
            </a:r>
            <a:r>
              <a:rPr lang="en-US" sz="4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02" y="5166143"/>
            <a:ext cx="10134600" cy="1676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William M. Lapenta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Director, National Centers for Environmental Prediction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NOAA/National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Weather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NCEP Production Suite Review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 December 2015</a:t>
            </a:r>
          </a:p>
        </p:txBody>
      </p:sp>
    </p:spTree>
    <p:extLst>
      <p:ext uri="{BB962C8B-B14F-4D97-AF65-F5344CB8AC3E}">
        <p14:creationId xmlns:p14="http://schemas.microsoft.com/office/powerpoint/2010/main" val="347451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6AEDA-A459-4137-BB29-3E768967F505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87451" y="377567"/>
            <a:ext cx="5622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Thoughts for the Meeting….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452062"/>
            <a:ext cx="893505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NWS Field (WFO, RFC, CWSU, Regions, National Centers) is a priority driver for numerical guidance requirements</a:t>
            </a:r>
          </a:p>
          <a:p>
            <a:pPr marL="342900" indent="-342900"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(NOT SOLUTIONS) </a:t>
            </a:r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solicited, vetted and validated through the 11 NWS National Service Programs and the Integrated Field</a:t>
            </a:r>
          </a:p>
          <a:p>
            <a:pPr marL="342900" indent="-342900"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</a:pPr>
            <a:endParaRPr lang="en-US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development organizations responsible for developing solutions to validated requirements</a:t>
            </a:r>
          </a:p>
          <a:p>
            <a:pPr marL="342900" indent="-342900"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model implementation process needs revision</a:t>
            </a:r>
          </a:p>
          <a:p>
            <a:pPr marL="800100" lvl="1" indent="-342900">
              <a:buClr>
                <a:srgbClr val="0000FF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NCO 30-day parallel insufficient for adequate field assessment</a:t>
            </a:r>
          </a:p>
          <a:p>
            <a:pPr marL="800100" lvl="1" indent="-342900">
              <a:buClr>
                <a:srgbClr val="0000FF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capability for model developers to interact with field during development cycles</a:t>
            </a:r>
          </a:p>
          <a:p>
            <a:pPr lvl="1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Think strategically this week… </a:t>
            </a:r>
          </a:p>
          <a:p>
            <a:pPr lvl="1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5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4200" y="6610349"/>
            <a:ext cx="2133600" cy="4762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4C597E-FC05-4989-9B31-3AD93DCF92FC}" type="slidenum">
              <a:rPr lang="en-US" altLang="en-US" sz="11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100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61913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/>
              <a:t>1955 - US Weather Bureau </a:t>
            </a:r>
            <a:r>
              <a:rPr lang="en-US" altLang="en-US" sz="3200" b="1" dirty="0" smtClean="0"/>
              <a:t>First Operational Production Suite</a:t>
            </a:r>
            <a:endParaRPr lang="en-US" sz="3200" b="1" dirty="0" smtClean="0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95539" y="1605675"/>
            <a:ext cx="4326341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b="1" dirty="0" smtClean="0"/>
              <a:t>Baroclinic: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FF0000"/>
                </a:solidFill>
              </a:rPr>
              <a:t>300 km / 3-layer CONUS to 36 hr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0000FF"/>
                </a:solidFill>
              </a:rPr>
              <a:t>1500z run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0000FF"/>
                </a:solidFill>
              </a:rPr>
              <a:t>Started 2100z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0000FF"/>
                </a:solidFill>
              </a:rPr>
              <a:t>Finished 2230z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b="1" dirty="0" smtClean="0"/>
              <a:t>Thermotropic: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FF0000"/>
                </a:solidFill>
              </a:rPr>
              <a:t>375 km / 2 layer No. Am to 36 hr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0000FF"/>
                </a:solidFill>
              </a:rPr>
              <a:t>0300z run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0000FF"/>
                </a:solidFill>
              </a:rPr>
              <a:t>Started 1000z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0000FF"/>
                </a:solidFill>
              </a:rPr>
              <a:t>Finished 1230z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b="1" dirty="0" smtClean="0"/>
              <a:t>Barotropic: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FF0000"/>
                </a:solidFill>
              </a:rPr>
              <a:t>600 km / 1 layer ~NHemis to 72 hr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0000FF"/>
                </a:solidFill>
              </a:rPr>
              <a:t>0300z run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0000FF"/>
                </a:solidFill>
              </a:rPr>
              <a:t>Started 1230z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 dirty="0" smtClean="0">
                <a:solidFill>
                  <a:srgbClr val="0000FF"/>
                </a:solidFill>
              </a:rPr>
              <a:t>Finished 1300z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800" u="sng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22" y="2483480"/>
            <a:ext cx="5067081" cy="3415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73776" y="1740853"/>
            <a:ext cx="47999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500mb Height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72h </a:t>
            </a: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 Valid 03Z 11 March 1956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6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Freeform 3"/>
          <p:cNvSpPr>
            <a:spLocks/>
          </p:cNvSpPr>
          <p:nvPr/>
        </p:nvSpPr>
        <p:spPr bwMode="auto">
          <a:xfrm>
            <a:off x="3098800" y="1371600"/>
            <a:ext cx="3932563" cy="1491618"/>
          </a:xfrm>
          <a:custGeom>
            <a:avLst/>
            <a:gdLst>
              <a:gd name="T0" fmla="*/ 0 w 2963"/>
              <a:gd name="T1" fmla="*/ 2147483647 h 2136"/>
              <a:gd name="T2" fmla="*/ 2147483647 w 2963"/>
              <a:gd name="T3" fmla="*/ 2147483647 h 2136"/>
              <a:gd name="T4" fmla="*/ 2147483647 w 2963"/>
              <a:gd name="T5" fmla="*/ 2147483647 h 2136"/>
              <a:gd name="T6" fmla="*/ 2147483647 w 2963"/>
              <a:gd name="T7" fmla="*/ 2147483647 h 2136"/>
              <a:gd name="T8" fmla="*/ 2147483647 w 2963"/>
              <a:gd name="T9" fmla="*/ 2147483647 h 2136"/>
              <a:gd name="T10" fmla="*/ 2147483647 w 2963"/>
              <a:gd name="T11" fmla="*/ 0 h 21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63"/>
              <a:gd name="T19" fmla="*/ 0 h 2136"/>
              <a:gd name="T20" fmla="*/ 2963 w 2963"/>
              <a:gd name="T21" fmla="*/ 2136 h 21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63" h="2136">
                <a:moveTo>
                  <a:pt x="0" y="2136"/>
                </a:moveTo>
                <a:cubicBezTo>
                  <a:pt x="57" y="1906"/>
                  <a:pt x="114" y="1675"/>
                  <a:pt x="228" y="1445"/>
                </a:cubicBezTo>
                <a:cubicBezTo>
                  <a:pt x="342" y="1215"/>
                  <a:pt x="484" y="953"/>
                  <a:pt x="684" y="754"/>
                </a:cubicBezTo>
                <a:cubicBezTo>
                  <a:pt x="883" y="555"/>
                  <a:pt x="1162" y="370"/>
                  <a:pt x="1425" y="251"/>
                </a:cubicBezTo>
                <a:cubicBezTo>
                  <a:pt x="1688" y="132"/>
                  <a:pt x="2004" y="84"/>
                  <a:pt x="2260" y="42"/>
                </a:cubicBezTo>
                <a:cubicBezTo>
                  <a:pt x="2516" y="0"/>
                  <a:pt x="2817" y="9"/>
                  <a:pt x="2963" y="0"/>
                </a:cubicBezTo>
              </a:path>
            </a:pathLst>
          </a:cu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3810623" y="2381251"/>
            <a:ext cx="3275977" cy="729617"/>
          </a:xfrm>
          <a:custGeom>
            <a:avLst/>
            <a:gdLst>
              <a:gd name="T0" fmla="*/ 0 w 2964"/>
              <a:gd name="T1" fmla="*/ 2147483647 h 1753"/>
              <a:gd name="T2" fmla="*/ 2147483647 w 2964"/>
              <a:gd name="T3" fmla="*/ 2147483647 h 1753"/>
              <a:gd name="T4" fmla="*/ 2147483647 w 2964"/>
              <a:gd name="T5" fmla="*/ 2147483647 h 1753"/>
              <a:gd name="T6" fmla="*/ 2147483647 w 2964"/>
              <a:gd name="T7" fmla="*/ 2147483647 h 1753"/>
              <a:gd name="T8" fmla="*/ 2147483647 w 2964"/>
              <a:gd name="T9" fmla="*/ 2147483647 h 1753"/>
              <a:gd name="T10" fmla="*/ 2147483647 w 2964"/>
              <a:gd name="T11" fmla="*/ 2147483647 h 1753"/>
              <a:gd name="T12" fmla="*/ 2147483647 w 2964"/>
              <a:gd name="T13" fmla="*/ 2147483647 h 1753"/>
              <a:gd name="T14" fmla="*/ 2147483647 w 2964"/>
              <a:gd name="T15" fmla="*/ 0 h 175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64"/>
              <a:gd name="T25" fmla="*/ 0 h 1753"/>
              <a:gd name="T26" fmla="*/ 2964 w 2964"/>
              <a:gd name="T27" fmla="*/ 1753 h 175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64" h="1753">
                <a:moveTo>
                  <a:pt x="0" y="1753"/>
                </a:moveTo>
                <a:cubicBezTo>
                  <a:pt x="52" y="1624"/>
                  <a:pt x="98" y="1509"/>
                  <a:pt x="170" y="1381"/>
                </a:cubicBezTo>
                <a:cubicBezTo>
                  <a:pt x="242" y="1253"/>
                  <a:pt x="341" y="1105"/>
                  <a:pt x="431" y="987"/>
                </a:cubicBezTo>
                <a:cubicBezTo>
                  <a:pt x="521" y="869"/>
                  <a:pt x="591" y="772"/>
                  <a:pt x="708" y="672"/>
                </a:cubicBezTo>
                <a:cubicBezTo>
                  <a:pt x="825" y="572"/>
                  <a:pt x="969" y="476"/>
                  <a:pt x="1135" y="387"/>
                </a:cubicBezTo>
                <a:cubicBezTo>
                  <a:pt x="1301" y="298"/>
                  <a:pt x="1484" y="199"/>
                  <a:pt x="1703" y="139"/>
                </a:cubicBezTo>
                <a:cubicBezTo>
                  <a:pt x="1922" y="79"/>
                  <a:pt x="2237" y="50"/>
                  <a:pt x="2447" y="27"/>
                </a:cubicBezTo>
                <a:cubicBezTo>
                  <a:pt x="2657" y="4"/>
                  <a:pt x="2856" y="6"/>
                  <a:pt x="2964" y="0"/>
                </a:cubicBezTo>
              </a:path>
            </a:pathLst>
          </a:cu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7086600" y="1371600"/>
            <a:ext cx="0" cy="10668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19494" name="Text Box 6"/>
          <p:cNvSpPr txBox="1">
            <a:spLocks noChangeArrowheads="1"/>
          </p:cNvSpPr>
          <p:nvPr/>
        </p:nvSpPr>
        <p:spPr bwMode="auto">
          <a:xfrm>
            <a:off x="7164389" y="1710154"/>
            <a:ext cx="1143000" cy="46165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 lIns="91432" tIns="45716" rIns="91432" bIns="45716">
            <a:spAutoFit/>
          </a:bodyPr>
          <a:lstStyle/>
          <a:p>
            <a:pPr eaLnBrk="0" hangingPunct="0">
              <a:defRPr/>
            </a:pPr>
            <a:r>
              <a:rPr lang="en-US" sz="1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Forecast </a:t>
            </a:r>
          </a:p>
          <a:p>
            <a:pPr eaLnBrk="0" hangingPunct="0">
              <a:defRPr/>
            </a:pPr>
            <a:r>
              <a:rPr lang="en-US" sz="1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Uncertainty</a:t>
            </a:r>
          </a:p>
        </p:txBody>
      </p:sp>
      <p:sp>
        <p:nvSpPr>
          <p:cNvPr id="319495" name="Text Box 7"/>
          <p:cNvSpPr txBox="1">
            <a:spLocks noChangeArrowheads="1"/>
          </p:cNvSpPr>
          <p:nvPr/>
        </p:nvSpPr>
        <p:spPr bwMode="auto">
          <a:xfrm>
            <a:off x="1752602" y="4708526"/>
            <a:ext cx="1006475" cy="276991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Minutes</a:t>
            </a:r>
          </a:p>
        </p:txBody>
      </p:sp>
      <p:sp>
        <p:nvSpPr>
          <p:cNvPr id="319496" name="Text Box 8"/>
          <p:cNvSpPr txBox="1">
            <a:spLocks noChangeArrowheads="1"/>
          </p:cNvSpPr>
          <p:nvPr/>
        </p:nvSpPr>
        <p:spPr bwMode="auto">
          <a:xfrm>
            <a:off x="2078038" y="4232277"/>
            <a:ext cx="1020762" cy="276991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Hours</a:t>
            </a:r>
          </a:p>
        </p:txBody>
      </p:sp>
      <p:sp>
        <p:nvSpPr>
          <p:cNvPr id="319497" name="Text Box 9"/>
          <p:cNvSpPr txBox="1">
            <a:spLocks noChangeArrowheads="1"/>
          </p:cNvSpPr>
          <p:nvPr/>
        </p:nvSpPr>
        <p:spPr bwMode="auto">
          <a:xfrm>
            <a:off x="2381252" y="3754439"/>
            <a:ext cx="1046163" cy="276991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Days</a:t>
            </a:r>
          </a:p>
        </p:txBody>
      </p:sp>
      <p:sp>
        <p:nvSpPr>
          <p:cNvPr id="319498" name="Text Box 10"/>
          <p:cNvSpPr txBox="1">
            <a:spLocks noChangeArrowheads="1"/>
          </p:cNvSpPr>
          <p:nvPr/>
        </p:nvSpPr>
        <p:spPr bwMode="auto">
          <a:xfrm>
            <a:off x="2679702" y="3278189"/>
            <a:ext cx="1082675" cy="276991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1 Week</a:t>
            </a:r>
          </a:p>
        </p:txBody>
      </p:sp>
      <p:sp>
        <p:nvSpPr>
          <p:cNvPr id="319499" name="Text Box 11"/>
          <p:cNvSpPr txBox="1">
            <a:spLocks noChangeArrowheads="1"/>
          </p:cNvSpPr>
          <p:nvPr/>
        </p:nvSpPr>
        <p:spPr bwMode="auto">
          <a:xfrm>
            <a:off x="3114675" y="2814640"/>
            <a:ext cx="1125538" cy="276991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2 Week</a:t>
            </a:r>
          </a:p>
        </p:txBody>
      </p:sp>
      <p:sp>
        <p:nvSpPr>
          <p:cNvPr id="319500" name="Text Box 12"/>
          <p:cNvSpPr txBox="1">
            <a:spLocks noChangeArrowheads="1"/>
          </p:cNvSpPr>
          <p:nvPr/>
        </p:nvSpPr>
        <p:spPr bwMode="auto">
          <a:xfrm>
            <a:off x="3575052" y="2382840"/>
            <a:ext cx="1179513" cy="276991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Months</a:t>
            </a:r>
          </a:p>
        </p:txBody>
      </p:sp>
      <p:sp>
        <p:nvSpPr>
          <p:cNvPr id="319501" name="Text Box 13"/>
          <p:cNvSpPr txBox="1">
            <a:spLocks noChangeArrowheads="1"/>
          </p:cNvSpPr>
          <p:nvPr/>
        </p:nvSpPr>
        <p:spPr bwMode="auto">
          <a:xfrm>
            <a:off x="4505327" y="1974852"/>
            <a:ext cx="1177925" cy="276991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Seasons</a:t>
            </a:r>
          </a:p>
        </p:txBody>
      </p:sp>
      <p:sp>
        <p:nvSpPr>
          <p:cNvPr id="319502" name="Text Box 14"/>
          <p:cNvSpPr txBox="1">
            <a:spLocks noChangeArrowheads="1"/>
          </p:cNvSpPr>
          <p:nvPr/>
        </p:nvSpPr>
        <p:spPr bwMode="auto">
          <a:xfrm>
            <a:off x="5821363" y="1725614"/>
            <a:ext cx="1160462" cy="276991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algn="ctr" eaLnBrk="0" hangingPunct="0">
              <a:defRPr/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Years</a:t>
            </a:r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857250" y="76200"/>
            <a:ext cx="7492866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Seamless Suite of Operational Numerical Guidance Systems</a:t>
            </a:r>
          </a:p>
        </p:txBody>
      </p:sp>
      <p:grpSp>
        <p:nvGrpSpPr>
          <p:cNvPr id="5136" name="Group 21"/>
          <p:cNvGrpSpPr>
            <a:grpSpLocks/>
          </p:cNvGrpSpPr>
          <p:nvPr/>
        </p:nvGrpSpPr>
        <p:grpSpPr bwMode="auto">
          <a:xfrm>
            <a:off x="1" y="1641475"/>
            <a:ext cx="1649413" cy="3538539"/>
            <a:chOff x="18" y="1034"/>
            <a:chExt cx="1039" cy="2229"/>
          </a:xfrm>
        </p:grpSpPr>
        <p:grpSp>
          <p:nvGrpSpPr>
            <p:cNvPr id="5180" name="Group 22"/>
            <p:cNvGrpSpPr>
              <a:grpSpLocks/>
            </p:cNvGrpSpPr>
            <p:nvPr/>
          </p:nvGrpSpPr>
          <p:grpSpPr bwMode="auto">
            <a:xfrm>
              <a:off x="877" y="1034"/>
              <a:ext cx="180" cy="2229"/>
              <a:chOff x="877" y="1034"/>
              <a:chExt cx="180" cy="2229"/>
            </a:xfrm>
          </p:grpSpPr>
          <p:sp>
            <p:nvSpPr>
              <p:cNvPr id="5188" name="Line 23"/>
              <p:cNvSpPr>
                <a:spLocks noChangeShapeType="1"/>
              </p:cNvSpPr>
              <p:nvPr/>
            </p:nvSpPr>
            <p:spPr bwMode="auto">
              <a:xfrm>
                <a:off x="952" y="1034"/>
                <a:ext cx="0" cy="2229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89" name="Text Box 24"/>
              <p:cNvSpPr txBox="1">
                <a:spLocks noChangeArrowheads="1"/>
              </p:cNvSpPr>
              <p:nvPr/>
            </p:nvSpPr>
            <p:spPr bwMode="auto">
              <a:xfrm rot="16200000">
                <a:off x="381" y="2147"/>
                <a:ext cx="1172" cy="180"/>
              </a:xfrm>
              <a:prstGeom prst="rect">
                <a:avLst/>
              </a:prstGeom>
              <a:gradFill rotWithShape="0">
                <a:gsLst>
                  <a:gs pos="0">
                    <a:srgbClr val="767647"/>
                  </a:gs>
                  <a:gs pos="50000">
                    <a:srgbClr val="FFFF99"/>
                  </a:gs>
                  <a:gs pos="100000">
                    <a:srgbClr val="767647"/>
                  </a:gs>
                </a:gsLst>
                <a:lin ang="0" scaled="1"/>
              </a:gradFill>
              <a:ln>
                <a:noFill/>
              </a:ln>
              <a:effectLst>
                <a:outerShdw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2" tIns="45716" rIns="91432" bIns="45716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rgbClr val="808080"/>
                    </a:solidFill>
                    <a:cs typeface="Times New Roman" pitchFamily="18" charset="0"/>
                  </a:rPr>
                  <a:t>Forecast Lead Time</a:t>
                </a:r>
              </a:p>
            </p:txBody>
          </p:sp>
        </p:grpSp>
        <p:grpSp>
          <p:nvGrpSpPr>
            <p:cNvPr id="5181" name="Group 25"/>
            <p:cNvGrpSpPr>
              <a:grpSpLocks/>
            </p:cNvGrpSpPr>
            <p:nvPr/>
          </p:nvGrpSpPr>
          <p:grpSpPr bwMode="auto">
            <a:xfrm>
              <a:off x="18" y="1231"/>
              <a:ext cx="895" cy="1925"/>
              <a:chOff x="18" y="1231"/>
              <a:chExt cx="895" cy="1925"/>
            </a:xfrm>
          </p:grpSpPr>
          <p:sp>
            <p:nvSpPr>
              <p:cNvPr id="319514" name="Text Box 26"/>
              <p:cNvSpPr txBox="1">
                <a:spLocks noChangeArrowheads="1"/>
              </p:cNvSpPr>
              <p:nvPr/>
            </p:nvSpPr>
            <p:spPr bwMode="auto">
              <a:xfrm>
                <a:off x="18" y="2865"/>
                <a:ext cx="89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sz="1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Times New Roman" pitchFamily="18" charset="0"/>
                  </a:rPr>
                  <a:t>Warnings &amp; Alert Coordination</a:t>
                </a:r>
              </a:p>
            </p:txBody>
          </p:sp>
          <p:sp>
            <p:nvSpPr>
              <p:cNvPr id="319515" name="Text Box 27"/>
              <p:cNvSpPr txBox="1">
                <a:spLocks noChangeArrowheads="1"/>
              </p:cNvSpPr>
              <p:nvPr/>
            </p:nvSpPr>
            <p:spPr bwMode="auto">
              <a:xfrm>
                <a:off x="287" y="2550"/>
                <a:ext cx="62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sz="1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Times New Roman" pitchFamily="18" charset="0"/>
                  </a:rPr>
                  <a:t>Watches</a:t>
                </a:r>
              </a:p>
            </p:txBody>
          </p:sp>
          <p:sp>
            <p:nvSpPr>
              <p:cNvPr id="319516" name="Text Box 28"/>
              <p:cNvSpPr txBox="1">
                <a:spLocks noChangeArrowheads="1"/>
              </p:cNvSpPr>
              <p:nvPr/>
            </p:nvSpPr>
            <p:spPr bwMode="auto">
              <a:xfrm>
                <a:off x="187" y="2235"/>
                <a:ext cx="726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sz="1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Times New Roman" pitchFamily="18" charset="0"/>
                  </a:rPr>
                  <a:t>Forecasts</a:t>
                </a:r>
              </a:p>
            </p:txBody>
          </p:sp>
          <p:sp>
            <p:nvSpPr>
              <p:cNvPr id="5185" name="Text Box 29"/>
              <p:cNvSpPr txBox="1">
                <a:spLocks noChangeArrowheads="1"/>
              </p:cNvSpPr>
              <p:nvPr/>
            </p:nvSpPr>
            <p:spPr bwMode="auto">
              <a:xfrm>
                <a:off x="93" y="1794"/>
                <a:ext cx="82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sz="1200" dirty="0">
                    <a:solidFill>
                      <a:srgbClr val="000000"/>
                    </a:solidFill>
                    <a:cs typeface="Times New Roman" pitchFamily="18" charset="0"/>
                  </a:rPr>
                  <a:t>Threats Assessments</a:t>
                </a:r>
              </a:p>
            </p:txBody>
          </p:sp>
          <p:sp>
            <p:nvSpPr>
              <p:cNvPr id="319518" name="Text Box 30"/>
              <p:cNvSpPr txBox="1">
                <a:spLocks noChangeArrowheads="1"/>
              </p:cNvSpPr>
              <p:nvPr/>
            </p:nvSpPr>
            <p:spPr bwMode="auto">
              <a:xfrm>
                <a:off x="208" y="1544"/>
                <a:ext cx="70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sz="1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Times New Roman" pitchFamily="18" charset="0"/>
                  </a:rPr>
                  <a:t>Guidance</a:t>
                </a:r>
              </a:p>
            </p:txBody>
          </p:sp>
          <p:sp>
            <p:nvSpPr>
              <p:cNvPr id="319519" name="Text Box 31"/>
              <p:cNvSpPr txBox="1">
                <a:spLocks noChangeArrowheads="1"/>
              </p:cNvSpPr>
              <p:nvPr/>
            </p:nvSpPr>
            <p:spPr bwMode="auto">
              <a:xfrm>
                <a:off x="338" y="1231"/>
                <a:ext cx="57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/>
                </a:pPr>
                <a:r>
                  <a:rPr lang="en-US" sz="1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Times New Roman" pitchFamily="18" charset="0"/>
                  </a:rPr>
                  <a:t>Outlook</a:t>
                </a:r>
              </a:p>
            </p:txBody>
          </p:sp>
        </p:grpSp>
      </p:grpSp>
      <p:grpSp>
        <p:nvGrpSpPr>
          <p:cNvPr id="5137" name="Group 32"/>
          <p:cNvGrpSpPr>
            <a:grpSpLocks/>
          </p:cNvGrpSpPr>
          <p:nvPr/>
        </p:nvGrpSpPr>
        <p:grpSpPr bwMode="auto">
          <a:xfrm>
            <a:off x="1482725" y="5049838"/>
            <a:ext cx="7569200" cy="276225"/>
            <a:chOff x="952" y="3181"/>
            <a:chExt cx="4768" cy="174"/>
          </a:xfrm>
        </p:grpSpPr>
        <p:sp>
          <p:nvSpPr>
            <p:cNvPr id="5178" name="Line 33"/>
            <p:cNvSpPr>
              <a:spLocks noChangeShapeType="1"/>
            </p:cNvSpPr>
            <p:nvPr/>
          </p:nvSpPr>
          <p:spPr bwMode="auto">
            <a:xfrm>
              <a:off x="952" y="3263"/>
              <a:ext cx="47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 dirty="0">
                <a:solidFill>
                  <a:prstClr val="white"/>
                </a:solidFill>
              </a:endParaRPr>
            </a:p>
          </p:txBody>
        </p:sp>
        <p:sp>
          <p:nvSpPr>
            <p:cNvPr id="5179" name="Text Box 34"/>
            <p:cNvSpPr txBox="1">
              <a:spLocks noChangeArrowheads="1"/>
            </p:cNvSpPr>
            <p:nvPr/>
          </p:nvSpPr>
          <p:spPr bwMode="auto">
            <a:xfrm>
              <a:off x="2807" y="3181"/>
              <a:ext cx="783" cy="174"/>
            </a:xfrm>
            <a:prstGeom prst="rect">
              <a:avLst/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rgbClr val="808080"/>
                  </a:solidFill>
                  <a:cs typeface="Times New Roman" pitchFamily="18" charset="0"/>
                </a:rPr>
                <a:t>Benefits</a:t>
              </a:r>
            </a:p>
          </p:txBody>
        </p:sp>
      </p:grpSp>
      <p:sp>
        <p:nvSpPr>
          <p:cNvPr id="5139" name="Text Box 46"/>
          <p:cNvSpPr txBox="1">
            <a:spLocks noChangeArrowheads="1"/>
          </p:cNvSpPr>
          <p:nvPr/>
        </p:nvSpPr>
        <p:spPr bwMode="auto">
          <a:xfrm rot="-3836886">
            <a:off x="2509046" y="5676827"/>
            <a:ext cx="900113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Maritime</a:t>
            </a:r>
          </a:p>
        </p:txBody>
      </p:sp>
      <p:sp>
        <p:nvSpPr>
          <p:cNvPr id="5140" name="Text Box 47"/>
          <p:cNvSpPr txBox="1">
            <a:spLocks noChangeArrowheads="1"/>
          </p:cNvSpPr>
          <p:nvPr/>
        </p:nvSpPr>
        <p:spPr bwMode="auto">
          <a:xfrm rot="-3833730">
            <a:off x="1687593" y="5742707"/>
            <a:ext cx="1101567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Life &amp; Property</a:t>
            </a:r>
          </a:p>
        </p:txBody>
      </p:sp>
      <p:sp>
        <p:nvSpPr>
          <p:cNvPr id="5141" name="Text Box 48"/>
          <p:cNvSpPr txBox="1">
            <a:spLocks noChangeArrowheads="1"/>
          </p:cNvSpPr>
          <p:nvPr/>
        </p:nvSpPr>
        <p:spPr bwMode="auto">
          <a:xfrm rot="-3833730">
            <a:off x="2652713" y="5896695"/>
            <a:ext cx="1339851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Space Operations</a:t>
            </a:r>
          </a:p>
        </p:txBody>
      </p:sp>
      <p:sp>
        <p:nvSpPr>
          <p:cNvPr id="5142" name="Text Box 49"/>
          <p:cNvSpPr txBox="1">
            <a:spLocks noChangeArrowheads="1"/>
          </p:cNvSpPr>
          <p:nvPr/>
        </p:nvSpPr>
        <p:spPr bwMode="auto">
          <a:xfrm rot="-3833730">
            <a:off x="6006834" y="5612532"/>
            <a:ext cx="845087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Recreation</a:t>
            </a:r>
          </a:p>
        </p:txBody>
      </p:sp>
      <p:sp>
        <p:nvSpPr>
          <p:cNvPr id="5143" name="Text Box 50"/>
          <p:cNvSpPr txBox="1">
            <a:spLocks noChangeArrowheads="1"/>
          </p:cNvSpPr>
          <p:nvPr/>
        </p:nvSpPr>
        <p:spPr bwMode="auto">
          <a:xfrm rot="-3833730">
            <a:off x="6381421" y="5622058"/>
            <a:ext cx="857911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Ecosystem</a:t>
            </a:r>
          </a:p>
        </p:txBody>
      </p:sp>
      <p:sp>
        <p:nvSpPr>
          <p:cNvPr id="5144" name="Text Box 51"/>
          <p:cNvSpPr txBox="1">
            <a:spLocks noChangeArrowheads="1"/>
          </p:cNvSpPr>
          <p:nvPr/>
        </p:nvSpPr>
        <p:spPr bwMode="auto">
          <a:xfrm rot="-3833730">
            <a:off x="7088919" y="5672858"/>
            <a:ext cx="966915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Environment</a:t>
            </a:r>
          </a:p>
        </p:txBody>
      </p:sp>
      <p:sp>
        <p:nvSpPr>
          <p:cNvPr id="5145" name="Text Box 52"/>
          <p:cNvSpPr txBox="1">
            <a:spLocks noChangeArrowheads="1"/>
          </p:cNvSpPr>
          <p:nvPr/>
        </p:nvSpPr>
        <p:spPr bwMode="auto">
          <a:xfrm rot="-3833730">
            <a:off x="3417890" y="5863358"/>
            <a:ext cx="1273175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Emergency Mgmt </a:t>
            </a:r>
          </a:p>
        </p:txBody>
      </p:sp>
      <p:sp>
        <p:nvSpPr>
          <p:cNvPr id="5146" name="Text Box 53"/>
          <p:cNvSpPr txBox="1">
            <a:spLocks noChangeArrowheads="1"/>
          </p:cNvSpPr>
          <p:nvPr/>
        </p:nvSpPr>
        <p:spPr bwMode="auto">
          <a:xfrm rot="-3833730">
            <a:off x="5644775" y="5623646"/>
            <a:ext cx="867529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Agriculture</a:t>
            </a:r>
          </a:p>
        </p:txBody>
      </p:sp>
      <p:sp>
        <p:nvSpPr>
          <p:cNvPr id="5147" name="Text Box 54"/>
          <p:cNvSpPr txBox="1">
            <a:spLocks noChangeArrowheads="1"/>
          </p:cNvSpPr>
          <p:nvPr/>
        </p:nvSpPr>
        <p:spPr bwMode="auto">
          <a:xfrm rot="-3836886">
            <a:off x="5023643" y="5811763"/>
            <a:ext cx="1354139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Reservoir Control</a:t>
            </a:r>
          </a:p>
        </p:txBody>
      </p:sp>
      <p:sp>
        <p:nvSpPr>
          <p:cNvPr id="5148" name="Text Box 55"/>
          <p:cNvSpPr txBox="1">
            <a:spLocks noChangeArrowheads="1"/>
          </p:cNvSpPr>
          <p:nvPr/>
        </p:nvSpPr>
        <p:spPr bwMode="auto">
          <a:xfrm rot="-3836886">
            <a:off x="4386695" y="5800651"/>
            <a:ext cx="1192938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Energy Planning</a:t>
            </a:r>
          </a:p>
        </p:txBody>
      </p:sp>
      <p:sp>
        <p:nvSpPr>
          <p:cNvPr id="5149" name="Text Box 56"/>
          <p:cNvSpPr txBox="1">
            <a:spLocks noChangeArrowheads="1"/>
          </p:cNvSpPr>
          <p:nvPr/>
        </p:nvSpPr>
        <p:spPr bwMode="auto">
          <a:xfrm rot="-3833730">
            <a:off x="4089134" y="5645870"/>
            <a:ext cx="845087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Commerce</a:t>
            </a:r>
          </a:p>
        </p:txBody>
      </p:sp>
      <p:sp>
        <p:nvSpPr>
          <p:cNvPr id="5150" name="Text Box 57"/>
          <p:cNvSpPr txBox="1">
            <a:spLocks noChangeArrowheads="1"/>
          </p:cNvSpPr>
          <p:nvPr/>
        </p:nvSpPr>
        <p:spPr bwMode="auto">
          <a:xfrm rot="-3833730">
            <a:off x="4926914" y="5655395"/>
            <a:ext cx="931649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Hydropower</a:t>
            </a:r>
          </a:p>
        </p:txBody>
      </p:sp>
      <p:sp>
        <p:nvSpPr>
          <p:cNvPr id="5151" name="Text Box 58"/>
          <p:cNvSpPr txBox="1">
            <a:spLocks noChangeArrowheads="1"/>
          </p:cNvSpPr>
          <p:nvPr/>
        </p:nvSpPr>
        <p:spPr bwMode="auto">
          <a:xfrm rot="-3836886">
            <a:off x="3208314" y="5702227"/>
            <a:ext cx="958900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Fire Weather</a:t>
            </a:r>
          </a:p>
        </p:txBody>
      </p:sp>
      <p:sp>
        <p:nvSpPr>
          <p:cNvPr id="5152" name="Text Box 59"/>
          <p:cNvSpPr txBox="1">
            <a:spLocks noChangeArrowheads="1"/>
          </p:cNvSpPr>
          <p:nvPr/>
        </p:nvSpPr>
        <p:spPr bwMode="auto">
          <a:xfrm rot="-3833730">
            <a:off x="6831014" y="5529982"/>
            <a:ext cx="666751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Health</a:t>
            </a:r>
          </a:p>
        </p:txBody>
      </p:sp>
      <p:sp>
        <p:nvSpPr>
          <p:cNvPr id="5153" name="Text Box 60"/>
          <p:cNvSpPr txBox="1">
            <a:spLocks noChangeArrowheads="1"/>
          </p:cNvSpPr>
          <p:nvPr/>
        </p:nvSpPr>
        <p:spPr bwMode="auto">
          <a:xfrm rot="-3833730">
            <a:off x="2209801" y="5607770"/>
            <a:ext cx="762000" cy="2462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1000" b="1" dirty="0">
                <a:solidFill>
                  <a:srgbClr val="000000"/>
                </a:solidFill>
                <a:cs typeface="Times New Roman" pitchFamily="18" charset="0"/>
              </a:rPr>
              <a:t>Aviation</a:t>
            </a:r>
          </a:p>
        </p:txBody>
      </p:sp>
      <p:sp>
        <p:nvSpPr>
          <p:cNvPr id="5154" name="Text Box 19"/>
          <p:cNvSpPr txBox="1">
            <a:spLocks noChangeArrowheads="1"/>
          </p:cNvSpPr>
          <p:nvPr/>
        </p:nvSpPr>
        <p:spPr bwMode="auto">
          <a:xfrm>
            <a:off x="4300282" y="2754595"/>
            <a:ext cx="4724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North American Ensemble Forecast System</a:t>
            </a:r>
          </a:p>
        </p:txBody>
      </p:sp>
      <p:sp>
        <p:nvSpPr>
          <p:cNvPr id="5155" name="Text Box 20"/>
          <p:cNvSpPr txBox="1">
            <a:spLocks noChangeArrowheads="1"/>
          </p:cNvSpPr>
          <p:nvPr/>
        </p:nvSpPr>
        <p:spPr bwMode="auto">
          <a:xfrm>
            <a:off x="5518078" y="2286216"/>
            <a:ext cx="23775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Climate Forecast System</a:t>
            </a:r>
          </a:p>
        </p:txBody>
      </p:sp>
      <p:sp>
        <p:nvSpPr>
          <p:cNvPr id="5156" name="Text Box 35"/>
          <p:cNvSpPr txBox="1">
            <a:spLocks noChangeArrowheads="1"/>
          </p:cNvSpPr>
          <p:nvPr/>
        </p:nvSpPr>
        <p:spPr bwMode="auto">
          <a:xfrm>
            <a:off x="3827167" y="3579280"/>
            <a:ext cx="22172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Short-Range </a:t>
            </a:r>
            <a:r>
              <a:rPr lang="en-US" sz="1400" b="1" dirty="0" smtClean="0">
                <a:solidFill>
                  <a:srgbClr val="0000FF"/>
                </a:solidFill>
              </a:rPr>
              <a:t>Ensemble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157" name="Text Box 40"/>
          <p:cNvSpPr txBox="1">
            <a:spLocks noChangeArrowheads="1"/>
          </p:cNvSpPr>
          <p:nvPr/>
        </p:nvSpPr>
        <p:spPr bwMode="auto">
          <a:xfrm>
            <a:off x="4236800" y="3261779"/>
            <a:ext cx="22862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Global Forecast System</a:t>
            </a:r>
          </a:p>
        </p:txBody>
      </p:sp>
      <p:sp>
        <p:nvSpPr>
          <p:cNvPr id="5158" name="Text Box 41"/>
          <p:cNvSpPr txBox="1">
            <a:spLocks noChangeArrowheads="1"/>
          </p:cNvSpPr>
          <p:nvPr/>
        </p:nvSpPr>
        <p:spPr bwMode="auto">
          <a:xfrm>
            <a:off x="3484978" y="3903129"/>
            <a:ext cx="25889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North American Mesoscale </a:t>
            </a:r>
          </a:p>
        </p:txBody>
      </p:sp>
      <p:sp>
        <p:nvSpPr>
          <p:cNvPr id="5159" name="Text Box 42"/>
          <p:cNvSpPr txBox="1">
            <a:spLocks noChangeArrowheads="1"/>
          </p:cNvSpPr>
          <p:nvPr/>
        </p:nvSpPr>
        <p:spPr bwMode="auto">
          <a:xfrm>
            <a:off x="3168508" y="4402469"/>
            <a:ext cx="14606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Rapid Refresh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160" name="Text Box 43"/>
          <p:cNvSpPr txBox="1">
            <a:spLocks noChangeArrowheads="1"/>
          </p:cNvSpPr>
          <p:nvPr/>
        </p:nvSpPr>
        <p:spPr bwMode="auto">
          <a:xfrm>
            <a:off x="2978458" y="4724401"/>
            <a:ext cx="19078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Dispersion </a:t>
            </a:r>
            <a:r>
              <a:rPr lang="en-US" sz="1400" b="1" dirty="0" smtClean="0">
                <a:solidFill>
                  <a:srgbClr val="000000"/>
                </a:solidFill>
              </a:rPr>
              <a:t>(smoke)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161" name="Text Box 40"/>
          <p:cNvSpPr txBox="1">
            <a:spLocks noChangeArrowheads="1"/>
          </p:cNvSpPr>
          <p:nvPr/>
        </p:nvSpPr>
        <p:spPr bwMode="auto">
          <a:xfrm>
            <a:off x="4475035" y="2993192"/>
            <a:ext cx="31822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Global Ensemble Forecast System</a:t>
            </a:r>
          </a:p>
        </p:txBody>
      </p:sp>
      <p:sp>
        <p:nvSpPr>
          <p:cNvPr id="5162" name="Text Box 53"/>
          <p:cNvSpPr txBox="1">
            <a:spLocks noChangeArrowheads="1"/>
          </p:cNvSpPr>
          <p:nvPr/>
        </p:nvSpPr>
        <p:spPr bwMode="auto">
          <a:xfrm>
            <a:off x="4326520" y="4141070"/>
            <a:ext cx="19466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Regional Hurricane</a:t>
            </a:r>
          </a:p>
        </p:txBody>
      </p:sp>
      <p:sp>
        <p:nvSpPr>
          <p:cNvPr id="5163" name="Text Box 54"/>
          <p:cNvSpPr txBox="1">
            <a:spLocks noChangeArrowheads="1"/>
          </p:cNvSpPr>
          <p:nvPr/>
        </p:nvSpPr>
        <p:spPr bwMode="auto">
          <a:xfrm>
            <a:off x="5930475" y="3900153"/>
            <a:ext cx="8660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Waves</a:t>
            </a:r>
          </a:p>
        </p:txBody>
      </p:sp>
      <p:sp>
        <p:nvSpPr>
          <p:cNvPr id="5164" name="Text Box 55"/>
          <p:cNvSpPr txBox="1">
            <a:spLocks noChangeArrowheads="1"/>
          </p:cNvSpPr>
          <p:nvPr/>
        </p:nvSpPr>
        <p:spPr bwMode="auto">
          <a:xfrm>
            <a:off x="6734663" y="3900153"/>
            <a:ext cx="24591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Global Ocean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165" name="Text Box 56"/>
          <p:cNvSpPr txBox="1">
            <a:spLocks noChangeArrowheads="1"/>
          </p:cNvSpPr>
          <p:nvPr/>
        </p:nvSpPr>
        <p:spPr bwMode="auto">
          <a:xfrm>
            <a:off x="6213543" y="4137848"/>
            <a:ext cx="16356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Space </a:t>
            </a:r>
            <a:r>
              <a:rPr lang="en-US" sz="1400" b="1" dirty="0" smtClean="0">
                <a:solidFill>
                  <a:srgbClr val="000000"/>
                </a:solidFill>
              </a:rPr>
              <a:t>Weather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7496" y="1371600"/>
            <a:ext cx="3202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Spanning Weather and Climate</a:t>
            </a:r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 Box 56"/>
          <p:cNvSpPr txBox="1">
            <a:spLocks noChangeArrowheads="1"/>
          </p:cNvSpPr>
          <p:nvPr/>
        </p:nvSpPr>
        <p:spPr bwMode="auto">
          <a:xfrm>
            <a:off x="7819324" y="5308683"/>
            <a:ext cx="1289427" cy="600164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00B050"/>
                </a:solidFill>
              </a:rPr>
              <a:t>WAM</a:t>
            </a:r>
          </a:p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00B050"/>
                </a:solidFill>
              </a:rPr>
              <a:t>NSWPS</a:t>
            </a:r>
          </a:p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00B050"/>
                </a:solidFill>
              </a:rPr>
              <a:t>WRF-HYDRO</a:t>
            </a:r>
          </a:p>
        </p:txBody>
      </p:sp>
      <p:sp>
        <p:nvSpPr>
          <p:cNvPr id="61" name="Text Box 56"/>
          <p:cNvSpPr txBox="1">
            <a:spLocks noChangeArrowheads="1"/>
          </p:cNvSpPr>
          <p:nvPr/>
        </p:nvSpPr>
        <p:spPr bwMode="auto">
          <a:xfrm>
            <a:off x="8109024" y="3903701"/>
            <a:ext cx="733214" cy="30777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Bays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2" name="Text Box 56"/>
          <p:cNvSpPr txBox="1">
            <a:spLocks noChangeArrowheads="1"/>
          </p:cNvSpPr>
          <p:nvPr/>
        </p:nvSpPr>
        <p:spPr bwMode="auto">
          <a:xfrm>
            <a:off x="7695678" y="4143277"/>
            <a:ext cx="14321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Storm Surge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3" name="Text Box 40"/>
          <p:cNvSpPr txBox="1">
            <a:spLocks noChangeArrowheads="1"/>
          </p:cNvSpPr>
          <p:nvPr/>
        </p:nvSpPr>
        <p:spPr bwMode="auto">
          <a:xfrm>
            <a:off x="6471576" y="3253785"/>
            <a:ext cx="12506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Global </a:t>
            </a:r>
            <a:r>
              <a:rPr lang="en-US" sz="1400" b="1" dirty="0" smtClean="0">
                <a:solidFill>
                  <a:srgbClr val="000000"/>
                </a:solidFill>
              </a:rPr>
              <a:t>Dust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4" name="Text Box 41"/>
          <p:cNvSpPr txBox="1">
            <a:spLocks noChangeArrowheads="1"/>
          </p:cNvSpPr>
          <p:nvPr/>
        </p:nvSpPr>
        <p:spPr bwMode="auto">
          <a:xfrm>
            <a:off x="3481971" y="4140001"/>
            <a:ext cx="8947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Fire Wx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5" name="Slide Number Placeholder 1"/>
          <p:cNvSpPr txBox="1">
            <a:spLocks/>
          </p:cNvSpPr>
          <p:nvPr/>
        </p:nvSpPr>
        <p:spPr bwMode="auto">
          <a:xfrm>
            <a:off x="7010400" y="661987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/>
            <a:fld id="{410D2B8E-DF8D-4DBA-AD95-C31F7F00B7FF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6" name="Text Box 56"/>
          <p:cNvSpPr txBox="1">
            <a:spLocks noChangeArrowheads="1"/>
          </p:cNvSpPr>
          <p:nvPr/>
        </p:nvSpPr>
        <p:spPr bwMode="auto">
          <a:xfrm>
            <a:off x="5628034" y="4394300"/>
            <a:ext cx="9015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Ozone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7" name="Text Box 35"/>
          <p:cNvSpPr txBox="1">
            <a:spLocks noChangeArrowheads="1"/>
          </p:cNvSpPr>
          <p:nvPr/>
        </p:nvSpPr>
        <p:spPr bwMode="auto">
          <a:xfrm>
            <a:off x="6905662" y="3569260"/>
            <a:ext cx="16046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 smtClean="0">
                <a:solidFill>
                  <a:srgbClr val="0000FF"/>
                </a:solidFill>
              </a:rPr>
              <a:t>Wave Ensemble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68" name="Text Box 35"/>
          <p:cNvSpPr txBox="1">
            <a:spLocks noChangeArrowheads="1"/>
          </p:cNvSpPr>
          <p:nvPr/>
        </p:nvSpPr>
        <p:spPr bwMode="auto">
          <a:xfrm>
            <a:off x="5930267" y="3581560"/>
            <a:ext cx="1025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 smtClean="0">
                <a:solidFill>
                  <a:srgbClr val="0000FF"/>
                </a:solidFill>
              </a:rPr>
              <a:t>Land DA 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69" name="Text Box 56"/>
          <p:cNvSpPr txBox="1">
            <a:spLocks noChangeArrowheads="1"/>
          </p:cNvSpPr>
          <p:nvPr/>
        </p:nvSpPr>
        <p:spPr bwMode="auto">
          <a:xfrm>
            <a:off x="4665788" y="4407979"/>
            <a:ext cx="8742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HRRR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0" name="Text Box 20"/>
          <p:cNvSpPr txBox="1">
            <a:spLocks noChangeArrowheads="1"/>
          </p:cNvSpPr>
          <p:nvPr/>
        </p:nvSpPr>
        <p:spPr bwMode="auto">
          <a:xfrm>
            <a:off x="4981023" y="2525807"/>
            <a:ext cx="42111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Char char="•"/>
            </a:pPr>
            <a:r>
              <a:rPr lang="en-US" sz="1400" b="1" dirty="0" smtClean="0">
                <a:solidFill>
                  <a:srgbClr val="0000FF"/>
                </a:solidFill>
              </a:rPr>
              <a:t>North American Multi-Model Ensemble System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71" name="Text Box 56"/>
          <p:cNvSpPr txBox="1">
            <a:spLocks noChangeArrowheads="1"/>
          </p:cNvSpPr>
          <p:nvPr/>
        </p:nvSpPr>
        <p:spPr bwMode="auto">
          <a:xfrm>
            <a:off x="6456387" y="4399280"/>
            <a:ext cx="10773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9063" indent="-119063" eaLnBrk="1" hangingPunct="1"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Tsunami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2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63AF0-DD21-4897-AF9A-4848A74E9BA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29058" r="42657" b="43330"/>
          <a:stretch/>
        </p:blipFill>
        <p:spPr bwMode="auto">
          <a:xfrm>
            <a:off x="258502" y="4829008"/>
            <a:ext cx="4256067" cy="201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31888" y="114699"/>
            <a:ext cx="6934200" cy="457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 Operational Computer Upgrade in 2015</a:t>
            </a:r>
            <a:endParaRPr lang="en-US" sz="32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15112" r="28463" b="8209"/>
          <a:stretch/>
        </p:blipFill>
        <p:spPr bwMode="auto">
          <a:xfrm>
            <a:off x="-99606" y="1881919"/>
            <a:ext cx="4972274" cy="3228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t="40117" r="37203" b="8815"/>
          <a:stretch/>
        </p:blipFill>
        <p:spPr bwMode="auto">
          <a:xfrm>
            <a:off x="4866164" y="4252434"/>
            <a:ext cx="4233486" cy="24974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26609" r="36678" b="56710"/>
          <a:stretch/>
        </p:blipFill>
        <p:spPr bwMode="auto">
          <a:xfrm>
            <a:off x="4776413" y="2937261"/>
            <a:ext cx="4412997" cy="111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8954" y="1135645"/>
            <a:ext cx="7637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Petaflop = 1000 Trillion Floating Point Operations per Second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trillion = 1x10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1,000,000,000,000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6316" y="2126465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2014 = 0.28 Pf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2015=  0.77 Pf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2016=  2.80 Pf</a:t>
            </a:r>
            <a:endParaRPr lang="en-US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6429" y="1785182"/>
            <a:ext cx="1895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per cluster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5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63AF0-DD21-4897-AF9A-4848A74E9BA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6" y="1277366"/>
            <a:ext cx="5258020" cy="351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5"/>
          <p:cNvSpPr txBox="1">
            <a:spLocks noChangeArrowheads="1"/>
          </p:cNvSpPr>
          <p:nvPr/>
        </p:nvSpPr>
        <p:spPr bwMode="auto">
          <a:xfrm>
            <a:off x="928918" y="22557"/>
            <a:ext cx="727165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 smtClean="0">
                <a:solidFill>
                  <a:srgbClr val="000000"/>
                </a:solidFill>
                <a:cs typeface="Arial" pitchFamily="34" charset="0"/>
              </a:rPr>
              <a:t>UMAC Membership </a:t>
            </a:r>
            <a:endParaRPr lang="en-US" sz="2400" b="1" kern="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29"/>
          <a:stretch/>
        </p:blipFill>
        <p:spPr bwMode="auto">
          <a:xfrm>
            <a:off x="5758003" y="1277366"/>
            <a:ext cx="3268301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924" y="4934136"/>
            <a:ext cx="83449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4-7 August 2015 in College Park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Participants across the community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findings and recommendations briefed to NOAA leadership</a:t>
            </a: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to be published by the end of October 2015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8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available at:</a:t>
            </a:r>
            <a:endParaRPr lang="en-US" sz="18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https://www.earthsystemcog.org/projects/umac_model_advisory/</a:t>
            </a:r>
          </a:p>
        </p:txBody>
      </p:sp>
    </p:spTree>
    <p:extLst>
      <p:ext uri="{BB962C8B-B14F-4D97-AF65-F5344CB8AC3E}">
        <p14:creationId xmlns:p14="http://schemas.microsoft.com/office/powerpoint/2010/main" val="351909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63AF0-DD21-4897-AF9A-4848A74E9BA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Rectangle 15"/>
          <p:cNvSpPr txBox="1">
            <a:spLocks noChangeArrowheads="1"/>
          </p:cNvSpPr>
          <p:nvPr/>
        </p:nvSpPr>
        <p:spPr bwMode="auto">
          <a:xfrm>
            <a:off x="928918" y="22557"/>
            <a:ext cx="727165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kern="0" dirty="0" smtClean="0">
                <a:solidFill>
                  <a:srgbClr val="0000FF"/>
                </a:solidFill>
                <a:cs typeface="Arial" pitchFamily="34" charset="0"/>
              </a:rPr>
              <a:t>UMAC Preliminary Findings and Recommendations</a:t>
            </a:r>
            <a:endParaRPr lang="en-US" sz="2400" b="1" kern="0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t="12318" r="52341" b="4728"/>
          <a:stretch/>
        </p:blipFill>
        <p:spPr bwMode="auto">
          <a:xfrm>
            <a:off x="781538" y="1174610"/>
            <a:ext cx="7559643" cy="56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702051" y="5377758"/>
            <a:ext cx="5730844" cy="181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63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Users\DONNA~1.FRA\AppData\Local\Temp\1\HQ Org Chart (with Names)101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6558" y="6585099"/>
            <a:ext cx="304267" cy="172295"/>
          </a:xfrm>
          <a:prstGeom prst="rect">
            <a:avLst/>
          </a:prstGeom>
          <a:gradFill flip="none" rotWithShape="1">
            <a:gsLst>
              <a:gs pos="0">
                <a:srgbClr val="3B3B3B">
                  <a:shade val="30000"/>
                  <a:satMod val="115000"/>
                </a:srgbClr>
              </a:gs>
              <a:gs pos="50000">
                <a:srgbClr val="3B3B3B">
                  <a:shade val="67500"/>
                  <a:satMod val="115000"/>
                </a:srgbClr>
              </a:gs>
              <a:gs pos="100000">
                <a:srgbClr val="3B3B3B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defTabSz="912753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7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Users\DONNA~1.FRA\AppData\Local\Temp\1\HQ Org Chart (with Names)1019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-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6558" y="6585099"/>
            <a:ext cx="304267" cy="172295"/>
          </a:xfrm>
          <a:prstGeom prst="rect">
            <a:avLst/>
          </a:prstGeom>
          <a:gradFill flip="none" rotWithShape="1">
            <a:gsLst>
              <a:gs pos="0">
                <a:srgbClr val="3B3B3B">
                  <a:shade val="30000"/>
                  <a:satMod val="115000"/>
                </a:srgbClr>
              </a:gs>
              <a:gs pos="50000">
                <a:srgbClr val="3B3B3B">
                  <a:shade val="67500"/>
                  <a:satMod val="115000"/>
                </a:srgbClr>
              </a:gs>
              <a:gs pos="100000">
                <a:srgbClr val="3B3B3B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defTabSz="912753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18143" y="3755222"/>
            <a:ext cx="4891066" cy="3017096"/>
            <a:chOff x="4318143" y="3755222"/>
            <a:chExt cx="4891066" cy="3017096"/>
          </a:xfrm>
        </p:grpSpPr>
        <p:sp>
          <p:nvSpPr>
            <p:cNvPr id="8" name="Freeform 7"/>
            <p:cNvSpPr/>
            <p:nvPr/>
          </p:nvSpPr>
          <p:spPr>
            <a:xfrm>
              <a:off x="4318143" y="3755222"/>
              <a:ext cx="4891066" cy="3017096"/>
            </a:xfrm>
            <a:custGeom>
              <a:avLst/>
              <a:gdLst>
                <a:gd name="connsiteX0" fmla="*/ 416819 w 4891066"/>
                <a:gd name="connsiteY0" fmla="*/ 137768 h 3017096"/>
                <a:gd name="connsiteX1" fmla="*/ 3051378 w 4891066"/>
                <a:gd name="connsiteY1" fmla="*/ 155875 h 3017096"/>
                <a:gd name="connsiteX2" fmla="*/ 4726269 w 4891066"/>
                <a:gd name="connsiteY2" fmla="*/ 1713071 h 3017096"/>
                <a:gd name="connsiteX3" fmla="*/ 4445611 w 4891066"/>
                <a:gd name="connsiteY3" fmla="*/ 2817594 h 3017096"/>
                <a:gd name="connsiteX4" fmla="*/ 1340273 w 4891066"/>
                <a:gd name="connsiteY4" fmla="*/ 2880968 h 3017096"/>
                <a:gd name="connsiteX5" fmla="*/ 806118 w 4891066"/>
                <a:gd name="connsiteY5" fmla="*/ 1396200 h 3017096"/>
                <a:gd name="connsiteX6" fmla="*/ 136162 w 4891066"/>
                <a:gd name="connsiteY6" fmla="*/ 1160810 h 3017096"/>
                <a:gd name="connsiteX7" fmla="*/ 45627 w 4891066"/>
                <a:gd name="connsiteY7" fmla="*/ 237356 h 3017096"/>
                <a:gd name="connsiteX8" fmla="*/ 688423 w 4891066"/>
                <a:gd name="connsiteY8" fmla="*/ 119661 h 301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1066" h="3017096">
                  <a:moveTo>
                    <a:pt x="416819" y="137768"/>
                  </a:moveTo>
                  <a:cubicBezTo>
                    <a:pt x="1374977" y="15546"/>
                    <a:pt x="2333136" y="-106675"/>
                    <a:pt x="3051378" y="155875"/>
                  </a:cubicBezTo>
                  <a:cubicBezTo>
                    <a:pt x="3769620" y="418425"/>
                    <a:pt x="4493897" y="1269451"/>
                    <a:pt x="4726269" y="1713071"/>
                  </a:cubicBezTo>
                  <a:cubicBezTo>
                    <a:pt x="4958641" y="2156691"/>
                    <a:pt x="5009944" y="2622945"/>
                    <a:pt x="4445611" y="2817594"/>
                  </a:cubicBezTo>
                  <a:cubicBezTo>
                    <a:pt x="3881278" y="3012243"/>
                    <a:pt x="1946855" y="3117867"/>
                    <a:pt x="1340273" y="2880968"/>
                  </a:cubicBezTo>
                  <a:cubicBezTo>
                    <a:pt x="733691" y="2644069"/>
                    <a:pt x="1006803" y="1682893"/>
                    <a:pt x="806118" y="1396200"/>
                  </a:cubicBezTo>
                  <a:cubicBezTo>
                    <a:pt x="605433" y="1109507"/>
                    <a:pt x="262910" y="1353951"/>
                    <a:pt x="136162" y="1160810"/>
                  </a:cubicBezTo>
                  <a:cubicBezTo>
                    <a:pt x="9413" y="967669"/>
                    <a:pt x="-46416" y="410881"/>
                    <a:pt x="45627" y="237356"/>
                  </a:cubicBezTo>
                  <a:cubicBezTo>
                    <a:pt x="137670" y="63831"/>
                    <a:pt x="413046" y="91746"/>
                    <a:pt x="688423" y="119661"/>
                  </a:cubicBezTo>
                </a:path>
              </a:pathLst>
            </a:custGeom>
            <a:noFill/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33323" y="4974910"/>
              <a:ext cx="3825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Mission Delivery Council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2362" y="3863433"/>
            <a:ext cx="4925722" cy="2727554"/>
            <a:chOff x="72362" y="3863433"/>
            <a:chExt cx="4925722" cy="2727554"/>
          </a:xfrm>
        </p:grpSpPr>
        <p:sp>
          <p:nvSpPr>
            <p:cNvPr id="18" name="TextBox 17"/>
            <p:cNvSpPr txBox="1"/>
            <p:nvPr/>
          </p:nvSpPr>
          <p:spPr>
            <a:xfrm>
              <a:off x="325513" y="4968842"/>
              <a:ext cx="4333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Portfolio Integration Council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2362" y="3863433"/>
              <a:ext cx="4925722" cy="2727554"/>
            </a:xfrm>
            <a:custGeom>
              <a:avLst/>
              <a:gdLst>
                <a:gd name="connsiteX0" fmla="*/ 63440 w 4925722"/>
                <a:gd name="connsiteY0" fmla="*/ 2700329 h 2727554"/>
                <a:gd name="connsiteX1" fmla="*/ 4155606 w 4925722"/>
                <a:gd name="connsiteY1" fmla="*/ 2682222 h 2727554"/>
                <a:gd name="connsiteX2" fmla="*/ 4888937 w 4925722"/>
                <a:gd name="connsiteY2" fmla="*/ 2292923 h 2727554"/>
                <a:gd name="connsiteX3" fmla="*/ 4798402 w 4925722"/>
                <a:gd name="connsiteY3" fmla="*/ 1423791 h 2727554"/>
                <a:gd name="connsiteX4" fmla="*/ 4644493 w 4925722"/>
                <a:gd name="connsiteY4" fmla="*/ 264947 h 2727554"/>
                <a:gd name="connsiteX5" fmla="*/ 1801705 w 4925722"/>
                <a:gd name="connsiteY5" fmla="*/ 20504 h 2727554"/>
                <a:gd name="connsiteX6" fmla="*/ 470846 w 4925722"/>
                <a:gd name="connsiteY6" fmla="*/ 274001 h 2727554"/>
                <a:gd name="connsiteX7" fmla="*/ 9119 w 4925722"/>
                <a:gd name="connsiteY7" fmla="*/ 2320084 h 2727554"/>
                <a:gd name="connsiteX8" fmla="*/ 208295 w 4925722"/>
                <a:gd name="connsiteY8" fmla="*/ 2727490 h 272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5722" h="2727554">
                  <a:moveTo>
                    <a:pt x="63440" y="2700329"/>
                  </a:moveTo>
                  <a:cubicBezTo>
                    <a:pt x="1707398" y="2725226"/>
                    <a:pt x="3351357" y="2750123"/>
                    <a:pt x="4155606" y="2682222"/>
                  </a:cubicBezTo>
                  <a:cubicBezTo>
                    <a:pt x="4959855" y="2614321"/>
                    <a:pt x="4781804" y="2502661"/>
                    <a:pt x="4888937" y="2292923"/>
                  </a:cubicBezTo>
                  <a:cubicBezTo>
                    <a:pt x="4996070" y="2083185"/>
                    <a:pt x="4839143" y="1761787"/>
                    <a:pt x="4798402" y="1423791"/>
                  </a:cubicBezTo>
                  <a:cubicBezTo>
                    <a:pt x="4757661" y="1085795"/>
                    <a:pt x="5143942" y="498828"/>
                    <a:pt x="4644493" y="264947"/>
                  </a:cubicBezTo>
                  <a:cubicBezTo>
                    <a:pt x="4145044" y="31066"/>
                    <a:pt x="2497313" y="18995"/>
                    <a:pt x="1801705" y="20504"/>
                  </a:cubicBezTo>
                  <a:cubicBezTo>
                    <a:pt x="1106097" y="22013"/>
                    <a:pt x="769610" y="-109262"/>
                    <a:pt x="470846" y="274001"/>
                  </a:cubicBezTo>
                  <a:cubicBezTo>
                    <a:pt x="172082" y="657264"/>
                    <a:pt x="52877" y="1911169"/>
                    <a:pt x="9119" y="2320084"/>
                  </a:cubicBezTo>
                  <a:cubicBezTo>
                    <a:pt x="-34640" y="2728999"/>
                    <a:pt x="86827" y="2728244"/>
                    <a:pt x="208295" y="272749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32263" y="974037"/>
            <a:ext cx="5956563" cy="4109111"/>
            <a:chOff x="1432263" y="974037"/>
            <a:chExt cx="5956563" cy="4109111"/>
          </a:xfrm>
        </p:grpSpPr>
        <p:sp>
          <p:nvSpPr>
            <p:cNvPr id="19" name="TextBox 18"/>
            <p:cNvSpPr txBox="1"/>
            <p:nvPr/>
          </p:nvSpPr>
          <p:spPr>
            <a:xfrm>
              <a:off x="3116523" y="3207692"/>
              <a:ext cx="28344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Executive Council</a:t>
              </a:r>
              <a:endPara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32263" y="974037"/>
              <a:ext cx="5956563" cy="4109111"/>
            </a:xfrm>
            <a:custGeom>
              <a:avLst/>
              <a:gdLst>
                <a:gd name="connsiteX0" fmla="*/ 360323 w 5956563"/>
                <a:gd name="connsiteY0" fmla="*/ 3136236 h 4109111"/>
                <a:gd name="connsiteX1" fmla="*/ 459911 w 5956563"/>
                <a:gd name="connsiteY1" fmla="*/ 3987262 h 4109111"/>
                <a:gd name="connsiteX2" fmla="*/ 5394050 w 5956563"/>
                <a:gd name="connsiteY2" fmla="*/ 4014422 h 4109111"/>
                <a:gd name="connsiteX3" fmla="*/ 5747135 w 5956563"/>
                <a:gd name="connsiteY3" fmla="*/ 3145290 h 4109111"/>
                <a:gd name="connsiteX4" fmla="*/ 4506810 w 5956563"/>
                <a:gd name="connsiteY4" fmla="*/ 2647349 h 4109111"/>
                <a:gd name="connsiteX5" fmla="*/ 4208046 w 5956563"/>
                <a:gd name="connsiteY5" fmla="*/ 365876 h 4109111"/>
                <a:gd name="connsiteX6" fmla="*/ 2524101 w 5956563"/>
                <a:gd name="connsiteY6" fmla="*/ 49005 h 4109111"/>
                <a:gd name="connsiteX7" fmla="*/ 1890359 w 5956563"/>
                <a:gd name="connsiteY7" fmla="*/ 836656 h 4109111"/>
                <a:gd name="connsiteX8" fmla="*/ 1754557 w 5956563"/>
                <a:gd name="connsiteY8" fmla="*/ 2439119 h 4109111"/>
                <a:gd name="connsiteX9" fmla="*/ 360323 w 5956563"/>
                <a:gd name="connsiteY9" fmla="*/ 3136236 h 410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6563" h="4109111">
                  <a:moveTo>
                    <a:pt x="360323" y="3136236"/>
                  </a:moveTo>
                  <a:cubicBezTo>
                    <a:pt x="144549" y="3394260"/>
                    <a:pt x="-379044" y="3840898"/>
                    <a:pt x="459911" y="3987262"/>
                  </a:cubicBezTo>
                  <a:cubicBezTo>
                    <a:pt x="1298866" y="4133626"/>
                    <a:pt x="4512846" y="4154751"/>
                    <a:pt x="5394050" y="4014422"/>
                  </a:cubicBezTo>
                  <a:cubicBezTo>
                    <a:pt x="6275254" y="3874093"/>
                    <a:pt x="5895008" y="3373136"/>
                    <a:pt x="5747135" y="3145290"/>
                  </a:cubicBezTo>
                  <a:cubicBezTo>
                    <a:pt x="5599262" y="2917444"/>
                    <a:pt x="4763325" y="3110585"/>
                    <a:pt x="4506810" y="2647349"/>
                  </a:cubicBezTo>
                  <a:cubicBezTo>
                    <a:pt x="4250295" y="2184113"/>
                    <a:pt x="4538497" y="798933"/>
                    <a:pt x="4208046" y="365876"/>
                  </a:cubicBezTo>
                  <a:cubicBezTo>
                    <a:pt x="3877595" y="-67181"/>
                    <a:pt x="2910382" y="-29458"/>
                    <a:pt x="2524101" y="49005"/>
                  </a:cubicBezTo>
                  <a:cubicBezTo>
                    <a:pt x="2137820" y="127468"/>
                    <a:pt x="2018616" y="438304"/>
                    <a:pt x="1890359" y="836656"/>
                  </a:cubicBezTo>
                  <a:cubicBezTo>
                    <a:pt x="1762102" y="1235008"/>
                    <a:pt x="2015599" y="2055856"/>
                    <a:pt x="1754557" y="2439119"/>
                  </a:cubicBezTo>
                  <a:cubicBezTo>
                    <a:pt x="1493515" y="2822382"/>
                    <a:pt x="576097" y="2878212"/>
                    <a:pt x="360323" y="3136236"/>
                  </a:cubicBezTo>
                  <a:close/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5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77"/>
          <p:cNvSpPr txBox="1"/>
          <p:nvPr/>
        </p:nvSpPr>
        <p:spPr>
          <a:xfrm>
            <a:off x="1371600" y="541338"/>
            <a:ext cx="6418262" cy="4492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b="1" kern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High-level Requirements Process Overview CaRDS</a:t>
            </a:r>
            <a:endParaRPr lang="en-US" b="1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>
          <a:xfrm>
            <a:off x="8610600" y="6484937"/>
            <a:ext cx="381000" cy="296863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defRPr/>
            </a:pPr>
            <a:fld id="{628C4640-110B-43E6-89F7-017480D31C02}" type="slidenum">
              <a:rPr lang="en-US" kern="0">
                <a:solidFill>
                  <a:srgbClr val="FFFFFF"/>
                </a:solidFill>
                <a:latin typeface="Calibri" panose="020F0502020204030204" pitchFamily="34" charset="0"/>
              </a:rPr>
              <a:pPr fontAlgn="auto">
                <a:defRPr/>
              </a:pPr>
              <a:t>9</a:t>
            </a:fld>
            <a:endParaRPr lang="en-US" kern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175" y="6498222"/>
            <a:ext cx="809625" cy="264527"/>
          </a:xfrm>
          <a:prstGeom prst="rect">
            <a:avLst/>
          </a:prstGeom>
          <a:solidFill>
            <a:srgbClr val="3A6598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0615" y="5602345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Request Originator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4297" y="4615372"/>
            <a:ext cx="5958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Tier 1 – First Level (Local) Review (MIC/HIC, MSD, NC Director, etc.</a:t>
            </a:r>
            <a:b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                                                  with visibility to FMC Director)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4297" y="3736121"/>
            <a:ext cx="4766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Tier 2 – National Service Program (NSP) Team Review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4297" y="2856870"/>
            <a:ext cx="3528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Tier 3 – AFS Director Review/Validation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4297" y="1977619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Tier 4 – MDC Validation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3370" y="5494623"/>
            <a:ext cx="15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Submit Request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(short template)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328897" y="4043898"/>
            <a:ext cx="0" cy="57147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328897" y="3164647"/>
            <a:ext cx="0" cy="571473"/>
          </a:xfrm>
          <a:prstGeom prst="straightConnector1">
            <a:avLst/>
          </a:prstGeom>
          <a:ln w="63500">
            <a:solidFill>
              <a:srgbClr val="33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328897" y="2222356"/>
            <a:ext cx="0" cy="634514"/>
          </a:xfrm>
          <a:prstGeom prst="straightConnector1">
            <a:avLst/>
          </a:prstGeom>
          <a:ln w="63500"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20240" y="2131507"/>
            <a:ext cx="0" cy="344635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328897" y="4892983"/>
            <a:ext cx="0" cy="57147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29613" y="5734468"/>
            <a:ext cx="624829" cy="69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013266" y="2131507"/>
            <a:ext cx="98103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173007" y="2124192"/>
            <a:ext cx="9956" cy="742369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1" idx="3"/>
          </p:cNvCxnSpPr>
          <p:nvPr/>
        </p:nvCxnSpPr>
        <p:spPr>
          <a:xfrm flipV="1">
            <a:off x="5168290" y="1522233"/>
            <a:ext cx="299713" cy="609275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546426" y="1446203"/>
            <a:ext cx="3445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 PIC (as validated field requirement)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013266" y="3010758"/>
            <a:ext cx="98103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2013266" y="3893507"/>
            <a:ext cx="98103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013265" y="4762878"/>
            <a:ext cx="98103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173002" y="3177016"/>
            <a:ext cx="0" cy="602994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238650" y="2260994"/>
            <a:ext cx="3392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 AFS (if contained within Portfolio)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14593" y="3259372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 NSP Team (for execution)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423424" y="3608793"/>
            <a:ext cx="26645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Not Approved - Feedback to Originator</a:t>
            </a:r>
            <a:endParaRPr lang="en-US" sz="105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 rot="17880672">
            <a:off x="5018375" y="1821393"/>
            <a:ext cx="8130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Approved</a:t>
            </a:r>
            <a:endParaRPr lang="en-US" sz="105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Cloud 30"/>
          <p:cNvSpPr/>
          <p:nvPr/>
        </p:nvSpPr>
        <p:spPr>
          <a:xfrm>
            <a:off x="5392936" y="5360459"/>
            <a:ext cx="1828800" cy="762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sym typeface="Arial"/>
              </a:rPr>
              <a:t>Needs/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FFFFFF"/>
                </a:solidFill>
                <a:sym typeface="Arial"/>
              </a:rPr>
              <a:t>Requests</a:t>
            </a:r>
            <a:endParaRPr lang="en-US" sz="1400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05070" y="4143028"/>
            <a:ext cx="1858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CaRDS Submission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3081" y="6454972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Arial"/>
                <a:sym typeface="Arial"/>
              </a:rPr>
              <a:t>Pre-decisional</a:t>
            </a:r>
            <a:endParaRPr lang="en-US" sz="1400" b="1" kern="0" dirty="0">
              <a:solidFill>
                <a:srgbClr val="FFFFFF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9542" y="3260409"/>
            <a:ext cx="1527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Mandate (e.g.,</a:t>
            </a:r>
            <a:br>
              <a:rPr lang="en-US" sz="12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2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executive order,</a:t>
            </a:r>
            <a:br>
              <a:rPr lang="en-US" sz="12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2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public law, etc.)</a:t>
            </a:r>
            <a:br>
              <a:rPr lang="en-US" sz="12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2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would enter Cards</a:t>
            </a:r>
            <a:br>
              <a:rPr lang="en-US" sz="12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2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at Tier 2</a:t>
            </a:r>
            <a:endParaRPr lang="en-US" sz="1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697106" y="4343377"/>
            <a:ext cx="729811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129573" y="3530339"/>
            <a:ext cx="10198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4F81BD"/>
                </a:solidFill>
                <a:latin typeface="Arial"/>
                <a:cs typeface="Arial"/>
                <a:sym typeface="Arial"/>
              </a:rPr>
              <a:t>Integrate</a:t>
            </a:r>
            <a:br>
              <a:rPr lang="en-US" sz="1400" b="1" kern="0" dirty="0" smtClean="0">
                <a:solidFill>
                  <a:srgbClr val="4F81BD"/>
                </a:solidFill>
                <a:latin typeface="Arial"/>
                <a:cs typeface="Arial"/>
                <a:sym typeface="Arial"/>
              </a:rPr>
            </a:br>
            <a:r>
              <a:rPr lang="en-US" sz="1400" b="1" kern="0" dirty="0" smtClean="0">
                <a:solidFill>
                  <a:srgbClr val="4F81BD"/>
                </a:solidFill>
                <a:latin typeface="Arial"/>
                <a:cs typeface="Arial"/>
                <a:sym typeface="Arial"/>
              </a:rPr>
              <a:t>with SD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4F81BD"/>
                </a:solidFill>
                <a:latin typeface="Arial"/>
                <a:cs typeface="Arial"/>
                <a:sym typeface="Arial"/>
              </a:rPr>
              <a:t>Portfolios</a:t>
            </a:r>
            <a:endParaRPr lang="en-US" sz="1400" b="1" kern="0" dirty="0">
              <a:solidFill>
                <a:srgbClr val="4F81BD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31085" y="3890010"/>
            <a:ext cx="394919" cy="76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783696" y="1842283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or</a:t>
            </a:r>
            <a:endParaRPr lang="en-US" sz="1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563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5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NEPNECStandardBrie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19177</TotalTime>
  <Words>535</Words>
  <Application>Microsoft Macintosh PowerPoint</Application>
  <PresentationFormat>On-screen Show (4:3)</PresentationFormat>
  <Paragraphs>151</Paragraphs>
  <Slides>10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6_Default Design</vt:lpstr>
      <vt:lpstr>4_luxton_EnergyBriefing</vt:lpstr>
      <vt:lpstr>2_Office Theme</vt:lpstr>
      <vt:lpstr>15_luxton_EnergyBriefing</vt:lpstr>
      <vt:lpstr>5_luxton_EnergyBriefing</vt:lpstr>
      <vt:lpstr>16_luxton_EnergyBriefing</vt:lpstr>
      <vt:lpstr>NEPNECStandardBrief</vt:lpstr>
      <vt:lpstr>1_Office Theme</vt:lpstr>
      <vt:lpstr>4_Default Design</vt:lpstr>
      <vt:lpstr>7_Default Design</vt:lpstr>
      <vt:lpstr>luxton_EnergyBriefing</vt:lpstr>
      <vt:lpstr> Evolving the NCEP Production Suite </vt:lpstr>
      <vt:lpstr>PowerPoint Presentation</vt:lpstr>
      <vt:lpstr>Seamless Suite of Operational Numerical Guidance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DOC/NOAA/NWS/NCEP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Centers for Environmental Prediction</dc:title>
  <dc:creator>OFDUSER</dc:creator>
  <cp:lastModifiedBy>Lance Bosart</cp:lastModifiedBy>
  <cp:revision>947</cp:revision>
  <cp:lastPrinted>2014-12-30T20:23:50Z</cp:lastPrinted>
  <dcterms:created xsi:type="dcterms:W3CDTF">2004-06-09T12:45:16Z</dcterms:created>
  <dcterms:modified xsi:type="dcterms:W3CDTF">2015-12-08T17:08:16Z</dcterms:modified>
</cp:coreProperties>
</file>