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4" r:id="rId5"/>
  </p:sldMasterIdLst>
  <p:notesMasterIdLst>
    <p:notesMasterId r:id="rId31"/>
  </p:notesMasterIdLst>
  <p:sldIdLst>
    <p:sldId id="257" r:id="rId6"/>
    <p:sldId id="258" r:id="rId7"/>
    <p:sldId id="260" r:id="rId8"/>
    <p:sldId id="293" r:id="rId9"/>
    <p:sldId id="267" r:id="rId10"/>
    <p:sldId id="26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9" r:id="rId24"/>
    <p:sldId id="282" r:id="rId25"/>
    <p:sldId id="283" r:id="rId26"/>
    <p:sldId id="294" r:id="rId27"/>
    <p:sldId id="290" r:id="rId28"/>
    <p:sldId id="291"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99FF"/>
    <a:srgbClr val="FF66CC"/>
    <a:srgbClr val="FF99FF"/>
    <a:srgbClr val="FF3399"/>
    <a:srgbClr val="FF5050"/>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344" y="-13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D5AE3-514E-4600-80FA-92DA097F4E31}" type="datetimeFigureOut">
              <a:rPr lang="en-US" smtClean="0"/>
              <a:t>08/12/2015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F5B94-F653-4B95-BC4E-E3C5A72A448B}" type="slidenum">
              <a:rPr lang="en-US" smtClean="0"/>
              <a:t>‹#›</a:t>
            </a:fld>
            <a:endParaRPr lang="en-US"/>
          </a:p>
        </p:txBody>
      </p:sp>
    </p:spTree>
    <p:extLst>
      <p:ext uri="{BB962C8B-B14F-4D97-AF65-F5344CB8AC3E}">
        <p14:creationId xmlns:p14="http://schemas.microsoft.com/office/powerpoint/2010/main" val="356594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52DC1-F0B4-4309-B681-B1A9F4B25243}" type="slidenum">
              <a:rPr lang="en-US">
                <a:solidFill>
                  <a:prstClr val="black"/>
                </a:solidFill>
              </a:rPr>
              <a:pPr/>
              <a:t>1</a:t>
            </a:fld>
            <a:endParaRPr lang="en-US">
              <a:solidFill>
                <a:prstClr val="black"/>
              </a:solidFill>
            </a:endParaRPr>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20</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23</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24</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25</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2</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4</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5</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6</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16</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17</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18</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1CF14-A10E-42CC-955E-B5F93D06BD82}" type="slidenum">
              <a:rPr lang="en-US">
                <a:solidFill>
                  <a:prstClr val="black"/>
                </a:solidFill>
              </a:rPr>
              <a:pPr/>
              <a:t>19</a:t>
            </a:fld>
            <a:endParaRPr lang="en-US">
              <a:solidFill>
                <a:prstClr val="black"/>
              </a:solidFill>
            </a:endParaRPr>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5" Type="http://schemas.openxmlformats.org/officeDocument/2006/relationships/oleObject" Target="../embeddings/oleObject4.bin"/><Relationship Id="rId6"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png"/><Relationship Id="rId5" Type="http://schemas.openxmlformats.org/officeDocument/2006/relationships/oleObject" Target="../embeddings/oleObject8.bin"/><Relationship Id="rId6"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ADEB8-AA03-4442-ADF8-6A0AAE0CD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159261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31F0AA-9D19-453D-8231-05CBDFB718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360344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5151D5-0E36-4F0E-86EF-8CE696E3CC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866256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5E556812-398E-4783-86CD-8C9B7D4022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180290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0E672CA2-9D45-4036-9FF0-0BC9414EBD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731429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14201646"/>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4931756"/>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44040989"/>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37382799"/>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12192287"/>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96033920"/>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95A684-744F-4208-AF1D-7B9E61DABF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127710"/>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59131604"/>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15387330"/>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5421319"/>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13651819"/>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61961927"/>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80988593"/>
      </p:ext>
    </p:extLst>
  </p:cSld>
  <p:clrMapOvr>
    <a:masterClrMapping/>
  </p:clrMapOvr>
  <p:transition xmlns:p14="http://schemas.microsoft.com/office/powerpoint/2010/mai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7543800" y="5970588"/>
          <a:ext cx="1438275" cy="754062"/>
        </p:xfrm>
        <a:graphic>
          <a:graphicData uri="http://schemas.openxmlformats.org/presentationml/2006/ole">
            <mc:AlternateContent xmlns:mc="http://schemas.openxmlformats.org/markup-compatibility/2006">
              <mc:Choice xmlns:v="urn:schemas-microsoft-com:vml" Requires="v">
                <p:oleObj spid="_x0000_s2197" name="Drawing" r:id="rId3" imgW="1971564" imgH="933473" progId="">
                  <p:embed/>
                </p:oleObj>
              </mc:Choice>
              <mc:Fallback>
                <p:oleObj name="Drawing" r:id="rId3" imgW="1971564" imgH="93347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970588"/>
                        <a:ext cx="1438275" cy="754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 name="Object 4"/>
          <p:cNvGraphicFramePr>
            <a:graphicFrameLocks noChangeAspect="1"/>
          </p:cNvGraphicFramePr>
          <p:nvPr/>
        </p:nvGraphicFramePr>
        <p:xfrm>
          <a:off x="152400" y="5791200"/>
          <a:ext cx="914400" cy="914400"/>
        </p:xfrm>
        <a:graphic>
          <a:graphicData uri="http://schemas.openxmlformats.org/presentationml/2006/ole">
            <mc:AlternateContent xmlns:mc="http://schemas.openxmlformats.org/markup-compatibility/2006">
              <mc:Choice xmlns:v="urn:schemas-microsoft-com:vml" Requires="v">
                <p:oleObj spid="_x0000_s2198" name="Drawing" r:id="rId5" imgW="1276261" imgH="1276261" progId="">
                  <p:embed/>
                </p:oleObj>
              </mc:Choice>
              <mc:Fallback>
                <p:oleObj name="Drawing" r:id="rId5" imgW="1276261" imgH="127626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Footer Placeholder 4"/>
          <p:cNvSpPr>
            <a:spLocks/>
          </p:cNvSpPr>
          <p:nvPr userDrawn="1"/>
        </p:nvSpPr>
        <p:spPr bwMode="auto">
          <a:xfrm>
            <a:off x="755650" y="6611938"/>
            <a:ext cx="7620000" cy="246062"/>
          </a:xfrm>
          <a:prstGeom prst="rect">
            <a:avLst/>
          </a:prstGeom>
          <a:noFill/>
          <a:ln w="9525">
            <a:noFill/>
            <a:miter lim="800000"/>
            <a:headEnd/>
            <a:tailEnd/>
          </a:ln>
        </p:spPr>
        <p:txBody>
          <a:bodyPr anchor="ctr"/>
          <a:lstStyle/>
          <a:p>
            <a:pPr algn="ctr" fontAlgn="base">
              <a:lnSpc>
                <a:spcPct val="85000"/>
              </a:lnSpc>
              <a:spcBef>
                <a:spcPct val="0"/>
              </a:spcBef>
              <a:spcAft>
                <a:spcPct val="0"/>
              </a:spcAft>
              <a:defRPr/>
            </a:pPr>
            <a:r>
              <a:rPr lang="en-US" sz="1200" dirty="0">
                <a:solidFill>
                  <a:srgbClr val="BBE0E3"/>
                </a:solidFill>
                <a:latin typeface="Calibri" pitchFamily="34" charset="0"/>
                <a:ea typeface="ＭＳ Ｐゴシック" charset="-128"/>
                <a:cs typeface="Arial" charset="0"/>
              </a:rPr>
              <a:t>International Association of Emergency Managers 59th Annual Conference  November 13-17, 2011 – Las Vegas, NV</a:t>
            </a:r>
          </a:p>
        </p:txBody>
      </p:sp>
    </p:spTree>
    <p:extLst>
      <p:ext uri="{BB962C8B-B14F-4D97-AF65-F5344CB8AC3E}">
        <p14:creationId xmlns:p14="http://schemas.microsoft.com/office/powerpoint/2010/main" val="1942093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98960171"/>
      </p:ext>
    </p:extLst>
  </p:cSld>
  <p:clrMapOvr>
    <a:masterClrMapping/>
  </p:clrMapOvr>
  <p:transition xmlns:p14="http://schemas.microsoft.com/office/powerpoint/2010/mai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43283122"/>
      </p:ext>
    </p:extLst>
  </p:cSld>
  <p:clrMapOvr>
    <a:masterClrMapping/>
  </p:clrMapOvr>
  <p:transition xmlns:p14="http://schemas.microsoft.com/office/powerpoint/2010/mai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95483267"/>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21DD76-B0B5-42E5-AC00-9A82DF893F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241427"/>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73471364"/>
      </p:ext>
    </p:extLst>
  </p:cSld>
  <p:clrMapOvr>
    <a:masterClrMapping/>
  </p:clrMapOvr>
  <p:transition xmlns:p14="http://schemas.microsoft.com/office/powerpoint/2010/mai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43121144"/>
      </p:ext>
    </p:extLst>
  </p:cSld>
  <p:clrMapOvr>
    <a:masterClrMapping/>
  </p:clrMapOvr>
  <p:transition xmlns:p14="http://schemas.microsoft.com/office/powerpoint/2010/mai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06665337"/>
      </p:ext>
    </p:extLst>
  </p:cSld>
  <p:clrMapOvr>
    <a:masterClrMapping/>
  </p:clrMapOvr>
  <p:transition xmlns:p14="http://schemas.microsoft.com/office/powerpoint/2010/mai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20541259"/>
      </p:ext>
    </p:extLst>
  </p:cSld>
  <p:clrMapOvr>
    <a:masterClrMapping/>
  </p:clrMapOvr>
  <p:transition xmlns:p14="http://schemas.microsoft.com/office/powerpoint/2010/mai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65821575"/>
      </p:ext>
    </p:extLst>
  </p:cSld>
  <p:clrMapOvr>
    <a:masterClrMapping/>
  </p:clrMapOvr>
  <p:transition xmlns:p14="http://schemas.microsoft.com/office/powerpoint/2010/mai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80726509"/>
      </p:ext>
    </p:extLst>
  </p:cSld>
  <p:clrMapOvr>
    <a:masterClrMapping/>
  </p:clrMapOvr>
  <p:transition xmlns:p14="http://schemas.microsoft.com/office/powerpoint/2010/mai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33892522"/>
      </p:ext>
    </p:extLst>
  </p:cSld>
  <p:clrMapOvr>
    <a:masterClrMapping/>
  </p:clrMapOvr>
  <p:transition xmlns:p14="http://schemas.microsoft.com/office/powerpoint/2010/mai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88101275"/>
      </p:ext>
    </p:extLst>
  </p:cSld>
  <p:clrMapOvr>
    <a:masterClrMapping/>
  </p:clrMapOvr>
  <p:transition xmlns:p14="http://schemas.microsoft.com/office/powerpoint/2010/mai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71630658"/>
      </p:ext>
    </p:extLst>
  </p:cSld>
  <p:clrMapOvr>
    <a:masterClrMapping/>
  </p:clrMapOvr>
  <p:transition xmlns:p14="http://schemas.microsoft.com/office/powerpoint/2010/mai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graphicFrame>
        <p:nvGraphicFramePr>
          <p:cNvPr id="2" name="Object 144"/>
          <p:cNvGraphicFramePr>
            <a:graphicFrameLocks noChangeAspect="1"/>
          </p:cNvGraphicFramePr>
          <p:nvPr/>
        </p:nvGraphicFramePr>
        <p:xfrm>
          <a:off x="7543802" y="5970589"/>
          <a:ext cx="1438275" cy="754063"/>
        </p:xfrm>
        <a:graphic>
          <a:graphicData uri="http://schemas.openxmlformats.org/presentationml/2006/ole">
            <mc:AlternateContent xmlns:mc="http://schemas.openxmlformats.org/markup-compatibility/2006">
              <mc:Choice xmlns:v="urn:schemas-microsoft-com:vml" Requires="v">
                <p:oleObj spid="_x0000_s4243" name="Drawing" r:id="rId3" imgW="1971564" imgH="933473" progId="Presentations.Drawing.11">
                  <p:embed/>
                </p:oleObj>
              </mc:Choice>
              <mc:Fallback>
                <p:oleObj name="Drawing" r:id="rId3" imgW="1971564" imgH="933473" progId="Presentations.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2" y="5970589"/>
                        <a:ext cx="1438275" cy="75406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 name="Object 145"/>
          <p:cNvGraphicFramePr>
            <a:graphicFrameLocks noChangeAspect="1"/>
          </p:cNvGraphicFramePr>
          <p:nvPr/>
        </p:nvGraphicFramePr>
        <p:xfrm>
          <a:off x="152400" y="5791200"/>
          <a:ext cx="914400" cy="914400"/>
        </p:xfrm>
        <a:graphic>
          <a:graphicData uri="http://schemas.openxmlformats.org/presentationml/2006/ole">
            <mc:AlternateContent xmlns:mc="http://schemas.openxmlformats.org/markup-compatibility/2006">
              <mc:Choice xmlns:v="urn:schemas-microsoft-com:vml" Requires="v">
                <p:oleObj spid="_x0000_s4244" name="Drawing" r:id="rId5" imgW="1276261" imgH="1276261" progId="Presentations.Drawing.11">
                  <p:embed/>
                </p:oleObj>
              </mc:Choice>
              <mc:Fallback>
                <p:oleObj name="Drawing" r:id="rId5" imgW="1276261" imgH="1276261" progId="Presentations.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Footer Placeholder 4"/>
          <p:cNvSpPr>
            <a:spLocks/>
          </p:cNvSpPr>
          <p:nvPr userDrawn="1"/>
        </p:nvSpPr>
        <p:spPr bwMode="auto">
          <a:xfrm>
            <a:off x="755650" y="6611938"/>
            <a:ext cx="7620000" cy="246063"/>
          </a:xfrm>
          <a:prstGeom prst="rect">
            <a:avLst/>
          </a:prstGeom>
          <a:noFill/>
          <a:ln w="9525">
            <a:noFill/>
            <a:miter lim="800000"/>
            <a:headEnd/>
            <a:tailEnd/>
          </a:ln>
        </p:spPr>
        <p:txBody>
          <a:bodyPr anchor="ctr"/>
          <a:lstStyle/>
          <a:p>
            <a:pPr algn="ctr" fontAlgn="base">
              <a:lnSpc>
                <a:spcPct val="85000"/>
              </a:lnSpc>
              <a:spcBef>
                <a:spcPct val="0"/>
              </a:spcBef>
              <a:spcAft>
                <a:spcPct val="0"/>
              </a:spcAft>
              <a:defRPr/>
            </a:pPr>
            <a:r>
              <a:rPr lang="en-US" sz="1200" dirty="0">
                <a:solidFill>
                  <a:srgbClr val="BBE0E3"/>
                </a:solidFill>
                <a:latin typeface="Calibri" pitchFamily="34" charset="0"/>
                <a:ea typeface="ＭＳ Ｐゴシック" charset="-128"/>
                <a:cs typeface="Arial" charset="0"/>
              </a:rPr>
              <a:t>International Association of Emergency Managers 59th Annual Conference  November 13-17, 2011 – Las Vegas, NV</a:t>
            </a:r>
          </a:p>
        </p:txBody>
      </p:sp>
    </p:spTree>
    <p:extLst>
      <p:ext uri="{BB962C8B-B14F-4D97-AF65-F5344CB8AC3E}">
        <p14:creationId xmlns:p14="http://schemas.microsoft.com/office/powerpoint/2010/main" val="308988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2C9DE91-853E-4ADD-815E-3242847C5B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05175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071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553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1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60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504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49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022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314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709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747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1F06128-1795-4402-AF1D-9AB74C2471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5145154"/>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40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947A36-8783-4302-A491-BF6A6F0517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679071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4FBDF0-BC00-45E0-B507-4901DDE59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588288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3E68BE-0071-4BAA-960C-0DFEA86C33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8140667"/>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E8570B-E7E4-4DBE-A611-8B5A3550C9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595794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36BDD83-7E03-4F77-BDD9-1D9CFDAC59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753236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D30BC41-8AF4-4A74-ABDE-51C03841D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0306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A60DFB-3AE7-4E04-A812-54E4AFB398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398057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4BCE5F-2E0D-474D-8893-5C13ED8B5A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41125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A1CED5-38C6-4FB6-A417-1BECE4F612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971578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3B3F1E-0614-4940-AE3C-E6154A4174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732340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3E4075-480C-43D2-97CA-E5D4D867A9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4375195"/>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189D06-9166-4038-AFF2-3A5B19D571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483048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0DA13EA-AF69-4787-8448-BB6DC97EC5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483665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EE29DC-5CEB-499B-BB33-914E1CBB1D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4678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20A0181-A112-41D1-9D05-80710B49C3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731075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vmlDrawing" Target="../drawings/vmlDrawing1.vml"/><Relationship Id="rId16" Type="http://schemas.openxmlformats.org/officeDocument/2006/relationships/oleObject" Target="../embeddings/oleObject1.bin"/><Relationship Id="rId17" Type="http://schemas.openxmlformats.org/officeDocument/2006/relationships/image" Target="../media/image1.png"/><Relationship Id="rId18" Type="http://schemas.openxmlformats.org/officeDocument/2006/relationships/oleObject" Target="../embeddings/oleObject2.bin"/><Relationship Id="rId19"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vmlDrawing" Target="../drawings/vmlDrawing3.vml"/><Relationship Id="rId16" Type="http://schemas.openxmlformats.org/officeDocument/2006/relationships/oleObject" Target="../embeddings/oleObject5.bin"/><Relationship Id="rId17" Type="http://schemas.openxmlformats.org/officeDocument/2006/relationships/image" Target="../media/image1.png"/><Relationship Id="rId18" Type="http://schemas.openxmlformats.org/officeDocument/2006/relationships/oleObject" Target="../embeddings/oleObject6.bin"/><Relationship Id="rId19" Type="http://schemas.openxmlformats.org/officeDocument/2006/relationships/image" Target="../media/image2.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9CC4EF2-C278-440F-B41C-88E6619EC92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5045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8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807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7010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mn-cs"/>
              </a:defRPr>
            </a:lvl1pPr>
          </a:lstStyle>
          <a:p>
            <a:pPr fontAlgn="base">
              <a:spcBef>
                <a:spcPct val="0"/>
              </a:spcBef>
              <a:spcAft>
                <a:spcPct val="0"/>
              </a:spcAft>
              <a:defRPr/>
            </a:pPr>
            <a:endParaRPr lang="en-US">
              <a:solidFill>
                <a:srgbClr val="000000"/>
              </a:solidFill>
            </a:endParaRPr>
          </a:p>
        </p:txBody>
      </p:sp>
      <p:sp>
        <p:nvSpPr>
          <p:cNvPr id="428037" name="Rectangle 5"/>
          <p:cNvSpPr>
            <a:spLocks noGrp="1" noChangeArrowheads="1"/>
          </p:cNvSpPr>
          <p:nvPr>
            <p:ph type="ftr" sz="quarter" idx="3"/>
          </p:nvPr>
        </p:nvSpPr>
        <p:spPr bwMode="auto">
          <a:xfrm>
            <a:off x="1905000" y="6245225"/>
            <a:ext cx="480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fontAlgn="base">
              <a:spcBef>
                <a:spcPct val="0"/>
              </a:spcBef>
              <a:spcAft>
                <a:spcPct val="0"/>
              </a:spcAft>
              <a:defRPr/>
            </a:pPr>
            <a:endParaRPr lang="en-US">
              <a:solidFill>
                <a:srgbClr val="000000"/>
              </a:solidFill>
            </a:endParaRPr>
          </a:p>
        </p:txBody>
      </p:sp>
      <p:graphicFrame>
        <p:nvGraphicFramePr>
          <p:cNvPr id="428072" name="Object 40"/>
          <p:cNvGraphicFramePr>
            <a:graphicFrameLocks noChangeAspect="1"/>
          </p:cNvGraphicFramePr>
          <p:nvPr/>
        </p:nvGraphicFramePr>
        <p:xfrm>
          <a:off x="7543800" y="5970588"/>
          <a:ext cx="1438275" cy="754062"/>
        </p:xfrm>
        <a:graphic>
          <a:graphicData uri="http://schemas.openxmlformats.org/presentationml/2006/ole">
            <mc:AlternateContent xmlns:mc="http://schemas.openxmlformats.org/markup-compatibility/2006">
              <mc:Choice xmlns:v="urn:schemas-microsoft-com:vml" Requires="v">
                <p:oleObj spid="_x0000_s1173" name="Drawing" r:id="rId16" imgW="1971564" imgH="933473" progId="">
                  <p:embed/>
                </p:oleObj>
              </mc:Choice>
              <mc:Fallback>
                <p:oleObj name="Drawing" r:id="rId16" imgW="1971564" imgH="933473"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00" y="5970588"/>
                        <a:ext cx="1438275" cy="754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28073" name="Object 41"/>
          <p:cNvGraphicFramePr>
            <a:graphicFrameLocks noChangeAspect="1"/>
          </p:cNvGraphicFramePr>
          <p:nvPr/>
        </p:nvGraphicFramePr>
        <p:xfrm>
          <a:off x="152400" y="5791200"/>
          <a:ext cx="914400" cy="914400"/>
        </p:xfrm>
        <a:graphic>
          <a:graphicData uri="http://schemas.openxmlformats.org/presentationml/2006/ole">
            <mc:AlternateContent xmlns:mc="http://schemas.openxmlformats.org/markup-compatibility/2006">
              <mc:Choice xmlns:v="urn:schemas-microsoft-com:vml" Requires="v">
                <p:oleObj spid="_x0000_s1174" name="Drawing" r:id="rId18" imgW="1276261" imgH="1276261" progId="">
                  <p:embed/>
                </p:oleObj>
              </mc:Choice>
              <mc:Fallback>
                <p:oleObj name="Drawing" r:id="rId18" imgW="1276261" imgH="1276261"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67367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xmlns:p14="http://schemas.microsoft.com/office/powerpoint/2010/main" advClick="0"/>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8036" name="Rectangle 4"/>
          <p:cNvSpPr>
            <a:spLocks noGrp="1" noChangeArrowheads="1"/>
          </p:cNvSpPr>
          <p:nvPr>
            <p:ph type="dt" sz="half" idx="2"/>
          </p:nvPr>
        </p:nvSpPr>
        <p:spPr bwMode="auto">
          <a:xfrm>
            <a:off x="7010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fontAlgn="base">
              <a:spcBef>
                <a:spcPct val="0"/>
              </a:spcBef>
              <a:spcAft>
                <a:spcPct val="0"/>
              </a:spcAft>
              <a:defRPr/>
            </a:pPr>
            <a:endParaRPr lang="en-US">
              <a:solidFill>
                <a:srgbClr val="000000"/>
              </a:solidFill>
              <a:cs typeface="Arial" charset="0"/>
            </a:endParaRPr>
          </a:p>
        </p:txBody>
      </p:sp>
      <p:sp>
        <p:nvSpPr>
          <p:cNvPr id="428037" name="Rectangle 5"/>
          <p:cNvSpPr>
            <a:spLocks noGrp="1" noChangeArrowheads="1"/>
          </p:cNvSpPr>
          <p:nvPr>
            <p:ph type="ftr" sz="quarter" idx="3"/>
          </p:nvPr>
        </p:nvSpPr>
        <p:spPr bwMode="auto">
          <a:xfrm>
            <a:off x="1905000" y="6245225"/>
            <a:ext cx="4800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cs typeface="Arial" charset="0"/>
            </a:endParaRPr>
          </a:p>
        </p:txBody>
      </p:sp>
      <p:graphicFrame>
        <p:nvGraphicFramePr>
          <p:cNvPr id="1026" name="Object 144"/>
          <p:cNvGraphicFramePr>
            <a:graphicFrameLocks noChangeAspect="1"/>
          </p:cNvGraphicFramePr>
          <p:nvPr/>
        </p:nvGraphicFramePr>
        <p:xfrm>
          <a:off x="7543802" y="5970589"/>
          <a:ext cx="1438275" cy="754063"/>
        </p:xfrm>
        <a:graphic>
          <a:graphicData uri="http://schemas.openxmlformats.org/presentationml/2006/ole">
            <mc:AlternateContent xmlns:mc="http://schemas.openxmlformats.org/markup-compatibility/2006">
              <mc:Choice xmlns:v="urn:schemas-microsoft-com:vml" Requires="v">
                <p:oleObj spid="_x0000_s3219" name="Drawing" r:id="rId16" imgW="1971564" imgH="933473" progId="Presentations.Drawing.11">
                  <p:embed/>
                </p:oleObj>
              </mc:Choice>
              <mc:Fallback>
                <p:oleObj name="Drawing" r:id="rId16" imgW="1971564" imgH="933473" progId="Presentations.Drawing.1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02" y="5970589"/>
                        <a:ext cx="1438275" cy="75406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45"/>
          <p:cNvGraphicFramePr>
            <a:graphicFrameLocks noChangeAspect="1"/>
          </p:cNvGraphicFramePr>
          <p:nvPr/>
        </p:nvGraphicFramePr>
        <p:xfrm>
          <a:off x="152400" y="5791200"/>
          <a:ext cx="914400" cy="914400"/>
        </p:xfrm>
        <a:graphic>
          <a:graphicData uri="http://schemas.openxmlformats.org/presentationml/2006/ole">
            <mc:AlternateContent xmlns:mc="http://schemas.openxmlformats.org/markup-compatibility/2006">
              <mc:Choice xmlns:v="urn:schemas-microsoft-com:vml" Requires="v">
                <p:oleObj spid="_x0000_s3220" name="Drawing" r:id="rId18" imgW="1276261" imgH="1276261" progId="Presentations.Drawing.11">
                  <p:embed/>
                </p:oleObj>
              </mc:Choice>
              <mc:Fallback>
                <p:oleObj name="Drawing" r:id="rId18" imgW="1276261" imgH="1276261" progId="Presentations.Drawing.11">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5791200"/>
                        <a:ext cx="914400" cy="9144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17827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xmlns:p14="http://schemas.microsoft.com/office/powerpoint/2010/main" advClick="0"/>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77231-BD68-42F2-B63F-D6BEEAAFBE37}" type="datetimeFigureOut">
              <a:rPr lang="en-US" smtClean="0">
                <a:solidFill>
                  <a:prstClr val="black">
                    <a:tint val="75000"/>
                  </a:prstClr>
                </a:solidFill>
              </a:rPr>
              <a:pPr/>
              <a:t>08/12/2015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38A6B-6C88-4863-9096-FD67B3671C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0500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4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34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344518" name="Rectangle 6"/>
          <p:cNvSpPr>
            <a:spLocks noGrp="1" noChangeArrowheads="1"/>
          </p:cNvSpPr>
          <p:nvPr>
            <p:ph type="sldNum" sz="quarter" idx="4"/>
          </p:nvPr>
        </p:nvSpPr>
        <p:spPr bwMode="auto">
          <a:xfrm>
            <a:off x="65532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FD06ADF8-D4B1-4A67-AC81-30DB7194A58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12793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xmlns:p14="http://schemas.microsoft.com/office/powerpoint/2010/main"/>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gi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gi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5.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6.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7.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hyperlink" Target="http://www.joss.ucar.edu/events/2011/weather_ready/" TargetMode="External"/><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0.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gi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676400"/>
            <a:ext cx="8686800" cy="2590800"/>
          </a:xfrm>
        </p:spPr>
        <p:txBody>
          <a:bodyPr/>
          <a:lstStyle/>
          <a:p>
            <a:r>
              <a:rPr lang="en-US" sz="3200" b="1" dirty="0">
                <a:solidFill>
                  <a:srgbClr val="0000FF"/>
                </a:solidFill>
                <a:latin typeface="Arial" pitchFamily="34" charset="0"/>
              </a:rPr>
              <a:t>Storm Prediction Center </a:t>
            </a:r>
            <a:br>
              <a:rPr lang="en-US" sz="3200" b="1" dirty="0">
                <a:solidFill>
                  <a:srgbClr val="0000FF"/>
                </a:solidFill>
                <a:latin typeface="Arial" pitchFamily="34" charset="0"/>
              </a:rPr>
            </a:br>
            <a:r>
              <a:rPr lang="en-US" sz="3200" b="1" dirty="0" smtClean="0">
                <a:solidFill>
                  <a:srgbClr val="0000FF"/>
                </a:solidFill>
                <a:latin typeface="Arial" pitchFamily="34" charset="0"/>
              </a:rPr>
              <a:t>NCEP </a:t>
            </a:r>
            <a:r>
              <a:rPr lang="en-US" sz="3200" b="1" dirty="0">
                <a:solidFill>
                  <a:srgbClr val="0000FF"/>
                </a:solidFill>
                <a:latin typeface="Arial" pitchFamily="34" charset="0"/>
              </a:rPr>
              <a:t>Production Suite Review</a:t>
            </a:r>
            <a:br>
              <a:rPr lang="en-US" sz="3200" b="1" dirty="0">
                <a:solidFill>
                  <a:srgbClr val="0000FF"/>
                </a:solidFill>
                <a:latin typeface="Arial" pitchFamily="34" charset="0"/>
              </a:rPr>
            </a:br>
            <a:r>
              <a:rPr lang="en-US" sz="2800" b="1" dirty="0">
                <a:solidFill>
                  <a:srgbClr val="0000FF"/>
                </a:solidFill>
                <a:latin typeface="Arial" pitchFamily="34" charset="0"/>
              </a:rPr>
              <a:t>December </a:t>
            </a:r>
            <a:r>
              <a:rPr lang="en-US" sz="2800" b="1" dirty="0" smtClean="0">
                <a:solidFill>
                  <a:srgbClr val="0000FF"/>
                </a:solidFill>
                <a:latin typeface="Arial" pitchFamily="34" charset="0"/>
              </a:rPr>
              <a:t>7, 2015</a:t>
            </a:r>
            <a:r>
              <a:rPr lang="en-US" sz="3200" dirty="0">
                <a:solidFill>
                  <a:srgbClr val="0000FF"/>
                </a:solidFill>
                <a:latin typeface="Arial" pitchFamily="34" charset="0"/>
              </a:rPr>
              <a:t/>
            </a:r>
            <a:br>
              <a:rPr lang="en-US" sz="3200" dirty="0">
                <a:solidFill>
                  <a:srgbClr val="0000FF"/>
                </a:solidFill>
                <a:latin typeface="Arial" pitchFamily="34" charset="0"/>
              </a:rPr>
            </a:br>
            <a:r>
              <a:rPr lang="en-US" sz="3200" dirty="0">
                <a:solidFill>
                  <a:srgbClr val="0000FF"/>
                </a:solidFill>
              </a:rPr>
              <a:t/>
            </a:r>
            <a:br>
              <a:rPr lang="en-US" sz="3200" dirty="0">
                <a:solidFill>
                  <a:srgbClr val="0000FF"/>
                </a:solidFill>
              </a:rPr>
            </a:br>
            <a:r>
              <a:rPr lang="en-US" sz="2000" dirty="0">
                <a:solidFill>
                  <a:schemeClr val="tx1"/>
                </a:solidFill>
                <a:latin typeface="Arial" pitchFamily="34" charset="0"/>
              </a:rPr>
              <a:t>Steven </a:t>
            </a:r>
            <a:r>
              <a:rPr lang="en-US" sz="2000" dirty="0" smtClean="0">
                <a:solidFill>
                  <a:schemeClr val="tx1"/>
                </a:solidFill>
                <a:latin typeface="Arial" pitchFamily="34" charset="0"/>
              </a:rPr>
              <a:t>Weiss, Russell Schneider, Israel </a:t>
            </a:r>
            <a:r>
              <a:rPr lang="en-US" sz="2000" dirty="0" err="1" smtClean="0">
                <a:solidFill>
                  <a:schemeClr val="tx1"/>
                </a:solidFill>
                <a:latin typeface="Arial" pitchFamily="34" charset="0"/>
              </a:rPr>
              <a:t>Jirak</a:t>
            </a:r>
            <a:r>
              <a:rPr lang="en-US" sz="2000" dirty="0" smtClean="0">
                <a:solidFill>
                  <a:schemeClr val="tx1"/>
                </a:solidFill>
                <a:latin typeface="Arial" pitchFamily="34" charset="0"/>
              </a:rPr>
              <a:t>, Chris </a:t>
            </a:r>
            <a:r>
              <a:rPr lang="en-US" sz="2000" dirty="0" err="1" smtClean="0">
                <a:solidFill>
                  <a:schemeClr val="tx1"/>
                </a:solidFill>
                <a:latin typeface="Arial" pitchFamily="34" charset="0"/>
              </a:rPr>
              <a:t>Melick</a:t>
            </a:r>
            <a:r>
              <a:rPr lang="en-US" sz="2000" dirty="0" smtClean="0">
                <a:solidFill>
                  <a:schemeClr val="tx1"/>
                </a:solidFill>
                <a:latin typeface="Arial" pitchFamily="34" charset="0"/>
              </a:rPr>
              <a:t>, Andy Dean, and Patrick Marsh</a:t>
            </a:r>
            <a:r>
              <a:rPr lang="en-US" sz="2000" dirty="0">
                <a:solidFill>
                  <a:schemeClr val="tx1"/>
                </a:solidFill>
                <a:latin typeface="Arial" pitchFamily="34" charset="0"/>
              </a:rPr>
              <a:t/>
            </a:r>
            <a:br>
              <a:rPr lang="en-US" sz="2000" dirty="0">
                <a:solidFill>
                  <a:schemeClr val="tx1"/>
                </a:solidFill>
                <a:latin typeface="Arial" pitchFamily="34" charset="0"/>
              </a:rPr>
            </a:br>
            <a:r>
              <a:rPr lang="en-US" sz="2000" dirty="0">
                <a:solidFill>
                  <a:schemeClr val="tx1"/>
                </a:solidFill>
                <a:latin typeface="Arial" pitchFamily="34" charset="0"/>
              </a:rPr>
              <a:t>Storm Prediction Center, Norman, OK</a:t>
            </a:r>
            <a:endParaRPr lang="en-US" sz="3600" dirty="0">
              <a:solidFill>
                <a:srgbClr val="FFFF99"/>
              </a:solidFill>
              <a:latin typeface="Arial" pitchFamily="34" charset="0"/>
            </a:endParaRPr>
          </a:p>
        </p:txBody>
      </p:sp>
      <p:pic>
        <p:nvPicPr>
          <p:cNvPr id="2051" name="Picture 3" descr="ncep_logo"/>
          <p:cNvPicPr>
            <a:picLocks noChangeAspect="1" noChangeArrowheads="1"/>
          </p:cNvPicPr>
          <p:nvPr/>
        </p:nvPicPr>
        <p:blipFill>
          <a:blip r:embed="rId3" cstate="print"/>
          <a:srcRect/>
          <a:stretch>
            <a:fillRect/>
          </a:stretch>
        </p:blipFill>
        <p:spPr bwMode="auto">
          <a:xfrm>
            <a:off x="3581400" y="0"/>
            <a:ext cx="1858963" cy="1081088"/>
          </a:xfrm>
          <a:prstGeom prst="rect">
            <a:avLst/>
          </a:prstGeom>
          <a:noFill/>
        </p:spPr>
      </p:pic>
      <p:pic>
        <p:nvPicPr>
          <p:cNvPr id="2058" name="Picture 10" descr="noaa"/>
          <p:cNvPicPr>
            <a:picLocks noChangeAspect="1" noChangeArrowheads="1"/>
          </p:cNvPicPr>
          <p:nvPr/>
        </p:nvPicPr>
        <p:blipFill>
          <a:blip r:embed="rId4" cstate="print"/>
          <a:srcRect/>
          <a:stretch>
            <a:fillRect/>
          </a:stretch>
        </p:blipFill>
        <p:spPr bwMode="auto">
          <a:xfrm>
            <a:off x="0" y="0"/>
            <a:ext cx="1066800" cy="1066800"/>
          </a:xfrm>
          <a:prstGeom prst="rect">
            <a:avLst/>
          </a:prstGeom>
          <a:noFill/>
        </p:spPr>
      </p:pic>
      <p:pic>
        <p:nvPicPr>
          <p:cNvPr id="2059" name="Picture 11" descr="spclogo"/>
          <p:cNvPicPr>
            <a:picLocks noChangeAspect="1" noChangeArrowheads="1"/>
          </p:cNvPicPr>
          <p:nvPr/>
        </p:nvPicPr>
        <p:blipFill>
          <a:blip r:embed="rId5" cstate="print"/>
          <a:srcRect/>
          <a:stretch>
            <a:fillRect/>
          </a:stretch>
        </p:blipFill>
        <p:spPr bwMode="auto">
          <a:xfrm>
            <a:off x="7086600" y="0"/>
            <a:ext cx="2057400" cy="965200"/>
          </a:xfrm>
          <a:prstGeom prst="rect">
            <a:avLst/>
          </a:prstGeom>
          <a:noFill/>
        </p:spPr>
      </p:pic>
      <p:sp>
        <p:nvSpPr>
          <p:cNvPr id="2062" name="Text Box 14"/>
          <p:cNvSpPr txBox="1">
            <a:spLocks noChangeArrowheads="1"/>
          </p:cNvSpPr>
          <p:nvPr/>
        </p:nvSpPr>
        <p:spPr bwMode="auto">
          <a:xfrm>
            <a:off x="3124200" y="4564063"/>
            <a:ext cx="3124200" cy="33655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i="1">
                <a:solidFill>
                  <a:srgbClr val="FFFFFF"/>
                </a:solidFill>
                <a:latin typeface="Arial" pitchFamily="34" charset="0"/>
              </a:rPr>
              <a:t>National Weather Center</a:t>
            </a:r>
          </a:p>
        </p:txBody>
      </p:sp>
      <p:pic>
        <p:nvPicPr>
          <p:cNvPr id="1444866" name="Picture 2"/>
          <p:cNvPicPr>
            <a:picLocks noChangeAspect="1" noChangeArrowheads="1"/>
          </p:cNvPicPr>
          <p:nvPr/>
        </p:nvPicPr>
        <p:blipFill>
          <a:blip r:embed="rId6" cstate="print"/>
          <a:srcRect t="14337"/>
          <a:stretch>
            <a:fillRect/>
          </a:stretch>
        </p:blipFill>
        <p:spPr bwMode="auto">
          <a:xfrm>
            <a:off x="2667000" y="4553183"/>
            <a:ext cx="3667125" cy="2142892"/>
          </a:xfrm>
          <a:prstGeom prst="rect">
            <a:avLst/>
          </a:prstGeom>
          <a:noFill/>
          <a:ln w="9525">
            <a:noFill/>
            <a:miter lim="800000"/>
            <a:headEnd/>
            <a:tailEnd/>
          </a:ln>
        </p:spPr>
      </p:pic>
      <p:sp>
        <p:nvSpPr>
          <p:cNvPr id="11" name="TextBox 10"/>
          <p:cNvSpPr txBox="1"/>
          <p:nvPr/>
        </p:nvSpPr>
        <p:spPr>
          <a:xfrm>
            <a:off x="2743200" y="4572000"/>
            <a:ext cx="3505200" cy="338554"/>
          </a:xfrm>
          <a:prstGeom prst="rect">
            <a:avLst/>
          </a:prstGeom>
          <a:noFill/>
        </p:spPr>
        <p:txBody>
          <a:bodyPr wrap="square" rtlCol="0">
            <a:spAutoFit/>
          </a:bodyPr>
          <a:lstStyle/>
          <a:p>
            <a:pPr algn="ctr" fontAlgn="base">
              <a:spcBef>
                <a:spcPct val="0"/>
              </a:spcBef>
              <a:spcAft>
                <a:spcPct val="0"/>
              </a:spcAft>
            </a:pPr>
            <a:r>
              <a:rPr lang="en-US" sz="1600" b="1" i="1" dirty="0">
                <a:ln>
                  <a:solidFill>
                    <a:srgbClr val="FFFFFF">
                      <a:lumMod val="85000"/>
                    </a:srgbClr>
                  </a:solidFill>
                </a:ln>
                <a:solidFill>
                  <a:srgbClr val="000000"/>
                </a:solidFill>
                <a:latin typeface="Arial" pitchFamily="34" charset="0"/>
                <a:cs typeface="Arial" pitchFamily="34" charset="0"/>
              </a:rPr>
              <a:t>National Weather Center</a:t>
            </a:r>
          </a:p>
        </p:txBody>
      </p:sp>
    </p:spTree>
    <p:extLst>
      <p:ext uri="{BB962C8B-B14F-4D97-AF65-F5344CB8AC3E}">
        <p14:creationId xmlns:p14="http://schemas.microsoft.com/office/powerpoint/2010/main" val="2204721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948" b="3630"/>
          <a:stretch/>
        </p:blipFill>
        <p:spPr bwMode="auto">
          <a:xfrm>
            <a:off x="455244" y="70338"/>
            <a:ext cx="8675687" cy="556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02083"/>
            <a:ext cx="3810000" cy="369332"/>
          </a:xfrm>
          <a:prstGeom prst="rect">
            <a:avLst/>
          </a:prstGeom>
          <a:noFill/>
        </p:spPr>
        <p:txBody>
          <a:bodyPr wrap="square" rtlCol="0">
            <a:spAutoFit/>
          </a:bodyPr>
          <a:lstStyle/>
          <a:p>
            <a:pPr algn="ctr"/>
            <a:r>
              <a:rPr lang="en-US" b="1" dirty="0" smtClean="0">
                <a:solidFill>
                  <a:prstClr val="black"/>
                </a:solidFill>
              </a:rPr>
              <a:t>Deterministic Models:  Days 1-3+</a:t>
            </a:r>
            <a:endParaRPr lang="en-US" b="1" dirty="0">
              <a:solidFill>
                <a:prstClr val="black"/>
              </a:solidFill>
            </a:endParaRPr>
          </a:p>
        </p:txBody>
      </p:sp>
      <p:sp>
        <p:nvSpPr>
          <p:cNvPr id="6" name="TextBox 5"/>
          <p:cNvSpPr txBox="1"/>
          <p:nvPr/>
        </p:nvSpPr>
        <p:spPr>
          <a:xfrm>
            <a:off x="152400" y="5638800"/>
            <a:ext cx="8839200" cy="1077218"/>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solidFill>
                  <a:prstClr val="black"/>
                </a:solidFill>
              </a:rPr>
              <a:t>Common themes in forecaster comments:</a:t>
            </a:r>
          </a:p>
          <a:p>
            <a:pPr marL="398463" lvl="1" indent="-285750">
              <a:buFont typeface="Arial" panose="020B0604020202020204" pitchFamily="34" charset="0"/>
              <a:buChar char="•"/>
            </a:pPr>
            <a:r>
              <a:rPr lang="en-US" sz="1600" dirty="0" smtClean="0">
                <a:solidFill>
                  <a:prstClr val="black"/>
                </a:solidFill>
              </a:rPr>
              <a:t>GFS:  Mass fields are good on synoptic scale, but thermodynamic fields are generally in error</a:t>
            </a:r>
          </a:p>
          <a:p>
            <a:pPr marL="398463" lvl="1" indent="-285750">
              <a:buFont typeface="Arial" panose="020B0604020202020204" pitchFamily="34" charset="0"/>
              <a:buChar char="•"/>
            </a:pPr>
            <a:r>
              <a:rPr lang="en-US" sz="1600" dirty="0" smtClean="0">
                <a:solidFill>
                  <a:prstClr val="black"/>
                </a:solidFill>
              </a:rPr>
              <a:t>ECMWF:  </a:t>
            </a:r>
            <a:r>
              <a:rPr lang="en-US" sz="1600" dirty="0">
                <a:solidFill>
                  <a:prstClr val="black"/>
                </a:solidFill>
              </a:rPr>
              <a:t>M</a:t>
            </a:r>
            <a:r>
              <a:rPr lang="en-US" sz="1600" dirty="0" smtClean="0">
                <a:solidFill>
                  <a:prstClr val="black"/>
                </a:solidFill>
              </a:rPr>
              <a:t>odel of choice for synoptic-scale pattern, precipitation, and consistency beyond Day 1</a:t>
            </a:r>
          </a:p>
          <a:p>
            <a:pPr marL="398463" lvl="1" indent="-285750">
              <a:buFont typeface="Arial" panose="020B0604020202020204" pitchFamily="34" charset="0"/>
              <a:buChar char="•"/>
            </a:pPr>
            <a:r>
              <a:rPr lang="en-US" sz="1600" dirty="0" smtClean="0">
                <a:solidFill>
                  <a:prstClr val="black"/>
                </a:solidFill>
              </a:rPr>
              <a:t>NAM:  PBL moisture and buoyancy overestimated</a:t>
            </a:r>
          </a:p>
        </p:txBody>
      </p:sp>
      <p:sp>
        <p:nvSpPr>
          <p:cNvPr id="2" name="TextBox 1"/>
          <p:cNvSpPr txBox="1"/>
          <p:nvPr/>
        </p:nvSpPr>
        <p:spPr>
          <a:xfrm>
            <a:off x="1219200" y="762000"/>
            <a:ext cx="7086600" cy="338554"/>
          </a:xfrm>
          <a:prstGeom prst="rect">
            <a:avLst/>
          </a:prstGeom>
          <a:noFill/>
        </p:spPr>
        <p:txBody>
          <a:bodyPr wrap="square" rtlCol="0">
            <a:spAutoFit/>
          </a:bodyPr>
          <a:lstStyle/>
          <a:p>
            <a:r>
              <a:rPr lang="en-US" sz="1600" b="1" dirty="0" smtClean="0">
                <a:solidFill>
                  <a:srgbClr val="0000FF"/>
                </a:solidFill>
              </a:rPr>
              <a:t>Overall Usefulness                         Kinematic Fields                   Thermodynamic Fields</a:t>
            </a:r>
            <a:endParaRPr lang="en-US" sz="1600" b="1" dirty="0">
              <a:solidFill>
                <a:srgbClr val="0000FF"/>
              </a:solidFill>
            </a:endParaRPr>
          </a:p>
        </p:txBody>
      </p:sp>
      <p:sp>
        <p:nvSpPr>
          <p:cNvPr id="3" name="TextBox 2"/>
          <p:cNvSpPr txBox="1"/>
          <p:nvPr/>
        </p:nvSpPr>
        <p:spPr>
          <a:xfrm>
            <a:off x="1371600" y="3928646"/>
            <a:ext cx="533400" cy="338554"/>
          </a:xfrm>
          <a:prstGeom prst="rect">
            <a:avLst/>
          </a:prstGeom>
          <a:noFill/>
        </p:spPr>
        <p:txBody>
          <a:bodyPr wrap="square" rtlCol="0">
            <a:spAutoFit/>
          </a:bodyPr>
          <a:lstStyle/>
          <a:p>
            <a:r>
              <a:rPr lang="en-US" sz="1600" b="1" dirty="0" smtClean="0">
                <a:solidFill>
                  <a:srgbClr val="009900"/>
                </a:solidFill>
              </a:rPr>
              <a:t>GFS</a:t>
            </a:r>
            <a:endParaRPr lang="en-US" sz="1600" b="1" dirty="0">
              <a:solidFill>
                <a:srgbClr val="009900"/>
              </a:solidFill>
            </a:endParaRPr>
          </a:p>
        </p:txBody>
      </p:sp>
      <p:sp>
        <p:nvSpPr>
          <p:cNvPr id="7" name="TextBox 6"/>
          <p:cNvSpPr txBox="1"/>
          <p:nvPr/>
        </p:nvSpPr>
        <p:spPr>
          <a:xfrm>
            <a:off x="4038600" y="3048000"/>
            <a:ext cx="533400" cy="338554"/>
          </a:xfrm>
          <a:prstGeom prst="rect">
            <a:avLst/>
          </a:prstGeom>
          <a:noFill/>
        </p:spPr>
        <p:txBody>
          <a:bodyPr wrap="square" rtlCol="0">
            <a:spAutoFit/>
          </a:bodyPr>
          <a:lstStyle/>
          <a:p>
            <a:r>
              <a:rPr lang="en-US" sz="1600" b="1" dirty="0" smtClean="0">
                <a:solidFill>
                  <a:srgbClr val="009900"/>
                </a:solidFill>
              </a:rPr>
              <a:t>GFS </a:t>
            </a:r>
            <a:endParaRPr lang="en-US" sz="1600" b="1" dirty="0">
              <a:solidFill>
                <a:srgbClr val="009900"/>
              </a:solidFill>
            </a:endParaRPr>
          </a:p>
        </p:txBody>
      </p:sp>
      <p:sp>
        <p:nvSpPr>
          <p:cNvPr id="8" name="TextBox 7"/>
          <p:cNvSpPr txBox="1"/>
          <p:nvPr/>
        </p:nvSpPr>
        <p:spPr>
          <a:xfrm>
            <a:off x="6477000" y="4385846"/>
            <a:ext cx="533400" cy="338554"/>
          </a:xfrm>
          <a:prstGeom prst="rect">
            <a:avLst/>
          </a:prstGeom>
          <a:noFill/>
        </p:spPr>
        <p:txBody>
          <a:bodyPr wrap="square" rtlCol="0">
            <a:spAutoFit/>
          </a:bodyPr>
          <a:lstStyle/>
          <a:p>
            <a:r>
              <a:rPr lang="en-US" sz="1600" b="1" dirty="0" smtClean="0">
                <a:solidFill>
                  <a:srgbClr val="009900"/>
                </a:solidFill>
              </a:rPr>
              <a:t>GFS</a:t>
            </a:r>
            <a:endParaRPr lang="en-US" sz="1600" b="1" dirty="0">
              <a:solidFill>
                <a:srgbClr val="009900"/>
              </a:solidFill>
            </a:endParaRPr>
          </a:p>
        </p:txBody>
      </p:sp>
      <p:sp>
        <p:nvSpPr>
          <p:cNvPr id="9" name="TextBox 8"/>
          <p:cNvSpPr txBox="1"/>
          <p:nvPr/>
        </p:nvSpPr>
        <p:spPr>
          <a:xfrm>
            <a:off x="1981200" y="2099846"/>
            <a:ext cx="457200" cy="338554"/>
          </a:xfrm>
          <a:prstGeom prst="rect">
            <a:avLst/>
          </a:prstGeom>
          <a:noFill/>
        </p:spPr>
        <p:txBody>
          <a:bodyPr wrap="square" rtlCol="0">
            <a:spAutoFit/>
          </a:bodyPr>
          <a:lstStyle/>
          <a:p>
            <a:r>
              <a:rPr lang="en-US" sz="1600" b="1" dirty="0" smtClean="0">
                <a:solidFill>
                  <a:srgbClr val="C00000"/>
                </a:solidFill>
              </a:rPr>
              <a:t>EC</a:t>
            </a:r>
            <a:endParaRPr lang="en-US" sz="1600" b="1" dirty="0">
              <a:solidFill>
                <a:srgbClr val="C00000"/>
              </a:solidFill>
            </a:endParaRPr>
          </a:p>
        </p:txBody>
      </p:sp>
      <p:sp>
        <p:nvSpPr>
          <p:cNvPr id="10" name="TextBox 9"/>
          <p:cNvSpPr txBox="1"/>
          <p:nvPr/>
        </p:nvSpPr>
        <p:spPr>
          <a:xfrm>
            <a:off x="4648200" y="2209800"/>
            <a:ext cx="457200" cy="338554"/>
          </a:xfrm>
          <a:prstGeom prst="rect">
            <a:avLst/>
          </a:prstGeom>
          <a:noFill/>
        </p:spPr>
        <p:txBody>
          <a:bodyPr wrap="square" rtlCol="0">
            <a:spAutoFit/>
          </a:bodyPr>
          <a:lstStyle/>
          <a:p>
            <a:r>
              <a:rPr lang="en-US" sz="1600" b="1" dirty="0" smtClean="0">
                <a:solidFill>
                  <a:srgbClr val="C00000"/>
                </a:solidFill>
              </a:rPr>
              <a:t>EC</a:t>
            </a:r>
            <a:endParaRPr lang="en-US" sz="1600" b="1" dirty="0">
              <a:solidFill>
                <a:srgbClr val="C00000"/>
              </a:solidFill>
            </a:endParaRPr>
          </a:p>
        </p:txBody>
      </p:sp>
      <p:sp>
        <p:nvSpPr>
          <p:cNvPr id="11" name="TextBox 10"/>
          <p:cNvSpPr txBox="1"/>
          <p:nvPr/>
        </p:nvSpPr>
        <p:spPr>
          <a:xfrm>
            <a:off x="7162800" y="3471446"/>
            <a:ext cx="457200" cy="338554"/>
          </a:xfrm>
          <a:prstGeom prst="rect">
            <a:avLst/>
          </a:prstGeom>
          <a:noFill/>
        </p:spPr>
        <p:txBody>
          <a:bodyPr wrap="square" rtlCol="0">
            <a:spAutoFit/>
          </a:bodyPr>
          <a:lstStyle/>
          <a:p>
            <a:r>
              <a:rPr lang="en-US" sz="1600" b="1" dirty="0" smtClean="0">
                <a:solidFill>
                  <a:srgbClr val="C00000"/>
                </a:solidFill>
              </a:rPr>
              <a:t>EC</a:t>
            </a:r>
            <a:endParaRPr lang="en-US" sz="1600" b="1" dirty="0">
              <a:solidFill>
                <a:srgbClr val="C00000"/>
              </a:solidFill>
            </a:endParaRPr>
          </a:p>
        </p:txBody>
      </p:sp>
      <p:sp>
        <p:nvSpPr>
          <p:cNvPr id="12" name="TextBox 11"/>
          <p:cNvSpPr txBox="1"/>
          <p:nvPr/>
        </p:nvSpPr>
        <p:spPr>
          <a:xfrm>
            <a:off x="2667000" y="2514600"/>
            <a:ext cx="685800" cy="338554"/>
          </a:xfrm>
          <a:prstGeom prst="rect">
            <a:avLst/>
          </a:prstGeom>
          <a:noFill/>
        </p:spPr>
        <p:txBody>
          <a:bodyPr wrap="square" rtlCol="0">
            <a:spAutoFit/>
          </a:bodyPr>
          <a:lstStyle/>
          <a:p>
            <a:r>
              <a:rPr lang="en-US" sz="1600" b="1" dirty="0" smtClean="0">
                <a:solidFill>
                  <a:srgbClr val="0000FF"/>
                </a:solidFill>
              </a:rPr>
              <a:t>NAM</a:t>
            </a:r>
            <a:endParaRPr lang="en-US" sz="1600" b="1" dirty="0">
              <a:solidFill>
                <a:srgbClr val="0000FF"/>
              </a:solidFill>
            </a:endParaRPr>
          </a:p>
        </p:txBody>
      </p:sp>
      <p:sp>
        <p:nvSpPr>
          <p:cNvPr id="13" name="TextBox 12"/>
          <p:cNvSpPr txBox="1"/>
          <p:nvPr/>
        </p:nvSpPr>
        <p:spPr>
          <a:xfrm>
            <a:off x="7772400" y="3928646"/>
            <a:ext cx="685800" cy="338554"/>
          </a:xfrm>
          <a:prstGeom prst="rect">
            <a:avLst/>
          </a:prstGeom>
          <a:noFill/>
        </p:spPr>
        <p:txBody>
          <a:bodyPr wrap="square" rtlCol="0">
            <a:spAutoFit/>
          </a:bodyPr>
          <a:lstStyle/>
          <a:p>
            <a:r>
              <a:rPr lang="en-US" sz="1600" b="1" dirty="0" smtClean="0">
                <a:solidFill>
                  <a:srgbClr val="0000FF"/>
                </a:solidFill>
              </a:rPr>
              <a:t>NAM</a:t>
            </a:r>
            <a:endParaRPr lang="en-US" sz="1600" b="1" dirty="0">
              <a:solidFill>
                <a:srgbClr val="0000FF"/>
              </a:solidFill>
            </a:endParaRPr>
          </a:p>
        </p:txBody>
      </p:sp>
      <p:sp>
        <p:nvSpPr>
          <p:cNvPr id="14" name="TextBox 13"/>
          <p:cNvSpPr txBox="1"/>
          <p:nvPr/>
        </p:nvSpPr>
        <p:spPr>
          <a:xfrm>
            <a:off x="5334000" y="2362200"/>
            <a:ext cx="685800" cy="338554"/>
          </a:xfrm>
          <a:prstGeom prst="rect">
            <a:avLst/>
          </a:prstGeom>
          <a:noFill/>
        </p:spPr>
        <p:txBody>
          <a:bodyPr wrap="square" rtlCol="0">
            <a:spAutoFit/>
          </a:bodyPr>
          <a:lstStyle/>
          <a:p>
            <a:r>
              <a:rPr lang="en-US" sz="1600" b="1" dirty="0" smtClean="0">
                <a:solidFill>
                  <a:srgbClr val="0000FF"/>
                </a:solidFill>
              </a:rPr>
              <a:t>NAM</a:t>
            </a:r>
            <a:endParaRPr lang="en-US" sz="1600" b="1" dirty="0">
              <a:solidFill>
                <a:srgbClr val="0000FF"/>
              </a:solidFill>
            </a:endParaRPr>
          </a:p>
        </p:txBody>
      </p:sp>
    </p:spTree>
    <p:extLst>
      <p:ext uri="{BB962C8B-B14F-4D97-AF65-F5344CB8AC3E}">
        <p14:creationId xmlns:p14="http://schemas.microsoft.com/office/powerpoint/2010/main" val="16950029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973" b="3480"/>
          <a:stretch/>
        </p:blipFill>
        <p:spPr bwMode="auto">
          <a:xfrm>
            <a:off x="460498" y="62523"/>
            <a:ext cx="8675687" cy="557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85122" y="502083"/>
            <a:ext cx="3124200" cy="369332"/>
          </a:xfrm>
          <a:prstGeom prst="rect">
            <a:avLst/>
          </a:prstGeom>
          <a:noFill/>
        </p:spPr>
        <p:txBody>
          <a:bodyPr wrap="square" rtlCol="0">
            <a:spAutoFit/>
          </a:bodyPr>
          <a:lstStyle/>
          <a:p>
            <a:pPr algn="ctr"/>
            <a:r>
              <a:rPr lang="en-US" b="1" dirty="0" smtClean="0">
                <a:solidFill>
                  <a:prstClr val="black"/>
                </a:solidFill>
              </a:rPr>
              <a:t>Ensembles:  Days 1-3+</a:t>
            </a:r>
            <a:endParaRPr lang="en-US" b="1" dirty="0">
              <a:solidFill>
                <a:prstClr val="black"/>
              </a:solidFill>
            </a:endParaRPr>
          </a:p>
        </p:txBody>
      </p:sp>
      <p:sp>
        <p:nvSpPr>
          <p:cNvPr id="5" name="TextBox 4"/>
          <p:cNvSpPr txBox="1"/>
          <p:nvPr/>
        </p:nvSpPr>
        <p:spPr>
          <a:xfrm>
            <a:off x="152400" y="5638800"/>
            <a:ext cx="8839200" cy="1077218"/>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solidFill>
                  <a:prstClr val="black"/>
                </a:solidFill>
              </a:rPr>
              <a:t>Common themes in forecaster comments:</a:t>
            </a:r>
          </a:p>
          <a:p>
            <a:pPr marL="398463" lvl="1" indent="-285750">
              <a:buFont typeface="Arial" panose="020B0604020202020204" pitchFamily="34" charset="0"/>
              <a:buChar char="•"/>
            </a:pPr>
            <a:r>
              <a:rPr lang="en-US" sz="1600" dirty="0" smtClean="0">
                <a:solidFill>
                  <a:prstClr val="black"/>
                </a:solidFill>
              </a:rPr>
              <a:t>GEFS:  Similar issues to GFS (useful synoptic scale mass fields but thermodynamic fields often poor)</a:t>
            </a:r>
          </a:p>
          <a:p>
            <a:pPr marL="398463" lvl="1" indent="-285750">
              <a:buFont typeface="Arial" panose="020B0604020202020204" pitchFamily="34" charset="0"/>
              <a:buChar char="•"/>
            </a:pPr>
            <a:r>
              <a:rPr lang="en-US" sz="1600" dirty="0" smtClean="0">
                <a:solidFill>
                  <a:prstClr val="black"/>
                </a:solidFill>
              </a:rPr>
              <a:t>ECENS:  Used for evaluating spread/predictability</a:t>
            </a:r>
          </a:p>
          <a:p>
            <a:pPr marL="398463" lvl="1" indent="-285750">
              <a:buFont typeface="Arial" panose="020B0604020202020204" pitchFamily="34" charset="0"/>
              <a:buChar char="•"/>
            </a:pPr>
            <a:r>
              <a:rPr lang="en-US" sz="1600" dirty="0" smtClean="0">
                <a:solidFill>
                  <a:prstClr val="black"/>
                </a:solidFill>
              </a:rPr>
              <a:t>SREF:  Post-processed and probabilistic guidance useful</a:t>
            </a:r>
          </a:p>
        </p:txBody>
      </p:sp>
      <p:sp>
        <p:nvSpPr>
          <p:cNvPr id="7" name="TextBox 6"/>
          <p:cNvSpPr txBox="1"/>
          <p:nvPr/>
        </p:nvSpPr>
        <p:spPr>
          <a:xfrm>
            <a:off x="1219200" y="762000"/>
            <a:ext cx="7086600" cy="338554"/>
          </a:xfrm>
          <a:prstGeom prst="rect">
            <a:avLst/>
          </a:prstGeom>
          <a:noFill/>
        </p:spPr>
        <p:txBody>
          <a:bodyPr wrap="square" rtlCol="0">
            <a:spAutoFit/>
          </a:bodyPr>
          <a:lstStyle/>
          <a:p>
            <a:r>
              <a:rPr lang="en-US" sz="1600" b="1" dirty="0" smtClean="0">
                <a:solidFill>
                  <a:srgbClr val="0000FF"/>
                </a:solidFill>
              </a:rPr>
              <a:t>Overall Usefulness                         Kinematic Fields                   Thermodynamic Fields</a:t>
            </a:r>
            <a:endParaRPr lang="en-US" sz="1600" b="1" dirty="0">
              <a:solidFill>
                <a:srgbClr val="0000FF"/>
              </a:solidFill>
            </a:endParaRPr>
          </a:p>
        </p:txBody>
      </p:sp>
      <p:sp>
        <p:nvSpPr>
          <p:cNvPr id="8" name="TextBox 7"/>
          <p:cNvSpPr txBox="1"/>
          <p:nvPr/>
        </p:nvSpPr>
        <p:spPr>
          <a:xfrm>
            <a:off x="1371600" y="3928646"/>
            <a:ext cx="609600" cy="338554"/>
          </a:xfrm>
          <a:prstGeom prst="rect">
            <a:avLst/>
          </a:prstGeom>
          <a:noFill/>
        </p:spPr>
        <p:txBody>
          <a:bodyPr wrap="square" rtlCol="0">
            <a:spAutoFit/>
          </a:bodyPr>
          <a:lstStyle/>
          <a:p>
            <a:r>
              <a:rPr lang="en-US" sz="1600" b="1" dirty="0" smtClean="0">
                <a:solidFill>
                  <a:srgbClr val="009900"/>
                </a:solidFill>
              </a:rPr>
              <a:t>GEFS</a:t>
            </a:r>
            <a:endParaRPr lang="en-US" sz="1600" b="1" dirty="0">
              <a:solidFill>
                <a:srgbClr val="009900"/>
              </a:solidFill>
            </a:endParaRPr>
          </a:p>
        </p:txBody>
      </p:sp>
      <p:sp>
        <p:nvSpPr>
          <p:cNvPr id="9" name="TextBox 8"/>
          <p:cNvSpPr txBox="1"/>
          <p:nvPr/>
        </p:nvSpPr>
        <p:spPr>
          <a:xfrm>
            <a:off x="4039578" y="3547646"/>
            <a:ext cx="608622" cy="338554"/>
          </a:xfrm>
          <a:prstGeom prst="rect">
            <a:avLst/>
          </a:prstGeom>
          <a:noFill/>
        </p:spPr>
        <p:txBody>
          <a:bodyPr wrap="square" rtlCol="0">
            <a:spAutoFit/>
          </a:bodyPr>
          <a:lstStyle/>
          <a:p>
            <a:r>
              <a:rPr lang="en-US" sz="1600" b="1" dirty="0" smtClean="0">
                <a:solidFill>
                  <a:srgbClr val="009900"/>
                </a:solidFill>
              </a:rPr>
              <a:t>GEFS </a:t>
            </a:r>
            <a:endParaRPr lang="en-US" sz="1600" b="1" dirty="0">
              <a:solidFill>
                <a:srgbClr val="009900"/>
              </a:solidFill>
            </a:endParaRPr>
          </a:p>
        </p:txBody>
      </p:sp>
      <p:sp>
        <p:nvSpPr>
          <p:cNvPr id="10" name="TextBox 9"/>
          <p:cNvSpPr txBox="1"/>
          <p:nvPr/>
        </p:nvSpPr>
        <p:spPr>
          <a:xfrm>
            <a:off x="6705600" y="4462046"/>
            <a:ext cx="609600" cy="338554"/>
          </a:xfrm>
          <a:prstGeom prst="rect">
            <a:avLst/>
          </a:prstGeom>
          <a:noFill/>
        </p:spPr>
        <p:txBody>
          <a:bodyPr wrap="square" rtlCol="0">
            <a:spAutoFit/>
          </a:bodyPr>
          <a:lstStyle/>
          <a:p>
            <a:r>
              <a:rPr lang="en-US" sz="1600" b="1" dirty="0" smtClean="0">
                <a:solidFill>
                  <a:srgbClr val="009900"/>
                </a:solidFill>
              </a:rPr>
              <a:t>GEFS</a:t>
            </a:r>
            <a:endParaRPr lang="en-US" sz="1600" b="1" dirty="0">
              <a:solidFill>
                <a:srgbClr val="009900"/>
              </a:solidFill>
            </a:endParaRPr>
          </a:p>
        </p:txBody>
      </p:sp>
      <p:sp>
        <p:nvSpPr>
          <p:cNvPr id="11" name="TextBox 10"/>
          <p:cNvSpPr txBox="1"/>
          <p:nvPr/>
        </p:nvSpPr>
        <p:spPr>
          <a:xfrm>
            <a:off x="2057400" y="2557046"/>
            <a:ext cx="533400" cy="584775"/>
          </a:xfrm>
          <a:prstGeom prst="rect">
            <a:avLst/>
          </a:prstGeom>
          <a:noFill/>
        </p:spPr>
        <p:txBody>
          <a:bodyPr wrap="square" rtlCol="0">
            <a:spAutoFit/>
          </a:bodyPr>
          <a:lstStyle/>
          <a:p>
            <a:r>
              <a:rPr lang="en-US" sz="1600" b="1" dirty="0" smtClean="0">
                <a:solidFill>
                  <a:srgbClr val="C00000"/>
                </a:solidFill>
              </a:rPr>
              <a:t>EC ENS</a:t>
            </a:r>
            <a:endParaRPr lang="en-US" sz="1600" b="1" dirty="0">
              <a:solidFill>
                <a:srgbClr val="C00000"/>
              </a:solidFill>
            </a:endParaRPr>
          </a:p>
        </p:txBody>
      </p:sp>
      <p:sp>
        <p:nvSpPr>
          <p:cNvPr id="12" name="TextBox 11"/>
          <p:cNvSpPr txBox="1"/>
          <p:nvPr/>
        </p:nvSpPr>
        <p:spPr>
          <a:xfrm>
            <a:off x="4724400" y="2996625"/>
            <a:ext cx="533400" cy="584775"/>
          </a:xfrm>
          <a:prstGeom prst="rect">
            <a:avLst/>
          </a:prstGeom>
          <a:noFill/>
        </p:spPr>
        <p:txBody>
          <a:bodyPr wrap="square" rtlCol="0">
            <a:spAutoFit/>
          </a:bodyPr>
          <a:lstStyle/>
          <a:p>
            <a:r>
              <a:rPr lang="en-US" sz="1600" b="1" dirty="0" smtClean="0">
                <a:solidFill>
                  <a:srgbClr val="C00000"/>
                </a:solidFill>
              </a:rPr>
              <a:t>EC ENS</a:t>
            </a:r>
            <a:endParaRPr lang="en-US" sz="1600" b="1" dirty="0">
              <a:solidFill>
                <a:srgbClr val="C00000"/>
              </a:solidFill>
            </a:endParaRPr>
          </a:p>
        </p:txBody>
      </p:sp>
      <p:sp>
        <p:nvSpPr>
          <p:cNvPr id="13" name="TextBox 12"/>
          <p:cNvSpPr txBox="1"/>
          <p:nvPr/>
        </p:nvSpPr>
        <p:spPr>
          <a:xfrm>
            <a:off x="7315200" y="3453825"/>
            <a:ext cx="533400" cy="584775"/>
          </a:xfrm>
          <a:prstGeom prst="rect">
            <a:avLst/>
          </a:prstGeom>
          <a:noFill/>
        </p:spPr>
        <p:txBody>
          <a:bodyPr wrap="square" rtlCol="0">
            <a:spAutoFit/>
          </a:bodyPr>
          <a:lstStyle/>
          <a:p>
            <a:r>
              <a:rPr lang="en-US" sz="1600" b="1" dirty="0" smtClean="0">
                <a:solidFill>
                  <a:srgbClr val="C00000"/>
                </a:solidFill>
              </a:rPr>
              <a:t>EC ENS</a:t>
            </a:r>
            <a:endParaRPr lang="en-US" sz="1600" b="1" dirty="0">
              <a:solidFill>
                <a:srgbClr val="C00000"/>
              </a:solidFill>
            </a:endParaRPr>
          </a:p>
        </p:txBody>
      </p:sp>
      <p:sp>
        <p:nvSpPr>
          <p:cNvPr id="14" name="TextBox 13"/>
          <p:cNvSpPr txBox="1"/>
          <p:nvPr/>
        </p:nvSpPr>
        <p:spPr>
          <a:xfrm>
            <a:off x="2667000" y="2785646"/>
            <a:ext cx="685800" cy="338554"/>
          </a:xfrm>
          <a:prstGeom prst="rect">
            <a:avLst/>
          </a:prstGeom>
          <a:noFill/>
        </p:spPr>
        <p:txBody>
          <a:bodyPr wrap="square" rtlCol="0">
            <a:spAutoFit/>
          </a:bodyPr>
          <a:lstStyle/>
          <a:p>
            <a:r>
              <a:rPr lang="en-US" sz="1600" b="1" dirty="0" smtClean="0">
                <a:solidFill>
                  <a:srgbClr val="0000FF"/>
                </a:solidFill>
              </a:rPr>
              <a:t>SREF</a:t>
            </a:r>
            <a:endParaRPr lang="en-US" sz="1600" b="1" dirty="0">
              <a:solidFill>
                <a:srgbClr val="0000FF"/>
              </a:solidFill>
            </a:endParaRPr>
          </a:p>
        </p:txBody>
      </p:sp>
      <p:sp>
        <p:nvSpPr>
          <p:cNvPr id="15" name="TextBox 14"/>
          <p:cNvSpPr txBox="1"/>
          <p:nvPr/>
        </p:nvSpPr>
        <p:spPr>
          <a:xfrm>
            <a:off x="5334000" y="2590800"/>
            <a:ext cx="685800" cy="338554"/>
          </a:xfrm>
          <a:prstGeom prst="rect">
            <a:avLst/>
          </a:prstGeom>
          <a:noFill/>
        </p:spPr>
        <p:txBody>
          <a:bodyPr wrap="square" rtlCol="0">
            <a:spAutoFit/>
          </a:bodyPr>
          <a:lstStyle/>
          <a:p>
            <a:r>
              <a:rPr lang="en-US" sz="1600" b="1" dirty="0" smtClean="0">
                <a:solidFill>
                  <a:srgbClr val="0000FF"/>
                </a:solidFill>
              </a:rPr>
              <a:t>SREF</a:t>
            </a:r>
            <a:endParaRPr lang="en-US" sz="1600" b="1" dirty="0">
              <a:solidFill>
                <a:srgbClr val="0000FF"/>
              </a:solidFill>
            </a:endParaRPr>
          </a:p>
        </p:txBody>
      </p:sp>
      <p:sp>
        <p:nvSpPr>
          <p:cNvPr id="16" name="TextBox 15"/>
          <p:cNvSpPr txBox="1"/>
          <p:nvPr/>
        </p:nvSpPr>
        <p:spPr>
          <a:xfrm>
            <a:off x="7772400" y="3090446"/>
            <a:ext cx="685800" cy="338554"/>
          </a:xfrm>
          <a:prstGeom prst="rect">
            <a:avLst/>
          </a:prstGeom>
          <a:noFill/>
        </p:spPr>
        <p:txBody>
          <a:bodyPr wrap="square" rtlCol="0">
            <a:spAutoFit/>
          </a:bodyPr>
          <a:lstStyle/>
          <a:p>
            <a:r>
              <a:rPr lang="en-US" sz="1600" b="1" dirty="0" smtClean="0">
                <a:solidFill>
                  <a:srgbClr val="0000FF"/>
                </a:solidFill>
              </a:rPr>
              <a:t>SREF</a:t>
            </a:r>
            <a:endParaRPr lang="en-US" sz="1600" b="1" dirty="0">
              <a:solidFill>
                <a:srgbClr val="0000FF"/>
              </a:solidFill>
            </a:endParaRPr>
          </a:p>
        </p:txBody>
      </p:sp>
    </p:spTree>
    <p:extLst>
      <p:ext uri="{BB962C8B-B14F-4D97-AF65-F5344CB8AC3E}">
        <p14:creationId xmlns:p14="http://schemas.microsoft.com/office/powerpoint/2010/main" val="5541774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48" b="3072"/>
          <a:stretch/>
        </p:blipFill>
        <p:spPr bwMode="auto">
          <a:xfrm>
            <a:off x="457200" y="70338"/>
            <a:ext cx="8675687" cy="560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02083"/>
            <a:ext cx="3810000" cy="369332"/>
          </a:xfrm>
          <a:prstGeom prst="rect">
            <a:avLst/>
          </a:prstGeom>
          <a:noFill/>
        </p:spPr>
        <p:txBody>
          <a:bodyPr wrap="square" rtlCol="0">
            <a:spAutoFit/>
          </a:bodyPr>
          <a:lstStyle/>
          <a:p>
            <a:pPr algn="ctr"/>
            <a:r>
              <a:rPr lang="en-US" b="1" dirty="0" smtClean="0">
                <a:solidFill>
                  <a:prstClr val="black"/>
                </a:solidFill>
              </a:rPr>
              <a:t>Deterministic Models:  Day 1</a:t>
            </a:r>
            <a:endParaRPr lang="en-US" b="1" dirty="0">
              <a:solidFill>
                <a:prstClr val="black"/>
              </a:solidFill>
            </a:endParaRPr>
          </a:p>
        </p:txBody>
      </p:sp>
      <p:sp>
        <p:nvSpPr>
          <p:cNvPr id="6" name="TextBox 5"/>
          <p:cNvSpPr txBox="1"/>
          <p:nvPr/>
        </p:nvSpPr>
        <p:spPr>
          <a:xfrm>
            <a:off x="152400" y="5638800"/>
            <a:ext cx="8839200" cy="830997"/>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solidFill>
                  <a:prstClr val="black"/>
                </a:solidFill>
              </a:rPr>
              <a:t>Common themes in forecaster comments:</a:t>
            </a:r>
          </a:p>
          <a:p>
            <a:pPr marL="398463" lvl="1" indent="-285750">
              <a:buFont typeface="Arial" panose="020B0604020202020204" pitchFamily="34" charset="0"/>
              <a:buChar char="•"/>
            </a:pPr>
            <a:r>
              <a:rPr lang="en-US" sz="1600" dirty="0" smtClean="0">
                <a:solidFill>
                  <a:prstClr val="black"/>
                </a:solidFill>
              </a:rPr>
              <a:t>NAM:  PBL moisture and buoyancy often overestimated</a:t>
            </a:r>
          </a:p>
          <a:p>
            <a:pPr marL="398463" lvl="1" indent="-285750">
              <a:buFont typeface="Arial" panose="020B0604020202020204" pitchFamily="34" charset="0"/>
              <a:buChar char="•"/>
            </a:pPr>
            <a:r>
              <a:rPr lang="en-US" sz="1600" dirty="0" smtClean="0">
                <a:solidFill>
                  <a:prstClr val="black"/>
                </a:solidFill>
              </a:rPr>
              <a:t>RAP:  Notable overmixing of the PBL in the afternoon; advantage is hourly frequency </a:t>
            </a:r>
          </a:p>
        </p:txBody>
      </p:sp>
      <p:sp>
        <p:nvSpPr>
          <p:cNvPr id="7" name="TextBox 6"/>
          <p:cNvSpPr txBox="1"/>
          <p:nvPr/>
        </p:nvSpPr>
        <p:spPr>
          <a:xfrm>
            <a:off x="1447800" y="2438400"/>
            <a:ext cx="685800" cy="338554"/>
          </a:xfrm>
          <a:prstGeom prst="rect">
            <a:avLst/>
          </a:prstGeom>
          <a:noFill/>
        </p:spPr>
        <p:txBody>
          <a:bodyPr wrap="square" rtlCol="0">
            <a:spAutoFit/>
          </a:bodyPr>
          <a:lstStyle/>
          <a:p>
            <a:r>
              <a:rPr lang="en-US" sz="1600" b="1" dirty="0" smtClean="0">
                <a:solidFill>
                  <a:srgbClr val="0000FF"/>
                </a:solidFill>
              </a:rPr>
              <a:t>NAM</a:t>
            </a:r>
            <a:endParaRPr lang="en-US" sz="1600" b="1" dirty="0">
              <a:solidFill>
                <a:srgbClr val="0000FF"/>
              </a:solidFill>
            </a:endParaRPr>
          </a:p>
        </p:txBody>
      </p:sp>
      <p:sp>
        <p:nvSpPr>
          <p:cNvPr id="8" name="TextBox 7"/>
          <p:cNvSpPr txBox="1"/>
          <p:nvPr/>
        </p:nvSpPr>
        <p:spPr>
          <a:xfrm>
            <a:off x="4191000" y="2362200"/>
            <a:ext cx="685800" cy="338554"/>
          </a:xfrm>
          <a:prstGeom prst="rect">
            <a:avLst/>
          </a:prstGeom>
          <a:noFill/>
        </p:spPr>
        <p:txBody>
          <a:bodyPr wrap="square" rtlCol="0">
            <a:spAutoFit/>
          </a:bodyPr>
          <a:lstStyle/>
          <a:p>
            <a:r>
              <a:rPr lang="en-US" sz="1600" b="1" dirty="0" smtClean="0">
                <a:solidFill>
                  <a:srgbClr val="0000FF"/>
                </a:solidFill>
              </a:rPr>
              <a:t>NAM</a:t>
            </a:r>
            <a:endParaRPr lang="en-US" sz="1600" b="1" dirty="0">
              <a:solidFill>
                <a:srgbClr val="0000FF"/>
              </a:solidFill>
            </a:endParaRPr>
          </a:p>
        </p:txBody>
      </p:sp>
      <p:sp>
        <p:nvSpPr>
          <p:cNvPr id="9" name="TextBox 8"/>
          <p:cNvSpPr txBox="1"/>
          <p:nvPr/>
        </p:nvSpPr>
        <p:spPr>
          <a:xfrm>
            <a:off x="6781800" y="3928646"/>
            <a:ext cx="685800" cy="338554"/>
          </a:xfrm>
          <a:prstGeom prst="rect">
            <a:avLst/>
          </a:prstGeom>
          <a:noFill/>
        </p:spPr>
        <p:txBody>
          <a:bodyPr wrap="square" rtlCol="0">
            <a:spAutoFit/>
          </a:bodyPr>
          <a:lstStyle/>
          <a:p>
            <a:r>
              <a:rPr lang="en-US" sz="1600" b="1" dirty="0" smtClean="0">
                <a:solidFill>
                  <a:srgbClr val="0000FF"/>
                </a:solidFill>
              </a:rPr>
              <a:t>NAM</a:t>
            </a:r>
            <a:endParaRPr lang="en-US" sz="1600" b="1" dirty="0">
              <a:solidFill>
                <a:srgbClr val="0000FF"/>
              </a:solidFill>
            </a:endParaRPr>
          </a:p>
        </p:txBody>
      </p:sp>
      <p:sp>
        <p:nvSpPr>
          <p:cNvPr id="10" name="TextBox 9"/>
          <p:cNvSpPr txBox="1"/>
          <p:nvPr/>
        </p:nvSpPr>
        <p:spPr>
          <a:xfrm>
            <a:off x="2438400" y="2785646"/>
            <a:ext cx="685800" cy="338554"/>
          </a:xfrm>
          <a:prstGeom prst="rect">
            <a:avLst/>
          </a:prstGeom>
          <a:noFill/>
        </p:spPr>
        <p:txBody>
          <a:bodyPr wrap="square" rtlCol="0">
            <a:spAutoFit/>
          </a:bodyPr>
          <a:lstStyle/>
          <a:p>
            <a:r>
              <a:rPr lang="en-US" sz="1600" b="1" dirty="0" smtClean="0">
                <a:solidFill>
                  <a:srgbClr val="7030A0"/>
                </a:solidFill>
              </a:rPr>
              <a:t>RAP</a:t>
            </a:r>
            <a:endParaRPr lang="en-US" sz="1600" b="1" dirty="0">
              <a:solidFill>
                <a:srgbClr val="7030A0"/>
              </a:solidFill>
            </a:endParaRPr>
          </a:p>
        </p:txBody>
      </p:sp>
      <p:sp>
        <p:nvSpPr>
          <p:cNvPr id="11" name="TextBox 10"/>
          <p:cNvSpPr txBox="1"/>
          <p:nvPr/>
        </p:nvSpPr>
        <p:spPr>
          <a:xfrm>
            <a:off x="5181600" y="2667000"/>
            <a:ext cx="685800" cy="338554"/>
          </a:xfrm>
          <a:prstGeom prst="rect">
            <a:avLst/>
          </a:prstGeom>
          <a:noFill/>
        </p:spPr>
        <p:txBody>
          <a:bodyPr wrap="square" rtlCol="0">
            <a:spAutoFit/>
          </a:bodyPr>
          <a:lstStyle/>
          <a:p>
            <a:r>
              <a:rPr lang="en-US" sz="1600" b="1" dirty="0" smtClean="0">
                <a:solidFill>
                  <a:srgbClr val="7030A0"/>
                </a:solidFill>
              </a:rPr>
              <a:t>RAP</a:t>
            </a:r>
            <a:endParaRPr lang="en-US" sz="1600" b="1" dirty="0">
              <a:solidFill>
                <a:srgbClr val="7030A0"/>
              </a:solidFill>
            </a:endParaRPr>
          </a:p>
        </p:txBody>
      </p:sp>
      <p:sp>
        <p:nvSpPr>
          <p:cNvPr id="12" name="TextBox 11"/>
          <p:cNvSpPr txBox="1"/>
          <p:nvPr/>
        </p:nvSpPr>
        <p:spPr>
          <a:xfrm>
            <a:off x="7924800" y="3928646"/>
            <a:ext cx="685800" cy="338554"/>
          </a:xfrm>
          <a:prstGeom prst="rect">
            <a:avLst/>
          </a:prstGeom>
          <a:noFill/>
        </p:spPr>
        <p:txBody>
          <a:bodyPr wrap="square" rtlCol="0">
            <a:spAutoFit/>
          </a:bodyPr>
          <a:lstStyle/>
          <a:p>
            <a:r>
              <a:rPr lang="en-US" sz="1600" b="1" dirty="0" smtClean="0">
                <a:solidFill>
                  <a:srgbClr val="7030A0"/>
                </a:solidFill>
              </a:rPr>
              <a:t>RAP</a:t>
            </a:r>
            <a:endParaRPr lang="en-US" sz="1600" b="1" dirty="0">
              <a:solidFill>
                <a:srgbClr val="7030A0"/>
              </a:solidFill>
            </a:endParaRPr>
          </a:p>
        </p:txBody>
      </p:sp>
      <p:sp>
        <p:nvSpPr>
          <p:cNvPr id="13" name="TextBox 12"/>
          <p:cNvSpPr txBox="1"/>
          <p:nvPr/>
        </p:nvSpPr>
        <p:spPr>
          <a:xfrm>
            <a:off x="1219200" y="762000"/>
            <a:ext cx="7086600" cy="338554"/>
          </a:xfrm>
          <a:prstGeom prst="rect">
            <a:avLst/>
          </a:prstGeom>
          <a:noFill/>
        </p:spPr>
        <p:txBody>
          <a:bodyPr wrap="square" rtlCol="0">
            <a:spAutoFit/>
          </a:bodyPr>
          <a:lstStyle/>
          <a:p>
            <a:r>
              <a:rPr lang="en-US" sz="1600" b="1" dirty="0" smtClean="0">
                <a:solidFill>
                  <a:srgbClr val="0000FF"/>
                </a:solidFill>
              </a:rPr>
              <a:t>Overall Usefulness                         Kinematic Fields                   Thermodynamic Fields</a:t>
            </a:r>
            <a:endParaRPr lang="en-US" sz="1600" b="1" dirty="0">
              <a:solidFill>
                <a:srgbClr val="0000FF"/>
              </a:solidFill>
            </a:endParaRPr>
          </a:p>
        </p:txBody>
      </p:sp>
    </p:spTree>
    <p:extLst>
      <p:ext uri="{BB962C8B-B14F-4D97-AF65-F5344CB8AC3E}">
        <p14:creationId xmlns:p14="http://schemas.microsoft.com/office/powerpoint/2010/main" val="24606110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24"/>
          <a:stretch/>
        </p:blipFill>
        <p:spPr bwMode="auto">
          <a:xfrm>
            <a:off x="424656" y="62522"/>
            <a:ext cx="8675687" cy="580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02083"/>
            <a:ext cx="3810000" cy="369332"/>
          </a:xfrm>
          <a:prstGeom prst="rect">
            <a:avLst/>
          </a:prstGeom>
          <a:noFill/>
        </p:spPr>
        <p:txBody>
          <a:bodyPr wrap="square" rtlCol="0">
            <a:spAutoFit/>
          </a:bodyPr>
          <a:lstStyle/>
          <a:p>
            <a:pPr algn="ctr"/>
            <a:r>
              <a:rPr lang="en-US" b="1" dirty="0" smtClean="0">
                <a:solidFill>
                  <a:prstClr val="black"/>
                </a:solidFill>
              </a:rPr>
              <a:t>Deterministic CAMs:  Day 1</a:t>
            </a:r>
            <a:endParaRPr lang="en-US" b="1" dirty="0">
              <a:solidFill>
                <a:prstClr val="black"/>
              </a:solidFill>
            </a:endParaRPr>
          </a:p>
        </p:txBody>
      </p:sp>
      <p:sp>
        <p:nvSpPr>
          <p:cNvPr id="6" name="TextBox 5"/>
          <p:cNvSpPr txBox="1"/>
          <p:nvPr/>
        </p:nvSpPr>
        <p:spPr>
          <a:xfrm>
            <a:off x="152400" y="5410200"/>
            <a:ext cx="8839200" cy="1077218"/>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solidFill>
                  <a:prstClr val="black"/>
                </a:solidFill>
              </a:rPr>
              <a:t>Common themes in forecaster comments:</a:t>
            </a:r>
          </a:p>
          <a:p>
            <a:pPr marL="398463" lvl="1" indent="-285750">
              <a:buFont typeface="Arial" panose="020B0604020202020204" pitchFamily="34" charset="0"/>
              <a:buChar char="•"/>
            </a:pPr>
            <a:r>
              <a:rPr lang="en-US" sz="1600" dirty="0" smtClean="0">
                <a:solidFill>
                  <a:prstClr val="black"/>
                </a:solidFill>
              </a:rPr>
              <a:t>NSSL-WRF:  “gold standard” and best performing CAM; static configuration for several years</a:t>
            </a:r>
          </a:p>
          <a:p>
            <a:pPr marL="398463" lvl="1" indent="-285750">
              <a:buFont typeface="Arial" panose="020B0604020202020204" pitchFamily="34" charset="0"/>
              <a:buChar char="•"/>
            </a:pPr>
            <a:r>
              <a:rPr lang="en-US" sz="1600" dirty="0" smtClean="0">
                <a:solidFill>
                  <a:prstClr val="black"/>
                </a:solidFill>
              </a:rPr>
              <a:t>NCEP HRRR:  Run-to-run inconsistency;  </a:t>
            </a:r>
            <a:r>
              <a:rPr lang="en-US" sz="1600" dirty="0" err="1" smtClean="0">
                <a:solidFill>
                  <a:prstClr val="black"/>
                </a:solidFill>
              </a:rPr>
              <a:t>Overforecast</a:t>
            </a:r>
            <a:r>
              <a:rPr lang="en-US" sz="1600" dirty="0" smtClean="0">
                <a:solidFill>
                  <a:prstClr val="black"/>
                </a:solidFill>
              </a:rPr>
              <a:t> of convection in the warm season; ESRL HRRR is an improvement over the NCEP HRRR</a:t>
            </a:r>
          </a:p>
        </p:txBody>
      </p:sp>
      <p:sp>
        <p:nvSpPr>
          <p:cNvPr id="7" name="TextBox 6"/>
          <p:cNvSpPr txBox="1"/>
          <p:nvPr/>
        </p:nvSpPr>
        <p:spPr>
          <a:xfrm>
            <a:off x="1295400" y="762000"/>
            <a:ext cx="6934200" cy="338554"/>
          </a:xfrm>
          <a:prstGeom prst="rect">
            <a:avLst/>
          </a:prstGeom>
          <a:noFill/>
        </p:spPr>
        <p:txBody>
          <a:bodyPr wrap="square" rtlCol="0">
            <a:spAutoFit/>
          </a:bodyPr>
          <a:lstStyle/>
          <a:p>
            <a:pPr algn="ctr"/>
            <a:r>
              <a:rPr lang="en-US" sz="1600" b="1" dirty="0" smtClean="0">
                <a:solidFill>
                  <a:srgbClr val="0000FF"/>
                </a:solidFill>
              </a:rPr>
              <a:t>Overall Usefulness  in Severe Weather Forecasting                        </a:t>
            </a:r>
            <a:endParaRPr lang="en-US" sz="1600" b="1" dirty="0">
              <a:solidFill>
                <a:srgbClr val="0000FF"/>
              </a:solidFill>
            </a:endParaRPr>
          </a:p>
        </p:txBody>
      </p:sp>
      <p:sp>
        <p:nvSpPr>
          <p:cNvPr id="8" name="TextBox 7"/>
          <p:cNvSpPr txBox="1"/>
          <p:nvPr/>
        </p:nvSpPr>
        <p:spPr>
          <a:xfrm>
            <a:off x="1219200" y="3928646"/>
            <a:ext cx="1447800" cy="338554"/>
          </a:xfrm>
          <a:prstGeom prst="rect">
            <a:avLst/>
          </a:prstGeom>
          <a:noFill/>
        </p:spPr>
        <p:txBody>
          <a:bodyPr wrap="square" rtlCol="0">
            <a:spAutoFit/>
          </a:bodyPr>
          <a:lstStyle/>
          <a:p>
            <a:r>
              <a:rPr lang="en-US" sz="1600" b="1" dirty="0" smtClean="0">
                <a:solidFill>
                  <a:srgbClr val="00B0F0"/>
                </a:solidFill>
              </a:rPr>
              <a:t>HRW NMMB</a:t>
            </a:r>
            <a:endParaRPr lang="en-US" sz="1600" b="1" dirty="0">
              <a:solidFill>
                <a:srgbClr val="00B0F0"/>
              </a:solidFill>
            </a:endParaRPr>
          </a:p>
        </p:txBody>
      </p:sp>
      <p:sp>
        <p:nvSpPr>
          <p:cNvPr id="9" name="TextBox 8"/>
          <p:cNvSpPr txBox="1"/>
          <p:nvPr/>
        </p:nvSpPr>
        <p:spPr>
          <a:xfrm>
            <a:off x="2667000" y="3048000"/>
            <a:ext cx="1447800" cy="338554"/>
          </a:xfrm>
          <a:prstGeom prst="rect">
            <a:avLst/>
          </a:prstGeom>
          <a:noFill/>
        </p:spPr>
        <p:txBody>
          <a:bodyPr wrap="square" rtlCol="0">
            <a:spAutoFit/>
          </a:bodyPr>
          <a:lstStyle/>
          <a:p>
            <a:r>
              <a:rPr lang="en-US" sz="1600" b="1" dirty="0" smtClean="0">
                <a:solidFill>
                  <a:srgbClr val="FF3399"/>
                </a:solidFill>
              </a:rPr>
              <a:t>HRW  ARW</a:t>
            </a:r>
            <a:endParaRPr lang="en-US" sz="1600" b="1" dirty="0">
              <a:solidFill>
                <a:srgbClr val="FF3399"/>
              </a:solidFill>
            </a:endParaRPr>
          </a:p>
        </p:txBody>
      </p:sp>
      <p:sp>
        <p:nvSpPr>
          <p:cNvPr id="10" name="TextBox 9"/>
          <p:cNvSpPr txBox="1"/>
          <p:nvPr/>
        </p:nvSpPr>
        <p:spPr>
          <a:xfrm>
            <a:off x="5638800" y="3581400"/>
            <a:ext cx="1447800" cy="338554"/>
          </a:xfrm>
          <a:prstGeom prst="rect">
            <a:avLst/>
          </a:prstGeom>
          <a:noFill/>
        </p:spPr>
        <p:txBody>
          <a:bodyPr wrap="square" rtlCol="0">
            <a:spAutoFit/>
          </a:bodyPr>
          <a:lstStyle/>
          <a:p>
            <a:r>
              <a:rPr lang="en-US" sz="1600" b="1" dirty="0" smtClean="0">
                <a:solidFill>
                  <a:srgbClr val="0000FF"/>
                </a:solidFill>
              </a:rPr>
              <a:t>NAM NEST</a:t>
            </a:r>
            <a:endParaRPr lang="en-US" sz="1600" b="1" dirty="0">
              <a:solidFill>
                <a:srgbClr val="0000FF"/>
              </a:solidFill>
            </a:endParaRPr>
          </a:p>
        </p:txBody>
      </p:sp>
      <p:sp>
        <p:nvSpPr>
          <p:cNvPr id="11" name="TextBox 10"/>
          <p:cNvSpPr txBox="1"/>
          <p:nvPr/>
        </p:nvSpPr>
        <p:spPr>
          <a:xfrm>
            <a:off x="7315200" y="3048000"/>
            <a:ext cx="838200" cy="338554"/>
          </a:xfrm>
          <a:prstGeom prst="rect">
            <a:avLst/>
          </a:prstGeom>
          <a:noFill/>
        </p:spPr>
        <p:txBody>
          <a:bodyPr wrap="square" rtlCol="0">
            <a:spAutoFit/>
          </a:bodyPr>
          <a:lstStyle/>
          <a:p>
            <a:r>
              <a:rPr lang="en-US" sz="1600" b="1" dirty="0" smtClean="0">
                <a:solidFill>
                  <a:srgbClr val="7030A0"/>
                </a:solidFill>
              </a:rPr>
              <a:t>HRRR</a:t>
            </a:r>
            <a:endParaRPr lang="en-US" sz="1600" b="1" dirty="0">
              <a:solidFill>
                <a:srgbClr val="7030A0"/>
              </a:solidFill>
            </a:endParaRPr>
          </a:p>
        </p:txBody>
      </p:sp>
      <p:sp>
        <p:nvSpPr>
          <p:cNvPr id="12" name="TextBox 11"/>
          <p:cNvSpPr txBox="1"/>
          <p:nvPr/>
        </p:nvSpPr>
        <p:spPr>
          <a:xfrm>
            <a:off x="4419600" y="1676400"/>
            <a:ext cx="609600" cy="338554"/>
          </a:xfrm>
          <a:prstGeom prst="rect">
            <a:avLst/>
          </a:prstGeom>
          <a:noFill/>
        </p:spPr>
        <p:txBody>
          <a:bodyPr wrap="square" rtlCol="0">
            <a:spAutoFit/>
          </a:bodyPr>
          <a:lstStyle/>
          <a:p>
            <a:r>
              <a:rPr lang="en-US" sz="1600" b="1" dirty="0" smtClean="0">
                <a:solidFill>
                  <a:srgbClr val="FF0000"/>
                </a:solidFill>
              </a:rPr>
              <a:t>NSSL </a:t>
            </a:r>
            <a:r>
              <a:rPr lang="en-US" sz="1600" b="1" dirty="0" smtClean="0">
                <a:solidFill>
                  <a:srgbClr val="7030A0"/>
                </a:solidFill>
              </a:rPr>
              <a:t>  </a:t>
            </a:r>
            <a:endParaRPr lang="en-US" sz="1600" b="1" dirty="0">
              <a:solidFill>
                <a:srgbClr val="7030A0"/>
              </a:solidFill>
            </a:endParaRPr>
          </a:p>
        </p:txBody>
      </p:sp>
    </p:spTree>
    <p:extLst>
      <p:ext uri="{BB962C8B-B14F-4D97-AF65-F5344CB8AC3E}">
        <p14:creationId xmlns:p14="http://schemas.microsoft.com/office/powerpoint/2010/main" val="20823430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48"/>
          <a:stretch/>
        </p:blipFill>
        <p:spPr bwMode="auto">
          <a:xfrm>
            <a:off x="457200" y="70338"/>
            <a:ext cx="8675687" cy="57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02083"/>
            <a:ext cx="3810000" cy="369332"/>
          </a:xfrm>
          <a:prstGeom prst="rect">
            <a:avLst/>
          </a:prstGeom>
          <a:noFill/>
        </p:spPr>
        <p:txBody>
          <a:bodyPr wrap="square" rtlCol="0">
            <a:spAutoFit/>
          </a:bodyPr>
          <a:lstStyle/>
          <a:p>
            <a:pPr algn="ctr"/>
            <a:r>
              <a:rPr lang="en-US" b="1" dirty="0" smtClean="0">
                <a:solidFill>
                  <a:prstClr val="black"/>
                </a:solidFill>
              </a:rPr>
              <a:t>Ensemble CAMs:  Day 1</a:t>
            </a:r>
            <a:endParaRPr lang="en-US" b="1" dirty="0">
              <a:solidFill>
                <a:prstClr val="black"/>
              </a:solidFill>
            </a:endParaRPr>
          </a:p>
        </p:txBody>
      </p:sp>
      <p:sp>
        <p:nvSpPr>
          <p:cNvPr id="6" name="TextBox 5"/>
          <p:cNvSpPr txBox="1"/>
          <p:nvPr/>
        </p:nvSpPr>
        <p:spPr>
          <a:xfrm>
            <a:off x="152400" y="5410200"/>
            <a:ext cx="8839200" cy="830997"/>
          </a:xfrm>
          <a:prstGeom prst="rect">
            <a:avLst/>
          </a:prstGeom>
          <a:noFill/>
        </p:spPr>
        <p:txBody>
          <a:bodyPr wrap="square" rtlCol="0">
            <a:spAutoFit/>
          </a:bodyPr>
          <a:lstStyle/>
          <a:p>
            <a:r>
              <a:rPr lang="en-US" sz="1200" b="1" dirty="0">
                <a:solidFill>
                  <a:prstClr val="black"/>
                </a:solidFill>
              </a:rPr>
              <a:t> </a:t>
            </a:r>
            <a:r>
              <a:rPr lang="en-US" sz="1200" b="1" dirty="0" smtClean="0">
                <a:solidFill>
                  <a:prstClr val="black"/>
                </a:solidFill>
              </a:rPr>
              <a:t> </a:t>
            </a:r>
            <a:r>
              <a:rPr lang="en-US" sz="1600" b="1" dirty="0" smtClean="0">
                <a:solidFill>
                  <a:prstClr val="black"/>
                </a:solidFill>
              </a:rPr>
              <a:t>Common themes in forecaster comments:</a:t>
            </a:r>
          </a:p>
          <a:p>
            <a:pPr marL="398463" lvl="1" indent="-285750">
              <a:buFont typeface="Arial" panose="020B0604020202020204" pitchFamily="34" charset="0"/>
              <a:buChar char="•"/>
            </a:pPr>
            <a:r>
              <a:rPr lang="en-US" sz="1600" dirty="0" smtClean="0">
                <a:solidFill>
                  <a:prstClr val="black"/>
                </a:solidFill>
              </a:rPr>
              <a:t>SSEO:  whole is greater than the sum of its parts; provides confidence in location, timing, and intensity of severe weather threat</a:t>
            </a:r>
          </a:p>
        </p:txBody>
      </p:sp>
      <p:sp>
        <p:nvSpPr>
          <p:cNvPr id="8" name="TextBox 7"/>
          <p:cNvSpPr txBox="1"/>
          <p:nvPr/>
        </p:nvSpPr>
        <p:spPr>
          <a:xfrm>
            <a:off x="2895600" y="2133600"/>
            <a:ext cx="914400" cy="338554"/>
          </a:xfrm>
          <a:prstGeom prst="rect">
            <a:avLst/>
          </a:prstGeom>
          <a:noFill/>
        </p:spPr>
        <p:txBody>
          <a:bodyPr wrap="square" rtlCol="0">
            <a:spAutoFit/>
          </a:bodyPr>
          <a:lstStyle/>
          <a:p>
            <a:r>
              <a:rPr lang="en-US" sz="1600" b="1" dirty="0" smtClean="0">
                <a:solidFill>
                  <a:srgbClr val="0000FF"/>
                </a:solidFill>
              </a:rPr>
              <a:t>SSEO</a:t>
            </a:r>
            <a:endParaRPr lang="en-US" sz="1600" b="1" dirty="0">
              <a:solidFill>
                <a:srgbClr val="0000FF"/>
              </a:solidFill>
            </a:endParaRPr>
          </a:p>
        </p:txBody>
      </p:sp>
      <p:sp>
        <p:nvSpPr>
          <p:cNvPr id="9" name="TextBox 8"/>
          <p:cNvSpPr txBox="1"/>
          <p:nvPr/>
        </p:nvSpPr>
        <p:spPr>
          <a:xfrm>
            <a:off x="6553200" y="3014246"/>
            <a:ext cx="1066800" cy="338554"/>
          </a:xfrm>
          <a:prstGeom prst="rect">
            <a:avLst/>
          </a:prstGeom>
          <a:noFill/>
        </p:spPr>
        <p:txBody>
          <a:bodyPr wrap="square" rtlCol="0">
            <a:spAutoFit/>
          </a:bodyPr>
          <a:lstStyle/>
          <a:p>
            <a:r>
              <a:rPr lang="en-US" sz="1600" b="1" dirty="0" smtClean="0">
                <a:solidFill>
                  <a:srgbClr val="FF0000"/>
                </a:solidFill>
              </a:rPr>
              <a:t>NSSL </a:t>
            </a:r>
            <a:r>
              <a:rPr lang="en-US" sz="1600" b="1" dirty="0" err="1" smtClean="0">
                <a:solidFill>
                  <a:srgbClr val="FF0000"/>
                </a:solidFill>
              </a:rPr>
              <a:t>Ens</a:t>
            </a:r>
            <a:r>
              <a:rPr lang="en-US" sz="1600" b="1" dirty="0" smtClean="0">
                <a:solidFill>
                  <a:srgbClr val="FF0000"/>
                </a:solidFill>
              </a:rPr>
              <a:t> </a:t>
            </a:r>
            <a:r>
              <a:rPr lang="en-US" sz="1600" b="1" dirty="0" smtClean="0">
                <a:solidFill>
                  <a:srgbClr val="7030A0"/>
                </a:solidFill>
              </a:rPr>
              <a:t>  </a:t>
            </a:r>
            <a:endParaRPr lang="en-US" sz="1600" b="1" dirty="0">
              <a:solidFill>
                <a:srgbClr val="7030A0"/>
              </a:solidFill>
            </a:endParaRPr>
          </a:p>
        </p:txBody>
      </p:sp>
      <p:sp>
        <p:nvSpPr>
          <p:cNvPr id="10" name="TextBox 9"/>
          <p:cNvSpPr txBox="1"/>
          <p:nvPr/>
        </p:nvSpPr>
        <p:spPr>
          <a:xfrm>
            <a:off x="1295400" y="762000"/>
            <a:ext cx="6934200" cy="338554"/>
          </a:xfrm>
          <a:prstGeom prst="rect">
            <a:avLst/>
          </a:prstGeom>
          <a:noFill/>
        </p:spPr>
        <p:txBody>
          <a:bodyPr wrap="square" rtlCol="0">
            <a:spAutoFit/>
          </a:bodyPr>
          <a:lstStyle/>
          <a:p>
            <a:pPr algn="ctr"/>
            <a:r>
              <a:rPr lang="en-US" sz="1600" b="1" dirty="0" smtClean="0">
                <a:solidFill>
                  <a:srgbClr val="0000FF"/>
                </a:solidFill>
              </a:rPr>
              <a:t>Overall Usefulness  in Severe Weather Forecasting                        </a:t>
            </a:r>
            <a:endParaRPr lang="en-US" sz="1600" b="1" dirty="0">
              <a:solidFill>
                <a:srgbClr val="0000FF"/>
              </a:solidFill>
            </a:endParaRPr>
          </a:p>
        </p:txBody>
      </p:sp>
    </p:spTree>
    <p:extLst>
      <p:ext uri="{BB962C8B-B14F-4D97-AF65-F5344CB8AC3E}">
        <p14:creationId xmlns:p14="http://schemas.microsoft.com/office/powerpoint/2010/main" val="3680366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24"/>
          <a:stretch/>
        </p:blipFill>
        <p:spPr bwMode="auto">
          <a:xfrm>
            <a:off x="460126" y="62522"/>
            <a:ext cx="8675687" cy="58048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02083"/>
            <a:ext cx="3810000" cy="369332"/>
          </a:xfrm>
          <a:prstGeom prst="rect">
            <a:avLst/>
          </a:prstGeom>
          <a:noFill/>
        </p:spPr>
        <p:txBody>
          <a:bodyPr wrap="square" rtlCol="0">
            <a:spAutoFit/>
          </a:bodyPr>
          <a:lstStyle/>
          <a:p>
            <a:pPr algn="ctr"/>
            <a:r>
              <a:rPr lang="en-US" b="1" dirty="0" smtClean="0">
                <a:solidFill>
                  <a:prstClr val="black"/>
                </a:solidFill>
              </a:rPr>
              <a:t>All Models</a:t>
            </a:r>
            <a:endParaRPr lang="en-US" b="1" dirty="0">
              <a:solidFill>
                <a:prstClr val="black"/>
              </a:solidFill>
            </a:endParaRPr>
          </a:p>
        </p:txBody>
      </p:sp>
      <p:sp>
        <p:nvSpPr>
          <p:cNvPr id="6" name="TextBox 5"/>
          <p:cNvSpPr txBox="1"/>
          <p:nvPr/>
        </p:nvSpPr>
        <p:spPr>
          <a:xfrm>
            <a:off x="152400" y="5410200"/>
            <a:ext cx="8839200" cy="1077218"/>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solidFill>
                  <a:prstClr val="black"/>
                </a:solidFill>
              </a:rPr>
              <a:t>Common themes in forecaster comments:</a:t>
            </a:r>
          </a:p>
          <a:p>
            <a:pPr marL="398463" lvl="1" indent="-285750">
              <a:buFont typeface="Arial" panose="020B0604020202020204" pitchFamily="34" charset="0"/>
              <a:buChar char="•"/>
            </a:pPr>
            <a:r>
              <a:rPr lang="en-US" sz="1600" dirty="0" smtClean="0">
                <a:solidFill>
                  <a:prstClr val="black"/>
                </a:solidFill>
              </a:rPr>
              <a:t>Forecast accuracy of </a:t>
            </a:r>
            <a:r>
              <a:rPr lang="en-US" sz="1600" b="1" dirty="0" smtClean="0">
                <a:solidFill>
                  <a:prstClr val="black"/>
                </a:solidFill>
              </a:rPr>
              <a:t>thermodynamic profiles in the boundary layer has degraded </a:t>
            </a:r>
            <a:r>
              <a:rPr lang="en-US" sz="1600" dirty="0" smtClean="0">
                <a:solidFill>
                  <a:prstClr val="black"/>
                </a:solidFill>
              </a:rPr>
              <a:t>over the years</a:t>
            </a:r>
          </a:p>
          <a:p>
            <a:pPr marL="398463" lvl="1" indent="-285750">
              <a:buFont typeface="Arial" panose="020B0604020202020204" pitchFamily="34" charset="0"/>
              <a:buChar char="•"/>
            </a:pPr>
            <a:r>
              <a:rPr lang="en-US" sz="1600" b="1" dirty="0" smtClean="0">
                <a:solidFill>
                  <a:prstClr val="black"/>
                </a:solidFill>
              </a:rPr>
              <a:t>Too many models (many of them less useful); </a:t>
            </a:r>
            <a:r>
              <a:rPr lang="en-US" sz="1600" dirty="0" smtClean="0">
                <a:solidFill>
                  <a:prstClr val="black"/>
                </a:solidFill>
              </a:rPr>
              <a:t>makes it difficult to track biases and changes</a:t>
            </a:r>
          </a:p>
          <a:p>
            <a:pPr marL="398463" lvl="1" indent="-285750">
              <a:buFont typeface="Arial" panose="020B0604020202020204" pitchFamily="34" charset="0"/>
              <a:buChar char="•"/>
            </a:pPr>
            <a:r>
              <a:rPr lang="en-US" sz="1600" b="1" dirty="0" smtClean="0">
                <a:solidFill>
                  <a:prstClr val="black"/>
                </a:solidFill>
              </a:rPr>
              <a:t>Room for improvement!</a:t>
            </a:r>
          </a:p>
        </p:txBody>
      </p:sp>
      <p:sp>
        <p:nvSpPr>
          <p:cNvPr id="7" name="TextBox 6"/>
          <p:cNvSpPr txBox="1"/>
          <p:nvPr/>
        </p:nvSpPr>
        <p:spPr>
          <a:xfrm>
            <a:off x="1295400" y="762000"/>
            <a:ext cx="6934200" cy="338554"/>
          </a:xfrm>
          <a:prstGeom prst="rect">
            <a:avLst/>
          </a:prstGeom>
          <a:noFill/>
        </p:spPr>
        <p:txBody>
          <a:bodyPr wrap="square" rtlCol="0">
            <a:spAutoFit/>
          </a:bodyPr>
          <a:lstStyle/>
          <a:p>
            <a:pPr algn="ctr"/>
            <a:r>
              <a:rPr lang="en-US" sz="1600" b="1" dirty="0" smtClean="0">
                <a:solidFill>
                  <a:srgbClr val="0000FF"/>
                </a:solidFill>
              </a:rPr>
              <a:t>Overall Usefulness  in Severe Weather Forecasting                        </a:t>
            </a:r>
            <a:endParaRPr lang="en-US" sz="1600" b="1" dirty="0">
              <a:solidFill>
                <a:srgbClr val="0000FF"/>
              </a:solidFill>
            </a:endParaRPr>
          </a:p>
        </p:txBody>
      </p:sp>
      <p:sp>
        <p:nvSpPr>
          <p:cNvPr id="2" name="Rectangle 1"/>
          <p:cNvSpPr/>
          <p:nvPr/>
        </p:nvSpPr>
        <p:spPr>
          <a:xfrm>
            <a:off x="1219200" y="1219200"/>
            <a:ext cx="304800" cy="457200"/>
          </a:xfrm>
          <a:prstGeom prst="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52600" y="1447800"/>
            <a:ext cx="304800" cy="678960"/>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20813" y="1683240"/>
            <a:ext cx="304800" cy="45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905000" y="16764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495800" y="1901580"/>
            <a:ext cx="304800" cy="9178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648200" y="25908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03534" y="2133600"/>
            <a:ext cx="304800" cy="447124"/>
          </a:xfrm>
          <a:prstGeom prst="rect">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66800" y="1676400"/>
            <a:ext cx="609600" cy="338554"/>
          </a:xfrm>
          <a:prstGeom prst="rect">
            <a:avLst/>
          </a:prstGeom>
          <a:noFill/>
        </p:spPr>
        <p:txBody>
          <a:bodyPr wrap="square" rtlCol="0">
            <a:spAutoFit/>
          </a:bodyPr>
          <a:lstStyle/>
          <a:p>
            <a:r>
              <a:rPr lang="en-US" sz="1600" b="1" dirty="0" smtClean="0">
                <a:solidFill>
                  <a:srgbClr val="FF0000"/>
                </a:solidFill>
              </a:rPr>
              <a:t>NSSL </a:t>
            </a:r>
            <a:r>
              <a:rPr lang="en-US" sz="1600" b="1" dirty="0" smtClean="0">
                <a:solidFill>
                  <a:srgbClr val="7030A0"/>
                </a:solidFill>
              </a:rPr>
              <a:t>  </a:t>
            </a:r>
            <a:endParaRPr lang="en-US" sz="1600" b="1" dirty="0">
              <a:solidFill>
                <a:srgbClr val="7030A0"/>
              </a:solidFill>
            </a:endParaRPr>
          </a:p>
        </p:txBody>
      </p:sp>
      <p:sp>
        <p:nvSpPr>
          <p:cNvPr id="18" name="TextBox 17"/>
          <p:cNvSpPr txBox="1"/>
          <p:nvPr/>
        </p:nvSpPr>
        <p:spPr>
          <a:xfrm>
            <a:off x="1676400" y="2176046"/>
            <a:ext cx="609600" cy="338554"/>
          </a:xfrm>
          <a:prstGeom prst="rect">
            <a:avLst/>
          </a:prstGeom>
          <a:noFill/>
        </p:spPr>
        <p:txBody>
          <a:bodyPr wrap="square" rtlCol="0">
            <a:spAutoFit/>
          </a:bodyPr>
          <a:lstStyle/>
          <a:p>
            <a:r>
              <a:rPr lang="en-US" sz="1600" b="1" dirty="0" smtClean="0">
                <a:solidFill>
                  <a:srgbClr val="FF66CC"/>
                </a:solidFill>
              </a:rPr>
              <a:t>EC  </a:t>
            </a:r>
            <a:r>
              <a:rPr lang="en-US" sz="1600" b="1" dirty="0" smtClean="0">
                <a:solidFill>
                  <a:srgbClr val="7030A0"/>
                </a:solidFill>
              </a:rPr>
              <a:t> </a:t>
            </a:r>
            <a:endParaRPr lang="en-US" sz="1600" b="1" dirty="0">
              <a:solidFill>
                <a:srgbClr val="7030A0"/>
              </a:solidFill>
            </a:endParaRPr>
          </a:p>
        </p:txBody>
      </p:sp>
      <p:sp>
        <p:nvSpPr>
          <p:cNvPr id="19" name="TextBox 18"/>
          <p:cNvSpPr txBox="1"/>
          <p:nvPr/>
        </p:nvSpPr>
        <p:spPr>
          <a:xfrm>
            <a:off x="3276600" y="2099846"/>
            <a:ext cx="685800" cy="338554"/>
          </a:xfrm>
          <a:prstGeom prst="rect">
            <a:avLst/>
          </a:prstGeom>
          <a:noFill/>
        </p:spPr>
        <p:txBody>
          <a:bodyPr wrap="square" rtlCol="0">
            <a:spAutoFit/>
          </a:bodyPr>
          <a:lstStyle/>
          <a:p>
            <a:r>
              <a:rPr lang="en-US" sz="1600" b="1" dirty="0" smtClean="0">
                <a:solidFill>
                  <a:srgbClr val="0070C0"/>
                </a:solidFill>
              </a:rPr>
              <a:t>SSEO</a:t>
            </a:r>
            <a:r>
              <a:rPr lang="en-US" sz="1600" b="1" dirty="0" smtClean="0">
                <a:solidFill>
                  <a:srgbClr val="FF0000"/>
                </a:solidFill>
              </a:rPr>
              <a:t> </a:t>
            </a:r>
            <a:r>
              <a:rPr lang="en-US" sz="1600" b="1" dirty="0" smtClean="0">
                <a:solidFill>
                  <a:srgbClr val="7030A0"/>
                </a:solidFill>
              </a:rPr>
              <a:t>  </a:t>
            </a:r>
            <a:endParaRPr lang="en-US" sz="1600" b="1" dirty="0">
              <a:solidFill>
                <a:srgbClr val="7030A0"/>
              </a:solidFill>
            </a:endParaRPr>
          </a:p>
        </p:txBody>
      </p:sp>
      <p:sp>
        <p:nvSpPr>
          <p:cNvPr id="20" name="TextBox 19"/>
          <p:cNvSpPr txBox="1"/>
          <p:nvPr/>
        </p:nvSpPr>
        <p:spPr>
          <a:xfrm>
            <a:off x="4343400" y="2785646"/>
            <a:ext cx="685800" cy="338554"/>
          </a:xfrm>
          <a:prstGeom prst="rect">
            <a:avLst/>
          </a:prstGeom>
          <a:noFill/>
        </p:spPr>
        <p:txBody>
          <a:bodyPr wrap="square" rtlCol="0">
            <a:spAutoFit/>
          </a:bodyPr>
          <a:lstStyle/>
          <a:p>
            <a:r>
              <a:rPr lang="en-US" sz="1600" b="1" dirty="0" smtClean="0">
                <a:solidFill>
                  <a:srgbClr val="0099FF"/>
                </a:solidFill>
              </a:rPr>
              <a:t>SREF </a:t>
            </a:r>
            <a:r>
              <a:rPr lang="en-US" sz="1600" b="1" dirty="0" smtClean="0">
                <a:solidFill>
                  <a:srgbClr val="7030A0"/>
                </a:solidFill>
              </a:rPr>
              <a:t>  </a:t>
            </a:r>
            <a:endParaRPr lang="en-US" sz="1600" b="1" dirty="0">
              <a:solidFill>
                <a:srgbClr val="7030A0"/>
              </a:solidFill>
            </a:endParaRPr>
          </a:p>
        </p:txBody>
      </p:sp>
      <p:sp>
        <p:nvSpPr>
          <p:cNvPr id="21" name="TextBox 20"/>
          <p:cNvSpPr txBox="1"/>
          <p:nvPr/>
        </p:nvSpPr>
        <p:spPr>
          <a:xfrm>
            <a:off x="2209800" y="2785646"/>
            <a:ext cx="685800" cy="338554"/>
          </a:xfrm>
          <a:prstGeom prst="rect">
            <a:avLst/>
          </a:prstGeom>
          <a:noFill/>
        </p:spPr>
        <p:txBody>
          <a:bodyPr wrap="square" rtlCol="0">
            <a:spAutoFit/>
          </a:bodyPr>
          <a:lstStyle/>
          <a:p>
            <a:r>
              <a:rPr lang="en-US" sz="1600" b="1" dirty="0" smtClean="0">
                <a:solidFill>
                  <a:srgbClr val="7030A0"/>
                </a:solidFill>
              </a:rPr>
              <a:t>RAP</a:t>
            </a:r>
            <a:endParaRPr lang="en-US" sz="1600" b="1" dirty="0">
              <a:solidFill>
                <a:srgbClr val="7030A0"/>
              </a:solidFill>
            </a:endParaRPr>
          </a:p>
        </p:txBody>
      </p:sp>
      <p:sp>
        <p:nvSpPr>
          <p:cNvPr id="22" name="Rectangle 21"/>
          <p:cNvSpPr/>
          <p:nvPr/>
        </p:nvSpPr>
        <p:spPr>
          <a:xfrm>
            <a:off x="2286000" y="1447800"/>
            <a:ext cx="304800"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438400" y="21336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867261" y="1676400"/>
            <a:ext cx="304800" cy="838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743200" y="2438400"/>
            <a:ext cx="685800" cy="338554"/>
          </a:xfrm>
          <a:prstGeom prst="rect">
            <a:avLst/>
          </a:prstGeom>
          <a:noFill/>
        </p:spPr>
        <p:txBody>
          <a:bodyPr wrap="square" rtlCol="0">
            <a:spAutoFit/>
          </a:bodyPr>
          <a:lstStyle/>
          <a:p>
            <a:r>
              <a:rPr lang="en-US" sz="1600" b="1" dirty="0" smtClean="0">
                <a:solidFill>
                  <a:srgbClr val="00B0F0"/>
                </a:solidFill>
              </a:rPr>
              <a:t>NAM</a:t>
            </a:r>
            <a:endParaRPr lang="en-US" sz="1600" b="1" dirty="0">
              <a:solidFill>
                <a:srgbClr val="00B0F0"/>
              </a:solidFill>
            </a:endParaRPr>
          </a:p>
        </p:txBody>
      </p:sp>
      <p:sp>
        <p:nvSpPr>
          <p:cNvPr id="26" name="TextBox 25"/>
          <p:cNvSpPr txBox="1"/>
          <p:nvPr/>
        </p:nvSpPr>
        <p:spPr>
          <a:xfrm>
            <a:off x="5410200" y="2557046"/>
            <a:ext cx="914400" cy="338554"/>
          </a:xfrm>
          <a:prstGeom prst="rect">
            <a:avLst/>
          </a:prstGeom>
          <a:noFill/>
        </p:spPr>
        <p:txBody>
          <a:bodyPr wrap="square" rtlCol="0">
            <a:spAutoFit/>
          </a:bodyPr>
          <a:lstStyle/>
          <a:p>
            <a:r>
              <a:rPr lang="en-US" sz="1600" b="1" dirty="0" smtClean="0">
                <a:solidFill>
                  <a:srgbClr val="FF66CC"/>
                </a:solidFill>
              </a:rPr>
              <a:t>EC ENS  </a:t>
            </a:r>
            <a:r>
              <a:rPr lang="en-US" sz="1600" b="1" dirty="0" smtClean="0">
                <a:solidFill>
                  <a:srgbClr val="7030A0"/>
                </a:solidFill>
              </a:rPr>
              <a:t> </a:t>
            </a:r>
            <a:endParaRPr lang="en-US" sz="1600" b="1" dirty="0">
              <a:solidFill>
                <a:srgbClr val="7030A0"/>
              </a:solidFill>
            </a:endParaRPr>
          </a:p>
        </p:txBody>
      </p:sp>
      <p:cxnSp>
        <p:nvCxnSpPr>
          <p:cNvPr id="27" name="Straight Connector 26"/>
          <p:cNvCxnSpPr/>
          <p:nvPr/>
        </p:nvCxnSpPr>
        <p:spPr>
          <a:xfrm>
            <a:off x="2971800" y="21336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81600" y="25908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533400"/>
            <a:ext cx="762000" cy="353943"/>
          </a:xfrm>
          <a:prstGeom prst="rect">
            <a:avLst/>
          </a:prstGeom>
          <a:noFill/>
        </p:spPr>
        <p:txBody>
          <a:bodyPr wrap="square" rtlCol="0">
            <a:spAutoFit/>
          </a:bodyPr>
          <a:lstStyle/>
          <a:p>
            <a:r>
              <a:rPr lang="en-US" sz="1700" b="1" dirty="0" smtClean="0"/>
              <a:t>(14)</a:t>
            </a:r>
            <a:endParaRPr lang="en-US" sz="1700" b="1" dirty="0"/>
          </a:p>
        </p:txBody>
      </p:sp>
    </p:spTree>
    <p:extLst>
      <p:ext uri="{BB962C8B-B14F-4D97-AF65-F5344CB8AC3E}">
        <p14:creationId xmlns:p14="http://schemas.microsoft.com/office/powerpoint/2010/main" val="942201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685800" y="609600"/>
            <a:ext cx="7772400" cy="1470025"/>
          </a:xfrm>
        </p:spPr>
        <p:txBody>
          <a:bodyPr/>
          <a:lstStyle/>
          <a:p>
            <a:r>
              <a:rPr lang="en-US" sz="3600" b="1" dirty="0" smtClean="0">
                <a:solidFill>
                  <a:srgbClr val="0000FF"/>
                </a:solidFill>
                <a:latin typeface="Arial" pitchFamily="34" charset="0"/>
              </a:rPr>
              <a:t>Question 4 </a:t>
            </a:r>
            <a:endParaRPr lang="en-US" sz="3600" b="1" dirty="0">
              <a:solidFill>
                <a:srgbClr val="0000FF"/>
              </a:solidFill>
              <a:latin typeface="Arial" pitchFamily="34" charset="0"/>
            </a:endParaRPr>
          </a:p>
        </p:txBody>
      </p:sp>
      <p:sp>
        <p:nvSpPr>
          <p:cNvPr id="438275" name="Rectangle 3"/>
          <p:cNvSpPr>
            <a:spLocks noGrp="1" noChangeArrowheads="1"/>
          </p:cNvSpPr>
          <p:nvPr>
            <p:ph type="subTitle" idx="1"/>
          </p:nvPr>
        </p:nvSpPr>
        <p:spPr>
          <a:xfrm>
            <a:off x="1371600" y="1828800"/>
            <a:ext cx="6400800" cy="1752600"/>
          </a:xfrm>
        </p:spPr>
        <p:txBody>
          <a:bodyPr/>
          <a:lstStyle/>
          <a:p>
            <a:pPr>
              <a:spcAft>
                <a:spcPts val="600"/>
              </a:spcAft>
            </a:pPr>
            <a:r>
              <a:rPr lang="en-US" sz="2800" dirty="0" smtClean="0">
                <a:latin typeface="Arial" pitchFamily="34" charset="0"/>
              </a:rPr>
              <a:t>What Do You Need in Terms of Models or Products to Meet Your Challenges in the Next 1-2 Years?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276" b="41645"/>
          <a:stretch/>
        </p:blipFill>
        <p:spPr bwMode="auto">
          <a:xfrm>
            <a:off x="6248400" y="3886200"/>
            <a:ext cx="2565354" cy="153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good_spag"/>
          <p:cNvPicPr>
            <a:picLocks noChangeAspect="1" noChangeArrowheads="1"/>
          </p:cNvPicPr>
          <p:nvPr/>
        </p:nvPicPr>
        <p:blipFill>
          <a:blip r:embed="rId6" cstate="print">
            <a:extLst>
              <a:ext uri="{28A0092B-C50C-407E-A947-70E740481C1C}">
                <a14:useLocalDpi xmlns:a14="http://schemas.microsoft.com/office/drawing/2010/main" val="0"/>
              </a:ext>
            </a:extLst>
          </a:blip>
          <a:srcRect t="14357" b="4785"/>
          <a:stretch>
            <a:fillRect/>
          </a:stretch>
        </p:blipFill>
        <p:spPr bwMode="auto">
          <a:xfrm>
            <a:off x="457200" y="3370750"/>
            <a:ext cx="2290259" cy="1599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descr="2011042700f024_SSEO_NPRS_UH25.gif"/>
          <p:cNvPicPr>
            <a:picLocks noChangeAspect="1"/>
          </p:cNvPicPr>
          <p:nvPr/>
        </p:nvPicPr>
        <p:blipFill>
          <a:blip r:embed="rId7" cstate="print"/>
          <a:srcRect/>
          <a:stretch>
            <a:fillRect/>
          </a:stretch>
        </p:blipFill>
        <p:spPr bwMode="auto">
          <a:xfrm>
            <a:off x="2286000" y="3505200"/>
            <a:ext cx="2212961" cy="1599154"/>
          </a:xfrm>
          <a:prstGeom prst="rect">
            <a:avLst/>
          </a:prstGeom>
          <a:noFill/>
          <a:ln w="9525">
            <a:noFill/>
            <a:miter lim="800000"/>
            <a:headEnd/>
            <a:tailEnd/>
          </a:ln>
        </p:spPr>
      </p:pic>
      <p:pic>
        <p:nvPicPr>
          <p:cNvPr id="13" name="Content Placeholder 15" descr="00z_nssl4_refl1_24h_fcst_vt_00z_28Apr11.gif"/>
          <p:cNvPicPr>
            <a:picLocks noChangeAspect="1"/>
          </p:cNvPicPr>
          <p:nvPr/>
        </p:nvPicPr>
        <p:blipFill>
          <a:blip r:embed="rId8" cstate="print"/>
          <a:stretch>
            <a:fillRect/>
          </a:stretch>
        </p:blipFill>
        <p:spPr bwMode="auto">
          <a:xfrm>
            <a:off x="4262793" y="3657600"/>
            <a:ext cx="2219245" cy="1603646"/>
          </a:xfrm>
          <a:prstGeom prst="rect">
            <a:avLst/>
          </a:prstGeom>
          <a:noFill/>
          <a:ln w="9525">
            <a:noFill/>
            <a:miter lim="800000"/>
            <a:headEnd/>
            <a:tailEnd/>
          </a:ln>
        </p:spPr>
      </p:pic>
    </p:spTree>
    <p:extLst>
      <p:ext uri="{BB962C8B-B14F-4D97-AF65-F5344CB8AC3E}">
        <p14:creationId xmlns:p14="http://schemas.microsoft.com/office/powerpoint/2010/main" val="2662823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236441"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4.  What Do You Need in Terms of Models or Products to Meet Your Needs in the Next 1-2 Years?</a:t>
            </a:r>
            <a:endParaRPr lang="en-US" b="1" dirty="0">
              <a:solidFill>
                <a:srgbClr val="0000FF"/>
              </a:solidFill>
            </a:endParaRPr>
          </a:p>
        </p:txBody>
      </p:sp>
      <p:sp>
        <p:nvSpPr>
          <p:cNvPr id="6" name="Content Placeholder 5"/>
          <p:cNvSpPr>
            <a:spLocks noGrp="1"/>
          </p:cNvSpPr>
          <p:nvPr>
            <p:ph idx="1"/>
          </p:nvPr>
        </p:nvSpPr>
        <p:spPr>
          <a:xfrm>
            <a:off x="381000" y="1524000"/>
            <a:ext cx="8458200" cy="4114800"/>
          </a:xfrm>
        </p:spPr>
        <p:txBody>
          <a:bodyPr/>
          <a:lstStyle/>
          <a:p>
            <a:r>
              <a:rPr lang="en-US" sz="2200" b="1" dirty="0" smtClean="0">
                <a:latin typeface="Arial" panose="020B0604020202020204" pitchFamily="34" charset="0"/>
                <a:cs typeface="Arial" panose="020B0604020202020204" pitchFamily="34" charset="0"/>
              </a:rPr>
              <a:t>Improved model representations of thermodynamic profiles</a:t>
            </a:r>
          </a:p>
          <a:p>
            <a:pPr lvl="1"/>
            <a:r>
              <a:rPr lang="en-US" sz="1800" dirty="0" smtClean="0">
                <a:latin typeface="Arial" panose="020B0604020202020204" pitchFamily="34" charset="0"/>
                <a:cs typeface="Arial" panose="020B0604020202020204" pitchFamily="34" charset="0"/>
              </a:rPr>
              <a:t>PBL structure (depth, moisture, capping inversions)</a:t>
            </a:r>
          </a:p>
          <a:p>
            <a:pPr lvl="2"/>
            <a:r>
              <a:rPr lang="en-US" sz="1600" dirty="0" smtClean="0">
                <a:latin typeface="Arial" panose="020B0604020202020204" pitchFamily="34" charset="0"/>
                <a:cs typeface="Arial" panose="020B0604020202020204" pitchFamily="34" charset="0"/>
              </a:rPr>
              <a:t>GFS/GEFS too warm/dry/deeply mixed in warm season (MEG discussions)</a:t>
            </a:r>
          </a:p>
          <a:p>
            <a:pPr lvl="2"/>
            <a:r>
              <a:rPr lang="en-US" sz="1600" dirty="0" smtClean="0">
                <a:latin typeface="Arial" panose="020B0604020202020204" pitchFamily="34" charset="0"/>
                <a:cs typeface="Arial" panose="020B0604020202020204" pitchFamily="34" charset="0"/>
              </a:rPr>
              <a:t>GFS can have noticeable low-level errors at 00-h time (starts out poorly)</a:t>
            </a:r>
          </a:p>
          <a:p>
            <a:pPr lvl="3"/>
            <a:r>
              <a:rPr lang="en-US" sz="1600" dirty="0" smtClean="0">
                <a:latin typeface="Arial" panose="020B0604020202020204" pitchFamily="34" charset="0"/>
                <a:cs typeface="Arial" panose="020B0604020202020204" pitchFamily="34" charset="0"/>
              </a:rPr>
              <a:t>Data assimilation and LSM issues</a:t>
            </a:r>
          </a:p>
          <a:p>
            <a:pPr lvl="2"/>
            <a:endParaRPr lang="en-US" sz="1400" dirty="0" smtClean="0">
              <a:latin typeface="Arial" panose="020B0604020202020204" pitchFamily="34" charset="0"/>
              <a:cs typeface="Arial" panose="020B0604020202020204" pitchFamily="34" charset="0"/>
            </a:endParaRPr>
          </a:p>
          <a:p>
            <a:pPr lvl="2"/>
            <a:r>
              <a:rPr lang="en-US" sz="1600" dirty="0" smtClean="0">
                <a:latin typeface="Arial" panose="020B0604020202020204" pitchFamily="34" charset="0"/>
                <a:cs typeface="Arial" panose="020B0604020202020204" pitchFamily="34" charset="0"/>
              </a:rPr>
              <a:t>Conversely NAM can be too moist and too unstable</a:t>
            </a:r>
          </a:p>
          <a:p>
            <a:pPr lvl="2"/>
            <a:r>
              <a:rPr lang="en-US" sz="1600" dirty="0" smtClean="0">
                <a:latin typeface="Arial" panose="020B0604020202020204" pitchFamily="34" charset="0"/>
                <a:cs typeface="Arial" panose="020B0604020202020204" pitchFamily="34" charset="0"/>
              </a:rPr>
              <a:t>NAM can exhibit physically unrealistic sounding structures </a:t>
            </a:r>
          </a:p>
          <a:p>
            <a:pPr lvl="3"/>
            <a:r>
              <a:rPr lang="en-US" sz="1600" dirty="0" smtClean="0">
                <a:latin typeface="Arial" panose="020B0604020202020204" pitchFamily="34" charset="0"/>
                <a:cs typeface="Arial" panose="020B0604020202020204" pitchFamily="34" charset="0"/>
              </a:rPr>
              <a:t>MAUL-like profiles in pre-convective/near-storm model environment</a:t>
            </a:r>
          </a:p>
          <a:p>
            <a:pPr lvl="1"/>
            <a:endParaRPr lang="en-US" sz="1800" dirty="0" smtClean="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Not unusual to see large differences in GFS and NAM CAPE, RH, etc. </a:t>
            </a:r>
          </a:p>
          <a:p>
            <a:pPr lvl="1"/>
            <a:r>
              <a:rPr lang="en-US" sz="1800" dirty="0" smtClean="0">
                <a:latin typeface="Arial" panose="020B0604020202020204" pitchFamily="34" charset="0"/>
                <a:cs typeface="Arial" panose="020B0604020202020204" pitchFamily="34" charset="0"/>
              </a:rPr>
              <a:t>Errors in base models feed directly into ensembles </a:t>
            </a:r>
          </a:p>
          <a:p>
            <a:pPr lvl="2"/>
            <a:r>
              <a:rPr lang="en-US" sz="1600" dirty="0" smtClean="0">
                <a:latin typeface="Arial" panose="020B0604020202020204" pitchFamily="34" charset="0"/>
                <a:cs typeface="Arial" panose="020B0604020202020204" pitchFamily="34" charset="0"/>
              </a:rPr>
              <a:t>You help build better ensembles by building better models</a:t>
            </a:r>
            <a:endParaRPr lang="en-US" sz="16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spTree>
    <p:extLst>
      <p:ext uri="{BB962C8B-B14F-4D97-AF65-F5344CB8AC3E}">
        <p14:creationId xmlns:p14="http://schemas.microsoft.com/office/powerpoint/2010/main" val="1971234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236441"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4.  What Do You Need in Terms of Models or Products to Meet Your Needs in the Next 1-2 Years?</a:t>
            </a:r>
            <a:endParaRPr lang="en-US" b="1" dirty="0">
              <a:solidFill>
                <a:srgbClr val="0000FF"/>
              </a:solidFill>
            </a:endParaRPr>
          </a:p>
        </p:txBody>
      </p:sp>
      <p:sp>
        <p:nvSpPr>
          <p:cNvPr id="6" name="Content Placeholder 5"/>
          <p:cNvSpPr>
            <a:spLocks noGrp="1"/>
          </p:cNvSpPr>
          <p:nvPr>
            <p:ph idx="1"/>
          </p:nvPr>
        </p:nvSpPr>
        <p:spPr>
          <a:xfrm>
            <a:off x="381000" y="1524000"/>
            <a:ext cx="8458200" cy="4114800"/>
          </a:xfrm>
        </p:spPr>
        <p:txBody>
          <a:bodyPr/>
          <a:lstStyle/>
          <a:p>
            <a:r>
              <a:rPr lang="en-US" sz="2200" b="1" dirty="0" smtClean="0">
                <a:latin typeface="Arial" panose="020B0604020202020204" pitchFamily="34" charset="0"/>
                <a:cs typeface="Arial" panose="020B0604020202020204" pitchFamily="34" charset="0"/>
              </a:rPr>
              <a:t>Community development of operational convection-allowing model (CAM) ensemble</a:t>
            </a:r>
          </a:p>
          <a:p>
            <a:pPr lvl="1"/>
            <a:r>
              <a:rPr lang="en-US" sz="1800" dirty="0" smtClean="0">
                <a:latin typeface="Arial" panose="020B0604020202020204" pitchFamily="34" charset="0"/>
                <a:cs typeface="Arial" panose="020B0604020202020204" pitchFamily="34" charset="0"/>
              </a:rPr>
              <a:t>High resolution model community is coalescing around plans to systematically test CAM ensemble design and configuration</a:t>
            </a:r>
          </a:p>
          <a:p>
            <a:pPr lvl="1"/>
            <a:r>
              <a:rPr lang="en-US" sz="1800" dirty="0" smtClean="0">
                <a:latin typeface="Arial" panose="020B0604020202020204" pitchFamily="34" charset="0"/>
                <a:cs typeface="Arial" panose="020B0604020202020204" pitchFamily="34" charset="0"/>
              </a:rPr>
              <a:t>Goal:  Better inform operational development of HREF </a:t>
            </a:r>
          </a:p>
          <a:p>
            <a:pPr lvl="2"/>
            <a:r>
              <a:rPr lang="en-US" sz="1600" dirty="0" smtClean="0">
                <a:latin typeface="Arial" panose="020B0604020202020204" pitchFamily="34" charset="0"/>
                <a:cs typeface="Arial" panose="020B0604020202020204" pitchFamily="34" charset="0"/>
              </a:rPr>
              <a:t>HWT 2016 Spring Forecasting Experiment</a:t>
            </a:r>
          </a:p>
          <a:p>
            <a:pPr lvl="3"/>
            <a:r>
              <a:rPr lang="en-US" sz="1600" dirty="0" smtClean="0">
                <a:latin typeface="Arial" panose="020B0604020202020204" pitchFamily="34" charset="0"/>
                <a:cs typeface="Arial" panose="020B0604020202020204" pitchFamily="34" charset="0"/>
              </a:rPr>
              <a:t>NSSL, GSD, OU/CAPS, NCAR (perhaps EMC?) have agreed to contribute ARW and NMMB members to test sensitivities, such as: </a:t>
            </a:r>
          </a:p>
          <a:p>
            <a:pPr lvl="4"/>
            <a:r>
              <a:rPr lang="en-US" sz="1600" dirty="0" smtClean="0">
                <a:latin typeface="Arial" panose="020B0604020202020204" pitchFamily="34" charset="0"/>
                <a:cs typeface="Arial" panose="020B0604020202020204" pitchFamily="34" charset="0"/>
              </a:rPr>
              <a:t>Number of members, multi-core/single core, DA/IC perturbation strategies, physics diversity and radar assimilation</a:t>
            </a:r>
          </a:p>
          <a:p>
            <a:pPr lvl="3"/>
            <a:r>
              <a:rPr lang="en-US" sz="1600" dirty="0" smtClean="0">
                <a:latin typeface="Arial" panose="020B0604020202020204" pitchFamily="34" charset="0"/>
                <a:cs typeface="Arial" panose="020B0604020202020204" pitchFamily="34" charset="0"/>
              </a:rPr>
              <a:t>Common grid/domain, model version, configuration, time step, etc. </a:t>
            </a:r>
          </a:p>
          <a:p>
            <a:pPr lvl="3"/>
            <a:r>
              <a:rPr lang="en-US" sz="1600" dirty="0" smtClean="0">
                <a:latin typeface="Arial" panose="020B0604020202020204" pitchFamily="34" charset="0"/>
                <a:cs typeface="Arial" panose="020B0604020202020204" pitchFamily="34" charset="0"/>
              </a:rPr>
              <a:t>Real-time subjective evaluations during HWT; post-experiment objective verification (DTC); STI-MEG team involvement</a:t>
            </a:r>
          </a:p>
          <a:p>
            <a:pPr lvl="2"/>
            <a:r>
              <a:rPr lang="en-US" sz="1600" dirty="0" smtClean="0">
                <a:latin typeface="Arial" panose="020B0604020202020204" pitchFamily="34" charset="0"/>
                <a:cs typeface="Arial" panose="020B0604020202020204" pitchFamily="34" charset="0"/>
              </a:rPr>
              <a:t>SSEO used as performance baseline for comparison</a:t>
            </a:r>
          </a:p>
          <a:p>
            <a:pPr lvl="2"/>
            <a:endParaRPr lang="en-US"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spTree>
    <p:extLst>
      <p:ext uri="{BB962C8B-B14F-4D97-AF65-F5344CB8AC3E}">
        <p14:creationId xmlns:p14="http://schemas.microsoft.com/office/powerpoint/2010/main" val="16343805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236441"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4.  What Do You Need in Terms of Models or Products to Meet Your Needs in the Next 1-2 Years?</a:t>
            </a:r>
            <a:endParaRPr lang="en-US" b="1" dirty="0">
              <a:solidFill>
                <a:srgbClr val="0000FF"/>
              </a:solidFill>
            </a:endParaRPr>
          </a:p>
        </p:txBody>
      </p:sp>
      <p:sp>
        <p:nvSpPr>
          <p:cNvPr id="6" name="Content Placeholder 5"/>
          <p:cNvSpPr>
            <a:spLocks noGrp="1"/>
          </p:cNvSpPr>
          <p:nvPr>
            <p:ph idx="1"/>
          </p:nvPr>
        </p:nvSpPr>
        <p:spPr>
          <a:xfrm>
            <a:off x="381000" y="1524000"/>
            <a:ext cx="8458200" cy="4114800"/>
          </a:xfrm>
        </p:spPr>
        <p:txBody>
          <a:bodyPr/>
          <a:lstStyle/>
          <a:p>
            <a:r>
              <a:rPr lang="en-US" sz="2200" b="1" dirty="0" smtClean="0">
                <a:latin typeface="Arial" panose="020B0604020202020204" pitchFamily="34" charset="0"/>
                <a:cs typeface="Arial" panose="020B0604020202020204" pitchFamily="34" charset="0"/>
              </a:rPr>
              <a:t>Progress on Rapidly Updating Analysis (RUA)</a:t>
            </a:r>
          </a:p>
          <a:p>
            <a:pPr lvl="1"/>
            <a:r>
              <a:rPr lang="en-US" sz="1800" dirty="0" smtClean="0">
                <a:latin typeface="Arial" panose="020B0604020202020204" pitchFamily="34" charset="0"/>
                <a:cs typeface="Arial" panose="020B0604020202020204" pitchFamily="34" charset="0"/>
              </a:rPr>
              <a:t>Improved diagnostic assessment of mesoscale/storm-scale environment is critical for forecaster short-term decision-making</a:t>
            </a:r>
          </a:p>
          <a:p>
            <a:pPr lvl="1"/>
            <a:r>
              <a:rPr lang="en-US" sz="1800" dirty="0">
                <a:solidFill>
                  <a:srgbClr val="000000"/>
                </a:solidFill>
                <a:latin typeface="Arial" panose="020B0604020202020204" pitchFamily="34" charset="0"/>
                <a:cs typeface="Arial" panose="020B0604020202020204" pitchFamily="34" charset="0"/>
              </a:rPr>
              <a:t>Underlying premise</a:t>
            </a:r>
          </a:p>
          <a:p>
            <a:pPr lvl="2"/>
            <a:r>
              <a:rPr lang="en-US" sz="1600" dirty="0">
                <a:solidFill>
                  <a:srgbClr val="000000"/>
                </a:solidFill>
                <a:latin typeface="Arial" panose="020B0604020202020204" pitchFamily="34" charset="0"/>
                <a:cs typeface="Arial" panose="020B0604020202020204" pitchFamily="34" charset="0"/>
              </a:rPr>
              <a:t>RUA requires high degree of fidelity with actual observations</a:t>
            </a:r>
          </a:p>
          <a:p>
            <a:pPr lvl="2"/>
            <a:r>
              <a:rPr lang="en-US" sz="1600" dirty="0" smtClean="0">
                <a:latin typeface="Arial" panose="020B0604020202020204" pitchFamily="34" charset="0"/>
                <a:cs typeface="Arial" panose="020B0604020202020204" pitchFamily="34" charset="0"/>
              </a:rPr>
              <a:t>Best “Analysis” for diagnostic purposes is not the same as Best ICs for model forecasts (at this time)</a:t>
            </a:r>
          </a:p>
          <a:p>
            <a:pPr lvl="1"/>
            <a:r>
              <a:rPr lang="en-US" sz="1800" dirty="0">
                <a:latin typeface="Arial" panose="020B0604020202020204" pitchFamily="34" charset="0"/>
                <a:cs typeface="Arial" panose="020B0604020202020204" pitchFamily="34" charset="0"/>
              </a:rPr>
              <a:t>RUA should use the power of advanced data assimilation to incorporate traditional observations and remote sensing </a:t>
            </a:r>
            <a:r>
              <a:rPr lang="en-US" sz="1800" dirty="0" smtClean="0">
                <a:latin typeface="Arial" panose="020B0604020202020204" pitchFamily="34" charset="0"/>
                <a:cs typeface="Arial" panose="020B0604020202020204" pitchFamily="34" charset="0"/>
              </a:rPr>
              <a:t>data</a:t>
            </a:r>
          </a:p>
          <a:p>
            <a:pPr lvl="1"/>
            <a:r>
              <a:rPr lang="en-US" sz="1800" dirty="0" smtClean="0">
                <a:latin typeface="Arial" panose="020B0604020202020204" pitchFamily="34" charset="0"/>
                <a:cs typeface="Arial" panose="020B0604020202020204" pitchFamily="34" charset="0"/>
              </a:rPr>
              <a:t>Long-term </a:t>
            </a:r>
            <a:r>
              <a:rPr lang="en-US" sz="1800" dirty="0">
                <a:latin typeface="Arial" panose="020B0604020202020204" pitchFamily="34" charset="0"/>
                <a:cs typeface="Arial" panose="020B0604020202020204" pitchFamily="34" charset="0"/>
              </a:rPr>
              <a:t>goal is to provide fully integrated and dynamically consistent real-time view of the mesoscale/storm scale environment</a:t>
            </a:r>
          </a:p>
          <a:p>
            <a:pPr lvl="2"/>
            <a:r>
              <a:rPr lang="en-US" sz="1600" dirty="0">
                <a:latin typeface="Arial" panose="020B0604020202020204" pitchFamily="34" charset="0"/>
                <a:cs typeface="Arial" panose="020B0604020202020204" pitchFamily="34" charset="0"/>
              </a:rPr>
              <a:t>Including storm attribute fields themselves and feedback from convective storms to the near-storm environment </a:t>
            </a:r>
          </a:p>
          <a:p>
            <a:pPr lvl="1"/>
            <a:endParaRPr lang="en-US" sz="1800" dirty="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spTree>
    <p:extLst>
      <p:ext uri="{BB962C8B-B14F-4D97-AF65-F5344CB8AC3E}">
        <p14:creationId xmlns:p14="http://schemas.microsoft.com/office/powerpoint/2010/main" val="3012730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685800" y="609600"/>
            <a:ext cx="7772400" cy="1470025"/>
          </a:xfrm>
        </p:spPr>
        <p:txBody>
          <a:bodyPr/>
          <a:lstStyle/>
          <a:p>
            <a:r>
              <a:rPr lang="en-US" sz="3600" b="1" dirty="0" smtClean="0">
                <a:solidFill>
                  <a:srgbClr val="0000FF"/>
                </a:solidFill>
                <a:latin typeface="Arial" pitchFamily="34" charset="0"/>
              </a:rPr>
              <a:t>Question 1 </a:t>
            </a:r>
            <a:endParaRPr lang="en-US" sz="3600" b="1" dirty="0">
              <a:solidFill>
                <a:srgbClr val="0000FF"/>
              </a:solidFill>
              <a:latin typeface="Arial" pitchFamily="34" charset="0"/>
            </a:endParaRPr>
          </a:p>
        </p:txBody>
      </p:sp>
      <p:sp>
        <p:nvSpPr>
          <p:cNvPr id="438275" name="Rectangle 3"/>
          <p:cNvSpPr>
            <a:spLocks noGrp="1" noChangeArrowheads="1"/>
          </p:cNvSpPr>
          <p:nvPr>
            <p:ph type="subTitle" idx="1"/>
          </p:nvPr>
        </p:nvSpPr>
        <p:spPr>
          <a:xfrm>
            <a:off x="1371600" y="1828800"/>
            <a:ext cx="6400800" cy="1752600"/>
          </a:xfrm>
        </p:spPr>
        <p:txBody>
          <a:bodyPr/>
          <a:lstStyle/>
          <a:p>
            <a:pPr>
              <a:spcAft>
                <a:spcPts val="600"/>
              </a:spcAft>
            </a:pPr>
            <a:r>
              <a:rPr lang="en-US" sz="2800" dirty="0" smtClean="0">
                <a:latin typeface="Arial" pitchFamily="34" charset="0"/>
              </a:rPr>
              <a:t>What are the Biggest Challenges Your Region/Center Faces?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21279"/>
          <a:stretch/>
        </p:blipFill>
        <p:spPr>
          <a:xfrm>
            <a:off x="343159" y="3200399"/>
            <a:ext cx="2207337" cy="1752599"/>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334090"/>
            <a:ext cx="2474912" cy="173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3457969"/>
            <a:ext cx="2410874" cy="177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581400"/>
            <a:ext cx="2377435" cy="182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47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685800" y="609600"/>
            <a:ext cx="7772400" cy="1470025"/>
          </a:xfrm>
        </p:spPr>
        <p:txBody>
          <a:bodyPr/>
          <a:lstStyle/>
          <a:p>
            <a:r>
              <a:rPr lang="en-US" sz="3600" b="1" dirty="0" smtClean="0">
                <a:solidFill>
                  <a:srgbClr val="0000FF"/>
                </a:solidFill>
                <a:latin typeface="Arial" pitchFamily="34" charset="0"/>
              </a:rPr>
              <a:t>Question 5 </a:t>
            </a:r>
            <a:endParaRPr lang="en-US" sz="3600" b="1" dirty="0">
              <a:solidFill>
                <a:srgbClr val="0000FF"/>
              </a:solidFill>
              <a:latin typeface="Arial" pitchFamily="34" charset="0"/>
            </a:endParaRPr>
          </a:p>
        </p:txBody>
      </p:sp>
      <p:sp>
        <p:nvSpPr>
          <p:cNvPr id="438275" name="Rectangle 3"/>
          <p:cNvSpPr>
            <a:spLocks noGrp="1" noChangeArrowheads="1"/>
          </p:cNvSpPr>
          <p:nvPr>
            <p:ph type="subTitle" idx="1"/>
          </p:nvPr>
        </p:nvSpPr>
        <p:spPr>
          <a:xfrm>
            <a:off x="1371600" y="1828800"/>
            <a:ext cx="6400800" cy="1752600"/>
          </a:xfrm>
        </p:spPr>
        <p:txBody>
          <a:bodyPr/>
          <a:lstStyle/>
          <a:p>
            <a:pPr>
              <a:spcAft>
                <a:spcPts val="600"/>
              </a:spcAft>
            </a:pPr>
            <a:r>
              <a:rPr lang="en-US" sz="2800" dirty="0" smtClean="0">
                <a:latin typeface="Arial" pitchFamily="34" charset="0"/>
              </a:rPr>
              <a:t>What Do You Envision Your Model/Product Needs to be in the Longer Term?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276" b="41645"/>
          <a:stretch/>
        </p:blipFill>
        <p:spPr bwMode="auto">
          <a:xfrm>
            <a:off x="6482038" y="3886200"/>
            <a:ext cx="2331716" cy="153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good_spag"/>
          <p:cNvPicPr>
            <a:picLocks noChangeAspect="1" noChangeArrowheads="1"/>
          </p:cNvPicPr>
          <p:nvPr/>
        </p:nvPicPr>
        <p:blipFill>
          <a:blip r:embed="rId6" cstate="print">
            <a:extLst>
              <a:ext uri="{28A0092B-C50C-407E-A947-70E740481C1C}">
                <a14:useLocalDpi xmlns:a14="http://schemas.microsoft.com/office/drawing/2010/main" val="0"/>
              </a:ext>
            </a:extLst>
          </a:blip>
          <a:srcRect t="14357" b="4785"/>
          <a:stretch>
            <a:fillRect/>
          </a:stretch>
        </p:blipFill>
        <p:spPr bwMode="auto">
          <a:xfrm>
            <a:off x="457200" y="3370750"/>
            <a:ext cx="2290259" cy="1599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descr="2011042700f024_SSEO_NPRS_UH25.gif"/>
          <p:cNvPicPr>
            <a:picLocks noChangeAspect="1"/>
          </p:cNvPicPr>
          <p:nvPr/>
        </p:nvPicPr>
        <p:blipFill>
          <a:blip r:embed="rId7" cstate="print"/>
          <a:srcRect/>
          <a:stretch>
            <a:fillRect/>
          </a:stretch>
        </p:blipFill>
        <p:spPr bwMode="auto">
          <a:xfrm>
            <a:off x="2286000" y="3505200"/>
            <a:ext cx="2212961" cy="1599154"/>
          </a:xfrm>
          <a:prstGeom prst="rect">
            <a:avLst/>
          </a:prstGeom>
          <a:noFill/>
          <a:ln w="9525">
            <a:noFill/>
            <a:miter lim="800000"/>
            <a:headEnd/>
            <a:tailEnd/>
          </a:ln>
        </p:spPr>
      </p:pic>
      <p:pic>
        <p:nvPicPr>
          <p:cNvPr id="13" name="Content Placeholder 15" descr="00z_nssl4_refl1_24h_fcst_vt_00z_28Apr11.gif"/>
          <p:cNvPicPr>
            <a:picLocks noChangeAspect="1"/>
          </p:cNvPicPr>
          <p:nvPr/>
        </p:nvPicPr>
        <p:blipFill>
          <a:blip r:embed="rId8" cstate="print"/>
          <a:stretch>
            <a:fillRect/>
          </a:stretch>
        </p:blipFill>
        <p:spPr bwMode="auto">
          <a:xfrm>
            <a:off x="4262793" y="3657600"/>
            <a:ext cx="2219245" cy="1603646"/>
          </a:xfrm>
          <a:prstGeom prst="rect">
            <a:avLst/>
          </a:prstGeom>
          <a:noFill/>
          <a:ln w="9525">
            <a:noFill/>
            <a:miter lim="800000"/>
            <a:headEnd/>
            <a:tailEnd/>
          </a:ln>
        </p:spPr>
      </p:pic>
    </p:spTree>
    <p:extLst>
      <p:ext uri="{BB962C8B-B14F-4D97-AF65-F5344CB8AC3E}">
        <p14:creationId xmlns:p14="http://schemas.microsoft.com/office/powerpoint/2010/main" val="222873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00FF"/>
                </a:solidFill>
              </a:rPr>
              <a:t>~2020: Potential SPC Products/Services and Attributes of Operational Supporting NWP</a:t>
            </a:r>
            <a:endParaRPr lang="en-US" sz="2800" b="1" dirty="0">
              <a:solidFill>
                <a:srgbClr val="0000FF"/>
              </a:solidFill>
            </a:endParaRPr>
          </a:p>
        </p:txBody>
      </p:sp>
      <p:sp>
        <p:nvSpPr>
          <p:cNvPr id="3" name="Content Placeholder 2"/>
          <p:cNvSpPr>
            <a:spLocks noGrp="1"/>
          </p:cNvSpPr>
          <p:nvPr>
            <p:ph sz="half" idx="1"/>
          </p:nvPr>
        </p:nvSpPr>
        <p:spPr>
          <a:xfrm>
            <a:off x="228600" y="1371600"/>
            <a:ext cx="4267200" cy="4754563"/>
          </a:xfrm>
        </p:spPr>
        <p:txBody>
          <a:bodyPr/>
          <a:lstStyle/>
          <a:p>
            <a:pPr>
              <a:spcAft>
                <a:spcPts val="300"/>
              </a:spcAft>
            </a:pPr>
            <a:r>
              <a:rPr lang="en-US" sz="1400" dirty="0" smtClean="0">
                <a:latin typeface="Arial" pitchFamily="34" charset="0"/>
              </a:rPr>
              <a:t>Probabilistic Outlooks of Tornado, Severe Hail, and Severe Wind Hazards extended to </a:t>
            </a:r>
            <a:r>
              <a:rPr lang="en-US" sz="1400" u="sng" dirty="0" smtClean="0">
                <a:latin typeface="Arial" pitchFamily="34" charset="0"/>
              </a:rPr>
              <a:t>Day 3</a:t>
            </a:r>
          </a:p>
          <a:p>
            <a:pPr>
              <a:spcAft>
                <a:spcPts val="300"/>
              </a:spcAft>
            </a:pPr>
            <a:r>
              <a:rPr lang="en-US" sz="1400" dirty="0" smtClean="0">
                <a:latin typeface="Arial" pitchFamily="34" charset="0"/>
              </a:rPr>
              <a:t>Probabilistic Outlooks of Tornado, Severe Hail, and Severe Wind Hazards for 4-h periods for </a:t>
            </a:r>
            <a:r>
              <a:rPr lang="en-US" sz="1400" u="sng" dirty="0" smtClean="0">
                <a:latin typeface="Arial" pitchFamily="34" charset="0"/>
              </a:rPr>
              <a:t>Days 1 and 2</a:t>
            </a:r>
          </a:p>
          <a:p>
            <a:pPr>
              <a:spcAft>
                <a:spcPts val="300"/>
              </a:spcAft>
            </a:pPr>
            <a:r>
              <a:rPr lang="en-US" sz="1400" dirty="0" smtClean="0">
                <a:latin typeface="Arial" pitchFamily="34" charset="0"/>
              </a:rPr>
              <a:t>Frequently </a:t>
            </a:r>
            <a:r>
              <a:rPr lang="en-US" sz="1400" dirty="0">
                <a:latin typeface="Arial" pitchFamily="34" charset="0"/>
              </a:rPr>
              <a:t>Updated, Short Term Probability Forecasts for Tornado, Severe Hail, Severe Wind, and Significant Severe Hazards to support transition to continuously evolving public severe weather </a:t>
            </a:r>
            <a:r>
              <a:rPr lang="en-US" sz="1400" dirty="0" smtClean="0">
                <a:latin typeface="Arial" pitchFamily="34" charset="0"/>
              </a:rPr>
              <a:t>watches (Day 1)</a:t>
            </a:r>
          </a:p>
          <a:p>
            <a:pPr>
              <a:spcAft>
                <a:spcPts val="300"/>
              </a:spcAft>
            </a:pPr>
            <a:r>
              <a:rPr lang="en-US" sz="1400" dirty="0">
                <a:latin typeface="Arial" pitchFamily="34" charset="0"/>
              </a:rPr>
              <a:t>Week 2 and </a:t>
            </a:r>
            <a:r>
              <a:rPr lang="en-US" sz="1400" dirty="0" smtClean="0">
                <a:latin typeface="Arial" pitchFamily="34" charset="0"/>
              </a:rPr>
              <a:t>Monthly/Seasonal </a:t>
            </a:r>
            <a:r>
              <a:rPr lang="en-US" sz="1400" dirty="0">
                <a:latin typeface="Arial" pitchFamily="34" charset="0"/>
              </a:rPr>
              <a:t>Severe Weather Outlooks (with CPC)</a:t>
            </a:r>
          </a:p>
          <a:p>
            <a:pPr>
              <a:spcAft>
                <a:spcPts val="300"/>
              </a:spcAft>
            </a:pPr>
            <a:endParaRPr lang="en-US" sz="1400" dirty="0" smtClean="0">
              <a:solidFill>
                <a:srgbClr val="990000"/>
              </a:solidFill>
              <a:latin typeface="Arial" pitchFamily="34" charset="0"/>
            </a:endParaRPr>
          </a:p>
          <a:p>
            <a:pPr>
              <a:spcAft>
                <a:spcPts val="300"/>
              </a:spcAft>
            </a:pPr>
            <a:r>
              <a:rPr lang="en-US" sz="1400" dirty="0" smtClean="0">
                <a:solidFill>
                  <a:srgbClr val="990000"/>
                </a:solidFill>
                <a:latin typeface="Arial" pitchFamily="34" charset="0"/>
              </a:rPr>
              <a:t>* </a:t>
            </a:r>
            <a:r>
              <a:rPr lang="en-US" sz="1400" i="1" dirty="0" smtClean="0">
                <a:solidFill>
                  <a:srgbClr val="990000"/>
                </a:solidFill>
                <a:latin typeface="Arial" pitchFamily="34" charset="0"/>
              </a:rPr>
              <a:t>NWP capabilities are dependent on improvements in NOAA high performance computing resources and advances in data assimilation, physics, ensemble perturbation strategies, etc.  </a:t>
            </a:r>
            <a:r>
              <a:rPr lang="en-US" sz="1400" b="1" i="1" dirty="0" smtClean="0">
                <a:solidFill>
                  <a:srgbClr val="990000"/>
                </a:solidFill>
                <a:latin typeface="Arial" pitchFamily="34" charset="0"/>
              </a:rPr>
              <a:t>For Warn on Forecast vision to progress, organized community development &amp; testing is needed</a:t>
            </a:r>
            <a:endParaRPr lang="en-US" sz="2000" b="1" i="1" dirty="0"/>
          </a:p>
        </p:txBody>
      </p:sp>
      <p:sp>
        <p:nvSpPr>
          <p:cNvPr id="4" name="Content Placeholder 3"/>
          <p:cNvSpPr>
            <a:spLocks noGrp="1"/>
          </p:cNvSpPr>
          <p:nvPr>
            <p:ph sz="half" idx="2"/>
          </p:nvPr>
        </p:nvSpPr>
        <p:spPr>
          <a:xfrm>
            <a:off x="4495800" y="1371600"/>
            <a:ext cx="4343400" cy="4754563"/>
          </a:xfrm>
        </p:spPr>
        <p:txBody>
          <a:bodyPr/>
          <a:lstStyle/>
          <a:p>
            <a:pPr>
              <a:spcAft>
                <a:spcPts val="300"/>
              </a:spcAft>
            </a:pPr>
            <a:r>
              <a:rPr lang="en-US" sz="1400" b="1" u="sng" dirty="0" smtClean="0">
                <a:solidFill>
                  <a:srgbClr val="990000"/>
                </a:solidFill>
                <a:latin typeface="Arial" pitchFamily="34" charset="0"/>
              </a:rPr>
              <a:t>Global Ensemble Forecast*:</a:t>
            </a:r>
            <a:r>
              <a:rPr lang="en-US" sz="1400" dirty="0" smtClean="0">
                <a:solidFill>
                  <a:srgbClr val="990000"/>
                </a:solidFill>
                <a:latin typeface="Arial" pitchFamily="34" charset="0"/>
              </a:rPr>
              <a:t>  ~12 </a:t>
            </a:r>
            <a:r>
              <a:rPr lang="en-US" sz="1400" dirty="0">
                <a:solidFill>
                  <a:srgbClr val="990000"/>
                </a:solidFill>
                <a:latin typeface="Arial" pitchFamily="34" charset="0"/>
              </a:rPr>
              <a:t>km ~40 member </a:t>
            </a:r>
            <a:r>
              <a:rPr lang="en-US" sz="1400" dirty="0" smtClean="0">
                <a:solidFill>
                  <a:srgbClr val="990000"/>
                </a:solidFill>
                <a:latin typeface="Arial" pitchFamily="34" charset="0"/>
              </a:rPr>
              <a:t>ensemble </a:t>
            </a:r>
            <a:r>
              <a:rPr lang="en-US" sz="1400" dirty="0">
                <a:solidFill>
                  <a:srgbClr val="990000"/>
                </a:solidFill>
                <a:latin typeface="Arial" pitchFamily="34" charset="0"/>
              </a:rPr>
              <a:t>with </a:t>
            </a:r>
            <a:r>
              <a:rPr lang="en-US" sz="1400" dirty="0" err="1">
                <a:solidFill>
                  <a:srgbClr val="990000"/>
                </a:solidFill>
                <a:latin typeface="Arial" pitchFamily="34" charset="0"/>
              </a:rPr>
              <a:t>EnKF</a:t>
            </a:r>
            <a:r>
              <a:rPr lang="en-US" sz="1400" dirty="0">
                <a:solidFill>
                  <a:srgbClr val="990000"/>
                </a:solidFill>
                <a:latin typeface="Arial" pitchFamily="34" charset="0"/>
              </a:rPr>
              <a:t>/hybrid or newer-state-of-the-art DA, run every </a:t>
            </a:r>
            <a:r>
              <a:rPr lang="en-US" sz="1400" dirty="0" smtClean="0">
                <a:solidFill>
                  <a:srgbClr val="990000"/>
                </a:solidFill>
                <a:latin typeface="Arial" pitchFamily="34" charset="0"/>
              </a:rPr>
              <a:t>6h </a:t>
            </a:r>
            <a:r>
              <a:rPr lang="en-US" sz="1400" dirty="0">
                <a:solidFill>
                  <a:srgbClr val="990000"/>
                </a:solidFill>
                <a:latin typeface="Arial" pitchFamily="34" charset="0"/>
              </a:rPr>
              <a:t>with forecasts to </a:t>
            </a:r>
            <a:r>
              <a:rPr lang="en-US" sz="1400" dirty="0" smtClean="0">
                <a:solidFill>
                  <a:srgbClr val="990000"/>
                </a:solidFill>
                <a:latin typeface="Arial" pitchFamily="34" charset="0"/>
              </a:rPr>
              <a:t>at least Day 10 </a:t>
            </a:r>
          </a:p>
          <a:p>
            <a:pPr>
              <a:spcAft>
                <a:spcPts val="300"/>
              </a:spcAft>
            </a:pPr>
            <a:r>
              <a:rPr lang="en-US" sz="1400" b="1" u="sng" dirty="0" smtClean="0">
                <a:solidFill>
                  <a:srgbClr val="990000"/>
                </a:solidFill>
                <a:latin typeface="Arial" pitchFamily="34" charset="0"/>
              </a:rPr>
              <a:t>CONUS High Resolution Ensemble Forecast*: </a:t>
            </a:r>
            <a:r>
              <a:rPr lang="en-US" sz="1400" dirty="0" smtClean="0">
                <a:solidFill>
                  <a:srgbClr val="990000"/>
                </a:solidFill>
                <a:latin typeface="Arial" pitchFamily="34" charset="0"/>
              </a:rPr>
              <a:t>  ~3 </a:t>
            </a:r>
            <a:r>
              <a:rPr lang="en-US" sz="1400" dirty="0">
                <a:solidFill>
                  <a:srgbClr val="990000"/>
                </a:solidFill>
                <a:latin typeface="Arial" pitchFamily="34" charset="0"/>
              </a:rPr>
              <a:t>km CONUS ~15 member </a:t>
            </a:r>
            <a:r>
              <a:rPr lang="en-US" sz="1400" dirty="0" smtClean="0">
                <a:solidFill>
                  <a:srgbClr val="990000"/>
                </a:solidFill>
                <a:latin typeface="Arial" pitchFamily="34" charset="0"/>
              </a:rPr>
              <a:t>storm </a:t>
            </a:r>
            <a:r>
              <a:rPr lang="en-US" sz="1400" dirty="0">
                <a:solidFill>
                  <a:srgbClr val="990000"/>
                </a:solidFill>
                <a:latin typeface="Arial" pitchFamily="34" charset="0"/>
              </a:rPr>
              <a:t>scale ensemble with </a:t>
            </a:r>
            <a:r>
              <a:rPr lang="en-US" sz="1400" dirty="0" err="1">
                <a:solidFill>
                  <a:srgbClr val="990000"/>
                </a:solidFill>
                <a:latin typeface="Arial" pitchFamily="34" charset="0"/>
              </a:rPr>
              <a:t>EnKF</a:t>
            </a:r>
            <a:r>
              <a:rPr lang="en-US" sz="1400" dirty="0">
                <a:solidFill>
                  <a:srgbClr val="990000"/>
                </a:solidFill>
                <a:latin typeface="Arial" pitchFamily="34" charset="0"/>
              </a:rPr>
              <a:t>/hybrid or newer state-of-the-art </a:t>
            </a:r>
            <a:r>
              <a:rPr lang="en-US" sz="1400" dirty="0" smtClean="0">
                <a:solidFill>
                  <a:srgbClr val="990000"/>
                </a:solidFill>
                <a:latin typeface="Arial" pitchFamily="34" charset="0"/>
              </a:rPr>
              <a:t>hourly DA</a:t>
            </a:r>
            <a:r>
              <a:rPr lang="en-US" sz="1400" dirty="0">
                <a:solidFill>
                  <a:srgbClr val="990000"/>
                </a:solidFill>
                <a:latin typeface="Arial" pitchFamily="34" charset="0"/>
              </a:rPr>
              <a:t>, </a:t>
            </a:r>
            <a:r>
              <a:rPr lang="en-US" sz="1400" dirty="0" smtClean="0">
                <a:solidFill>
                  <a:srgbClr val="990000"/>
                </a:solidFill>
                <a:latin typeface="Arial" pitchFamily="34" charset="0"/>
              </a:rPr>
              <a:t>forecasts to 18-24h every hour and to 48-60h every 6h.</a:t>
            </a:r>
            <a:endParaRPr lang="en-US" sz="1400" dirty="0">
              <a:solidFill>
                <a:srgbClr val="990000"/>
              </a:solidFill>
              <a:latin typeface="Arial" pitchFamily="34" charset="0"/>
            </a:endParaRPr>
          </a:p>
          <a:p>
            <a:pPr>
              <a:spcAft>
                <a:spcPts val="300"/>
              </a:spcAft>
            </a:pPr>
            <a:r>
              <a:rPr lang="en-US" sz="1400" b="1" u="sng" dirty="0" err="1" smtClean="0">
                <a:solidFill>
                  <a:srgbClr val="990000"/>
                </a:solidFill>
                <a:latin typeface="Arial" pitchFamily="34" charset="0"/>
              </a:rPr>
              <a:t>WoF</a:t>
            </a:r>
            <a:r>
              <a:rPr lang="en-US" sz="1400" b="1" u="sng" dirty="0" smtClean="0">
                <a:solidFill>
                  <a:srgbClr val="990000"/>
                </a:solidFill>
                <a:latin typeface="Arial" pitchFamily="34" charset="0"/>
              </a:rPr>
              <a:t> Prototype*:</a:t>
            </a:r>
            <a:r>
              <a:rPr lang="en-US" sz="1400" dirty="0" smtClean="0">
                <a:solidFill>
                  <a:srgbClr val="990000"/>
                </a:solidFill>
                <a:latin typeface="Arial" pitchFamily="34" charset="0"/>
              </a:rPr>
              <a:t>  ~1 </a:t>
            </a:r>
            <a:r>
              <a:rPr lang="en-US" sz="1400" dirty="0">
                <a:solidFill>
                  <a:srgbClr val="990000"/>
                </a:solidFill>
                <a:latin typeface="Arial" pitchFamily="34" charset="0"/>
              </a:rPr>
              <a:t>km </a:t>
            </a:r>
            <a:r>
              <a:rPr lang="en-US" sz="1400" dirty="0" smtClean="0">
                <a:solidFill>
                  <a:srgbClr val="990000"/>
                </a:solidFill>
                <a:latin typeface="Arial" pitchFamily="34" charset="0"/>
              </a:rPr>
              <a:t>CONUS or movable </a:t>
            </a:r>
            <a:r>
              <a:rPr lang="en-US" sz="1400" dirty="0">
                <a:solidFill>
                  <a:srgbClr val="990000"/>
                </a:solidFill>
                <a:latin typeface="Arial" pitchFamily="34" charset="0"/>
              </a:rPr>
              <a:t>regional domain 10-15 member storm scale ensemble with </a:t>
            </a:r>
            <a:r>
              <a:rPr lang="en-US" sz="1400" dirty="0" err="1">
                <a:solidFill>
                  <a:srgbClr val="990000"/>
                </a:solidFill>
                <a:latin typeface="Arial" pitchFamily="34" charset="0"/>
              </a:rPr>
              <a:t>EnKF</a:t>
            </a:r>
            <a:r>
              <a:rPr lang="en-US" sz="1400" dirty="0">
                <a:solidFill>
                  <a:srgbClr val="990000"/>
                </a:solidFill>
                <a:latin typeface="Arial" pitchFamily="34" charset="0"/>
              </a:rPr>
              <a:t>/hybrid  or newer state-of-the-art </a:t>
            </a:r>
            <a:r>
              <a:rPr lang="en-US" sz="1400" dirty="0" smtClean="0">
                <a:solidFill>
                  <a:srgbClr val="990000"/>
                </a:solidFill>
                <a:latin typeface="Arial" pitchFamily="34" charset="0"/>
              </a:rPr>
              <a:t>DA, run hourly </a:t>
            </a:r>
            <a:r>
              <a:rPr lang="en-US" sz="1400" dirty="0">
                <a:solidFill>
                  <a:srgbClr val="990000"/>
                </a:solidFill>
                <a:latin typeface="Arial" pitchFamily="34" charset="0"/>
              </a:rPr>
              <a:t>with forecasts to </a:t>
            </a:r>
            <a:r>
              <a:rPr lang="en-US" sz="1400" dirty="0" smtClean="0">
                <a:solidFill>
                  <a:srgbClr val="990000"/>
                </a:solidFill>
                <a:latin typeface="Arial" pitchFamily="34" charset="0"/>
              </a:rPr>
              <a:t>12-18h (If movable, focused </a:t>
            </a:r>
            <a:r>
              <a:rPr lang="en-US" sz="1400" dirty="0">
                <a:solidFill>
                  <a:srgbClr val="990000"/>
                </a:solidFill>
                <a:latin typeface="Arial" pitchFamily="34" charset="0"/>
              </a:rPr>
              <a:t>on “severe weather of the day” </a:t>
            </a:r>
            <a:r>
              <a:rPr lang="en-US" sz="1400" dirty="0" smtClean="0">
                <a:solidFill>
                  <a:srgbClr val="990000"/>
                </a:solidFill>
                <a:latin typeface="Arial" pitchFamily="34" charset="0"/>
              </a:rPr>
              <a:t>areas)</a:t>
            </a:r>
            <a:endParaRPr lang="en-US" sz="1400" dirty="0">
              <a:solidFill>
                <a:srgbClr val="990000"/>
              </a:solidFill>
              <a:latin typeface="Arial" pitchFamily="34" charset="0"/>
            </a:endParaRPr>
          </a:p>
          <a:p>
            <a:pPr>
              <a:spcAft>
                <a:spcPts val="300"/>
              </a:spcAft>
            </a:pPr>
            <a:r>
              <a:rPr lang="en-US" sz="1400" b="1" u="sng" dirty="0" err="1">
                <a:solidFill>
                  <a:srgbClr val="990000"/>
                </a:solidFill>
                <a:latin typeface="Arial" pitchFamily="34" charset="0"/>
              </a:rPr>
              <a:t>Stormscale</a:t>
            </a:r>
            <a:r>
              <a:rPr lang="en-US" sz="1400" b="1" u="sng" dirty="0">
                <a:solidFill>
                  <a:srgbClr val="990000"/>
                </a:solidFill>
                <a:latin typeface="Arial" pitchFamily="34" charset="0"/>
              </a:rPr>
              <a:t> 3D </a:t>
            </a:r>
            <a:r>
              <a:rPr lang="en-US" sz="1400" b="1" u="sng" dirty="0" smtClean="0">
                <a:solidFill>
                  <a:srgbClr val="990000"/>
                </a:solidFill>
                <a:latin typeface="Arial" pitchFamily="34" charset="0"/>
              </a:rPr>
              <a:t>Analysis (RUA)*</a:t>
            </a:r>
            <a:r>
              <a:rPr lang="en-US" sz="1400" b="1" dirty="0" smtClean="0">
                <a:solidFill>
                  <a:srgbClr val="990000"/>
                </a:solidFill>
                <a:latin typeface="Arial" pitchFamily="34" charset="0"/>
              </a:rPr>
              <a:t>:  </a:t>
            </a:r>
            <a:r>
              <a:rPr lang="en-US" sz="1400" dirty="0" smtClean="0">
                <a:solidFill>
                  <a:srgbClr val="990000"/>
                </a:solidFill>
                <a:latin typeface="Arial" pitchFamily="34" charset="0"/>
              </a:rPr>
              <a:t>~1 </a:t>
            </a:r>
            <a:r>
              <a:rPr lang="en-US" sz="1400" dirty="0">
                <a:solidFill>
                  <a:srgbClr val="990000"/>
                </a:solidFill>
                <a:latin typeface="Arial" pitchFamily="34" charset="0"/>
              </a:rPr>
              <a:t>km </a:t>
            </a:r>
            <a:r>
              <a:rPr lang="en-US" sz="1400" dirty="0" err="1">
                <a:solidFill>
                  <a:srgbClr val="990000"/>
                </a:solidFill>
                <a:latin typeface="Arial" pitchFamily="34" charset="0"/>
              </a:rPr>
              <a:t>EnKF</a:t>
            </a:r>
            <a:r>
              <a:rPr lang="en-US" sz="1400" dirty="0">
                <a:solidFill>
                  <a:srgbClr val="990000"/>
                </a:solidFill>
                <a:latin typeface="Arial" pitchFamily="34" charset="0"/>
              </a:rPr>
              <a:t>/hybrid or newer state-of-the-art </a:t>
            </a:r>
            <a:r>
              <a:rPr lang="en-US" sz="1400" dirty="0" smtClean="0">
                <a:solidFill>
                  <a:srgbClr val="990000"/>
                </a:solidFill>
                <a:latin typeface="Arial" pitchFamily="34" charset="0"/>
              </a:rPr>
              <a:t> DA</a:t>
            </a:r>
            <a:r>
              <a:rPr lang="en-US" sz="1400" dirty="0">
                <a:solidFill>
                  <a:srgbClr val="990000"/>
                </a:solidFill>
                <a:latin typeface="Arial" pitchFamily="34" charset="0"/>
              </a:rPr>
              <a:t>, CONUS storm scale analysis updated every 15 min</a:t>
            </a:r>
          </a:p>
          <a:p>
            <a:pPr>
              <a:spcAft>
                <a:spcPts val="300"/>
              </a:spcAft>
            </a:pPr>
            <a:r>
              <a:rPr lang="en-US" sz="1400" b="1" u="sng" dirty="0" smtClean="0">
                <a:solidFill>
                  <a:srgbClr val="990000"/>
                </a:solidFill>
                <a:latin typeface="Arial" pitchFamily="34" charset="0"/>
              </a:rPr>
              <a:t>CFS</a:t>
            </a:r>
            <a:r>
              <a:rPr lang="en-US" sz="1400" dirty="0" smtClean="0">
                <a:solidFill>
                  <a:srgbClr val="990000"/>
                </a:solidFill>
                <a:latin typeface="Arial" pitchFamily="34" charset="0"/>
              </a:rPr>
              <a:t> capacity to support Extended Outlooks</a:t>
            </a:r>
            <a:endParaRPr lang="en-US" sz="1400" dirty="0" smtClean="0">
              <a:solidFill>
                <a:srgbClr val="0000FF"/>
              </a:solidFill>
              <a:latin typeface="Arial" pitchFamily="34" charset="0"/>
            </a:endParaRPr>
          </a:p>
          <a:p>
            <a:pPr>
              <a:buNone/>
            </a:pPr>
            <a:endParaRPr lang="en-US" sz="1600" dirty="0" smtClean="0">
              <a:solidFill>
                <a:srgbClr val="0000FF"/>
              </a:solidFill>
              <a:latin typeface="Arial" pitchFamily="34" charset="0"/>
            </a:endParaRPr>
          </a:p>
          <a:p>
            <a:pPr marL="0" indent="0">
              <a:buNone/>
            </a:pPr>
            <a:endParaRPr lang="en-US" sz="1600" dirty="0" smtClean="0">
              <a:solidFill>
                <a:srgbClr val="0000FF"/>
              </a:solidFill>
              <a:latin typeface="Arial" pitchFamily="34" charset="0"/>
            </a:endParaRP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spclogo"/>
          <p:cNvPicPr>
            <a:picLocks noChangeAspect="1" noChangeArrowheads="1"/>
          </p:cNvPicPr>
          <p:nvPr/>
        </p:nvPicPr>
        <p:blipFill>
          <a:blip r:embed="rId3" cstate="print"/>
          <a:srcRect/>
          <a:stretch>
            <a:fillRect/>
          </a:stretch>
        </p:blipFill>
        <p:spPr bwMode="auto">
          <a:xfrm>
            <a:off x="8150841" y="45811"/>
            <a:ext cx="916958" cy="487589"/>
          </a:xfrm>
          <a:prstGeom prst="rect">
            <a:avLst/>
          </a:prstGeom>
          <a:noFill/>
          <a:ln w="9525">
            <a:noFill/>
            <a:miter lim="800000"/>
            <a:headEnd/>
            <a:tailEnd/>
          </a:ln>
        </p:spPr>
      </p:pic>
      <p:sp>
        <p:nvSpPr>
          <p:cNvPr id="7" name="TextBox 6"/>
          <p:cNvSpPr txBox="1"/>
          <p:nvPr/>
        </p:nvSpPr>
        <p:spPr>
          <a:xfrm>
            <a:off x="1828800" y="6172200"/>
            <a:ext cx="5943600" cy="369332"/>
          </a:xfrm>
          <a:prstGeom prst="rect">
            <a:avLst/>
          </a:prstGeom>
          <a:noFill/>
        </p:spPr>
        <p:txBody>
          <a:bodyPr wrap="square" rtlCol="0">
            <a:spAutoFit/>
          </a:bodyPr>
          <a:lstStyle/>
          <a:p>
            <a:pPr algn="ctr"/>
            <a:r>
              <a:rPr lang="en-US" dirty="0" smtClean="0"/>
              <a:t>Simplified Model Suite!</a:t>
            </a:r>
            <a:endParaRPr lang="en-US" dirty="0"/>
          </a:p>
        </p:txBody>
      </p:sp>
    </p:spTree>
    <p:extLst>
      <p:ext uri="{BB962C8B-B14F-4D97-AF65-F5344CB8AC3E}">
        <p14:creationId xmlns:p14="http://schemas.microsoft.com/office/powerpoint/2010/main" val="3354897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Supplemental Slides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0184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236441"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4.  What Do You Need in Terms of Models or Products to Meet Your Needs in the Next 1-2 Years?</a:t>
            </a:r>
            <a:endParaRPr lang="en-US" b="1" dirty="0">
              <a:solidFill>
                <a:srgbClr val="0000FF"/>
              </a:solidFill>
            </a:endParaRPr>
          </a:p>
        </p:txBody>
      </p:sp>
      <p:sp>
        <p:nvSpPr>
          <p:cNvPr id="6" name="Content Placeholder 5"/>
          <p:cNvSpPr>
            <a:spLocks noGrp="1"/>
          </p:cNvSpPr>
          <p:nvPr>
            <p:ph idx="1"/>
          </p:nvPr>
        </p:nvSpPr>
        <p:spPr>
          <a:xfrm>
            <a:off x="381000" y="1524000"/>
            <a:ext cx="8458200" cy="4114800"/>
          </a:xfrm>
        </p:spPr>
        <p:txBody>
          <a:bodyPr/>
          <a:lstStyle/>
          <a:p>
            <a:r>
              <a:rPr lang="en-US" sz="2200" b="1" dirty="0" smtClean="0">
                <a:latin typeface="Arial" panose="020B0604020202020204" pitchFamily="34" charset="0"/>
                <a:cs typeface="Arial" panose="020B0604020202020204" pitchFamily="34" charset="0"/>
              </a:rPr>
              <a:t>Improved model representations of thermodynamic profiles</a:t>
            </a:r>
          </a:p>
          <a:p>
            <a:pPr lvl="1"/>
            <a:endParaRPr lang="en-US" sz="1800" b="1" dirty="0" smtClean="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133600"/>
            <a:ext cx="6172200" cy="4290947"/>
          </a:xfrm>
          <a:prstGeom prst="rect">
            <a:avLst/>
          </a:prstGeom>
        </p:spPr>
      </p:pic>
      <p:sp>
        <p:nvSpPr>
          <p:cNvPr id="9" name="TextBox 8"/>
          <p:cNvSpPr txBox="1"/>
          <p:nvPr/>
        </p:nvSpPr>
        <p:spPr>
          <a:xfrm>
            <a:off x="6858000" y="2286000"/>
            <a:ext cx="1981200" cy="2031325"/>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NAM 59-h forecasting sounding @ADM</a:t>
            </a:r>
          </a:p>
          <a:p>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Immediate      pre-convective environment</a:t>
            </a:r>
            <a:endParaRPr lang="en-US" dirty="0">
              <a:solidFill>
                <a:srgbClr val="000000"/>
              </a:solidFill>
              <a:latin typeface="Arial" panose="020B0604020202020204" pitchFamily="34" charset="0"/>
              <a:cs typeface="Arial" panose="020B0604020202020204" pitchFamily="34" charset="0"/>
            </a:endParaRPr>
          </a:p>
        </p:txBody>
      </p:sp>
      <p:sp>
        <p:nvSpPr>
          <p:cNvPr id="10" name="Oval 9"/>
          <p:cNvSpPr/>
          <p:nvPr/>
        </p:nvSpPr>
        <p:spPr>
          <a:xfrm>
            <a:off x="2057400" y="4648200"/>
            <a:ext cx="685800"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1143000" y="4419600"/>
            <a:ext cx="990600" cy="461665"/>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MAUL-like structure</a:t>
            </a:r>
            <a:endParaRPr lang="en-US" sz="1200" dirty="0">
              <a:solidFill>
                <a:srgbClr val="FFFFFF"/>
              </a:solidFill>
              <a:latin typeface="Arial" panose="020B0604020202020204" pitchFamily="34" charset="0"/>
              <a:cs typeface="Arial" panose="020B0604020202020204" pitchFamily="34" charset="0"/>
            </a:endParaRPr>
          </a:p>
        </p:txBody>
      </p:sp>
      <p:sp>
        <p:nvSpPr>
          <p:cNvPr id="12" name="TextBox 11"/>
          <p:cNvSpPr txBox="1"/>
          <p:nvPr/>
        </p:nvSpPr>
        <p:spPr>
          <a:xfrm>
            <a:off x="2057400" y="2895600"/>
            <a:ext cx="1219200" cy="646331"/>
          </a:xfrm>
          <a:prstGeom prst="rect">
            <a:avLst/>
          </a:prstGeom>
          <a:noFill/>
        </p:spPr>
        <p:txBody>
          <a:bodyPr wrap="square" rtlCol="0">
            <a:spAutoFit/>
          </a:bodyPr>
          <a:lstStyle/>
          <a:p>
            <a:r>
              <a:rPr lang="en-US" dirty="0" smtClean="0">
                <a:solidFill>
                  <a:srgbClr val="FFFFFF"/>
                </a:solidFill>
                <a:latin typeface="Arial" panose="020B0604020202020204" pitchFamily="34" charset="0"/>
                <a:cs typeface="Arial" panose="020B0604020202020204" pitchFamily="34" charset="0"/>
              </a:rPr>
              <a:t>MUCAPE 2903 J/kg</a:t>
            </a: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4214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236441"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4.  What Do You Need in Terms of Models or Products to Meet Your Needs in the Next 1-2 Years?</a:t>
            </a:r>
            <a:endParaRPr lang="en-US" b="1" dirty="0">
              <a:solidFill>
                <a:srgbClr val="0000FF"/>
              </a:solidFill>
            </a:endParaRPr>
          </a:p>
        </p:txBody>
      </p:sp>
      <p:sp>
        <p:nvSpPr>
          <p:cNvPr id="6" name="Content Placeholder 5"/>
          <p:cNvSpPr>
            <a:spLocks noGrp="1"/>
          </p:cNvSpPr>
          <p:nvPr>
            <p:ph idx="1"/>
          </p:nvPr>
        </p:nvSpPr>
        <p:spPr>
          <a:xfrm>
            <a:off x="381000" y="1524000"/>
            <a:ext cx="8458200" cy="4114800"/>
          </a:xfrm>
        </p:spPr>
        <p:txBody>
          <a:bodyPr/>
          <a:lstStyle/>
          <a:p>
            <a:r>
              <a:rPr lang="en-US" sz="2200" b="1" dirty="0" smtClean="0">
                <a:latin typeface="Arial" panose="020B0604020202020204" pitchFamily="34" charset="0"/>
                <a:cs typeface="Arial" panose="020B0604020202020204" pitchFamily="34" charset="0"/>
              </a:rPr>
              <a:t>Improved model representations of thermodynamic profiles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 y="2130552"/>
            <a:ext cx="6168731" cy="4288536"/>
          </a:xfrm>
          <a:prstGeom prst="rect">
            <a:avLst/>
          </a:prstGeom>
        </p:spPr>
      </p:pic>
      <p:sp>
        <p:nvSpPr>
          <p:cNvPr id="8" name="TextBox 7"/>
          <p:cNvSpPr txBox="1"/>
          <p:nvPr/>
        </p:nvSpPr>
        <p:spPr>
          <a:xfrm>
            <a:off x="6858000" y="2286000"/>
            <a:ext cx="1981200" cy="2585323"/>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NAM 60-h forecast sounding @ADM</a:t>
            </a:r>
          </a:p>
          <a:p>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Deep convection occurring with saturated dry-adiabatic lapse rate 600-500 </a:t>
            </a:r>
            <a:r>
              <a:rPr lang="en-US" dirty="0" err="1" smtClean="0">
                <a:solidFill>
                  <a:srgbClr val="000000"/>
                </a:solidFill>
                <a:latin typeface="Arial" panose="020B0604020202020204" pitchFamily="34" charset="0"/>
                <a:cs typeface="Arial" panose="020B0604020202020204" pitchFamily="34" charset="0"/>
              </a:rPr>
              <a:t>mb</a:t>
            </a:r>
            <a:endParaRPr lang="en-US" dirty="0">
              <a:solidFill>
                <a:srgbClr val="000000"/>
              </a:solidFill>
              <a:latin typeface="Arial" panose="020B0604020202020204" pitchFamily="34" charset="0"/>
              <a:cs typeface="Arial" panose="020B0604020202020204" pitchFamily="34" charset="0"/>
            </a:endParaRPr>
          </a:p>
        </p:txBody>
      </p:sp>
      <p:sp>
        <p:nvSpPr>
          <p:cNvPr id="9" name="Oval 8"/>
          <p:cNvSpPr/>
          <p:nvPr/>
        </p:nvSpPr>
        <p:spPr>
          <a:xfrm>
            <a:off x="1905000" y="4191000"/>
            <a:ext cx="685800" cy="381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2057400" y="2895600"/>
            <a:ext cx="1219200" cy="646331"/>
          </a:xfrm>
          <a:prstGeom prst="rect">
            <a:avLst/>
          </a:prstGeom>
          <a:noFill/>
        </p:spPr>
        <p:txBody>
          <a:bodyPr wrap="square" rtlCol="0">
            <a:spAutoFit/>
          </a:bodyPr>
          <a:lstStyle/>
          <a:p>
            <a:r>
              <a:rPr lang="en-US" dirty="0" smtClean="0">
                <a:solidFill>
                  <a:srgbClr val="FFFFFF"/>
                </a:solidFill>
                <a:latin typeface="Arial" panose="020B0604020202020204" pitchFamily="34" charset="0"/>
                <a:cs typeface="Arial" panose="020B0604020202020204" pitchFamily="34" charset="0"/>
              </a:rPr>
              <a:t>MUCAPE 2358 J/kg</a:t>
            </a: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399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236441"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4.  What Do You Need in Terms of Models or Products to Meet Your Needs in the Next 1-2 Years?</a:t>
            </a:r>
            <a:endParaRPr lang="en-US" b="1" dirty="0">
              <a:solidFill>
                <a:srgbClr val="0000FF"/>
              </a:solidFill>
            </a:endParaRPr>
          </a:p>
        </p:txBody>
      </p:sp>
      <p:sp>
        <p:nvSpPr>
          <p:cNvPr id="6" name="Content Placeholder 5"/>
          <p:cNvSpPr>
            <a:spLocks noGrp="1"/>
          </p:cNvSpPr>
          <p:nvPr>
            <p:ph idx="1"/>
          </p:nvPr>
        </p:nvSpPr>
        <p:spPr>
          <a:xfrm>
            <a:off x="381000" y="1524000"/>
            <a:ext cx="8458200" cy="4114800"/>
          </a:xfrm>
        </p:spPr>
        <p:txBody>
          <a:bodyPr/>
          <a:lstStyle/>
          <a:p>
            <a:r>
              <a:rPr lang="en-US" sz="2200" b="1" dirty="0" smtClean="0">
                <a:latin typeface="Arial" panose="020B0604020202020204" pitchFamily="34" charset="0"/>
                <a:cs typeface="Arial" panose="020B0604020202020204" pitchFamily="34" charset="0"/>
              </a:rPr>
              <a:t>Improved model representations of thermodynamic profiles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 y="2130552"/>
            <a:ext cx="6168731" cy="4288536"/>
          </a:xfrm>
          <a:prstGeom prst="rect">
            <a:avLst/>
          </a:prstGeom>
        </p:spPr>
      </p:pic>
      <p:sp>
        <p:nvSpPr>
          <p:cNvPr id="8" name="TextBox 7"/>
          <p:cNvSpPr txBox="1"/>
          <p:nvPr/>
        </p:nvSpPr>
        <p:spPr>
          <a:xfrm>
            <a:off x="6858000" y="2286000"/>
            <a:ext cx="1981200" cy="3416320"/>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NAM 61-h forecast sounding @ADM</a:t>
            </a:r>
          </a:p>
          <a:p>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Deep convection ended but little indication of traditional BMJ adjustment with high RH and near-moist adiabatic profile </a:t>
            </a:r>
            <a:endParaRPr lang="en-US"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2057400" y="2895600"/>
            <a:ext cx="1219200" cy="646331"/>
          </a:xfrm>
          <a:prstGeom prst="rect">
            <a:avLst/>
          </a:prstGeom>
          <a:noFill/>
        </p:spPr>
        <p:txBody>
          <a:bodyPr wrap="square" rtlCol="0">
            <a:spAutoFit/>
          </a:bodyPr>
          <a:lstStyle/>
          <a:p>
            <a:r>
              <a:rPr lang="en-US" dirty="0" smtClean="0">
                <a:solidFill>
                  <a:srgbClr val="FFFFFF"/>
                </a:solidFill>
                <a:latin typeface="Arial" panose="020B0604020202020204" pitchFamily="34" charset="0"/>
                <a:cs typeface="Arial" panose="020B0604020202020204" pitchFamily="34" charset="0"/>
              </a:rPr>
              <a:t>MUCAPE 2042 J/kg</a:t>
            </a: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614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0433" name="Picture 2"/>
          <p:cNvPicPr>
            <a:picLocks noChangeAspect="1" noChangeArrowheads="1"/>
          </p:cNvPicPr>
          <p:nvPr/>
        </p:nvPicPr>
        <p:blipFill>
          <a:blip r:embed="rId2" cstate="print"/>
          <a:srcRect/>
          <a:stretch>
            <a:fillRect/>
          </a:stretch>
        </p:blipFill>
        <p:spPr bwMode="auto">
          <a:xfrm>
            <a:off x="53975" y="31750"/>
            <a:ext cx="9042400" cy="1706563"/>
          </a:xfrm>
          <a:prstGeom prst="rect">
            <a:avLst/>
          </a:prstGeom>
          <a:noFill/>
          <a:ln w="12700">
            <a:solidFill>
              <a:schemeClr val="tx1"/>
            </a:solidFill>
            <a:miter lim="800000"/>
            <a:headEnd/>
            <a:tailEnd/>
          </a:ln>
        </p:spPr>
      </p:pic>
      <p:pic>
        <p:nvPicPr>
          <p:cNvPr id="1810434" name="Picture 16"/>
          <p:cNvPicPr>
            <a:picLocks noChangeAspect="1" noChangeArrowheads="1"/>
          </p:cNvPicPr>
          <p:nvPr/>
        </p:nvPicPr>
        <p:blipFill>
          <a:blip r:embed="rId3" cstate="print"/>
          <a:srcRect/>
          <a:stretch>
            <a:fillRect/>
          </a:stretch>
        </p:blipFill>
        <p:spPr bwMode="auto">
          <a:xfrm>
            <a:off x="2516188" y="3724276"/>
            <a:ext cx="4051300" cy="2701925"/>
          </a:xfrm>
          <a:prstGeom prst="rect">
            <a:avLst/>
          </a:prstGeom>
          <a:noFill/>
          <a:ln w="12700">
            <a:solidFill>
              <a:schemeClr val="tx1"/>
            </a:solidFill>
            <a:miter lim="800000"/>
            <a:headEnd/>
            <a:tailEnd/>
          </a:ln>
        </p:spPr>
      </p:pic>
      <p:pic>
        <p:nvPicPr>
          <p:cNvPr id="1810435" name="Picture 1" descr="Screen Shot 2012-01-08 at 5.15.00 PM.png"/>
          <p:cNvPicPr>
            <a:picLocks noChangeAspect="1"/>
          </p:cNvPicPr>
          <p:nvPr/>
        </p:nvPicPr>
        <p:blipFill>
          <a:blip r:embed="rId4" cstate="print"/>
          <a:srcRect b="1257"/>
          <a:stretch>
            <a:fillRect/>
          </a:stretch>
        </p:blipFill>
        <p:spPr bwMode="auto">
          <a:xfrm>
            <a:off x="6308725" y="3138488"/>
            <a:ext cx="2784475" cy="2662237"/>
          </a:xfrm>
          <a:prstGeom prst="rect">
            <a:avLst/>
          </a:prstGeom>
          <a:noFill/>
          <a:ln w="12700">
            <a:solidFill>
              <a:schemeClr val="tx1"/>
            </a:solidFill>
            <a:miter lim="800000"/>
            <a:headEnd/>
            <a:tailEnd/>
          </a:ln>
        </p:spPr>
      </p:pic>
      <p:sp>
        <p:nvSpPr>
          <p:cNvPr id="1810436" name="Rectangle 6"/>
          <p:cNvSpPr>
            <a:spLocks noChangeArrowheads="1"/>
          </p:cNvSpPr>
          <p:nvPr/>
        </p:nvSpPr>
        <p:spPr bwMode="auto">
          <a:xfrm>
            <a:off x="1366839" y="6396039"/>
            <a:ext cx="6142037" cy="338554"/>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C00000"/>
                </a:solidFill>
                <a:ea typeface="ＭＳ Ｐゴシック" pitchFamily="34" charset="-128"/>
                <a:cs typeface="Arial" charset="0"/>
                <a:hlinkClick r:id="rId5"/>
              </a:rPr>
              <a:t>http://www.joss.ucar.edu/events/2011/weather_ready/</a:t>
            </a:r>
            <a:r>
              <a:rPr lang="en-US" sz="1600" b="1">
                <a:solidFill>
                  <a:srgbClr val="C00000"/>
                </a:solidFill>
                <a:ea typeface="ＭＳ Ｐゴシック" pitchFamily="34" charset="-128"/>
                <a:cs typeface="Arial" charset="0"/>
              </a:rPr>
              <a:t> </a:t>
            </a:r>
          </a:p>
        </p:txBody>
      </p:sp>
      <p:pic>
        <p:nvPicPr>
          <p:cNvPr id="8" name="Picture 1" descr="Screen Shot 2012-01-08 at 5.51.45 PM.png"/>
          <p:cNvPicPr>
            <a:picLocks noChangeAspect="1"/>
          </p:cNvPicPr>
          <p:nvPr/>
        </p:nvPicPr>
        <p:blipFill>
          <a:blip r:embed="rId6" cstate="print"/>
          <a:srcRect/>
          <a:stretch>
            <a:fillRect/>
          </a:stretch>
        </p:blipFill>
        <p:spPr bwMode="auto">
          <a:xfrm>
            <a:off x="612776" y="1766889"/>
            <a:ext cx="2608263" cy="1744663"/>
          </a:xfrm>
          <a:prstGeom prst="rect">
            <a:avLst/>
          </a:prstGeom>
          <a:noFill/>
          <a:ln w="12700">
            <a:solidFill>
              <a:schemeClr val="bg1">
                <a:lumMod val="95000"/>
              </a:schemeClr>
            </a:solidFill>
            <a:miter lim="800000"/>
            <a:headEnd/>
            <a:tailEnd/>
          </a:ln>
        </p:spPr>
      </p:pic>
      <p:sp>
        <p:nvSpPr>
          <p:cNvPr id="1810438" name="TextBox 8"/>
          <p:cNvSpPr txBox="1">
            <a:spLocks noChangeArrowheads="1"/>
          </p:cNvSpPr>
          <p:nvPr/>
        </p:nvSpPr>
        <p:spPr bwMode="auto">
          <a:xfrm>
            <a:off x="3355977" y="1912939"/>
            <a:ext cx="3770687" cy="1569660"/>
          </a:xfrm>
          <a:prstGeom prst="rect">
            <a:avLst/>
          </a:prstGeom>
          <a:solidFill>
            <a:schemeClr val="bg1"/>
          </a:solidFill>
          <a:ln w="12700">
            <a:solidFill>
              <a:schemeClr val="tx1"/>
            </a:solidFill>
            <a:miter lim="800000"/>
            <a:headEnd/>
            <a:tailEnd/>
          </a:ln>
        </p:spPr>
        <p:txBody>
          <a:bodyPr wrap="square">
            <a:spAutoFit/>
          </a:bodyPr>
          <a:lstStyle/>
          <a:p>
            <a:pPr fontAlgn="base">
              <a:spcBef>
                <a:spcPct val="0"/>
              </a:spcBef>
              <a:spcAft>
                <a:spcPct val="0"/>
              </a:spcAft>
            </a:pPr>
            <a:r>
              <a:rPr lang="en-US" sz="2400" b="1" dirty="0">
                <a:solidFill>
                  <a:srgbClr val="B40000"/>
                </a:solidFill>
                <a:latin typeface="Calibri" panose="020F0502020204030204" pitchFamily="34" charset="0"/>
                <a:ea typeface="ＭＳ Ｐゴシック" pitchFamily="34" charset="-128"/>
                <a:cs typeface="Arial" charset="0"/>
              </a:rPr>
              <a:t>Goal: </a:t>
            </a:r>
            <a:r>
              <a:rPr lang="en-US" sz="2400" b="1" dirty="0">
                <a:solidFill>
                  <a:srgbClr val="006600"/>
                </a:solidFill>
                <a:latin typeface="Calibri" panose="020F0502020204030204" pitchFamily="34" charset="0"/>
                <a:ea typeface="ＭＳ Ｐゴシック" pitchFamily="34" charset="-128"/>
                <a:cs typeface="Arial" charset="0"/>
              </a:rPr>
              <a:t>reduce the loss of life </a:t>
            </a:r>
            <a:r>
              <a:rPr lang="en-US" sz="2400" dirty="0">
                <a:solidFill>
                  <a:srgbClr val="000000"/>
                </a:solidFill>
                <a:latin typeface="Calibri" panose="020F0502020204030204" pitchFamily="34" charset="0"/>
                <a:ea typeface="ＭＳ Ｐゴシック" pitchFamily="34" charset="-128"/>
                <a:cs typeface="Arial" charset="0"/>
              </a:rPr>
              <a:t>and </a:t>
            </a:r>
            <a:r>
              <a:rPr lang="en-US" sz="2400" b="1" dirty="0">
                <a:solidFill>
                  <a:srgbClr val="006600"/>
                </a:solidFill>
                <a:latin typeface="Calibri" panose="020F0502020204030204" pitchFamily="34" charset="0"/>
                <a:ea typeface="ＭＳ Ｐゴシック" pitchFamily="34" charset="-128"/>
                <a:cs typeface="Arial" charset="0"/>
              </a:rPr>
              <a:t>mitigate the social and economic impacts </a:t>
            </a:r>
            <a:r>
              <a:rPr lang="en-US" sz="2400" dirty="0">
                <a:solidFill>
                  <a:srgbClr val="000000"/>
                </a:solidFill>
                <a:latin typeface="Calibri" panose="020F0502020204030204" pitchFamily="34" charset="0"/>
                <a:ea typeface="ＭＳ Ｐゴシック" pitchFamily="34" charset="-128"/>
                <a:cs typeface="Arial" charset="0"/>
              </a:rPr>
              <a:t>of severe weather</a:t>
            </a:r>
          </a:p>
        </p:txBody>
      </p:sp>
      <p:pic>
        <p:nvPicPr>
          <p:cNvPr id="1810439" name="Picture 2" descr="Screen Shot 2012-01-08 at 5.17.42 PM.png"/>
          <p:cNvPicPr>
            <a:picLocks noChangeAspect="1"/>
          </p:cNvPicPr>
          <p:nvPr/>
        </p:nvPicPr>
        <p:blipFill>
          <a:blip r:embed="rId7" cstate="print"/>
          <a:srcRect t="4817" r="2821" b="232"/>
          <a:stretch>
            <a:fillRect/>
          </a:stretch>
        </p:blipFill>
        <p:spPr bwMode="auto">
          <a:xfrm>
            <a:off x="50802" y="3355977"/>
            <a:ext cx="2513013" cy="2416175"/>
          </a:xfrm>
          <a:prstGeom prst="rect">
            <a:avLst/>
          </a:prstGeom>
          <a:noFill/>
          <a:ln w="12700">
            <a:solidFill>
              <a:schemeClr val="tx1"/>
            </a:solidFill>
            <a:miter lim="800000"/>
            <a:headEnd/>
            <a:tailEnd/>
          </a:ln>
        </p:spPr>
      </p:pic>
      <p:sp>
        <p:nvSpPr>
          <p:cNvPr id="2" name="TextBox 1"/>
          <p:cNvSpPr txBox="1"/>
          <p:nvPr/>
        </p:nvSpPr>
        <p:spPr>
          <a:xfrm>
            <a:off x="304800" y="3511552"/>
            <a:ext cx="8534400" cy="1631216"/>
          </a:xfrm>
          <a:prstGeom prst="rect">
            <a:avLst/>
          </a:prstGeom>
          <a:solidFill>
            <a:schemeClr val="bg1"/>
          </a:solidFill>
          <a:ln>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This is a multi-dimensional </a:t>
            </a:r>
            <a:r>
              <a:rPr lang="en-US" sz="2000" b="1" dirty="0" smtClean="0">
                <a:solidFill>
                  <a:srgbClr val="C00000"/>
                </a:solidFill>
                <a:latin typeface="Arial" panose="020B0604020202020204" pitchFamily="34" charset="0"/>
                <a:cs typeface="Arial" panose="020B0604020202020204" pitchFamily="34" charset="0"/>
              </a:rPr>
              <a:t>Science</a:t>
            </a:r>
            <a:r>
              <a:rPr lang="en-US" sz="2000" b="1" dirty="0" smtClean="0">
                <a:latin typeface="Arial" panose="020B0604020202020204" pitchFamily="34" charset="0"/>
                <a:cs typeface="Arial" panose="020B0604020202020204" pitchFamily="34" charset="0"/>
              </a:rPr>
              <a:t> and </a:t>
            </a:r>
            <a:r>
              <a:rPr lang="en-US" sz="2000" b="1" dirty="0" smtClean="0">
                <a:solidFill>
                  <a:srgbClr val="0000FF"/>
                </a:solidFill>
                <a:latin typeface="Arial" panose="020B0604020202020204" pitchFamily="34" charset="0"/>
                <a:cs typeface="Arial" panose="020B0604020202020204" pitchFamily="34" charset="0"/>
              </a:rPr>
              <a:t>Service</a:t>
            </a:r>
            <a:r>
              <a:rPr lang="en-US" sz="2000" b="1" dirty="0" smtClean="0">
                <a:latin typeface="Arial" panose="020B0604020202020204" pitchFamily="34" charset="0"/>
                <a:cs typeface="Arial" panose="020B0604020202020204" pitchFamily="34" charset="0"/>
              </a:rPr>
              <a:t> problem</a:t>
            </a:r>
          </a:p>
          <a:p>
            <a:pPr algn="ctr"/>
            <a:endParaRPr lang="en-US" sz="2000" b="1" dirty="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Physical Science and Social Science Factors</a:t>
            </a:r>
          </a:p>
          <a:p>
            <a:pPr algn="ctr"/>
            <a:endParaRPr lang="en-US" sz="20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Hazard Prediction, Risk Quantification, and Communication Issues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82030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1.  What </a:t>
            </a:r>
            <a:r>
              <a:rPr lang="en-US" sz="2800" b="1" dirty="0">
                <a:solidFill>
                  <a:srgbClr val="0000FF"/>
                </a:solidFill>
                <a:latin typeface="Arial" pitchFamily="34" charset="0"/>
                <a:ea typeface="+mn-ea"/>
                <a:cs typeface="+mn-cs"/>
              </a:rPr>
              <a:t>are the Biggest Challenges Your Region/Center Faces</a:t>
            </a:r>
            <a:r>
              <a:rPr lang="en-US" sz="2800" b="1" dirty="0" smtClean="0">
                <a:solidFill>
                  <a:srgbClr val="0000FF"/>
                </a:solidFill>
                <a:latin typeface="Arial" pitchFamily="34" charset="0"/>
                <a:ea typeface="+mn-ea"/>
                <a:cs typeface="+mn-cs"/>
              </a:rPr>
              <a:t>?</a:t>
            </a:r>
            <a:endParaRPr lang="en-US" b="1" dirty="0">
              <a:solidFill>
                <a:srgbClr val="0000FF"/>
              </a:solidFill>
            </a:endParaRPr>
          </a:p>
        </p:txBody>
      </p:sp>
      <p:sp>
        <p:nvSpPr>
          <p:cNvPr id="6" name="Content Placeholder 5"/>
          <p:cNvSpPr>
            <a:spLocks noGrp="1"/>
          </p:cNvSpPr>
          <p:nvPr>
            <p:ph idx="1"/>
          </p:nvPr>
        </p:nvSpPr>
        <p:spPr>
          <a:xfrm>
            <a:off x="533400" y="1295400"/>
            <a:ext cx="8001000" cy="4648200"/>
          </a:xfrm>
        </p:spPr>
        <p:txBody>
          <a:bodyPr/>
          <a:lstStyle/>
          <a:p>
            <a:r>
              <a:rPr lang="en-US" sz="2200" b="1" dirty="0" smtClean="0">
                <a:latin typeface="Arial" panose="020B0604020202020204" pitchFamily="34" charset="0"/>
                <a:cs typeface="Arial" panose="020B0604020202020204" pitchFamily="34" charset="0"/>
              </a:rPr>
              <a:t>How do we effectively blend science advancements (R2O) into an increasingly service-based NWS (IDSS)?</a:t>
            </a:r>
          </a:p>
          <a:p>
            <a:pPr lvl="1"/>
            <a:r>
              <a:rPr lang="en-US" sz="1800" dirty="0" smtClean="0">
                <a:latin typeface="Arial" panose="020B0604020202020204" pitchFamily="34" charset="0"/>
                <a:cs typeface="Arial" panose="020B0604020202020204" pitchFamily="34" charset="0"/>
              </a:rPr>
              <a:t>Blending </a:t>
            </a:r>
            <a:r>
              <a:rPr lang="en-US" sz="1800" dirty="0">
                <a:latin typeface="Arial" panose="020B0604020202020204" pitchFamily="34" charset="0"/>
                <a:cs typeface="Arial" panose="020B0604020202020204" pitchFamily="34" charset="0"/>
              </a:rPr>
              <a:t>SPC </a:t>
            </a:r>
            <a:r>
              <a:rPr lang="en-US" sz="1800" dirty="0" smtClean="0">
                <a:latin typeface="Arial" panose="020B0604020202020204" pitchFamily="34" charset="0"/>
                <a:cs typeface="Arial" panose="020B0604020202020204" pitchFamily="34" charset="0"/>
              </a:rPr>
              <a:t>expert knowledge </a:t>
            </a:r>
            <a:r>
              <a:rPr lang="en-US" sz="1800" dirty="0">
                <a:latin typeface="Arial" panose="020B0604020202020204" pitchFamily="34" charset="0"/>
                <a:cs typeface="Arial" panose="020B0604020202020204" pitchFamily="34" charset="0"/>
              </a:rPr>
              <a:t>of severe storm </a:t>
            </a:r>
            <a:r>
              <a:rPr lang="en-US" sz="1800" dirty="0" err="1">
                <a:latin typeface="Arial" panose="020B0604020202020204" pitchFamily="34" charset="0"/>
                <a:cs typeface="Arial" panose="020B0604020202020204" pitchFamily="34" charset="0"/>
              </a:rPr>
              <a:t>storm</a:t>
            </a:r>
            <a:r>
              <a:rPr lang="en-US" sz="1800" dirty="0">
                <a:latin typeface="Arial" panose="020B0604020202020204" pitchFamily="34" charset="0"/>
                <a:cs typeface="Arial" panose="020B0604020202020204" pitchFamily="34" charset="0"/>
              </a:rPr>
              <a:t> environments with emerging CAM </a:t>
            </a:r>
            <a:r>
              <a:rPr lang="en-US" sz="1800" dirty="0" smtClean="0">
                <a:latin typeface="Arial" panose="020B0604020202020204" pitchFamily="34" charset="0"/>
                <a:cs typeface="Arial" panose="020B0604020202020204" pitchFamily="34" charset="0"/>
              </a:rPr>
              <a:t>ensembles</a:t>
            </a:r>
          </a:p>
          <a:p>
            <a:pPr lvl="2"/>
            <a:r>
              <a:rPr lang="en-US" sz="1400" dirty="0" smtClean="0">
                <a:latin typeface="Arial" panose="020B0604020202020204" pitchFamily="34" charset="0"/>
                <a:cs typeface="Arial" panose="020B0604020202020204" pitchFamily="34" charset="0"/>
              </a:rPr>
              <a:t>Both </a:t>
            </a:r>
            <a:r>
              <a:rPr lang="en-US" sz="1400" dirty="0">
                <a:latin typeface="Arial" panose="020B0604020202020204" pitchFamily="34" charset="0"/>
                <a:cs typeface="Arial" panose="020B0604020202020204" pitchFamily="34" charset="0"/>
              </a:rPr>
              <a:t>a forecaster and a post processing </a:t>
            </a:r>
            <a:r>
              <a:rPr lang="en-US" sz="1400" dirty="0" smtClean="0">
                <a:latin typeface="Arial" panose="020B0604020202020204" pitchFamily="34" charset="0"/>
                <a:cs typeface="Arial" panose="020B0604020202020204" pitchFamily="34" charset="0"/>
              </a:rPr>
              <a:t>challenge</a:t>
            </a:r>
          </a:p>
          <a:p>
            <a:pPr lvl="1"/>
            <a:r>
              <a:rPr lang="en-US" sz="1800" dirty="0" smtClean="0">
                <a:latin typeface="Arial" panose="020B0604020202020204" pitchFamily="34" charset="0"/>
                <a:cs typeface="Arial" panose="020B0604020202020204" pitchFamily="34" charset="0"/>
              </a:rPr>
              <a:t>Integrating </a:t>
            </a:r>
            <a:r>
              <a:rPr lang="en-US" sz="1800" dirty="0">
                <a:latin typeface="Arial" panose="020B0604020202020204" pitchFamily="34" charset="0"/>
                <a:cs typeface="Arial" panose="020B0604020202020204" pitchFamily="34" charset="0"/>
              </a:rPr>
              <a:t>emerging </a:t>
            </a:r>
            <a:r>
              <a:rPr lang="en-US" sz="1800" dirty="0" smtClean="0">
                <a:latin typeface="Arial" panose="020B0604020202020204" pitchFamily="34" charset="0"/>
                <a:cs typeface="Arial" panose="020B0604020202020204" pitchFamily="34" charset="0"/>
              </a:rPr>
              <a:t>short-range </a:t>
            </a:r>
            <a:r>
              <a:rPr lang="en-US" sz="1800" dirty="0">
                <a:latin typeface="Arial" panose="020B0604020202020204" pitchFamily="34" charset="0"/>
                <a:cs typeface="Arial" panose="020B0604020202020204" pitchFamily="34" charset="0"/>
              </a:rPr>
              <a:t>CAM ensembles with forecaster expertise to create frequently updated probabilistic information in the 1-15 hour </a:t>
            </a:r>
            <a:r>
              <a:rPr lang="en-US" sz="1800" dirty="0" smtClean="0">
                <a:latin typeface="Arial" panose="020B0604020202020204" pitchFamily="34" charset="0"/>
                <a:cs typeface="Arial" panose="020B0604020202020204" pitchFamily="34" charset="0"/>
              </a:rPr>
              <a:t>range</a:t>
            </a:r>
          </a:p>
          <a:p>
            <a:pPr lvl="2"/>
            <a:r>
              <a:rPr lang="en-US" sz="1400" dirty="0" smtClean="0">
                <a:latin typeface="Arial" panose="020B0604020202020204" pitchFamily="34" charset="0"/>
                <a:cs typeface="Arial" panose="020B0604020202020204" pitchFamily="34" charset="0"/>
              </a:rPr>
              <a:t>Support </a:t>
            </a:r>
            <a:r>
              <a:rPr lang="en-US" sz="1400" dirty="0">
                <a:latin typeface="Arial" panose="020B0604020202020204" pitchFamily="34" charset="0"/>
                <a:cs typeface="Arial" panose="020B0604020202020204" pitchFamily="34" charset="0"/>
              </a:rPr>
              <a:t>hour-to-hour emergency decision making (FACETs</a:t>
            </a:r>
            <a:r>
              <a:rPr lang="en-US" sz="1400" dirty="0" smtClean="0">
                <a:latin typeface="Arial" panose="020B0604020202020204" pitchFamily="34" charset="0"/>
                <a:cs typeface="Arial" panose="020B0604020202020204" pitchFamily="34" charset="0"/>
              </a:rPr>
              <a:t>)</a:t>
            </a:r>
          </a:p>
          <a:p>
            <a:pPr lvl="1"/>
            <a:r>
              <a:rPr lang="en-US" sz="1800" dirty="0" smtClean="0">
                <a:latin typeface="Arial" panose="020B0604020202020204" pitchFamily="34" charset="0"/>
                <a:cs typeface="Arial" panose="020B0604020202020204" pitchFamily="34" charset="0"/>
              </a:rPr>
              <a:t>Handling data </a:t>
            </a:r>
            <a:r>
              <a:rPr lang="en-US" sz="1800" dirty="0">
                <a:latin typeface="Arial" panose="020B0604020202020204" pitchFamily="34" charset="0"/>
                <a:cs typeface="Arial" panose="020B0604020202020204" pitchFamily="34" charset="0"/>
              </a:rPr>
              <a:t>volume rates </a:t>
            </a:r>
            <a:r>
              <a:rPr lang="en-US" sz="1800" dirty="0" smtClean="0">
                <a:latin typeface="Arial" panose="020B0604020202020204" pitchFamily="34" charset="0"/>
                <a:cs typeface="Arial" panose="020B0604020202020204" pitchFamily="34" charset="0"/>
              </a:rPr>
              <a:t>that continue </a:t>
            </a:r>
            <a:r>
              <a:rPr lang="en-US" sz="1800" dirty="0">
                <a:latin typeface="Arial" panose="020B0604020202020204" pitchFamily="34" charset="0"/>
                <a:cs typeface="Arial" panose="020B0604020202020204" pitchFamily="34" charset="0"/>
              </a:rPr>
              <a:t>to expand </a:t>
            </a:r>
            <a:r>
              <a:rPr lang="en-US" sz="1800" dirty="0" smtClean="0">
                <a:latin typeface="Arial" panose="020B0604020202020204" pitchFamily="34" charset="0"/>
                <a:cs typeface="Arial" panose="020B0604020202020204" pitchFamily="34" charset="0"/>
              </a:rPr>
              <a:t>exponentially</a:t>
            </a:r>
          </a:p>
          <a:p>
            <a:pPr lvl="2"/>
            <a:r>
              <a:rPr lang="en-US" sz="1400" dirty="0" smtClean="0">
                <a:latin typeface="Arial" panose="020B0604020202020204" pitchFamily="34" charset="0"/>
                <a:cs typeface="Arial" panose="020B0604020202020204" pitchFamily="34" charset="0"/>
              </a:rPr>
              <a:t>Effective </a:t>
            </a:r>
            <a:r>
              <a:rPr lang="en-US" sz="1400" dirty="0">
                <a:latin typeface="Arial" panose="020B0604020202020204" pitchFamily="34" charset="0"/>
                <a:cs typeface="Arial" panose="020B0604020202020204" pitchFamily="34" charset="0"/>
              </a:rPr>
              <a:t>specialized post-processing and information extraction tools are </a:t>
            </a:r>
            <a:r>
              <a:rPr lang="en-US" sz="1400" dirty="0" smtClean="0">
                <a:latin typeface="Arial" panose="020B0604020202020204" pitchFamily="34" charset="0"/>
                <a:cs typeface="Arial" panose="020B0604020202020204" pitchFamily="34" charset="0"/>
              </a:rPr>
              <a:t>essential</a:t>
            </a:r>
          </a:p>
          <a:p>
            <a:pPr lvl="1"/>
            <a:r>
              <a:rPr lang="en-US" sz="1800" dirty="0" smtClean="0">
                <a:latin typeface="Arial" panose="020B0604020202020204" pitchFamily="34" charset="0"/>
                <a:cs typeface="Arial" panose="020B0604020202020204" pitchFamily="34" charset="0"/>
              </a:rPr>
              <a:t>Extending Day 1 CAM-driven </a:t>
            </a:r>
            <a:r>
              <a:rPr lang="en-US" sz="1800" dirty="0">
                <a:latin typeface="Arial" panose="020B0604020202020204" pitchFamily="34" charset="0"/>
                <a:cs typeface="Arial" panose="020B0604020202020204" pitchFamily="34" charset="0"/>
              </a:rPr>
              <a:t>individual hazard forecast skill out to Days 2 &amp; </a:t>
            </a:r>
            <a:r>
              <a:rPr lang="en-US" sz="1800" dirty="0" smtClean="0">
                <a:latin typeface="Arial" panose="020B0604020202020204" pitchFamily="34" charset="0"/>
                <a:cs typeface="Arial" panose="020B0604020202020204" pitchFamily="34" charset="0"/>
              </a:rPr>
              <a:t>3</a:t>
            </a:r>
          </a:p>
          <a:p>
            <a:pPr lvl="2"/>
            <a:r>
              <a:rPr lang="en-US" sz="1400" dirty="0" smtClean="0">
                <a:latin typeface="Arial" panose="020B0604020202020204" pitchFamily="34" charset="0"/>
                <a:cs typeface="Arial" panose="020B0604020202020204" pitchFamily="34" charset="0"/>
              </a:rPr>
              <a:t>Requires </a:t>
            </a:r>
            <a:r>
              <a:rPr lang="en-US" sz="1400" dirty="0">
                <a:latin typeface="Arial" panose="020B0604020202020204" pitchFamily="34" charset="0"/>
                <a:cs typeface="Arial" panose="020B0604020202020204" pitchFamily="34" charset="0"/>
              </a:rPr>
              <a:t>effective forecast of convective mode and cascading influence of previous day's </a:t>
            </a:r>
            <a:r>
              <a:rPr lang="en-US" sz="1400" dirty="0" smtClean="0">
                <a:latin typeface="Arial" panose="020B0604020202020204" pitchFamily="34" charset="0"/>
                <a:cs typeface="Arial" panose="020B0604020202020204" pitchFamily="34" charset="0"/>
              </a:rPr>
              <a:t>convection</a:t>
            </a:r>
          </a:p>
          <a:p>
            <a:pPr lvl="1"/>
            <a:r>
              <a:rPr lang="en-US" sz="1800" dirty="0" smtClean="0">
                <a:latin typeface="Arial" panose="020B0604020202020204" pitchFamily="34" charset="0"/>
                <a:cs typeface="Arial" panose="020B0604020202020204" pitchFamily="34" charset="0"/>
              </a:rPr>
              <a:t>Translating quantitative hazard </a:t>
            </a:r>
            <a:r>
              <a:rPr lang="en-US" sz="1800" dirty="0">
                <a:latin typeface="Arial" panose="020B0604020202020204" pitchFamily="34" charset="0"/>
                <a:cs typeface="Arial" panose="020B0604020202020204" pitchFamily="34" charset="0"/>
              </a:rPr>
              <a:t>forecasts into probabilistic impact </a:t>
            </a:r>
            <a:r>
              <a:rPr lang="en-US" sz="1800" dirty="0" smtClean="0">
                <a:latin typeface="Arial" panose="020B0604020202020204" pitchFamily="34" charset="0"/>
                <a:cs typeface="Arial" panose="020B0604020202020204" pitchFamily="34" charset="0"/>
              </a:rPr>
              <a:t>forecasts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spTree>
    <p:extLst>
      <p:ext uri="{BB962C8B-B14F-4D97-AF65-F5344CB8AC3E}">
        <p14:creationId xmlns:p14="http://schemas.microsoft.com/office/powerpoint/2010/main" val="621992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685800" y="76200"/>
            <a:ext cx="7772400" cy="1470025"/>
          </a:xfrm>
        </p:spPr>
        <p:txBody>
          <a:bodyPr/>
          <a:lstStyle/>
          <a:p>
            <a:r>
              <a:rPr lang="en-US" sz="3600" b="1" dirty="0" smtClean="0">
                <a:solidFill>
                  <a:srgbClr val="0000FF"/>
                </a:solidFill>
                <a:latin typeface="Arial" pitchFamily="34" charset="0"/>
              </a:rPr>
              <a:t>Questions 2 and 3 </a:t>
            </a:r>
            <a:endParaRPr lang="en-US" sz="3600" b="1" dirty="0">
              <a:solidFill>
                <a:srgbClr val="0000FF"/>
              </a:solidFill>
              <a:latin typeface="Arial" pitchFamily="34" charset="0"/>
            </a:endParaRPr>
          </a:p>
        </p:txBody>
      </p:sp>
      <p:sp>
        <p:nvSpPr>
          <p:cNvPr id="438275" name="Rectangle 3"/>
          <p:cNvSpPr>
            <a:spLocks noGrp="1" noChangeArrowheads="1"/>
          </p:cNvSpPr>
          <p:nvPr>
            <p:ph type="subTitle" idx="1"/>
          </p:nvPr>
        </p:nvSpPr>
        <p:spPr>
          <a:xfrm>
            <a:off x="1371600" y="1371600"/>
            <a:ext cx="6400800" cy="1447800"/>
          </a:xfrm>
        </p:spPr>
        <p:txBody>
          <a:bodyPr/>
          <a:lstStyle/>
          <a:p>
            <a:pPr>
              <a:spcAft>
                <a:spcPts val="600"/>
              </a:spcAft>
            </a:pPr>
            <a:r>
              <a:rPr lang="en-US" sz="2800" dirty="0" smtClean="0">
                <a:latin typeface="Arial" pitchFamily="34" charset="0"/>
              </a:rPr>
              <a:t>Does the Current Production Suite and Products Adequately Help You Address Those Challenges?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22144" t="24857" r="22858" b="10001"/>
          <a:stretch>
            <a:fillRect/>
          </a:stretch>
        </p:blipFill>
        <p:spPr bwMode="auto">
          <a:xfrm>
            <a:off x="306572" y="4648200"/>
            <a:ext cx="2741428" cy="1981200"/>
          </a:xfrm>
          <a:prstGeom prst="rect">
            <a:avLst/>
          </a:prstGeom>
          <a:noFill/>
          <a:ln w="9525">
            <a:noFill/>
            <a:miter lim="800000"/>
            <a:headEnd/>
            <a:tailEnd/>
          </a:ln>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648200"/>
            <a:ext cx="298026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4"/>
          <p:cNvPicPr>
            <a:picLocks noChangeAspect="1"/>
          </p:cNvPicPr>
          <p:nvPr/>
        </p:nvPicPr>
        <p:blipFill rotWithShape="1">
          <a:blip r:embed="rId7">
            <a:extLst>
              <a:ext uri="{28A0092B-C50C-407E-A947-70E740481C1C}">
                <a14:useLocalDpi xmlns:a14="http://schemas.microsoft.com/office/drawing/2010/main" val="0"/>
              </a:ext>
            </a:extLst>
          </a:blip>
          <a:srcRect b="4815"/>
          <a:stretch/>
        </p:blipFill>
        <p:spPr bwMode="auto">
          <a:xfrm>
            <a:off x="3242169" y="4611624"/>
            <a:ext cx="2472831" cy="1955431"/>
          </a:xfrm>
          <a:prstGeom prst="rect">
            <a:avLst/>
          </a:prstGeom>
          <a:noFill/>
          <a:ln w="9525">
            <a:noFill/>
            <a:miter lim="800000"/>
            <a:headEnd/>
            <a:tailEnd/>
          </a:ln>
          <a:effectLst/>
        </p:spPr>
      </p:pic>
      <p:sp>
        <p:nvSpPr>
          <p:cNvPr id="2" name="TextBox 1"/>
          <p:cNvSpPr txBox="1"/>
          <p:nvPr/>
        </p:nvSpPr>
        <p:spPr>
          <a:xfrm>
            <a:off x="1143000" y="2958405"/>
            <a:ext cx="7086600" cy="1384995"/>
          </a:xfrm>
          <a:prstGeom prst="rect">
            <a:avLst/>
          </a:prstGeom>
          <a:noFill/>
        </p:spPr>
        <p:txBody>
          <a:bodyPr wrap="square" rtlCol="0">
            <a:spAutoFit/>
          </a:bodyPr>
          <a:lstStyle/>
          <a:p>
            <a:pPr lvl="0" algn="ctr" fontAlgn="base">
              <a:spcBef>
                <a:spcPct val="20000"/>
              </a:spcBef>
              <a:spcAft>
                <a:spcPts val="600"/>
              </a:spcAft>
            </a:pPr>
            <a:r>
              <a:rPr lang="en-US" sz="2800" kern="0" dirty="0">
                <a:solidFill>
                  <a:srgbClr val="000000"/>
                </a:solidFill>
                <a:latin typeface="Arial" pitchFamily="34" charset="0"/>
              </a:rPr>
              <a:t>Is the Current Amount of Available Guidance Too Much, </a:t>
            </a:r>
            <a:r>
              <a:rPr lang="en-US" sz="2800" kern="0" dirty="0" smtClean="0">
                <a:solidFill>
                  <a:srgbClr val="000000"/>
                </a:solidFill>
                <a:latin typeface="Arial" pitchFamily="34" charset="0"/>
              </a:rPr>
              <a:t>Too </a:t>
            </a:r>
            <a:r>
              <a:rPr lang="en-US" sz="2800" kern="0" dirty="0">
                <a:solidFill>
                  <a:srgbClr val="000000"/>
                </a:solidFill>
                <a:latin typeface="Arial" pitchFamily="34" charset="0"/>
              </a:rPr>
              <a:t>Little, or the Right Amount? (Goldilocks Dilemma)</a:t>
            </a:r>
          </a:p>
        </p:txBody>
      </p:sp>
      <p:sp>
        <p:nvSpPr>
          <p:cNvPr id="3" name="TextBox 2"/>
          <p:cNvSpPr txBox="1"/>
          <p:nvPr/>
        </p:nvSpPr>
        <p:spPr>
          <a:xfrm>
            <a:off x="6248400" y="6019800"/>
            <a:ext cx="533400" cy="261610"/>
          </a:xfrm>
          <a:prstGeom prst="rect">
            <a:avLst/>
          </a:prstGeom>
          <a:noFill/>
        </p:spPr>
        <p:txBody>
          <a:bodyPr wrap="square" rtlCol="0">
            <a:spAutoFit/>
          </a:bodyPr>
          <a:lstStyle/>
          <a:p>
            <a:r>
              <a:rPr lang="en-US" sz="1100" b="1" dirty="0" smtClean="0">
                <a:solidFill>
                  <a:schemeClr val="bg1"/>
                </a:solidFill>
                <a:latin typeface="Arial" panose="020B0604020202020204" pitchFamily="34" charset="0"/>
                <a:cs typeface="Arial" panose="020B0604020202020204" pitchFamily="34" charset="0"/>
              </a:rPr>
              <a:t>GFS</a:t>
            </a:r>
            <a:endParaRPr lang="en-US" sz="11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858000" y="6019800"/>
            <a:ext cx="533400" cy="261610"/>
          </a:xfrm>
          <a:prstGeom prst="rect">
            <a:avLst/>
          </a:prstGeom>
          <a:noFill/>
        </p:spPr>
        <p:txBody>
          <a:bodyPr wrap="square" rtlCol="0">
            <a:spAutoFit/>
          </a:bodyPr>
          <a:lstStyle/>
          <a:p>
            <a:r>
              <a:rPr lang="en-US" sz="1100" b="1" dirty="0" smtClean="0">
                <a:solidFill>
                  <a:schemeClr val="bg1"/>
                </a:solidFill>
                <a:latin typeface="Arial" panose="020B0604020202020204" pitchFamily="34" charset="0"/>
                <a:cs typeface="Arial" panose="020B0604020202020204" pitchFamily="34" charset="0"/>
              </a:rPr>
              <a:t>NAM</a:t>
            </a:r>
            <a:endParaRPr lang="en-US" sz="11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7467600" y="6096000"/>
            <a:ext cx="533400" cy="261610"/>
          </a:xfrm>
          <a:prstGeom prst="rect">
            <a:avLst/>
          </a:prstGeom>
          <a:noFill/>
        </p:spPr>
        <p:txBody>
          <a:bodyPr wrap="square" rtlCol="0">
            <a:spAutoFit/>
          </a:bodyPr>
          <a:lstStyle/>
          <a:p>
            <a:r>
              <a:rPr lang="en-US" sz="1100" b="1" dirty="0" smtClean="0">
                <a:solidFill>
                  <a:schemeClr val="bg1"/>
                </a:solidFill>
                <a:latin typeface="Arial" panose="020B0604020202020204" pitchFamily="34" charset="0"/>
                <a:cs typeface="Arial" panose="020B0604020202020204" pitchFamily="34" charset="0"/>
              </a:rPr>
              <a:t>RAP</a:t>
            </a:r>
            <a:endParaRPr lang="en-US" sz="11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8153400" y="6062990"/>
            <a:ext cx="533400" cy="261610"/>
          </a:xfrm>
          <a:prstGeom prst="rect">
            <a:avLst/>
          </a:prstGeom>
          <a:noFill/>
        </p:spPr>
        <p:txBody>
          <a:bodyPr wrap="square" rtlCol="0">
            <a:spAutoFit/>
          </a:bodyPr>
          <a:lstStyle/>
          <a:p>
            <a:r>
              <a:rPr lang="en-US" sz="1100" b="1" dirty="0" smtClean="0">
                <a:latin typeface="Arial" panose="020B0604020202020204" pitchFamily="34" charset="0"/>
                <a:cs typeface="Arial" panose="020B0604020202020204" pitchFamily="34" charset="0"/>
              </a:rPr>
              <a:t>SPC</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9900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p:bldP spid="2" grpId="0"/>
      <p:bldP spid="3"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pPr lvl="0">
              <a:spcBef>
                <a:spcPct val="20000"/>
              </a:spcBef>
              <a:spcAft>
                <a:spcPts val="600"/>
              </a:spcAft>
            </a:pPr>
            <a:r>
              <a:rPr lang="en-US" sz="2800" b="1" dirty="0" smtClean="0">
                <a:solidFill>
                  <a:srgbClr val="0000FF"/>
                </a:solidFill>
                <a:latin typeface="Arial" pitchFamily="34" charset="0"/>
                <a:ea typeface="+mn-ea"/>
                <a:cs typeface="+mn-cs"/>
              </a:rPr>
              <a:t>2. Utility of Production Suite Products </a:t>
            </a:r>
            <a:br>
              <a:rPr lang="en-US" sz="2800" b="1" dirty="0" smtClean="0">
                <a:solidFill>
                  <a:srgbClr val="0000FF"/>
                </a:solidFill>
                <a:latin typeface="Arial" pitchFamily="34" charset="0"/>
                <a:ea typeface="+mn-ea"/>
                <a:cs typeface="+mn-cs"/>
              </a:rPr>
            </a:br>
            <a:r>
              <a:rPr lang="en-US" sz="2800" b="1" dirty="0" smtClean="0">
                <a:solidFill>
                  <a:srgbClr val="0000FF"/>
                </a:solidFill>
                <a:latin typeface="Arial" pitchFamily="34" charset="0"/>
                <a:ea typeface="+mn-ea"/>
                <a:cs typeface="+mn-cs"/>
              </a:rPr>
              <a:t>3.  Too Much, Too Little, Just Right?</a:t>
            </a:r>
            <a:endParaRPr lang="en-US" b="1" dirty="0">
              <a:solidFill>
                <a:srgbClr val="0000FF"/>
              </a:solidFill>
            </a:endParaRPr>
          </a:p>
        </p:txBody>
      </p:sp>
      <p:sp>
        <p:nvSpPr>
          <p:cNvPr id="6" name="Content Placeholder 5"/>
          <p:cNvSpPr>
            <a:spLocks noGrp="1"/>
          </p:cNvSpPr>
          <p:nvPr>
            <p:ph idx="1"/>
          </p:nvPr>
        </p:nvSpPr>
        <p:spPr>
          <a:xfrm>
            <a:off x="685800" y="1524000"/>
            <a:ext cx="7923520" cy="4114800"/>
          </a:xfrm>
        </p:spPr>
        <p:txBody>
          <a:bodyPr/>
          <a:lstStyle/>
          <a:p>
            <a:r>
              <a:rPr lang="en-US" sz="2200" dirty="0" smtClean="0">
                <a:latin typeface="Arial" panose="020B0604020202020204" pitchFamily="34" charset="0"/>
                <a:cs typeface="Arial" panose="020B0604020202020204" pitchFamily="34" charset="0"/>
              </a:rPr>
              <a:t>In early September 2015,  SPC forecasters were surveyed on numerical models used in SPC operations</a:t>
            </a:r>
          </a:p>
          <a:p>
            <a:r>
              <a:rPr lang="en-US" sz="2200" dirty="0" smtClean="0">
                <a:latin typeface="Arial" panose="020B0604020202020204" pitchFamily="34" charset="0"/>
                <a:cs typeface="Arial" panose="020B0604020202020204" pitchFamily="34" charset="0"/>
              </a:rPr>
              <a:t>21 of 22 full time forecasters (95%) completed the survey</a:t>
            </a:r>
          </a:p>
          <a:p>
            <a:r>
              <a:rPr lang="en-US" sz="2200" dirty="0" smtClean="0">
                <a:latin typeface="Arial" panose="020B0604020202020204" pitchFamily="34" charset="0"/>
                <a:cs typeface="Arial" panose="020B0604020202020204" pitchFamily="34" charset="0"/>
              </a:rPr>
              <a:t>They provided ratings and comments on specific global, regional, and convection-allowing models and ensembles</a:t>
            </a:r>
          </a:p>
          <a:p>
            <a:pPr lvl="1"/>
            <a:r>
              <a:rPr lang="en-US" sz="1800" dirty="0" smtClean="0">
                <a:latin typeface="Arial" panose="020B0604020202020204" pitchFamily="34" charset="0"/>
                <a:cs typeface="Arial" panose="020B0604020202020204" pitchFamily="34" charset="0"/>
              </a:rPr>
              <a:t>Global:  GFS, GEFS, ECMWF, ECMWF Ensemble (4)</a:t>
            </a:r>
          </a:p>
          <a:p>
            <a:pPr lvl="1"/>
            <a:r>
              <a:rPr lang="en-US" sz="1800" dirty="0" smtClean="0">
                <a:latin typeface="Arial" panose="020B0604020202020204" pitchFamily="34" charset="0"/>
                <a:cs typeface="Arial" panose="020B0604020202020204" pitchFamily="34" charset="0"/>
              </a:rPr>
              <a:t>Regional:  NAM, RAP, SREF (3)</a:t>
            </a:r>
          </a:p>
          <a:p>
            <a:pPr lvl="1"/>
            <a:r>
              <a:rPr lang="en-US" sz="1800" dirty="0" smtClean="0">
                <a:latin typeface="Arial" panose="020B0604020202020204" pitchFamily="34" charset="0"/>
                <a:cs typeface="Arial" panose="020B0604020202020204" pitchFamily="34" charset="0"/>
              </a:rPr>
              <a:t>CAM:  NAM Nest, </a:t>
            </a:r>
            <a:r>
              <a:rPr lang="en-US" sz="1800" dirty="0" err="1" smtClean="0">
                <a:latin typeface="Arial" panose="020B0604020202020204" pitchFamily="34" charset="0"/>
                <a:cs typeface="Arial" panose="020B0604020202020204" pitchFamily="34" charset="0"/>
              </a:rPr>
              <a:t>HiResW</a:t>
            </a:r>
            <a:r>
              <a:rPr lang="en-US" sz="1800" dirty="0" smtClean="0">
                <a:latin typeface="Arial" panose="020B0604020202020204" pitchFamily="34" charset="0"/>
                <a:cs typeface="Arial" panose="020B0604020202020204" pitchFamily="34" charset="0"/>
              </a:rPr>
              <a:t> NMMB &amp; ARW, HRRR, NSSL-WRF, SSEO, NSSL Ensemble (7)</a:t>
            </a:r>
          </a:p>
          <a:p>
            <a:r>
              <a:rPr lang="en-US" sz="2200" dirty="0" smtClean="0">
                <a:latin typeface="Arial" panose="020B0604020202020204" pitchFamily="34" charset="0"/>
                <a:cs typeface="Arial" panose="020B0604020202020204" pitchFamily="34" charset="0"/>
              </a:rPr>
              <a:t>They were also asked several questions about simplifying the modeling suite </a:t>
            </a:r>
            <a:endParaRPr lang="en-US" sz="14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90600" cy="57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spclogo"/>
          <p:cNvPicPr>
            <a:picLocks noChangeAspect="1" noChangeArrowheads="1"/>
          </p:cNvPicPr>
          <p:nvPr/>
        </p:nvPicPr>
        <p:blipFill>
          <a:blip r:embed="rId4" cstate="print"/>
          <a:srcRect/>
          <a:stretch>
            <a:fillRect/>
          </a:stretch>
        </p:blipFill>
        <p:spPr bwMode="auto">
          <a:xfrm>
            <a:off x="8150841" y="45811"/>
            <a:ext cx="916958" cy="487589"/>
          </a:xfrm>
          <a:prstGeom prst="rect">
            <a:avLst/>
          </a:prstGeom>
          <a:noFill/>
          <a:ln w="9525">
            <a:noFill/>
            <a:miter lim="800000"/>
            <a:headEnd/>
            <a:tailEnd/>
          </a:ln>
        </p:spPr>
      </p:pic>
    </p:spTree>
    <p:extLst>
      <p:ext uri="{BB962C8B-B14F-4D97-AF65-F5344CB8AC3E}">
        <p14:creationId xmlns:p14="http://schemas.microsoft.com/office/powerpoint/2010/main" val="9940926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79" y="152399"/>
            <a:ext cx="7384420" cy="535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5451484"/>
            <a:ext cx="8839200" cy="1323439"/>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t>Common themes in forecaster comments:</a:t>
            </a:r>
          </a:p>
          <a:p>
            <a:pPr marL="742950" lvl="1" indent="-285750">
              <a:buFont typeface="Arial" panose="020B0604020202020204" pitchFamily="34" charset="0"/>
              <a:buChar char="•"/>
            </a:pPr>
            <a:r>
              <a:rPr lang="en-US" sz="1600" dirty="0" smtClean="0"/>
              <a:t>Receipt of the NAM is more timely than the GFS</a:t>
            </a:r>
          </a:p>
          <a:p>
            <a:pPr marL="742950" lvl="1" indent="-285750">
              <a:buFont typeface="Arial" panose="020B0604020202020204" pitchFamily="34" charset="0"/>
              <a:buChar char="•"/>
            </a:pPr>
            <a:r>
              <a:rPr lang="en-US" sz="1600" dirty="0" smtClean="0"/>
              <a:t>NAM generally provides more useful guidance for mesoscale </a:t>
            </a:r>
            <a:r>
              <a:rPr lang="en-US" sz="1600" dirty="0"/>
              <a:t>features </a:t>
            </a:r>
            <a:r>
              <a:rPr lang="en-US" sz="1600" dirty="0" smtClean="0"/>
              <a:t>(e.g., </a:t>
            </a:r>
            <a:r>
              <a:rPr lang="en-US" sz="1600" dirty="0"/>
              <a:t>fronts, drylines, outflows</a:t>
            </a:r>
            <a:r>
              <a:rPr lang="en-US" sz="1600" dirty="0" smtClean="0"/>
              <a:t>) and convective precipitation than the GFS</a:t>
            </a:r>
          </a:p>
          <a:p>
            <a:pPr marL="742950" lvl="1" indent="-285750">
              <a:buFont typeface="Arial" panose="020B0604020202020204" pitchFamily="34" charset="0"/>
              <a:buChar char="•"/>
            </a:pPr>
            <a:r>
              <a:rPr lang="en-US" sz="1600" dirty="0" smtClean="0"/>
              <a:t>Thermodynamic profiles from the GFS, especially in the boundary layer, are often incorrect</a:t>
            </a:r>
          </a:p>
        </p:txBody>
      </p:sp>
      <p:sp>
        <p:nvSpPr>
          <p:cNvPr id="5" name="TextBox 4"/>
          <p:cNvSpPr txBox="1"/>
          <p:nvPr/>
        </p:nvSpPr>
        <p:spPr>
          <a:xfrm>
            <a:off x="1600198" y="294382"/>
            <a:ext cx="6675799" cy="830997"/>
          </a:xfrm>
          <a:prstGeom prst="rect">
            <a:avLst/>
          </a:prstGeom>
          <a:noFill/>
        </p:spPr>
        <p:txBody>
          <a:bodyPr wrap="square" rtlCol="0">
            <a:spAutoFit/>
          </a:bodyPr>
          <a:lstStyle/>
          <a:p>
            <a:pPr algn="ctr"/>
            <a:r>
              <a:rPr lang="en-US" sz="1600" b="1" dirty="0" smtClean="0">
                <a:solidFill>
                  <a:srgbClr val="0000FF"/>
                </a:solidFill>
              </a:rPr>
              <a:t>If the parent NAM were eliminated from operations, and you were left with the GFS for guidance on pattern, environment, precipitation, etc., how would that impact your operational outlooks and products?</a:t>
            </a:r>
            <a:endParaRPr lang="en-US" sz="1600" b="1" dirty="0">
              <a:solidFill>
                <a:srgbClr val="0000FF"/>
              </a:solidFill>
            </a:endParaRPr>
          </a:p>
        </p:txBody>
      </p:sp>
      <p:sp>
        <p:nvSpPr>
          <p:cNvPr id="2" name="Rectangle 1"/>
          <p:cNvSpPr/>
          <p:nvPr/>
        </p:nvSpPr>
        <p:spPr>
          <a:xfrm>
            <a:off x="5562600" y="1066801"/>
            <a:ext cx="2590800" cy="3733800"/>
          </a:xfrm>
          <a:prstGeom prst="rect">
            <a:avLst/>
          </a:prstGeom>
          <a:solidFill>
            <a:srgbClr val="C0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5600" y="1143000"/>
            <a:ext cx="1447800" cy="1292662"/>
          </a:xfrm>
          <a:prstGeom prst="rect">
            <a:avLst/>
          </a:prstGeom>
          <a:noFill/>
        </p:spPr>
        <p:txBody>
          <a:bodyPr wrap="square" rtlCol="0">
            <a:spAutoFit/>
          </a:bodyPr>
          <a:lstStyle/>
          <a:p>
            <a:r>
              <a:rPr lang="en-US" sz="1300" b="1" dirty="0" smtClean="0">
                <a:solidFill>
                  <a:srgbClr val="C00000"/>
                </a:solidFill>
              </a:rPr>
              <a:t>67% said replacing NAM with GFS would have a noticeable </a:t>
            </a:r>
            <a:r>
              <a:rPr lang="en-US" sz="1300" b="1" u="sng" dirty="0" smtClean="0">
                <a:solidFill>
                  <a:srgbClr val="C00000"/>
                </a:solidFill>
              </a:rPr>
              <a:t>negative</a:t>
            </a:r>
            <a:r>
              <a:rPr lang="en-US" sz="1300" b="1" dirty="0" smtClean="0">
                <a:solidFill>
                  <a:srgbClr val="C00000"/>
                </a:solidFill>
              </a:rPr>
              <a:t> impact on forecasts</a:t>
            </a:r>
            <a:endParaRPr lang="en-US" sz="1300" b="1" dirty="0">
              <a:solidFill>
                <a:srgbClr val="C00000"/>
              </a:solidFill>
            </a:endParaRPr>
          </a:p>
        </p:txBody>
      </p:sp>
    </p:spTree>
    <p:extLst>
      <p:ext uri="{BB962C8B-B14F-4D97-AF65-F5344CB8AC3E}">
        <p14:creationId xmlns:p14="http://schemas.microsoft.com/office/powerpoint/2010/main" val="1973719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90" y="152400"/>
            <a:ext cx="7384420" cy="535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312003"/>
            <a:ext cx="6705600" cy="830997"/>
          </a:xfrm>
          <a:prstGeom prst="rect">
            <a:avLst/>
          </a:prstGeom>
          <a:noFill/>
        </p:spPr>
        <p:txBody>
          <a:bodyPr wrap="square" rtlCol="0">
            <a:spAutoFit/>
          </a:bodyPr>
          <a:lstStyle/>
          <a:p>
            <a:pPr algn="ctr"/>
            <a:r>
              <a:rPr lang="en-US" sz="1600" b="1" dirty="0" smtClean="0">
                <a:solidFill>
                  <a:srgbClr val="0000FF"/>
                </a:solidFill>
              </a:rPr>
              <a:t>Similarly, if the SREF were eliminated from operations, and you were left with the GEFS for ensemble guidance on pattern, environment, precipitation, etc., how would that impact your operational outlooks and products?</a:t>
            </a:r>
            <a:endParaRPr lang="en-US" sz="1600" b="1" dirty="0">
              <a:solidFill>
                <a:srgbClr val="0000FF"/>
              </a:solidFill>
            </a:endParaRPr>
          </a:p>
        </p:txBody>
      </p:sp>
      <p:sp>
        <p:nvSpPr>
          <p:cNvPr id="6" name="TextBox 5"/>
          <p:cNvSpPr txBox="1"/>
          <p:nvPr/>
        </p:nvSpPr>
        <p:spPr>
          <a:xfrm>
            <a:off x="152400" y="5451484"/>
            <a:ext cx="8839200" cy="1077218"/>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solidFill>
                  <a:prstClr val="black"/>
                </a:solidFill>
              </a:rPr>
              <a:t>Common themes in forecaster comments:</a:t>
            </a:r>
          </a:p>
          <a:p>
            <a:pPr marL="742950" lvl="1" indent="-285750">
              <a:buFont typeface="Arial" panose="020B0604020202020204" pitchFamily="34" charset="0"/>
              <a:buChar char="•"/>
            </a:pPr>
            <a:r>
              <a:rPr lang="en-US" sz="1600" dirty="0" smtClean="0">
                <a:solidFill>
                  <a:prstClr val="black"/>
                </a:solidFill>
              </a:rPr>
              <a:t>Timeliness and resolution are better for the SREF than the GEFS</a:t>
            </a:r>
          </a:p>
          <a:p>
            <a:pPr marL="742950" lvl="1" indent="-285750">
              <a:buFont typeface="Arial" panose="020B0604020202020204" pitchFamily="34" charset="0"/>
              <a:buChar char="•"/>
            </a:pPr>
            <a:r>
              <a:rPr lang="en-US" sz="1600" dirty="0" smtClean="0">
                <a:solidFill>
                  <a:prstClr val="black"/>
                </a:solidFill>
              </a:rPr>
              <a:t>Post-processed and calibrated fields for the SREF are helpful and widely used</a:t>
            </a:r>
          </a:p>
          <a:p>
            <a:pPr marL="742950" lvl="1" indent="-285750">
              <a:buFont typeface="Arial" panose="020B0604020202020204" pitchFamily="34" charset="0"/>
              <a:buChar char="•"/>
            </a:pPr>
            <a:r>
              <a:rPr lang="en-US" sz="1600" dirty="0" smtClean="0">
                <a:solidFill>
                  <a:prstClr val="black"/>
                </a:solidFill>
              </a:rPr>
              <a:t>Do not look at GEFS (insufficient spread, poor thermodynamic fields)</a:t>
            </a:r>
          </a:p>
        </p:txBody>
      </p:sp>
      <p:sp>
        <p:nvSpPr>
          <p:cNvPr id="7" name="Rectangle 6"/>
          <p:cNvSpPr/>
          <p:nvPr/>
        </p:nvSpPr>
        <p:spPr>
          <a:xfrm>
            <a:off x="5562600" y="1066801"/>
            <a:ext cx="2590800" cy="3733800"/>
          </a:xfrm>
          <a:prstGeom prst="rect">
            <a:avLst/>
          </a:prstGeom>
          <a:solidFill>
            <a:srgbClr val="C0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8600" y="1143000"/>
            <a:ext cx="1447800" cy="1292662"/>
          </a:xfrm>
          <a:prstGeom prst="rect">
            <a:avLst/>
          </a:prstGeom>
          <a:noFill/>
        </p:spPr>
        <p:txBody>
          <a:bodyPr wrap="square" rtlCol="0">
            <a:spAutoFit/>
          </a:bodyPr>
          <a:lstStyle/>
          <a:p>
            <a:r>
              <a:rPr lang="en-US" sz="1300" b="1" dirty="0" smtClean="0">
                <a:solidFill>
                  <a:srgbClr val="C00000"/>
                </a:solidFill>
              </a:rPr>
              <a:t>76% said replacing SREF with GEFS would have a noticeable </a:t>
            </a:r>
            <a:r>
              <a:rPr lang="en-US" sz="1300" b="1" u="sng" dirty="0" smtClean="0">
                <a:solidFill>
                  <a:srgbClr val="C00000"/>
                </a:solidFill>
              </a:rPr>
              <a:t>negative</a:t>
            </a:r>
            <a:r>
              <a:rPr lang="en-US" sz="1300" b="1" dirty="0" smtClean="0">
                <a:solidFill>
                  <a:srgbClr val="C00000"/>
                </a:solidFill>
              </a:rPr>
              <a:t> impact on forecasts</a:t>
            </a:r>
            <a:endParaRPr lang="en-US" sz="1300" b="1" dirty="0">
              <a:solidFill>
                <a:srgbClr val="C00000"/>
              </a:solidFill>
            </a:endParaRPr>
          </a:p>
        </p:txBody>
      </p:sp>
    </p:spTree>
    <p:extLst>
      <p:ext uri="{BB962C8B-B14F-4D97-AF65-F5344CB8AC3E}">
        <p14:creationId xmlns:p14="http://schemas.microsoft.com/office/powerpoint/2010/main" val="294771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90" y="152400"/>
            <a:ext cx="7384420" cy="535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0200" y="152400"/>
            <a:ext cx="6692340" cy="1077218"/>
          </a:xfrm>
          <a:prstGeom prst="rect">
            <a:avLst/>
          </a:prstGeom>
          <a:noFill/>
        </p:spPr>
        <p:txBody>
          <a:bodyPr wrap="square" rtlCol="0">
            <a:spAutoFit/>
          </a:bodyPr>
          <a:lstStyle/>
          <a:p>
            <a:r>
              <a:rPr lang="en-US" sz="1600" b="1" dirty="0" smtClean="0">
                <a:solidFill>
                  <a:srgbClr val="0000FF"/>
                </a:solidFill>
              </a:rPr>
              <a:t>Similarly,  if the parent NAM and RAP were eliminated from operations, and you were left with the NAM Nest and HRRR for regional guidance on pattern, environment, precipitation, etc., how would that impact your operational outlooks and products?</a:t>
            </a:r>
            <a:endParaRPr lang="en-US" sz="1600" b="1" dirty="0">
              <a:solidFill>
                <a:srgbClr val="0000FF"/>
              </a:solidFill>
            </a:endParaRPr>
          </a:p>
        </p:txBody>
      </p:sp>
      <p:sp>
        <p:nvSpPr>
          <p:cNvPr id="6" name="TextBox 5"/>
          <p:cNvSpPr txBox="1"/>
          <p:nvPr/>
        </p:nvSpPr>
        <p:spPr>
          <a:xfrm>
            <a:off x="152400" y="5451484"/>
            <a:ext cx="8839200" cy="830997"/>
          </a:xfrm>
          <a:prstGeom prst="rect">
            <a:avLst/>
          </a:prstGeom>
          <a:noFill/>
        </p:spPr>
        <p:txBody>
          <a:bodyPr wrap="square" rtlCol="0">
            <a:spAutoFit/>
          </a:bodyPr>
          <a:lstStyle/>
          <a:p>
            <a:r>
              <a:rPr lang="en-US" sz="1200" dirty="0">
                <a:solidFill>
                  <a:prstClr val="black"/>
                </a:solidFill>
              </a:rPr>
              <a:t> </a:t>
            </a:r>
            <a:r>
              <a:rPr lang="en-US" sz="1200" dirty="0" smtClean="0">
                <a:solidFill>
                  <a:prstClr val="black"/>
                </a:solidFill>
              </a:rPr>
              <a:t>            </a:t>
            </a:r>
            <a:r>
              <a:rPr lang="en-US" sz="1600" b="1" dirty="0" smtClean="0">
                <a:solidFill>
                  <a:prstClr val="black"/>
                </a:solidFill>
              </a:rPr>
              <a:t>Common themes in forecaster comments:</a:t>
            </a:r>
          </a:p>
          <a:p>
            <a:pPr marL="742950" lvl="1" indent="-285750">
              <a:buFont typeface="Arial" panose="020B0604020202020204" pitchFamily="34" charset="0"/>
              <a:buChar char="•"/>
            </a:pPr>
            <a:r>
              <a:rPr lang="en-US" sz="1600" dirty="0" smtClean="0">
                <a:solidFill>
                  <a:prstClr val="black"/>
                </a:solidFill>
              </a:rPr>
              <a:t>Higher resolution fields from NAM Nest and HRRR take longer to load in workstations</a:t>
            </a:r>
          </a:p>
          <a:p>
            <a:pPr marL="742950" lvl="1" indent="-285750">
              <a:buFont typeface="Arial" panose="020B0604020202020204" pitchFamily="34" charset="0"/>
              <a:buChar char="•"/>
            </a:pPr>
            <a:r>
              <a:rPr lang="en-US" sz="1600" dirty="0" smtClean="0">
                <a:solidFill>
                  <a:prstClr val="black"/>
                </a:solidFill>
              </a:rPr>
              <a:t>Details in the high-resolution nests can be noisy, misleading, difficult to interpret, etc.</a:t>
            </a:r>
          </a:p>
        </p:txBody>
      </p:sp>
      <p:sp>
        <p:nvSpPr>
          <p:cNvPr id="7" name="Rectangle 6"/>
          <p:cNvSpPr/>
          <p:nvPr/>
        </p:nvSpPr>
        <p:spPr>
          <a:xfrm>
            <a:off x="5562600" y="914400"/>
            <a:ext cx="2590800" cy="3886201"/>
          </a:xfrm>
          <a:prstGeom prst="rect">
            <a:avLst/>
          </a:prstGeom>
          <a:solidFill>
            <a:srgbClr val="C0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05600" y="990600"/>
            <a:ext cx="1524000" cy="1292662"/>
          </a:xfrm>
          <a:prstGeom prst="rect">
            <a:avLst/>
          </a:prstGeom>
          <a:noFill/>
        </p:spPr>
        <p:txBody>
          <a:bodyPr wrap="square" rtlCol="0">
            <a:spAutoFit/>
          </a:bodyPr>
          <a:lstStyle/>
          <a:p>
            <a:r>
              <a:rPr lang="en-US" sz="1300" b="1" dirty="0" smtClean="0">
                <a:solidFill>
                  <a:srgbClr val="C00000"/>
                </a:solidFill>
              </a:rPr>
              <a:t>67% said replacing NAM/RAP  with NEST/HRRR would have a noticeable </a:t>
            </a:r>
            <a:r>
              <a:rPr lang="en-US" sz="1300" b="1" u="sng" dirty="0" smtClean="0">
                <a:solidFill>
                  <a:srgbClr val="C00000"/>
                </a:solidFill>
              </a:rPr>
              <a:t>negative</a:t>
            </a:r>
            <a:r>
              <a:rPr lang="en-US" sz="1300" b="1" dirty="0" smtClean="0">
                <a:solidFill>
                  <a:srgbClr val="C00000"/>
                </a:solidFill>
              </a:rPr>
              <a:t> impact on forecasts</a:t>
            </a:r>
            <a:endParaRPr lang="en-US" sz="1300" b="1" dirty="0">
              <a:solidFill>
                <a:srgbClr val="C00000"/>
              </a:solidFill>
            </a:endParaRPr>
          </a:p>
        </p:txBody>
      </p:sp>
    </p:spTree>
    <p:extLst>
      <p:ext uri="{BB962C8B-B14F-4D97-AF65-F5344CB8AC3E}">
        <p14:creationId xmlns:p14="http://schemas.microsoft.com/office/powerpoint/2010/main" val="3623422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uss SPC Design - NOAA">
  <a:themeElements>
    <a:clrScheme name="Russ SPC Design - NOA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ss SPC Design - NOA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ss SPC Design - NOA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ss SPC Design - NOA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ss SPC Design - NOA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ss SPC Design - NOA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ss SPC Design - NOA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ss SPC Design - NOA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ss SPC Design - NOA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ss SPC Design - NOA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ss SPC Design - NOA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ss SPC Design - NOA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ss SPC Design - NOA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ss SPC Design - NOA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Russ SPC Design - NOAA">
  <a:themeElements>
    <a:clrScheme name="Russ SPC Design - NOA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ss SPC Design - NOA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alpha val="20000"/>
          </a:srgbClr>
        </a:solidFill>
        <a:ln>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Russ SPC Design - NOA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ss SPC Design - NOA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ss SPC Design - NOA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ss SPC Design - NOA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ss SPC Design - NOA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ss SPC Design - NOA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ss SPC Design - NOA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ss SPC Design - NOA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ss SPC Design - NOA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ss SPC Design - NOA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ss SPC Design - NOA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ss SPC Design - NOA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2058</Words>
  <Application>Microsoft Macintosh PowerPoint</Application>
  <PresentationFormat>On-screen Show (4:3)</PresentationFormat>
  <Paragraphs>216</Paragraphs>
  <Slides>25</Slides>
  <Notes>13</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31" baseType="lpstr">
      <vt:lpstr>Default Design</vt:lpstr>
      <vt:lpstr>1_Russ SPC Design - NOAA</vt:lpstr>
      <vt:lpstr>3_Russ SPC Design - NOAA</vt:lpstr>
      <vt:lpstr>Office Theme</vt:lpstr>
      <vt:lpstr>3_Default Design</vt:lpstr>
      <vt:lpstr>Drawing</vt:lpstr>
      <vt:lpstr>Storm Prediction Center  NCEP Production Suite Review December 7, 2015  Steven Weiss, Russell Schneider, Israel Jirak, Chris Melick, Andy Dean, and Patrick Marsh Storm Prediction Center, Norman, OK</vt:lpstr>
      <vt:lpstr>Question 1 </vt:lpstr>
      <vt:lpstr>PowerPoint Presentation</vt:lpstr>
      <vt:lpstr>1.  What are the Biggest Challenges Your Region/Center Faces?</vt:lpstr>
      <vt:lpstr>Questions 2 and 3 </vt:lpstr>
      <vt:lpstr>2. Utility of Production Suite Products  3.  Too Much, Too Little, Just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4 </vt:lpstr>
      <vt:lpstr>4.  What Do You Need in Terms of Models or Products to Meet Your Needs in the Next 1-2 Years?</vt:lpstr>
      <vt:lpstr>4.  What Do You Need in Terms of Models or Products to Meet Your Needs in the Next 1-2 Years?</vt:lpstr>
      <vt:lpstr>4.  What Do You Need in Terms of Models or Products to Meet Your Needs in the Next 1-2 Years?</vt:lpstr>
      <vt:lpstr>Question 5 </vt:lpstr>
      <vt:lpstr>~2020: Potential SPC Products/Services and Attributes of Operational Supporting NWP</vt:lpstr>
      <vt:lpstr>Supplemental Slides</vt:lpstr>
      <vt:lpstr>4.  What Do You Need in Terms of Models or Products to Meet Your Needs in the Next 1-2 Years?</vt:lpstr>
      <vt:lpstr>4.  What Do You Need in Terms of Models or Products to Meet Your Needs in the Next 1-2 Years?</vt:lpstr>
      <vt:lpstr>4.  What Do You Need in Terms of Models or Products to Meet Your Needs in the Next 1-2 Years?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Prediction Center  NCEP Production Suite Review December 7, 2015  Steven Weiss, Israel Jirak, Chris Melick, Andy Dean, Patrick Marsh, and Russ Schneider Storm Prediction Center, Norman, OK</dc:title>
  <dc:creator>sweiss</dc:creator>
  <cp:lastModifiedBy>Lance Bosart</cp:lastModifiedBy>
  <cp:revision>85</cp:revision>
  <dcterms:created xsi:type="dcterms:W3CDTF">2015-12-02T23:45:53Z</dcterms:created>
  <dcterms:modified xsi:type="dcterms:W3CDTF">2015-12-08T17:12:26Z</dcterms:modified>
</cp:coreProperties>
</file>