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7" r:id="rId2"/>
    <p:sldId id="332" r:id="rId3"/>
    <p:sldId id="333" r:id="rId4"/>
    <p:sldId id="342" r:id="rId5"/>
    <p:sldId id="334" r:id="rId6"/>
    <p:sldId id="304" r:id="rId7"/>
    <p:sldId id="258" r:id="rId8"/>
    <p:sldId id="259" r:id="rId9"/>
    <p:sldId id="262" r:id="rId10"/>
    <p:sldId id="348" r:id="rId11"/>
    <p:sldId id="303" r:id="rId12"/>
    <p:sldId id="266" r:id="rId13"/>
    <p:sldId id="344" r:id="rId14"/>
    <p:sldId id="340" r:id="rId15"/>
    <p:sldId id="341" r:id="rId16"/>
    <p:sldId id="345" r:id="rId17"/>
    <p:sldId id="346" r:id="rId18"/>
    <p:sldId id="336" r:id="rId19"/>
    <p:sldId id="337" r:id="rId20"/>
    <p:sldId id="338" r:id="rId21"/>
    <p:sldId id="339" r:id="rId22"/>
    <p:sldId id="324" r:id="rId23"/>
    <p:sldId id="347" r:id="rId24"/>
    <p:sldId id="323" r:id="rId25"/>
    <p:sldId id="335" r:id="rId26"/>
    <p:sldId id="329" r:id="rId27"/>
    <p:sldId id="327" r:id="rId28"/>
    <p:sldId id="328" r:id="rId29"/>
    <p:sldId id="325" r:id="rId30"/>
    <p:sldId id="326" r:id="rId31"/>
    <p:sldId id="343" r:id="rId32"/>
    <p:sldId id="349" r:id="rId33"/>
    <p:sldId id="351" r:id="rId34"/>
    <p:sldId id="352" r:id="rId35"/>
    <p:sldId id="353" r:id="rId36"/>
    <p:sldId id="354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78CA"/>
    <a:srgbClr val="20D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63" autoAdjust="0"/>
    <p:restoredTop sz="94660"/>
  </p:normalViewPr>
  <p:slideViewPr>
    <p:cSldViewPr snapToGrid="0" snapToObjects="1">
      <p:cViewPr varScale="1">
        <p:scale>
          <a:sx n="135" d="100"/>
          <a:sy n="135" d="100"/>
        </p:scale>
        <p:origin x="-6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22E2B-9415-BC42-B23B-E365EB5A6D16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30B8E-7CD1-3B4B-ABA4-5C45357E6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18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917C-78D4-624E-A848-33D19A0D460E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0884E-7B31-A24B-A5A4-2FBEDC597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11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917C-78D4-624E-A848-33D19A0D460E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0884E-7B31-A24B-A5A4-2FBEDC597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5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917C-78D4-624E-A848-33D19A0D460E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0884E-7B31-A24B-A5A4-2FBEDC597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8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917C-78D4-624E-A848-33D19A0D460E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0884E-7B31-A24B-A5A4-2FBEDC597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15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917C-78D4-624E-A848-33D19A0D460E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0884E-7B31-A24B-A5A4-2FBEDC597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55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917C-78D4-624E-A848-33D19A0D460E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0884E-7B31-A24B-A5A4-2FBEDC597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88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917C-78D4-624E-A848-33D19A0D460E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0884E-7B31-A24B-A5A4-2FBEDC597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27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917C-78D4-624E-A848-33D19A0D460E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0884E-7B31-A24B-A5A4-2FBEDC597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02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917C-78D4-624E-A848-33D19A0D460E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0884E-7B31-A24B-A5A4-2FBEDC597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38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917C-78D4-624E-A848-33D19A0D460E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0884E-7B31-A24B-A5A4-2FBEDC597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2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7917C-78D4-624E-A848-33D19A0D460E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0884E-7B31-A24B-A5A4-2FBEDC597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95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7917C-78D4-624E-A848-33D19A0D460E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0884E-7B31-A24B-A5A4-2FBEDC597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8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mary.hart@noaa.gov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685800" y="122238"/>
            <a:ext cx="7772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5400" dirty="0" smtClean="0">
                <a:latin typeface="Calibri" charset="0"/>
                <a:ea typeface="MS PGothic" charset="0"/>
              </a:rPr>
              <a:t>NPSR MEG Review</a:t>
            </a:r>
            <a:endParaRPr lang="en-US" sz="5400" dirty="0">
              <a:latin typeface="Calibri" charset="0"/>
              <a:ea typeface="MS PGothic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85888" y="1477963"/>
            <a:ext cx="6400800" cy="7445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000" dirty="0" smtClean="0"/>
              <a:t>12/8/15</a:t>
            </a: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1730716" y="2690713"/>
            <a:ext cx="5844794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3600" b="1" dirty="0" smtClean="0"/>
              <a:t>EMC Model Evaluation Group</a:t>
            </a:r>
          </a:p>
          <a:p>
            <a:pPr eaLnBrk="1" hangingPunct="1"/>
            <a:endParaRPr lang="en-US" sz="3200" dirty="0"/>
          </a:p>
          <a:p>
            <a:pPr eaLnBrk="1" hangingPunct="1"/>
            <a:r>
              <a:rPr lang="en-US" sz="3200" dirty="0" smtClean="0"/>
              <a:t>                  Geoff Manikin</a:t>
            </a:r>
          </a:p>
          <a:p>
            <a:pPr eaLnBrk="1" hangingPunct="1"/>
            <a:r>
              <a:rPr lang="en-US" sz="3200" dirty="0"/>
              <a:t> </a:t>
            </a:r>
            <a:r>
              <a:rPr lang="en-US" sz="3200" dirty="0" smtClean="0"/>
              <a:t>                  Glenn White</a:t>
            </a:r>
          </a:p>
          <a:p>
            <a:pPr eaLnBrk="1" hangingPunct="1"/>
            <a:r>
              <a:rPr lang="en-US" sz="3200" dirty="0"/>
              <a:t> </a:t>
            </a:r>
            <a:r>
              <a:rPr lang="en-US" sz="3200" dirty="0" smtClean="0"/>
              <a:t>                 Corey </a:t>
            </a:r>
            <a:r>
              <a:rPr lang="en-US" sz="3200" dirty="0" err="1" smtClean="0"/>
              <a:t>Guastini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38" y="4513064"/>
            <a:ext cx="1587500" cy="158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4728964"/>
            <a:ext cx="19812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05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0" b="5666"/>
          <a:stretch>
            <a:fillRect/>
          </a:stretch>
        </p:blipFill>
        <p:spPr bwMode="auto">
          <a:xfrm>
            <a:off x="1235075" y="674688"/>
            <a:ext cx="6858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1143000" y="38100"/>
            <a:ext cx="6724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/>
              <a:t>GFS 00-hr Forecast Sounding vs Obs  for Albany, NY</a:t>
            </a:r>
          </a:p>
        </p:txBody>
      </p:sp>
    </p:spTree>
    <p:extLst>
      <p:ext uri="{BB962C8B-B14F-4D97-AF65-F5344CB8AC3E}">
        <p14:creationId xmlns:p14="http://schemas.microsoft.com/office/powerpoint/2010/main" val="123946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GFS doesn’t make them strong enough</a:t>
            </a:r>
          </a:p>
          <a:p>
            <a:r>
              <a:rPr lang="en-US" sz="2800" dirty="0" smtClean="0"/>
              <a:t>NAM sometimes makes them too strong</a:t>
            </a:r>
          </a:p>
          <a:p>
            <a:r>
              <a:rPr lang="en-US" sz="2800" dirty="0" smtClean="0"/>
              <a:t>GFS tends to make low-level winds too strong</a:t>
            </a:r>
          </a:p>
          <a:p>
            <a:r>
              <a:rPr lang="en-US" sz="2800" dirty="0" smtClean="0"/>
              <a:t>Implications for </a:t>
            </a:r>
            <a:r>
              <a:rPr lang="en-US" sz="2800" dirty="0" err="1"/>
              <a:t>p</a:t>
            </a:r>
            <a:r>
              <a:rPr lang="en-US" sz="2800" dirty="0" err="1" smtClean="0"/>
              <a:t>recip</a:t>
            </a:r>
            <a:r>
              <a:rPr lang="en-US" sz="2800" dirty="0" smtClean="0"/>
              <a:t> </a:t>
            </a:r>
            <a:r>
              <a:rPr lang="en-US" sz="2800" dirty="0"/>
              <a:t>t</a:t>
            </a:r>
            <a:r>
              <a:rPr lang="en-US" sz="2800" dirty="0" smtClean="0"/>
              <a:t>ype forecasting in strong warm advection events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06197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2" b="27669"/>
          <a:stretch>
            <a:fillRect/>
          </a:stretch>
        </p:blipFill>
        <p:spPr bwMode="auto">
          <a:xfrm>
            <a:off x="890588" y="3479800"/>
            <a:ext cx="6858000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77" b="27844"/>
          <a:stretch>
            <a:fillRect/>
          </a:stretch>
        </p:blipFill>
        <p:spPr bwMode="auto">
          <a:xfrm>
            <a:off x="890588" y="112713"/>
            <a:ext cx="6858000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8"/>
          <p:cNvSpPr txBox="1">
            <a:spLocks noChangeArrowheads="1"/>
          </p:cNvSpPr>
          <p:nvPr/>
        </p:nvSpPr>
        <p:spPr bwMode="auto">
          <a:xfrm>
            <a:off x="5746750" y="3948113"/>
            <a:ext cx="8429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/>
              <a:t>NAM</a:t>
            </a:r>
          </a:p>
        </p:txBody>
      </p:sp>
      <p:sp>
        <p:nvSpPr>
          <p:cNvPr id="23556" name="TextBox 9"/>
          <p:cNvSpPr txBox="1">
            <a:spLocks noChangeArrowheads="1"/>
          </p:cNvSpPr>
          <p:nvPr/>
        </p:nvSpPr>
        <p:spPr bwMode="auto">
          <a:xfrm>
            <a:off x="5921375" y="615950"/>
            <a:ext cx="668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/>
              <a:t>GFS</a:t>
            </a:r>
          </a:p>
        </p:txBody>
      </p:sp>
      <p:sp>
        <p:nvSpPr>
          <p:cNvPr id="23557" name="TextBox 12"/>
          <p:cNvSpPr txBox="1">
            <a:spLocks noChangeArrowheads="1"/>
          </p:cNvSpPr>
          <p:nvPr/>
        </p:nvSpPr>
        <p:spPr bwMode="auto">
          <a:xfrm>
            <a:off x="6589713" y="-100013"/>
            <a:ext cx="26082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3200"/>
              <a:t>06z  F06   MAF</a:t>
            </a:r>
          </a:p>
        </p:txBody>
      </p:sp>
    </p:spTree>
    <p:extLst>
      <p:ext uri="{BB962C8B-B14F-4D97-AF65-F5344CB8AC3E}">
        <p14:creationId xmlns:p14="http://schemas.microsoft.com/office/powerpoint/2010/main" val="199396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405" r="22454"/>
          <a:stretch/>
        </p:blipFill>
        <p:spPr>
          <a:xfrm>
            <a:off x="955473" y="0"/>
            <a:ext cx="446276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3333" y="2011977"/>
            <a:ext cx="348800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78CA"/>
                </a:solidFill>
              </a:rPr>
              <a:t>12-hr FCST SOUNDINGS</a:t>
            </a:r>
            <a:br>
              <a:rPr lang="en-US" sz="2400" b="1" dirty="0" smtClean="0">
                <a:solidFill>
                  <a:srgbClr val="C078CA"/>
                </a:solidFill>
              </a:rPr>
            </a:br>
            <a:r>
              <a:rPr lang="en-US" sz="2400" b="1" dirty="0" smtClean="0">
                <a:solidFill>
                  <a:srgbClr val="C078CA"/>
                </a:solidFill>
              </a:rPr>
              <a:t>   for PHILADELPHIA,PA</a:t>
            </a:r>
          </a:p>
          <a:p>
            <a:r>
              <a:rPr lang="en-US" sz="2400" b="1" dirty="0" smtClean="0">
                <a:solidFill>
                  <a:srgbClr val="C078CA"/>
                </a:solidFill>
              </a:rPr>
              <a:t>     VALID 12z 1/18 – when</a:t>
            </a:r>
          </a:p>
          <a:p>
            <a:r>
              <a:rPr lang="en-US" sz="2400" b="1" dirty="0">
                <a:solidFill>
                  <a:srgbClr val="C078CA"/>
                </a:solidFill>
              </a:rPr>
              <a:t> </a:t>
            </a:r>
            <a:r>
              <a:rPr lang="en-US" sz="2400" b="1" dirty="0" smtClean="0">
                <a:solidFill>
                  <a:srgbClr val="C078CA"/>
                </a:solidFill>
              </a:rPr>
              <a:t>    ice was accumulating</a:t>
            </a:r>
          </a:p>
          <a:p>
            <a:r>
              <a:rPr lang="en-US" sz="2400" b="1" dirty="0">
                <a:solidFill>
                  <a:srgbClr val="C078CA"/>
                </a:solidFill>
              </a:rPr>
              <a:t> </a:t>
            </a:r>
            <a:r>
              <a:rPr lang="en-US" sz="2400" b="1" dirty="0" smtClean="0">
                <a:solidFill>
                  <a:srgbClr val="C078CA"/>
                </a:solidFill>
              </a:rPr>
              <a:t>    on overpasses and </a:t>
            </a:r>
          </a:p>
          <a:p>
            <a:r>
              <a:rPr lang="en-US" sz="2400" b="1" dirty="0">
                <a:solidFill>
                  <a:srgbClr val="C078CA"/>
                </a:solidFill>
              </a:rPr>
              <a:t> </a:t>
            </a:r>
            <a:r>
              <a:rPr lang="en-US" sz="2400" b="1" dirty="0" smtClean="0">
                <a:solidFill>
                  <a:srgbClr val="C078CA"/>
                </a:solidFill>
              </a:rPr>
              <a:t>    elevated surfaces,</a:t>
            </a:r>
          </a:p>
          <a:p>
            <a:r>
              <a:rPr lang="en-US" sz="2400" b="1" dirty="0">
                <a:solidFill>
                  <a:srgbClr val="C078CA"/>
                </a:solidFill>
              </a:rPr>
              <a:t> </a:t>
            </a:r>
            <a:r>
              <a:rPr lang="en-US" sz="2400" b="1" dirty="0" smtClean="0">
                <a:solidFill>
                  <a:srgbClr val="C078CA"/>
                </a:solidFill>
              </a:rPr>
              <a:t>    causing many serious</a:t>
            </a:r>
          </a:p>
          <a:p>
            <a:r>
              <a:rPr lang="en-US" sz="2400" b="1" dirty="0">
                <a:solidFill>
                  <a:srgbClr val="C078CA"/>
                </a:solidFill>
              </a:rPr>
              <a:t> </a:t>
            </a:r>
            <a:r>
              <a:rPr lang="en-US" sz="2400" b="1" dirty="0" smtClean="0">
                <a:solidFill>
                  <a:srgbClr val="C078CA"/>
                </a:solidFill>
              </a:rPr>
              <a:t>    crashes</a:t>
            </a:r>
            <a:endParaRPr lang="en-US" sz="2400" b="1" dirty="0">
              <a:solidFill>
                <a:srgbClr val="C078C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53110" y="425567"/>
            <a:ext cx="733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NAM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99258" y="3921202"/>
            <a:ext cx="587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GFS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29367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 QPF Bias in Warm Sector in NAM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Insufficient convection along southern end of cold front where forcing is weaker, but instability, deep moisture, and low-level convergence are good</a:t>
            </a:r>
          </a:p>
          <a:p>
            <a:r>
              <a:rPr lang="en-US" dirty="0" smtClean="0"/>
              <a:t>Moisture in the model is able to stream further to the north and west, leading to a wet bias in the cool sector</a:t>
            </a:r>
          </a:p>
          <a:p>
            <a:r>
              <a:rPr lang="en-US" dirty="0" smtClean="0"/>
              <a:t>NAM nest is often superior to the parent in this type of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962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584" b="8917"/>
          <a:stretch/>
        </p:blipFill>
        <p:spPr>
          <a:xfrm>
            <a:off x="375500" y="302740"/>
            <a:ext cx="3886739" cy="2839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9628" b="9240"/>
          <a:stretch/>
        </p:blipFill>
        <p:spPr>
          <a:xfrm>
            <a:off x="4487119" y="359621"/>
            <a:ext cx="3873110" cy="2782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575" y="3553456"/>
            <a:ext cx="3453114" cy="305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25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577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NAM nest tends to allow instability to recover WAY too fast after active convection stabilizes the atmosphere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88857"/>
            <a:ext cx="8229600" cy="1760170"/>
          </a:xfrm>
        </p:spPr>
        <p:txBody>
          <a:bodyPr/>
          <a:lstStyle/>
          <a:p>
            <a:r>
              <a:rPr lang="en-US" dirty="0" smtClean="0"/>
              <a:t>Common occurrence in hi-res guidance??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372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3857" t="12346" b="10104"/>
          <a:stretch/>
        </p:blipFill>
        <p:spPr>
          <a:xfrm>
            <a:off x="0" y="423355"/>
            <a:ext cx="3007526" cy="3254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4018" t="11382" b="9718"/>
          <a:stretch/>
        </p:blipFill>
        <p:spPr>
          <a:xfrm>
            <a:off x="3145028" y="423355"/>
            <a:ext cx="2949796" cy="3254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5042" t="11382" b="10682"/>
          <a:stretch/>
        </p:blipFill>
        <p:spPr>
          <a:xfrm>
            <a:off x="6233897" y="423355"/>
            <a:ext cx="2910103" cy="32148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8556" t="51974" r="56333"/>
          <a:stretch/>
        </p:blipFill>
        <p:spPr>
          <a:xfrm>
            <a:off x="5326380" y="3983130"/>
            <a:ext cx="3817620" cy="27741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28201" r="87827" b="29275"/>
          <a:stretch/>
        </p:blipFill>
        <p:spPr>
          <a:xfrm>
            <a:off x="184565" y="3983130"/>
            <a:ext cx="609127" cy="25533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6049" y="3983130"/>
            <a:ext cx="3187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EVOLUTION OF NAM4 SFC CAPE</a:t>
            </a:r>
          </a:p>
          <a:p>
            <a:r>
              <a:rPr lang="en-US" dirty="0"/>
              <a:t> </a:t>
            </a:r>
            <a:r>
              <a:rPr lang="en-US" dirty="0" smtClean="0"/>
              <a:t>  18-00z  5/9/15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432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Warm, Dry Biases in GFS/RAP/HRRR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RAPv2 and HRRRv3 will significantly mitigate these biases</a:t>
            </a:r>
          </a:p>
          <a:p>
            <a:r>
              <a:rPr lang="en-US" dirty="0" smtClean="0"/>
              <a:t>Next version of GFS also shows healthy improvement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590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3337"/>
          <a:stretch/>
        </p:blipFill>
        <p:spPr>
          <a:xfrm>
            <a:off x="80005" y="0"/>
            <a:ext cx="4823220" cy="6678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3560" b="12387"/>
          <a:stretch/>
        </p:blipFill>
        <p:spPr>
          <a:xfrm>
            <a:off x="5134729" y="1787254"/>
            <a:ext cx="4009271" cy="35627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03225" y="176374"/>
            <a:ext cx="4362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Sample 12-hr NAM/GFS forecasts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of </a:t>
            </a:r>
            <a:r>
              <a:rPr lang="en-US" sz="2400" dirty="0" err="1" smtClean="0"/>
              <a:t>sfc</a:t>
            </a:r>
            <a:r>
              <a:rPr lang="en-US" sz="2400" dirty="0" smtClean="0"/>
              <a:t>-based cape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8454636" y="1893078"/>
            <a:ext cx="790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ANL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17211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478" y="274638"/>
            <a:ext cx="8580974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Concerning the Amount of Guidance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Among our event recaps in 2015, the MEG reviewed the January New England blizzard, including a careful examination of all </a:t>
            </a:r>
            <a:r>
              <a:rPr lang="en-US" dirty="0" err="1" smtClean="0"/>
              <a:t>precip</a:t>
            </a:r>
            <a:r>
              <a:rPr lang="en-US" dirty="0" smtClean="0"/>
              <a:t> guidance</a:t>
            </a:r>
          </a:p>
          <a:p>
            <a:r>
              <a:rPr lang="en-US" dirty="0" smtClean="0"/>
              <a:t>The next slide shows the </a:t>
            </a:r>
            <a:r>
              <a:rPr lang="en-US" dirty="0" err="1" smtClean="0"/>
              <a:t>precip</a:t>
            </a:r>
            <a:r>
              <a:rPr lang="en-US" dirty="0" smtClean="0"/>
              <a:t> guidance available during 1/26, the period leading up to the start of the event and the first few hours of the snow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1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6367"/>
          <a:stretch/>
        </p:blipFill>
        <p:spPr>
          <a:xfrm>
            <a:off x="107823" y="377383"/>
            <a:ext cx="4516591" cy="64806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7324" t="52465" r="17041"/>
          <a:stretch/>
        </p:blipFill>
        <p:spPr>
          <a:xfrm>
            <a:off x="5399758" y="3679988"/>
            <a:ext cx="3631064" cy="31556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5883" t="52465" r="16423"/>
          <a:stretch/>
        </p:blipFill>
        <p:spPr>
          <a:xfrm>
            <a:off x="5259372" y="487222"/>
            <a:ext cx="3651646" cy="3077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997" y="109455"/>
            <a:ext cx="411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RAP/HRRR have similar issues as GFS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24597" y="117890"/>
            <a:ext cx="409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…  but parallels show huge improvement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1111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2-03 at 12.01.2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" t="15216" r="33187" b="41180"/>
          <a:stretch/>
        </p:blipFill>
        <p:spPr>
          <a:xfrm>
            <a:off x="1070782" y="3620918"/>
            <a:ext cx="6284103" cy="2683938"/>
          </a:xfrm>
          <a:prstGeom prst="rect">
            <a:avLst/>
          </a:prstGeom>
        </p:spPr>
      </p:pic>
      <p:pic>
        <p:nvPicPr>
          <p:cNvPr id="2" name="Picture 1" descr="Screen Shot 2015-12-04 at 8.38.0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10185" r="28246" b="48570"/>
          <a:stretch/>
        </p:blipFill>
        <p:spPr>
          <a:xfrm>
            <a:off x="1189836" y="549710"/>
            <a:ext cx="6072451" cy="252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49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109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Cases in which other </a:t>
            </a:r>
            <a:r>
              <a:rPr lang="en-US" i="1" dirty="0" smtClean="0"/>
              <a:t>deterministic </a:t>
            </a:r>
            <a:r>
              <a:rPr lang="en-US" dirty="0" smtClean="0"/>
              <a:t>models lock in to solution before GEFS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6428" y="4227084"/>
            <a:ext cx="5898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Ensemble does not generate sufficient spread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777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745" t="1364" r="20248" b="50320"/>
          <a:stretch/>
        </p:blipFill>
        <p:spPr>
          <a:xfrm>
            <a:off x="372552" y="629872"/>
            <a:ext cx="3862638" cy="3360369"/>
          </a:xfrm>
          <a:prstGeom prst="rect">
            <a:avLst/>
          </a:prstGeom>
        </p:spPr>
      </p:pic>
      <p:pic>
        <p:nvPicPr>
          <p:cNvPr id="5" name="Picture 4" descr="gfs24pcptrz_20141122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52278" b="8754"/>
          <a:stretch/>
        </p:blipFill>
        <p:spPr>
          <a:xfrm>
            <a:off x="4736770" y="629872"/>
            <a:ext cx="4033144" cy="3360369"/>
          </a:xfrm>
          <a:prstGeom prst="rect">
            <a:avLst/>
          </a:prstGeom>
        </p:spPr>
      </p:pic>
      <p:pic>
        <p:nvPicPr>
          <p:cNvPr id="7" name="Picture 6" descr="gfs24pcptrz_20141122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2" b="92744"/>
          <a:stretch/>
        </p:blipFill>
        <p:spPr>
          <a:xfrm>
            <a:off x="2171589" y="37412"/>
            <a:ext cx="5016351" cy="4975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2439" b="47095"/>
          <a:stretch/>
        </p:blipFill>
        <p:spPr>
          <a:xfrm>
            <a:off x="468365" y="4195806"/>
            <a:ext cx="4119852" cy="2494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8172" r="9942"/>
          <a:stretch/>
        </p:blipFill>
        <p:spPr>
          <a:xfrm>
            <a:off x="6115178" y="3976150"/>
            <a:ext cx="2323862" cy="286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07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9"/>
          <a:stretch/>
        </p:blipFill>
        <p:spPr>
          <a:xfrm>
            <a:off x="419476" y="942021"/>
            <a:ext cx="4270160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24" y="942021"/>
            <a:ext cx="4881498" cy="36611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84304" y="193184"/>
            <a:ext cx="377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F120 00Z/05 cycle verifying 00Z/10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638282" y="814647"/>
            <a:ext cx="61783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635090" y="1159099"/>
            <a:ext cx="617834" cy="0"/>
          </a:xfrm>
          <a:prstGeom prst="line">
            <a:avLst/>
          </a:prstGeom>
          <a:ln w="254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59201" y="665022"/>
            <a:ext cx="1343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552 dam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359201" y="1008535"/>
            <a:ext cx="1343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576 dam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165538" y="1126833"/>
            <a:ext cx="2472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81407" y="1174687"/>
            <a:ext cx="2472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GEFS</a:t>
            </a:r>
            <a:endParaRPr lang="en-US" dirty="0"/>
          </a:p>
        </p:txBody>
      </p:sp>
      <p:pic>
        <p:nvPicPr>
          <p:cNvPr id="11" name="Picture 10" descr="Screen Shot 2014-12-18 at 10.42.05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3" r="6480"/>
          <a:stretch/>
        </p:blipFill>
        <p:spPr>
          <a:xfrm>
            <a:off x="4359201" y="4434126"/>
            <a:ext cx="3116805" cy="24238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53357" y="5206503"/>
            <a:ext cx="16853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 many GEFS </a:t>
            </a:r>
          </a:p>
          <a:p>
            <a:r>
              <a:rPr lang="en-US" dirty="0"/>
              <a:t> </a:t>
            </a:r>
            <a:r>
              <a:rPr lang="en-US" dirty="0" smtClean="0"/>
              <a:t>  members</a:t>
            </a:r>
            <a:r>
              <a:rPr lang="en-US" dirty="0"/>
              <a:t> </a:t>
            </a:r>
            <a:r>
              <a:rPr lang="en-US" dirty="0" smtClean="0"/>
              <a:t>look </a:t>
            </a:r>
          </a:p>
          <a:p>
            <a:r>
              <a:rPr lang="en-US" dirty="0"/>
              <a:t> </a:t>
            </a:r>
            <a:r>
              <a:rPr lang="en-US" dirty="0" smtClean="0"/>
              <a:t>   like ops GFS</a:t>
            </a:r>
            <a:endParaRPr lang="en-US" dirty="0"/>
          </a:p>
        </p:txBody>
      </p:sp>
      <p:pic>
        <p:nvPicPr>
          <p:cNvPr id="13" name="Picture 12" descr="Screen Shot 2015-12-06 at 10.16.16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9" t="23058" r="39819" b="27171"/>
          <a:stretch/>
        </p:blipFill>
        <p:spPr>
          <a:xfrm>
            <a:off x="185194" y="4403800"/>
            <a:ext cx="3161543" cy="24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47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2862" y="1760212"/>
            <a:ext cx="5603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SREF BI-MODAL CLUSTERING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1423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797" y="1058480"/>
            <a:ext cx="6648409" cy="498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83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0"/>
            <a:ext cx="64545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4082" y="5001038"/>
            <a:ext cx="3014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 of 15z 11/14 ARW F69</a:t>
            </a:r>
          </a:p>
          <a:p>
            <a:r>
              <a:rPr lang="en-US" dirty="0"/>
              <a:t> </a:t>
            </a:r>
            <a:r>
              <a:rPr lang="en-US" dirty="0" smtClean="0"/>
              <a:t>    500 </a:t>
            </a:r>
            <a:r>
              <a:rPr lang="en-US" dirty="0" err="1" smtClean="0"/>
              <a:t>mb</a:t>
            </a:r>
            <a:r>
              <a:rPr lang="en-US" dirty="0" smtClean="0"/>
              <a:t> Heights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960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0"/>
            <a:ext cx="64545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4082" y="5001038"/>
            <a:ext cx="3219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 of 15z 11/14 NMMB F69</a:t>
            </a:r>
          </a:p>
          <a:p>
            <a:r>
              <a:rPr lang="en-US" dirty="0"/>
              <a:t> </a:t>
            </a:r>
            <a:r>
              <a:rPr lang="en-US" dirty="0" smtClean="0"/>
              <a:t>    500 </a:t>
            </a:r>
            <a:r>
              <a:rPr lang="en-US" dirty="0" err="1" smtClean="0"/>
              <a:t>mb</a:t>
            </a:r>
            <a:r>
              <a:rPr lang="en-US" dirty="0" smtClean="0"/>
              <a:t> Heights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792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1566"/>
            <a:ext cx="8229600" cy="4525963"/>
          </a:xfrm>
        </p:spPr>
        <p:txBody>
          <a:bodyPr/>
          <a:lstStyle/>
          <a:p>
            <a:r>
              <a:rPr lang="en-US" dirty="0" smtClean="0"/>
              <a:t>A few quick thoughts on some issues we envision as critical to a successful evolution of the production suite in the years ahead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392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555"/>
          <a:stretch/>
        </p:blipFill>
        <p:spPr>
          <a:xfrm>
            <a:off x="0" y="0"/>
            <a:ext cx="3063653" cy="3009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606" b="6765"/>
          <a:stretch/>
        </p:blipFill>
        <p:spPr>
          <a:xfrm>
            <a:off x="3063653" y="74566"/>
            <a:ext cx="3047609" cy="2934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7882"/>
          <a:stretch/>
        </p:blipFill>
        <p:spPr>
          <a:xfrm>
            <a:off x="6151287" y="0"/>
            <a:ext cx="2992713" cy="3009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7375"/>
          <a:stretch/>
        </p:blipFill>
        <p:spPr>
          <a:xfrm>
            <a:off x="81720" y="3009225"/>
            <a:ext cx="2981933" cy="29346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0314" r="60892"/>
          <a:stretch/>
        </p:blipFill>
        <p:spPr>
          <a:xfrm>
            <a:off x="3063653" y="3215179"/>
            <a:ext cx="1466669" cy="27287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1156" r="60783"/>
          <a:stretch/>
        </p:blipFill>
        <p:spPr>
          <a:xfrm>
            <a:off x="4681949" y="3198016"/>
            <a:ext cx="1429313" cy="27287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28955" r="17659" b="50308"/>
          <a:stretch/>
        </p:blipFill>
        <p:spPr>
          <a:xfrm>
            <a:off x="7180964" y="3009225"/>
            <a:ext cx="1065372" cy="1189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29925" r="18477" b="50547"/>
          <a:stretch/>
        </p:blipFill>
        <p:spPr>
          <a:xfrm>
            <a:off x="6151287" y="3226622"/>
            <a:ext cx="1029677" cy="11842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27200" r="18057" b="50547"/>
          <a:stretch/>
        </p:blipFill>
        <p:spPr>
          <a:xfrm>
            <a:off x="8026264" y="3438296"/>
            <a:ext cx="1092427" cy="11842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29925" r="18477" b="50547"/>
          <a:stretch/>
        </p:blipFill>
        <p:spPr>
          <a:xfrm>
            <a:off x="7100879" y="3901695"/>
            <a:ext cx="1029677" cy="11842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/>
          <a:srcRect l="14168" r="17196"/>
          <a:stretch/>
        </p:blipFill>
        <p:spPr>
          <a:xfrm>
            <a:off x="2791537" y="5745748"/>
            <a:ext cx="973717" cy="11349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/>
          <a:srcRect l="14908" r="17492"/>
          <a:stretch/>
        </p:blipFill>
        <p:spPr>
          <a:xfrm>
            <a:off x="4113317" y="5871008"/>
            <a:ext cx="834009" cy="9869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0879" y="4790411"/>
            <a:ext cx="1967323" cy="20902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/>
          <a:srcRect t="2902" r="50268" b="51509"/>
          <a:stretch/>
        </p:blipFill>
        <p:spPr>
          <a:xfrm>
            <a:off x="81720" y="5766399"/>
            <a:ext cx="1144073" cy="11142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/>
          <a:srcRect l="50897" t="3118" b="52180"/>
          <a:stretch/>
        </p:blipFill>
        <p:spPr>
          <a:xfrm>
            <a:off x="1383892" y="5745748"/>
            <a:ext cx="1178831" cy="11402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/>
          <a:srcRect l="52498" t="53732"/>
          <a:stretch/>
        </p:blipFill>
        <p:spPr>
          <a:xfrm>
            <a:off x="6151287" y="5727446"/>
            <a:ext cx="1125015" cy="1164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/>
          <a:srcRect t="54088" r="50903"/>
          <a:stretch/>
        </p:blipFill>
        <p:spPr>
          <a:xfrm>
            <a:off x="4947327" y="5729521"/>
            <a:ext cx="1163936" cy="11564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/>
          <a:srcRect t="54504"/>
          <a:stretch/>
        </p:blipFill>
        <p:spPr>
          <a:xfrm>
            <a:off x="5708781" y="4610442"/>
            <a:ext cx="1967323" cy="95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48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5220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MEG strongly supports the push to get a high-resolution ensemble into production in 2017 but believes that there is insufficient evidence to make a single core </a:t>
            </a:r>
            <a:r>
              <a:rPr lang="en-US" sz="2400" dirty="0" err="1" smtClean="0"/>
              <a:t>vs</a:t>
            </a:r>
            <a:r>
              <a:rPr lang="en-US" sz="2400" dirty="0" smtClean="0"/>
              <a:t> dual core decision at this time</a:t>
            </a:r>
          </a:p>
          <a:p>
            <a:r>
              <a:rPr lang="en-US" sz="2400" dirty="0" smtClean="0"/>
              <a:t>Eventually, as resources permit, there will be a need to add convection-permitting ensemble data assimilation (costly!)</a:t>
            </a:r>
          </a:p>
          <a:p>
            <a:r>
              <a:rPr lang="en-US" sz="2400" dirty="0" smtClean="0"/>
              <a:t>Regarding the call by some to have the GFS take over NAM duties, despite overall GFS synoptic superiority at longer ranges, the NAM handles certain critical short-range elements much better (mostly related to low-level T/q profiles)</a:t>
            </a:r>
          </a:p>
          <a:p>
            <a:r>
              <a:rPr lang="en-US" sz="2400" dirty="0" smtClean="0"/>
              <a:t>The MEG believes that it is crucial to implement GFS and GEFS upgrades simultaneously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5432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Shameless Self-Promotion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MEG meets each Thursday at 11:30 AM EST at the NCWCP</a:t>
            </a:r>
          </a:p>
          <a:p>
            <a:r>
              <a:rPr lang="en-US" dirty="0" smtClean="0"/>
              <a:t>Webinar access is available, and all presentations are recorded and available on Google Drive (shout-out to SR!)</a:t>
            </a:r>
          </a:p>
          <a:p>
            <a:r>
              <a:rPr lang="en-US" dirty="0" smtClean="0"/>
              <a:t>Contact </a:t>
            </a:r>
            <a:r>
              <a:rPr lang="en-US" dirty="0" smtClean="0">
                <a:hlinkClick r:id="rId2"/>
              </a:rPr>
              <a:t>mary.hart@noaa.gov</a:t>
            </a:r>
            <a:r>
              <a:rPr lang="en-US" dirty="0" smtClean="0"/>
              <a:t> for MEG announcements/agendas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642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33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388" r="56021" b="50465"/>
          <a:stretch>
            <a:fillRect/>
          </a:stretch>
        </p:blipFill>
        <p:spPr bwMode="auto">
          <a:xfrm>
            <a:off x="760413" y="31750"/>
            <a:ext cx="324485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52942" r="56021"/>
          <a:stretch>
            <a:fillRect/>
          </a:stretch>
        </p:blipFill>
        <p:spPr bwMode="auto">
          <a:xfrm>
            <a:off x="5414368" y="63500"/>
            <a:ext cx="3205163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" r="56682" b="50258"/>
          <a:stretch>
            <a:fillRect/>
          </a:stretch>
        </p:blipFill>
        <p:spPr bwMode="auto">
          <a:xfrm>
            <a:off x="760413" y="2181225"/>
            <a:ext cx="3165475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" t="51791" r="56682"/>
          <a:stretch>
            <a:fillRect/>
          </a:stretch>
        </p:blipFill>
        <p:spPr bwMode="auto">
          <a:xfrm>
            <a:off x="5414368" y="2333625"/>
            <a:ext cx="3105150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" r="56021" b="50258"/>
          <a:stretch>
            <a:fillRect/>
          </a:stretch>
        </p:blipFill>
        <p:spPr bwMode="auto">
          <a:xfrm>
            <a:off x="688975" y="4525963"/>
            <a:ext cx="3316288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" t="51170" r="56021"/>
          <a:stretch>
            <a:fillRect/>
          </a:stretch>
        </p:blipFill>
        <p:spPr bwMode="auto">
          <a:xfrm>
            <a:off x="5355631" y="4603750"/>
            <a:ext cx="32639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t="28786" r="94157" b="30338"/>
          <a:stretch>
            <a:fillRect/>
          </a:stretch>
        </p:blipFill>
        <p:spPr bwMode="auto">
          <a:xfrm>
            <a:off x="307975" y="2389188"/>
            <a:ext cx="452438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" t="18961" r="6305" b="18721"/>
          <a:stretch>
            <a:fillRect/>
          </a:stretch>
        </p:blipFill>
        <p:spPr bwMode="auto">
          <a:xfrm>
            <a:off x="3061474" y="4049513"/>
            <a:ext cx="3122922" cy="256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74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14 at 12.35.5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" t="9786" r="34437" b="41759"/>
          <a:stretch/>
        </p:blipFill>
        <p:spPr>
          <a:xfrm>
            <a:off x="968141" y="395605"/>
            <a:ext cx="7181347" cy="3716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3317" y="4726424"/>
            <a:ext cx="50537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SREF CAPE plumes for Wichita, KS</a:t>
            </a:r>
          </a:p>
          <a:p>
            <a:endParaRPr lang="en-US" dirty="0"/>
          </a:p>
          <a:p>
            <a:r>
              <a:rPr lang="en-US" dirty="0" smtClean="0"/>
              <a:t>NAM is often more unstable than any SREF member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01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0333" b="7889"/>
          <a:stretch/>
        </p:blipFill>
        <p:spPr>
          <a:xfrm>
            <a:off x="223520" y="1"/>
            <a:ext cx="8322570" cy="3403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1445" b="7444"/>
          <a:stretch/>
        </p:blipFill>
        <p:spPr>
          <a:xfrm>
            <a:off x="223520" y="3501277"/>
            <a:ext cx="8322570" cy="337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11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073" b="4297"/>
          <a:stretch/>
        </p:blipFill>
        <p:spPr>
          <a:xfrm>
            <a:off x="0" y="345440"/>
            <a:ext cx="6454588" cy="6146800"/>
          </a:xfrm>
          <a:prstGeom prst="rect">
            <a:avLst/>
          </a:prstGeom>
        </p:spPr>
      </p:pic>
      <p:pic>
        <p:nvPicPr>
          <p:cNvPr id="6" name="Picture 5" descr="Screen Shot 2015-04-29 at 1.39.3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6" t="21557" r="15776" b="39563"/>
          <a:stretch/>
        </p:blipFill>
        <p:spPr>
          <a:xfrm>
            <a:off x="5997810" y="2269516"/>
            <a:ext cx="3146190" cy="217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3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7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amount of guidance to review </a:t>
            </a:r>
            <a:r>
              <a:rPr lang="en-US" i="1" dirty="0" smtClean="0"/>
              <a:t>after an event </a:t>
            </a:r>
            <a:r>
              <a:rPr lang="en-US" dirty="0" smtClean="0"/>
              <a:t>makes our heads spin; we can’t fathom what it’s like to be a forecaster dealing with it in real time.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80597" y="4418756"/>
            <a:ext cx="2579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6600"/>
                </a:solidFill>
              </a:rPr>
              <a:t>SIMPLIFY!!!</a:t>
            </a:r>
            <a:endParaRPr 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919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08" y="9875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Our Assessment of the Most Pressing Model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331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Initializing GFS Moisture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attempt to match F00 2-m meter dew points to </a:t>
            </a:r>
            <a:r>
              <a:rPr lang="en-US" dirty="0" err="1" smtClean="0"/>
              <a:t>obs</a:t>
            </a:r>
            <a:endParaRPr lang="en-US" dirty="0" smtClean="0"/>
          </a:p>
          <a:p>
            <a:r>
              <a:rPr lang="en-US" dirty="0" smtClean="0"/>
              <a:t>Moisture profiles first guesses are sometimes so far off from the observed </a:t>
            </a:r>
            <a:r>
              <a:rPr lang="en-US" dirty="0" err="1" smtClean="0"/>
              <a:t>raobs</a:t>
            </a:r>
            <a:r>
              <a:rPr lang="en-US" dirty="0" smtClean="0"/>
              <a:t> that there is little fit to the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361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35"/>
          <a:stretch>
            <a:fillRect/>
          </a:stretch>
        </p:blipFill>
        <p:spPr bwMode="auto">
          <a:xfrm>
            <a:off x="347663" y="1119188"/>
            <a:ext cx="355441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t="8781" b="6825"/>
          <a:stretch>
            <a:fillRect/>
          </a:stretch>
        </p:blipFill>
        <p:spPr bwMode="auto">
          <a:xfrm>
            <a:off x="4286250" y="1401763"/>
            <a:ext cx="4718050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43612" y="128160"/>
            <a:ext cx="45768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Initializing GFS Dew </a:t>
            </a:r>
            <a:r>
              <a:rPr lang="en-US" sz="3200" dirty="0"/>
              <a:t>P</a:t>
            </a:r>
            <a:r>
              <a:rPr lang="en-US" sz="3200" dirty="0" smtClean="0"/>
              <a:t>oints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49717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0"/>
          <a:stretch>
            <a:fillRect/>
          </a:stretch>
        </p:blipFill>
        <p:spPr bwMode="auto">
          <a:xfrm>
            <a:off x="1333500" y="0"/>
            <a:ext cx="533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6834188" y="2959100"/>
            <a:ext cx="21113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/>
              <a:t>F00 Soundings</a:t>
            </a:r>
          </a:p>
          <a:p>
            <a:pPr eaLnBrk="1" hangingPunct="1"/>
            <a:r>
              <a:rPr lang="en-US"/>
              <a:t>for Midland, TX</a:t>
            </a:r>
          </a:p>
        </p:txBody>
      </p:sp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2095500" y="423863"/>
            <a:ext cx="842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/>
              <a:t>NAM</a:t>
            </a: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2095500" y="3919538"/>
            <a:ext cx="660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/>
              <a:t>GFS</a:t>
            </a:r>
          </a:p>
        </p:txBody>
      </p:sp>
    </p:spTree>
    <p:extLst>
      <p:ext uri="{BB962C8B-B14F-4D97-AF65-F5344CB8AC3E}">
        <p14:creationId xmlns:p14="http://schemas.microsoft.com/office/powerpoint/2010/main" val="263065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51"/>
          <a:stretch>
            <a:fillRect/>
          </a:stretch>
        </p:blipFill>
        <p:spPr bwMode="auto">
          <a:xfrm>
            <a:off x="0" y="774700"/>
            <a:ext cx="3933825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990600"/>
            <a:ext cx="4913312" cy="491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026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680</Words>
  <Application>Microsoft Macintosh PowerPoint</Application>
  <PresentationFormat>On-screen Show (4:3)</PresentationFormat>
  <Paragraphs>84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NPSR MEG Review</vt:lpstr>
      <vt:lpstr>Concerning the Amount of Guidance</vt:lpstr>
      <vt:lpstr>PowerPoint Presentation</vt:lpstr>
      <vt:lpstr>The amount of guidance to review after an event makes our heads spin; we can’t fathom what it’s like to be a forecaster dealing with it in real time.</vt:lpstr>
      <vt:lpstr>Our Assessment of the Most Pressing Model Issues</vt:lpstr>
      <vt:lpstr>Initializing GFS Moisture</vt:lpstr>
      <vt:lpstr>PowerPoint Presentation</vt:lpstr>
      <vt:lpstr>PowerPoint Presentation</vt:lpstr>
      <vt:lpstr>PowerPoint Presentation</vt:lpstr>
      <vt:lpstr>PowerPoint Presentation</vt:lpstr>
      <vt:lpstr>Inversions</vt:lpstr>
      <vt:lpstr>PowerPoint Presentation</vt:lpstr>
      <vt:lpstr>PowerPoint Presentation</vt:lpstr>
      <vt:lpstr>Low QPF Bias in Warm Sector in NAM</vt:lpstr>
      <vt:lpstr>PowerPoint Presentation</vt:lpstr>
      <vt:lpstr>NAM nest tends to allow instability to recover WAY too fast after active convection stabilizes the atmosphere</vt:lpstr>
      <vt:lpstr>PowerPoint Presentation</vt:lpstr>
      <vt:lpstr>Warm, Dry Biases in GFS/RAP/HRRR</vt:lpstr>
      <vt:lpstr>PowerPoint Presentation</vt:lpstr>
      <vt:lpstr>PowerPoint Presentation</vt:lpstr>
      <vt:lpstr>PowerPoint Presentation</vt:lpstr>
      <vt:lpstr>Cases in which other deterministic models lock in to solution before GEFS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Needs</vt:lpstr>
      <vt:lpstr>PowerPoint Presentation</vt:lpstr>
      <vt:lpstr>Shameless Self-Promotion</vt:lpstr>
      <vt:lpstr>EXTRA SLIDES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MEG Short-Range Discussion</dc:title>
  <dc:creator>Geoff Manikin</dc:creator>
  <cp:lastModifiedBy>Lance Bosart</cp:lastModifiedBy>
  <cp:revision>64</cp:revision>
  <dcterms:created xsi:type="dcterms:W3CDTF">2014-12-17T18:51:40Z</dcterms:created>
  <dcterms:modified xsi:type="dcterms:W3CDTF">2015-12-08T16:59:09Z</dcterms:modified>
</cp:coreProperties>
</file>