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80" r:id="rId9"/>
    <p:sldMasterId id="2147483804" r:id="rId10"/>
    <p:sldMasterId id="2147483816" r:id="rId11"/>
    <p:sldMasterId id="2147483828" r:id="rId12"/>
    <p:sldMasterId id="2147483840" r:id="rId13"/>
    <p:sldMasterId id="2147483852" r:id="rId14"/>
    <p:sldMasterId id="2147483900" r:id="rId15"/>
    <p:sldMasterId id="2147483912" r:id="rId16"/>
    <p:sldMasterId id="2147483924" r:id="rId17"/>
    <p:sldMasterId id="2147483936" r:id="rId18"/>
    <p:sldMasterId id="2147483948" r:id="rId19"/>
    <p:sldMasterId id="2147483960" r:id="rId20"/>
    <p:sldMasterId id="2147483972" r:id="rId21"/>
  </p:sldMasterIdLst>
  <p:notesMasterIdLst>
    <p:notesMasterId r:id="rId91"/>
  </p:notesMasterIdLst>
  <p:sldIdLst>
    <p:sldId id="271" r:id="rId22"/>
    <p:sldId id="429" r:id="rId23"/>
    <p:sldId id="430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322" r:id="rId32"/>
    <p:sldId id="287" r:id="rId33"/>
    <p:sldId id="273" r:id="rId34"/>
    <p:sldId id="402" r:id="rId35"/>
    <p:sldId id="416" r:id="rId36"/>
    <p:sldId id="417" r:id="rId37"/>
    <p:sldId id="281" r:id="rId38"/>
    <p:sldId id="363" r:id="rId39"/>
    <p:sldId id="338" r:id="rId40"/>
    <p:sldId id="421" r:id="rId41"/>
    <p:sldId id="339" r:id="rId42"/>
    <p:sldId id="400" r:id="rId43"/>
    <p:sldId id="401" r:id="rId44"/>
    <p:sldId id="340" r:id="rId45"/>
    <p:sldId id="383" r:id="rId46"/>
    <p:sldId id="385" r:id="rId47"/>
    <p:sldId id="418" r:id="rId48"/>
    <p:sldId id="386" r:id="rId49"/>
    <p:sldId id="419" r:id="rId50"/>
    <p:sldId id="420" r:id="rId51"/>
    <p:sldId id="288" r:id="rId52"/>
    <p:sldId id="277" r:id="rId53"/>
    <p:sldId id="278" r:id="rId54"/>
    <p:sldId id="316" r:id="rId55"/>
    <p:sldId id="332" r:id="rId56"/>
    <p:sldId id="365" r:id="rId57"/>
    <p:sldId id="364" r:id="rId58"/>
    <p:sldId id="330" r:id="rId59"/>
    <p:sldId id="333" r:id="rId60"/>
    <p:sldId id="320" r:id="rId61"/>
    <p:sldId id="337" r:id="rId62"/>
    <p:sldId id="318" r:id="rId63"/>
    <p:sldId id="343" r:id="rId64"/>
    <p:sldId id="347" r:id="rId65"/>
    <p:sldId id="348" r:id="rId66"/>
    <p:sldId id="349" r:id="rId67"/>
    <p:sldId id="346" r:id="rId68"/>
    <p:sldId id="358" r:id="rId69"/>
    <p:sldId id="359" r:id="rId70"/>
    <p:sldId id="342" r:id="rId71"/>
    <p:sldId id="311" r:id="rId72"/>
    <p:sldId id="335" r:id="rId73"/>
    <p:sldId id="336" r:id="rId74"/>
    <p:sldId id="356" r:id="rId75"/>
    <p:sldId id="289" r:id="rId76"/>
    <p:sldId id="432" r:id="rId77"/>
    <p:sldId id="367" r:id="rId78"/>
    <p:sldId id="368" r:id="rId79"/>
    <p:sldId id="373" r:id="rId80"/>
    <p:sldId id="377" r:id="rId81"/>
    <p:sldId id="379" r:id="rId82"/>
    <p:sldId id="380" r:id="rId83"/>
    <p:sldId id="381" r:id="rId84"/>
    <p:sldId id="382" r:id="rId85"/>
    <p:sldId id="431" r:id="rId86"/>
    <p:sldId id="369" r:id="rId87"/>
    <p:sldId id="370" r:id="rId88"/>
    <p:sldId id="371" r:id="rId89"/>
    <p:sldId id="372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F"/>
    <a:srgbClr val="0F9E8D"/>
    <a:srgbClr val="23C1AA"/>
    <a:srgbClr val="5300FF"/>
    <a:srgbClr val="4282C1"/>
    <a:srgbClr val="E8E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91421" autoAdjust="0"/>
  </p:normalViewPr>
  <p:slideViewPr>
    <p:cSldViewPr snapToGrid="0" snapToObjects="1">
      <p:cViewPr varScale="1">
        <p:scale>
          <a:sx n="97" d="100"/>
          <a:sy n="97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50" Type="http://schemas.openxmlformats.org/officeDocument/2006/relationships/slide" Target="slides/slide29.xml"/><Relationship Id="rId51" Type="http://schemas.openxmlformats.org/officeDocument/2006/relationships/slide" Target="slides/slide30.xml"/><Relationship Id="rId52" Type="http://schemas.openxmlformats.org/officeDocument/2006/relationships/slide" Target="slides/slide31.xml"/><Relationship Id="rId53" Type="http://schemas.openxmlformats.org/officeDocument/2006/relationships/slide" Target="slides/slide32.xml"/><Relationship Id="rId54" Type="http://schemas.openxmlformats.org/officeDocument/2006/relationships/slide" Target="slides/slide33.xml"/><Relationship Id="rId55" Type="http://schemas.openxmlformats.org/officeDocument/2006/relationships/slide" Target="slides/slide34.xml"/><Relationship Id="rId56" Type="http://schemas.openxmlformats.org/officeDocument/2006/relationships/slide" Target="slides/slide35.xml"/><Relationship Id="rId57" Type="http://schemas.openxmlformats.org/officeDocument/2006/relationships/slide" Target="slides/slide36.xml"/><Relationship Id="rId58" Type="http://schemas.openxmlformats.org/officeDocument/2006/relationships/slide" Target="slides/slide37.xml"/><Relationship Id="rId59" Type="http://schemas.openxmlformats.org/officeDocument/2006/relationships/slide" Target="slides/slide38.xml"/><Relationship Id="rId70" Type="http://schemas.openxmlformats.org/officeDocument/2006/relationships/slide" Target="slides/slide49.xml"/><Relationship Id="rId71" Type="http://schemas.openxmlformats.org/officeDocument/2006/relationships/slide" Target="slides/slide50.xml"/><Relationship Id="rId72" Type="http://schemas.openxmlformats.org/officeDocument/2006/relationships/slide" Target="slides/slide51.xml"/><Relationship Id="rId73" Type="http://schemas.openxmlformats.org/officeDocument/2006/relationships/slide" Target="slides/slide52.xml"/><Relationship Id="rId74" Type="http://schemas.openxmlformats.org/officeDocument/2006/relationships/slide" Target="slides/slide53.xml"/><Relationship Id="rId75" Type="http://schemas.openxmlformats.org/officeDocument/2006/relationships/slide" Target="slides/slide54.xml"/><Relationship Id="rId76" Type="http://schemas.openxmlformats.org/officeDocument/2006/relationships/slide" Target="slides/slide55.xml"/><Relationship Id="rId77" Type="http://schemas.openxmlformats.org/officeDocument/2006/relationships/slide" Target="slides/slide56.xml"/><Relationship Id="rId78" Type="http://schemas.openxmlformats.org/officeDocument/2006/relationships/slide" Target="slides/slide57.xml"/><Relationship Id="rId79" Type="http://schemas.openxmlformats.org/officeDocument/2006/relationships/slide" Target="slides/slide58.xml"/><Relationship Id="rId90" Type="http://schemas.openxmlformats.org/officeDocument/2006/relationships/slide" Target="slides/slide69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slide" Target="slides/slide21.xml"/><Relationship Id="rId43" Type="http://schemas.openxmlformats.org/officeDocument/2006/relationships/slide" Target="slides/slide22.xml"/><Relationship Id="rId44" Type="http://schemas.openxmlformats.org/officeDocument/2006/relationships/slide" Target="slides/slide23.xml"/><Relationship Id="rId45" Type="http://schemas.openxmlformats.org/officeDocument/2006/relationships/slide" Target="slides/slide24.xml"/><Relationship Id="rId46" Type="http://schemas.openxmlformats.org/officeDocument/2006/relationships/slide" Target="slides/slide25.xml"/><Relationship Id="rId47" Type="http://schemas.openxmlformats.org/officeDocument/2006/relationships/slide" Target="slides/slide26.xml"/><Relationship Id="rId48" Type="http://schemas.openxmlformats.org/officeDocument/2006/relationships/slide" Target="slides/slide27.xml"/><Relationship Id="rId49" Type="http://schemas.openxmlformats.org/officeDocument/2006/relationships/slide" Target="slides/slide28.xml"/><Relationship Id="rId60" Type="http://schemas.openxmlformats.org/officeDocument/2006/relationships/slide" Target="slides/slide39.xml"/><Relationship Id="rId61" Type="http://schemas.openxmlformats.org/officeDocument/2006/relationships/slide" Target="slides/slide40.xml"/><Relationship Id="rId62" Type="http://schemas.openxmlformats.org/officeDocument/2006/relationships/slide" Target="slides/slide41.xml"/><Relationship Id="rId63" Type="http://schemas.openxmlformats.org/officeDocument/2006/relationships/slide" Target="slides/slide42.xml"/><Relationship Id="rId64" Type="http://schemas.openxmlformats.org/officeDocument/2006/relationships/slide" Target="slides/slide43.xml"/><Relationship Id="rId65" Type="http://schemas.openxmlformats.org/officeDocument/2006/relationships/slide" Target="slides/slide44.xml"/><Relationship Id="rId66" Type="http://schemas.openxmlformats.org/officeDocument/2006/relationships/slide" Target="slides/slide45.xml"/><Relationship Id="rId67" Type="http://schemas.openxmlformats.org/officeDocument/2006/relationships/slide" Target="slides/slide46.xml"/><Relationship Id="rId68" Type="http://schemas.openxmlformats.org/officeDocument/2006/relationships/slide" Target="slides/slide47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1" Type="http://schemas.openxmlformats.org/officeDocument/2006/relationships/slide" Target="slides/slide60.xml"/><Relationship Id="rId82" Type="http://schemas.openxmlformats.org/officeDocument/2006/relationships/slide" Target="slides/slide61.xml"/><Relationship Id="rId83" Type="http://schemas.openxmlformats.org/officeDocument/2006/relationships/slide" Target="slides/slide62.xml"/><Relationship Id="rId84" Type="http://schemas.openxmlformats.org/officeDocument/2006/relationships/slide" Target="slides/slide63.xml"/><Relationship Id="rId85" Type="http://schemas.openxmlformats.org/officeDocument/2006/relationships/slide" Target="slides/slide64.xml"/><Relationship Id="rId86" Type="http://schemas.openxmlformats.org/officeDocument/2006/relationships/slide" Target="slides/slide65.xml"/><Relationship Id="rId87" Type="http://schemas.openxmlformats.org/officeDocument/2006/relationships/slide" Target="slides/slide66.xml"/><Relationship Id="rId88" Type="http://schemas.openxmlformats.org/officeDocument/2006/relationships/slide" Target="slides/slide67.xml"/><Relationship Id="rId89" Type="http://schemas.openxmlformats.org/officeDocument/2006/relationships/slide" Target="slides/slide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89A5-C4CC-1045-913C-6848A9D61EC1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BA475-8CD4-D140-B16C-5220CA54D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8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1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12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31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BBE1C-D447-A945-A1F2-58CDA253326F}" type="slidenum">
              <a:rPr lang="en-US"/>
              <a:pPr/>
              <a:t>35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BA475-8CD4-D140-B16C-5220CA54DE1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369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7740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9699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556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1606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8557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5485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0520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8020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99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2812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099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944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497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6283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5668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8079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02011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9463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860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9826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8339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101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101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8329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5117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240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0918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622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064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08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4319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5718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3709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6917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3307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8421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923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615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160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503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6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432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1708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04355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060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5639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13DC2E-1C12-924D-8C5B-D45BB1271456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907AA-1ED4-864E-BC70-957674C770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751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138FEA-E0D8-564A-A6D7-9F05FC453C05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E0BEA-8CA2-834B-8343-E582C5EC82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251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817DE4-113B-8C4D-8B38-97414BFC774B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9F4DE-38D7-174E-815B-17F55C9AAD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3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E3F148-B919-564E-A193-4B362A0BA7B4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78235-694C-7441-B010-9D180223A9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725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4F1F9E-6CB4-6744-BE89-7CAF1CA385D7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C4C89-DDD9-8044-B51F-2B7132B45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088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6B1943-BCA6-C046-B933-6D605CF7C977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733F7-D889-5D4B-BB40-C9ABB6AD8B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5765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E3330E-A94B-5C42-AD5B-038D542B5AD0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0D230-006A-684B-AC60-7407F99D45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75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918AC-F050-7C4A-BE6E-9B30DF8C646C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48F5C-174B-3C42-BD1A-875F48C9F1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34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418FFD-3429-7446-B863-A5E6BD6EE0F9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B1E30-FCE2-F146-8E8F-082904ED5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259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455912-AB3E-D840-8E06-38224747F931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17BF6-A445-7C4F-88BA-C979513E5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00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E15259-93FE-5B48-90C1-C1B45452A494}" type="datetime1">
              <a:rPr lang="en-US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89300-4177-BD49-AD60-C86E4447C0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366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9820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8497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7118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34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60069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2101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4606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387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914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6787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759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5137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4510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5354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684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1895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8390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84355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587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1733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1851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3520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0653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66003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95333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484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3316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8963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9251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590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879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7146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8475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0219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1240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7852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0746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036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4495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7359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9600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85437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8068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8338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6430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667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5707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2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2183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57214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5607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5336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0185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2954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3459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6665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4272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6302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0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4286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33018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9631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4591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9933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0888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1420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6013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5531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94872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955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1980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6635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75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1397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4821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3942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642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7422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308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2876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7265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6828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1717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700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228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74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503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542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754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2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913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33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2971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664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7196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229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023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42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663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2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546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912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848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5660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462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679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842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415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05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34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616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87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572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2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191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03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183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766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860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83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132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725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8520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09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148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652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546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119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8883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93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083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86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40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575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6657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6743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740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766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751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2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648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708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2998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95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489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75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113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7349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663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754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279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401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248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4321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79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4990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0528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8613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6601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3A0E09-C1E7-F34D-8310-3C3C1CD437CE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44FB66-CE11-974A-8AC7-A1A044F8443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0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A0E09-C1E7-F34D-8310-3C3C1CD437CE}" type="datetimeFigureOut">
              <a:rPr lang="en-US" smtClean="0"/>
              <a:pPr/>
              <a:t>27/05/2014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4FB66-CE11-974A-8AC7-A1A044F844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5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8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9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B070F2-5F4C-4E47-BB62-22ED3C29992B}" type="datetime1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27/05/2014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CC73D-A6B6-A64B-A464-F16135719A18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40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1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36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6F07-D86A-B549-A5D9-B18C62876C8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195B9-523F-1043-ABE1-5914C122DCC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67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9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1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7D0A-DBCF-B743-B40D-7C52FDEEF48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27/05/2014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9334-A136-7243-BA87-DA965B1DA5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20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8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4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1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8712"/>
            <a:ext cx="8229600" cy="565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7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rgbClr val="FF0000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gif"/><Relationship Id="rId3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gif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32.pn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6248"/>
            <a:ext cx="9144000" cy="1690494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/>
                <a:cs typeface="Arial"/>
              </a:rPr>
              <a:t>Multiscale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 Interactions during the Winters of</a:t>
            </a:r>
            <a:b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2009−2010 and 2010−2011:  A Link to the February 1979 Presidents’ Day Storm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43199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19FF"/>
                </a:solidFill>
                <a:latin typeface="Arial"/>
                <a:cs typeface="Arial"/>
              </a:rPr>
              <a:t>Lance F. Bosart</a:t>
            </a:r>
            <a:endParaRPr lang="en-US" sz="2800" dirty="0" smtClean="0">
              <a:solidFill>
                <a:srgbClr val="0019FF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19FF"/>
                </a:solidFill>
                <a:latin typeface="Arial"/>
                <a:ea typeface="Times New Roman" pitchFamily="28" charset="0"/>
                <a:cs typeface="Arial"/>
              </a:rPr>
              <a:t>Heather M. Archambault and Jason M. Cordeira</a:t>
            </a:r>
            <a:br>
              <a:rPr lang="en-US" sz="2800" dirty="0" smtClean="0">
                <a:solidFill>
                  <a:srgbClr val="0019FF"/>
                </a:solidFill>
                <a:latin typeface="Arial"/>
                <a:ea typeface="Times New Roman" pitchFamily="28" charset="0"/>
                <a:cs typeface="Arial"/>
              </a:rPr>
            </a:br>
            <a:endParaRPr lang="en-US" sz="1200" dirty="0" smtClean="0">
              <a:solidFill>
                <a:schemeClr val="tx1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Department of Atmospheric and Environmental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Sciences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University </a:t>
            </a:r>
            <a:r>
              <a:rPr lang="en-US" sz="2400" dirty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at Albany, </a:t>
            </a:r>
            <a:r>
              <a:rPr lang="en-US" sz="2400" dirty="0" smtClean="0">
                <a:solidFill>
                  <a:schemeClr val="tx1"/>
                </a:solidFill>
                <a:latin typeface="Arial"/>
                <a:ea typeface="Times New Roman" pitchFamily="28" charset="0"/>
                <a:cs typeface="Arial"/>
              </a:rPr>
              <a:t>SUNY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  <a:latin typeface="Arial"/>
              <a:ea typeface="Times New Roman" pitchFamily="28" charset="0"/>
              <a:cs typeface="Arial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NCEP 35</a:t>
            </a:r>
            <a:r>
              <a:rPr lang="en-US" sz="2400" baseline="300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th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 Presidents’ Day Storm Colloquium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/>
                <a:ea typeface="Times New Roman" pitchFamily="28" charset="0"/>
                <a:cs typeface="Arial"/>
              </a:rPr>
              <a:t>28 May 2014</a:t>
            </a: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2252133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25487" y="5737126"/>
            <a:ext cx="8101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 (Body)"/>
                <a:cs typeface="Calibri (Body)"/>
              </a:rPr>
              <a:t>Support provided by NSF grant AGS-0935830 and </a:t>
            </a:r>
          </a:p>
          <a:p>
            <a:pPr algn="ctr"/>
            <a:r>
              <a:rPr lang="en-US" dirty="0" smtClean="0">
                <a:latin typeface="Calibri (Body)"/>
                <a:cs typeface="Calibri (Body)"/>
              </a:rPr>
              <a:t>NOAA grant NA09OAR4310192</a:t>
            </a:r>
            <a:endParaRPr lang="en-US" dirty="0">
              <a:latin typeface="Calibri (Body)"/>
              <a:cs typeface="Calibri (Body)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850 T(C)/T’(C): 21 Feb – 15 Mar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850T_21Feb-15Mar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850T'_21Feb-15Mar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724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9800"/>
            <a:ext cx="8229600" cy="5186363"/>
          </a:xfrm>
        </p:spPr>
        <p:txBody>
          <a:bodyPr>
            <a:normAutofit/>
          </a:bodyPr>
          <a:lstStyle/>
          <a:p>
            <a:r>
              <a:rPr lang="en-US" dirty="0" smtClean="0"/>
              <a:t>Given that these winters were:</a:t>
            </a:r>
          </a:p>
          <a:p>
            <a:pPr lvl="1"/>
            <a:r>
              <a:rPr lang="en-US" dirty="0" smtClean="0"/>
              <a:t>Dominated by disruption of the NH polar vortex, which enables arctic air masses to reach lower latitudes,</a:t>
            </a:r>
          </a:p>
          <a:p>
            <a:pPr lvl="1"/>
            <a:r>
              <a:rPr lang="en-US" dirty="0" smtClean="0"/>
              <a:t>Characterized by extreme weather events along the margins of the arctic air masses,</a:t>
            </a:r>
          </a:p>
          <a:p>
            <a:pPr lvl="1"/>
            <a:r>
              <a:rPr lang="en-US" dirty="0" smtClean="0"/>
              <a:t>Associated with El Niño (2009–2010) and La Niña (2010–2011),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 ask:  What are the ingredients behind this observed extreme weather variability?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517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Winters 2009–2010 and 2010–2011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Winter 2009–2010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4584" y="4876708"/>
            <a:ext cx="6671781" cy="84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28"/>
            <a:ext cx="639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b="1" dirty="0" smtClean="0">
                <a:latin typeface="Arial"/>
                <a:cs typeface="Arial"/>
              </a:rPr>
              <a:t>Winter 2009–2010: “Blocked” Flow Pattern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l="10474" t="2710" r="10474" b="3387"/>
          <a:stretch>
            <a:fillRect/>
          </a:stretch>
        </p:blipFill>
        <p:spPr>
          <a:xfrm>
            <a:off x="125691" y="1254035"/>
            <a:ext cx="4114800" cy="3778875"/>
          </a:xfrm>
          <a:prstGeom prst="rect">
            <a:avLst/>
          </a:prstGeom>
          <a:ln w="25400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 l="10474" t="2710" r="10474" b="3387"/>
          <a:stretch>
            <a:fillRect/>
          </a:stretch>
        </p:blipFill>
        <p:spPr>
          <a:xfrm>
            <a:off x="4921289" y="1253945"/>
            <a:ext cx="4114800" cy="3778757"/>
          </a:xfrm>
          <a:prstGeom prst="rect">
            <a:avLst/>
          </a:prstGeom>
          <a:ln w="25400"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2009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48635" y="4800508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pic>
          <p:nvPicPr>
            <p:cNvPr id="8" name="Content Placeholder 6" descr="3.png"/>
            <p:cNvPicPr>
              <a:picLocks/>
            </p:cNvPicPr>
            <p:nvPr/>
          </p:nvPicPr>
          <p:blipFill>
            <a:blip r:embed="rId4"/>
            <a:srcRect l="32850" t="79200" r="19350" b="5040"/>
            <a:stretch>
              <a:fillRect/>
            </a:stretch>
          </p:blipFill>
          <p:spPr>
            <a:xfrm>
              <a:off x="1427666" y="5599189"/>
              <a:ext cx="6586315" cy="7659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09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09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5915" y="192193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4933" y="3139501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6830" y="313950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02194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07064" y="316490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51577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0843" y="233743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83129" y="3139501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3144" y="1127658"/>
            <a:ext cx="1557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 Dec 2009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2010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3111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Part III:  Two Major North Atlantic Blocking Events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000000"/>
                </a:solidFill>
              </a:rPr>
              <a:t>	Episode I:  9 Dec 2009 – 18 Dec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000000"/>
                </a:solidFill>
              </a:rPr>
              <a:t>	Episode II:  31 Dec 2009 – 8 Jan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000000"/>
              </a:solidFill>
            </a:endParaRPr>
          </a:p>
        </p:txBody>
      </p:sp>
      <p:sp>
        <p:nvSpPr>
          <p:cNvPr id="36867" name="Content Placeholder 2"/>
          <p:cNvSpPr txBox="1">
            <a:spLocks/>
          </p:cNvSpPr>
          <p:nvPr/>
        </p:nvSpPr>
        <p:spPr bwMode="auto">
          <a:xfrm>
            <a:off x="457200" y="2527300"/>
            <a:ext cx="848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Western Atlantic cyclones build/reinforce block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Omega/Rex block transition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European cold and storminess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Southeast U.S. cold</a:t>
            </a:r>
          </a:p>
        </p:txBody>
      </p:sp>
    </p:spTree>
    <p:extLst>
      <p:ext uri="{BB962C8B-B14F-4D97-AF65-F5344CB8AC3E}">
        <p14:creationId xmlns:p14="http://schemas.microsoft.com/office/powerpoint/2010/main" val="246608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6364" t="4235" r="16364" b="20329"/>
          <a:stretch>
            <a:fillRect/>
          </a:stretch>
        </p:blipFill>
        <p:spPr>
          <a:xfrm>
            <a:off x="126999" y="1213357"/>
            <a:ext cx="5703305" cy="4941704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6" name="Freeform 45"/>
          <p:cNvSpPr/>
          <p:nvPr/>
        </p:nvSpPr>
        <p:spPr>
          <a:xfrm>
            <a:off x="1765300" y="3797300"/>
            <a:ext cx="2171700" cy="1051983"/>
          </a:xfrm>
          <a:custGeom>
            <a:avLst/>
            <a:gdLst>
              <a:gd name="connsiteX0" fmla="*/ 0 w 2171700"/>
              <a:gd name="connsiteY0" fmla="*/ 914400 h 1051983"/>
              <a:gd name="connsiteX1" fmla="*/ 546100 w 2171700"/>
              <a:gd name="connsiteY1" fmla="*/ 1041400 h 1051983"/>
              <a:gd name="connsiteX2" fmla="*/ 1308100 w 2171700"/>
              <a:gd name="connsiteY2" fmla="*/ 977900 h 1051983"/>
              <a:gd name="connsiteX3" fmla="*/ 1739900 w 2171700"/>
              <a:gd name="connsiteY3" fmla="*/ 609600 h 1051983"/>
              <a:gd name="connsiteX4" fmla="*/ 2032000 w 2171700"/>
              <a:gd name="connsiteY4" fmla="*/ 292100 h 1051983"/>
              <a:gd name="connsiteX5" fmla="*/ 2171700 w 2171700"/>
              <a:gd name="connsiteY5" fmla="*/ 0 h 105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051983">
                <a:moveTo>
                  <a:pt x="0" y="914400"/>
                </a:moveTo>
                <a:cubicBezTo>
                  <a:pt x="164042" y="972608"/>
                  <a:pt x="328084" y="1030817"/>
                  <a:pt x="546100" y="1041400"/>
                </a:cubicBezTo>
                <a:cubicBezTo>
                  <a:pt x="764116" y="1051983"/>
                  <a:pt x="1109133" y="1049867"/>
                  <a:pt x="1308100" y="977900"/>
                </a:cubicBezTo>
                <a:cubicBezTo>
                  <a:pt x="1507067" y="905933"/>
                  <a:pt x="1619250" y="723900"/>
                  <a:pt x="1739900" y="609600"/>
                </a:cubicBezTo>
                <a:cubicBezTo>
                  <a:pt x="1860550" y="495300"/>
                  <a:pt x="1960033" y="393700"/>
                  <a:pt x="2032000" y="292100"/>
                </a:cubicBezTo>
                <a:cubicBezTo>
                  <a:pt x="2103967" y="190500"/>
                  <a:pt x="2137833" y="95250"/>
                  <a:pt x="2171700" y="0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282700" y="3124200"/>
            <a:ext cx="2336800" cy="1473200"/>
          </a:xfrm>
          <a:custGeom>
            <a:avLst/>
            <a:gdLst>
              <a:gd name="connsiteX0" fmla="*/ 0 w 2336800"/>
              <a:gd name="connsiteY0" fmla="*/ 1473200 h 1473200"/>
              <a:gd name="connsiteX1" fmla="*/ 533400 w 2336800"/>
              <a:gd name="connsiteY1" fmla="*/ 1422400 h 1473200"/>
              <a:gd name="connsiteX2" fmla="*/ 1079500 w 2336800"/>
              <a:gd name="connsiteY2" fmla="*/ 1295400 h 1473200"/>
              <a:gd name="connsiteX3" fmla="*/ 1511300 w 2336800"/>
              <a:gd name="connsiteY3" fmla="*/ 889000 h 1473200"/>
              <a:gd name="connsiteX4" fmla="*/ 1739900 w 2336800"/>
              <a:gd name="connsiteY4" fmla="*/ 533400 h 1473200"/>
              <a:gd name="connsiteX5" fmla="*/ 1968500 w 2336800"/>
              <a:gd name="connsiteY5" fmla="*/ 241300 h 1473200"/>
              <a:gd name="connsiteX6" fmla="*/ 2146300 w 2336800"/>
              <a:gd name="connsiteY6" fmla="*/ 101600 h 1473200"/>
              <a:gd name="connsiteX7" fmla="*/ 2336800 w 2336800"/>
              <a:gd name="connsiteY7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6800" h="1473200">
                <a:moveTo>
                  <a:pt x="0" y="1473200"/>
                </a:moveTo>
                <a:cubicBezTo>
                  <a:pt x="176741" y="1462616"/>
                  <a:pt x="353483" y="1452033"/>
                  <a:pt x="533400" y="1422400"/>
                </a:cubicBezTo>
                <a:cubicBezTo>
                  <a:pt x="713317" y="1392767"/>
                  <a:pt x="916517" y="1384300"/>
                  <a:pt x="1079500" y="1295400"/>
                </a:cubicBezTo>
                <a:cubicBezTo>
                  <a:pt x="1242483" y="1206500"/>
                  <a:pt x="1401233" y="1016000"/>
                  <a:pt x="1511300" y="889000"/>
                </a:cubicBezTo>
                <a:cubicBezTo>
                  <a:pt x="1621367" y="762000"/>
                  <a:pt x="1663700" y="641350"/>
                  <a:pt x="1739900" y="533400"/>
                </a:cubicBezTo>
                <a:cubicBezTo>
                  <a:pt x="1816100" y="425450"/>
                  <a:pt x="1900767" y="313267"/>
                  <a:pt x="1968500" y="241300"/>
                </a:cubicBezTo>
                <a:cubicBezTo>
                  <a:pt x="2036233" y="169333"/>
                  <a:pt x="2084917" y="141817"/>
                  <a:pt x="2146300" y="101600"/>
                </a:cubicBezTo>
                <a:cubicBezTo>
                  <a:pt x="2207683" y="61383"/>
                  <a:pt x="2336800" y="0"/>
                  <a:pt x="2336800" y="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977900" y="3378200"/>
            <a:ext cx="1917700" cy="1041400"/>
          </a:xfrm>
          <a:custGeom>
            <a:avLst/>
            <a:gdLst>
              <a:gd name="connsiteX0" fmla="*/ 0 w 1917700"/>
              <a:gd name="connsiteY0" fmla="*/ 1041400 h 1041400"/>
              <a:gd name="connsiteX1" fmla="*/ 381000 w 1917700"/>
              <a:gd name="connsiteY1" fmla="*/ 939800 h 1041400"/>
              <a:gd name="connsiteX2" fmla="*/ 673100 w 1917700"/>
              <a:gd name="connsiteY2" fmla="*/ 812800 h 1041400"/>
              <a:gd name="connsiteX3" fmla="*/ 965200 w 1917700"/>
              <a:gd name="connsiteY3" fmla="*/ 558800 h 1041400"/>
              <a:gd name="connsiteX4" fmla="*/ 1270000 w 1917700"/>
              <a:gd name="connsiteY4" fmla="*/ 431800 h 1041400"/>
              <a:gd name="connsiteX5" fmla="*/ 1422400 w 1917700"/>
              <a:gd name="connsiteY5" fmla="*/ 165100 h 1041400"/>
              <a:gd name="connsiteX6" fmla="*/ 1600200 w 1917700"/>
              <a:gd name="connsiteY6" fmla="*/ 279400 h 1041400"/>
              <a:gd name="connsiteX7" fmla="*/ 1778000 w 1917700"/>
              <a:gd name="connsiteY7" fmla="*/ 177800 h 1041400"/>
              <a:gd name="connsiteX8" fmla="*/ 1917700 w 1917700"/>
              <a:gd name="connsiteY8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700" h="1041400">
                <a:moveTo>
                  <a:pt x="0" y="1041400"/>
                </a:moveTo>
                <a:cubicBezTo>
                  <a:pt x="134408" y="1009650"/>
                  <a:pt x="268817" y="977900"/>
                  <a:pt x="381000" y="939800"/>
                </a:cubicBezTo>
                <a:cubicBezTo>
                  <a:pt x="493183" y="901700"/>
                  <a:pt x="575733" y="876300"/>
                  <a:pt x="673100" y="812800"/>
                </a:cubicBezTo>
                <a:cubicBezTo>
                  <a:pt x="770467" y="749300"/>
                  <a:pt x="865717" y="622300"/>
                  <a:pt x="965200" y="558800"/>
                </a:cubicBezTo>
                <a:cubicBezTo>
                  <a:pt x="1064683" y="495300"/>
                  <a:pt x="1193800" y="497417"/>
                  <a:pt x="1270000" y="431800"/>
                </a:cubicBezTo>
                <a:cubicBezTo>
                  <a:pt x="1346200" y="366183"/>
                  <a:pt x="1367367" y="190500"/>
                  <a:pt x="1422400" y="165100"/>
                </a:cubicBezTo>
                <a:cubicBezTo>
                  <a:pt x="1477433" y="139700"/>
                  <a:pt x="1540933" y="277283"/>
                  <a:pt x="1600200" y="279400"/>
                </a:cubicBezTo>
                <a:cubicBezTo>
                  <a:pt x="1659467" y="281517"/>
                  <a:pt x="1725083" y="224367"/>
                  <a:pt x="1778000" y="177800"/>
                </a:cubicBezTo>
                <a:cubicBezTo>
                  <a:pt x="1830917" y="131233"/>
                  <a:pt x="1917700" y="0"/>
                  <a:pt x="1917700" y="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81000" y="2679700"/>
            <a:ext cx="1653117" cy="1500717"/>
          </a:xfrm>
          <a:custGeom>
            <a:avLst/>
            <a:gdLst>
              <a:gd name="connsiteX0" fmla="*/ 0 w 1653117"/>
              <a:gd name="connsiteY0" fmla="*/ 1282700 h 1500717"/>
              <a:gd name="connsiteX1" fmla="*/ 444500 w 1653117"/>
              <a:gd name="connsiteY1" fmla="*/ 1358900 h 1500717"/>
              <a:gd name="connsiteX2" fmla="*/ 812800 w 1653117"/>
              <a:gd name="connsiteY2" fmla="*/ 1320800 h 1500717"/>
              <a:gd name="connsiteX3" fmla="*/ 1193800 w 1653117"/>
              <a:gd name="connsiteY3" fmla="*/ 1409700 h 1500717"/>
              <a:gd name="connsiteX4" fmla="*/ 1536700 w 1653117"/>
              <a:gd name="connsiteY4" fmla="*/ 1460500 h 1500717"/>
              <a:gd name="connsiteX5" fmla="*/ 1638300 w 1653117"/>
              <a:gd name="connsiteY5" fmla="*/ 1168400 h 1500717"/>
              <a:gd name="connsiteX6" fmla="*/ 1612900 w 1653117"/>
              <a:gd name="connsiteY6" fmla="*/ 673100 h 1500717"/>
              <a:gd name="connsiteX7" fmla="*/ 1397000 w 1653117"/>
              <a:gd name="connsiteY7" fmla="*/ 431800 h 1500717"/>
              <a:gd name="connsiteX8" fmla="*/ 1257300 w 1653117"/>
              <a:gd name="connsiteY8" fmla="*/ 0 h 150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3117" h="1500717">
                <a:moveTo>
                  <a:pt x="0" y="1282700"/>
                </a:moveTo>
                <a:cubicBezTo>
                  <a:pt x="154516" y="1317625"/>
                  <a:pt x="309033" y="1352550"/>
                  <a:pt x="444500" y="1358900"/>
                </a:cubicBezTo>
                <a:cubicBezTo>
                  <a:pt x="579967" y="1365250"/>
                  <a:pt x="687917" y="1312333"/>
                  <a:pt x="812800" y="1320800"/>
                </a:cubicBezTo>
                <a:cubicBezTo>
                  <a:pt x="937683" y="1329267"/>
                  <a:pt x="1073150" y="1386417"/>
                  <a:pt x="1193800" y="1409700"/>
                </a:cubicBezTo>
                <a:cubicBezTo>
                  <a:pt x="1314450" y="1432983"/>
                  <a:pt x="1462617" y="1500717"/>
                  <a:pt x="1536700" y="1460500"/>
                </a:cubicBezTo>
                <a:cubicBezTo>
                  <a:pt x="1610783" y="1420283"/>
                  <a:pt x="1625600" y="1299633"/>
                  <a:pt x="1638300" y="1168400"/>
                </a:cubicBezTo>
                <a:cubicBezTo>
                  <a:pt x="1651000" y="1037167"/>
                  <a:pt x="1653117" y="795867"/>
                  <a:pt x="1612900" y="673100"/>
                </a:cubicBezTo>
                <a:cubicBezTo>
                  <a:pt x="1572683" y="550333"/>
                  <a:pt x="1456267" y="543983"/>
                  <a:pt x="1397000" y="431800"/>
                </a:cubicBezTo>
                <a:cubicBezTo>
                  <a:pt x="1337733" y="319617"/>
                  <a:pt x="1257300" y="0"/>
                  <a:pt x="1257300" y="0"/>
                </a:cubicBezTo>
              </a:path>
            </a:pathLst>
          </a:custGeom>
          <a:ln w="508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28"/>
            <a:ext cx="644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3. North Atlantic Blocking Episodes I and II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6364" t="91228" r="16364" b="2355"/>
          <a:stretch>
            <a:fillRect/>
          </a:stretch>
        </p:blipFill>
        <p:spPr>
          <a:xfrm>
            <a:off x="1143000" y="6269360"/>
            <a:ext cx="6858000" cy="505563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124709" y="874802"/>
            <a:ext cx="2910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) 9 Dec 2009 to 18 Dec 2009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4900" y="6390946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dam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09" y="536248"/>
            <a:ext cx="889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300-hPa Geopotential Height (dam, solid) and geopotential height anomaly (dam, shaded):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41926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3482" y="40172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64" y="4154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2764" y="3638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7223" y="32624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1903" y="1200656"/>
            <a:ext cx="32120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L1: 6 to 9 Dec (944 hPa)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L2: 8 to 11 Dec (976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L3: 9 to 13 Dec (960 hPa)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L4: 14 to 18 Dec (988 hPa)</a:t>
            </a:r>
          </a:p>
          <a:p>
            <a:endParaRPr lang="en-US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rgbClr val="008000"/>
                </a:solidFill>
                <a:latin typeface="Arial"/>
                <a:cs typeface="Arial"/>
              </a:rPr>
              <a:t>L3 represents coastal redevelopment of “Coast-to-Coast” Storm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70423" y="29957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60923" y="28433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19218" y="43196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39918" y="44212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14618" y="4357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9823" y="40045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41923" y="36997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041" y="4019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3800" y="39156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98600" y="37886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06559" y="35624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76418" y="33870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79618" y="31584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2018" y="32473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84418" y="31584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3999" y="35751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6717" y="36386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25541" y="36005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00159" y="36997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27264" y="37402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2823" y="34656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60518" y="29830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44618" y="271874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1716" y="5939617"/>
            <a:ext cx="1907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2.5° NCEP−NCAR Reanalyses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50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l="16364" t="4235" r="16364" b="20329"/>
          <a:stretch>
            <a:fillRect/>
          </a:stretch>
        </p:blipFill>
        <p:spPr>
          <a:xfrm>
            <a:off x="3313435" y="1213356"/>
            <a:ext cx="5705856" cy="4943914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6" name="Freeform 75"/>
          <p:cNvSpPr/>
          <p:nvPr/>
        </p:nvSpPr>
        <p:spPr>
          <a:xfrm>
            <a:off x="7755467" y="2523067"/>
            <a:ext cx="711200" cy="1405466"/>
          </a:xfrm>
          <a:custGeom>
            <a:avLst/>
            <a:gdLst>
              <a:gd name="connsiteX0" fmla="*/ 389466 w 711200"/>
              <a:gd name="connsiteY0" fmla="*/ 0 h 1405466"/>
              <a:gd name="connsiteX1" fmla="*/ 287866 w 711200"/>
              <a:gd name="connsiteY1" fmla="*/ 440266 h 1405466"/>
              <a:gd name="connsiteX2" fmla="*/ 135466 w 711200"/>
              <a:gd name="connsiteY2" fmla="*/ 592666 h 1405466"/>
              <a:gd name="connsiteX3" fmla="*/ 0 w 711200"/>
              <a:gd name="connsiteY3" fmla="*/ 931333 h 1405466"/>
              <a:gd name="connsiteX4" fmla="*/ 135466 w 711200"/>
              <a:gd name="connsiteY4" fmla="*/ 1270000 h 1405466"/>
              <a:gd name="connsiteX5" fmla="*/ 372533 w 711200"/>
              <a:gd name="connsiteY5" fmla="*/ 1405466 h 1405466"/>
              <a:gd name="connsiteX6" fmla="*/ 711200 w 711200"/>
              <a:gd name="connsiteY6" fmla="*/ 1270000 h 1405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1200" h="1405466">
                <a:moveTo>
                  <a:pt x="389466" y="0"/>
                </a:moveTo>
                <a:cubicBezTo>
                  <a:pt x="359832" y="170744"/>
                  <a:pt x="330199" y="341488"/>
                  <a:pt x="287866" y="440266"/>
                </a:cubicBezTo>
                <a:cubicBezTo>
                  <a:pt x="245533" y="539044"/>
                  <a:pt x="183444" y="510822"/>
                  <a:pt x="135466" y="592666"/>
                </a:cubicBezTo>
                <a:cubicBezTo>
                  <a:pt x="87488" y="674510"/>
                  <a:pt x="0" y="818444"/>
                  <a:pt x="0" y="931333"/>
                </a:cubicBezTo>
                <a:cubicBezTo>
                  <a:pt x="0" y="1044222"/>
                  <a:pt x="73377" y="1190978"/>
                  <a:pt x="135466" y="1270000"/>
                </a:cubicBezTo>
                <a:cubicBezTo>
                  <a:pt x="197555" y="1349022"/>
                  <a:pt x="276577" y="1405466"/>
                  <a:pt x="372533" y="1405466"/>
                </a:cubicBezTo>
                <a:cubicBezTo>
                  <a:pt x="468489" y="1405466"/>
                  <a:pt x="711200" y="1270000"/>
                  <a:pt x="711200" y="127000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7456312" y="2810933"/>
            <a:ext cx="1281288" cy="787401"/>
          </a:xfrm>
          <a:custGeom>
            <a:avLst/>
            <a:gdLst>
              <a:gd name="connsiteX0" fmla="*/ 95955 w 1281288"/>
              <a:gd name="connsiteY0" fmla="*/ 0 h 787401"/>
              <a:gd name="connsiteX1" fmla="*/ 45155 w 1281288"/>
              <a:gd name="connsiteY1" fmla="*/ 355600 h 787401"/>
              <a:gd name="connsiteX2" fmla="*/ 366888 w 1281288"/>
              <a:gd name="connsiteY2" fmla="*/ 592667 h 787401"/>
              <a:gd name="connsiteX3" fmla="*/ 790221 w 1281288"/>
              <a:gd name="connsiteY3" fmla="*/ 778934 h 787401"/>
              <a:gd name="connsiteX4" fmla="*/ 1281288 w 1281288"/>
              <a:gd name="connsiteY4" fmla="*/ 643467 h 78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1288" h="787401">
                <a:moveTo>
                  <a:pt x="95955" y="0"/>
                </a:moveTo>
                <a:cubicBezTo>
                  <a:pt x="47977" y="128411"/>
                  <a:pt x="0" y="256822"/>
                  <a:pt x="45155" y="355600"/>
                </a:cubicBezTo>
                <a:cubicBezTo>
                  <a:pt x="90310" y="454378"/>
                  <a:pt x="242710" y="522111"/>
                  <a:pt x="366888" y="592667"/>
                </a:cubicBezTo>
                <a:cubicBezTo>
                  <a:pt x="491066" y="663223"/>
                  <a:pt x="637821" y="770467"/>
                  <a:pt x="790221" y="778934"/>
                </a:cubicBezTo>
                <a:cubicBezTo>
                  <a:pt x="942621" y="787401"/>
                  <a:pt x="1281288" y="643467"/>
                  <a:pt x="1281288" y="643467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128933" y="3626556"/>
            <a:ext cx="1168400" cy="637822"/>
          </a:xfrm>
          <a:custGeom>
            <a:avLst/>
            <a:gdLst>
              <a:gd name="connsiteX0" fmla="*/ 0 w 1168400"/>
              <a:gd name="connsiteY0" fmla="*/ 505177 h 637822"/>
              <a:gd name="connsiteX1" fmla="*/ 203200 w 1168400"/>
              <a:gd name="connsiteY1" fmla="*/ 369711 h 637822"/>
              <a:gd name="connsiteX2" fmla="*/ 389467 w 1168400"/>
              <a:gd name="connsiteY2" fmla="*/ 217311 h 637822"/>
              <a:gd name="connsiteX3" fmla="*/ 508000 w 1168400"/>
              <a:gd name="connsiteY3" fmla="*/ 64911 h 637822"/>
              <a:gd name="connsiteX4" fmla="*/ 304800 w 1168400"/>
              <a:gd name="connsiteY4" fmla="*/ 14111 h 637822"/>
              <a:gd name="connsiteX5" fmla="*/ 135467 w 1168400"/>
              <a:gd name="connsiteY5" fmla="*/ 149577 h 637822"/>
              <a:gd name="connsiteX6" fmla="*/ 406400 w 1168400"/>
              <a:gd name="connsiteY6" fmla="*/ 606777 h 637822"/>
              <a:gd name="connsiteX7" fmla="*/ 1168400 w 1168400"/>
              <a:gd name="connsiteY7" fmla="*/ 335844 h 63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8400" h="637822">
                <a:moveTo>
                  <a:pt x="0" y="505177"/>
                </a:moveTo>
                <a:cubicBezTo>
                  <a:pt x="69144" y="461433"/>
                  <a:pt x="138289" y="417689"/>
                  <a:pt x="203200" y="369711"/>
                </a:cubicBezTo>
                <a:cubicBezTo>
                  <a:pt x="268111" y="321733"/>
                  <a:pt x="338667" y="268111"/>
                  <a:pt x="389467" y="217311"/>
                </a:cubicBezTo>
                <a:cubicBezTo>
                  <a:pt x="440267" y="166511"/>
                  <a:pt x="522111" y="98778"/>
                  <a:pt x="508000" y="64911"/>
                </a:cubicBezTo>
                <a:cubicBezTo>
                  <a:pt x="493889" y="31044"/>
                  <a:pt x="366889" y="0"/>
                  <a:pt x="304800" y="14111"/>
                </a:cubicBezTo>
                <a:cubicBezTo>
                  <a:pt x="242711" y="28222"/>
                  <a:pt x="118534" y="50799"/>
                  <a:pt x="135467" y="149577"/>
                </a:cubicBezTo>
                <a:cubicBezTo>
                  <a:pt x="152400" y="248355"/>
                  <a:pt x="234245" y="575733"/>
                  <a:pt x="406400" y="606777"/>
                </a:cubicBezTo>
                <a:cubicBezTo>
                  <a:pt x="578556" y="637822"/>
                  <a:pt x="1168400" y="335844"/>
                  <a:pt x="1168400" y="335844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5334000" y="4174066"/>
            <a:ext cx="889000" cy="615245"/>
          </a:xfrm>
          <a:custGeom>
            <a:avLst/>
            <a:gdLst>
              <a:gd name="connsiteX0" fmla="*/ 67733 w 889000"/>
              <a:gd name="connsiteY0" fmla="*/ 550334 h 615245"/>
              <a:gd name="connsiteX1" fmla="*/ 541867 w 889000"/>
              <a:gd name="connsiteY1" fmla="*/ 584201 h 615245"/>
              <a:gd name="connsiteX2" fmla="*/ 863600 w 889000"/>
              <a:gd name="connsiteY2" fmla="*/ 364067 h 615245"/>
              <a:gd name="connsiteX3" fmla="*/ 694267 w 889000"/>
              <a:gd name="connsiteY3" fmla="*/ 59267 h 615245"/>
              <a:gd name="connsiteX4" fmla="*/ 457200 w 889000"/>
              <a:gd name="connsiteY4" fmla="*/ 8467 h 615245"/>
              <a:gd name="connsiteX5" fmla="*/ 186267 w 889000"/>
              <a:gd name="connsiteY5" fmla="*/ 25401 h 615245"/>
              <a:gd name="connsiteX6" fmla="*/ 0 w 889000"/>
              <a:gd name="connsiteY6" fmla="*/ 160867 h 61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000" h="615245">
                <a:moveTo>
                  <a:pt x="67733" y="550334"/>
                </a:moveTo>
                <a:cubicBezTo>
                  <a:pt x="238478" y="582789"/>
                  <a:pt x="409223" y="615245"/>
                  <a:pt x="541867" y="584201"/>
                </a:cubicBezTo>
                <a:cubicBezTo>
                  <a:pt x="674511" y="553157"/>
                  <a:pt x="838200" y="451556"/>
                  <a:pt x="863600" y="364067"/>
                </a:cubicBezTo>
                <a:cubicBezTo>
                  <a:pt x="889000" y="276578"/>
                  <a:pt x="762000" y="118534"/>
                  <a:pt x="694267" y="59267"/>
                </a:cubicBezTo>
                <a:cubicBezTo>
                  <a:pt x="626534" y="0"/>
                  <a:pt x="541867" y="14111"/>
                  <a:pt x="457200" y="8467"/>
                </a:cubicBezTo>
                <a:cubicBezTo>
                  <a:pt x="372533" y="2823"/>
                  <a:pt x="262467" y="1"/>
                  <a:pt x="186267" y="25401"/>
                </a:cubicBezTo>
                <a:cubicBezTo>
                  <a:pt x="110067" y="50801"/>
                  <a:pt x="0" y="160867"/>
                  <a:pt x="0" y="160867"/>
                </a:cubicBezTo>
              </a:path>
            </a:pathLst>
          </a:custGeom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05867" y="3014133"/>
            <a:ext cx="1013177" cy="1724378"/>
          </a:xfrm>
          <a:custGeom>
            <a:avLst/>
            <a:gdLst>
              <a:gd name="connsiteX0" fmla="*/ 0 w 1013177"/>
              <a:gd name="connsiteY0" fmla="*/ 1540934 h 1724378"/>
              <a:gd name="connsiteX1" fmla="*/ 321733 w 1013177"/>
              <a:gd name="connsiteY1" fmla="*/ 1693334 h 1724378"/>
              <a:gd name="connsiteX2" fmla="*/ 474133 w 1013177"/>
              <a:gd name="connsiteY2" fmla="*/ 1354667 h 1724378"/>
              <a:gd name="connsiteX3" fmla="*/ 863600 w 1013177"/>
              <a:gd name="connsiteY3" fmla="*/ 1303867 h 1724378"/>
              <a:gd name="connsiteX4" fmla="*/ 999066 w 1013177"/>
              <a:gd name="connsiteY4" fmla="*/ 1016000 h 1724378"/>
              <a:gd name="connsiteX5" fmla="*/ 778933 w 1013177"/>
              <a:gd name="connsiteY5" fmla="*/ 795867 h 1724378"/>
              <a:gd name="connsiteX6" fmla="*/ 626533 w 1013177"/>
              <a:gd name="connsiteY6" fmla="*/ 440267 h 1724378"/>
              <a:gd name="connsiteX7" fmla="*/ 508000 w 1013177"/>
              <a:gd name="connsiteY7" fmla="*/ 0 h 172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177" h="1724378">
                <a:moveTo>
                  <a:pt x="0" y="1540934"/>
                </a:moveTo>
                <a:cubicBezTo>
                  <a:pt x="121355" y="1632656"/>
                  <a:pt x="242711" y="1724378"/>
                  <a:pt x="321733" y="1693334"/>
                </a:cubicBezTo>
                <a:cubicBezTo>
                  <a:pt x="400755" y="1662290"/>
                  <a:pt x="383822" y="1419578"/>
                  <a:pt x="474133" y="1354667"/>
                </a:cubicBezTo>
                <a:cubicBezTo>
                  <a:pt x="564444" y="1289756"/>
                  <a:pt x="776111" y="1360311"/>
                  <a:pt x="863600" y="1303867"/>
                </a:cubicBezTo>
                <a:cubicBezTo>
                  <a:pt x="951089" y="1247423"/>
                  <a:pt x="1013177" y="1100667"/>
                  <a:pt x="999066" y="1016000"/>
                </a:cubicBezTo>
                <a:cubicBezTo>
                  <a:pt x="984955" y="931333"/>
                  <a:pt x="841022" y="891822"/>
                  <a:pt x="778933" y="795867"/>
                </a:cubicBezTo>
                <a:cubicBezTo>
                  <a:pt x="716844" y="699912"/>
                  <a:pt x="671689" y="572912"/>
                  <a:pt x="626533" y="440267"/>
                </a:cubicBezTo>
                <a:cubicBezTo>
                  <a:pt x="581378" y="307623"/>
                  <a:pt x="508000" y="0"/>
                  <a:pt x="508000" y="0"/>
                </a:cubicBezTo>
              </a:path>
            </a:pathLst>
          </a:custGeom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521200" y="3115733"/>
            <a:ext cx="968022" cy="1151467"/>
          </a:xfrm>
          <a:custGeom>
            <a:avLst/>
            <a:gdLst>
              <a:gd name="connsiteX0" fmla="*/ 0 w 968022"/>
              <a:gd name="connsiteY0" fmla="*/ 1151467 h 1151467"/>
              <a:gd name="connsiteX1" fmla="*/ 287867 w 968022"/>
              <a:gd name="connsiteY1" fmla="*/ 1066800 h 1151467"/>
              <a:gd name="connsiteX2" fmla="*/ 508000 w 968022"/>
              <a:gd name="connsiteY2" fmla="*/ 914400 h 1151467"/>
              <a:gd name="connsiteX3" fmla="*/ 778933 w 968022"/>
              <a:gd name="connsiteY3" fmla="*/ 711200 h 1151467"/>
              <a:gd name="connsiteX4" fmla="*/ 965200 w 968022"/>
              <a:gd name="connsiteY4" fmla="*/ 406400 h 1151467"/>
              <a:gd name="connsiteX5" fmla="*/ 795867 w 968022"/>
              <a:gd name="connsiteY5" fmla="*/ 0 h 115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022" h="1151467">
                <a:moveTo>
                  <a:pt x="0" y="1151467"/>
                </a:moveTo>
                <a:cubicBezTo>
                  <a:pt x="101600" y="1128889"/>
                  <a:pt x="203200" y="1106311"/>
                  <a:pt x="287867" y="1066800"/>
                </a:cubicBezTo>
                <a:cubicBezTo>
                  <a:pt x="372534" y="1027289"/>
                  <a:pt x="426156" y="973667"/>
                  <a:pt x="508000" y="914400"/>
                </a:cubicBezTo>
                <a:cubicBezTo>
                  <a:pt x="589844" y="855133"/>
                  <a:pt x="702733" y="795867"/>
                  <a:pt x="778933" y="711200"/>
                </a:cubicBezTo>
                <a:cubicBezTo>
                  <a:pt x="855133" y="626533"/>
                  <a:pt x="962378" y="524933"/>
                  <a:pt x="965200" y="406400"/>
                </a:cubicBezTo>
                <a:cubicBezTo>
                  <a:pt x="968022" y="287867"/>
                  <a:pt x="795867" y="0"/>
                  <a:pt x="795867" y="0"/>
                </a:cubicBezTo>
              </a:path>
            </a:pathLst>
          </a:cu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461000" y="2455333"/>
            <a:ext cx="304800" cy="2201334"/>
          </a:xfrm>
          <a:custGeom>
            <a:avLst/>
            <a:gdLst>
              <a:gd name="connsiteX0" fmla="*/ 127000 w 304800"/>
              <a:gd name="connsiteY0" fmla="*/ 2201334 h 2201334"/>
              <a:gd name="connsiteX1" fmla="*/ 279400 w 304800"/>
              <a:gd name="connsiteY1" fmla="*/ 1693334 h 2201334"/>
              <a:gd name="connsiteX2" fmla="*/ 279400 w 304800"/>
              <a:gd name="connsiteY2" fmla="*/ 1371600 h 2201334"/>
              <a:gd name="connsiteX3" fmla="*/ 177800 w 304800"/>
              <a:gd name="connsiteY3" fmla="*/ 1049867 h 2201334"/>
              <a:gd name="connsiteX4" fmla="*/ 76200 w 304800"/>
              <a:gd name="connsiteY4" fmla="*/ 745067 h 2201334"/>
              <a:gd name="connsiteX5" fmla="*/ 8467 w 304800"/>
              <a:gd name="connsiteY5" fmla="*/ 440267 h 2201334"/>
              <a:gd name="connsiteX6" fmla="*/ 25400 w 304800"/>
              <a:gd name="connsiteY6" fmla="*/ 0 h 220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800" h="2201334">
                <a:moveTo>
                  <a:pt x="127000" y="2201334"/>
                </a:moveTo>
                <a:cubicBezTo>
                  <a:pt x="190500" y="2016478"/>
                  <a:pt x="254000" y="1831623"/>
                  <a:pt x="279400" y="1693334"/>
                </a:cubicBezTo>
                <a:cubicBezTo>
                  <a:pt x="304800" y="1555045"/>
                  <a:pt x="296333" y="1478844"/>
                  <a:pt x="279400" y="1371600"/>
                </a:cubicBezTo>
                <a:cubicBezTo>
                  <a:pt x="262467" y="1264356"/>
                  <a:pt x="211667" y="1154289"/>
                  <a:pt x="177800" y="1049867"/>
                </a:cubicBezTo>
                <a:cubicBezTo>
                  <a:pt x="143933" y="945445"/>
                  <a:pt x="104422" y="846667"/>
                  <a:pt x="76200" y="745067"/>
                </a:cubicBezTo>
                <a:cubicBezTo>
                  <a:pt x="47978" y="643467"/>
                  <a:pt x="16934" y="564445"/>
                  <a:pt x="8467" y="440267"/>
                </a:cubicBezTo>
                <a:cubicBezTo>
                  <a:pt x="0" y="316089"/>
                  <a:pt x="25400" y="0"/>
                  <a:pt x="25400" y="0"/>
                </a:cubicBezTo>
              </a:path>
            </a:pathLst>
          </a:custGeom>
          <a:ln w="508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28"/>
            <a:ext cx="6449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3. North Atlantic Blocking Episodes I and II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6364" t="91228" r="16364" b="2355"/>
          <a:stretch>
            <a:fillRect/>
          </a:stretch>
        </p:blipFill>
        <p:spPr>
          <a:xfrm>
            <a:off x="1143000" y="6269360"/>
            <a:ext cx="6858000" cy="505563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11"/>
          <p:cNvSpPr txBox="1"/>
          <p:nvPr/>
        </p:nvSpPr>
        <p:spPr>
          <a:xfrm>
            <a:off x="7454900" y="6390946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dam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709" y="536248"/>
            <a:ext cx="8894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300-hPa Geopotential Height (dam, solid) and geopotential height anomaly (dam, shaded):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96349" y="387753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39737" y="379526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9962" y="364710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54053" y="345237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0412" y="31227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568" y="1200656"/>
            <a:ext cx="3390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L1: 29 to 31 Dec (980 hPa) 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L2: 31 Dec to 1 Jan (992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L3: 1 to 6 Jan (972 hPa)</a:t>
            </a:r>
          </a:p>
          <a:p>
            <a:r>
              <a:rPr lang="en-US" b="1" dirty="0" smtClean="0">
                <a:solidFill>
                  <a:srgbClr val="660066"/>
                </a:solidFill>
                <a:latin typeface="Arial"/>
                <a:cs typeface="Arial"/>
              </a:rPr>
              <a:t>L4: 7 to 10 Jan (972 hPa)</a:t>
            </a:r>
          </a:p>
          <a:p>
            <a:endParaRPr lang="en-US" b="1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L5: 29 Dec to 1 Jan (984 hPa)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L6: 1 to 3 Jan (1016 hPa)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/>
                <a:cs typeface="Arial"/>
              </a:rPr>
              <a:t>L7: 5 to 7 Jan (1004 hPa)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58814" y="431356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02235" y="433473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0192" y="413576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91661" y="384846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48273" y="37704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67244" y="4154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8268" y="42815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79995" y="308887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1914" y="36259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2584" y="34354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06453" y="39029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13828" y="3976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26546" y="253487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94281" y="283064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08048" y="427067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6771" y="346563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95876" y="312273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66771" y="37426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660066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60923" y="862102"/>
            <a:ext cx="2944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II) 31 Dec 2009 to 8 Jan 2010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7348" y="378736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95627" y="37021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357546" y="341850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71286" y="3604770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54900" y="3294467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85573" y="3243671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6246" y="3379138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04110" y="37855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8345" y="240098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77645" y="2737134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661259" y="30141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084587" y="3166533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001000" y="212398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901484" y="255180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766023" y="2704206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96696" y="3076735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749096" y="3381532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952295" y="3516999"/>
            <a:ext cx="4127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80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313435" y="5941826"/>
            <a:ext cx="1907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2.5° NCEP−NCAR Reanalyses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09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922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2009−2010:  North Atlantic Blocking – Episodes I and II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Impact</a:t>
            </a:r>
            <a:r>
              <a:rPr lang="en-US" dirty="0" smtClean="0">
                <a:latin typeface="Arial"/>
                <a:cs typeface="Arial"/>
              </a:rPr>
              <a:t>: Upstream warmth and ultimate influence on polar ice cover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Impact</a:t>
            </a:r>
            <a:r>
              <a:rPr lang="en-US" dirty="0" smtClean="0">
                <a:latin typeface="Arial"/>
                <a:cs typeface="Arial"/>
              </a:rPr>
              <a:t>: Downstream snow storms and unprecedented snow cover</a:t>
            </a:r>
          </a:p>
        </p:txBody>
      </p:sp>
      <p:pic>
        <p:nvPicPr>
          <p:cNvPr id="8" name="Content Placeholder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446" b="5198"/>
          <a:stretch>
            <a:fillRect/>
          </a:stretch>
        </p:blipFill>
        <p:spPr>
          <a:xfrm>
            <a:off x="4660593" y="1900523"/>
            <a:ext cx="4389120" cy="4365529"/>
          </a:xfrm>
        </p:spPr>
      </p:pic>
      <p:sp>
        <p:nvSpPr>
          <p:cNvPr id="9" name="TextBox 8"/>
          <p:cNvSpPr txBox="1"/>
          <p:nvPr/>
        </p:nvSpPr>
        <p:spPr>
          <a:xfrm>
            <a:off x="4650907" y="1515058"/>
            <a:ext cx="29546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7 Jan 2010  Visible Image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6981" y="6266052"/>
            <a:ext cx="398525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MODIS Rapid Fire Online Server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7968324" y="528724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42826" y="5338047"/>
            <a:ext cx="90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London</a:t>
            </a:r>
            <a:endParaRPr lang="en-US" b="1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6084657" y="4534088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985" y="4240956"/>
            <a:ext cx="81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Dublin</a:t>
            </a:r>
            <a:endParaRPr lang="en-US" b="1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725482" y="322918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27456" y="3412067"/>
            <a:ext cx="99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Glasgow</a:t>
            </a:r>
            <a:endParaRPr lang="en-US" b="1" dirty="0"/>
          </a:p>
        </p:txBody>
      </p:sp>
      <p:pic>
        <p:nvPicPr>
          <p:cNvPr id="17" name="Content Placeholder 5" descr="6b.gif"/>
          <p:cNvPicPr>
            <a:picLocks noChangeAspect="1"/>
          </p:cNvPicPr>
          <p:nvPr/>
        </p:nvPicPr>
        <p:blipFill>
          <a:blip r:embed="rId3"/>
          <a:srcRect l="3951" t="28987" r="23518" b="4933"/>
          <a:stretch>
            <a:fillRect/>
          </a:stretch>
        </p:blipFill>
        <p:spPr>
          <a:xfrm>
            <a:off x="135464" y="1900523"/>
            <a:ext cx="4389120" cy="4365529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" name="Content Placeholder 5" descr="6b.gif"/>
          <p:cNvPicPr>
            <a:picLocks noChangeAspect="1"/>
          </p:cNvPicPr>
          <p:nvPr/>
        </p:nvPicPr>
        <p:blipFill>
          <a:blip r:embed="rId3"/>
          <a:srcRect l="77192" t="89073" r="321"/>
          <a:stretch>
            <a:fillRect/>
          </a:stretch>
        </p:blipFill>
        <p:spPr>
          <a:xfrm>
            <a:off x="3332856" y="5534963"/>
            <a:ext cx="1086748" cy="629491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TextBox 18"/>
          <p:cNvSpPr txBox="1"/>
          <p:nvPr/>
        </p:nvSpPr>
        <p:spPr>
          <a:xfrm>
            <a:off x="135464" y="6266052"/>
            <a:ext cx="438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National Snow and Ice Data Center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9568" y="1515058"/>
            <a:ext cx="31230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16 Feb 2010 Sea Ice Extent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028"/>
            <a:ext cx="665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2009−2010:  Extreme Weather Events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413818"/>
              </p:ext>
            </p:extLst>
          </p:nvPr>
        </p:nvGraphicFramePr>
        <p:xfrm>
          <a:off x="82432" y="892817"/>
          <a:ext cx="9005124" cy="4783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922"/>
                <a:gridCol w="812650"/>
                <a:gridCol w="898987"/>
                <a:gridCol w="826644"/>
                <a:gridCol w="5816921"/>
              </a:tblGrid>
              <a:tr h="47836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2"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 2009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8−10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2009 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“Coast-to-Coast” Storm (influenced by Typhoon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750" baseline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Nida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2009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 (I) and Southeast New England Snowstorm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2010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Two-week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cold air outbreak sets records in Florida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Record-breaking West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Coast Wind/Rain 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24−25 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Midwest Snowstorm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29−30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Southern Plains Ice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Storm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2010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</a:t>
                      </a:r>
                      <a:r>
                        <a:rPr lang="en-US" sz="175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Snowstorm (II)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10−11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Mid-Atlantic Snowstorm (III)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5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Second cold air outbreak sets records in Florida</a:t>
                      </a:r>
                      <a:endParaRPr lang="en-US" sz="175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-Point Star 5"/>
          <p:cNvSpPr>
            <a:spLocks noChangeAspect="1"/>
          </p:cNvSpPr>
          <p:nvPr/>
        </p:nvSpPr>
        <p:spPr>
          <a:xfrm>
            <a:off x="8780604" y="1456740"/>
            <a:ext cx="269872" cy="269987"/>
          </a:xfrm>
          <a:prstGeom prst="star5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66006" y="4991100"/>
            <a:ext cx="8483600" cy="14605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TY </a:t>
            </a:r>
            <a:r>
              <a:rPr lang="en-US" sz="2400" dirty="0" err="1" smtClean="0">
                <a:latin typeface="Arial"/>
                <a:cs typeface="Arial"/>
              </a:rPr>
              <a:t>Nida</a:t>
            </a:r>
            <a:r>
              <a:rPr lang="en-US" sz="2400" dirty="0" smtClean="0">
                <a:latin typeface="Arial"/>
                <a:cs typeface="Arial"/>
              </a:rPr>
              <a:t> as a moisture source for mid-Pacific cyclones</a:t>
            </a:r>
          </a:p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Mid-Pacific cyclones build Alaskan ridge/block</a:t>
            </a:r>
          </a:p>
          <a:p>
            <a:pPr marL="514350" lvl="0" indent="-51435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Downstream development/coast-to-coast storm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Content Placeholder 5" descr="1.jpg"/>
          <p:cNvPicPr>
            <a:picLocks noChangeAspect="1"/>
          </p:cNvPicPr>
          <p:nvPr/>
        </p:nvPicPr>
        <p:blipFill>
          <a:blip r:embed="rId2"/>
          <a:srcRect l="37017" t="7677" r="16722" b="58121"/>
          <a:stretch>
            <a:fillRect/>
          </a:stretch>
        </p:blipFill>
        <p:spPr>
          <a:xfrm>
            <a:off x="175506" y="1132820"/>
            <a:ext cx="4244094" cy="3137736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175506" y="1132820"/>
            <a:ext cx="2467342" cy="338554"/>
          </a:xfrm>
          <a:prstGeom prst="rect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1800 UTC 27 November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7282" y="3456635"/>
            <a:ext cx="2592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yphoon </a:t>
            </a:r>
            <a:r>
              <a:rPr lang="en-US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Nida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1473234" y="3472600"/>
            <a:ext cx="812800" cy="19050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3028"/>
            <a:ext cx="707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Pacific precursors and 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12" name="Content Placeholder 6" descr="11.png"/>
          <p:cNvPicPr>
            <a:picLocks noChangeAspect="1"/>
          </p:cNvPicPr>
          <p:nvPr/>
        </p:nvPicPr>
        <p:blipFill>
          <a:blip r:embed="rId3"/>
          <a:srcRect l="32172" t="33081" r="22625" b="16618"/>
          <a:stretch>
            <a:fillRect/>
          </a:stretch>
        </p:blipFill>
        <p:spPr>
          <a:xfrm>
            <a:off x="4711700" y="1133148"/>
            <a:ext cx="3759200" cy="3137408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Content Placeholder 6" descr="11.png"/>
          <p:cNvPicPr>
            <a:picLocks noChangeAspect="1"/>
          </p:cNvPicPr>
          <p:nvPr/>
        </p:nvPicPr>
        <p:blipFill>
          <a:blip r:embed="rId3"/>
          <a:srcRect l="11430" t="33081" r="84881" b="16618"/>
          <a:stretch>
            <a:fillRect/>
          </a:stretch>
        </p:blipFill>
        <p:spPr>
          <a:xfrm>
            <a:off x="4711700" y="1133148"/>
            <a:ext cx="306870" cy="3137408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" name="Content Placeholder 6" descr="11.png"/>
          <p:cNvPicPr>
            <a:picLocks noChangeAspect="1"/>
          </p:cNvPicPr>
          <p:nvPr/>
        </p:nvPicPr>
        <p:blipFill>
          <a:blip r:embed="rId3"/>
          <a:srcRect l="32172" t="92892" r="22625" b="3600"/>
          <a:stretch>
            <a:fillRect/>
          </a:stretch>
        </p:blipFill>
        <p:spPr>
          <a:xfrm>
            <a:off x="4711700" y="4064297"/>
            <a:ext cx="3759200" cy="218959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TextBox 14"/>
          <p:cNvSpPr txBox="1"/>
          <p:nvPr/>
        </p:nvSpPr>
        <p:spPr>
          <a:xfrm>
            <a:off x="4713770" y="1133148"/>
            <a:ext cx="2340204" cy="338554"/>
          </a:xfrm>
          <a:prstGeom prst="rect">
            <a:avLst/>
          </a:prstGeom>
          <a:solidFill>
            <a:srgbClr val="FFFFFF">
              <a:alpha val="49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0600 UTC 8 December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6" name="Content Placeholder 6" descr="11.png"/>
          <p:cNvPicPr>
            <a:picLocks noChangeAspect="1"/>
          </p:cNvPicPr>
          <p:nvPr/>
        </p:nvPicPr>
        <p:blipFill>
          <a:blip r:embed="rId3"/>
          <a:srcRect l="1969" t="20750" r="89450" b="11961"/>
          <a:stretch>
            <a:fillRect/>
          </a:stretch>
        </p:blipFill>
        <p:spPr>
          <a:xfrm>
            <a:off x="8548464" y="1125020"/>
            <a:ext cx="534832" cy="3145536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8650553" y="968048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0200" y="536248"/>
            <a:ext cx="8483600" cy="42335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27 November to 9 December 2009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2050" y="2469637"/>
            <a:ext cx="612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20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992</a:t>
            </a:r>
            <a:endParaRPr lang="en-US" sz="20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806" y="4283256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Satellite imagery courtesy Digital Typhoon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8999" y="4283256"/>
            <a:ext cx="3951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GFS SLP and Anomaly courtesy Rich </a:t>
            </a:r>
            <a:r>
              <a:rPr lang="en-US" sz="1400" i="1" dirty="0" err="1" smtClean="0">
                <a:latin typeface="Arial"/>
                <a:cs typeface="Arial"/>
              </a:rPr>
              <a:t>Grumm</a:t>
            </a: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4775200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47712" y="794963"/>
            <a:ext cx="8686800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659173" y="1756720"/>
            <a:ext cx="76045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Winter 1978-1979 featured distinct large-scale weather regimes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Transitions between these 1978-1979 weather regimes were very abrupt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Presidents’ Day storm marked a transition from cold and dry to warm and wet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Gridded datasets available at that time were insufficient to study large-scale regime changes 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2009-2010 and 2010-2011 featured prominent large-scale regime transitions.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  <a:defRPr/>
            </a:pPr>
            <a:endParaRPr lang="en-US" sz="24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22" y="94263"/>
            <a:ext cx="4449763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/>
              </a:rPr>
              <a:t>Motivation</a:t>
            </a:r>
            <a:endParaRPr lang="en-US" sz="32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471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a.GIF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6213" y="2061865"/>
            <a:ext cx="4389120" cy="3291830"/>
          </a:xfr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Content Placeholder 9" descr="2b.pn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061865"/>
            <a:ext cx="4389120" cy="3291840"/>
          </a:xfr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 txBox="1"/>
          <p:nvPr/>
        </p:nvSpPr>
        <p:spPr>
          <a:xfrm>
            <a:off x="0" y="13028"/>
            <a:ext cx="7553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Pacific Precursors and the “Coast-to-Coast Storm”</a:t>
            </a:r>
            <a:endParaRPr lang="en-US" sz="28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2089" y="1600200"/>
            <a:ext cx="392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Water Vapor: 2330 UTC 3 Dec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16942" y="1600200"/>
            <a:ext cx="3897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SLP vs. Time (22 Nov – 3 Dec)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3648" y="3169503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Nida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2201137" y="3523979"/>
            <a:ext cx="204232" cy="266210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62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7" descr="7.gif"/>
          <p:cNvPicPr>
            <a:picLocks noChangeAspect="1"/>
          </p:cNvPicPr>
          <p:nvPr/>
        </p:nvPicPr>
        <p:blipFill>
          <a:blip r:embed="rId2"/>
          <a:srcRect l="17761" t="5647" r="4364" b="12622"/>
          <a:stretch>
            <a:fillRect/>
          </a:stretch>
        </p:blipFill>
        <p:spPr>
          <a:xfrm>
            <a:off x="4615888" y="2206605"/>
            <a:ext cx="4462748" cy="3619249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6" descr="3.gif"/>
          <p:cNvPicPr>
            <a:picLocks/>
          </p:cNvPicPr>
          <p:nvPr/>
        </p:nvPicPr>
        <p:blipFill>
          <a:blip r:embed="rId3"/>
          <a:srcRect l="4364" t="89850" r="4364" b="6776"/>
          <a:stretch>
            <a:fillRect/>
          </a:stretch>
        </p:blipFill>
        <p:spPr>
          <a:xfrm>
            <a:off x="232599" y="6066332"/>
            <a:ext cx="4172967" cy="27432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8681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20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5515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8673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05507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34740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71575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20607" y="6194153"/>
            <a:ext cx="571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50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05067" y="6194153"/>
            <a:ext cx="984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55 mm</a:t>
            </a:r>
          </a:p>
        </p:txBody>
      </p:sp>
      <p:pic>
        <p:nvPicPr>
          <p:cNvPr id="16" name="Content Placeholder 5" descr="4.gif"/>
          <p:cNvPicPr>
            <a:picLocks/>
          </p:cNvPicPr>
          <p:nvPr/>
        </p:nvPicPr>
        <p:blipFill>
          <a:blip r:embed="rId4"/>
          <a:srcRect l="2444" t="20386" r="2444" b="16941"/>
          <a:stretch>
            <a:fillRect/>
          </a:stretch>
        </p:blipFill>
        <p:spPr>
          <a:xfrm>
            <a:off x="232599" y="2206606"/>
            <a:ext cx="4160520" cy="1645920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TextBox 16"/>
          <p:cNvSpPr txBox="1"/>
          <p:nvPr/>
        </p:nvSpPr>
        <p:spPr>
          <a:xfrm>
            <a:off x="2896189" y="2963473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3373" y="2963473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9" name="Content Placeholder 6" descr="5.gif"/>
          <p:cNvPicPr>
            <a:picLocks/>
          </p:cNvPicPr>
          <p:nvPr/>
        </p:nvPicPr>
        <p:blipFill>
          <a:blip r:embed="rId5"/>
          <a:srcRect l="2444" t="20386" r="2444" b="16941"/>
          <a:stretch>
            <a:fillRect/>
          </a:stretch>
        </p:blipFill>
        <p:spPr>
          <a:xfrm>
            <a:off x="238146" y="4179934"/>
            <a:ext cx="4160520" cy="1645920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extBox 20"/>
          <p:cNvSpPr txBox="1"/>
          <p:nvPr/>
        </p:nvSpPr>
        <p:spPr>
          <a:xfrm>
            <a:off x="3196862" y="4910871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24046" y="5063271"/>
            <a:ext cx="60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9285" y="3872158"/>
            <a:ext cx="230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b</a:t>
            </a:r>
            <a:r>
              <a:rPr lang="en-US" sz="1400" b="1" dirty="0" smtClean="0">
                <a:latin typeface="Arial"/>
                <a:cs typeface="Arial"/>
              </a:rPr>
              <a:t>) 0000 UTC 5 December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9285" y="1898830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</a:t>
            </a:r>
            <a:r>
              <a:rPr lang="en-US" sz="1400" b="1" dirty="0" smtClean="0">
                <a:latin typeface="Arial"/>
                <a:cs typeface="Arial"/>
              </a:rPr>
              <a:t>) 0000 UTC 2 December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74258" y="1898829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/>
                <a:cs typeface="Arial"/>
              </a:rPr>
              <a:t>c</a:t>
            </a:r>
            <a:r>
              <a:rPr lang="en-US" sz="1400" b="1" dirty="0" smtClean="0">
                <a:latin typeface="Arial"/>
                <a:cs typeface="Arial"/>
              </a:rPr>
              <a:t>) 0000 UTC 6 December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40" name="Content Placeholder 6" descr="6.gif"/>
          <p:cNvPicPr>
            <a:picLocks/>
          </p:cNvPicPr>
          <p:nvPr/>
        </p:nvPicPr>
        <p:blipFill>
          <a:blip r:embed="rId6"/>
          <a:srcRect l="4364" t="89845" r="4364" b="6776"/>
          <a:stretch>
            <a:fillRect/>
          </a:stretch>
        </p:blipFill>
        <p:spPr>
          <a:xfrm>
            <a:off x="4661624" y="6066332"/>
            <a:ext cx="4398247" cy="274320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1" name="Rectangle 40"/>
          <p:cNvSpPr/>
          <p:nvPr/>
        </p:nvSpPr>
        <p:spPr>
          <a:xfrm>
            <a:off x="4993012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40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491016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50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14895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60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535833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70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055048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80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57716" y="6194153"/>
            <a:ext cx="659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90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134062" y="6194153"/>
            <a:ext cx="1099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100 </a:t>
            </a:r>
            <a:r>
              <a:rPr lang="en-US" sz="1400" b="1" dirty="0" err="1" smtClean="0">
                <a:latin typeface="Arial"/>
                <a:cs typeface="Arial"/>
              </a:rPr>
              <a:t>m</a:t>
            </a:r>
            <a:r>
              <a:rPr lang="en-US" sz="1400" b="1" dirty="0" smtClean="0">
                <a:latin typeface="Arial"/>
                <a:cs typeface="Arial"/>
              </a:rPr>
              <a:t> s</a:t>
            </a:r>
            <a:r>
              <a:rPr lang="en-US" sz="1400" b="1" baseline="30000" dirty="0" smtClean="0">
                <a:latin typeface="Arial"/>
                <a:cs typeface="Arial"/>
              </a:rPr>
              <a:t>−1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5717" y="2963473"/>
            <a:ext cx="441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5762" y="584200"/>
            <a:ext cx="4192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700-hPa Geo. Height (dam; solid black),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Temperature (°C; dashed red),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Wind (</a:t>
            </a:r>
            <a:r>
              <a:rPr lang="en-US" sz="1600" b="1" dirty="0" err="1" smtClean="0">
                <a:latin typeface="Arial"/>
                <a:cs typeface="Arial"/>
              </a:rPr>
              <a:t>kt</a:t>
            </a:r>
            <a:r>
              <a:rPr lang="en-US" sz="1600" b="1" dirty="0" smtClean="0">
                <a:latin typeface="Arial"/>
                <a:cs typeface="Arial"/>
              </a:rPr>
              <a:t>; barbs), and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Precipitable Water (mm; shaded)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45354" y="723900"/>
            <a:ext cx="4495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1000−500-hPa Thickness (dam; dashed),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SLP (hPa; solid black), and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300-hPa Wind Speed (</a:t>
            </a:r>
            <a:r>
              <a:rPr lang="en-US" sz="1600" b="1" dirty="0" err="1" smtClean="0">
                <a:latin typeface="Arial"/>
                <a:cs typeface="Arial"/>
              </a:rPr>
              <a:t>m</a:t>
            </a:r>
            <a:r>
              <a:rPr lang="en-US" sz="1600" b="1" dirty="0" smtClean="0"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latin typeface="Arial"/>
                <a:cs typeface="Arial"/>
              </a:rPr>
              <a:t>−1</a:t>
            </a:r>
            <a:r>
              <a:rPr lang="en-US" sz="1600" b="1" dirty="0" smtClean="0">
                <a:latin typeface="Arial"/>
                <a:cs typeface="Arial"/>
              </a:rPr>
              <a:t>; shaded)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0" y="1746429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738016" y="2933842"/>
            <a:ext cx="869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964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635500" y="2413000"/>
            <a:ext cx="4413250" cy="2336800"/>
          </a:xfrm>
          <a:custGeom>
            <a:avLst/>
            <a:gdLst>
              <a:gd name="connsiteX0" fmla="*/ 0 w 4413250"/>
              <a:gd name="connsiteY0" fmla="*/ 1574800 h 2336800"/>
              <a:gd name="connsiteX1" fmla="*/ 260350 w 4413250"/>
              <a:gd name="connsiteY1" fmla="*/ 1797050 h 2336800"/>
              <a:gd name="connsiteX2" fmla="*/ 996950 w 4413250"/>
              <a:gd name="connsiteY2" fmla="*/ 2089150 h 2336800"/>
              <a:gd name="connsiteX3" fmla="*/ 1485900 w 4413250"/>
              <a:gd name="connsiteY3" fmla="*/ 2279650 h 2336800"/>
              <a:gd name="connsiteX4" fmla="*/ 1809750 w 4413250"/>
              <a:gd name="connsiteY4" fmla="*/ 2317750 h 2336800"/>
              <a:gd name="connsiteX5" fmla="*/ 2184400 w 4413250"/>
              <a:gd name="connsiteY5" fmla="*/ 2330450 h 2336800"/>
              <a:gd name="connsiteX6" fmla="*/ 2241550 w 4413250"/>
              <a:gd name="connsiteY6" fmla="*/ 2279650 h 2336800"/>
              <a:gd name="connsiteX7" fmla="*/ 2139950 w 4413250"/>
              <a:gd name="connsiteY7" fmla="*/ 2082800 h 2336800"/>
              <a:gd name="connsiteX8" fmla="*/ 1987550 w 4413250"/>
              <a:gd name="connsiteY8" fmla="*/ 1784350 h 2336800"/>
              <a:gd name="connsiteX9" fmla="*/ 1993900 w 4413250"/>
              <a:gd name="connsiteY9" fmla="*/ 1600200 h 2336800"/>
              <a:gd name="connsiteX10" fmla="*/ 2203450 w 4413250"/>
              <a:gd name="connsiteY10" fmla="*/ 1358900 h 2336800"/>
              <a:gd name="connsiteX11" fmla="*/ 2451100 w 4413250"/>
              <a:gd name="connsiteY11" fmla="*/ 1085850 h 2336800"/>
              <a:gd name="connsiteX12" fmla="*/ 2590800 w 4413250"/>
              <a:gd name="connsiteY12" fmla="*/ 958850 h 2336800"/>
              <a:gd name="connsiteX13" fmla="*/ 2514600 w 4413250"/>
              <a:gd name="connsiteY13" fmla="*/ 793750 h 2336800"/>
              <a:gd name="connsiteX14" fmla="*/ 2584450 w 4413250"/>
              <a:gd name="connsiteY14" fmla="*/ 596900 h 2336800"/>
              <a:gd name="connsiteX15" fmla="*/ 2489200 w 4413250"/>
              <a:gd name="connsiteY15" fmla="*/ 552450 h 2336800"/>
              <a:gd name="connsiteX16" fmla="*/ 2451100 w 4413250"/>
              <a:gd name="connsiteY16" fmla="*/ 501650 h 2336800"/>
              <a:gd name="connsiteX17" fmla="*/ 2501900 w 4413250"/>
              <a:gd name="connsiteY17" fmla="*/ 304800 h 2336800"/>
              <a:gd name="connsiteX18" fmla="*/ 2413000 w 4413250"/>
              <a:gd name="connsiteY18" fmla="*/ 254000 h 2336800"/>
              <a:gd name="connsiteX19" fmla="*/ 2476500 w 4413250"/>
              <a:gd name="connsiteY19" fmla="*/ 158750 h 2336800"/>
              <a:gd name="connsiteX20" fmla="*/ 2546350 w 4413250"/>
              <a:gd name="connsiteY20" fmla="*/ 184150 h 2336800"/>
              <a:gd name="connsiteX21" fmla="*/ 2647950 w 4413250"/>
              <a:gd name="connsiteY21" fmla="*/ 25400 h 2336800"/>
              <a:gd name="connsiteX22" fmla="*/ 3105150 w 4413250"/>
              <a:gd name="connsiteY22" fmla="*/ 31750 h 2336800"/>
              <a:gd name="connsiteX23" fmla="*/ 3136900 w 4413250"/>
              <a:gd name="connsiteY23" fmla="*/ 203200 h 2336800"/>
              <a:gd name="connsiteX24" fmla="*/ 3359150 w 4413250"/>
              <a:gd name="connsiteY24" fmla="*/ 323850 h 2336800"/>
              <a:gd name="connsiteX25" fmla="*/ 3435350 w 4413250"/>
              <a:gd name="connsiteY25" fmla="*/ 495300 h 2336800"/>
              <a:gd name="connsiteX26" fmla="*/ 3689350 w 4413250"/>
              <a:gd name="connsiteY26" fmla="*/ 711200 h 2336800"/>
              <a:gd name="connsiteX27" fmla="*/ 3810000 w 4413250"/>
              <a:gd name="connsiteY27" fmla="*/ 958850 h 2336800"/>
              <a:gd name="connsiteX28" fmla="*/ 3994150 w 4413250"/>
              <a:gd name="connsiteY28" fmla="*/ 1193800 h 2336800"/>
              <a:gd name="connsiteX29" fmla="*/ 4089400 w 4413250"/>
              <a:gd name="connsiteY29" fmla="*/ 1441450 h 2336800"/>
              <a:gd name="connsiteX30" fmla="*/ 4273550 w 4413250"/>
              <a:gd name="connsiteY30" fmla="*/ 1587500 h 2336800"/>
              <a:gd name="connsiteX31" fmla="*/ 4413250 w 4413250"/>
              <a:gd name="connsiteY31" fmla="*/ 16891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13250" h="2336800">
                <a:moveTo>
                  <a:pt x="0" y="1574800"/>
                </a:moveTo>
                <a:cubicBezTo>
                  <a:pt x="47096" y="1643062"/>
                  <a:pt x="94192" y="1711325"/>
                  <a:pt x="260350" y="1797050"/>
                </a:cubicBezTo>
                <a:cubicBezTo>
                  <a:pt x="426508" y="1882775"/>
                  <a:pt x="996950" y="2089150"/>
                  <a:pt x="996950" y="2089150"/>
                </a:cubicBezTo>
                <a:cubicBezTo>
                  <a:pt x="1201208" y="2169583"/>
                  <a:pt x="1350433" y="2241550"/>
                  <a:pt x="1485900" y="2279650"/>
                </a:cubicBezTo>
                <a:cubicBezTo>
                  <a:pt x="1621367" y="2317750"/>
                  <a:pt x="1693333" y="2309283"/>
                  <a:pt x="1809750" y="2317750"/>
                </a:cubicBezTo>
                <a:cubicBezTo>
                  <a:pt x="1926167" y="2326217"/>
                  <a:pt x="2112433" y="2336800"/>
                  <a:pt x="2184400" y="2330450"/>
                </a:cubicBezTo>
                <a:cubicBezTo>
                  <a:pt x="2256367" y="2324100"/>
                  <a:pt x="2248958" y="2320925"/>
                  <a:pt x="2241550" y="2279650"/>
                </a:cubicBezTo>
                <a:cubicBezTo>
                  <a:pt x="2234142" y="2238375"/>
                  <a:pt x="2139950" y="2082800"/>
                  <a:pt x="2139950" y="2082800"/>
                </a:cubicBezTo>
                <a:cubicBezTo>
                  <a:pt x="2097617" y="2000250"/>
                  <a:pt x="2011892" y="1864783"/>
                  <a:pt x="1987550" y="1784350"/>
                </a:cubicBezTo>
                <a:cubicBezTo>
                  <a:pt x="1963208" y="1703917"/>
                  <a:pt x="1957917" y="1671108"/>
                  <a:pt x="1993900" y="1600200"/>
                </a:cubicBezTo>
                <a:cubicBezTo>
                  <a:pt x="2029883" y="1529292"/>
                  <a:pt x="2127250" y="1444625"/>
                  <a:pt x="2203450" y="1358900"/>
                </a:cubicBezTo>
                <a:cubicBezTo>
                  <a:pt x="2279650" y="1273175"/>
                  <a:pt x="2386542" y="1152525"/>
                  <a:pt x="2451100" y="1085850"/>
                </a:cubicBezTo>
                <a:cubicBezTo>
                  <a:pt x="2515658" y="1019175"/>
                  <a:pt x="2580217" y="1007533"/>
                  <a:pt x="2590800" y="958850"/>
                </a:cubicBezTo>
                <a:cubicBezTo>
                  <a:pt x="2601383" y="910167"/>
                  <a:pt x="2515658" y="854075"/>
                  <a:pt x="2514600" y="793750"/>
                </a:cubicBezTo>
                <a:cubicBezTo>
                  <a:pt x="2513542" y="733425"/>
                  <a:pt x="2588683" y="637117"/>
                  <a:pt x="2584450" y="596900"/>
                </a:cubicBezTo>
                <a:cubicBezTo>
                  <a:pt x="2580217" y="556683"/>
                  <a:pt x="2511425" y="568325"/>
                  <a:pt x="2489200" y="552450"/>
                </a:cubicBezTo>
                <a:cubicBezTo>
                  <a:pt x="2466975" y="536575"/>
                  <a:pt x="2448983" y="542925"/>
                  <a:pt x="2451100" y="501650"/>
                </a:cubicBezTo>
                <a:cubicBezTo>
                  <a:pt x="2453217" y="460375"/>
                  <a:pt x="2508250" y="346075"/>
                  <a:pt x="2501900" y="304800"/>
                </a:cubicBezTo>
                <a:cubicBezTo>
                  <a:pt x="2495550" y="263525"/>
                  <a:pt x="2417233" y="278342"/>
                  <a:pt x="2413000" y="254000"/>
                </a:cubicBezTo>
                <a:cubicBezTo>
                  <a:pt x="2408767" y="229658"/>
                  <a:pt x="2454275" y="170392"/>
                  <a:pt x="2476500" y="158750"/>
                </a:cubicBezTo>
                <a:cubicBezTo>
                  <a:pt x="2498725" y="147108"/>
                  <a:pt x="2517775" y="206375"/>
                  <a:pt x="2546350" y="184150"/>
                </a:cubicBezTo>
                <a:cubicBezTo>
                  <a:pt x="2574925" y="161925"/>
                  <a:pt x="2554817" y="50800"/>
                  <a:pt x="2647950" y="25400"/>
                </a:cubicBezTo>
                <a:cubicBezTo>
                  <a:pt x="2741083" y="0"/>
                  <a:pt x="3023658" y="2117"/>
                  <a:pt x="3105150" y="31750"/>
                </a:cubicBezTo>
                <a:cubicBezTo>
                  <a:pt x="3186642" y="61383"/>
                  <a:pt x="3094567" y="154517"/>
                  <a:pt x="3136900" y="203200"/>
                </a:cubicBezTo>
                <a:cubicBezTo>
                  <a:pt x="3179233" y="251883"/>
                  <a:pt x="3309408" y="275167"/>
                  <a:pt x="3359150" y="323850"/>
                </a:cubicBezTo>
                <a:cubicBezTo>
                  <a:pt x="3408892" y="372533"/>
                  <a:pt x="3380317" y="430742"/>
                  <a:pt x="3435350" y="495300"/>
                </a:cubicBezTo>
                <a:cubicBezTo>
                  <a:pt x="3490383" y="559858"/>
                  <a:pt x="3626908" y="633942"/>
                  <a:pt x="3689350" y="711200"/>
                </a:cubicBezTo>
                <a:cubicBezTo>
                  <a:pt x="3751792" y="788458"/>
                  <a:pt x="3759200" y="878417"/>
                  <a:pt x="3810000" y="958850"/>
                </a:cubicBezTo>
                <a:cubicBezTo>
                  <a:pt x="3860800" y="1039283"/>
                  <a:pt x="3947583" y="1113367"/>
                  <a:pt x="3994150" y="1193800"/>
                </a:cubicBezTo>
                <a:cubicBezTo>
                  <a:pt x="4040717" y="1274233"/>
                  <a:pt x="4042833" y="1375833"/>
                  <a:pt x="4089400" y="1441450"/>
                </a:cubicBezTo>
                <a:cubicBezTo>
                  <a:pt x="4135967" y="1507067"/>
                  <a:pt x="4219575" y="1546225"/>
                  <a:pt x="4273550" y="1587500"/>
                </a:cubicBezTo>
                <a:cubicBezTo>
                  <a:pt x="4327525" y="1628775"/>
                  <a:pt x="4370387" y="1658937"/>
                  <a:pt x="4413250" y="1689100"/>
                </a:cubicBezTo>
              </a:path>
            </a:pathLst>
          </a:custGeom>
          <a:ln w="4762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014581" y="2507186"/>
            <a:ext cx="1040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H</a:t>
            </a:r>
          </a:p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1056</a:t>
            </a:r>
            <a:endParaRPr lang="en-US" sz="30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33478" y="4032396"/>
            <a:ext cx="61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540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3355516"/>
            <a:ext cx="68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Nida</a:t>
            </a:r>
            <a:endParaRPr lang="en-US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0637" y="5347136"/>
            <a:ext cx="68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Nida</a:t>
            </a:r>
            <a:endParaRPr lang="en-US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09895" y="5357147"/>
            <a:ext cx="997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Hawaii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0130" y="2307131"/>
            <a:ext cx="1011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Alaska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881436" y="2307131"/>
            <a:ext cx="10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Russia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4344" y="2659586"/>
            <a:ext cx="92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Japan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30154" y="2563363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US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58798" y="4574261"/>
            <a:ext cx="925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Japan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64608" y="4478038"/>
            <a:ext cx="540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US</a:t>
            </a:r>
            <a:endParaRPr lang="en-US" sz="2000" b="1" dirty="0">
              <a:ln>
                <a:solidFill>
                  <a:srgbClr val="000000"/>
                </a:solidFill>
              </a:ln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7" name="Right Arrow 66"/>
          <p:cNvSpPr/>
          <p:nvPr/>
        </p:nvSpPr>
        <p:spPr>
          <a:xfrm rot="3225665">
            <a:off x="5313758" y="3853131"/>
            <a:ext cx="1034440" cy="4699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0" y="13028"/>
            <a:ext cx="707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Pacific precursors and 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23997" y="5825854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589206" y="5850888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4619625" y="3281892"/>
            <a:ext cx="4429125" cy="2214033"/>
          </a:xfrm>
          <a:custGeom>
            <a:avLst/>
            <a:gdLst>
              <a:gd name="connsiteX0" fmla="*/ 3175 w 4017433"/>
              <a:gd name="connsiteY0" fmla="*/ 928158 h 2214033"/>
              <a:gd name="connsiteX1" fmla="*/ 79375 w 4017433"/>
              <a:gd name="connsiteY1" fmla="*/ 972608 h 2214033"/>
              <a:gd name="connsiteX2" fmla="*/ 111125 w 4017433"/>
              <a:gd name="connsiteY2" fmla="*/ 1201208 h 2214033"/>
              <a:gd name="connsiteX3" fmla="*/ 746125 w 4017433"/>
              <a:gd name="connsiteY3" fmla="*/ 1588558 h 2214033"/>
              <a:gd name="connsiteX4" fmla="*/ 1247775 w 4017433"/>
              <a:gd name="connsiteY4" fmla="*/ 1950508 h 2214033"/>
              <a:gd name="connsiteX5" fmla="*/ 2098675 w 4017433"/>
              <a:gd name="connsiteY5" fmla="*/ 1899708 h 2214033"/>
              <a:gd name="connsiteX6" fmla="*/ 2593975 w 4017433"/>
              <a:gd name="connsiteY6" fmla="*/ 1467908 h 2214033"/>
              <a:gd name="connsiteX7" fmla="*/ 2606675 w 4017433"/>
              <a:gd name="connsiteY7" fmla="*/ 928158 h 2214033"/>
              <a:gd name="connsiteX8" fmla="*/ 2562225 w 4017433"/>
              <a:gd name="connsiteY8" fmla="*/ 782108 h 2214033"/>
              <a:gd name="connsiteX9" fmla="*/ 2695575 w 4017433"/>
              <a:gd name="connsiteY9" fmla="*/ 807508 h 2214033"/>
              <a:gd name="connsiteX10" fmla="*/ 3101975 w 4017433"/>
              <a:gd name="connsiteY10" fmla="*/ 1321858 h 2214033"/>
              <a:gd name="connsiteX11" fmla="*/ 3235325 w 4017433"/>
              <a:gd name="connsiteY11" fmla="*/ 1493308 h 2214033"/>
              <a:gd name="connsiteX12" fmla="*/ 3394075 w 4017433"/>
              <a:gd name="connsiteY12" fmla="*/ 1474258 h 2214033"/>
              <a:gd name="connsiteX13" fmla="*/ 3432175 w 4017433"/>
              <a:gd name="connsiteY13" fmla="*/ 1594908 h 2214033"/>
              <a:gd name="connsiteX14" fmla="*/ 3140075 w 4017433"/>
              <a:gd name="connsiteY14" fmla="*/ 1709208 h 2214033"/>
              <a:gd name="connsiteX15" fmla="*/ 2917825 w 4017433"/>
              <a:gd name="connsiteY15" fmla="*/ 1867958 h 2214033"/>
              <a:gd name="connsiteX16" fmla="*/ 2968625 w 4017433"/>
              <a:gd name="connsiteY16" fmla="*/ 2115608 h 2214033"/>
              <a:gd name="connsiteX17" fmla="*/ 3260725 w 4017433"/>
              <a:gd name="connsiteY17" fmla="*/ 2179108 h 2214033"/>
              <a:gd name="connsiteX18" fmla="*/ 3609975 w 4017433"/>
              <a:gd name="connsiteY18" fmla="*/ 1906058 h 2214033"/>
              <a:gd name="connsiteX19" fmla="*/ 3806825 w 4017433"/>
              <a:gd name="connsiteY19" fmla="*/ 1486958 h 2214033"/>
              <a:gd name="connsiteX20" fmla="*/ 3686175 w 4017433"/>
              <a:gd name="connsiteY20" fmla="*/ 1252008 h 2214033"/>
              <a:gd name="connsiteX21" fmla="*/ 3495675 w 4017433"/>
              <a:gd name="connsiteY21" fmla="*/ 1194858 h 2214033"/>
              <a:gd name="connsiteX22" fmla="*/ 3508375 w 4017433"/>
              <a:gd name="connsiteY22" fmla="*/ 1245658 h 2214033"/>
              <a:gd name="connsiteX23" fmla="*/ 3463925 w 4017433"/>
              <a:gd name="connsiteY23" fmla="*/ 1302808 h 2214033"/>
              <a:gd name="connsiteX24" fmla="*/ 3260725 w 4017433"/>
              <a:gd name="connsiteY24" fmla="*/ 1207558 h 2214033"/>
              <a:gd name="connsiteX25" fmla="*/ 3121025 w 4017433"/>
              <a:gd name="connsiteY25" fmla="*/ 953558 h 2214033"/>
              <a:gd name="connsiteX26" fmla="*/ 2962275 w 4017433"/>
              <a:gd name="connsiteY26" fmla="*/ 718608 h 2214033"/>
              <a:gd name="connsiteX27" fmla="*/ 2860675 w 4017433"/>
              <a:gd name="connsiteY27" fmla="*/ 343958 h 2214033"/>
              <a:gd name="connsiteX28" fmla="*/ 2790825 w 4017433"/>
              <a:gd name="connsiteY28" fmla="*/ 121708 h 2214033"/>
              <a:gd name="connsiteX29" fmla="*/ 2930525 w 4017433"/>
              <a:gd name="connsiteY29" fmla="*/ 32808 h 2214033"/>
              <a:gd name="connsiteX30" fmla="*/ 3133725 w 4017433"/>
              <a:gd name="connsiteY30" fmla="*/ 318558 h 2214033"/>
              <a:gd name="connsiteX31" fmla="*/ 3203575 w 4017433"/>
              <a:gd name="connsiteY31" fmla="*/ 394758 h 2214033"/>
              <a:gd name="connsiteX32" fmla="*/ 3121025 w 4017433"/>
              <a:gd name="connsiteY32" fmla="*/ 388408 h 2214033"/>
              <a:gd name="connsiteX33" fmla="*/ 3032125 w 4017433"/>
              <a:gd name="connsiteY33" fmla="*/ 318558 h 2214033"/>
              <a:gd name="connsiteX34" fmla="*/ 3063875 w 4017433"/>
              <a:gd name="connsiteY34" fmla="*/ 528108 h 2214033"/>
              <a:gd name="connsiteX35" fmla="*/ 3260725 w 4017433"/>
              <a:gd name="connsiteY35" fmla="*/ 877358 h 2214033"/>
              <a:gd name="connsiteX36" fmla="*/ 3629025 w 4017433"/>
              <a:gd name="connsiteY36" fmla="*/ 1112308 h 2214033"/>
              <a:gd name="connsiteX37" fmla="*/ 3902075 w 4017433"/>
              <a:gd name="connsiteY37" fmla="*/ 1379008 h 2214033"/>
              <a:gd name="connsiteX0" fmla="*/ 3175 w 4153195"/>
              <a:gd name="connsiteY0" fmla="*/ 928158 h 2214033"/>
              <a:gd name="connsiteX1" fmla="*/ 79375 w 4153195"/>
              <a:gd name="connsiteY1" fmla="*/ 972608 h 2214033"/>
              <a:gd name="connsiteX2" fmla="*/ 111125 w 4153195"/>
              <a:gd name="connsiteY2" fmla="*/ 1201208 h 2214033"/>
              <a:gd name="connsiteX3" fmla="*/ 746125 w 4153195"/>
              <a:gd name="connsiteY3" fmla="*/ 1588558 h 2214033"/>
              <a:gd name="connsiteX4" fmla="*/ 1247775 w 4153195"/>
              <a:gd name="connsiteY4" fmla="*/ 1950508 h 2214033"/>
              <a:gd name="connsiteX5" fmla="*/ 2098675 w 4153195"/>
              <a:gd name="connsiteY5" fmla="*/ 1899708 h 2214033"/>
              <a:gd name="connsiteX6" fmla="*/ 2593975 w 4153195"/>
              <a:gd name="connsiteY6" fmla="*/ 1467908 h 2214033"/>
              <a:gd name="connsiteX7" fmla="*/ 2606675 w 4153195"/>
              <a:gd name="connsiteY7" fmla="*/ 928158 h 2214033"/>
              <a:gd name="connsiteX8" fmla="*/ 2562225 w 4153195"/>
              <a:gd name="connsiteY8" fmla="*/ 782108 h 2214033"/>
              <a:gd name="connsiteX9" fmla="*/ 2695575 w 4153195"/>
              <a:gd name="connsiteY9" fmla="*/ 807508 h 2214033"/>
              <a:gd name="connsiteX10" fmla="*/ 3101975 w 4153195"/>
              <a:gd name="connsiteY10" fmla="*/ 1321858 h 2214033"/>
              <a:gd name="connsiteX11" fmla="*/ 3235325 w 4153195"/>
              <a:gd name="connsiteY11" fmla="*/ 1493308 h 2214033"/>
              <a:gd name="connsiteX12" fmla="*/ 3394075 w 4153195"/>
              <a:gd name="connsiteY12" fmla="*/ 1474258 h 2214033"/>
              <a:gd name="connsiteX13" fmla="*/ 3432175 w 4153195"/>
              <a:gd name="connsiteY13" fmla="*/ 1594908 h 2214033"/>
              <a:gd name="connsiteX14" fmla="*/ 3140075 w 4153195"/>
              <a:gd name="connsiteY14" fmla="*/ 1709208 h 2214033"/>
              <a:gd name="connsiteX15" fmla="*/ 2917825 w 4153195"/>
              <a:gd name="connsiteY15" fmla="*/ 1867958 h 2214033"/>
              <a:gd name="connsiteX16" fmla="*/ 2968625 w 4153195"/>
              <a:gd name="connsiteY16" fmla="*/ 2115608 h 2214033"/>
              <a:gd name="connsiteX17" fmla="*/ 3260725 w 4153195"/>
              <a:gd name="connsiteY17" fmla="*/ 2179108 h 2214033"/>
              <a:gd name="connsiteX18" fmla="*/ 3609975 w 4153195"/>
              <a:gd name="connsiteY18" fmla="*/ 1906058 h 2214033"/>
              <a:gd name="connsiteX19" fmla="*/ 3806825 w 4153195"/>
              <a:gd name="connsiteY19" fmla="*/ 1486958 h 2214033"/>
              <a:gd name="connsiteX20" fmla="*/ 3686175 w 4153195"/>
              <a:gd name="connsiteY20" fmla="*/ 1252008 h 2214033"/>
              <a:gd name="connsiteX21" fmla="*/ 3495675 w 4153195"/>
              <a:gd name="connsiteY21" fmla="*/ 1194858 h 2214033"/>
              <a:gd name="connsiteX22" fmla="*/ 3508375 w 4153195"/>
              <a:gd name="connsiteY22" fmla="*/ 1245658 h 2214033"/>
              <a:gd name="connsiteX23" fmla="*/ 3463925 w 4153195"/>
              <a:gd name="connsiteY23" fmla="*/ 1302808 h 2214033"/>
              <a:gd name="connsiteX24" fmla="*/ 3260725 w 4153195"/>
              <a:gd name="connsiteY24" fmla="*/ 1207558 h 2214033"/>
              <a:gd name="connsiteX25" fmla="*/ 3121025 w 4153195"/>
              <a:gd name="connsiteY25" fmla="*/ 953558 h 2214033"/>
              <a:gd name="connsiteX26" fmla="*/ 2962275 w 4153195"/>
              <a:gd name="connsiteY26" fmla="*/ 718608 h 2214033"/>
              <a:gd name="connsiteX27" fmla="*/ 2860675 w 4153195"/>
              <a:gd name="connsiteY27" fmla="*/ 343958 h 2214033"/>
              <a:gd name="connsiteX28" fmla="*/ 2790825 w 4153195"/>
              <a:gd name="connsiteY28" fmla="*/ 121708 h 2214033"/>
              <a:gd name="connsiteX29" fmla="*/ 2930525 w 4153195"/>
              <a:gd name="connsiteY29" fmla="*/ 32808 h 2214033"/>
              <a:gd name="connsiteX30" fmla="*/ 3133725 w 4153195"/>
              <a:gd name="connsiteY30" fmla="*/ 318558 h 2214033"/>
              <a:gd name="connsiteX31" fmla="*/ 3203575 w 4153195"/>
              <a:gd name="connsiteY31" fmla="*/ 394758 h 2214033"/>
              <a:gd name="connsiteX32" fmla="*/ 3121025 w 4153195"/>
              <a:gd name="connsiteY32" fmla="*/ 388408 h 2214033"/>
              <a:gd name="connsiteX33" fmla="*/ 3032125 w 4153195"/>
              <a:gd name="connsiteY33" fmla="*/ 318558 h 2214033"/>
              <a:gd name="connsiteX34" fmla="*/ 3063875 w 4153195"/>
              <a:gd name="connsiteY34" fmla="*/ 528108 h 2214033"/>
              <a:gd name="connsiteX35" fmla="*/ 3260725 w 4153195"/>
              <a:gd name="connsiteY35" fmla="*/ 877358 h 2214033"/>
              <a:gd name="connsiteX36" fmla="*/ 3629025 w 4153195"/>
              <a:gd name="connsiteY36" fmla="*/ 1112308 h 2214033"/>
              <a:gd name="connsiteX37" fmla="*/ 4037837 w 4153195"/>
              <a:gd name="connsiteY37" fmla="*/ 1649767 h 2214033"/>
              <a:gd name="connsiteX0" fmla="*/ 3175 w 4037837"/>
              <a:gd name="connsiteY0" fmla="*/ 928158 h 2214033"/>
              <a:gd name="connsiteX1" fmla="*/ 79375 w 4037837"/>
              <a:gd name="connsiteY1" fmla="*/ 972608 h 2214033"/>
              <a:gd name="connsiteX2" fmla="*/ 111125 w 4037837"/>
              <a:gd name="connsiteY2" fmla="*/ 1201208 h 2214033"/>
              <a:gd name="connsiteX3" fmla="*/ 746125 w 4037837"/>
              <a:gd name="connsiteY3" fmla="*/ 1588558 h 2214033"/>
              <a:gd name="connsiteX4" fmla="*/ 1247775 w 4037837"/>
              <a:gd name="connsiteY4" fmla="*/ 1950508 h 2214033"/>
              <a:gd name="connsiteX5" fmla="*/ 2098675 w 4037837"/>
              <a:gd name="connsiteY5" fmla="*/ 1899708 h 2214033"/>
              <a:gd name="connsiteX6" fmla="*/ 2593975 w 4037837"/>
              <a:gd name="connsiteY6" fmla="*/ 1467908 h 2214033"/>
              <a:gd name="connsiteX7" fmla="*/ 2606675 w 4037837"/>
              <a:gd name="connsiteY7" fmla="*/ 928158 h 2214033"/>
              <a:gd name="connsiteX8" fmla="*/ 2562225 w 4037837"/>
              <a:gd name="connsiteY8" fmla="*/ 782108 h 2214033"/>
              <a:gd name="connsiteX9" fmla="*/ 2695575 w 4037837"/>
              <a:gd name="connsiteY9" fmla="*/ 807508 h 2214033"/>
              <a:gd name="connsiteX10" fmla="*/ 3101975 w 4037837"/>
              <a:gd name="connsiteY10" fmla="*/ 1321858 h 2214033"/>
              <a:gd name="connsiteX11" fmla="*/ 3235325 w 4037837"/>
              <a:gd name="connsiteY11" fmla="*/ 1493308 h 2214033"/>
              <a:gd name="connsiteX12" fmla="*/ 3394075 w 4037837"/>
              <a:gd name="connsiteY12" fmla="*/ 1474258 h 2214033"/>
              <a:gd name="connsiteX13" fmla="*/ 3432175 w 4037837"/>
              <a:gd name="connsiteY13" fmla="*/ 1594908 h 2214033"/>
              <a:gd name="connsiteX14" fmla="*/ 3140075 w 4037837"/>
              <a:gd name="connsiteY14" fmla="*/ 1709208 h 2214033"/>
              <a:gd name="connsiteX15" fmla="*/ 2917825 w 4037837"/>
              <a:gd name="connsiteY15" fmla="*/ 1867958 h 2214033"/>
              <a:gd name="connsiteX16" fmla="*/ 2968625 w 4037837"/>
              <a:gd name="connsiteY16" fmla="*/ 2115608 h 2214033"/>
              <a:gd name="connsiteX17" fmla="*/ 3260725 w 4037837"/>
              <a:gd name="connsiteY17" fmla="*/ 2179108 h 2214033"/>
              <a:gd name="connsiteX18" fmla="*/ 3609975 w 4037837"/>
              <a:gd name="connsiteY18" fmla="*/ 1906058 h 2214033"/>
              <a:gd name="connsiteX19" fmla="*/ 3806825 w 4037837"/>
              <a:gd name="connsiteY19" fmla="*/ 1486958 h 2214033"/>
              <a:gd name="connsiteX20" fmla="*/ 3686175 w 4037837"/>
              <a:gd name="connsiteY20" fmla="*/ 1252008 h 2214033"/>
              <a:gd name="connsiteX21" fmla="*/ 3495675 w 4037837"/>
              <a:gd name="connsiteY21" fmla="*/ 1194858 h 2214033"/>
              <a:gd name="connsiteX22" fmla="*/ 3508375 w 4037837"/>
              <a:gd name="connsiteY22" fmla="*/ 1245658 h 2214033"/>
              <a:gd name="connsiteX23" fmla="*/ 3463925 w 4037837"/>
              <a:gd name="connsiteY23" fmla="*/ 1302808 h 2214033"/>
              <a:gd name="connsiteX24" fmla="*/ 3260725 w 4037837"/>
              <a:gd name="connsiteY24" fmla="*/ 1207558 h 2214033"/>
              <a:gd name="connsiteX25" fmla="*/ 3121025 w 4037837"/>
              <a:gd name="connsiteY25" fmla="*/ 953558 h 2214033"/>
              <a:gd name="connsiteX26" fmla="*/ 2962275 w 4037837"/>
              <a:gd name="connsiteY26" fmla="*/ 718608 h 2214033"/>
              <a:gd name="connsiteX27" fmla="*/ 2860675 w 4037837"/>
              <a:gd name="connsiteY27" fmla="*/ 343958 h 2214033"/>
              <a:gd name="connsiteX28" fmla="*/ 2790825 w 4037837"/>
              <a:gd name="connsiteY28" fmla="*/ 121708 h 2214033"/>
              <a:gd name="connsiteX29" fmla="*/ 2930525 w 4037837"/>
              <a:gd name="connsiteY29" fmla="*/ 32808 h 2214033"/>
              <a:gd name="connsiteX30" fmla="*/ 3133725 w 4037837"/>
              <a:gd name="connsiteY30" fmla="*/ 318558 h 2214033"/>
              <a:gd name="connsiteX31" fmla="*/ 3203575 w 4037837"/>
              <a:gd name="connsiteY31" fmla="*/ 394758 h 2214033"/>
              <a:gd name="connsiteX32" fmla="*/ 3121025 w 4037837"/>
              <a:gd name="connsiteY32" fmla="*/ 388408 h 2214033"/>
              <a:gd name="connsiteX33" fmla="*/ 3032125 w 4037837"/>
              <a:gd name="connsiteY33" fmla="*/ 318558 h 2214033"/>
              <a:gd name="connsiteX34" fmla="*/ 3063875 w 4037837"/>
              <a:gd name="connsiteY34" fmla="*/ 528108 h 2214033"/>
              <a:gd name="connsiteX35" fmla="*/ 3260725 w 4037837"/>
              <a:gd name="connsiteY35" fmla="*/ 877358 h 2214033"/>
              <a:gd name="connsiteX36" fmla="*/ 3629025 w 4037837"/>
              <a:gd name="connsiteY36" fmla="*/ 1112308 h 2214033"/>
              <a:gd name="connsiteX37" fmla="*/ 4037837 w 4037837"/>
              <a:gd name="connsiteY37" fmla="*/ 1649767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429125 w 4429125"/>
              <a:gd name="connsiteY37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206875 w 4429125"/>
              <a:gd name="connsiteY37" fmla="*/ 1633008 h 2214033"/>
              <a:gd name="connsiteX38" fmla="*/ 4429125 w 4429125"/>
              <a:gd name="connsiteY38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206875 w 4429125"/>
              <a:gd name="connsiteY37" fmla="*/ 1633008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206875 w 4429125"/>
              <a:gd name="connsiteY38" fmla="*/ 1986287 h 2214033"/>
              <a:gd name="connsiteX39" fmla="*/ 4429125 w 4429125"/>
              <a:gd name="connsiteY39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429125 w 4429125"/>
              <a:gd name="connsiteY38" fmla="*/ 1990346 h 2214033"/>
              <a:gd name="connsiteX0" fmla="*/ 3175 w 4429125"/>
              <a:gd name="connsiteY0" fmla="*/ 928158 h 2214033"/>
              <a:gd name="connsiteX1" fmla="*/ 79375 w 4429125"/>
              <a:gd name="connsiteY1" fmla="*/ 972608 h 2214033"/>
              <a:gd name="connsiteX2" fmla="*/ 111125 w 4429125"/>
              <a:gd name="connsiteY2" fmla="*/ 1201208 h 2214033"/>
              <a:gd name="connsiteX3" fmla="*/ 746125 w 4429125"/>
              <a:gd name="connsiteY3" fmla="*/ 1588558 h 2214033"/>
              <a:gd name="connsiteX4" fmla="*/ 1247775 w 4429125"/>
              <a:gd name="connsiteY4" fmla="*/ 1950508 h 2214033"/>
              <a:gd name="connsiteX5" fmla="*/ 2098675 w 4429125"/>
              <a:gd name="connsiteY5" fmla="*/ 1899708 h 2214033"/>
              <a:gd name="connsiteX6" fmla="*/ 2593975 w 4429125"/>
              <a:gd name="connsiteY6" fmla="*/ 1467908 h 2214033"/>
              <a:gd name="connsiteX7" fmla="*/ 2606675 w 4429125"/>
              <a:gd name="connsiteY7" fmla="*/ 928158 h 2214033"/>
              <a:gd name="connsiteX8" fmla="*/ 2562225 w 4429125"/>
              <a:gd name="connsiteY8" fmla="*/ 782108 h 2214033"/>
              <a:gd name="connsiteX9" fmla="*/ 2695575 w 4429125"/>
              <a:gd name="connsiteY9" fmla="*/ 807508 h 2214033"/>
              <a:gd name="connsiteX10" fmla="*/ 3101975 w 4429125"/>
              <a:gd name="connsiteY10" fmla="*/ 1321858 h 2214033"/>
              <a:gd name="connsiteX11" fmla="*/ 3235325 w 4429125"/>
              <a:gd name="connsiteY11" fmla="*/ 1493308 h 2214033"/>
              <a:gd name="connsiteX12" fmla="*/ 3394075 w 4429125"/>
              <a:gd name="connsiteY12" fmla="*/ 1474258 h 2214033"/>
              <a:gd name="connsiteX13" fmla="*/ 3432175 w 4429125"/>
              <a:gd name="connsiteY13" fmla="*/ 1594908 h 2214033"/>
              <a:gd name="connsiteX14" fmla="*/ 3140075 w 4429125"/>
              <a:gd name="connsiteY14" fmla="*/ 1709208 h 2214033"/>
              <a:gd name="connsiteX15" fmla="*/ 2917825 w 4429125"/>
              <a:gd name="connsiteY15" fmla="*/ 1867958 h 2214033"/>
              <a:gd name="connsiteX16" fmla="*/ 2968625 w 4429125"/>
              <a:gd name="connsiteY16" fmla="*/ 2115608 h 2214033"/>
              <a:gd name="connsiteX17" fmla="*/ 3260725 w 4429125"/>
              <a:gd name="connsiteY17" fmla="*/ 2179108 h 2214033"/>
              <a:gd name="connsiteX18" fmla="*/ 3609975 w 4429125"/>
              <a:gd name="connsiteY18" fmla="*/ 1906058 h 2214033"/>
              <a:gd name="connsiteX19" fmla="*/ 3806825 w 4429125"/>
              <a:gd name="connsiteY19" fmla="*/ 1486958 h 2214033"/>
              <a:gd name="connsiteX20" fmla="*/ 3686175 w 4429125"/>
              <a:gd name="connsiteY20" fmla="*/ 1252008 h 2214033"/>
              <a:gd name="connsiteX21" fmla="*/ 3495675 w 4429125"/>
              <a:gd name="connsiteY21" fmla="*/ 1194858 h 2214033"/>
              <a:gd name="connsiteX22" fmla="*/ 3508375 w 4429125"/>
              <a:gd name="connsiteY22" fmla="*/ 1245658 h 2214033"/>
              <a:gd name="connsiteX23" fmla="*/ 3463925 w 4429125"/>
              <a:gd name="connsiteY23" fmla="*/ 1302808 h 2214033"/>
              <a:gd name="connsiteX24" fmla="*/ 3260725 w 4429125"/>
              <a:gd name="connsiteY24" fmla="*/ 1207558 h 2214033"/>
              <a:gd name="connsiteX25" fmla="*/ 3121025 w 4429125"/>
              <a:gd name="connsiteY25" fmla="*/ 953558 h 2214033"/>
              <a:gd name="connsiteX26" fmla="*/ 2962275 w 4429125"/>
              <a:gd name="connsiteY26" fmla="*/ 718608 h 2214033"/>
              <a:gd name="connsiteX27" fmla="*/ 2860675 w 4429125"/>
              <a:gd name="connsiteY27" fmla="*/ 343958 h 2214033"/>
              <a:gd name="connsiteX28" fmla="*/ 2790825 w 4429125"/>
              <a:gd name="connsiteY28" fmla="*/ 121708 h 2214033"/>
              <a:gd name="connsiteX29" fmla="*/ 2930525 w 4429125"/>
              <a:gd name="connsiteY29" fmla="*/ 32808 h 2214033"/>
              <a:gd name="connsiteX30" fmla="*/ 3133725 w 4429125"/>
              <a:gd name="connsiteY30" fmla="*/ 318558 h 2214033"/>
              <a:gd name="connsiteX31" fmla="*/ 3203575 w 4429125"/>
              <a:gd name="connsiteY31" fmla="*/ 394758 h 2214033"/>
              <a:gd name="connsiteX32" fmla="*/ 3121025 w 4429125"/>
              <a:gd name="connsiteY32" fmla="*/ 388408 h 2214033"/>
              <a:gd name="connsiteX33" fmla="*/ 3032125 w 4429125"/>
              <a:gd name="connsiteY33" fmla="*/ 318558 h 2214033"/>
              <a:gd name="connsiteX34" fmla="*/ 3063875 w 4429125"/>
              <a:gd name="connsiteY34" fmla="*/ 528108 h 2214033"/>
              <a:gd name="connsiteX35" fmla="*/ 3260725 w 4429125"/>
              <a:gd name="connsiteY35" fmla="*/ 877358 h 2214033"/>
              <a:gd name="connsiteX36" fmla="*/ 3629025 w 4429125"/>
              <a:gd name="connsiteY36" fmla="*/ 1112308 h 2214033"/>
              <a:gd name="connsiteX37" fmla="*/ 4041775 w 4429125"/>
              <a:gd name="connsiteY37" fmla="*/ 1757687 h 2214033"/>
              <a:gd name="connsiteX38" fmla="*/ 4429125 w 4429125"/>
              <a:gd name="connsiteY38" fmla="*/ 1990346 h 22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29125" h="2214033">
                <a:moveTo>
                  <a:pt x="3175" y="928158"/>
                </a:moveTo>
                <a:cubicBezTo>
                  <a:pt x="32279" y="927629"/>
                  <a:pt x="61383" y="927100"/>
                  <a:pt x="79375" y="972608"/>
                </a:cubicBezTo>
                <a:cubicBezTo>
                  <a:pt x="97367" y="1018116"/>
                  <a:pt x="0" y="1098550"/>
                  <a:pt x="111125" y="1201208"/>
                </a:cubicBezTo>
                <a:cubicBezTo>
                  <a:pt x="222250" y="1303866"/>
                  <a:pt x="556683" y="1463675"/>
                  <a:pt x="746125" y="1588558"/>
                </a:cubicBezTo>
                <a:cubicBezTo>
                  <a:pt x="935567" y="1713441"/>
                  <a:pt x="1022350" y="1898650"/>
                  <a:pt x="1247775" y="1950508"/>
                </a:cubicBezTo>
                <a:cubicBezTo>
                  <a:pt x="1473200" y="2002366"/>
                  <a:pt x="1874308" y="1980141"/>
                  <a:pt x="2098675" y="1899708"/>
                </a:cubicBezTo>
                <a:cubicBezTo>
                  <a:pt x="2323042" y="1819275"/>
                  <a:pt x="2509308" y="1629833"/>
                  <a:pt x="2593975" y="1467908"/>
                </a:cubicBezTo>
                <a:cubicBezTo>
                  <a:pt x="2678642" y="1305983"/>
                  <a:pt x="2611967" y="1042458"/>
                  <a:pt x="2606675" y="928158"/>
                </a:cubicBezTo>
                <a:cubicBezTo>
                  <a:pt x="2601383" y="813858"/>
                  <a:pt x="2547408" y="802216"/>
                  <a:pt x="2562225" y="782108"/>
                </a:cubicBezTo>
                <a:cubicBezTo>
                  <a:pt x="2577042" y="762000"/>
                  <a:pt x="2605617" y="717550"/>
                  <a:pt x="2695575" y="807508"/>
                </a:cubicBezTo>
                <a:cubicBezTo>
                  <a:pt x="2785533" y="897466"/>
                  <a:pt x="3012017" y="1207558"/>
                  <a:pt x="3101975" y="1321858"/>
                </a:cubicBezTo>
                <a:cubicBezTo>
                  <a:pt x="3191933" y="1436158"/>
                  <a:pt x="3186642" y="1467908"/>
                  <a:pt x="3235325" y="1493308"/>
                </a:cubicBezTo>
                <a:cubicBezTo>
                  <a:pt x="3284008" y="1518708"/>
                  <a:pt x="3361267" y="1457325"/>
                  <a:pt x="3394075" y="1474258"/>
                </a:cubicBezTo>
                <a:cubicBezTo>
                  <a:pt x="3426883" y="1491191"/>
                  <a:pt x="3474508" y="1555750"/>
                  <a:pt x="3432175" y="1594908"/>
                </a:cubicBezTo>
                <a:cubicBezTo>
                  <a:pt x="3389842" y="1634066"/>
                  <a:pt x="3225800" y="1663700"/>
                  <a:pt x="3140075" y="1709208"/>
                </a:cubicBezTo>
                <a:cubicBezTo>
                  <a:pt x="3054350" y="1754716"/>
                  <a:pt x="2946400" y="1800225"/>
                  <a:pt x="2917825" y="1867958"/>
                </a:cubicBezTo>
                <a:cubicBezTo>
                  <a:pt x="2889250" y="1935691"/>
                  <a:pt x="2911475" y="2063750"/>
                  <a:pt x="2968625" y="2115608"/>
                </a:cubicBezTo>
                <a:cubicBezTo>
                  <a:pt x="3025775" y="2167466"/>
                  <a:pt x="3153833" y="2214033"/>
                  <a:pt x="3260725" y="2179108"/>
                </a:cubicBezTo>
                <a:cubicBezTo>
                  <a:pt x="3367617" y="2144183"/>
                  <a:pt x="3518958" y="2021416"/>
                  <a:pt x="3609975" y="1906058"/>
                </a:cubicBezTo>
                <a:cubicBezTo>
                  <a:pt x="3700992" y="1790700"/>
                  <a:pt x="3794125" y="1595966"/>
                  <a:pt x="3806825" y="1486958"/>
                </a:cubicBezTo>
                <a:cubicBezTo>
                  <a:pt x="3819525" y="1377950"/>
                  <a:pt x="3738033" y="1300691"/>
                  <a:pt x="3686175" y="1252008"/>
                </a:cubicBezTo>
                <a:cubicBezTo>
                  <a:pt x="3634317" y="1203325"/>
                  <a:pt x="3525308" y="1195916"/>
                  <a:pt x="3495675" y="1194858"/>
                </a:cubicBezTo>
                <a:cubicBezTo>
                  <a:pt x="3466042" y="1193800"/>
                  <a:pt x="3513667" y="1227666"/>
                  <a:pt x="3508375" y="1245658"/>
                </a:cubicBezTo>
                <a:cubicBezTo>
                  <a:pt x="3503083" y="1263650"/>
                  <a:pt x="3505200" y="1309158"/>
                  <a:pt x="3463925" y="1302808"/>
                </a:cubicBezTo>
                <a:cubicBezTo>
                  <a:pt x="3422650" y="1296458"/>
                  <a:pt x="3317875" y="1265766"/>
                  <a:pt x="3260725" y="1207558"/>
                </a:cubicBezTo>
                <a:cubicBezTo>
                  <a:pt x="3203575" y="1149350"/>
                  <a:pt x="3170767" y="1035050"/>
                  <a:pt x="3121025" y="953558"/>
                </a:cubicBezTo>
                <a:cubicBezTo>
                  <a:pt x="3071283" y="872066"/>
                  <a:pt x="3005667" y="820208"/>
                  <a:pt x="2962275" y="718608"/>
                </a:cubicBezTo>
                <a:cubicBezTo>
                  <a:pt x="2918883" y="617008"/>
                  <a:pt x="2889250" y="443441"/>
                  <a:pt x="2860675" y="343958"/>
                </a:cubicBezTo>
                <a:cubicBezTo>
                  <a:pt x="2832100" y="244475"/>
                  <a:pt x="2779183" y="173566"/>
                  <a:pt x="2790825" y="121708"/>
                </a:cubicBezTo>
                <a:cubicBezTo>
                  <a:pt x="2802467" y="69850"/>
                  <a:pt x="2873375" y="0"/>
                  <a:pt x="2930525" y="32808"/>
                </a:cubicBezTo>
                <a:cubicBezTo>
                  <a:pt x="2987675" y="65616"/>
                  <a:pt x="3088217" y="258233"/>
                  <a:pt x="3133725" y="318558"/>
                </a:cubicBezTo>
                <a:cubicBezTo>
                  <a:pt x="3179233" y="378883"/>
                  <a:pt x="3205692" y="383116"/>
                  <a:pt x="3203575" y="394758"/>
                </a:cubicBezTo>
                <a:cubicBezTo>
                  <a:pt x="3201458" y="406400"/>
                  <a:pt x="3149600" y="401108"/>
                  <a:pt x="3121025" y="388408"/>
                </a:cubicBezTo>
                <a:cubicBezTo>
                  <a:pt x="3092450" y="375708"/>
                  <a:pt x="3041650" y="295275"/>
                  <a:pt x="3032125" y="318558"/>
                </a:cubicBezTo>
                <a:cubicBezTo>
                  <a:pt x="3022600" y="341841"/>
                  <a:pt x="3025775" y="434975"/>
                  <a:pt x="3063875" y="528108"/>
                </a:cubicBezTo>
                <a:cubicBezTo>
                  <a:pt x="3101975" y="621241"/>
                  <a:pt x="3166533" y="779991"/>
                  <a:pt x="3260725" y="877358"/>
                </a:cubicBezTo>
                <a:cubicBezTo>
                  <a:pt x="3354917" y="974725"/>
                  <a:pt x="3498850" y="965587"/>
                  <a:pt x="3629025" y="1112308"/>
                </a:cubicBezTo>
                <a:cubicBezTo>
                  <a:pt x="3759200" y="1259030"/>
                  <a:pt x="3945467" y="1336653"/>
                  <a:pt x="4041775" y="1757687"/>
                </a:cubicBezTo>
                <a:cubicBezTo>
                  <a:pt x="4175125" y="1904027"/>
                  <a:pt x="4189677" y="2056176"/>
                  <a:pt x="4429125" y="1990346"/>
                </a:cubicBezTo>
              </a:path>
            </a:pathLst>
          </a:custGeom>
          <a:ln w="50800">
            <a:solidFill>
              <a:srgbClr val="01D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513170" y="3991836"/>
            <a:ext cx="826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L</a:t>
            </a:r>
          </a:p>
          <a:p>
            <a:pPr algn="ctr"/>
            <a:r>
              <a:rPr lang="en-US" sz="30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952</a:t>
            </a:r>
            <a:endParaRPr lang="en-US" sz="30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6" name="Right Arrow 65"/>
          <p:cNvSpPr/>
          <p:nvPr/>
        </p:nvSpPr>
        <p:spPr>
          <a:xfrm rot="13967399">
            <a:off x="7175021" y="3464993"/>
            <a:ext cx="1034440" cy="469900"/>
          </a:xfrm>
          <a:prstGeom prst="rightArrow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122863" y="5210707"/>
            <a:ext cx="1702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000000"/>
                  </a:solidFill>
                </a:ln>
                <a:solidFill>
                  <a:srgbClr val="00D702"/>
                </a:solidFill>
                <a:latin typeface="Arial"/>
                <a:cs typeface="Arial"/>
              </a:rPr>
              <a:t>PW &gt; 25 mm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6" descr="9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101600" y="1808163"/>
            <a:ext cx="4389438" cy="3065462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Content Placeholder 7" descr="9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4684713" y="1808163"/>
            <a:ext cx="4389437" cy="3065462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12700"/>
            <a:ext cx="755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prstClr val="black"/>
                </a:solidFill>
              </a:rPr>
              <a:t>Pacific Precursors and the </a:t>
            </a:r>
            <a:r>
              <a:rPr lang="ja-JP" altLang="en-US" sz="2800" b="1" smtClean="0">
                <a:solidFill>
                  <a:prstClr val="black"/>
                </a:solidFill>
              </a:rPr>
              <a:t>“</a:t>
            </a:r>
            <a:r>
              <a:rPr lang="en-US" sz="2800" b="1" smtClean="0">
                <a:solidFill>
                  <a:prstClr val="black"/>
                </a:solidFill>
              </a:rPr>
              <a:t>Coast-to-Coast Storm</a:t>
            </a:r>
            <a:r>
              <a:rPr lang="ja-JP" altLang="en-US" sz="2800" b="1" smtClean="0">
                <a:solidFill>
                  <a:prstClr val="black"/>
                </a:solidFill>
              </a:rPr>
              <a:t>”</a:t>
            </a:r>
            <a:endParaRPr lang="en-US" sz="2800" b="1" smtClean="0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1000−500-hPa Thickness (dam; dashed), SLP (hPa; solid black),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and 300-hPa Wind Speed (m s</a:t>
            </a:r>
            <a:r>
              <a:rPr lang="en-US" b="1" baseline="3000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−1</a:t>
            </a:r>
            <a:r>
              <a:rPr lang="en-US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; shaded)</a:t>
            </a:r>
          </a:p>
        </p:txBody>
      </p:sp>
      <p:pic>
        <p:nvPicPr>
          <p:cNvPr id="34823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40</a:t>
            </a:r>
          </a:p>
        </p:txBody>
      </p:sp>
      <p:sp>
        <p:nvSpPr>
          <p:cNvPr id="34825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50</a:t>
            </a:r>
          </a:p>
        </p:txBody>
      </p:sp>
      <p:sp>
        <p:nvSpPr>
          <p:cNvPr id="34826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60</a:t>
            </a:r>
          </a:p>
        </p:txBody>
      </p:sp>
      <p:sp>
        <p:nvSpPr>
          <p:cNvPr id="34827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70</a:t>
            </a:r>
          </a:p>
        </p:txBody>
      </p:sp>
      <p:sp>
        <p:nvSpPr>
          <p:cNvPr id="34828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80</a:t>
            </a:r>
          </a:p>
        </p:txBody>
      </p:sp>
      <p:sp>
        <p:nvSpPr>
          <p:cNvPr id="34829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90</a:t>
            </a:r>
          </a:p>
        </p:txBody>
      </p:sp>
      <p:sp>
        <p:nvSpPr>
          <p:cNvPr id="34830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100 m s</a:t>
            </a:r>
            <a:r>
              <a:rPr lang="en-US" sz="1400" b="1" baseline="3000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−1</a:t>
            </a:r>
          </a:p>
        </p:txBody>
      </p:sp>
      <p:sp>
        <p:nvSpPr>
          <p:cNvPr id="34831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99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1200 UTC 8 December</a:t>
            </a:r>
          </a:p>
        </p:txBody>
      </p:sp>
      <p:sp>
        <p:nvSpPr>
          <p:cNvPr id="34832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9956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</a:rPr>
              <a:t>0000 UTC 9 December</a:t>
            </a:r>
          </a:p>
        </p:txBody>
      </p:sp>
      <p:sp>
        <p:nvSpPr>
          <p:cNvPr id="34833" name="TextBox 26"/>
          <p:cNvSpPr txBox="1">
            <a:spLocks noChangeArrowheads="1"/>
          </p:cNvSpPr>
          <p:nvPr/>
        </p:nvSpPr>
        <p:spPr bwMode="auto">
          <a:xfrm>
            <a:off x="1958975" y="3689350"/>
            <a:ext cx="3508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4834" name="TextBox 27"/>
          <p:cNvSpPr txBox="1">
            <a:spLocks noChangeArrowheads="1"/>
          </p:cNvSpPr>
          <p:nvPr/>
        </p:nvSpPr>
        <p:spPr bwMode="auto">
          <a:xfrm>
            <a:off x="7262813" y="3714750"/>
            <a:ext cx="3508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4835" name="TextBox 28"/>
          <p:cNvSpPr txBox="1">
            <a:spLocks noChangeArrowheads="1"/>
          </p:cNvSpPr>
          <p:nvPr/>
        </p:nvSpPr>
        <p:spPr bwMode="auto">
          <a:xfrm>
            <a:off x="6486525" y="3263900"/>
            <a:ext cx="427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6" name="TextBox 29"/>
          <p:cNvSpPr txBox="1">
            <a:spLocks noChangeArrowheads="1"/>
          </p:cNvSpPr>
          <p:nvPr/>
        </p:nvSpPr>
        <p:spPr bwMode="auto">
          <a:xfrm>
            <a:off x="1806575" y="3198813"/>
            <a:ext cx="4270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7" name="TextBox 30"/>
          <p:cNvSpPr txBox="1">
            <a:spLocks noChangeArrowheads="1"/>
          </p:cNvSpPr>
          <p:nvPr/>
        </p:nvSpPr>
        <p:spPr bwMode="auto">
          <a:xfrm>
            <a:off x="7091363" y="1808163"/>
            <a:ext cx="4270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4838" name="TextBox 31"/>
          <p:cNvSpPr txBox="1">
            <a:spLocks noChangeArrowheads="1"/>
          </p:cNvSpPr>
          <p:nvPr/>
        </p:nvSpPr>
        <p:spPr bwMode="auto">
          <a:xfrm>
            <a:off x="2473325" y="1684338"/>
            <a:ext cx="428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smtClean="0">
                <a:solidFill>
                  <a:srgbClr val="190E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8264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8" descr="1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 b="11859"/>
          <a:stretch>
            <a:fillRect/>
          </a:stretch>
        </p:blipFill>
        <p:spPr>
          <a:xfrm>
            <a:off x="914400" y="1082675"/>
            <a:ext cx="7315200" cy="4662488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0" y="12700"/>
            <a:ext cx="755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Pacific Precursors and the </a:t>
            </a:r>
            <a:r>
              <a:rPr lang="ja-JP" altLang="en-US" sz="2800" b="1"/>
              <a:t>“</a:t>
            </a:r>
            <a:r>
              <a:rPr lang="en-US" sz="2800" b="1"/>
              <a:t>Coast-to-Coast Storm</a:t>
            </a:r>
            <a:r>
              <a:rPr lang="ja-JP" altLang="en-US" sz="2800" b="1"/>
              <a:t>”</a:t>
            </a:r>
            <a:endParaRPr lang="en-US" sz="2800" b="1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3074988" y="620713"/>
            <a:ext cx="3151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10 December</a:t>
            </a:r>
          </a:p>
        </p:txBody>
      </p:sp>
      <p:sp>
        <p:nvSpPr>
          <p:cNvPr id="35846" name="Rectangle 11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1000−500-hPa Thickness (dam; dashed), SLP (hPa; solid black), </a:t>
            </a:r>
          </a:p>
          <a:p>
            <a:pPr algn="ctr"/>
            <a:r>
              <a:rPr lang="en-US" b="1">
                <a:latin typeface="Calibri" charset="0"/>
              </a:rPr>
              <a:t>and 300-hPa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35847" name="Content Placeholder 6" descr="6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5807075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48" name="Rectangle 13"/>
          <p:cNvSpPr>
            <a:spLocks noChangeArrowheads="1"/>
          </p:cNvSpPr>
          <p:nvPr/>
        </p:nvSpPr>
        <p:spPr bwMode="auto">
          <a:xfrm>
            <a:off x="1795463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35849" name="Rectangle 14"/>
          <p:cNvSpPr>
            <a:spLocks noChangeArrowheads="1"/>
          </p:cNvSpPr>
          <p:nvPr/>
        </p:nvSpPr>
        <p:spPr bwMode="auto">
          <a:xfrm>
            <a:off x="2624138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35850" name="Rectangle 15"/>
          <p:cNvSpPr>
            <a:spLocks noChangeArrowheads="1"/>
          </p:cNvSpPr>
          <p:nvPr/>
        </p:nvSpPr>
        <p:spPr bwMode="auto">
          <a:xfrm>
            <a:off x="3495675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35851" name="Rectangle 16"/>
          <p:cNvSpPr>
            <a:spLocks noChangeArrowheads="1"/>
          </p:cNvSpPr>
          <p:nvPr/>
        </p:nvSpPr>
        <p:spPr bwMode="auto">
          <a:xfrm>
            <a:off x="4362450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35852" name="Rectangle 17"/>
          <p:cNvSpPr>
            <a:spLocks noChangeArrowheads="1"/>
          </p:cNvSpPr>
          <p:nvPr/>
        </p:nvSpPr>
        <p:spPr bwMode="auto">
          <a:xfrm>
            <a:off x="5226050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35853" name="Rectangle 18"/>
          <p:cNvSpPr>
            <a:spLocks noChangeArrowheads="1"/>
          </p:cNvSpPr>
          <p:nvPr/>
        </p:nvSpPr>
        <p:spPr bwMode="auto">
          <a:xfrm>
            <a:off x="6061075" y="5948363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35854" name="Rectangle 19"/>
          <p:cNvSpPr>
            <a:spLocks noChangeArrowheads="1"/>
          </p:cNvSpPr>
          <p:nvPr/>
        </p:nvSpPr>
        <p:spPr bwMode="auto">
          <a:xfrm>
            <a:off x="6689725" y="5948363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35855" name="TextBox 21"/>
          <p:cNvSpPr txBox="1">
            <a:spLocks noChangeArrowheads="1"/>
          </p:cNvSpPr>
          <p:nvPr/>
        </p:nvSpPr>
        <p:spPr bwMode="auto">
          <a:xfrm>
            <a:off x="5665788" y="3159125"/>
            <a:ext cx="455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5856" name="TextBox 22"/>
          <p:cNvSpPr txBox="1">
            <a:spLocks noChangeArrowheads="1"/>
          </p:cNvSpPr>
          <p:nvPr/>
        </p:nvSpPr>
        <p:spPr bwMode="auto">
          <a:xfrm>
            <a:off x="4451350" y="1851025"/>
            <a:ext cx="5889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190EFF"/>
                </a:solidFill>
              </a:rPr>
              <a:t>H</a:t>
            </a:r>
          </a:p>
        </p:txBody>
      </p:sp>
      <p:sp>
        <p:nvSpPr>
          <p:cNvPr id="35857" name="TextBox 20"/>
          <p:cNvSpPr txBox="1">
            <a:spLocks noChangeArrowheads="1"/>
          </p:cNvSpPr>
          <p:nvPr/>
        </p:nvSpPr>
        <p:spPr bwMode="auto">
          <a:xfrm>
            <a:off x="6423025" y="3095625"/>
            <a:ext cx="4572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50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3590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wtracks.jpg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9973" t="9032" b="19355"/>
          <a:stretch>
            <a:fillRect/>
          </a:stretch>
        </p:blipFill>
        <p:spPr>
          <a:xfrm>
            <a:off x="931768" y="1801368"/>
            <a:ext cx="7361656" cy="452628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13028"/>
            <a:ext cx="367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“Coast-to-Coast” 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62056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87529" b="5647"/>
          <a:stretch>
            <a:fillRect/>
          </a:stretch>
        </p:blipFill>
        <p:spPr>
          <a:xfrm>
            <a:off x="0" y="6375841"/>
            <a:ext cx="9144000" cy="482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1667" y="4742021"/>
            <a:ext cx="1142761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06Z 8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950" y="4642936"/>
            <a:ext cx="114276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9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008902" y="4153416"/>
            <a:ext cx="354662" cy="16018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524428" y="4283635"/>
            <a:ext cx="289019" cy="2121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594248" y="4320516"/>
            <a:ext cx="327682" cy="99084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89647" y="4156577"/>
            <a:ext cx="1190026" cy="3392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5189896" y="3939516"/>
            <a:ext cx="170433" cy="19101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413647" y="3615645"/>
            <a:ext cx="101131" cy="2705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566047" y="3285856"/>
            <a:ext cx="245833" cy="2705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870848" y="3048000"/>
            <a:ext cx="152400" cy="1943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076565" y="2807958"/>
            <a:ext cx="152400" cy="194355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263288" y="2514600"/>
            <a:ext cx="64760" cy="262527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328047" y="2286000"/>
            <a:ext cx="152400" cy="228600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536248"/>
            <a:ext cx="9144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700-hPa QG Forcing (RHS of Q-vector </a:t>
            </a:r>
            <a:r>
              <a:rPr lang="en-US" sz="1700" b="1" dirty="0" err="1" smtClean="0">
                <a:latin typeface="Arial"/>
                <a:cs typeface="Arial"/>
              </a:rPr>
              <a:t>Eqn</a:t>
            </a:r>
            <a:r>
              <a:rPr lang="en-US" sz="1700" b="1" dirty="0" smtClean="0">
                <a:latin typeface="Arial"/>
                <a:cs typeface="Arial"/>
              </a:rPr>
              <a:t>; shaded, 10</a:t>
            </a:r>
            <a:r>
              <a:rPr lang="en-US" sz="1700" b="1" baseline="30000" dirty="0" smtClean="0">
                <a:latin typeface="Arial"/>
                <a:cs typeface="Arial"/>
              </a:rPr>
              <a:t>−11 </a:t>
            </a:r>
            <a:r>
              <a:rPr lang="en-US" sz="1700" b="1" dirty="0" smtClean="0">
                <a:latin typeface="Arial"/>
                <a:cs typeface="Arial"/>
              </a:rPr>
              <a:t>Pa m</a:t>
            </a:r>
            <a:r>
              <a:rPr lang="en-US" sz="1700" b="1" baseline="30000" dirty="0" smtClean="0">
                <a:latin typeface="Arial"/>
                <a:cs typeface="Arial"/>
              </a:rPr>
              <a:t>−2</a:t>
            </a:r>
            <a:r>
              <a:rPr lang="en-US" sz="1700" b="1" dirty="0" smtClean="0">
                <a:latin typeface="Arial"/>
                <a:cs typeface="Arial"/>
              </a:rPr>
              <a:t> s</a:t>
            </a:r>
            <a:r>
              <a:rPr lang="en-US" sz="1700" b="1" baseline="30000" dirty="0" smtClean="0">
                <a:latin typeface="Arial"/>
                <a:cs typeface="Arial"/>
              </a:rPr>
              <a:t>−1</a:t>
            </a:r>
            <a:r>
              <a:rPr lang="en-US" sz="1700" b="1" dirty="0" smtClean="0">
                <a:latin typeface="Arial"/>
                <a:cs typeface="Arial"/>
              </a:rPr>
              <a:t>) and SLP (black, every 4 hPa) at 0600 UTC 8 Dec 2009; L’s denote 6-hourly surface low positions for </a:t>
            </a:r>
            <a:br>
              <a:rPr lang="en-US" sz="1700" b="1" dirty="0" smtClean="0">
                <a:latin typeface="Arial"/>
                <a:cs typeface="Arial"/>
              </a:rPr>
            </a:br>
            <a:r>
              <a:rPr lang="en-US" sz="1700" b="1" dirty="0" smtClean="0">
                <a:latin typeface="Arial"/>
                <a:cs typeface="Arial"/>
              </a:rPr>
              <a:t>1800 UTC 7 Dec – 0000 UTC 11 Dec 2009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6699" y="2633298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51540" y="2310214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39" name="Freeform 38"/>
          <p:cNvSpPr/>
          <p:nvPr/>
        </p:nvSpPr>
        <p:spPr>
          <a:xfrm>
            <a:off x="7369196" y="2819400"/>
            <a:ext cx="178052" cy="228600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592146" y="1845385"/>
            <a:ext cx="458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 w="25400"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L</a:t>
            </a:r>
          </a:p>
        </p:txBody>
      </p:sp>
      <p:sp>
        <p:nvSpPr>
          <p:cNvPr id="40" name="Oval 39"/>
          <p:cNvSpPr/>
          <p:nvPr/>
        </p:nvSpPr>
        <p:spPr>
          <a:xfrm rot="18569022">
            <a:off x="4104481" y="3108818"/>
            <a:ext cx="1959950" cy="740396"/>
          </a:xfrm>
          <a:prstGeom prst="ellipse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bIns="0"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Snow/wind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15028" y="1722274"/>
            <a:ext cx="124555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11 Dec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592145" y="2373642"/>
            <a:ext cx="183701" cy="358116"/>
          </a:xfrm>
          <a:custGeom>
            <a:avLst/>
            <a:gdLst>
              <a:gd name="connsiteX0" fmla="*/ 0 w 354662"/>
              <a:gd name="connsiteY0" fmla="*/ 160187 h 160187"/>
              <a:gd name="connsiteX1" fmla="*/ 354662 w 354662"/>
              <a:gd name="connsiteY1" fmla="*/ 0 h 16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662" h="160187">
                <a:moveTo>
                  <a:pt x="0" y="160187"/>
                </a:moveTo>
                <a:lnTo>
                  <a:pt x="354662" y="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15028" y="6318180"/>
            <a:ext cx="12952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× 10</a:t>
            </a:r>
            <a:r>
              <a:rPr lang="en-US" sz="1100" baseline="30000" dirty="0" smtClean="0">
                <a:latin typeface="Arial"/>
                <a:cs typeface="Arial"/>
              </a:rPr>
              <a:t>−11 </a:t>
            </a:r>
            <a:r>
              <a:rPr lang="en-US" sz="1100" dirty="0" smtClean="0">
                <a:latin typeface="Arial"/>
                <a:cs typeface="Arial"/>
              </a:rPr>
              <a:t>Pa m</a:t>
            </a:r>
            <a:r>
              <a:rPr lang="en-US" sz="1100" baseline="30000" dirty="0" smtClean="0">
                <a:latin typeface="Arial"/>
                <a:cs typeface="Arial"/>
              </a:rPr>
              <a:t>−2</a:t>
            </a:r>
            <a:r>
              <a:rPr lang="en-US" sz="1100" dirty="0" smtClean="0">
                <a:latin typeface="Arial"/>
                <a:cs typeface="Arial"/>
              </a:rPr>
              <a:t> s</a:t>
            </a:r>
            <a:r>
              <a:rPr lang="en-US" sz="1100" baseline="30000" dirty="0" smtClean="0">
                <a:latin typeface="Arial"/>
                <a:cs typeface="Arial"/>
              </a:rPr>
              <a:t>−1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632583" y="6160397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8860" y="1940349"/>
            <a:ext cx="2921994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0600 UTC 8 December 2009: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46" name="Straight Arrow Connector 45"/>
          <p:cNvCxnSpPr>
            <a:stCxn id="12" idx="0"/>
          </p:cNvCxnSpPr>
          <p:nvPr/>
        </p:nvCxnSpPr>
        <p:spPr>
          <a:xfrm rot="5400000" flipH="1" flipV="1">
            <a:off x="2819765" y="4552884"/>
            <a:ext cx="322421" cy="55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3" idx="0"/>
          </p:cNvCxnSpPr>
          <p:nvPr/>
        </p:nvCxnSpPr>
        <p:spPr>
          <a:xfrm rot="16200000" flipV="1">
            <a:off x="5159298" y="4441902"/>
            <a:ext cx="299536" cy="1025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2"/>
          </p:cNvCxnSpPr>
          <p:nvPr/>
        </p:nvCxnSpPr>
        <p:spPr>
          <a:xfrm rot="16200000" flipH="1">
            <a:off x="5583704" y="2471393"/>
            <a:ext cx="181690" cy="5143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88950" y="2391489"/>
            <a:ext cx="125687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00Z 10 Dec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4" name="Straight Arrow Connector 53"/>
          <p:cNvCxnSpPr>
            <a:stCxn id="31" idx="2"/>
          </p:cNvCxnSpPr>
          <p:nvPr/>
        </p:nvCxnSpPr>
        <p:spPr>
          <a:xfrm rot="5400000">
            <a:off x="7968033" y="1916799"/>
            <a:ext cx="218077" cy="321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601672" y="2951511"/>
            <a:ext cx="133056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0" bIns="0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Coastal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Redevelopment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of “Coast-to-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Coast” Storm</a:t>
            </a:r>
            <a:endParaRPr lang="en-US" sz="12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25527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Part IV: 	Screaming Eastern Pacific Jet and the Downstream Impact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300" b="1" smtClean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smtClean="0">
                <a:solidFill>
                  <a:srgbClr val="FF0000"/>
                </a:solidFill>
              </a:rPr>
              <a:t>	</a:t>
            </a:r>
            <a:r>
              <a:rPr lang="en-US" sz="3300" b="1" smtClean="0">
                <a:solidFill>
                  <a:prstClr val="black"/>
                </a:solidFill>
              </a:rPr>
              <a:t>16 Jan 2010 – 25 Jan 2010</a:t>
            </a: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368300" y="2527300"/>
            <a:ext cx="868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STJ strengthens/expands eastward across Pacific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AO phase is briefly positive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Downstream flow amplifies; major western U.S. storm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Brief El Nino signature over western U.S.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800" smtClean="0">
                <a:solidFill>
                  <a:prstClr val="black"/>
                </a:solidFill>
              </a:rPr>
              <a:t>Significant full-latitude trough over eastern U.S.</a:t>
            </a:r>
          </a:p>
        </p:txBody>
      </p:sp>
    </p:spTree>
    <p:extLst>
      <p:ext uri="{BB962C8B-B14F-4D97-AF65-F5344CB8AC3E}">
        <p14:creationId xmlns:p14="http://schemas.microsoft.com/office/powerpoint/2010/main" val="34977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Content Placeholder 7" descr="4b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>
          <a:xfrm>
            <a:off x="4684713" y="1808163"/>
            <a:ext cx="4389437" cy="3065462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pic>
        <p:nvPicPr>
          <p:cNvPr id="50179" name="Content Placeholder 9" descr="4a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>
          <a:xfrm>
            <a:off x="101600" y="1808163"/>
            <a:ext cx="4389438" cy="3065462"/>
          </a:xfrm>
          <a:ln w="38100"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300-hPa Geo. Height (dam; solid), Temperature (°C; dashed), Wind (kt; barbs), </a:t>
            </a:r>
          </a:p>
          <a:p>
            <a:pPr algn="ctr"/>
            <a:r>
              <a:rPr lang="en-US" b="1">
                <a:latin typeface="Calibri" charset="0"/>
              </a:rPr>
              <a:t>and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50182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3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50184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50185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50186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50187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50188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50189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50190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16 January</a:t>
            </a:r>
          </a:p>
        </p:txBody>
      </p:sp>
      <p:sp>
        <p:nvSpPr>
          <p:cNvPr id="50191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19 January</a:t>
            </a:r>
          </a:p>
        </p:txBody>
      </p:sp>
      <p:sp>
        <p:nvSpPr>
          <p:cNvPr id="50192" name="TextBox 28"/>
          <p:cNvSpPr txBox="1">
            <a:spLocks noChangeArrowheads="1"/>
          </p:cNvSpPr>
          <p:nvPr/>
        </p:nvSpPr>
        <p:spPr bwMode="auto">
          <a:xfrm>
            <a:off x="0" y="12700"/>
            <a:ext cx="820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Screaming Eastern Pacific Jet and Downstream Impact</a:t>
            </a:r>
          </a:p>
        </p:txBody>
      </p:sp>
    </p:spTree>
    <p:extLst>
      <p:ext uri="{BB962C8B-B14F-4D97-AF65-F5344CB8AC3E}">
        <p14:creationId xmlns:p14="http://schemas.microsoft.com/office/powerpoint/2010/main" val="219464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t="4064" b="3387"/>
          <a:stretch>
            <a:fillRect/>
          </a:stretch>
        </p:blipFill>
        <p:spPr>
          <a:xfrm>
            <a:off x="996696" y="1592391"/>
            <a:ext cx="7251192" cy="518822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45957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3028"/>
            <a:ext cx="808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4. Screaming East Pacific Jet and Downstream Impact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362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400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–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100-hPa Rel. Humidity (%; gray shading, south of 20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°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N); 200-hPa Wind Speed (green every 10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, starting at 60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),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Irrot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. Wind (vectors, above 5 </a:t>
            </a:r>
            <a:r>
              <a:rPr lang="en-US" b="1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only), Geo. Height (black every 12 dam) and Anomaly (std dev, color shading)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287" y="6427930"/>
            <a:ext cx="46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lang="en-US" b="1" baseline="30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78" y="6492577"/>
            <a:ext cx="12714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STD DEV</a:t>
            </a:r>
            <a:endParaRPr lang="en-US" sz="1400" b="1" baseline="300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132" y="4804009"/>
            <a:ext cx="118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 w="25400"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/>
                <a:cs typeface="Arial"/>
              </a:rPr>
              <a:t>MJO</a:t>
            </a:r>
            <a:endParaRPr lang="en-US" sz="3600" b="1" dirty="0">
              <a:ln w="25400">
                <a:solidFill>
                  <a:prstClr val="black"/>
                </a:solidFill>
              </a:ln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9394" y="1592556"/>
            <a:ext cx="23536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15–20 January 2010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3039" y="2796930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9955" y="370802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889" y="3326848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baseline="30000" dirty="0" smtClean="0">
                <a:ln w="25400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7200" dirty="0">
              <a:ln w="25400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85465" y="1592556"/>
            <a:ext cx="120175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10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 s</a:t>
            </a:r>
            <a:r>
              <a:rPr lang="en-US" sz="1600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−1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967406" y="1794793"/>
            <a:ext cx="228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39394" y="2024247"/>
            <a:ext cx="1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3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6" descr="3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101600" y="1808163"/>
            <a:ext cx="4389438" cy="30654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Content Placeholder 7" descr="3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5647" r="4364" b="11859"/>
          <a:stretch>
            <a:fillRect/>
          </a:stretch>
        </p:blipFill>
        <p:spPr bwMode="auto">
          <a:xfrm>
            <a:off x="4684713" y="1808163"/>
            <a:ext cx="4389437" cy="306546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536575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05" name="Rectangle 10"/>
          <p:cNvSpPr>
            <a:spLocks noChangeArrowheads="1"/>
          </p:cNvSpPr>
          <p:nvPr/>
        </p:nvSpPr>
        <p:spPr bwMode="auto">
          <a:xfrm>
            <a:off x="0" y="54943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charset="0"/>
              </a:rPr>
              <a:t>1000−500-hPa Thickness (dam; dashed), SLP (hPa; solid black), </a:t>
            </a:r>
          </a:p>
          <a:p>
            <a:pPr algn="ctr"/>
            <a:r>
              <a:rPr lang="en-US" b="1">
                <a:latin typeface="Calibri" charset="0"/>
              </a:rPr>
              <a:t>and 300-hPa Wind Speed (m s</a:t>
            </a:r>
            <a:r>
              <a:rPr lang="en-US" b="1" baseline="30000">
                <a:latin typeface="Calibri" charset="0"/>
              </a:rPr>
              <a:t>−1</a:t>
            </a:r>
            <a:r>
              <a:rPr lang="en-US" b="1">
                <a:latin typeface="Calibri" charset="0"/>
              </a:rPr>
              <a:t>; shaded)</a:t>
            </a:r>
          </a:p>
        </p:txBody>
      </p:sp>
      <p:pic>
        <p:nvPicPr>
          <p:cNvPr id="51206" name="Content Placeholder 6" descr="6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" t="89845" r="4364" b="6776"/>
          <a:stretch>
            <a:fillRect/>
          </a:stretch>
        </p:blipFill>
        <p:spPr bwMode="auto">
          <a:xfrm>
            <a:off x="914400" y="4972050"/>
            <a:ext cx="7315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7" name="Rectangle 12"/>
          <p:cNvSpPr>
            <a:spLocks noChangeArrowheads="1"/>
          </p:cNvSpPr>
          <p:nvPr/>
        </p:nvSpPr>
        <p:spPr bwMode="auto">
          <a:xfrm>
            <a:off x="1795463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40</a:t>
            </a:r>
          </a:p>
        </p:txBody>
      </p:sp>
      <p:sp>
        <p:nvSpPr>
          <p:cNvPr id="51208" name="Rectangle 13"/>
          <p:cNvSpPr>
            <a:spLocks noChangeArrowheads="1"/>
          </p:cNvSpPr>
          <p:nvPr/>
        </p:nvSpPr>
        <p:spPr bwMode="auto">
          <a:xfrm>
            <a:off x="2624138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50</a:t>
            </a:r>
          </a:p>
        </p:txBody>
      </p:sp>
      <p:sp>
        <p:nvSpPr>
          <p:cNvPr id="51209" name="Rectangle 14"/>
          <p:cNvSpPr>
            <a:spLocks noChangeArrowheads="1"/>
          </p:cNvSpPr>
          <p:nvPr/>
        </p:nvSpPr>
        <p:spPr bwMode="auto">
          <a:xfrm>
            <a:off x="34956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60</a:t>
            </a:r>
          </a:p>
        </p:txBody>
      </p:sp>
      <p:sp>
        <p:nvSpPr>
          <p:cNvPr id="51210" name="Rectangle 16"/>
          <p:cNvSpPr>
            <a:spLocks noChangeArrowheads="1"/>
          </p:cNvSpPr>
          <p:nvPr/>
        </p:nvSpPr>
        <p:spPr bwMode="auto">
          <a:xfrm>
            <a:off x="43624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70</a:t>
            </a:r>
          </a:p>
        </p:txBody>
      </p:sp>
      <p:sp>
        <p:nvSpPr>
          <p:cNvPr id="51211" name="Rectangle 17"/>
          <p:cNvSpPr>
            <a:spLocks noChangeArrowheads="1"/>
          </p:cNvSpPr>
          <p:nvPr/>
        </p:nvSpPr>
        <p:spPr bwMode="auto">
          <a:xfrm>
            <a:off x="5226050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80</a:t>
            </a:r>
          </a:p>
        </p:txBody>
      </p:sp>
      <p:sp>
        <p:nvSpPr>
          <p:cNvPr id="51212" name="Rectangle 18"/>
          <p:cNvSpPr>
            <a:spLocks noChangeArrowheads="1"/>
          </p:cNvSpPr>
          <p:nvPr/>
        </p:nvSpPr>
        <p:spPr bwMode="auto">
          <a:xfrm>
            <a:off x="6061075" y="5113338"/>
            <a:ext cx="43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90</a:t>
            </a:r>
          </a:p>
        </p:txBody>
      </p:sp>
      <p:sp>
        <p:nvSpPr>
          <p:cNvPr id="51213" name="Rectangle 19"/>
          <p:cNvSpPr>
            <a:spLocks noChangeArrowheads="1"/>
          </p:cNvSpPr>
          <p:nvPr/>
        </p:nvSpPr>
        <p:spPr bwMode="auto">
          <a:xfrm>
            <a:off x="6689725" y="5113338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alibri" charset="0"/>
              </a:rPr>
              <a:t>100 m s</a:t>
            </a:r>
            <a:r>
              <a:rPr lang="en-US" sz="1400" b="1" baseline="30000">
                <a:latin typeface="Calibri" charset="0"/>
              </a:rPr>
              <a:t>−1</a:t>
            </a:r>
          </a:p>
        </p:txBody>
      </p:sp>
      <p:sp>
        <p:nvSpPr>
          <p:cNvPr id="51214" name="TextBox 21"/>
          <p:cNvSpPr txBox="1">
            <a:spLocks noChangeArrowheads="1"/>
          </p:cNvSpPr>
          <p:nvPr/>
        </p:nvSpPr>
        <p:spPr bwMode="auto">
          <a:xfrm>
            <a:off x="7366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0000 UTC 22 January</a:t>
            </a:r>
          </a:p>
        </p:txBody>
      </p:sp>
      <p:sp>
        <p:nvSpPr>
          <p:cNvPr id="51215" name="TextBox 22"/>
          <p:cNvSpPr txBox="1">
            <a:spLocks noChangeArrowheads="1"/>
          </p:cNvSpPr>
          <p:nvPr/>
        </p:nvSpPr>
        <p:spPr bwMode="auto">
          <a:xfrm>
            <a:off x="5410200" y="1347788"/>
            <a:ext cx="283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1200 UTC 25 January</a:t>
            </a:r>
          </a:p>
        </p:txBody>
      </p:sp>
      <p:sp>
        <p:nvSpPr>
          <p:cNvPr id="51216" name="TextBox 28"/>
          <p:cNvSpPr txBox="1">
            <a:spLocks noChangeArrowheads="1"/>
          </p:cNvSpPr>
          <p:nvPr/>
        </p:nvSpPr>
        <p:spPr bwMode="auto">
          <a:xfrm>
            <a:off x="0" y="12700"/>
            <a:ext cx="820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800" b="1"/>
              <a:t>Screaming Eastern Pacific Jet and Downstream Impact</a:t>
            </a:r>
          </a:p>
        </p:txBody>
      </p:sp>
      <p:sp>
        <p:nvSpPr>
          <p:cNvPr id="51217" name="TextBox 24"/>
          <p:cNvSpPr txBox="1">
            <a:spLocks noChangeArrowheads="1"/>
          </p:cNvSpPr>
          <p:nvPr/>
        </p:nvSpPr>
        <p:spPr bwMode="auto">
          <a:xfrm>
            <a:off x="7304088" y="3098800"/>
            <a:ext cx="3476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51218" name="TextBox 25"/>
          <p:cNvSpPr txBox="1">
            <a:spLocks noChangeArrowheads="1"/>
          </p:cNvSpPr>
          <p:nvPr/>
        </p:nvSpPr>
        <p:spPr bwMode="auto">
          <a:xfrm>
            <a:off x="1447800" y="3805238"/>
            <a:ext cx="3476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8040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68231" t="69661" r="1824"/>
          <a:stretch>
            <a:fillRect/>
          </a:stretch>
        </p:blipFill>
        <p:spPr>
          <a:xfrm>
            <a:off x="5588001" y="796831"/>
            <a:ext cx="3352800" cy="26042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664200" y="823733"/>
            <a:ext cx="324510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"/>
                <a:cs typeface="Arial"/>
              </a:rPr>
              <a:t>22 Jan GFS SLP and Anomaly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1237" t="36924" r="44759" b="910"/>
          <a:stretch>
            <a:fillRect/>
          </a:stretch>
        </p:blipFill>
        <p:spPr>
          <a:xfrm>
            <a:off x="5557521" y="3776133"/>
            <a:ext cx="3438144" cy="2774498"/>
          </a:xfrm>
          <a:prstGeom prst="rect">
            <a:avLst/>
          </a:prstGeom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" name="TextBox 12"/>
          <p:cNvSpPr txBox="1"/>
          <p:nvPr/>
        </p:nvSpPr>
        <p:spPr>
          <a:xfrm>
            <a:off x="5547004" y="3776133"/>
            <a:ext cx="2784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21 Jan SPC Storm Reports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028"/>
            <a:ext cx="8087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4. Screaming East Pacific Jet and Downstream Impact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79047" y="823733"/>
          <a:ext cx="5227260" cy="2615924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2496421"/>
                <a:gridCol w="2730839"/>
              </a:tblGrid>
              <a:tr h="66251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All-Time Minimum SLP Records 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21−22 Jan 2010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978-hPa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: Medford, OR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983-hPa: Las Vegas,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NV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979-hPa: Eureka,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984-hPa: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L.A.,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979-hPa: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Reno, NV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987-hPa: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San Diego,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787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980-hPa: SLC,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UT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989-hPa: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Phoenix,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179047" y="796831"/>
            <a:ext cx="5227260" cy="264282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58255" y="796831"/>
            <a:ext cx="3437410" cy="2642826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79047" y="3776133"/>
          <a:ext cx="5227260" cy="2774498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5227260"/>
              </a:tblGrid>
              <a:tr h="774870"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All-Time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Wind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Records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21−22 January 2010</a:t>
                      </a:r>
                      <a:endParaRPr lang="en-US" sz="20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88 knots: Kingman,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82 knots: 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Ajo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, AZ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81 knots: Newport Beach,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49990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/>
                          <a:cs typeface="Arial"/>
                        </a:rPr>
                        <a:t>80 knots: Huntington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Beach, CA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79047" y="3776132"/>
            <a:ext cx="5227260" cy="2774499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8255" y="3439657"/>
            <a:ext cx="1515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Image courtesy Rich </a:t>
            </a:r>
            <a:r>
              <a:rPr lang="en-US" sz="800" i="1" dirty="0" err="1" smtClean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Grumm</a:t>
            </a:r>
            <a:endParaRPr lang="en-US" sz="800" i="1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4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47712" y="794963"/>
            <a:ext cx="8686800" cy="0"/>
          </a:xfrm>
          <a:prstGeom prst="line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>
            <a:spLocks/>
          </p:cNvSpPr>
          <p:nvPr/>
        </p:nvSpPr>
        <p:spPr>
          <a:xfrm>
            <a:off x="473482" y="1595970"/>
            <a:ext cx="8416806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Large-scale regime transitions before and after the Presidents’ Day Storm of February 1979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Large-scale blocking, extreme weather, and the “Coast-to-Coast” and “Screaming Eastern Pacific Jet” storms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“Flavors” of cyclone-jet interactions in late winter 2010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The “half and half” winter of 2010-2011: Cold early and mild late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CONUS weather variability during the winter 2010-2011 transition from cold early to mild late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A comparison of the CONUS bomb of 25-26 Oct 2010 and the “Cleveland </a:t>
            </a:r>
            <a:r>
              <a:rPr lang="en-US" sz="2400" b="1" dirty="0" err="1" smtClean="0">
                <a:solidFill>
                  <a:prstClr val="black"/>
                </a:solidFill>
                <a:latin typeface="Arial"/>
              </a:rPr>
              <a:t>Superbomb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</a:rPr>
              <a:t>” of 25-26 January 1978 (time permitting)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sz="24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2122" y="94263"/>
            <a:ext cx="7067049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"/>
              </a:rPr>
              <a:t>Outline of presentation</a:t>
            </a:r>
            <a:endParaRPr lang="en-US" sz="32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11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766240"/>
            <a:ext cx="8445500" cy="583776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Anomalous high-impact extreme weather events occurred on intraseasonal time scales during an unusual NH flow pattern characterized by negative AO and El Niño conditions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TC </a:t>
            </a:r>
            <a:r>
              <a:rPr lang="en-US" sz="2200" dirty="0" err="1" smtClean="0">
                <a:latin typeface="Arial"/>
                <a:cs typeface="Arial"/>
              </a:rPr>
              <a:t>Nida</a:t>
            </a:r>
            <a:r>
              <a:rPr lang="en-US" sz="2200" dirty="0" smtClean="0">
                <a:latin typeface="Arial"/>
                <a:cs typeface="Arial"/>
              </a:rPr>
              <a:t> acted as a catalyst for tropical moisture surges that contributed to Alaskan blocking, downstream development, and the “Coast-to-Coast” Storm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“Coast-to-coast” Storm contributed to first North Atlantic blocking episode; continued western Atlantic storminess helped initiate second blocking episode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Screaming jet, downstream development, a second western U.S. storm, and short-lived positive AO marked onset of a brief El Niño signature over western U.S.</a:t>
            </a:r>
            <a:br>
              <a:rPr lang="en-US" sz="2200" dirty="0" smtClean="0">
                <a:latin typeface="Arial"/>
                <a:cs typeface="Arial"/>
              </a:rPr>
            </a:br>
            <a:endParaRPr lang="en-US" sz="600" dirty="0" smtClean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203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Conclusions</a:t>
            </a:r>
            <a:endParaRPr lang="en-US" sz="2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0178"/>
            <a:ext cx="776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Contact: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bosart@atmos.albany.edu</a:t>
            </a:r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heathera@atmos.albany.edu</a:t>
            </a:r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t>cordeira@atmos.albany.edu</a:t>
            </a:r>
            <a:endParaRPr lang="en-US" sz="1400" i="1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68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Winter 2010–2011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2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3"/>
          <a:srcRect l="26820" t="79200" r="23400" b="48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11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13608" y="140536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30688" y="302410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02194" y="3776439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19449" y="384386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93747" y="1219991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7592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3144" y="1127658"/>
            <a:ext cx="15577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Dec 2010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Jan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30259" y="1989367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0818" y="1776223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574389" y="5599188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3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4"/>
          <a:srcRect l="26820" t="79200" r="23400" b="48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85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Transitioning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AO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825312" y="5373734"/>
            <a:ext cx="7493377" cy="1426777"/>
            <a:chOff x="901108" y="5373734"/>
            <a:chExt cx="7493377" cy="1426777"/>
          </a:xfrm>
        </p:grpSpPr>
        <p:sp>
          <p:nvSpPr>
            <p:cNvPr id="11" name="Rectangle 10"/>
            <p:cNvSpPr/>
            <p:nvPr/>
          </p:nvSpPr>
          <p:spPr>
            <a:xfrm flipV="1">
              <a:off x="1432649" y="6571911"/>
              <a:ext cx="6671781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1108" y="6403946"/>
              <a:ext cx="110855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1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443" y="6402634"/>
              <a:ext cx="12369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Dec 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9340" y="6389934"/>
              <a:ext cx="1070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08967" y="6402634"/>
              <a:ext cx="1198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16 Jan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19154" y="6389934"/>
              <a:ext cx="10958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1 Feb 11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5530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75881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90181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rot="10800000" flipH="1">
              <a:off x="1427665" y="5982178"/>
              <a:ext cx="6586315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48709" y="6149946"/>
              <a:ext cx="367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060" y="5373734"/>
              <a:ext cx="4186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+4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3360" y="5767434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5042" y="117619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231" y="2697646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4263" y="332730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9508" y="3025553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6445" y="245251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9777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9513" y="1127658"/>
            <a:ext cx="1544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Jan 2011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92297" y="2824214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71869" y="5600940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671153" y="257720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828420" y="6395741"/>
            <a:ext cx="1108559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 Dec 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26755" y="6405378"/>
            <a:ext cx="123693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16 Dec 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66652" y="6392678"/>
            <a:ext cx="107023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 Jan 11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36279" y="6405378"/>
            <a:ext cx="1198615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16 Jan 11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46466" y="6392678"/>
            <a:ext cx="1095823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 Feb 11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rcRect l="10473" t="2709" r="10473" b="3387"/>
          <a:stretch>
            <a:fillRect/>
          </a:stretch>
        </p:blipFill>
        <p:spPr>
          <a:xfrm>
            <a:off x="4919472" y="1252728"/>
            <a:ext cx="4114800" cy="377865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rcRect l="10473" t="2709" r="10473" b="3387"/>
          <a:stretch>
            <a:fillRect/>
          </a:stretch>
        </p:blipFill>
        <p:spPr>
          <a:xfrm>
            <a:off x="128016" y="1252728"/>
            <a:ext cx="4114800" cy="3778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28"/>
            <a:ext cx="685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2010–2011: Transitioning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03240" y="5668066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2882"/>
            <a:ext cx="44821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300-hPa Geo. Height (contoured, dam) 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and Geo. Height Anomaly (shaded, dam)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528" y="542882"/>
            <a:ext cx="45094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850-hPa Temperature (contoured, °C) </a:t>
            </a:r>
            <a:br>
              <a:rPr lang="en-US" sz="1600" b="1" dirty="0" smtClean="0">
                <a:latin typeface="Arial"/>
                <a:cs typeface="Arial"/>
              </a:rPr>
            </a:br>
            <a:r>
              <a:rPr lang="en-US" sz="1600" b="1" dirty="0" smtClean="0">
                <a:latin typeface="Arial"/>
                <a:cs typeface="Arial"/>
              </a:rPr>
              <a:t>and Temperature Anomaly (shaded, °C)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94933" y="5226424"/>
            <a:ext cx="5360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CPC PNA Index: 1 Dec 2010 – 15 Feb 2010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34855" y="4809292"/>
            <a:ext cx="414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°C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04830" y="4789270"/>
            <a:ext cx="583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dam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1" y="112765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0" y="5226424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95042" y="117619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5231" y="2697646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74263" y="3327305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79508" y="3025553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6445" y="2452512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97774" y="3080298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99513" y="1127658"/>
            <a:ext cx="15449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 Jan 2011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to 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 15 Feb 2011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01380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90762" y="4567142"/>
            <a:ext cx="16923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Data: 1.0° NCEP−GFS Analyses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40021" y="5599189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92297" y="2824214"/>
            <a:ext cx="843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+</a:t>
            </a:r>
            <a:endParaRPr lang="en-US" sz="48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271869" y="5600940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671153" y="2577207"/>
            <a:ext cx="54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n w="25400">
                  <a:solidFill>
                    <a:srgbClr val="FFFFFF"/>
                  </a:solidFill>
                </a:ln>
                <a:solidFill>
                  <a:srgbClr val="0000FF"/>
                </a:solidFill>
                <a:latin typeface="Arial"/>
                <a:cs typeface="Arial"/>
              </a:rPr>
              <a:t>−</a:t>
            </a:r>
            <a:endParaRPr lang="en-US" sz="4800" dirty="0">
              <a:ln w="25400">
                <a:solidFill>
                  <a:srgbClr val="FFFF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306348" y="5670810"/>
            <a:ext cx="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Index (SD)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7" name="Picture 46"/>
          <p:cNvPicPr>
            <a:picLocks/>
          </p:cNvPicPr>
          <p:nvPr/>
        </p:nvPicPr>
        <p:blipFill>
          <a:blip r:embed="rId5"/>
          <a:srcRect l="26820" t="30000" r="23400" b="32400"/>
          <a:stretch>
            <a:fillRect/>
          </a:stretch>
        </p:blipFill>
        <p:spPr>
          <a:xfrm>
            <a:off x="1353312" y="5596128"/>
            <a:ext cx="6583680" cy="768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1" name="TextBox 80"/>
          <p:cNvSpPr txBox="1"/>
          <p:nvPr/>
        </p:nvSpPr>
        <p:spPr>
          <a:xfrm>
            <a:off x="7942842" y="6152690"/>
            <a:ext cx="36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-2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903193" y="5376478"/>
            <a:ext cx="418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+2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017493" y="5770178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rot="10800000" flipH="1">
            <a:off x="1354977" y="5984922"/>
            <a:ext cx="6586315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76021" y="6152690"/>
            <a:ext cx="36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-2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36372" y="5376478"/>
            <a:ext cx="418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+2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050672" y="5770178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343129" y="5601933"/>
            <a:ext cx="1760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Source: Climate Prediction Center</a:t>
            </a:r>
            <a:endParaRPr lang="en-US" sz="8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5274977" y="5603684"/>
            <a:ext cx="2697480" cy="7907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04354"/>
            <a:ext cx="9144000" cy="387773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Weather Variability within</a:t>
            </a:r>
          </a:p>
          <a:p>
            <a:pPr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These Large-Scale Flow Patterns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616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2010−2011: 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21" y="194664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2593" y="5167520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-48   -32    -16     16    32     48     64    80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6294" y="5296408"/>
            <a:ext cx="6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dam</a:t>
            </a:r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520461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300-hPa HGHT (solid, dam)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HGHT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dam)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3602" y="6003816"/>
            <a:ext cx="4248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1200 UTC 15 Dec 2010</a:t>
            </a:r>
            <a:endParaRPr lang="en-US" sz="3000" b="1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rcRect b="11515"/>
          <a:stretch>
            <a:fillRect/>
          </a:stretch>
        </p:blipFill>
        <p:spPr>
          <a:xfrm>
            <a:off x="0" y="1965960"/>
            <a:ext cx="4572000" cy="3127561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556088" y="5431536"/>
            <a:ext cx="3840480" cy="237744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4644127" y="508559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850-hPa HGHT (solid, dam)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HGHT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dam)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b="11515"/>
          <a:stretch>
            <a:fillRect/>
          </a:stretch>
        </p:blipFill>
        <p:spPr>
          <a:xfrm>
            <a:off x="4578277" y="1965960"/>
            <a:ext cx="4572000" cy="312758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44127" y="5296408"/>
            <a:ext cx="6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dam</a:t>
            </a:r>
            <a:endParaRPr lang="en-US" dirty="0"/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5236509" y="5431536"/>
            <a:ext cx="3840480" cy="23774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94767" y="5174558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-24    -16    -8      8     16      2      32    40  </a:t>
            </a:r>
            <a:endParaRPr lang="en-US" sz="1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028"/>
            <a:ext cx="616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Winter 2010−2011: 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1515"/>
          <a:stretch>
            <a:fillRect/>
          </a:stretch>
        </p:blipFill>
        <p:spPr>
          <a:xfrm>
            <a:off x="4572000" y="1981921"/>
            <a:ext cx="4572000" cy="3127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b="10837"/>
          <a:stretch>
            <a:fillRect/>
          </a:stretch>
        </p:blipFill>
        <p:spPr>
          <a:xfrm>
            <a:off x="0" y="1946647"/>
            <a:ext cx="4572000" cy="31515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521" y="1946647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t="91101" r="52364" b="6435"/>
          <a:stretch>
            <a:fillRect/>
          </a:stretch>
        </p:blipFill>
        <p:spPr>
          <a:xfrm>
            <a:off x="4832562" y="5430757"/>
            <a:ext cx="3484693" cy="139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l="47127" t="90762" b="6435"/>
          <a:stretch>
            <a:fillRect/>
          </a:stretch>
        </p:blipFill>
        <p:spPr>
          <a:xfrm>
            <a:off x="4804151" y="5767828"/>
            <a:ext cx="3867775" cy="158541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/>
          <a:srcRect l="6807" t="92794" r="6807" b="3387"/>
          <a:stretch>
            <a:fillRect/>
          </a:stretch>
        </p:blipFill>
        <p:spPr>
          <a:xfrm>
            <a:off x="423518" y="5429941"/>
            <a:ext cx="4084136" cy="2357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7928" y="5167520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  -16   -12    -8     -4     4      8     12     16    20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4112" y="5274609"/>
            <a:ext cx="56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81853" y="5623075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9361" y="5296408"/>
            <a:ext cx="443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°C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61460" y="5075524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20    25     30    35   40     45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15087" y="5508243"/>
            <a:ext cx="3958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50      60      70      80      90     100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72000" y="531497"/>
            <a:ext cx="4572000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PRECIP WATER (mm, gray shading)</a:t>
            </a:r>
            <a:r>
              <a:rPr lang="en-US" smtClean="0">
                <a:latin typeface="Arial"/>
                <a:cs typeface="Arial"/>
              </a:rPr>
              <a:t>, SLP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(solid contours, hPa), and 250-hPa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0" y="520461"/>
            <a:ext cx="4347476" cy="1717393"/>
          </a:xfrm>
          <a:prstGeom prst="rect">
            <a:avLst/>
          </a:prstGeom>
          <a:effectLst/>
        </p:spPr>
        <p:txBody>
          <a:bodyPr vert="horz" lIns="0" tIns="0" rIns="0" bIns="0" rtlCol="0" anchor="ctr" anchorCtr="1">
            <a:normAutofit/>
          </a:bodyPr>
          <a:lstStyle/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850-hPa TEMP (solid, °C) and 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TEMP ANOM (departure from long-term</a:t>
            </a:r>
          </a:p>
          <a:p>
            <a:pPr marL="329184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climatology, shaded, °C)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3602" y="6003816"/>
            <a:ext cx="42482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Arial"/>
                <a:cs typeface="Arial"/>
              </a:rPr>
              <a:t>1200 UTC 15 Dec 2010</a:t>
            </a:r>
            <a:endParaRPr lang="en-US" sz="30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028"/>
            <a:ext cx="6402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2010−2011 Regimes: Blocked Flow Pattern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/>
          </p:cNvPicPr>
          <p:nvPr/>
        </p:nvPicPr>
        <p:blipFill>
          <a:blip r:embed="rId2"/>
          <a:srcRect l="3959" t="19733" r="34537" b="4909"/>
          <a:stretch>
            <a:fillRect/>
          </a:stretch>
        </p:blipFill>
        <p:spPr>
          <a:xfrm>
            <a:off x="137160" y="1901952"/>
            <a:ext cx="4389120" cy="4361688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3"/>
          <a:srcRect t="14895" b="6211"/>
          <a:stretch>
            <a:fillRect/>
          </a:stretch>
        </p:blipFill>
        <p:spPr>
          <a:xfrm>
            <a:off x="4663440" y="1904904"/>
            <a:ext cx="4389120" cy="4361688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6131925" y="4130526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82253" y="3837394"/>
            <a:ext cx="81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Dublin</a:t>
            </a:r>
            <a:endParaRPr lang="en-US" b="1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725482" y="3008327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27456" y="3191207"/>
            <a:ext cx="99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Glasgow</a:t>
            </a:r>
            <a:endParaRPr lang="en-US" b="1" dirty="0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8034582" y="5132645"/>
            <a:ext cx="182880" cy="182880"/>
          </a:xfrm>
          <a:prstGeom prst="ellipse">
            <a:avLst/>
          </a:pr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09084" y="5183445"/>
            <a:ext cx="90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London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50907" y="1515058"/>
            <a:ext cx="31085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24 Dec 2010  Visible Image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6981" y="6266052"/>
            <a:ext cx="3985258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MODIS Rapid Fire Online Server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464" y="6266052"/>
            <a:ext cx="4389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Source: National Snow and Ice Data Center</a:t>
            </a:r>
            <a:endParaRPr lang="en-US" sz="1600" i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568" y="1515058"/>
            <a:ext cx="29693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2 Jan 2011 Sea Ice Extent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0" name="Content Placeholder 5" descr="6b.gif"/>
          <p:cNvPicPr>
            <a:picLocks noChangeAspect="1"/>
          </p:cNvPicPr>
          <p:nvPr/>
        </p:nvPicPr>
        <p:blipFill>
          <a:blip r:embed="rId4"/>
          <a:srcRect l="77192" t="89073" r="321"/>
          <a:stretch>
            <a:fillRect/>
          </a:stretch>
        </p:blipFill>
        <p:spPr>
          <a:xfrm>
            <a:off x="3332856" y="5534963"/>
            <a:ext cx="1086748" cy="629491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Rectangle 20"/>
          <p:cNvSpPr/>
          <p:nvPr/>
        </p:nvSpPr>
        <p:spPr>
          <a:xfrm>
            <a:off x="3533914" y="5619035"/>
            <a:ext cx="198782" cy="189832"/>
          </a:xfrm>
          <a:prstGeom prst="rect">
            <a:avLst/>
          </a:prstGeom>
          <a:solidFill>
            <a:srgbClr val="FC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Mild, onshore flow over eastern Canada limits extent of sea ice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Anomalous cold air over northern Europe promotes extensive U.K. snow cover </a:t>
            </a:r>
          </a:p>
          <a:p>
            <a:pPr marL="329184" lvl="0" indent="-329184">
              <a:spcBef>
                <a:spcPct val="20000"/>
              </a:spcBef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078"/>
            <a:ext cx="9144000" cy="5440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28"/>
            <a:ext cx="860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Hudson Bay Ice Extent:  26 Nov–28 Jan (2006/07–2010/11)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11875" y="4064547"/>
            <a:ext cx="1626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F9E8D"/>
                </a:solidFill>
              </a:rPr>
              <a:t>2010/2011</a:t>
            </a:r>
            <a:endParaRPr lang="en-US" sz="2400" i="1" dirty="0">
              <a:solidFill>
                <a:srgbClr val="0F9E8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North American 500-hPa height and 850-hPa Temperature Patterns: 1 Jan to 15 Mar 1979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13028"/>
            <a:ext cx="8833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Weather Highlights:  December 2010 through February 2011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82432" y="866629"/>
          <a:ext cx="9005124" cy="526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664"/>
                <a:gridCol w="862585"/>
                <a:gridCol w="1030310"/>
                <a:gridCol w="826644"/>
                <a:gridCol w="5816921"/>
              </a:tblGrid>
              <a:tr h="47836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Day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Event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 2010</a:t>
                      </a:r>
                      <a:endParaRPr lang="en-US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10−12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 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Heavy rain in Pacific Northwest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18−22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Heavy rain/snow in southern California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26−27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Coastal 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9−10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Southeast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snow and ice 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2011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18−19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NY/NJ and southern New England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20−21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26−27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Northeast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367"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2011</a:t>
                      </a:r>
                    </a:p>
                  </a:txBody>
                  <a:tcPr vert="vert27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1−3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Southern plains to lower Great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Lakes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8−10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OK/AR snowstorm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78367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OK breaks all-time minimum temperature (−30.5°F)</a:t>
                      </a:r>
                      <a:endParaRPr lang="en-US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5-Point Star 5"/>
          <p:cNvSpPr>
            <a:spLocks noChangeAspect="1"/>
          </p:cNvSpPr>
          <p:nvPr/>
        </p:nvSpPr>
        <p:spPr>
          <a:xfrm>
            <a:off x="8369754" y="4302845"/>
            <a:ext cx="269872" cy="269987"/>
          </a:xfrm>
          <a:prstGeom prst="star5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3028"/>
            <a:ext cx="949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Late Jan–Early Feb 2011:  AO−/AO+ and PNA+/PNA− transition</a:t>
            </a:r>
          </a:p>
        </p:txBody>
      </p:sp>
      <p:pic>
        <p:nvPicPr>
          <p:cNvPr id="27" name="Picture 26" descr="regime_trans_schematic.jpg"/>
          <p:cNvPicPr>
            <a:picLocks noChangeAspect="1"/>
          </p:cNvPicPr>
          <p:nvPr/>
        </p:nvPicPr>
        <p:blipFill>
          <a:blip r:embed="rId2"/>
          <a:srcRect l="9603" t="31374" r="8163" b="8644"/>
          <a:stretch>
            <a:fillRect/>
          </a:stretch>
        </p:blipFill>
        <p:spPr>
          <a:xfrm>
            <a:off x="343221" y="1398027"/>
            <a:ext cx="8422206" cy="4606977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58" y="1202686"/>
            <a:ext cx="7315200" cy="56553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1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57423" y="5228957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8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65713" y="5056090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9"/>
            <a:ext cx="7315200" cy="565531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2 Feb</a:t>
            </a:r>
          </a:p>
          <a:p>
            <a:endParaRPr lang="en-US" sz="2400" b="1" dirty="0" smtClean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2902" y="4539966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8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2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4414" y="4087390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207009"/>
            <a:ext cx="7315200" cy="565531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3 Feb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1280766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959943" y="619007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3336" y="6201520"/>
            <a:ext cx="569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mm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000" y="536248"/>
            <a:ext cx="9017000" cy="73151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6391" y="3692024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36248"/>
            <a:ext cx="9144000" cy="74451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1000–500-hPa THICK (dashed, dam), PRECIP WATER (mm, gray shading), </a:t>
            </a:r>
          </a:p>
          <a:p>
            <a:pPr marL="329184" lvl="0" indent="-329184" algn="ctr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SLP (solid contours, hPa), and 250-hPa WND SPEED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</a:t>
            </a:r>
          </a:p>
          <a:p>
            <a:pPr marL="329184" lvl="0" indent="-329184">
              <a:spcBef>
                <a:spcPct val="20000"/>
              </a:spcBef>
            </a:pPr>
            <a:endParaRPr lang="en-US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5079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11144" y="4297109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5079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1200 UTC 1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8482" y="4072457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3866"/>
          <a:stretch>
            <a:fillRect/>
          </a:stretch>
        </p:blipFill>
        <p:spPr>
          <a:xfrm>
            <a:off x="0" y="1728216"/>
            <a:ext cx="9144000" cy="4672584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7180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Snowstorm:  0000 UTC 2 Feb</a:t>
            </a:r>
          </a:p>
          <a:p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74653" y="5889398"/>
            <a:ext cx="731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33831" y="590084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130716" y="5902900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69697" y="5893518"/>
            <a:ext cx="38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8006" y="3487681"/>
            <a:ext cx="357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1510334"/>
            <a:ext cx="9144001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" y="536249"/>
            <a:ext cx="9206608" cy="9168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250-hPa WND (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color shading), POT VORT (PVU, solid gray), REL HUM (%, gray shading); 300–200-hPa IRROT WND (vectors,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 and 600–400-hPa OMEG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(red, every 5 </a:t>
            </a:r>
            <a:r>
              <a:rPr lang="en-US" dirty="0" err="1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 10</a:t>
            </a:r>
            <a:r>
              <a:rPr lang="en-US" baseline="30000" dirty="0" smtClean="0">
                <a:latin typeface="Arial"/>
                <a:cs typeface="Arial"/>
              </a:rPr>
              <a:t>−3</a:t>
            </a:r>
            <a:r>
              <a:rPr lang="en-US" dirty="0" smtClean="0">
                <a:latin typeface="Arial"/>
                <a:cs typeface="Arial"/>
              </a:rPr>
              <a:t> hPa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, neg. values only)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500-hPa Z(dam)/Z’(m): 1-31 Jan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500Z_1-31Jan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500Z'_1-31Jan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40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snowstorm_schematic.jpg"/>
          <p:cNvPicPr>
            <a:picLocks noChangeAspect="1"/>
          </p:cNvPicPr>
          <p:nvPr/>
        </p:nvPicPr>
        <p:blipFill>
          <a:blip r:embed="rId2"/>
          <a:srcRect l="9603" t="9604" r="10804" b="16007"/>
          <a:stretch>
            <a:fillRect/>
          </a:stretch>
        </p:blipFill>
        <p:spPr>
          <a:xfrm>
            <a:off x="77301" y="482280"/>
            <a:ext cx="9008077" cy="631367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3028"/>
            <a:ext cx="470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rcRect l="20500" t="16000" r="12500" b="800"/>
          <a:stretch>
            <a:fillRect/>
          </a:stretch>
        </p:blipFill>
        <p:spPr>
          <a:xfrm>
            <a:off x="214599" y="1138662"/>
            <a:ext cx="5431201" cy="4215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28"/>
            <a:ext cx="4700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1–3 February 2011 Snowstorm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icture 5.png"/>
          <p:cNvPicPr>
            <a:picLocks noChangeAspect="1"/>
          </p:cNvPicPr>
          <p:nvPr/>
        </p:nvPicPr>
        <p:blipFill>
          <a:blip r:embed="rId3"/>
          <a:srcRect l="34000" t="16000" r="32000" b="8000"/>
          <a:stretch>
            <a:fillRect/>
          </a:stretch>
        </p:blipFill>
        <p:spPr>
          <a:xfrm>
            <a:off x="5882439" y="1214149"/>
            <a:ext cx="3043513" cy="4251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9969" y="6488668"/>
            <a:ext cx="520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taken from Weekly Weather and Crop Bulletin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04335" y="5342697"/>
            <a:ext cx="3043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GOES East IR Satellite Image: 3:01 pm EST on 1 Feb 2011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599" y="5353921"/>
            <a:ext cx="543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Daily Snow, Precipitation, and Temperature Records for 30 Jan–5 Feb 2011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/>
          <a:srcRect l="12497" t="22009" r="481"/>
          <a:stretch>
            <a:fillRect/>
          </a:stretch>
        </p:blipFill>
        <p:spPr>
          <a:xfrm>
            <a:off x="889441" y="1275814"/>
            <a:ext cx="7304819" cy="4572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028"/>
            <a:ext cx="726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27 January 2011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rcRect l="8989" t="22009" r="7191"/>
          <a:stretch>
            <a:fillRect/>
          </a:stretch>
        </p:blipFill>
        <p:spPr>
          <a:xfrm>
            <a:off x="641979" y="1273314"/>
            <a:ext cx="7534656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028"/>
            <a:ext cx="718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3 February 2011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/>
          <a:srcRect l="8989" t="22009" r="7191"/>
          <a:stretch>
            <a:fillRect/>
          </a:stretch>
        </p:blipFill>
        <p:spPr>
          <a:xfrm>
            <a:off x="640080" y="1271016"/>
            <a:ext cx="7534656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3028"/>
            <a:ext cx="7181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Extensive Snow Cover:  January–February 2011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17827" y="779190"/>
            <a:ext cx="7698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Snow Depth:  10 February 2011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717827" y="5686259"/>
            <a:ext cx="76984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i="1" dirty="0" smtClean="0"/>
              <a:t>NOAA National Operational Hydrologic Remote Sensing Center</a:t>
            </a:r>
            <a:endParaRPr lang="en-US" sz="15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766240"/>
            <a:ext cx="8445500" cy="5837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endParaRPr lang="en-US" sz="600" dirty="0" smtClean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36248"/>
            <a:ext cx="9144000" cy="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3028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Summary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60178"/>
            <a:ext cx="776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Contact: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bosart@atmos.albany.edu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heathera@atmos.albany.edu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cordeira@atmos.albany.edu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939800"/>
            <a:ext cx="8229600" cy="518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 winter weather can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 related to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Amplified flow pattern allowing mild Atlantic air to reach eastern Canada and cold air to reach western Europe and the southern U.S.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Cold high pressure systems that deliver cold air to the southern U.S.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Extensive snow cover at lower latitudes east of the Rockies that reinforces frontal boundaries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2800" dirty="0" smtClean="0"/>
              <a:t>Frequent storminess along these reinforced frontal boundaries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2800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CONUS Continental “Bomb” of 25-26 October 2010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7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1186" y="3101368"/>
            <a:ext cx="4067386" cy="31543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8254" y="5563732"/>
            <a:ext cx="1690231" cy="6119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Cyclone statistics:  High-impact weather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1"/>
          <p:cNvSpPr>
            <a:spLocks noGrp="1"/>
          </p:cNvSpPr>
          <p:nvPr>
            <p:ph idx="1"/>
          </p:nvPr>
        </p:nvSpPr>
        <p:spPr>
          <a:xfrm>
            <a:off x="238809" y="872849"/>
            <a:ext cx="8905190" cy="2228519"/>
          </a:xfrm>
        </p:spPr>
        <p:txBody>
          <a:bodyPr>
            <a:normAutofit/>
          </a:bodyPr>
          <a:lstStyle/>
          <a:p>
            <a:r>
              <a:rPr lang="en-US" dirty="0" smtClean="0"/>
              <a:t>SLP of 955.2 hPa at Bigfork, MN (ASOS) at 2213 UTC 26 Oct</a:t>
            </a:r>
            <a:br>
              <a:rPr lang="en-US" dirty="0" smtClean="0"/>
            </a:br>
            <a:endParaRPr lang="en-US" sz="1200" dirty="0" smtClean="0"/>
          </a:p>
          <a:p>
            <a:pPr lvl="1"/>
            <a:r>
              <a:rPr lang="en-US" sz="2300" dirty="0" smtClean="0"/>
              <a:t>Set MN state record for lowest observed SLP</a:t>
            </a:r>
          </a:p>
          <a:p>
            <a:pPr lvl="1"/>
            <a:r>
              <a:rPr lang="en-US" sz="2300" dirty="0" smtClean="0"/>
              <a:t>Record lowest observed SLP between Rockies and Appalachians, breaking record set by Jan 1978 Cleveland </a:t>
            </a:r>
            <a:r>
              <a:rPr lang="en-US" sz="2300" dirty="0" err="1" smtClean="0"/>
              <a:t>Superbomb</a:t>
            </a:r>
            <a:endParaRPr lang="en-US" sz="2300" dirty="0" smtClean="0"/>
          </a:p>
        </p:txBody>
      </p:sp>
      <p:sp>
        <p:nvSpPr>
          <p:cNvPr id="9" name="Content Placeholder 11"/>
          <p:cNvSpPr txBox="1">
            <a:spLocks/>
          </p:cNvSpPr>
          <p:nvPr/>
        </p:nvSpPr>
        <p:spPr>
          <a:xfrm>
            <a:off x="238810" y="3101369"/>
            <a:ext cx="4600618" cy="3154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  <a:t>Strong SLP gradient resulted in 55–65 kt wind gusts </a:t>
            </a:r>
            <a:b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</a:br>
            <a:endParaRPr lang="en-US" sz="26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"/>
                <a:cs typeface="Calibri"/>
              </a:rPr>
              <a:t>Long-lived squall line was associated with 400+ severe reports on 26 Oct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52820" y="6255764"/>
            <a:ext cx="3621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SPC Storm Reports:  26 Oct 2010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8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Cyclone statistics:  High-impact weather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Picture 1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741"/>
          <a:stretch>
            <a:fillRect/>
          </a:stretch>
        </p:blipFill>
        <p:spPr>
          <a:xfrm>
            <a:off x="705276" y="827770"/>
            <a:ext cx="7943908" cy="6299339"/>
          </a:xfrm>
        </p:spPr>
      </p:pic>
      <p:sp>
        <p:nvSpPr>
          <p:cNvPr id="14" name="TextBox 13"/>
          <p:cNvSpPr txBox="1"/>
          <p:nvPr/>
        </p:nvSpPr>
        <p:spPr>
          <a:xfrm>
            <a:off x="3020351" y="1498892"/>
            <a:ext cx="34104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Weekly Weather and Crop Bulletin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90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80" y="900016"/>
            <a:ext cx="8330912" cy="5384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Antecedent </a:t>
            </a:r>
            <a:r>
              <a:rPr lang="en-US" sz="3200" dirty="0" smtClean="0"/>
              <a:t>conditions:  0000 </a:t>
            </a:r>
            <a:r>
              <a:rPr lang="en-US" sz="3200" dirty="0"/>
              <a:t>UTC </a:t>
            </a:r>
            <a:r>
              <a:rPr lang="en-US" sz="3200" dirty="0" smtClean="0"/>
              <a:t>24 Oct IR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840" y="6296520"/>
            <a:ext cx="90370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GOES-11 satellite</a:t>
            </a:r>
            <a:endParaRPr lang="en-US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13686" y="2079759"/>
            <a:ext cx="3183810" cy="1115294"/>
          </a:xfrm>
          <a:custGeom>
            <a:avLst/>
            <a:gdLst>
              <a:gd name="connsiteX0" fmla="*/ 0 w 2245895"/>
              <a:gd name="connsiteY0" fmla="*/ 214374 h 214374"/>
              <a:gd name="connsiteX1" fmla="*/ 280737 w 2245895"/>
              <a:gd name="connsiteY1" fmla="*/ 94059 h 214374"/>
              <a:gd name="connsiteX2" fmla="*/ 828842 w 2245895"/>
              <a:gd name="connsiteY2" fmla="*/ 480 h 214374"/>
              <a:gd name="connsiteX3" fmla="*/ 1711158 w 2245895"/>
              <a:gd name="connsiteY3" fmla="*/ 134164 h 214374"/>
              <a:gd name="connsiteX4" fmla="*/ 2245895 w 2245895"/>
              <a:gd name="connsiteY4" fmla="*/ 134164 h 214374"/>
              <a:gd name="connsiteX0" fmla="*/ 0 w 2219158"/>
              <a:gd name="connsiteY0" fmla="*/ 631272 h 631272"/>
              <a:gd name="connsiteX1" fmla="*/ 254000 w 2219158"/>
              <a:gd name="connsiteY1" fmla="*/ 96536 h 631272"/>
              <a:gd name="connsiteX2" fmla="*/ 802105 w 2219158"/>
              <a:gd name="connsiteY2" fmla="*/ 2957 h 631272"/>
              <a:gd name="connsiteX3" fmla="*/ 1684421 w 2219158"/>
              <a:gd name="connsiteY3" fmla="*/ 136641 h 631272"/>
              <a:gd name="connsiteX4" fmla="*/ 2219158 w 2219158"/>
              <a:gd name="connsiteY4" fmla="*/ 136641 h 631272"/>
              <a:gd name="connsiteX0" fmla="*/ 0 w 2219158"/>
              <a:gd name="connsiteY0" fmla="*/ 632755 h 632755"/>
              <a:gd name="connsiteX1" fmla="*/ 454526 w 2219158"/>
              <a:gd name="connsiteY1" fmla="*/ 325282 h 632755"/>
              <a:gd name="connsiteX2" fmla="*/ 802105 w 2219158"/>
              <a:gd name="connsiteY2" fmla="*/ 4440 h 632755"/>
              <a:gd name="connsiteX3" fmla="*/ 1684421 w 2219158"/>
              <a:gd name="connsiteY3" fmla="*/ 138124 h 632755"/>
              <a:gd name="connsiteX4" fmla="*/ 2219158 w 2219158"/>
              <a:gd name="connsiteY4" fmla="*/ 138124 h 632755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802105 w 3128211"/>
              <a:gd name="connsiteY2" fmla="*/ 200527 h 828842"/>
              <a:gd name="connsiteX3" fmla="*/ 1684421 w 3128211"/>
              <a:gd name="connsiteY3" fmla="*/ 334211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802105 w 3128211"/>
              <a:gd name="connsiteY2" fmla="*/ 200527 h 828842"/>
              <a:gd name="connsiteX3" fmla="*/ 1951789 w 3128211"/>
              <a:gd name="connsiteY3" fmla="*/ 93579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109579 w 3128211"/>
              <a:gd name="connsiteY2" fmla="*/ 240633 h 828842"/>
              <a:gd name="connsiteX3" fmla="*/ 1951789 w 3128211"/>
              <a:gd name="connsiteY3" fmla="*/ 93579 h 828842"/>
              <a:gd name="connsiteX4" fmla="*/ 3128211 w 3128211"/>
              <a:gd name="connsiteY4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109579 w 3128211"/>
              <a:gd name="connsiteY2" fmla="*/ 240633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454526 w 3128211"/>
              <a:gd name="connsiteY1" fmla="*/ 521369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574842 w 3128211"/>
              <a:gd name="connsiteY1" fmla="*/ 360948 h 828842"/>
              <a:gd name="connsiteX2" fmla="*/ 1564105 w 3128211"/>
              <a:gd name="connsiteY2" fmla="*/ 106948 h 828842"/>
              <a:gd name="connsiteX3" fmla="*/ 3128211 w 3128211"/>
              <a:gd name="connsiteY3" fmla="*/ 0 h 828842"/>
              <a:gd name="connsiteX0" fmla="*/ 0 w 3128211"/>
              <a:gd name="connsiteY0" fmla="*/ 828842 h 828842"/>
              <a:gd name="connsiteX1" fmla="*/ 1564105 w 3128211"/>
              <a:gd name="connsiteY1" fmla="*/ 106948 h 828842"/>
              <a:gd name="connsiteX2" fmla="*/ 3128211 w 3128211"/>
              <a:gd name="connsiteY2" fmla="*/ 0 h 828842"/>
              <a:gd name="connsiteX0" fmla="*/ 0 w 3128211"/>
              <a:gd name="connsiteY0" fmla="*/ 828842 h 828842"/>
              <a:gd name="connsiteX1" fmla="*/ 1564105 w 3128211"/>
              <a:gd name="connsiteY1" fmla="*/ 106948 h 828842"/>
              <a:gd name="connsiteX2" fmla="*/ 3128211 w 3128211"/>
              <a:gd name="connsiteY2" fmla="*/ 0 h 828842"/>
              <a:gd name="connsiteX0" fmla="*/ 0 w 3128211"/>
              <a:gd name="connsiteY0" fmla="*/ 828842 h 828842"/>
              <a:gd name="connsiteX1" fmla="*/ 1564105 w 3128211"/>
              <a:gd name="connsiteY1" fmla="*/ 187159 h 828842"/>
              <a:gd name="connsiteX2" fmla="*/ 3128211 w 3128211"/>
              <a:gd name="connsiteY2" fmla="*/ 0 h 828842"/>
              <a:gd name="connsiteX0" fmla="*/ 0 w 3128211"/>
              <a:gd name="connsiteY0" fmla="*/ 828910 h 828910"/>
              <a:gd name="connsiteX1" fmla="*/ 1564105 w 3128211"/>
              <a:gd name="connsiteY1" fmla="*/ 187227 h 828910"/>
              <a:gd name="connsiteX2" fmla="*/ 3128211 w 3128211"/>
              <a:gd name="connsiteY2" fmla="*/ 68 h 828910"/>
              <a:gd name="connsiteX0" fmla="*/ 0 w 3128211"/>
              <a:gd name="connsiteY0" fmla="*/ 828964 h 828964"/>
              <a:gd name="connsiteX1" fmla="*/ 1473244 w 3128211"/>
              <a:gd name="connsiteY1" fmla="*/ 133808 h 828964"/>
              <a:gd name="connsiteX2" fmla="*/ 3128211 w 3128211"/>
              <a:gd name="connsiteY2" fmla="*/ 122 h 828964"/>
              <a:gd name="connsiteX0" fmla="*/ 0 w 3128211"/>
              <a:gd name="connsiteY0" fmla="*/ 828890 h 828890"/>
              <a:gd name="connsiteX1" fmla="*/ 1473244 w 3128211"/>
              <a:gd name="connsiteY1" fmla="*/ 133734 h 828890"/>
              <a:gd name="connsiteX2" fmla="*/ 3128211 w 3128211"/>
              <a:gd name="connsiteY2" fmla="*/ 48 h 828890"/>
              <a:gd name="connsiteX0" fmla="*/ 0 w 3128211"/>
              <a:gd name="connsiteY0" fmla="*/ 828874 h 828874"/>
              <a:gd name="connsiteX1" fmla="*/ 1473244 w 3128211"/>
              <a:gd name="connsiteY1" fmla="*/ 227297 h 828874"/>
              <a:gd name="connsiteX2" fmla="*/ 3128211 w 3128211"/>
              <a:gd name="connsiteY2" fmla="*/ 32 h 828874"/>
              <a:gd name="connsiteX0" fmla="*/ 0 w 3128211"/>
              <a:gd name="connsiteY0" fmla="*/ 828889 h 828889"/>
              <a:gd name="connsiteX1" fmla="*/ 1473244 w 3128211"/>
              <a:gd name="connsiteY1" fmla="*/ 227312 h 828889"/>
              <a:gd name="connsiteX2" fmla="*/ 3128211 w 3128211"/>
              <a:gd name="connsiteY2" fmla="*/ 47 h 828889"/>
              <a:gd name="connsiteX0" fmla="*/ 0 w 3128211"/>
              <a:gd name="connsiteY0" fmla="*/ 828889 h 828889"/>
              <a:gd name="connsiteX1" fmla="*/ 1473244 w 3128211"/>
              <a:gd name="connsiteY1" fmla="*/ 227312 h 828889"/>
              <a:gd name="connsiteX2" fmla="*/ 3128211 w 3128211"/>
              <a:gd name="connsiteY2" fmla="*/ 47 h 828889"/>
              <a:gd name="connsiteX0" fmla="*/ 0 w 1473244"/>
              <a:gd name="connsiteY0" fmla="*/ 601577 h 601577"/>
              <a:gd name="connsiteX1" fmla="*/ 1473244 w 1473244"/>
              <a:gd name="connsiteY1" fmla="*/ 0 h 601577"/>
              <a:gd name="connsiteX0" fmla="*/ 0 w 2174393"/>
              <a:gd name="connsiteY0" fmla="*/ 695156 h 695156"/>
              <a:gd name="connsiteX1" fmla="*/ 2174393 w 2174393"/>
              <a:gd name="connsiteY1" fmla="*/ 0 h 695156"/>
              <a:gd name="connsiteX0" fmla="*/ 0 w 2174393"/>
              <a:gd name="connsiteY0" fmla="*/ 703657 h 703657"/>
              <a:gd name="connsiteX1" fmla="*/ 2174393 w 2174393"/>
              <a:gd name="connsiteY1" fmla="*/ 8501 h 70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4393" h="703657">
                <a:moveTo>
                  <a:pt x="0" y="703657"/>
                </a:moveTo>
                <a:cubicBezTo>
                  <a:pt x="271921" y="379473"/>
                  <a:pt x="1029867" y="-67253"/>
                  <a:pt x="2174393" y="8501"/>
                </a:cubicBezTo>
              </a:path>
            </a:pathLst>
          </a:cu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69177" y="1618094"/>
            <a:ext cx="1145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STJ axis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 rot="18045540">
            <a:off x="3865343" y="884639"/>
            <a:ext cx="437667" cy="1285996"/>
          </a:xfrm>
          <a:custGeom>
            <a:avLst/>
            <a:gdLst>
              <a:gd name="connsiteX0" fmla="*/ 1807635 w 1807635"/>
              <a:gd name="connsiteY0" fmla="*/ 938238 h 1167076"/>
              <a:gd name="connsiteX1" fmla="*/ 1544498 w 1807635"/>
              <a:gd name="connsiteY1" fmla="*/ 1052657 h 1167076"/>
              <a:gd name="connsiteX2" fmla="*/ 949581 w 1807635"/>
              <a:gd name="connsiteY2" fmla="*/ 1144192 h 1167076"/>
              <a:gd name="connsiteX3" fmla="*/ 343222 w 1807635"/>
              <a:gd name="connsiteY3" fmla="*/ 915354 h 1167076"/>
              <a:gd name="connsiteX4" fmla="*/ 0 w 1807635"/>
              <a:gd name="connsiteY4" fmla="*/ 0 h 1167076"/>
              <a:gd name="connsiteX0" fmla="*/ 2208051 w 2208051"/>
              <a:gd name="connsiteY0" fmla="*/ 1212841 h 1441679"/>
              <a:gd name="connsiteX1" fmla="*/ 1944914 w 2208051"/>
              <a:gd name="connsiteY1" fmla="*/ 1327260 h 1441679"/>
              <a:gd name="connsiteX2" fmla="*/ 1349997 w 2208051"/>
              <a:gd name="connsiteY2" fmla="*/ 1418795 h 1441679"/>
              <a:gd name="connsiteX3" fmla="*/ 743638 w 2208051"/>
              <a:gd name="connsiteY3" fmla="*/ 1189957 h 1441679"/>
              <a:gd name="connsiteX4" fmla="*/ 0 w 2208051"/>
              <a:gd name="connsiteY4" fmla="*/ 0 h 1441679"/>
              <a:gd name="connsiteX0" fmla="*/ 2208051 w 2208051"/>
              <a:gd name="connsiteY0" fmla="*/ 1212841 h 1474098"/>
              <a:gd name="connsiteX1" fmla="*/ 1944914 w 2208051"/>
              <a:gd name="connsiteY1" fmla="*/ 1327260 h 1474098"/>
              <a:gd name="connsiteX2" fmla="*/ 1349997 w 2208051"/>
              <a:gd name="connsiteY2" fmla="*/ 1418795 h 1474098"/>
              <a:gd name="connsiteX3" fmla="*/ 583468 w 2208051"/>
              <a:gd name="connsiteY3" fmla="*/ 995444 h 1474098"/>
              <a:gd name="connsiteX4" fmla="*/ 0 w 2208051"/>
              <a:gd name="connsiteY4" fmla="*/ 0 h 1474098"/>
              <a:gd name="connsiteX0" fmla="*/ 2208051 w 2215678"/>
              <a:gd name="connsiteY0" fmla="*/ 1212841 h 1363493"/>
              <a:gd name="connsiteX1" fmla="*/ 1944914 w 2215678"/>
              <a:gd name="connsiteY1" fmla="*/ 1327260 h 1363493"/>
              <a:gd name="connsiteX2" fmla="*/ 583468 w 2215678"/>
              <a:gd name="connsiteY2" fmla="*/ 995444 h 1363493"/>
              <a:gd name="connsiteX3" fmla="*/ 0 w 2215678"/>
              <a:gd name="connsiteY3" fmla="*/ 0 h 1363493"/>
              <a:gd name="connsiteX0" fmla="*/ 2208051 w 2215678"/>
              <a:gd name="connsiteY0" fmla="*/ 1212841 h 1512240"/>
              <a:gd name="connsiteX1" fmla="*/ 1944914 w 2215678"/>
              <a:gd name="connsiteY1" fmla="*/ 1327260 h 1512240"/>
              <a:gd name="connsiteX2" fmla="*/ 583468 w 2215678"/>
              <a:gd name="connsiteY2" fmla="*/ 995444 h 1512240"/>
              <a:gd name="connsiteX3" fmla="*/ 0 w 2215678"/>
              <a:gd name="connsiteY3" fmla="*/ 0 h 1512240"/>
              <a:gd name="connsiteX0" fmla="*/ 2208051 w 2215678"/>
              <a:gd name="connsiteY0" fmla="*/ 1212841 h 1512240"/>
              <a:gd name="connsiteX1" fmla="*/ 1944914 w 2215678"/>
              <a:gd name="connsiteY1" fmla="*/ 1327260 h 1512240"/>
              <a:gd name="connsiteX2" fmla="*/ 583468 w 2215678"/>
              <a:gd name="connsiteY2" fmla="*/ 995444 h 1512240"/>
              <a:gd name="connsiteX3" fmla="*/ 0 w 2215678"/>
              <a:gd name="connsiteY3" fmla="*/ 0 h 1512240"/>
              <a:gd name="connsiteX0" fmla="*/ 1944914 w 1944914"/>
              <a:gd name="connsiteY0" fmla="*/ 1327260 h 1512240"/>
              <a:gd name="connsiteX1" fmla="*/ 583468 w 1944914"/>
              <a:gd name="connsiteY1" fmla="*/ 995444 h 1512240"/>
              <a:gd name="connsiteX2" fmla="*/ 0 w 1944914"/>
              <a:gd name="connsiteY2" fmla="*/ 0 h 1512240"/>
              <a:gd name="connsiteX0" fmla="*/ 1944914 w 1944914"/>
              <a:gd name="connsiteY0" fmla="*/ 1327260 h 1870290"/>
              <a:gd name="connsiteX1" fmla="*/ 626987 w 1944914"/>
              <a:gd name="connsiteY1" fmla="*/ 1691794 h 1870290"/>
              <a:gd name="connsiteX2" fmla="*/ 0 w 1944914"/>
              <a:gd name="connsiteY2" fmla="*/ 0 h 1870290"/>
              <a:gd name="connsiteX0" fmla="*/ 1944914 w 1944914"/>
              <a:gd name="connsiteY0" fmla="*/ 1327260 h 1831040"/>
              <a:gd name="connsiteX1" fmla="*/ 626987 w 1944914"/>
              <a:gd name="connsiteY1" fmla="*/ 1691794 h 1831040"/>
              <a:gd name="connsiteX2" fmla="*/ 0 w 1944914"/>
              <a:gd name="connsiteY2" fmla="*/ 0 h 1831040"/>
              <a:gd name="connsiteX0" fmla="*/ 1944914 w 1944914"/>
              <a:gd name="connsiteY0" fmla="*/ 1327260 h 2054077"/>
              <a:gd name="connsiteX1" fmla="*/ 898101 w 1944914"/>
              <a:gd name="connsiteY1" fmla="*/ 1943269 h 2054077"/>
              <a:gd name="connsiteX2" fmla="*/ 0 w 1944914"/>
              <a:gd name="connsiteY2" fmla="*/ 0 h 2054077"/>
              <a:gd name="connsiteX0" fmla="*/ 1944914 w 1944914"/>
              <a:gd name="connsiteY0" fmla="*/ 1327260 h 1898982"/>
              <a:gd name="connsiteX1" fmla="*/ 922048 w 1944914"/>
              <a:gd name="connsiteY1" fmla="*/ 1769996 h 1898982"/>
              <a:gd name="connsiteX2" fmla="*/ 0 w 1944914"/>
              <a:gd name="connsiteY2" fmla="*/ 0 h 1898982"/>
              <a:gd name="connsiteX0" fmla="*/ 1944914 w 1944914"/>
              <a:gd name="connsiteY0" fmla="*/ 1327260 h 1844020"/>
              <a:gd name="connsiteX1" fmla="*/ 922048 w 1944914"/>
              <a:gd name="connsiteY1" fmla="*/ 1769996 h 1844020"/>
              <a:gd name="connsiteX2" fmla="*/ 0 w 1944914"/>
              <a:gd name="connsiteY2" fmla="*/ 0 h 1844020"/>
              <a:gd name="connsiteX0" fmla="*/ 1844314 w 1844314"/>
              <a:gd name="connsiteY0" fmla="*/ 1412616 h 1852682"/>
              <a:gd name="connsiteX1" fmla="*/ 922048 w 1844314"/>
              <a:gd name="connsiteY1" fmla="*/ 1769996 h 1852682"/>
              <a:gd name="connsiteX2" fmla="*/ 0 w 1844314"/>
              <a:gd name="connsiteY2" fmla="*/ 0 h 1852682"/>
              <a:gd name="connsiteX0" fmla="*/ 1844314 w 1844314"/>
              <a:gd name="connsiteY0" fmla="*/ 1412616 h 1895846"/>
              <a:gd name="connsiteX1" fmla="*/ 922048 w 1844314"/>
              <a:gd name="connsiteY1" fmla="*/ 1769996 h 1895846"/>
              <a:gd name="connsiteX2" fmla="*/ 0 w 1844314"/>
              <a:gd name="connsiteY2" fmla="*/ 0 h 1895846"/>
              <a:gd name="connsiteX0" fmla="*/ 1737233 w 1737233"/>
              <a:gd name="connsiteY0" fmla="*/ 1004 h 1802282"/>
              <a:gd name="connsiteX1" fmla="*/ 922048 w 1737233"/>
              <a:gd name="connsiteY1" fmla="*/ 1769996 h 1802282"/>
              <a:gd name="connsiteX2" fmla="*/ 0 w 1737233"/>
              <a:gd name="connsiteY2" fmla="*/ 0 h 1802282"/>
              <a:gd name="connsiteX0" fmla="*/ 1737233 w 1737233"/>
              <a:gd name="connsiteY0" fmla="*/ 1004 h 1540343"/>
              <a:gd name="connsiteX1" fmla="*/ 828264 w 1737233"/>
              <a:gd name="connsiteY1" fmla="*/ 1502593 h 1540343"/>
              <a:gd name="connsiteX2" fmla="*/ 0 w 1737233"/>
              <a:gd name="connsiteY2" fmla="*/ 0 h 1540343"/>
              <a:gd name="connsiteX0" fmla="*/ 1737233 w 1737233"/>
              <a:gd name="connsiteY0" fmla="*/ 1004 h 1502592"/>
              <a:gd name="connsiteX1" fmla="*/ 828264 w 1737233"/>
              <a:gd name="connsiteY1" fmla="*/ 1502593 h 1502592"/>
              <a:gd name="connsiteX2" fmla="*/ 0 w 1737233"/>
              <a:gd name="connsiteY2" fmla="*/ 0 h 1502592"/>
              <a:gd name="connsiteX0" fmla="*/ 1737233 w 1737233"/>
              <a:gd name="connsiteY0" fmla="*/ 1004 h 1530736"/>
              <a:gd name="connsiteX1" fmla="*/ 828264 w 1737233"/>
              <a:gd name="connsiteY1" fmla="*/ 1502593 h 1530736"/>
              <a:gd name="connsiteX2" fmla="*/ 0 w 1737233"/>
              <a:gd name="connsiteY2" fmla="*/ 0 h 1530736"/>
              <a:gd name="connsiteX0" fmla="*/ 1737233 w 1737233"/>
              <a:gd name="connsiteY0" fmla="*/ 1004 h 1511474"/>
              <a:gd name="connsiteX1" fmla="*/ 828264 w 1737233"/>
              <a:gd name="connsiteY1" fmla="*/ 1502593 h 1511474"/>
              <a:gd name="connsiteX2" fmla="*/ 0 w 1737233"/>
              <a:gd name="connsiteY2" fmla="*/ 0 h 1511474"/>
              <a:gd name="connsiteX0" fmla="*/ 1230403 w 1230403"/>
              <a:gd name="connsiteY0" fmla="*/ 0 h 3477296"/>
              <a:gd name="connsiteX1" fmla="*/ 321434 w 1230403"/>
              <a:gd name="connsiteY1" fmla="*/ 1501589 h 3477296"/>
              <a:gd name="connsiteX2" fmla="*/ 0 w 1230403"/>
              <a:gd name="connsiteY2" fmla="*/ 3477297 h 3477296"/>
              <a:gd name="connsiteX0" fmla="*/ 346751 w 346750"/>
              <a:gd name="connsiteY0" fmla="*/ -1 h 4036691"/>
              <a:gd name="connsiteX1" fmla="*/ 321434 w 346750"/>
              <a:gd name="connsiteY1" fmla="*/ 2060984 h 4036691"/>
              <a:gd name="connsiteX2" fmla="*/ 0 w 346750"/>
              <a:gd name="connsiteY2" fmla="*/ 4036692 h 4036691"/>
              <a:gd name="connsiteX0" fmla="*/ 384713 w 384714"/>
              <a:gd name="connsiteY0" fmla="*/ -1 h 4036691"/>
              <a:gd name="connsiteX1" fmla="*/ 22138 w 384714"/>
              <a:gd name="connsiteY1" fmla="*/ 1670153 h 4036691"/>
              <a:gd name="connsiteX2" fmla="*/ 37962 w 384714"/>
              <a:gd name="connsiteY2" fmla="*/ 4036692 h 4036691"/>
              <a:gd name="connsiteX0" fmla="*/ 1839809 w 1839810"/>
              <a:gd name="connsiteY0" fmla="*/ -1 h 4036691"/>
              <a:gd name="connsiteX1" fmla="*/ 1576 w 1839810"/>
              <a:gd name="connsiteY1" fmla="*/ 1501009 h 4036691"/>
              <a:gd name="connsiteX2" fmla="*/ 1493058 w 1839810"/>
              <a:gd name="connsiteY2" fmla="*/ 4036692 h 4036691"/>
              <a:gd name="connsiteX0" fmla="*/ 1839338 w 2169978"/>
              <a:gd name="connsiteY0" fmla="*/ -1 h 4249569"/>
              <a:gd name="connsiteX1" fmla="*/ 1105 w 2169978"/>
              <a:gd name="connsiteY1" fmla="*/ 1501009 h 4249569"/>
              <a:gd name="connsiteX2" fmla="*/ 2169978 w 2169978"/>
              <a:gd name="connsiteY2" fmla="*/ 4249570 h 4249569"/>
              <a:gd name="connsiteX0" fmla="*/ 1173648 w 1504288"/>
              <a:gd name="connsiteY0" fmla="*/ -1 h 4249569"/>
              <a:gd name="connsiteX1" fmla="*/ 1566 w 1504288"/>
              <a:gd name="connsiteY1" fmla="*/ 2747384 h 4249569"/>
              <a:gd name="connsiteX2" fmla="*/ 1504288 w 1504288"/>
              <a:gd name="connsiteY2" fmla="*/ 4249570 h 4249569"/>
              <a:gd name="connsiteX0" fmla="*/ 1656342 w 1986982"/>
              <a:gd name="connsiteY0" fmla="*/ -1 h 4249569"/>
              <a:gd name="connsiteX1" fmla="*/ 484260 w 1986982"/>
              <a:gd name="connsiteY1" fmla="*/ 2747384 h 4249569"/>
              <a:gd name="connsiteX2" fmla="*/ 1986982 w 1986982"/>
              <a:gd name="connsiteY2" fmla="*/ 4249570 h 4249569"/>
              <a:gd name="connsiteX0" fmla="*/ 1344802 w 2043844"/>
              <a:gd name="connsiteY0" fmla="*/ -1 h 4138868"/>
              <a:gd name="connsiteX1" fmla="*/ 541122 w 2043844"/>
              <a:gd name="connsiteY1" fmla="*/ 2636683 h 4138868"/>
              <a:gd name="connsiteX2" fmla="*/ 2043844 w 2043844"/>
              <a:gd name="connsiteY2" fmla="*/ 4138869 h 4138868"/>
              <a:gd name="connsiteX0" fmla="*/ 805246 w 1504288"/>
              <a:gd name="connsiteY0" fmla="*/ -1 h 4138868"/>
              <a:gd name="connsiteX1" fmla="*/ 1566 w 1504288"/>
              <a:gd name="connsiteY1" fmla="*/ 2636683 h 4138868"/>
              <a:gd name="connsiteX2" fmla="*/ 1504288 w 1504288"/>
              <a:gd name="connsiteY2" fmla="*/ 4138869 h 4138868"/>
              <a:gd name="connsiteX0" fmla="*/ 904864 w 1603906"/>
              <a:gd name="connsiteY0" fmla="*/ -1 h 4138868"/>
              <a:gd name="connsiteX1" fmla="*/ 101184 w 1603906"/>
              <a:gd name="connsiteY1" fmla="*/ 2636683 h 4138868"/>
              <a:gd name="connsiteX2" fmla="*/ 1603906 w 1603906"/>
              <a:gd name="connsiteY2" fmla="*/ 4138869 h 4138868"/>
              <a:gd name="connsiteX0" fmla="*/ 813620 w 1396453"/>
              <a:gd name="connsiteY0" fmla="*/ -1 h 4335975"/>
              <a:gd name="connsiteX1" fmla="*/ 9940 w 1396453"/>
              <a:gd name="connsiteY1" fmla="*/ 2636683 h 4335975"/>
              <a:gd name="connsiteX2" fmla="*/ 1396455 w 1396453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13620 w 1396456"/>
              <a:gd name="connsiteY0" fmla="*/ -1 h 4335975"/>
              <a:gd name="connsiteX1" fmla="*/ 9940 w 1396456"/>
              <a:gd name="connsiteY1" fmla="*/ 2636683 h 4335975"/>
              <a:gd name="connsiteX2" fmla="*/ 1396455 w 1396456"/>
              <a:gd name="connsiteY2" fmla="*/ 4335976 h 4335975"/>
              <a:gd name="connsiteX0" fmla="*/ 895091 w 1477927"/>
              <a:gd name="connsiteY0" fmla="*/ -1 h 4335975"/>
              <a:gd name="connsiteX1" fmla="*/ 91411 w 1477927"/>
              <a:gd name="connsiteY1" fmla="*/ 2636683 h 4335975"/>
              <a:gd name="connsiteX2" fmla="*/ 1477926 w 1477927"/>
              <a:gd name="connsiteY2" fmla="*/ 4335976 h 4335975"/>
              <a:gd name="connsiteX0" fmla="*/ 674318 w 1257154"/>
              <a:gd name="connsiteY0" fmla="*/ -1 h 4335975"/>
              <a:gd name="connsiteX1" fmla="*/ 113898 w 1257154"/>
              <a:gd name="connsiteY1" fmla="*/ 2953454 h 4335975"/>
              <a:gd name="connsiteX2" fmla="*/ 1257153 w 1257154"/>
              <a:gd name="connsiteY2" fmla="*/ 4335976 h 4335975"/>
              <a:gd name="connsiteX0" fmla="*/ 680927 w 1263763"/>
              <a:gd name="connsiteY0" fmla="*/ -1 h 4364265"/>
              <a:gd name="connsiteX1" fmla="*/ 120507 w 1263763"/>
              <a:gd name="connsiteY1" fmla="*/ 2953454 h 4364265"/>
              <a:gd name="connsiteX2" fmla="*/ 1263762 w 1263763"/>
              <a:gd name="connsiteY2" fmla="*/ 4335976 h 436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763" h="4364265">
                <a:moveTo>
                  <a:pt x="680927" y="-1"/>
                </a:moveTo>
                <a:cubicBezTo>
                  <a:pt x="420556" y="418619"/>
                  <a:pt x="-278867" y="1224879"/>
                  <a:pt x="120507" y="2953454"/>
                </a:cubicBezTo>
                <a:cubicBezTo>
                  <a:pt x="519881" y="4682029"/>
                  <a:pt x="1263762" y="4335976"/>
                  <a:pt x="1263762" y="4335976"/>
                </a:cubicBezTo>
              </a:path>
            </a:pathLst>
          </a:custGeom>
          <a:ln w="508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6468" y="1331915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120" y="3281680"/>
            <a:ext cx="1098645" cy="5539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lIns="91440" tIns="0" rIns="91440" bIns="0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TD-17W remnants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8280" y="1465695"/>
            <a:ext cx="7230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3000" b="1" baseline="-25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49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850-hPa T(C)/T’(C): 1-31 Jan 1979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850T_1-31Jan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850T'_1-31Jan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168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Antecedent conditions:  96-h trajectories ending 0000 UTC 24 Oct</a:t>
            </a:r>
            <a:endParaRPr lang="en-US" sz="25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97424" y="3866732"/>
            <a:ext cx="3811967" cy="2946998"/>
            <a:chOff x="4535787" y="2117781"/>
            <a:chExt cx="4626195" cy="3576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5787" y="2117781"/>
              <a:ext cx="4626195" cy="35764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8136816" y="3200051"/>
              <a:ext cx="37988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>
                    <a:solidFill>
                      <a:prstClr val="black"/>
                    </a:solidFill>
                  </a:ln>
                  <a:solidFill>
                    <a:srgbClr val="FF0000"/>
                  </a:solidFill>
                  <a:latin typeface="Calibri"/>
                </a:rPr>
                <a:t>L</a:t>
              </a:r>
              <a:endParaRPr lang="en-US" sz="3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807234" y="4103274"/>
              <a:ext cx="100584" cy="100584"/>
            </a:xfrm>
            <a:prstGeom prst="ellipse">
              <a:avLst/>
            </a:prstGeom>
            <a:solidFill>
              <a:srgbClr val="202DFF"/>
            </a:solidFill>
            <a:ln w="349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760281" y="3906016"/>
              <a:ext cx="137161" cy="13716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796216" y="3941662"/>
              <a:ext cx="64005" cy="64008"/>
            </a:xfrm>
            <a:prstGeom prst="ellipse">
              <a:avLst/>
            </a:prstGeom>
            <a:solidFill>
              <a:srgbClr val="00FF3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746956" y="3751729"/>
              <a:ext cx="100584" cy="100584"/>
            </a:xfrm>
            <a:prstGeom prst="ellipse">
              <a:avLst/>
            </a:prstGeom>
            <a:solidFill>
              <a:srgbClr val="FF0000"/>
            </a:solidFill>
            <a:ln w="349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04983" y="799639"/>
            <a:ext cx="3709913" cy="3645207"/>
            <a:chOff x="155448" y="1697370"/>
            <a:chExt cx="3841133" cy="3817906"/>
          </a:xfrm>
        </p:grpSpPr>
        <p:pic>
          <p:nvPicPr>
            <p:cNvPr id="20" name="Picture 19" descr="Trj_42.5N150W.gi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250" b="10825"/>
            <a:stretch/>
          </p:blipFill>
          <p:spPr>
            <a:xfrm>
              <a:off x="155448" y="1697370"/>
              <a:ext cx="3841133" cy="381790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3219934" y="2466624"/>
              <a:ext cx="137160" cy="1371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32" y="833120"/>
            <a:ext cx="3676140" cy="3611726"/>
            <a:chOff x="20320" y="833120"/>
            <a:chExt cx="3815980" cy="3773570"/>
          </a:xfrm>
        </p:grpSpPr>
        <p:sp>
          <p:nvSpPr>
            <p:cNvPr id="24" name="Oval 23"/>
            <p:cNvSpPr/>
            <p:nvPr/>
          </p:nvSpPr>
          <p:spPr>
            <a:xfrm>
              <a:off x="3219934" y="2466624"/>
              <a:ext cx="137160" cy="1371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0" y="833120"/>
              <a:ext cx="3815980" cy="3773570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3394624" y="1086216"/>
              <a:ext cx="100584" cy="100584"/>
            </a:xfrm>
            <a:prstGeom prst="ellipse">
              <a:avLst/>
            </a:prstGeom>
            <a:solidFill>
              <a:srgbClr val="202DFF"/>
            </a:solidFill>
            <a:ln w="349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265650" y="1042348"/>
              <a:ext cx="100584" cy="100584"/>
            </a:xfrm>
            <a:prstGeom prst="ellipse">
              <a:avLst/>
            </a:prstGeom>
            <a:solidFill>
              <a:srgbClr val="00FF31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34812" y="1001095"/>
              <a:ext cx="100584" cy="100584"/>
            </a:xfrm>
            <a:prstGeom prst="ellipse">
              <a:avLst/>
            </a:prstGeom>
            <a:solidFill>
              <a:srgbClr val="FF0000"/>
            </a:solidFill>
            <a:ln w="349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07" y="2874557"/>
            <a:ext cx="496855" cy="53750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994524" y="3089995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0017" y="3168894"/>
            <a:ext cx="1838063" cy="39369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at 0000 UTC 20 Oct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6242270" y="2831536"/>
            <a:ext cx="496855" cy="537507"/>
            <a:chOff x="6242270" y="2831536"/>
            <a:chExt cx="496855" cy="53750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2270" y="2831536"/>
              <a:ext cx="496855" cy="53750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6418787" y="3046974"/>
              <a:ext cx="137160" cy="128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84384" y="2907350"/>
            <a:ext cx="131027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TD-17W  at 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67884" y="2802411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88524" y="2851830"/>
            <a:ext cx="137160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08844" y="2709954"/>
            <a:ext cx="1326372" cy="68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TD-17W at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0000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UTC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92813" y="3131349"/>
            <a:ext cx="1838063" cy="393698"/>
          </a:xfrm>
          <a:prstGeom prst="rect">
            <a:avLst/>
          </a:prstGeom>
          <a:noFill/>
          <a:ln>
            <a:noFill/>
          </a:ln>
        </p:spPr>
        <p:txBody>
          <a:bodyPr wrap="square" tIns="0" bIns="0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>
              <a:lnSpc>
                <a:spcPts val="1500"/>
              </a:lnSpc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at 0000 UTC 20 Oct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727" y="5681272"/>
            <a:ext cx="1994694" cy="6835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TD-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17W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emnant low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at 0000 UTC 24 Oct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243987" y="4070543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1918943" y="4143580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7773" y="5813950"/>
            <a:ext cx="14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 23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3749336" y="5547438"/>
            <a:ext cx="1665319" cy="915283"/>
          </a:xfrm>
          <a:custGeom>
            <a:avLst/>
            <a:gdLst>
              <a:gd name="connsiteX0" fmla="*/ 265811 w 265811"/>
              <a:gd name="connsiteY0" fmla="*/ 0 h 19689"/>
              <a:gd name="connsiteX1" fmla="*/ 182130 w 265811"/>
              <a:gd name="connsiteY1" fmla="*/ 14767 h 19689"/>
              <a:gd name="connsiteX2" fmla="*/ 0 w 265811"/>
              <a:gd name="connsiteY2" fmla="*/ 19689 h 19689"/>
              <a:gd name="connsiteX0" fmla="*/ 1653932 w 1710768"/>
              <a:gd name="connsiteY0" fmla="*/ 34824 h 664879"/>
              <a:gd name="connsiteX1" fmla="*/ 1570251 w 1710768"/>
              <a:gd name="connsiteY1" fmla="*/ 49591 h 664879"/>
              <a:gd name="connsiteX2" fmla="*/ 0 w 1710768"/>
              <a:gd name="connsiteY2" fmla="*/ 664879 h 664879"/>
              <a:gd name="connsiteX0" fmla="*/ 1653932 w 1653932"/>
              <a:gd name="connsiteY0" fmla="*/ 0 h 630055"/>
              <a:gd name="connsiteX1" fmla="*/ 319958 w 1653932"/>
              <a:gd name="connsiteY1" fmla="*/ 359328 h 630055"/>
              <a:gd name="connsiteX2" fmla="*/ 0 w 1653932"/>
              <a:gd name="connsiteY2" fmla="*/ 630055 h 630055"/>
              <a:gd name="connsiteX0" fmla="*/ 1663005 w 1663005"/>
              <a:gd name="connsiteY0" fmla="*/ 0 h 630055"/>
              <a:gd name="connsiteX1" fmla="*/ 329031 w 1663005"/>
              <a:gd name="connsiteY1" fmla="*/ 359328 h 630055"/>
              <a:gd name="connsiteX2" fmla="*/ 9073 w 1663005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658867 w 1658867"/>
              <a:gd name="connsiteY0" fmla="*/ 0 h 630055"/>
              <a:gd name="connsiteX1" fmla="*/ 443031 w 1658867"/>
              <a:gd name="connsiteY1" fmla="*/ 329794 h 630055"/>
              <a:gd name="connsiteX2" fmla="*/ 4935 w 1658867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653932 w 1653932"/>
              <a:gd name="connsiteY0" fmla="*/ 0 h 630055"/>
              <a:gd name="connsiteX1" fmla="*/ 438096 w 1653932"/>
              <a:gd name="connsiteY1" fmla="*/ 329794 h 630055"/>
              <a:gd name="connsiteX2" fmla="*/ 0 w 1653932"/>
              <a:gd name="connsiteY2" fmla="*/ 630055 h 630055"/>
              <a:gd name="connsiteX0" fmla="*/ 1865589 w 1865589"/>
              <a:gd name="connsiteY0" fmla="*/ 0 h 491653"/>
              <a:gd name="connsiteX1" fmla="*/ 649753 w 1865589"/>
              <a:gd name="connsiteY1" fmla="*/ 329794 h 491653"/>
              <a:gd name="connsiteX2" fmla="*/ 0 w 1865589"/>
              <a:gd name="connsiteY2" fmla="*/ 491653 h 491653"/>
              <a:gd name="connsiteX0" fmla="*/ 1653932 w 1653932"/>
              <a:gd name="connsiteY0" fmla="*/ 0 h 621913"/>
              <a:gd name="connsiteX1" fmla="*/ 438096 w 1653932"/>
              <a:gd name="connsiteY1" fmla="*/ 329794 h 621913"/>
              <a:gd name="connsiteX2" fmla="*/ 0 w 1653932"/>
              <a:gd name="connsiteY2" fmla="*/ 621913 h 621913"/>
              <a:gd name="connsiteX0" fmla="*/ 1654427 w 1654427"/>
              <a:gd name="connsiteY0" fmla="*/ 0 h 621913"/>
              <a:gd name="connsiteX1" fmla="*/ 438591 w 1654427"/>
              <a:gd name="connsiteY1" fmla="*/ 329794 h 621913"/>
              <a:gd name="connsiteX2" fmla="*/ 495 w 1654427"/>
              <a:gd name="connsiteY2" fmla="*/ 621913 h 621913"/>
              <a:gd name="connsiteX0" fmla="*/ 1396543 w 1396543"/>
              <a:gd name="connsiteY0" fmla="*/ 0 h 904143"/>
              <a:gd name="connsiteX1" fmla="*/ 180707 w 1396543"/>
              <a:gd name="connsiteY1" fmla="*/ 329794 h 904143"/>
              <a:gd name="connsiteX2" fmla="*/ 6268 w 1396543"/>
              <a:gd name="connsiteY2" fmla="*/ 904143 h 904143"/>
              <a:gd name="connsiteX0" fmla="*/ 1663483 w 1663483"/>
              <a:gd name="connsiteY0" fmla="*/ 0 h 904143"/>
              <a:gd name="connsiteX1" fmla="*/ 447647 w 1663483"/>
              <a:gd name="connsiteY1" fmla="*/ 329794 h 904143"/>
              <a:gd name="connsiteX2" fmla="*/ 273208 w 1663483"/>
              <a:gd name="connsiteY2" fmla="*/ 904143 h 904143"/>
              <a:gd name="connsiteX0" fmla="*/ 1393672 w 1393672"/>
              <a:gd name="connsiteY0" fmla="*/ 0 h 893003"/>
              <a:gd name="connsiteX1" fmla="*/ 177836 w 1393672"/>
              <a:gd name="connsiteY1" fmla="*/ 329794 h 893003"/>
              <a:gd name="connsiteX2" fmla="*/ 7110 w 1393672"/>
              <a:gd name="connsiteY2" fmla="*/ 893003 h 893003"/>
              <a:gd name="connsiteX0" fmla="*/ 1396542 w 1396542"/>
              <a:gd name="connsiteY0" fmla="*/ 0 h 915284"/>
              <a:gd name="connsiteX1" fmla="*/ 180706 w 1396542"/>
              <a:gd name="connsiteY1" fmla="*/ 329794 h 915284"/>
              <a:gd name="connsiteX2" fmla="*/ 6267 w 1396542"/>
              <a:gd name="connsiteY2" fmla="*/ 915284 h 915284"/>
              <a:gd name="connsiteX0" fmla="*/ 1665107 w 1665107"/>
              <a:gd name="connsiteY0" fmla="*/ 0 h 915284"/>
              <a:gd name="connsiteX1" fmla="*/ 449271 w 1665107"/>
              <a:gd name="connsiteY1" fmla="*/ 329794 h 915284"/>
              <a:gd name="connsiteX2" fmla="*/ 274832 w 1665107"/>
              <a:gd name="connsiteY2" fmla="*/ 915284 h 915284"/>
              <a:gd name="connsiteX0" fmla="*/ 1665107 w 1665107"/>
              <a:gd name="connsiteY0" fmla="*/ 0 h 915284"/>
              <a:gd name="connsiteX1" fmla="*/ 449271 w 1665107"/>
              <a:gd name="connsiteY1" fmla="*/ 329794 h 915284"/>
              <a:gd name="connsiteX2" fmla="*/ 274832 w 1665107"/>
              <a:gd name="connsiteY2" fmla="*/ 915284 h 915284"/>
              <a:gd name="connsiteX0" fmla="*/ 1501512 w 1501512"/>
              <a:gd name="connsiteY0" fmla="*/ 0 h 918019"/>
              <a:gd name="connsiteX1" fmla="*/ 285676 w 1501512"/>
              <a:gd name="connsiteY1" fmla="*/ 329794 h 918019"/>
              <a:gd name="connsiteX2" fmla="*/ 4587 w 1501512"/>
              <a:gd name="connsiteY2" fmla="*/ 854724 h 918019"/>
              <a:gd name="connsiteX3" fmla="*/ 111237 w 1501512"/>
              <a:gd name="connsiteY3" fmla="*/ 915284 h 918019"/>
              <a:gd name="connsiteX0" fmla="*/ 1666111 w 1666111"/>
              <a:gd name="connsiteY0" fmla="*/ 0 h 915284"/>
              <a:gd name="connsiteX1" fmla="*/ 450275 w 1666111"/>
              <a:gd name="connsiteY1" fmla="*/ 329794 h 915284"/>
              <a:gd name="connsiteX2" fmla="*/ 2079 w 1666111"/>
              <a:gd name="connsiteY2" fmla="*/ 631910 h 915284"/>
              <a:gd name="connsiteX3" fmla="*/ 275836 w 1666111"/>
              <a:gd name="connsiteY3" fmla="*/ 915284 h 915284"/>
              <a:gd name="connsiteX0" fmla="*/ 1666111 w 1666111"/>
              <a:gd name="connsiteY0" fmla="*/ 0 h 915284"/>
              <a:gd name="connsiteX1" fmla="*/ 450275 w 1666111"/>
              <a:gd name="connsiteY1" fmla="*/ 329794 h 915284"/>
              <a:gd name="connsiteX2" fmla="*/ 2079 w 1666111"/>
              <a:gd name="connsiteY2" fmla="*/ 631910 h 915284"/>
              <a:gd name="connsiteX3" fmla="*/ 275836 w 1666111"/>
              <a:gd name="connsiteY3" fmla="*/ 915284 h 915284"/>
              <a:gd name="connsiteX0" fmla="*/ 1664574 w 1664574"/>
              <a:gd name="connsiteY0" fmla="*/ 0 h 915284"/>
              <a:gd name="connsiteX1" fmla="*/ 448738 w 1664574"/>
              <a:gd name="connsiteY1" fmla="*/ 329794 h 915284"/>
              <a:gd name="connsiteX2" fmla="*/ 542 w 1664574"/>
              <a:gd name="connsiteY2" fmla="*/ 631910 h 915284"/>
              <a:gd name="connsiteX3" fmla="*/ 274299 w 1664574"/>
              <a:gd name="connsiteY3" fmla="*/ 915284 h 915284"/>
              <a:gd name="connsiteX0" fmla="*/ 1664796 w 1664796"/>
              <a:gd name="connsiteY0" fmla="*/ 0 h 911570"/>
              <a:gd name="connsiteX1" fmla="*/ 448960 w 1664796"/>
              <a:gd name="connsiteY1" fmla="*/ 329794 h 911570"/>
              <a:gd name="connsiteX2" fmla="*/ 764 w 1664796"/>
              <a:gd name="connsiteY2" fmla="*/ 631910 h 911570"/>
              <a:gd name="connsiteX3" fmla="*/ 192825 w 1664796"/>
              <a:gd name="connsiteY3" fmla="*/ 911570 h 911570"/>
              <a:gd name="connsiteX0" fmla="*/ 1665037 w 1665037"/>
              <a:gd name="connsiteY0" fmla="*/ 0 h 911570"/>
              <a:gd name="connsiteX1" fmla="*/ 449201 w 1665037"/>
              <a:gd name="connsiteY1" fmla="*/ 329794 h 911570"/>
              <a:gd name="connsiteX2" fmla="*/ 1005 w 1665037"/>
              <a:gd name="connsiteY2" fmla="*/ 631910 h 911570"/>
              <a:gd name="connsiteX3" fmla="*/ 193066 w 1665037"/>
              <a:gd name="connsiteY3" fmla="*/ 911570 h 911570"/>
              <a:gd name="connsiteX0" fmla="*/ 1665319 w 1665319"/>
              <a:gd name="connsiteY0" fmla="*/ 0 h 915283"/>
              <a:gd name="connsiteX1" fmla="*/ 449483 w 1665319"/>
              <a:gd name="connsiteY1" fmla="*/ 329794 h 915283"/>
              <a:gd name="connsiteX2" fmla="*/ 1287 w 1665319"/>
              <a:gd name="connsiteY2" fmla="*/ 631910 h 915283"/>
              <a:gd name="connsiteX3" fmla="*/ 159926 w 1665319"/>
              <a:gd name="connsiteY3" fmla="*/ 915283 h 915283"/>
              <a:gd name="connsiteX0" fmla="*/ 1665319 w 1665319"/>
              <a:gd name="connsiteY0" fmla="*/ 0 h 915283"/>
              <a:gd name="connsiteX1" fmla="*/ 449483 w 1665319"/>
              <a:gd name="connsiteY1" fmla="*/ 329794 h 915283"/>
              <a:gd name="connsiteX2" fmla="*/ 1287 w 1665319"/>
              <a:gd name="connsiteY2" fmla="*/ 631910 h 915283"/>
              <a:gd name="connsiteX3" fmla="*/ 159926 w 1665319"/>
              <a:gd name="connsiteY3" fmla="*/ 915283 h 915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319" h="915283">
                <a:moveTo>
                  <a:pt x="1665319" y="0"/>
                </a:moveTo>
                <a:cubicBezTo>
                  <a:pt x="1246673" y="184029"/>
                  <a:pt x="738239" y="261760"/>
                  <a:pt x="449483" y="329794"/>
                </a:cubicBezTo>
                <a:cubicBezTo>
                  <a:pt x="175857" y="394263"/>
                  <a:pt x="8079" y="426635"/>
                  <a:pt x="1287" y="631910"/>
                </a:cubicBezTo>
                <a:cubicBezTo>
                  <a:pt x="-12932" y="866893"/>
                  <a:pt x="93876" y="864341"/>
                  <a:pt x="159926" y="915283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2025" y="5877220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840035" y="2313684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840035" y="2709954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708855" y="6138571"/>
            <a:ext cx="82881" cy="82881"/>
          </a:xfrm>
          <a:prstGeom prst="ellipse">
            <a:avLst/>
          </a:prstGeom>
          <a:solidFill>
            <a:srgbClr val="202DFF"/>
          </a:solidFill>
          <a:ln w="34925" cmpd="sng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418080" y="6019978"/>
            <a:ext cx="987700" cy="836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700722" y="6113501"/>
            <a:ext cx="14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 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147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40080"/>
            <a:ext cx="7680959" cy="553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Cyclone evolution:  0000 UTC 25 Oct 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33149" y="3027196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8491" y="2802905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45589" y="3123365"/>
            <a:ext cx="826169" cy="239964"/>
          </a:xfrm>
          <a:custGeom>
            <a:avLst/>
            <a:gdLst>
              <a:gd name="connsiteX0" fmla="*/ 0 w 1066800"/>
              <a:gd name="connsiteY0" fmla="*/ 69850 h 336550"/>
              <a:gd name="connsiteX1" fmla="*/ 330200 w 1066800"/>
              <a:gd name="connsiteY1" fmla="*/ 44450 h 336550"/>
              <a:gd name="connsiteX2" fmla="*/ 1066800 w 1066800"/>
              <a:gd name="connsiteY2" fmla="*/ 336550 h 336550"/>
              <a:gd name="connsiteX0" fmla="*/ 0 w 1066800"/>
              <a:gd name="connsiteY0" fmla="*/ 0 h 266700"/>
              <a:gd name="connsiteX1" fmla="*/ 1066800 w 1066800"/>
              <a:gd name="connsiteY1" fmla="*/ 266700 h 266700"/>
              <a:gd name="connsiteX0" fmla="*/ 0 w 1066800"/>
              <a:gd name="connsiteY0" fmla="*/ 0 h 325688"/>
              <a:gd name="connsiteX1" fmla="*/ 651042 w 1066800"/>
              <a:gd name="connsiteY1" fmla="*/ 325688 h 325688"/>
              <a:gd name="connsiteX2" fmla="*/ 1066800 w 1066800"/>
              <a:gd name="connsiteY2" fmla="*/ 266700 h 325688"/>
              <a:gd name="connsiteX0" fmla="*/ 0 w 999958"/>
              <a:gd name="connsiteY0" fmla="*/ 0 h 413753"/>
              <a:gd name="connsiteX1" fmla="*/ 651042 w 999958"/>
              <a:gd name="connsiteY1" fmla="*/ 325688 h 413753"/>
              <a:gd name="connsiteX2" fmla="*/ 999958 w 999958"/>
              <a:gd name="connsiteY2" fmla="*/ 413753 h 413753"/>
              <a:gd name="connsiteX0" fmla="*/ 0 w 826169"/>
              <a:gd name="connsiteY0" fmla="*/ 0 h 239964"/>
              <a:gd name="connsiteX1" fmla="*/ 477253 w 826169"/>
              <a:gd name="connsiteY1" fmla="*/ 151899 h 239964"/>
              <a:gd name="connsiteX2" fmla="*/ 826169 w 826169"/>
              <a:gd name="connsiteY2" fmla="*/ 239964 h 239964"/>
              <a:gd name="connsiteX0" fmla="*/ 0 w 826169"/>
              <a:gd name="connsiteY0" fmla="*/ 0 h 239964"/>
              <a:gd name="connsiteX1" fmla="*/ 463884 w 826169"/>
              <a:gd name="connsiteY1" fmla="*/ 58320 h 239964"/>
              <a:gd name="connsiteX2" fmla="*/ 826169 w 826169"/>
              <a:gd name="connsiteY2" fmla="*/ 239964 h 23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6169" h="239964">
                <a:moveTo>
                  <a:pt x="0" y="0"/>
                </a:moveTo>
                <a:cubicBezTo>
                  <a:pt x="217014" y="46177"/>
                  <a:pt x="246870" y="12143"/>
                  <a:pt x="463884" y="58320"/>
                </a:cubicBezTo>
                <a:lnTo>
                  <a:pt x="826169" y="239964"/>
                </a:lnTo>
              </a:path>
            </a:pathLst>
          </a:custGeom>
          <a:ln w="508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248052" y="617477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795528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894077" y="1948630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8397" y="4326070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9043" y="1533131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8357" y="3233220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64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Cyclone evolution:  </a:t>
            </a:r>
            <a:r>
              <a:rPr lang="en-US" sz="3200" dirty="0" smtClean="0"/>
              <a:t>0000 UTC 26 Oct 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94944"/>
            <a:ext cx="7680960" cy="5534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4417" y="3497427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850392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4162934" y="4644496"/>
            <a:ext cx="118872" cy="118872"/>
          </a:xfrm>
          <a:prstGeom prst="ellipse">
            <a:avLst/>
          </a:prstGeom>
          <a:solidFill>
            <a:srgbClr val="202D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10649" y="4608301"/>
            <a:ext cx="118872" cy="118872"/>
          </a:xfrm>
          <a:prstGeom prst="ellipse">
            <a:avLst/>
          </a:prstGeom>
          <a:solidFill>
            <a:srgbClr val="00FF3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9081" y="4645681"/>
            <a:ext cx="118872" cy="118872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05074" y="2249805"/>
            <a:ext cx="73152" cy="73152"/>
          </a:xfrm>
          <a:prstGeom prst="ellipse">
            <a:avLst/>
          </a:prstGeom>
          <a:solidFill>
            <a:srgbClr val="202D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81361" y="2233638"/>
            <a:ext cx="73152" cy="73152"/>
          </a:xfrm>
          <a:prstGeom prst="ellipse">
            <a:avLst/>
          </a:prstGeom>
          <a:solidFill>
            <a:srgbClr val="00FF31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82343" y="2246630"/>
            <a:ext cx="73152" cy="73152"/>
          </a:xfrm>
          <a:prstGeom prst="ellipse">
            <a:avLst/>
          </a:prstGeom>
          <a:solidFill>
            <a:srgbClr val="FF0000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" y="798053"/>
            <a:ext cx="2632418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ontent Placeholder 11"/>
          <p:cNvSpPr txBox="1">
            <a:spLocks/>
          </p:cNvSpPr>
          <p:nvPr/>
        </p:nvSpPr>
        <p:spPr>
          <a:xfrm>
            <a:off x="248052" y="622045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18304" y="2231578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8707" y="4860788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2048" y="1736331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64904" y="3726396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187" y="2022661"/>
            <a:ext cx="887645" cy="60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TD-17W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49903" y="1524000"/>
            <a:ext cx="204635" cy="56031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98767" y="772815"/>
            <a:ext cx="2159000" cy="433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Megi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               19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898767" y="850392"/>
            <a:ext cx="361461" cy="3907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5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93"/>
          <a:stretch/>
        </p:blipFill>
        <p:spPr>
          <a:xfrm>
            <a:off x="731520" y="694944"/>
            <a:ext cx="7680960" cy="55346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1221" y="3275850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850392"/>
            <a:ext cx="2743200" cy="21207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11"/>
          <p:cNvSpPr txBox="1">
            <a:spLocks/>
          </p:cNvSpPr>
          <p:nvPr/>
        </p:nvSpPr>
        <p:spPr>
          <a:xfrm>
            <a:off x="248052" y="6220458"/>
            <a:ext cx="8749644" cy="615553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wind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speed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(color shading,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m s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),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precipitable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water (gray shading, mm), SLP (black, hPa) and 1000–500-hPa thickness (dashed, dam)</a:t>
            </a:r>
            <a:endParaRPr lang="en-US" sz="2000" dirty="0" smtClean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67557" y="3789041"/>
            <a:ext cx="118872" cy="118872"/>
          </a:xfrm>
          <a:prstGeom prst="ellipse">
            <a:avLst/>
          </a:prstGeom>
          <a:solidFill>
            <a:srgbClr val="202D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16297" y="4544839"/>
            <a:ext cx="118872" cy="118872"/>
          </a:xfrm>
          <a:prstGeom prst="ellipse">
            <a:avLst/>
          </a:prstGeom>
          <a:solidFill>
            <a:srgbClr val="00FF3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35064" y="2927713"/>
            <a:ext cx="118872" cy="118872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46321" y="1939888"/>
            <a:ext cx="64008" cy="64008"/>
          </a:xfrm>
          <a:prstGeom prst="ellipse">
            <a:avLst/>
          </a:prstGeom>
          <a:solidFill>
            <a:srgbClr val="202D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97629" y="2211032"/>
            <a:ext cx="64008" cy="64008"/>
          </a:xfrm>
          <a:prstGeom prst="ellipse">
            <a:avLst/>
          </a:prstGeom>
          <a:solidFill>
            <a:srgbClr val="00FF31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98188" y="1641122"/>
            <a:ext cx="64008" cy="64008"/>
          </a:xfrm>
          <a:prstGeom prst="ellipse">
            <a:avLst/>
          </a:prstGeom>
          <a:solidFill>
            <a:srgbClr val="FF0000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" y="795528"/>
            <a:ext cx="2634854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Cyclone evolution:  </a:t>
            </a:r>
            <a:r>
              <a:rPr lang="en-US" sz="3200" dirty="0" smtClean="0"/>
              <a:t>0000 UTC 27 Oct </a:t>
            </a:r>
            <a:endParaRPr lang="en-US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91153" y="2030754"/>
            <a:ext cx="736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WP</a:t>
            </a:r>
            <a:r>
              <a:rPr lang="en-US" sz="2400" b="1" baseline="-250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3</a:t>
            </a: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4463" y="4474876"/>
            <a:ext cx="868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WP</a:t>
            </a:r>
            <a:r>
              <a:rPr lang="en-US" sz="3000" b="1" baseline="-25000" dirty="0" smtClean="0">
                <a:ln>
                  <a:solidFill>
                    <a:prstClr val="black"/>
                  </a:solidFill>
                </a:ln>
                <a:solidFill>
                  <a:srgbClr val="FC00FF"/>
                </a:solidFill>
                <a:latin typeface="Calibri"/>
              </a:rPr>
              <a:t>3</a:t>
            </a: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7064" y="1785373"/>
            <a:ext cx="615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CP</a:t>
            </a:r>
            <a:r>
              <a:rPr lang="en-US" sz="2400" b="1" baseline="-25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1</a:t>
            </a:r>
            <a:endParaRPr lang="en-US" sz="2400" b="1" baseline="-25000" dirty="0" smtClean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  <a:p>
            <a:endParaRPr lang="en-US" sz="2400" b="1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7760" y="3714387"/>
            <a:ext cx="7230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CP</a:t>
            </a:r>
            <a:r>
              <a:rPr lang="en-US" sz="3000" b="1" baseline="-25000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Calibri"/>
              </a:rPr>
              <a:t>1</a:t>
            </a:r>
            <a:endParaRPr lang="en-US" sz="3000" b="1" baseline="-25000" dirty="0" smtClean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Calibri"/>
            </a:endParaRPr>
          </a:p>
          <a:p>
            <a:endParaRPr lang="en-US" sz="3000" b="1" dirty="0">
              <a:ln>
                <a:solidFill>
                  <a:prstClr val="black"/>
                </a:solidFill>
              </a:ln>
              <a:solidFill>
                <a:srgbClr val="FC00FF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66413" y="2193989"/>
            <a:ext cx="702979" cy="50825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TD-17W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0000 UTC</a:t>
            </a: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22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943228" y="1593844"/>
            <a:ext cx="1055508" cy="61718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107" y="790180"/>
            <a:ext cx="776120" cy="50825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TC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Megi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ts val="13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1200 UTC</a:t>
            </a:r>
          </a:p>
          <a:p>
            <a:pPr algn="ctr">
              <a:lnSpc>
                <a:spcPts val="1300"/>
              </a:lnSpc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9 Oct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Straight Arrow Connector 28"/>
          <p:cNvCxnSpPr>
            <a:stCxn id="28" idx="3"/>
          </p:cNvCxnSpPr>
          <p:nvPr/>
        </p:nvCxnSpPr>
        <p:spPr>
          <a:xfrm flipV="1">
            <a:off x="943227" y="1022787"/>
            <a:ext cx="313973" cy="215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5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685800"/>
            <a:ext cx="7498080" cy="57966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1"/>
          <p:cNvSpPr txBox="1">
            <a:spLocks/>
          </p:cNvSpPr>
          <p:nvPr/>
        </p:nvSpPr>
        <p:spPr>
          <a:xfrm>
            <a:off x="-1" y="6274207"/>
            <a:ext cx="9143999" cy="553998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250-hPa WND (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color shading), PV (PVU, gray), REL HUM (%, gray shading); 300–200-hPa IRROT WND (vectors,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), 600–400-hPa OMEG (red, every 5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−3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hPa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Calibri"/>
              </a:rPr>
              <a:t>−1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, neg. values only)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9113" y="3038123"/>
            <a:ext cx="3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/>
              </a:rPr>
              <a:t>L</a:t>
            </a:r>
            <a:endParaRPr lang="en-US" sz="3600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810" y="0"/>
            <a:ext cx="8905189" cy="597056"/>
          </a:xfrm>
        </p:spPr>
        <p:txBody>
          <a:bodyPr/>
          <a:lstStyle/>
          <a:p>
            <a:r>
              <a:rPr lang="en-US" sz="2800" dirty="0"/>
              <a:t>Cyclone evolution:  </a:t>
            </a:r>
            <a:r>
              <a:rPr lang="en-US" sz="2800" dirty="0" smtClean="0"/>
              <a:t>Irrotational wind, jet – 0000 UTC 27 Oct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384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 Comparison of the  CONUS bomb of 25-26 October 2010 with the “Cleveland </a:t>
            </a:r>
            <a:r>
              <a:rPr lang="en-US" sz="3200" b="1" dirty="0" err="1" smtClean="0">
                <a:solidFill>
                  <a:srgbClr val="FF0000"/>
                </a:solidFill>
              </a:rPr>
              <a:t>Superbomb</a:t>
            </a:r>
            <a:r>
              <a:rPr lang="en-US" sz="3200" b="1" dirty="0" smtClean="0">
                <a:solidFill>
                  <a:srgbClr val="FF0000"/>
                </a:solidFill>
              </a:rPr>
              <a:t>” of 25-26 January 1978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1171" y="6299198"/>
            <a:ext cx="7626096" cy="429816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4468" y="1097493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361" y="3765238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8" y="1097493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8" y="3760215"/>
            <a:ext cx="4160520" cy="2271833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850 hPa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58772" y="6488668"/>
            <a:ext cx="9461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 smtClean="0">
                <a:solidFill>
                  <a:prstClr val="black"/>
                </a:solidFill>
                <a:latin typeface="Calibri"/>
              </a:rPr>
              <a:t>850-hPa temp. (K, dashed), std. temp. anomaly (SD, shaded), and geo. height (dam, solid)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72676" y="6299200"/>
            <a:ext cx="43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85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805" y="6323568"/>
            <a:ext cx="7680471" cy="457200"/>
          </a:xfrm>
          <a:prstGeom prst="rect">
            <a:avLst/>
          </a:prstGeom>
          <a:solidFill>
            <a:srgbClr val="000000"/>
          </a:solidFill>
          <a:ln w="25400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0" y="3758333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124" y="1092470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818" y="3760215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8640" y="1073252"/>
            <a:ext cx="4169718" cy="2276856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250-hPa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79" y="6488668"/>
            <a:ext cx="8913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250-hPa temp. (K, dashed), geo. height (dam, solid), and wind speed (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s</a:t>
            </a:r>
            <a:r>
              <a:rPr lang="en-US" sz="2000" baseline="30000" smtClean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shaded)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74276" y="6223000"/>
            <a:ext cx="666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s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endParaRPr lang="en-US" baseline="30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9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810" y="1092470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631" y="3762843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7846" y="1092470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7846" y="3762843"/>
            <a:ext cx="4160520" cy="2271839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Comparison with 1978 </a:t>
            </a:r>
            <a:r>
              <a:rPr lang="en-US" sz="3000" dirty="0" err="1" smtClean="0"/>
              <a:t>Superbomb</a:t>
            </a:r>
            <a:r>
              <a:rPr lang="en-US" sz="3000" dirty="0" smtClean="0"/>
              <a:t>:  Static stability</a:t>
            </a:r>
            <a:endParaRPr lang="en-US" sz="3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8810" y="709645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9009" y="723138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0000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574" y="6311900"/>
            <a:ext cx="7625584" cy="430099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TextBox 18"/>
          <p:cNvSpPr txBox="1"/>
          <p:nvPr/>
        </p:nvSpPr>
        <p:spPr>
          <a:xfrm>
            <a:off x="286687" y="6488668"/>
            <a:ext cx="868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850−500-hPa static stability parameter (10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−4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 K Pa</a:t>
            </a:r>
            <a:r>
              <a:rPr lang="en-US" sz="2000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 and sea level pressure (hPa)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631" y="3350108"/>
            <a:ext cx="27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October 2010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45830" y="3363601"/>
            <a:ext cx="266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1200 UTC 26 January 1978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5036" y="3669026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85163" y="6182836"/>
            <a:ext cx="1177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−4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K Pa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</a:rPr>
              <a:t>−1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204" y="148177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92845" y="186056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8451" y="10475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8810" y="2128104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84172" y="3687967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42404" y="4011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5354" y="4138132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9524" y="4423198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FFFFFF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FFFFFF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87913" y="5990221"/>
            <a:ext cx="381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2.5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Lucida Grande" charset="0"/>
                <a:cs typeface="Lucida Grande" charset="0"/>
              </a:rPr>
              <a:t>°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NCEP–NCAR  reanalysis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7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86" y="893627"/>
            <a:ext cx="8491309" cy="58556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Strong Pacific STJ originated from juxtaposition of TC/TD-related warm pools and trough-related cold pools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Pacific </a:t>
            </a:r>
            <a:r>
              <a:rPr lang="en-US" sz="2400" dirty="0"/>
              <a:t>frontal zone was a focus for deep ascent, increased </a:t>
            </a:r>
            <a:r>
              <a:rPr lang="en-US" sz="2400" dirty="0" err="1"/>
              <a:t>baroclinicity</a:t>
            </a:r>
            <a:r>
              <a:rPr lang="en-US" sz="2400" dirty="0"/>
              <a:t>, and a strengthened STJ</a:t>
            </a:r>
            <a:endParaRPr lang="en-US" sz="2400" dirty="0" smtClean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/>
              <a:t>TC/TD related </a:t>
            </a:r>
            <a:r>
              <a:rPr lang="en-US" sz="2400" dirty="0" err="1"/>
              <a:t>diabatic</a:t>
            </a:r>
            <a:r>
              <a:rPr lang="en-US" sz="2400" dirty="0"/>
              <a:t> outflow strengthened the PV gradient and STJ from Asia eastward across the Pacific</a:t>
            </a:r>
            <a:endParaRPr lang="en-US" sz="2400" dirty="0" smtClean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STJ entrance &amp; exit region dynamics governed the structure &amp; evolution of the surface cyclone from the Pacific to the Midwest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/>
              <a:t>Oct 2010 intense Midwest cyclone featured a strong STJ, modest low-level </a:t>
            </a:r>
            <a:r>
              <a:rPr lang="en-US" sz="2400" dirty="0" err="1"/>
              <a:t>baroclinicity</a:t>
            </a:r>
            <a:r>
              <a:rPr lang="en-US" sz="2400" dirty="0"/>
              <a:t>, and relatively low stability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2400" dirty="0" smtClean="0"/>
              <a:t>Jan </a:t>
            </a:r>
            <a:r>
              <a:rPr lang="en-US" sz="2400" dirty="0"/>
              <a:t>1978 intense Ohio Valley cyclone featured coupled jets, strong </a:t>
            </a:r>
            <a:r>
              <a:rPr lang="en-US" sz="2400" dirty="0" err="1"/>
              <a:t>baroclinicity</a:t>
            </a:r>
            <a:r>
              <a:rPr lang="en-US" sz="2400" dirty="0"/>
              <a:t>, and relatively high </a:t>
            </a:r>
            <a:r>
              <a:rPr lang="en-US" sz="2400" dirty="0" smtClean="0"/>
              <a:t>stability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75516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0" y="662043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500-hPa Z(dam)/Z’(m): 1- 21 Feb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NA_500Z_1-21Feb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8" name="Content Placeholder 7" descr="NA_500Z'_1-21Feb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168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850-hPa T(C)/T’(C): 1-21 Feb 1979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NA_850T_1-21Feb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9" name="Content Placeholder 8" descr="NA_850T'_1-21Feb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8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500-hPa Z(dam)/Z’(m): 21 Feb-15 Mar 1979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NA_500Z_21Feb-15Mar79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  <p:pic>
        <p:nvPicPr>
          <p:cNvPr id="6" name="Content Placeholder 5" descr="NA_500Z'_21Feb-15Mar79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832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4411</Words>
  <Application>Microsoft Macintosh PowerPoint</Application>
  <PresentationFormat>On-screen Show (4:3)</PresentationFormat>
  <Paragraphs>816</Paragraphs>
  <Slides>69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11_Office Theme</vt:lpstr>
      <vt:lpstr>13_Office Theme</vt:lpstr>
      <vt:lpstr>14_Office Theme</vt:lpstr>
      <vt:lpstr>15_Office Theme</vt:lpstr>
      <vt:lpstr>16_Office Theme</vt:lpstr>
      <vt:lpstr>17_Office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Multiscale Interactions during the Winters of 2009−2010 and 2010−2011:  A Link to the February 1979 Presidents’ Day Storm</vt:lpstr>
      <vt:lpstr>PowerPoint Presentation</vt:lpstr>
      <vt:lpstr>PowerPoint Presentation</vt:lpstr>
      <vt:lpstr>North American 500-hPa height and 850-hPa Temperature Patterns: 1 Jan to 15 Mar 1979</vt:lpstr>
      <vt:lpstr>500-hPa Z(dam)/Z’(m): 1-31 Jan 1979</vt:lpstr>
      <vt:lpstr>850-hPa T(C)/T’(C): 1-31 Jan 1979 </vt:lpstr>
      <vt:lpstr>500-hPa Z(dam)/Z’(m): 1- 21 Feb 1979</vt:lpstr>
      <vt:lpstr>850-hPa T(C)/T’(C): 1-21 Feb 1979</vt:lpstr>
      <vt:lpstr>500-hPa Z(dam)/Z’(m): 21 Feb-15 Mar 1979</vt:lpstr>
      <vt:lpstr>850 T(C)/T’(C): 21 Feb – 15 Mar 1979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CONUS Continental “Bomb” of 25-26 October 2010</vt:lpstr>
      <vt:lpstr>Cyclone statistics:  High-impact weather</vt:lpstr>
      <vt:lpstr>Cyclone statistics:  High-impact weather</vt:lpstr>
      <vt:lpstr>Antecedent conditions:  0000 UTC 24 Oct IR</vt:lpstr>
      <vt:lpstr>Antecedent conditions:  96-h trajectories ending 0000 UTC 24 Oct</vt:lpstr>
      <vt:lpstr>Cyclone evolution:  0000 UTC 25 Oct </vt:lpstr>
      <vt:lpstr>Cyclone evolution:  0000 UTC 26 Oct </vt:lpstr>
      <vt:lpstr>Cyclone evolution:  0000 UTC 27 Oct </vt:lpstr>
      <vt:lpstr>Cyclone evolution:  Irrotational wind, jet – 0000 UTC 27 Oct </vt:lpstr>
      <vt:lpstr>A Comparison of the  CONUS bomb of 25-26 October 2010 with the “Cleveland Superbomb” of 25-26 January 1978</vt:lpstr>
      <vt:lpstr>Comparison with 1978 Superbomb:  850 hPa</vt:lpstr>
      <vt:lpstr>Comparison with 1978 Superbomb:  250-hPa</vt:lpstr>
      <vt:lpstr>Comparison with 1978 Superbomb:  Static stability</vt:lpstr>
      <vt:lpstr>Conclusions</vt:lpstr>
    </vt:vector>
  </TitlesOfParts>
  <Company>UAlbany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Cordeira</dc:creator>
  <cp:lastModifiedBy>Lance Bosart</cp:lastModifiedBy>
  <cp:revision>127</cp:revision>
  <dcterms:created xsi:type="dcterms:W3CDTF">2011-03-01T16:12:02Z</dcterms:created>
  <dcterms:modified xsi:type="dcterms:W3CDTF">2014-05-27T00:24:11Z</dcterms:modified>
</cp:coreProperties>
</file>