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2" r:id="rId3"/>
    <p:sldMasterId id="2147483830" r:id="rId4"/>
    <p:sldMasterId id="2147484125" r:id="rId5"/>
    <p:sldMasterId id="2147484260" r:id="rId6"/>
    <p:sldMasterId id="2147484332" r:id="rId7"/>
    <p:sldMasterId id="2147484371" r:id="rId8"/>
    <p:sldMasterId id="2147484433" r:id="rId9"/>
    <p:sldMasterId id="2147484558" r:id="rId10"/>
  </p:sldMasterIdLst>
  <p:notesMasterIdLst>
    <p:notesMasterId r:id="rId40"/>
  </p:notesMasterIdLst>
  <p:sldIdLst>
    <p:sldId id="273" r:id="rId11"/>
    <p:sldId id="461" r:id="rId12"/>
    <p:sldId id="464" r:id="rId13"/>
    <p:sldId id="466" r:id="rId14"/>
    <p:sldId id="512" r:id="rId15"/>
    <p:sldId id="513" r:id="rId16"/>
    <p:sldId id="410" r:id="rId17"/>
    <p:sldId id="428" r:id="rId18"/>
    <p:sldId id="414" r:id="rId19"/>
    <p:sldId id="388" r:id="rId20"/>
    <p:sldId id="521" r:id="rId21"/>
    <p:sldId id="399" r:id="rId22"/>
    <p:sldId id="471" r:id="rId23"/>
    <p:sldId id="478" r:id="rId24"/>
    <p:sldId id="372" r:id="rId25"/>
    <p:sldId id="501" r:id="rId26"/>
    <p:sldId id="375" r:id="rId27"/>
    <p:sldId id="482" r:id="rId28"/>
    <p:sldId id="506" r:id="rId29"/>
    <p:sldId id="522" r:id="rId30"/>
    <p:sldId id="523" r:id="rId31"/>
    <p:sldId id="524" r:id="rId32"/>
    <p:sldId id="525" r:id="rId33"/>
    <p:sldId id="526" r:id="rId34"/>
    <p:sldId id="527" r:id="rId35"/>
    <p:sldId id="528" r:id="rId36"/>
    <p:sldId id="529" r:id="rId37"/>
    <p:sldId id="530" r:id="rId38"/>
    <p:sldId id="53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rtin" initials="a"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120" y="-616"/>
      </p:cViewPr>
      <p:guideLst>
        <p:guide orient="horz" pos="2160"/>
        <p:guide pos="3840"/>
      </p:guideLst>
    </p:cSldViewPr>
  </p:slideViewPr>
  <p:notesTextViewPr>
    <p:cViewPr>
      <p:scale>
        <a:sx n="1" d="1"/>
        <a:sy n="1" d="1"/>
      </p:scale>
      <p:origin x="0" y="0"/>
    </p:cViewPr>
  </p:notesTextViewPr>
  <p:sorterViewPr>
    <p:cViewPr>
      <p:scale>
        <a:sx n="53" d="100"/>
        <a:sy n="53" d="100"/>
      </p:scale>
      <p:origin x="0" y="127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E9066-2E15-422D-8752-A75F419D908A}" type="datetimeFigureOut">
              <a:rPr lang="en-US" smtClean="0"/>
              <a:pPr/>
              <a:t>21/08/2016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94087-EE3C-4029-8229-96B8A6DFD435}" type="slidenum">
              <a:rPr lang="en-US" smtClean="0"/>
              <a:pPr/>
              <a:t>‹#›</a:t>
            </a:fld>
            <a:endParaRPr lang="en-US"/>
          </a:p>
        </p:txBody>
      </p:sp>
    </p:spTree>
    <p:extLst>
      <p:ext uri="{BB962C8B-B14F-4D97-AF65-F5344CB8AC3E}">
        <p14:creationId xmlns:p14="http://schemas.microsoft.com/office/powerpoint/2010/main" val="16230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94087-EE3C-4029-8229-96B8A6DFD4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44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56762F-EAEC-4E47-87D5-BECFB19902CF}" type="slidenum">
              <a:rPr lang="en-US">
                <a:solidFill>
                  <a:prstClr val="black"/>
                </a:solidFill>
              </a:rPr>
              <a:pPr eaLnBrk="1" hangingPunct="1"/>
              <a:t>8</a:t>
            </a:fld>
            <a:endParaRPr lang="en-US">
              <a:solidFill>
                <a:prstClr val="black"/>
              </a:solidFill>
            </a:endParaRPr>
          </a:p>
        </p:txBody>
      </p:sp>
      <p:sp>
        <p:nvSpPr>
          <p:cNvPr id="81923" name="Rectangle 2"/>
          <p:cNvSpPr>
            <a:spLocks noGrp="1" noRot="1" noChangeAspect="1" noChangeArrowheads="1" noTextEdit="1"/>
          </p:cNvSpPr>
          <p:nvPr>
            <p:ph type="sldImg"/>
          </p:nvPr>
        </p:nvSpPr>
        <p:spPr>
          <a:xfrm>
            <a:off x="381000" y="687388"/>
            <a:ext cx="6096000" cy="3429000"/>
          </a:xfrm>
          <a:ln/>
        </p:spPr>
      </p:sp>
      <p:sp>
        <p:nvSpPr>
          <p:cNvPr id="8192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 each case, satellite imagery shows the location of the dropsonde in the vicinity of the cold-frontal comma-cloud tail.</a:t>
            </a:r>
          </a:p>
        </p:txBody>
      </p:sp>
    </p:spTree>
    <p:extLst>
      <p:ext uri="{BB962C8B-B14F-4D97-AF65-F5344CB8AC3E}">
        <p14:creationId xmlns:p14="http://schemas.microsoft.com/office/powerpoint/2010/main" val="346560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A28868-8EE2-4B05-8471-0E08E26EFBDF}" type="slidenum">
              <a:rPr lang="en-US">
                <a:solidFill>
                  <a:prstClr val="black"/>
                </a:solidFill>
              </a:rPr>
              <a:pPr/>
              <a:t>18</a:t>
            </a:fld>
            <a:endParaRPr lang="en-US">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marL="228600" indent="-228600"/>
            <a:r>
              <a:rPr lang="en-US"/>
              <a:t>The Sonoma County Water Agency faces many challenges in an era of increasing government regulation, declining fish populations and climate uncertainty.</a:t>
            </a:r>
          </a:p>
          <a:p>
            <a:pPr marL="228600" indent="-228600"/>
            <a:endParaRPr lang="en-US"/>
          </a:p>
          <a:p>
            <a:pPr marL="228600" indent="-228600"/>
            <a:r>
              <a:rPr lang="en-US"/>
              <a:t>The Russian River Watershed is one of the most flood prone regions in the nation.</a:t>
            </a:r>
          </a:p>
          <a:p>
            <a:pPr marL="228600" indent="-228600"/>
            <a:endParaRPr lang="en-US"/>
          </a:p>
          <a:p>
            <a:pPr marL="228600" indent="-228600"/>
            <a:r>
              <a:rPr lang="en-US"/>
              <a:t>Sonoma County receives more FEMA flooding assistance that any other county in California.</a:t>
            </a:r>
          </a:p>
        </p:txBody>
      </p:sp>
    </p:spTree>
    <p:extLst>
      <p:ext uri="{BB962C8B-B14F-4D97-AF65-F5344CB8AC3E}">
        <p14:creationId xmlns:p14="http://schemas.microsoft.com/office/powerpoint/2010/main" val="315069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DEB98C-4F2D-704B-924F-4072E24076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667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75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2225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227B27-5205-4A68-A264-670D0CBB1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687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8DFC21-6EF0-431D-AE31-E6D3B105F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6781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B2EC59-1A36-45A9-B5F5-754B435B75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8889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CF5B11-1FC1-439D-A842-9613F35A78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220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EB88AF-58E1-48FD-BFEC-B588A42934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3681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9FE7BB-C3F3-4C65-A6D3-2B658013DC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2451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84A2292-A271-4824-8997-B2F45C0B3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17083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E7CA7BE-BC9D-4EF3-8130-417744F212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4339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5934F97-B69A-4D07-9742-909C5FEFA5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1251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3288221-0FB9-4680-A590-116B8CA3EB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733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11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0B2EC51-6963-4B47-8343-A0F0E8DC48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32874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C27ABB-B64C-479D-80F9-1E29A89FE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764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C8D9AB-9C47-40C3-8463-16FA92B4E5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3734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7F3BE6E-4A69-4EDF-BEAC-092DA26FB3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535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5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150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007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01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71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635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462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35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8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678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016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90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811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525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65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0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56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262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98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211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774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345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23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245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058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109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888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415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78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032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010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055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010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970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677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641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73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743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013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51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722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846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25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7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934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792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71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900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922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112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682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745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63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180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7935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747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732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820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629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24FDF6-1BBF-472C-A760-78F69EB5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831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7D624B-9C1A-420D-9D4E-B48D287F29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508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6AB8D6-03B2-4E77-B058-34B6CFB9A4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62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423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2919CA-AF44-4F16-9385-8CB3BA7D1E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245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047CF2-556A-4EDD-90A7-65FD48E11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151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8A641D-A3B2-4968-82E9-CBC3133F75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2143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60B995-F580-45F5-9704-3BEDA19B45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4552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2FC0FF-B416-4DB4-956E-0228A15D6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462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AD338B-2423-4BC7-A580-41D197F36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844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B0C325-9529-4EE6-8DD4-EA6937079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772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480D16-E293-4AC8-B4F2-60DC6A0505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3381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4718" y="785814"/>
            <a:ext cx="11095567" cy="462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0214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24FDF6-1BBF-472C-A760-78F69EB5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1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6846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7D624B-9C1A-420D-9D4E-B48D287F29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8392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6AB8D6-03B2-4E77-B058-34B6CFB9A4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2317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2919CA-AF44-4F16-9385-8CB3BA7D1E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5373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047CF2-556A-4EDD-90A7-65FD48E11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5714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8A641D-A3B2-4968-82E9-CBC3133F75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373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60B995-F580-45F5-9704-3BEDA19B45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007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2FC0FF-B416-4DB4-956E-0228A15D6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359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AD338B-2423-4BC7-A580-41D197F36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1350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B0C325-9529-4EE6-8DD4-EA6937079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301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480D16-E293-4AC8-B4F2-60DC6A0505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06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3575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A13177-F0D3-4582-A18F-5331DBB4B1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7858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13681-40B6-4428-8152-A8F284219A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3005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7AA292-A862-4ACC-8803-B0B8229777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5576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C13ED3-5A80-41D7-81C7-C29941E14F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72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CA3455-14CE-4660-A0E7-D1C57A665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319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D6050-CFEC-495E-9640-A1F9DBA55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051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39DDB4-2F15-41A6-9E2F-38B57FCA6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731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1F7F6-781B-4E37-8A61-1AFEB2A7D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1036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8E2838-14B7-4A85-93D2-046D7D4B4B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312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351ED1-E849-43B3-88E3-1E7AF2FE1C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6013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A1CBE-6166-40D5-85F7-0E7CFD202C05}"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71A48-78D0-4002-99E6-B6B1A904D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615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F8EB054-6515-4207-8BD8-C5EAA67259B3}"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88871787"/>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262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F1D1A-BA12-45FB-B89B-B2643702AF64}"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E3EEE-E9C0-4E64-BF13-0778F087FC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97217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6478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38620"/>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FE8E6A-A28D-48F3-8AEA-A266551E25EF}" type="datetimeFigureOut">
              <a:rPr lang="en-US" smtClean="0">
                <a:solidFill>
                  <a:prstClr val="black">
                    <a:tint val="75000"/>
                  </a:prstClr>
                </a:solidFill>
              </a:rPr>
              <a:pPr/>
              <a:t>21/08/2016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385832-61D3-4395-9644-5C5C8C32AE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170441"/>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733971A4-4824-479E-B320-AB27351D0B2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50689357"/>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733971A4-4824-479E-B320-AB27351D0B2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51966931"/>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73D722F-BA16-4705-ACCD-1113FE72738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68427349"/>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35.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0.jpe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8.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9.jpe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2.jpg"/><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png"/><Relationship Id="rId7" Type="http://schemas.openxmlformats.org/officeDocument/2006/relationships/image" Target="../media/image41.jpe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18.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jpg"/><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8.xml"/><Relationship Id="rId2" Type="http://schemas.openxmlformats.org/officeDocument/2006/relationships/image" Target="../media/image4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emf"/><Relationship Id="rId5" Type="http://schemas.openxmlformats.org/officeDocument/2006/relationships/image" Target="../media/image57.emf"/><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8.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01.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astalConvection copy"/>
          <p:cNvPicPr>
            <a:picLocks noChangeAspect="1" noChangeArrowheads="1"/>
          </p:cNvPicPr>
          <p:nvPr/>
        </p:nvPicPr>
        <p:blipFill>
          <a:blip r:embed="rId2">
            <a:extLst>
              <a:ext uri="{28A0092B-C50C-407E-A947-70E740481C1C}">
                <a14:useLocalDpi xmlns:a14="http://schemas.microsoft.com/office/drawing/2010/main" val="0"/>
              </a:ext>
            </a:extLst>
          </a:blip>
          <a:srcRect l="10448"/>
          <a:stretch>
            <a:fillRect/>
          </a:stretch>
        </p:blipFill>
        <p:spPr bwMode="auto">
          <a:xfrm>
            <a:off x="-12035" y="-2339521"/>
            <a:ext cx="12204035" cy="9197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451413" y="0"/>
            <a:ext cx="1126216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000">
                <a:solidFill>
                  <a:schemeClr val="tx2"/>
                </a:solidFill>
                <a:latin typeface="Arial" charset="0"/>
              </a:defRPr>
            </a:lvl2pPr>
            <a:lvl3pPr algn="ctr" rtl="0" fontAlgn="base">
              <a:spcBef>
                <a:spcPct val="0"/>
              </a:spcBef>
              <a:spcAft>
                <a:spcPct val="0"/>
              </a:spcAft>
              <a:defRPr sz="4000">
                <a:solidFill>
                  <a:schemeClr val="tx2"/>
                </a:solidFill>
                <a:latin typeface="Arial" charset="0"/>
              </a:defRPr>
            </a:lvl3pPr>
            <a:lvl4pPr algn="ctr" rtl="0" fontAlgn="base">
              <a:spcBef>
                <a:spcPct val="0"/>
              </a:spcBef>
              <a:spcAft>
                <a:spcPct val="0"/>
              </a:spcAft>
              <a:defRPr sz="4000">
                <a:solidFill>
                  <a:schemeClr val="tx2"/>
                </a:solidFill>
                <a:latin typeface="Arial" charset="0"/>
              </a:defRPr>
            </a:lvl4pPr>
            <a:lvl5pPr algn="ctr" rtl="0" fontAlgn="base">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a:lstStyle>
          <a:p>
            <a:pPr>
              <a:lnSpc>
                <a:spcPct val="95000"/>
              </a:lnSpc>
              <a:spcBef>
                <a:spcPct val="20000"/>
              </a:spcBef>
              <a:defRPr/>
            </a:pPr>
            <a:r>
              <a:rPr lang="en-US" b="1" dirty="0">
                <a:solidFill>
                  <a:prstClr val="black"/>
                </a:solidFill>
              </a:rPr>
              <a:t>Emergence of the Concept of Atmospheric Rivers</a:t>
            </a:r>
          </a:p>
        </p:txBody>
      </p:sp>
      <p:sp>
        <p:nvSpPr>
          <p:cNvPr id="6" name="Rectangle 3"/>
          <p:cNvSpPr txBox="1">
            <a:spLocks noChangeArrowheads="1"/>
          </p:cNvSpPr>
          <p:nvPr/>
        </p:nvSpPr>
        <p:spPr bwMode="auto">
          <a:xfrm>
            <a:off x="2318567" y="1447442"/>
            <a:ext cx="7437994" cy="3124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nSpc>
                <a:spcPct val="90000"/>
              </a:lnSpc>
              <a:defRPr/>
            </a:pPr>
            <a:r>
              <a:rPr lang="en-US" sz="2400" kern="0" dirty="0">
                <a:solidFill>
                  <a:schemeClr val="bg1"/>
                </a:solidFill>
                <a:latin typeface="Arial"/>
              </a:rPr>
              <a:t>F. Martin Ralph </a:t>
            </a:r>
          </a:p>
          <a:p>
            <a:pPr>
              <a:lnSpc>
                <a:spcPct val="90000"/>
              </a:lnSpc>
              <a:defRPr/>
            </a:pPr>
            <a:r>
              <a:rPr lang="en-US" sz="2400" kern="0" dirty="0">
                <a:solidFill>
                  <a:schemeClr val="bg1"/>
                </a:solidFill>
                <a:latin typeface="Arial"/>
              </a:rPr>
              <a:t>UC San Diego/Scripps Institution of Oceanography</a:t>
            </a:r>
          </a:p>
          <a:p>
            <a:pPr>
              <a:lnSpc>
                <a:spcPct val="90000"/>
              </a:lnSpc>
              <a:spcBef>
                <a:spcPct val="0"/>
              </a:spcBef>
              <a:defRPr/>
            </a:pPr>
            <a:endParaRPr lang="en-US" sz="1800" kern="0" dirty="0">
              <a:solidFill>
                <a:schemeClr val="bg1"/>
              </a:solidFill>
              <a:latin typeface="Arial"/>
            </a:endParaRPr>
          </a:p>
          <a:p>
            <a:pPr>
              <a:lnSpc>
                <a:spcPct val="90000"/>
              </a:lnSpc>
              <a:spcBef>
                <a:spcPct val="0"/>
              </a:spcBef>
              <a:defRPr/>
            </a:pPr>
            <a:endParaRPr lang="en-US" sz="1800" kern="0" dirty="0">
              <a:solidFill>
                <a:schemeClr val="bg1"/>
              </a:solidFill>
              <a:latin typeface="Arial"/>
            </a:endParaRPr>
          </a:p>
          <a:p>
            <a:pPr>
              <a:lnSpc>
                <a:spcPct val="90000"/>
              </a:lnSpc>
              <a:spcBef>
                <a:spcPct val="0"/>
              </a:spcBef>
              <a:defRPr/>
            </a:pPr>
            <a:r>
              <a:rPr lang="en-US" sz="2000" i="1" kern="0" dirty="0">
                <a:solidFill>
                  <a:schemeClr val="bg1"/>
                </a:solidFill>
                <a:latin typeface="Arial"/>
              </a:rPr>
              <a:t>International Atmospheric Rivers Conference (IARC) </a:t>
            </a:r>
          </a:p>
          <a:p>
            <a:pPr>
              <a:lnSpc>
                <a:spcPct val="90000"/>
              </a:lnSpc>
              <a:spcBef>
                <a:spcPct val="0"/>
              </a:spcBef>
              <a:defRPr/>
            </a:pPr>
            <a:r>
              <a:rPr lang="en-US" sz="2000" i="1" kern="0" dirty="0">
                <a:solidFill>
                  <a:schemeClr val="bg1"/>
                </a:solidFill>
                <a:latin typeface="Arial"/>
              </a:rPr>
              <a:t>Keynote Presentation</a:t>
            </a:r>
          </a:p>
          <a:p>
            <a:pPr>
              <a:lnSpc>
                <a:spcPct val="90000"/>
              </a:lnSpc>
              <a:spcBef>
                <a:spcPct val="0"/>
              </a:spcBef>
              <a:defRPr/>
            </a:pPr>
            <a:r>
              <a:rPr lang="en-US" sz="2000" i="1" kern="0" dirty="0">
                <a:solidFill>
                  <a:schemeClr val="bg1"/>
                </a:solidFill>
                <a:latin typeface="Arial"/>
              </a:rPr>
              <a:t>8 August 2016, La Jolla, CA</a:t>
            </a:r>
          </a:p>
          <a:p>
            <a:pPr>
              <a:lnSpc>
                <a:spcPct val="90000"/>
              </a:lnSpc>
              <a:spcBef>
                <a:spcPct val="0"/>
              </a:spcBef>
              <a:defRPr/>
            </a:pPr>
            <a:endParaRPr lang="en-US" sz="1800" kern="0" dirty="0">
              <a:solidFill>
                <a:schemeClr val="bg1"/>
              </a:solidFill>
              <a:latin typeface="Arial"/>
            </a:endParaRPr>
          </a:p>
        </p:txBody>
      </p:sp>
      <p:pic>
        <p:nvPicPr>
          <p:cNvPr id="7" name="Picture 6" descr="logoSIOcolor-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8628" y="5602086"/>
            <a:ext cx="1113476" cy="112043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430" y="5602086"/>
            <a:ext cx="3934968" cy="1155192"/>
          </a:xfrm>
          <a:prstGeom prst="rect">
            <a:avLst/>
          </a:prstGeom>
        </p:spPr>
      </p:pic>
    </p:spTree>
    <p:extLst>
      <p:ext uri="{BB962C8B-B14F-4D97-AF65-F5344CB8AC3E}">
        <p14:creationId xmlns:p14="http://schemas.microsoft.com/office/powerpoint/2010/main" val="150237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ig04_2004-02-16_SSMI+Streamflow_prelim"/>
          <p:cNvPicPr>
            <a:picLocks noChangeAspect="1" noChangeArrowheads="1"/>
          </p:cNvPicPr>
          <p:nvPr/>
        </p:nvPicPr>
        <p:blipFill>
          <a:blip r:embed="rId2" cstate="print"/>
          <a:srcRect/>
          <a:stretch>
            <a:fillRect/>
          </a:stretch>
        </p:blipFill>
        <p:spPr bwMode="auto">
          <a:xfrm>
            <a:off x="252715" y="4762"/>
            <a:ext cx="5038725" cy="6853238"/>
          </a:xfrm>
          <a:prstGeom prst="rect">
            <a:avLst/>
          </a:prstGeom>
          <a:noFill/>
        </p:spPr>
      </p:pic>
      <p:sp>
        <p:nvSpPr>
          <p:cNvPr id="57348" name="Text Box 4"/>
          <p:cNvSpPr txBox="1">
            <a:spLocks noChangeArrowheads="1"/>
          </p:cNvSpPr>
          <p:nvPr/>
        </p:nvSpPr>
        <p:spPr bwMode="auto">
          <a:xfrm>
            <a:off x="659105" y="3789938"/>
            <a:ext cx="4556177" cy="830997"/>
          </a:xfrm>
          <a:prstGeom prst="rect">
            <a:avLst/>
          </a:prstGeom>
          <a:noFill/>
          <a:ln w="9525">
            <a:noFill/>
            <a:miter lim="800000"/>
            <a:headEnd/>
            <a:tailEnd/>
          </a:ln>
          <a:effectLst/>
        </p:spPr>
        <p:txBody>
          <a:bodyPr wrap="square">
            <a:spAutoFit/>
          </a:bodyPr>
          <a:lstStyle/>
          <a:p>
            <a:pPr>
              <a:buFontTx/>
              <a:buChar char="•"/>
            </a:pPr>
            <a:r>
              <a:rPr lang="en-US" sz="1600" b="1" dirty="0">
                <a:solidFill>
                  <a:prstClr val="white"/>
                </a:solidFill>
              </a:rPr>
              <a:t>  SSM/I satellite  data shows atmospheric river</a:t>
            </a:r>
          </a:p>
          <a:p>
            <a:pPr>
              <a:buFontTx/>
              <a:buChar char="•"/>
            </a:pPr>
            <a:r>
              <a:rPr lang="en-US" sz="1600" b="1" dirty="0">
                <a:solidFill>
                  <a:prstClr val="white"/>
                </a:solidFill>
              </a:rPr>
              <a:t>  Stream gauge data show regional extent of high stream flow covers 500 km of coast</a:t>
            </a:r>
          </a:p>
        </p:txBody>
      </p:sp>
      <p:sp>
        <p:nvSpPr>
          <p:cNvPr id="5" name="TextBox 4"/>
          <p:cNvSpPr txBox="1"/>
          <p:nvPr/>
        </p:nvSpPr>
        <p:spPr>
          <a:xfrm>
            <a:off x="659105" y="4955399"/>
            <a:ext cx="3952833" cy="1015663"/>
          </a:xfrm>
          <a:prstGeom prst="rect">
            <a:avLst/>
          </a:prstGeom>
          <a:solidFill>
            <a:schemeClr val="bg1"/>
          </a:solidFill>
          <a:ln>
            <a:solidFill>
              <a:schemeClr val="tx1"/>
            </a:solidFill>
          </a:ln>
        </p:spPr>
        <p:txBody>
          <a:bodyPr wrap="square" rtlCol="0">
            <a:spAutoFit/>
          </a:bodyPr>
          <a:lstStyle/>
          <a:p>
            <a:pPr algn="ctr"/>
            <a:r>
              <a:rPr lang="en-US" sz="2000" b="1" dirty="0">
                <a:solidFill>
                  <a:prstClr val="black"/>
                </a:solidFill>
              </a:rPr>
              <a:t>Russian River floods are associated with atmospheric rivers </a:t>
            </a:r>
          </a:p>
          <a:p>
            <a:pPr algn="ctr"/>
            <a:r>
              <a:rPr lang="en-US" sz="2000" b="1" dirty="0">
                <a:solidFill>
                  <a:prstClr val="black"/>
                </a:solidFill>
              </a:rPr>
              <a:t>- all 7 floods over 8 years.</a:t>
            </a:r>
          </a:p>
        </p:txBody>
      </p:sp>
      <p:sp>
        <p:nvSpPr>
          <p:cNvPr id="6" name="Slide Number Placeholder 5"/>
          <p:cNvSpPr>
            <a:spLocks noGrp="1"/>
          </p:cNvSpPr>
          <p:nvPr>
            <p:ph type="sldNum" sz="quarter" idx="12"/>
          </p:nvPr>
        </p:nvSpPr>
        <p:spPr/>
        <p:txBody>
          <a:bodyPr/>
          <a:lstStyle/>
          <a:p>
            <a:fld id="{EFA9FC2E-CADC-441F-9DB3-12508A833DDC}" type="slidenum">
              <a:rPr lang="en-US" smtClean="0">
                <a:solidFill>
                  <a:prstClr val="black">
                    <a:tint val="75000"/>
                  </a:prstClr>
                </a:solidFill>
              </a:rPr>
              <a:pPr/>
              <a:t>10</a:t>
            </a:fld>
            <a:endParaRPr lang="en-US" dirty="0">
              <a:solidFill>
                <a:prstClr val="black">
                  <a:tint val="75000"/>
                </a:prstClr>
              </a:solidFill>
            </a:endParaRPr>
          </a:p>
        </p:txBody>
      </p:sp>
      <p:sp>
        <p:nvSpPr>
          <p:cNvPr id="7" name="TextBox 4"/>
          <p:cNvSpPr txBox="1">
            <a:spLocks noChangeArrowheads="1"/>
          </p:cNvSpPr>
          <p:nvPr/>
        </p:nvSpPr>
        <p:spPr bwMode="auto">
          <a:xfrm>
            <a:off x="5215283" y="156568"/>
            <a:ext cx="3194958" cy="2062103"/>
          </a:xfrm>
          <a:prstGeom prst="rect">
            <a:avLst/>
          </a:prstGeom>
          <a:noFill/>
          <a:ln w="9525">
            <a:noFill/>
            <a:miter lim="800000"/>
            <a:headEnd/>
            <a:tailEnd/>
          </a:ln>
        </p:spPr>
        <p:txBody>
          <a:bodyPr wrap="square">
            <a:spAutoFit/>
          </a:bodyPr>
          <a:lstStyle/>
          <a:p>
            <a:pPr algn="ctr"/>
            <a:r>
              <a:rPr lang="en-US" sz="2400" b="1" dirty="0">
                <a:solidFill>
                  <a:prstClr val="black"/>
                </a:solidFill>
              </a:rPr>
              <a:t>Flooding on California’s Russian River:  Role of atmospheric rivers </a:t>
            </a:r>
          </a:p>
          <a:p>
            <a:pPr algn="ctr"/>
            <a:endParaRPr lang="en-US" sz="1400" b="1" dirty="0">
              <a:solidFill>
                <a:prstClr val="black"/>
              </a:solidFill>
            </a:endParaRPr>
          </a:p>
          <a:p>
            <a:pPr algn="ctr"/>
            <a:r>
              <a:rPr lang="en-US" sz="1400" dirty="0">
                <a:solidFill>
                  <a:prstClr val="black"/>
                </a:solidFill>
              </a:rPr>
              <a:t>Ralph, F.M., P. J. Neiman, G. A. Wick, S. I. </a:t>
            </a:r>
            <a:r>
              <a:rPr lang="en-US" sz="1400" dirty="0" err="1">
                <a:solidFill>
                  <a:prstClr val="black"/>
                </a:solidFill>
              </a:rPr>
              <a:t>Gutman</a:t>
            </a:r>
            <a:r>
              <a:rPr lang="en-US" sz="1400" dirty="0">
                <a:solidFill>
                  <a:prstClr val="black"/>
                </a:solidFill>
              </a:rPr>
              <a:t>, M. D. </a:t>
            </a:r>
            <a:r>
              <a:rPr lang="en-US" sz="1400" dirty="0" err="1">
                <a:solidFill>
                  <a:prstClr val="black"/>
                </a:solidFill>
              </a:rPr>
              <a:t>Dettinger</a:t>
            </a:r>
            <a:r>
              <a:rPr lang="en-US" sz="1400" dirty="0">
                <a:solidFill>
                  <a:prstClr val="black"/>
                </a:solidFill>
              </a:rPr>
              <a:t>, D. R. Cayan, A. White (</a:t>
            </a:r>
            <a:r>
              <a:rPr lang="en-US" sz="1400" i="1" dirty="0" err="1">
                <a:solidFill>
                  <a:prstClr val="black"/>
                </a:solidFill>
              </a:rPr>
              <a:t>Geophys</a:t>
            </a:r>
            <a:r>
              <a:rPr lang="en-US" sz="1400" i="1" dirty="0">
                <a:solidFill>
                  <a:prstClr val="black"/>
                </a:solidFill>
              </a:rPr>
              <a:t>. Res. </a:t>
            </a:r>
            <a:r>
              <a:rPr lang="en-US" sz="1400" i="1" dirty="0" err="1">
                <a:solidFill>
                  <a:prstClr val="black"/>
                </a:solidFill>
              </a:rPr>
              <a:t>Lett</a:t>
            </a:r>
            <a:r>
              <a:rPr lang="en-US" sz="1400" i="1" dirty="0">
                <a:solidFill>
                  <a:prstClr val="black"/>
                </a:solidFill>
              </a:rPr>
              <a:t>., 2006)</a:t>
            </a:r>
          </a:p>
        </p:txBody>
      </p:sp>
      <p:grpSp>
        <p:nvGrpSpPr>
          <p:cNvPr id="2" name="Group 1"/>
          <p:cNvGrpSpPr/>
          <p:nvPr/>
        </p:nvGrpSpPr>
        <p:grpSpPr>
          <a:xfrm>
            <a:off x="8385965" y="2493359"/>
            <a:ext cx="3548069" cy="4228117"/>
            <a:chOff x="8392085" y="1837017"/>
            <a:chExt cx="3548069" cy="4228117"/>
          </a:xfrm>
        </p:grpSpPr>
        <p:pic>
          <p:nvPicPr>
            <p:cNvPr id="9" name="Picture 8" descr="new_ar.ppt_contribs.png"/>
            <p:cNvPicPr/>
            <p:nvPr/>
          </p:nvPicPr>
          <p:blipFill rotWithShape="1">
            <a:blip r:embed="rId3" cstate="print"/>
            <a:srcRect l="1492" t="32988" r="74713" b="35681"/>
            <a:stretch/>
          </p:blipFill>
          <p:spPr>
            <a:xfrm>
              <a:off x="8392085" y="1837017"/>
              <a:ext cx="3548069" cy="4228117"/>
            </a:xfrm>
            <a:prstGeom prst="rect">
              <a:avLst/>
            </a:prstGeom>
            <a:ln>
              <a:solidFill>
                <a:schemeClr val="tx1"/>
              </a:solidFill>
            </a:ln>
          </p:spPr>
        </p:pic>
        <p:pic>
          <p:nvPicPr>
            <p:cNvPr id="10" name="Picture 9" descr="new_ar.ppt_contribs.png"/>
            <p:cNvPicPr/>
            <p:nvPr/>
          </p:nvPicPr>
          <p:blipFill rotWithShape="1">
            <a:blip r:embed="rId3" cstate="print"/>
            <a:srcRect t="87104" r="52306"/>
            <a:stretch/>
          </p:blipFill>
          <p:spPr>
            <a:xfrm>
              <a:off x="8767995" y="5383843"/>
              <a:ext cx="2784010" cy="681291"/>
            </a:xfrm>
            <a:prstGeom prst="rect">
              <a:avLst/>
            </a:prstGeom>
          </p:spPr>
        </p:pic>
      </p:grpSp>
      <p:sp>
        <p:nvSpPr>
          <p:cNvPr id="11" name="TextBox 4"/>
          <p:cNvSpPr txBox="1">
            <a:spLocks noChangeArrowheads="1"/>
          </p:cNvSpPr>
          <p:nvPr/>
        </p:nvSpPr>
        <p:spPr bwMode="auto">
          <a:xfrm>
            <a:off x="5315715" y="4955399"/>
            <a:ext cx="3094525" cy="1354217"/>
          </a:xfrm>
          <a:prstGeom prst="rect">
            <a:avLst/>
          </a:prstGeom>
          <a:noFill/>
          <a:ln w="9525">
            <a:noFill/>
            <a:miter lim="800000"/>
            <a:headEnd/>
            <a:tailEnd/>
          </a:ln>
        </p:spPr>
        <p:txBody>
          <a:bodyPr wrap="square">
            <a:spAutoFit/>
          </a:bodyPr>
          <a:lstStyle/>
          <a:p>
            <a:pPr algn="ctr"/>
            <a:r>
              <a:rPr lang="en-US" b="1" dirty="0">
                <a:solidFill>
                  <a:prstClr val="black"/>
                </a:solidFill>
              </a:rPr>
              <a:t>Atmospheric Rivers, Floods and the Water Resources of California</a:t>
            </a:r>
          </a:p>
          <a:p>
            <a:pPr algn="ctr"/>
            <a:r>
              <a:rPr lang="en-US" sz="1400" dirty="0">
                <a:solidFill>
                  <a:prstClr val="black"/>
                </a:solidFill>
              </a:rPr>
              <a:t>Mike Dettinger, M. Ralph, , T. Das, P. Neiman, D. Cayan  </a:t>
            </a:r>
            <a:r>
              <a:rPr lang="en-US" sz="1400" i="1" dirty="0">
                <a:solidFill>
                  <a:prstClr val="black"/>
                </a:solidFill>
              </a:rPr>
              <a:t>(Water, 2011</a:t>
            </a:r>
            <a:r>
              <a:rPr lang="en-US" sz="1400" dirty="0">
                <a:solidFill>
                  <a:prstClr val="black"/>
                </a:solidFill>
              </a:rPr>
              <a:t>)</a:t>
            </a:r>
          </a:p>
        </p:txBody>
      </p:sp>
      <p:sp>
        <p:nvSpPr>
          <p:cNvPr id="12" name="TextBox 11"/>
          <p:cNvSpPr txBox="1"/>
          <p:nvPr/>
        </p:nvSpPr>
        <p:spPr>
          <a:xfrm>
            <a:off x="5291440" y="2618608"/>
            <a:ext cx="2971800" cy="2062103"/>
          </a:xfrm>
          <a:prstGeom prst="rect">
            <a:avLst/>
          </a:prstGeom>
          <a:solidFill>
            <a:srgbClr val="92D050"/>
          </a:solidFill>
          <a:ln>
            <a:solidFill>
              <a:sysClr val="windowText" lastClr="000000"/>
            </a:solidFill>
          </a:ln>
        </p:spPr>
        <p:txBody>
          <a:bodyPr wrap="square" rtlCol="0">
            <a:spAutoFit/>
          </a:bodyPr>
          <a:lstStyle/>
          <a:p>
            <a:pPr algn="ctr">
              <a:defRPr/>
            </a:pPr>
            <a:r>
              <a:rPr lang="en-US" sz="3200" b="1" i="1" kern="0" dirty="0">
                <a:solidFill>
                  <a:prstClr val="black"/>
                </a:solidFill>
              </a:rPr>
              <a:t>ARs can </a:t>
            </a:r>
          </a:p>
          <a:p>
            <a:pPr algn="ctr">
              <a:defRPr/>
            </a:pPr>
            <a:r>
              <a:rPr lang="en-US" sz="3200" b="1" i="1" kern="0" dirty="0">
                <a:solidFill>
                  <a:prstClr val="black"/>
                </a:solidFill>
              </a:rPr>
              <a:t>CAUSE FLOODS and PROVIDE WATER SUPPLY</a:t>
            </a:r>
          </a:p>
        </p:txBody>
      </p:sp>
      <p:pic>
        <p:nvPicPr>
          <p:cNvPr id="16" name="Picture 15" descr="Guerneville_California_floodin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98252" y="4762"/>
            <a:ext cx="3463826" cy="2311527"/>
          </a:xfrm>
          <a:prstGeom prst="rect">
            <a:avLst/>
          </a:prstGeom>
        </p:spPr>
      </p:pic>
    </p:spTree>
    <p:extLst>
      <p:ext uri="{BB962C8B-B14F-4D97-AF65-F5344CB8AC3E}">
        <p14:creationId xmlns:p14="http://schemas.microsoft.com/office/powerpoint/2010/main" val="410076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513623" y="63343"/>
            <a:ext cx="7555374" cy="938608"/>
          </a:xfrm>
          <a:solidFill>
            <a:schemeClr val="bg1">
              <a:lumMod val="85000"/>
            </a:schemeClr>
          </a:solidFill>
          <a:ln>
            <a:solidFill>
              <a:schemeClr val="tx1"/>
            </a:solidFill>
          </a:ln>
        </p:spPr>
        <p:txBody>
          <a:bodyPr>
            <a:noAutofit/>
          </a:bodyPr>
          <a:lstStyle/>
          <a:p>
            <a:pPr marL="0" indent="0" algn="ctr">
              <a:buNone/>
            </a:pPr>
            <a:r>
              <a:rPr lang="en-US" sz="2800" b="1" dirty="0"/>
              <a:t>First Multi-year Catalog of AR Events Created:  Used RNW 2004 Method &amp; Satellite IWV Data</a:t>
            </a:r>
          </a:p>
          <a:p>
            <a:pPr marL="0" indent="0" algn="ctr">
              <a:buNone/>
            </a:pPr>
            <a:endParaRPr lang="en-US" sz="2800" b="1" dirty="0"/>
          </a:p>
        </p:txBody>
      </p:sp>
      <p:grpSp>
        <p:nvGrpSpPr>
          <p:cNvPr id="4" name="Group 20"/>
          <p:cNvGrpSpPr>
            <a:grpSpLocks/>
          </p:cNvGrpSpPr>
          <p:nvPr/>
        </p:nvGrpSpPr>
        <p:grpSpPr bwMode="auto">
          <a:xfrm>
            <a:off x="2317461" y="1038463"/>
            <a:ext cx="7604125" cy="5784850"/>
            <a:chOff x="508" y="648"/>
            <a:chExt cx="4790" cy="3644"/>
          </a:xfrm>
        </p:grpSpPr>
        <p:sp>
          <p:nvSpPr>
            <p:cNvPr id="5" name="Rectangle 2"/>
            <p:cNvSpPr>
              <a:spLocks noChangeArrowheads="1"/>
            </p:cNvSpPr>
            <p:nvPr/>
          </p:nvSpPr>
          <p:spPr bwMode="auto">
            <a:xfrm>
              <a:off x="2040" y="4128"/>
              <a:ext cx="1774" cy="164"/>
            </a:xfrm>
            <a:prstGeom prst="rect">
              <a:avLst/>
            </a:prstGeom>
            <a:solidFill>
              <a:schemeClr val="bg1"/>
            </a:solidFill>
            <a:ln w="9525">
              <a:noFill/>
              <a:miter lim="800000"/>
              <a:headEnd/>
              <a:tailEnd/>
            </a:ln>
          </p:spPr>
          <p:txBody>
            <a:bodyPr wrap="none" anchor="ctr"/>
            <a:lstStyle/>
            <a:p>
              <a:pPr defTabSz="457200"/>
              <a:r>
                <a:rPr lang="en-US" sz="1400" dirty="0">
                  <a:solidFill>
                    <a:prstClr val="black"/>
                  </a:solidFill>
                </a:rPr>
                <a:t>SSM/I Integrated Water Vapor (cm)</a:t>
              </a:r>
            </a:p>
          </p:txBody>
        </p:sp>
        <p:pic>
          <p:nvPicPr>
            <p:cNvPr id="7" name="Picture 3" descr="04047_wvp"/>
            <p:cNvPicPr>
              <a:picLocks noChangeAspect="1" noChangeArrowheads="1"/>
            </p:cNvPicPr>
            <p:nvPr/>
          </p:nvPicPr>
          <p:blipFill>
            <a:blip r:embed="rId2" cstate="print"/>
            <a:srcRect l="1216" t="13902" b="21190"/>
            <a:stretch>
              <a:fillRect/>
            </a:stretch>
          </p:blipFill>
          <p:spPr bwMode="auto">
            <a:xfrm>
              <a:off x="508" y="648"/>
              <a:ext cx="4790" cy="3152"/>
            </a:xfrm>
            <a:prstGeom prst="rect">
              <a:avLst/>
            </a:prstGeom>
            <a:noFill/>
            <a:ln w="9525">
              <a:noFill/>
              <a:miter lim="800000"/>
              <a:headEnd/>
              <a:tailEnd/>
            </a:ln>
          </p:spPr>
        </p:pic>
        <p:sp>
          <p:nvSpPr>
            <p:cNvPr id="9" name="Rectangle 4"/>
            <p:cNvSpPr>
              <a:spLocks noChangeArrowheads="1"/>
            </p:cNvSpPr>
            <p:nvPr/>
          </p:nvSpPr>
          <p:spPr bwMode="auto">
            <a:xfrm>
              <a:off x="4361" y="690"/>
              <a:ext cx="828" cy="367"/>
            </a:xfrm>
            <a:prstGeom prst="rect">
              <a:avLst/>
            </a:prstGeom>
            <a:noFill/>
            <a:ln w="9525">
              <a:solidFill>
                <a:schemeClr val="bg1"/>
              </a:solidFill>
              <a:miter lim="800000"/>
              <a:headEnd/>
              <a:tailEnd/>
            </a:ln>
          </p:spPr>
          <p:txBody>
            <a:bodyPr wrap="none" anchor="ctr"/>
            <a:lstStyle/>
            <a:p>
              <a:pPr algn="r" defTabSz="457200"/>
              <a:r>
                <a:rPr lang="en-US" dirty="0">
                  <a:solidFill>
                    <a:prstClr val="white"/>
                  </a:solidFill>
                </a:rPr>
                <a:t>16-Feb-04</a:t>
              </a:r>
            </a:p>
          </p:txBody>
        </p:sp>
        <p:sp>
          <p:nvSpPr>
            <p:cNvPr id="10" name="Line 6"/>
            <p:cNvSpPr>
              <a:spLocks noChangeShapeType="1"/>
            </p:cNvSpPr>
            <p:nvPr/>
          </p:nvSpPr>
          <p:spPr bwMode="auto">
            <a:xfrm rot="-120000">
              <a:off x="3479" y="2184"/>
              <a:ext cx="213" cy="311"/>
            </a:xfrm>
            <a:prstGeom prst="line">
              <a:avLst/>
            </a:prstGeom>
            <a:noFill/>
            <a:ln w="38100">
              <a:solidFill>
                <a:schemeClr val="bg1"/>
              </a:solidFill>
              <a:round/>
              <a:headEnd type="arrow" w="med" len="med"/>
              <a:tailEnd type="arrow" w="med" len="med"/>
            </a:ln>
          </p:spPr>
          <p:txBody>
            <a:bodyPr/>
            <a:lstStyle/>
            <a:p>
              <a:pPr defTabSz="457200"/>
              <a:endParaRPr lang="en-US">
                <a:solidFill>
                  <a:prstClr val="black"/>
                </a:solidFill>
              </a:endParaRPr>
            </a:p>
          </p:txBody>
        </p:sp>
        <p:sp>
          <p:nvSpPr>
            <p:cNvPr id="11" name="Line 7"/>
            <p:cNvSpPr>
              <a:spLocks noChangeShapeType="1"/>
            </p:cNvSpPr>
            <p:nvPr/>
          </p:nvSpPr>
          <p:spPr bwMode="auto">
            <a:xfrm flipH="1">
              <a:off x="2374" y="1770"/>
              <a:ext cx="1527" cy="1100"/>
            </a:xfrm>
            <a:prstGeom prst="line">
              <a:avLst/>
            </a:prstGeom>
            <a:noFill/>
            <a:ln w="38100">
              <a:solidFill>
                <a:schemeClr val="bg1"/>
              </a:solidFill>
              <a:round/>
              <a:headEnd type="arrow" w="med" len="med"/>
              <a:tailEnd type="arrow" w="med" len="med"/>
            </a:ln>
          </p:spPr>
          <p:txBody>
            <a:bodyPr/>
            <a:lstStyle/>
            <a:p>
              <a:pPr defTabSz="457200"/>
              <a:endParaRPr lang="en-US">
                <a:solidFill>
                  <a:prstClr val="black"/>
                </a:solidFill>
              </a:endParaRPr>
            </a:p>
          </p:txBody>
        </p:sp>
        <p:sp>
          <p:nvSpPr>
            <p:cNvPr id="12" name="Rectangle 8"/>
            <p:cNvSpPr>
              <a:spLocks noChangeArrowheads="1"/>
            </p:cNvSpPr>
            <p:nvPr/>
          </p:nvSpPr>
          <p:spPr bwMode="auto">
            <a:xfrm>
              <a:off x="3584" y="2554"/>
              <a:ext cx="944" cy="314"/>
            </a:xfrm>
            <a:prstGeom prst="rect">
              <a:avLst/>
            </a:prstGeom>
            <a:noFill/>
            <a:ln w="9525">
              <a:noFill/>
              <a:miter lim="800000"/>
              <a:headEnd/>
              <a:tailEnd/>
            </a:ln>
          </p:spPr>
          <p:txBody>
            <a:bodyPr wrap="none" anchor="ctr"/>
            <a:lstStyle/>
            <a:p>
              <a:pPr defTabSz="457200"/>
              <a:r>
                <a:rPr lang="en-US">
                  <a:solidFill>
                    <a:prstClr val="white"/>
                  </a:solidFill>
                </a:rPr>
                <a:t>IWV &gt;2cm:</a:t>
              </a:r>
            </a:p>
            <a:p>
              <a:pPr defTabSz="457200"/>
              <a:r>
                <a:rPr lang="en-US">
                  <a:solidFill>
                    <a:prstClr val="white"/>
                  </a:solidFill>
                </a:rPr>
                <a:t>&lt;1000 km wide</a:t>
              </a:r>
            </a:p>
          </p:txBody>
        </p:sp>
        <p:sp>
          <p:nvSpPr>
            <p:cNvPr id="13" name="Rectangle 9"/>
            <p:cNvSpPr>
              <a:spLocks noChangeArrowheads="1"/>
            </p:cNvSpPr>
            <p:nvPr/>
          </p:nvSpPr>
          <p:spPr bwMode="auto">
            <a:xfrm>
              <a:off x="3099" y="1391"/>
              <a:ext cx="944" cy="314"/>
            </a:xfrm>
            <a:prstGeom prst="rect">
              <a:avLst/>
            </a:prstGeom>
            <a:noFill/>
            <a:ln w="9525">
              <a:noFill/>
              <a:miter lim="800000"/>
              <a:headEnd/>
              <a:tailEnd/>
            </a:ln>
          </p:spPr>
          <p:txBody>
            <a:bodyPr wrap="none" anchor="ctr"/>
            <a:lstStyle/>
            <a:p>
              <a:pPr defTabSz="457200"/>
              <a:r>
                <a:rPr lang="en-US">
                  <a:solidFill>
                    <a:prstClr val="white"/>
                  </a:solidFill>
                </a:rPr>
                <a:t>IWV &gt;2cm:</a:t>
              </a:r>
            </a:p>
            <a:p>
              <a:pPr defTabSz="457200"/>
              <a:r>
                <a:rPr lang="en-US">
                  <a:solidFill>
                    <a:prstClr val="white"/>
                  </a:solidFill>
                </a:rPr>
                <a:t>&gt;2000 km long</a:t>
              </a:r>
            </a:p>
          </p:txBody>
        </p:sp>
        <p:sp>
          <p:nvSpPr>
            <p:cNvPr id="16" name="Oval 12"/>
            <p:cNvSpPr>
              <a:spLocks noChangeAspect="1" noChangeArrowheads="1"/>
            </p:cNvSpPr>
            <p:nvPr/>
          </p:nvSpPr>
          <p:spPr bwMode="auto">
            <a:xfrm>
              <a:off x="3760" y="801"/>
              <a:ext cx="109" cy="109"/>
            </a:xfrm>
            <a:prstGeom prst="ellipse">
              <a:avLst/>
            </a:prstGeom>
            <a:solidFill>
              <a:schemeClr val="accent1"/>
            </a:solidFill>
            <a:ln w="9525">
              <a:solidFill>
                <a:schemeClr val="tx1"/>
              </a:solidFill>
              <a:round/>
              <a:headEnd/>
              <a:tailEnd/>
            </a:ln>
          </p:spPr>
          <p:txBody>
            <a:bodyPr wrap="none" anchor="ctr"/>
            <a:lstStyle/>
            <a:p>
              <a:pPr defTabSz="457200"/>
              <a:endParaRPr lang="en-US">
                <a:solidFill>
                  <a:prstClr val="black"/>
                </a:solidFill>
              </a:endParaRPr>
            </a:p>
          </p:txBody>
        </p:sp>
        <p:sp>
          <p:nvSpPr>
            <p:cNvPr id="17" name="Rectangle 13"/>
            <p:cNvSpPr>
              <a:spLocks noChangeArrowheads="1"/>
            </p:cNvSpPr>
            <p:nvPr/>
          </p:nvSpPr>
          <p:spPr bwMode="auto">
            <a:xfrm rot="2825715">
              <a:off x="4140" y="1937"/>
              <a:ext cx="661" cy="94"/>
            </a:xfrm>
            <a:prstGeom prst="rect">
              <a:avLst/>
            </a:prstGeom>
            <a:noFill/>
            <a:ln w="9525">
              <a:noFill/>
              <a:miter lim="800000"/>
              <a:headEnd/>
              <a:tailEnd/>
            </a:ln>
          </p:spPr>
          <p:txBody>
            <a:bodyPr wrap="none" anchor="ctr"/>
            <a:lstStyle/>
            <a:p>
              <a:pPr defTabSz="457200"/>
              <a:r>
                <a:rPr lang="en-US" sz="1400">
                  <a:solidFill>
                    <a:prstClr val="white"/>
                  </a:solidFill>
                </a:rPr>
                <a:t>South coast</a:t>
              </a:r>
            </a:p>
          </p:txBody>
        </p:sp>
        <p:sp>
          <p:nvSpPr>
            <p:cNvPr id="18" name="Rectangle 14"/>
            <p:cNvSpPr>
              <a:spLocks noChangeArrowheads="1"/>
            </p:cNvSpPr>
            <p:nvPr/>
          </p:nvSpPr>
          <p:spPr bwMode="auto">
            <a:xfrm rot="3983118">
              <a:off x="3873" y="1131"/>
              <a:ext cx="649" cy="108"/>
            </a:xfrm>
            <a:prstGeom prst="rect">
              <a:avLst/>
            </a:prstGeom>
            <a:noFill/>
            <a:ln w="9525">
              <a:noFill/>
              <a:miter lim="800000"/>
              <a:headEnd/>
              <a:tailEnd/>
            </a:ln>
          </p:spPr>
          <p:txBody>
            <a:bodyPr wrap="none" anchor="ctr"/>
            <a:lstStyle/>
            <a:p>
              <a:pPr defTabSz="457200"/>
              <a:r>
                <a:rPr lang="en-US" sz="1400">
                  <a:solidFill>
                    <a:prstClr val="white"/>
                  </a:solidFill>
                </a:rPr>
                <a:t>North coast</a:t>
              </a:r>
            </a:p>
          </p:txBody>
        </p:sp>
        <p:sp>
          <p:nvSpPr>
            <p:cNvPr id="19" name="Text Box 15"/>
            <p:cNvSpPr txBox="1">
              <a:spLocks noChangeArrowheads="1"/>
            </p:cNvSpPr>
            <p:nvPr/>
          </p:nvSpPr>
          <p:spPr bwMode="auto">
            <a:xfrm>
              <a:off x="834" y="699"/>
              <a:ext cx="2193" cy="1211"/>
            </a:xfrm>
            <a:prstGeom prst="rect">
              <a:avLst/>
            </a:prstGeom>
            <a:noFill/>
            <a:ln w="9525">
              <a:solidFill>
                <a:schemeClr val="bg1"/>
              </a:solidFill>
              <a:miter lim="800000"/>
              <a:headEnd/>
              <a:tailEnd/>
            </a:ln>
          </p:spPr>
          <p:txBody>
            <a:bodyPr>
              <a:spAutoFit/>
            </a:bodyPr>
            <a:lstStyle/>
            <a:p>
              <a:pPr marL="119063" indent="-119063" defTabSz="457200">
                <a:lnSpc>
                  <a:spcPct val="80000"/>
                </a:lnSpc>
                <a:spcBef>
                  <a:spcPct val="50000"/>
                </a:spcBef>
                <a:buFontTx/>
                <a:buChar char="•"/>
              </a:pPr>
              <a:r>
                <a:rPr lang="en-US" sz="1600" dirty="0">
                  <a:solidFill>
                    <a:prstClr val="white"/>
                  </a:solidFill>
                </a:rPr>
                <a:t>Long, narrow plume of enhanced atmospheric water vapor in warm sector of winter storms</a:t>
              </a:r>
            </a:p>
            <a:p>
              <a:pPr marL="119063" indent="-119063" defTabSz="457200">
                <a:lnSpc>
                  <a:spcPct val="80000"/>
                </a:lnSpc>
                <a:spcBef>
                  <a:spcPct val="50000"/>
                </a:spcBef>
                <a:buFontTx/>
                <a:buChar char="•"/>
              </a:pPr>
              <a:r>
                <a:rPr lang="en-US" sz="1600" dirty="0">
                  <a:solidFill>
                    <a:prstClr val="white"/>
                  </a:solidFill>
                </a:rPr>
                <a:t>Identified via integrated water vapor (IWV) in numerical models or observed in SSMI/S Satellite estimates</a:t>
              </a:r>
            </a:p>
            <a:p>
              <a:pPr marL="119063" indent="-119063" defTabSz="457200">
                <a:lnSpc>
                  <a:spcPct val="80000"/>
                </a:lnSpc>
                <a:spcBef>
                  <a:spcPct val="50000"/>
                </a:spcBef>
                <a:buFontTx/>
                <a:buChar char="•"/>
              </a:pPr>
              <a:r>
                <a:rPr lang="en-US" sz="1600" dirty="0">
                  <a:solidFill>
                    <a:prstClr val="white"/>
                  </a:solidFill>
                </a:rPr>
                <a:t>Example from 2014 illustrates AR landfall in California</a:t>
              </a:r>
            </a:p>
          </p:txBody>
        </p:sp>
        <p:pic>
          <p:nvPicPr>
            <p:cNvPr id="22" name="Picture 18" descr="04047_wvp"/>
            <p:cNvPicPr>
              <a:picLocks noChangeAspect="1" noChangeArrowheads="1"/>
            </p:cNvPicPr>
            <p:nvPr/>
          </p:nvPicPr>
          <p:blipFill>
            <a:blip r:embed="rId2" cstate="print"/>
            <a:srcRect l="1216" t="80128" b="12582"/>
            <a:stretch>
              <a:fillRect/>
            </a:stretch>
          </p:blipFill>
          <p:spPr bwMode="auto">
            <a:xfrm>
              <a:off x="508" y="3787"/>
              <a:ext cx="4790" cy="354"/>
            </a:xfrm>
            <a:prstGeom prst="rect">
              <a:avLst/>
            </a:prstGeom>
            <a:noFill/>
            <a:ln w="9525">
              <a:noFill/>
              <a:miter lim="800000"/>
              <a:headEnd/>
              <a:tailEnd/>
            </a:ln>
          </p:spPr>
        </p:pic>
      </p:grpSp>
      <p:sp>
        <p:nvSpPr>
          <p:cNvPr id="2" name="TextBox 1"/>
          <p:cNvSpPr txBox="1"/>
          <p:nvPr/>
        </p:nvSpPr>
        <p:spPr>
          <a:xfrm>
            <a:off x="5710279" y="4788401"/>
            <a:ext cx="4358718" cy="954107"/>
          </a:xfrm>
          <a:prstGeom prst="rect">
            <a:avLst/>
          </a:prstGeom>
          <a:noFill/>
        </p:spPr>
        <p:txBody>
          <a:bodyPr wrap="square" rtlCol="0">
            <a:spAutoFit/>
          </a:bodyPr>
          <a:lstStyle/>
          <a:p>
            <a:pPr defTabSz="457200"/>
            <a:r>
              <a:rPr lang="en-US" sz="1400" b="1" dirty="0">
                <a:solidFill>
                  <a:prstClr val="white"/>
                </a:solidFill>
              </a:rPr>
              <a:t>Method from F.M. Ralph, P. Neiman, G. Wick (2004), </a:t>
            </a:r>
            <a:r>
              <a:rPr lang="en-US" sz="1400" b="1" i="1" dirty="0">
                <a:solidFill>
                  <a:prstClr val="white"/>
                </a:solidFill>
              </a:rPr>
              <a:t>Mon. </a:t>
            </a:r>
            <a:r>
              <a:rPr lang="en-US" sz="1400" b="1" i="1" dirty="0" err="1">
                <a:solidFill>
                  <a:prstClr val="white"/>
                </a:solidFill>
              </a:rPr>
              <a:t>Wea</a:t>
            </a:r>
            <a:r>
              <a:rPr lang="en-US" sz="1400" b="1" i="1" dirty="0">
                <a:solidFill>
                  <a:prstClr val="white"/>
                </a:solidFill>
              </a:rPr>
              <a:t>. Rev. </a:t>
            </a:r>
            <a:r>
              <a:rPr lang="en-US" sz="1400" b="1" dirty="0">
                <a:solidFill>
                  <a:prstClr val="white"/>
                </a:solidFill>
              </a:rPr>
              <a:t>(“RNW method”)</a:t>
            </a:r>
          </a:p>
          <a:p>
            <a:pPr defTabSz="457200"/>
            <a:r>
              <a:rPr lang="en-US" sz="1400" b="1" dirty="0">
                <a:solidFill>
                  <a:prstClr val="white"/>
                </a:solidFill>
              </a:rPr>
              <a:t>Neiman, P.J., F.M. Ralph, G.A. Wick, J. Lundquist, and M.D. </a:t>
            </a:r>
            <a:r>
              <a:rPr lang="en-US" sz="1400" b="1" dirty="0" err="1">
                <a:solidFill>
                  <a:prstClr val="white"/>
                </a:solidFill>
              </a:rPr>
              <a:t>Dettinger</a:t>
            </a:r>
            <a:r>
              <a:rPr lang="en-US" sz="1400" b="1" dirty="0">
                <a:solidFill>
                  <a:prstClr val="white"/>
                </a:solidFill>
              </a:rPr>
              <a:t> (2008),  </a:t>
            </a:r>
            <a:r>
              <a:rPr lang="en-US" sz="1400" b="1" i="1" dirty="0">
                <a:solidFill>
                  <a:prstClr val="white"/>
                </a:solidFill>
              </a:rPr>
              <a:t>J. Hydrometeor</a:t>
            </a:r>
            <a:r>
              <a:rPr lang="en-US" sz="1400" b="1" dirty="0">
                <a:solidFill>
                  <a:prstClr val="white"/>
                </a:solidFill>
              </a:rPr>
              <a:t>.</a:t>
            </a:r>
          </a:p>
        </p:txBody>
      </p:sp>
      <p:sp>
        <p:nvSpPr>
          <p:cNvPr id="3" name="Slide Number Placeholder 2"/>
          <p:cNvSpPr>
            <a:spLocks noGrp="1"/>
          </p:cNvSpPr>
          <p:nvPr>
            <p:ph type="sldNum" sz="quarter" idx="12"/>
          </p:nvPr>
        </p:nvSpPr>
        <p:spPr/>
        <p:txBody>
          <a:bodyPr/>
          <a:lstStyle/>
          <a:p>
            <a:fld id="{4A7DC995-71CE-F947-A196-84D4B50CE258}"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41914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555" t="10784" r="22727" b="36928"/>
          <a:stretch/>
        </p:blipFill>
        <p:spPr>
          <a:xfrm>
            <a:off x="2133600" y="766781"/>
            <a:ext cx="7912416" cy="4457699"/>
          </a:xfrm>
          <a:prstGeom prst="rect">
            <a:avLst/>
          </a:prstGeom>
        </p:spPr>
      </p:pic>
      <p:grpSp>
        <p:nvGrpSpPr>
          <p:cNvPr id="8" name="Group 7"/>
          <p:cNvGrpSpPr/>
          <p:nvPr/>
        </p:nvGrpSpPr>
        <p:grpSpPr>
          <a:xfrm>
            <a:off x="1905000" y="942412"/>
            <a:ext cx="8189888" cy="5520023"/>
            <a:chOff x="-1016000" y="550278"/>
            <a:chExt cx="10919850" cy="7360031"/>
          </a:xfrm>
        </p:grpSpPr>
        <p:pic>
          <p:nvPicPr>
            <p:cNvPr id="5" name="Picture 4" descr="rcats defs.png"/>
            <p:cNvPicPr>
              <a:picLocks noChangeAspect="1"/>
            </p:cNvPicPr>
            <p:nvPr/>
          </p:nvPicPr>
          <p:blipFill>
            <a:blip r:embed="rId3"/>
            <a:stretch>
              <a:fillRect/>
            </a:stretch>
          </p:blipFill>
          <p:spPr>
            <a:xfrm>
              <a:off x="-1016000" y="4609097"/>
              <a:ext cx="2457227" cy="3301212"/>
            </a:xfrm>
            <a:prstGeom prst="rect">
              <a:avLst/>
            </a:prstGeom>
          </p:spPr>
        </p:pic>
        <p:sp>
          <p:nvSpPr>
            <p:cNvPr id="6" name="TextBox 5"/>
            <p:cNvSpPr txBox="1"/>
            <p:nvPr/>
          </p:nvSpPr>
          <p:spPr>
            <a:xfrm>
              <a:off x="1539463" y="550278"/>
              <a:ext cx="8364387" cy="553997"/>
            </a:xfrm>
            <a:prstGeom prst="rect">
              <a:avLst/>
            </a:prstGeom>
            <a:solidFill>
              <a:schemeClr val="bg1"/>
            </a:solidFill>
          </p:spPr>
          <p:txBody>
            <a:bodyPr wrap="square" rtlCol="0">
              <a:spAutoFit/>
            </a:bodyPr>
            <a:lstStyle/>
            <a:p>
              <a:pPr algn="ctr" defTabSz="342900"/>
              <a:r>
                <a:rPr lang="en-US" sz="2100" b="1" dirty="0">
                  <a:solidFill>
                    <a:prstClr val="black"/>
                  </a:solidFill>
                </a:rPr>
                <a:t>LARGEST 3-DAY PRECIPITATION TOTALS, 1950-2008</a:t>
              </a:r>
            </a:p>
          </p:txBody>
        </p:sp>
      </p:grpSp>
      <p:sp>
        <p:nvSpPr>
          <p:cNvPr id="7" name="TextBox 6"/>
          <p:cNvSpPr txBox="1"/>
          <p:nvPr/>
        </p:nvSpPr>
        <p:spPr>
          <a:xfrm>
            <a:off x="4095738" y="5143500"/>
            <a:ext cx="5323848" cy="1077218"/>
          </a:xfrm>
          <a:prstGeom prst="rect">
            <a:avLst/>
          </a:prstGeom>
          <a:noFill/>
        </p:spPr>
        <p:txBody>
          <a:bodyPr wrap="square" rtlCol="0">
            <a:spAutoFit/>
          </a:bodyPr>
          <a:lstStyle/>
          <a:p>
            <a:pPr defTabSz="342900"/>
            <a:r>
              <a:rPr lang="en-US" sz="1600" dirty="0">
                <a:solidFill>
                  <a:prstClr val="black"/>
                </a:solidFill>
              </a:rPr>
              <a:t>Ralph, F.M., and Dettinger, M.D., Historical and national perspectives on extreme west-coast precipitation associated with atmospheric rivers during December 2010: </a:t>
            </a:r>
            <a:r>
              <a:rPr lang="en-US" sz="1600" i="1" dirty="0">
                <a:solidFill>
                  <a:prstClr val="black"/>
                </a:solidFill>
              </a:rPr>
              <a:t>Bulletin of the American Meteorological Society,</a:t>
            </a:r>
            <a:r>
              <a:rPr lang="en-US" sz="1600" dirty="0">
                <a:solidFill>
                  <a:prstClr val="black"/>
                </a:solidFill>
              </a:rPr>
              <a:t> (2012)</a:t>
            </a:r>
          </a:p>
        </p:txBody>
      </p:sp>
      <p:sp>
        <p:nvSpPr>
          <p:cNvPr id="2" name="Rounded Rectangle 1"/>
          <p:cNvSpPr/>
          <p:nvPr/>
        </p:nvSpPr>
        <p:spPr>
          <a:xfrm>
            <a:off x="2743200" y="942412"/>
            <a:ext cx="1281969" cy="2820008"/>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 name="Oval 2"/>
          <p:cNvSpPr/>
          <p:nvPr/>
        </p:nvSpPr>
        <p:spPr>
          <a:xfrm>
            <a:off x="4516584" y="2238116"/>
            <a:ext cx="125828" cy="114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Box 9"/>
          <p:cNvSpPr txBox="1"/>
          <p:nvPr/>
        </p:nvSpPr>
        <p:spPr>
          <a:xfrm>
            <a:off x="4025169" y="1494973"/>
            <a:ext cx="2598296" cy="646331"/>
          </a:xfrm>
          <a:prstGeom prst="rect">
            <a:avLst/>
          </a:prstGeom>
          <a:solidFill>
            <a:schemeClr val="bg1"/>
          </a:solidFill>
        </p:spPr>
        <p:txBody>
          <a:bodyPr wrap="square" rtlCol="0">
            <a:spAutoFit/>
          </a:bodyPr>
          <a:lstStyle/>
          <a:p>
            <a:r>
              <a:rPr lang="en-US" b="1" dirty="0">
                <a:solidFill>
                  <a:prstClr val="black"/>
                </a:solidFill>
              </a:rPr>
              <a:t>Primarily due to Atmospheric River events</a:t>
            </a:r>
          </a:p>
        </p:txBody>
      </p:sp>
    </p:spTree>
    <p:extLst>
      <p:ext uri="{BB962C8B-B14F-4D97-AF65-F5344CB8AC3E}">
        <p14:creationId xmlns:p14="http://schemas.microsoft.com/office/powerpoint/2010/main" val="3589345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76401" y="41276"/>
            <a:ext cx="7402513" cy="6740525"/>
            <a:chOff x="1676401" y="41276"/>
            <a:chExt cx="7402513" cy="6740525"/>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41276"/>
              <a:ext cx="7402513"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5157942" y="5233346"/>
              <a:ext cx="374177" cy="340683"/>
            </a:xfrm>
            <a:prstGeom prst="ellipse">
              <a:avLst/>
            </a:prstGeom>
            <a:solidFill>
              <a:srgbClr val="21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8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FD2B0DA-DB21-4CDF-9F26-D0CD6582A949}" type="slidenum">
              <a:rPr lang="en-US">
                <a:solidFill>
                  <a:srgbClr val="000000"/>
                </a:solidFill>
              </a:rPr>
              <a:pPr eaLnBrk="1" hangingPunct="1"/>
              <a:t>13</a:t>
            </a:fld>
            <a:endParaRPr lang="en-US">
              <a:solidFill>
                <a:srgbClr val="000000"/>
              </a:solidFill>
            </a:endParaRPr>
          </a:p>
        </p:txBody>
      </p:sp>
      <p:sp>
        <p:nvSpPr>
          <p:cNvPr id="3" name="TextBox 2"/>
          <p:cNvSpPr txBox="1"/>
          <p:nvPr/>
        </p:nvSpPr>
        <p:spPr>
          <a:xfrm>
            <a:off x="4122738" y="225370"/>
            <a:ext cx="3276600" cy="830997"/>
          </a:xfrm>
          <a:prstGeom prst="rect">
            <a:avLst/>
          </a:prstGeom>
          <a:solidFill>
            <a:srgbClr val="FFFF66"/>
          </a:solidFill>
        </p:spPr>
        <p:txBody>
          <a:bodyPr>
            <a:spAutoFit/>
          </a:bodyPr>
          <a:lstStyle/>
          <a:p>
            <a:pPr algn="ctr">
              <a:defRPr/>
            </a:pPr>
            <a:r>
              <a:rPr lang="en-US" sz="2400" b="1" dirty="0">
                <a:solidFill>
                  <a:prstClr val="black"/>
                </a:solidFill>
                <a:cs typeface="Arial" charset="0"/>
              </a:rPr>
              <a:t>California Extreme Precipitation Network</a:t>
            </a:r>
          </a:p>
        </p:txBody>
      </p:sp>
      <p:sp>
        <p:nvSpPr>
          <p:cNvPr id="5" name="Oval 4"/>
          <p:cNvSpPr/>
          <p:nvPr/>
        </p:nvSpPr>
        <p:spPr>
          <a:xfrm>
            <a:off x="2314575" y="700089"/>
            <a:ext cx="401638" cy="40163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p:nvPr/>
        </p:nvSpPr>
        <p:spPr>
          <a:xfrm>
            <a:off x="3011489" y="2187575"/>
            <a:ext cx="401637" cy="401638"/>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3721100" y="3389314"/>
            <a:ext cx="401638" cy="40163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4922839" y="4513264"/>
            <a:ext cx="401637" cy="40163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Oval 10"/>
          <p:cNvSpPr/>
          <p:nvPr/>
        </p:nvSpPr>
        <p:spPr>
          <a:xfrm>
            <a:off x="2522538" y="4108451"/>
            <a:ext cx="182562" cy="182563"/>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bwMode="auto">
          <a:xfrm>
            <a:off x="7777669" y="266150"/>
            <a:ext cx="4191173" cy="2031325"/>
          </a:xfrm>
          <a:prstGeom prst="rect">
            <a:avLst/>
          </a:prstGeom>
          <a:ln>
            <a:solidFill>
              <a:schemeClr val="tx1"/>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b="1" dirty="0">
                <a:solidFill>
                  <a:prstClr val="white"/>
                </a:solidFill>
              </a:rPr>
              <a:t>An Atmospheric River-focused long-term observing network is being installed in CA as part of a 5-year project between CA Dept. of Water Resources (DWR), NOAA and Scripps Inst. Of Oceanography</a:t>
            </a:r>
          </a:p>
          <a:p>
            <a:pPr marL="342900" indent="-342900">
              <a:buFontTx/>
              <a:buChar char="-"/>
              <a:defRPr/>
            </a:pPr>
            <a:r>
              <a:rPr lang="en-US" b="1" dirty="0">
                <a:solidFill>
                  <a:prstClr val="white"/>
                </a:solidFill>
              </a:rPr>
              <a:t>Installed 2008-2015</a:t>
            </a:r>
          </a:p>
          <a:p>
            <a:pPr marL="342900" indent="-342900">
              <a:buFontTx/>
              <a:buChar char="-"/>
              <a:defRPr/>
            </a:pPr>
            <a:r>
              <a:rPr lang="en-US" b="1" dirty="0">
                <a:solidFill>
                  <a:prstClr val="white"/>
                </a:solidFill>
              </a:rPr>
              <a:t>&gt;100 field sites</a:t>
            </a:r>
          </a:p>
        </p:txBody>
      </p:sp>
      <p:grpSp>
        <p:nvGrpSpPr>
          <p:cNvPr id="4" name="Group 3"/>
          <p:cNvGrpSpPr/>
          <p:nvPr/>
        </p:nvGrpSpPr>
        <p:grpSpPr>
          <a:xfrm>
            <a:off x="8207828" y="2478088"/>
            <a:ext cx="3733800" cy="1866900"/>
            <a:chOff x="6858000" y="655638"/>
            <a:chExt cx="3733800" cy="1866900"/>
          </a:xfrm>
        </p:grpSpPr>
        <p:pic>
          <p:nvPicPr>
            <p:cNvPr id="16" name="Picture 28" descr="P9160182.JPG"/>
            <p:cNvPicPr>
              <a:picLocks noChangeAspect="1"/>
            </p:cNvPicPr>
            <p:nvPr/>
          </p:nvPicPr>
          <p:blipFill>
            <a:blip r:embed="rId3" cstate="print"/>
            <a:srcRect t="8804" r="5263" b="27890"/>
            <a:stretch>
              <a:fillRect/>
            </a:stretch>
          </p:blipFill>
          <p:spPr bwMode="auto">
            <a:xfrm>
              <a:off x="6858000" y="655638"/>
              <a:ext cx="3733800" cy="1866900"/>
            </a:xfrm>
            <a:prstGeom prst="rect">
              <a:avLst/>
            </a:prstGeom>
            <a:noFill/>
            <a:ln w="9525">
              <a:solidFill>
                <a:schemeClr val="tx1"/>
              </a:solidFill>
              <a:miter lim="800000"/>
              <a:headEnd/>
              <a:tailEnd/>
            </a:ln>
          </p:spPr>
        </p:pic>
        <p:sp>
          <p:nvSpPr>
            <p:cNvPr id="17" name="TextBox 33"/>
            <p:cNvSpPr txBox="1">
              <a:spLocks noChangeArrowheads="1"/>
            </p:cNvSpPr>
            <p:nvPr/>
          </p:nvSpPr>
          <p:spPr bwMode="auto">
            <a:xfrm>
              <a:off x="6973844" y="682824"/>
              <a:ext cx="3510898" cy="307777"/>
            </a:xfrm>
            <a:prstGeom prst="rect">
              <a:avLst/>
            </a:prstGeom>
            <a:solidFill>
              <a:srgbClr val="FFFFCC"/>
            </a:solidFill>
            <a:ln w="9525">
              <a:solidFill>
                <a:schemeClr val="tx1"/>
              </a:solidFill>
              <a:miter lim="800000"/>
              <a:headEnd/>
              <a:tailEnd/>
            </a:ln>
          </p:spPr>
          <p:txBody>
            <a:bodyPr wrap="none">
              <a:spAutoFit/>
            </a:bodyPr>
            <a:lstStyle/>
            <a:p>
              <a:pPr defTabSz="457200" fontAlgn="base">
                <a:spcBef>
                  <a:spcPct val="0"/>
                </a:spcBef>
                <a:spcAft>
                  <a:spcPct val="0"/>
                </a:spcAft>
              </a:pPr>
              <a:r>
                <a:rPr lang="en-US" sz="1400" dirty="0">
                  <a:solidFill>
                    <a:prstClr val="black"/>
                  </a:solidFill>
                  <a:latin typeface="Arial" charset="0"/>
                  <a:ea typeface="ＭＳ Ｐゴシック" pitchFamily="34" charset="-128"/>
                  <a:cs typeface="Arial" charset="0"/>
                </a:rPr>
                <a:t>¼-scale 449-MHz wind profiler with RASS</a:t>
              </a:r>
            </a:p>
          </p:txBody>
        </p:sp>
      </p:grpSp>
      <p:grpSp>
        <p:nvGrpSpPr>
          <p:cNvPr id="6" name="Group 5"/>
          <p:cNvGrpSpPr/>
          <p:nvPr/>
        </p:nvGrpSpPr>
        <p:grpSpPr>
          <a:xfrm>
            <a:off x="9405091" y="4497389"/>
            <a:ext cx="2536537" cy="1981200"/>
            <a:chOff x="1752601" y="4800600"/>
            <a:chExt cx="2536537" cy="1981200"/>
          </a:xfrm>
        </p:grpSpPr>
        <p:pic>
          <p:nvPicPr>
            <p:cNvPr id="19" name="Picture 30" descr="DSCN2426.JPG"/>
            <p:cNvPicPr>
              <a:picLocks noChangeAspect="1"/>
            </p:cNvPicPr>
            <p:nvPr/>
          </p:nvPicPr>
          <p:blipFill>
            <a:blip r:embed="rId4" cstate="print"/>
            <a:srcRect l="6897" t="13792" r="10345"/>
            <a:stretch>
              <a:fillRect/>
            </a:stretch>
          </p:blipFill>
          <p:spPr bwMode="auto">
            <a:xfrm>
              <a:off x="1752601" y="4800600"/>
              <a:ext cx="2536537" cy="1981200"/>
            </a:xfrm>
            <a:prstGeom prst="rect">
              <a:avLst/>
            </a:prstGeom>
            <a:noFill/>
            <a:ln w="9525">
              <a:solidFill>
                <a:schemeClr val="tx1"/>
              </a:solidFill>
              <a:miter lim="800000"/>
              <a:headEnd/>
              <a:tailEnd/>
            </a:ln>
          </p:spPr>
        </p:pic>
        <p:sp>
          <p:nvSpPr>
            <p:cNvPr id="20" name="TextBox 35"/>
            <p:cNvSpPr txBox="1">
              <a:spLocks noChangeArrowheads="1"/>
            </p:cNvSpPr>
            <p:nvPr/>
          </p:nvSpPr>
          <p:spPr bwMode="auto">
            <a:xfrm>
              <a:off x="1905000" y="4815715"/>
              <a:ext cx="2209800" cy="307777"/>
            </a:xfrm>
            <a:prstGeom prst="rect">
              <a:avLst/>
            </a:prstGeom>
            <a:solidFill>
              <a:srgbClr val="FFFFCC"/>
            </a:solidFill>
            <a:ln w="9525">
              <a:noFill/>
              <a:miter lim="800000"/>
              <a:headEnd/>
              <a:tailEnd/>
            </a:ln>
          </p:spPr>
          <p:txBody>
            <a:bodyPr wrap="square">
              <a:spAutoFit/>
            </a:bodyPr>
            <a:lstStyle/>
            <a:p>
              <a:pPr algn="ctr" defTabSz="457200" fontAlgn="base">
                <a:spcBef>
                  <a:spcPct val="0"/>
                </a:spcBef>
                <a:spcAft>
                  <a:spcPct val="0"/>
                </a:spcAft>
              </a:pPr>
              <a:r>
                <a:rPr lang="en-US" sz="1400" dirty="0">
                  <a:solidFill>
                    <a:prstClr val="black"/>
                  </a:solidFill>
                  <a:latin typeface="Arial" charset="0"/>
                  <a:ea typeface="ＭＳ Ｐゴシック" pitchFamily="34" charset="-128"/>
                  <a:cs typeface="Arial" charset="0"/>
                </a:rPr>
                <a:t>FM-CW snow-level radar</a:t>
              </a:r>
            </a:p>
          </p:txBody>
        </p:sp>
      </p:grpSp>
      <p:grpSp>
        <p:nvGrpSpPr>
          <p:cNvPr id="18" name="Group 17"/>
          <p:cNvGrpSpPr/>
          <p:nvPr/>
        </p:nvGrpSpPr>
        <p:grpSpPr>
          <a:xfrm>
            <a:off x="46267" y="1019079"/>
            <a:ext cx="2000763" cy="1279071"/>
            <a:chOff x="5543038" y="5274130"/>
            <a:chExt cx="2000763" cy="1279071"/>
          </a:xfrm>
        </p:grpSpPr>
        <p:pic>
          <p:nvPicPr>
            <p:cNvPr id="21" name="Picture 12"/>
            <p:cNvPicPr>
              <a:picLocks noChangeAspect="1" noChangeArrowheads="1"/>
            </p:cNvPicPr>
            <p:nvPr/>
          </p:nvPicPr>
          <p:blipFill>
            <a:blip r:embed="rId5" cstate="print"/>
            <a:srcRect b="16260"/>
            <a:stretch>
              <a:fillRect/>
            </a:stretch>
          </p:blipFill>
          <p:spPr bwMode="auto">
            <a:xfrm>
              <a:off x="5543038" y="5274130"/>
              <a:ext cx="2000763" cy="1279071"/>
            </a:xfrm>
            <a:prstGeom prst="rect">
              <a:avLst/>
            </a:prstGeom>
            <a:noFill/>
            <a:ln w="9525">
              <a:solidFill>
                <a:schemeClr val="tx1"/>
              </a:solidFill>
              <a:miter lim="800000"/>
              <a:headEnd/>
              <a:tailEnd/>
            </a:ln>
          </p:spPr>
        </p:pic>
        <p:sp>
          <p:nvSpPr>
            <p:cNvPr id="22" name="TextBox 38"/>
            <p:cNvSpPr txBox="1">
              <a:spLocks noChangeArrowheads="1"/>
            </p:cNvSpPr>
            <p:nvPr/>
          </p:nvSpPr>
          <p:spPr bwMode="auto">
            <a:xfrm>
              <a:off x="5767655" y="5296743"/>
              <a:ext cx="1527982" cy="415498"/>
            </a:xfrm>
            <a:prstGeom prst="rect">
              <a:avLst/>
            </a:prstGeom>
            <a:solidFill>
              <a:srgbClr val="FFFFCC"/>
            </a:solidFill>
            <a:ln w="9525">
              <a:noFill/>
              <a:miter lim="800000"/>
              <a:headEnd/>
              <a:tailEnd/>
            </a:ln>
          </p:spPr>
          <p:txBody>
            <a:bodyPr wrap="none">
              <a:spAutoFit/>
            </a:bodyPr>
            <a:lstStyle/>
            <a:p>
              <a:pPr algn="ctr" defTabSz="457200" fontAlgn="base">
                <a:spcBef>
                  <a:spcPct val="0"/>
                </a:spcBef>
                <a:spcAft>
                  <a:spcPct val="0"/>
                </a:spcAft>
              </a:pPr>
              <a:r>
                <a:rPr lang="en-US" sz="1050" dirty="0">
                  <a:solidFill>
                    <a:prstClr val="black"/>
                  </a:solidFill>
                  <a:latin typeface="Arial" charset="0"/>
                  <a:ea typeface="ＭＳ Ｐゴシック" pitchFamily="34" charset="-128"/>
                  <a:cs typeface="Arial" charset="0"/>
                </a:rPr>
                <a:t>GPS receiver for</a:t>
              </a:r>
            </a:p>
            <a:p>
              <a:pPr algn="ctr" defTabSz="457200" fontAlgn="base">
                <a:spcBef>
                  <a:spcPct val="0"/>
                </a:spcBef>
                <a:spcAft>
                  <a:spcPct val="0"/>
                </a:spcAft>
              </a:pPr>
              <a:r>
                <a:rPr lang="en-US" sz="1050" dirty="0">
                  <a:solidFill>
                    <a:prstClr val="black"/>
                  </a:solidFill>
                  <a:latin typeface="Arial" charset="0"/>
                  <a:ea typeface="ＭＳ Ｐゴシック" pitchFamily="34" charset="-128"/>
                  <a:cs typeface="Arial" charset="0"/>
                </a:rPr>
                <a:t>integrated water vapor</a:t>
              </a:r>
            </a:p>
          </p:txBody>
        </p:sp>
      </p:grpSp>
      <p:grpSp>
        <p:nvGrpSpPr>
          <p:cNvPr id="25" name="Group 24"/>
          <p:cNvGrpSpPr/>
          <p:nvPr/>
        </p:nvGrpSpPr>
        <p:grpSpPr>
          <a:xfrm>
            <a:off x="35382" y="4291013"/>
            <a:ext cx="1896071" cy="2536217"/>
            <a:chOff x="7464857" y="609600"/>
            <a:chExt cx="2867435" cy="3835531"/>
          </a:xfrm>
        </p:grpSpPr>
        <p:pic>
          <p:nvPicPr>
            <p:cNvPr id="26" name="Picture 25"/>
            <p:cNvPicPr>
              <a:picLocks noChangeAspect="1" noChangeArrowheads="1"/>
            </p:cNvPicPr>
            <p:nvPr/>
          </p:nvPicPr>
          <p:blipFill>
            <a:blip r:embed="rId6" cstate="print"/>
            <a:srcRect/>
            <a:stretch>
              <a:fillRect/>
            </a:stretch>
          </p:blipFill>
          <p:spPr bwMode="auto">
            <a:xfrm>
              <a:off x="7467600" y="609600"/>
              <a:ext cx="2864692" cy="3828514"/>
            </a:xfrm>
            <a:prstGeom prst="rect">
              <a:avLst/>
            </a:prstGeom>
            <a:noFill/>
            <a:ln w="19050">
              <a:solidFill>
                <a:sysClr val="windowText" lastClr="000000"/>
              </a:solidFill>
              <a:miter lim="800000"/>
              <a:headEnd/>
              <a:tailEnd/>
            </a:ln>
          </p:spPr>
        </p:pic>
        <p:sp>
          <p:nvSpPr>
            <p:cNvPr id="27" name="TextBox 26"/>
            <p:cNvSpPr txBox="1"/>
            <p:nvPr/>
          </p:nvSpPr>
          <p:spPr>
            <a:xfrm>
              <a:off x="7464857" y="3653863"/>
              <a:ext cx="2850972" cy="791268"/>
            </a:xfrm>
            <a:prstGeom prst="rect">
              <a:avLst/>
            </a:prstGeom>
            <a:solidFill>
              <a:srgbClr val="FFFFCC"/>
            </a:solidFill>
            <a:ln>
              <a:solidFill>
                <a:sysClr val="windowText" lastClr="000000"/>
              </a:solidFill>
            </a:ln>
          </p:spPr>
          <p:txBody>
            <a:bodyPr wrap="square" rtlCol="0">
              <a:spAutoFit/>
            </a:bodyPr>
            <a:lstStyle/>
            <a:p>
              <a:pPr algn="ctr" defTabSz="457200">
                <a:defRPr/>
              </a:pPr>
              <a:r>
                <a:rPr lang="en-US" sz="1400" kern="0" dirty="0">
                  <a:solidFill>
                    <a:prstClr val="black"/>
                  </a:solidFill>
                  <a:latin typeface="Arial" panose="020B0604020202020204" pitchFamily="34" charset="0"/>
                  <a:cs typeface="Arial" panose="020B0604020202020204" pitchFamily="34" charset="0"/>
                </a:rPr>
                <a:t>Soil Moisture and Temperature Probes</a:t>
              </a:r>
            </a:p>
          </p:txBody>
        </p:sp>
      </p:grpSp>
      <p:sp>
        <p:nvSpPr>
          <p:cNvPr id="12" name="TextBox 11"/>
          <p:cNvSpPr txBox="1"/>
          <p:nvPr/>
        </p:nvSpPr>
        <p:spPr>
          <a:xfrm>
            <a:off x="6482632" y="6210984"/>
            <a:ext cx="2273860" cy="584775"/>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1600" b="1" dirty="0">
                <a:solidFill>
                  <a:prstClr val="black"/>
                </a:solidFill>
              </a:rPr>
              <a:t>White et al. 2013             (J. Atmos. Oceanic Tech.)</a:t>
            </a:r>
          </a:p>
        </p:txBody>
      </p:sp>
    </p:spTree>
    <p:extLst>
      <p:ext uri="{BB962C8B-B14F-4D97-AF65-F5344CB8AC3E}">
        <p14:creationId xmlns:p14="http://schemas.microsoft.com/office/powerpoint/2010/main" val="4050483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rrowheads="1"/>
          </p:cNvPicPr>
          <p:nvPr/>
        </p:nvPicPr>
        <p:blipFill>
          <a:blip r:embed="rId2" cstate="print"/>
          <a:srcRect/>
          <a:stretch>
            <a:fillRect/>
          </a:stretch>
        </p:blipFill>
        <p:spPr bwMode="auto">
          <a:xfrm>
            <a:off x="1524000" y="-30163"/>
            <a:ext cx="9144000" cy="6883401"/>
          </a:xfrm>
          <a:prstGeom prst="rect">
            <a:avLst/>
          </a:prstGeom>
          <a:noFill/>
          <a:ln w="9525">
            <a:noFill/>
            <a:miter lim="800000"/>
            <a:headEnd/>
            <a:tailEnd/>
          </a:ln>
        </p:spPr>
      </p:pic>
      <p:sp>
        <p:nvSpPr>
          <p:cNvPr id="4" name="Title 4"/>
          <p:cNvSpPr>
            <a:spLocks noGrp="1"/>
          </p:cNvSpPr>
          <p:nvPr>
            <p:ph type="title"/>
          </p:nvPr>
        </p:nvSpPr>
        <p:spPr>
          <a:xfrm>
            <a:off x="2438400" y="190500"/>
            <a:ext cx="7315200" cy="1143000"/>
          </a:xfrm>
        </p:spPr>
        <p:style>
          <a:lnRef idx="0">
            <a:schemeClr val="accent5"/>
          </a:lnRef>
          <a:fillRef idx="3">
            <a:schemeClr val="accent5"/>
          </a:fillRef>
          <a:effectRef idx="3">
            <a:schemeClr val="accent5"/>
          </a:effectRef>
          <a:fontRef idx="minor">
            <a:schemeClr val="lt1"/>
          </a:fontRef>
        </p:style>
        <p:txBody>
          <a:bodyPr rtlCol="0">
            <a:normAutofit fontScale="90000"/>
            <a:scene3d>
              <a:camera prst="perspectiveFront" fov="2700000">
                <a:rot lat="0" lon="0" rev="0"/>
              </a:camera>
              <a:lightRig rig="threePt" dir="t"/>
            </a:scene3d>
          </a:bodyPr>
          <a:lstStyle/>
          <a:p>
            <a:pPr>
              <a:defRPr/>
            </a:pPr>
            <a:r>
              <a:rPr lang="en-US" sz="3600" b="1" dirty="0" err="1">
                <a:solidFill>
                  <a:schemeClr val="bg1"/>
                </a:solidFill>
                <a:effectLst>
                  <a:outerShdw blurRad="50800" dist="38100" dir="5400000">
                    <a:srgbClr val="000000">
                      <a:alpha val="43000"/>
                    </a:srgbClr>
                  </a:outerShdw>
                </a:effectLst>
                <a:latin typeface="Helvetica"/>
                <a:cs typeface="Helvetica"/>
                <a:sym typeface="Calibri" charset="0"/>
              </a:rPr>
              <a:t>ARkStorm</a:t>
            </a:r>
            <a:r>
              <a:rPr lang="en-US" sz="3600" b="1" dirty="0">
                <a:solidFill>
                  <a:schemeClr val="bg1"/>
                </a:solidFill>
                <a:effectLst>
                  <a:outerShdw blurRad="50800" dist="38100" dir="5400000">
                    <a:srgbClr val="000000">
                      <a:alpha val="43000"/>
                    </a:srgbClr>
                  </a:outerShdw>
                </a:effectLst>
                <a:latin typeface="Helvetica"/>
                <a:cs typeface="Helvetica"/>
                <a:sym typeface="Calibri" charset="0"/>
              </a:rPr>
              <a:t>: An emergency preparedness scenario for California</a:t>
            </a:r>
            <a:r>
              <a:rPr lang="en-US" sz="3600" b="1" cap="all" dirty="0">
                <a:solidFill>
                  <a:schemeClr val="bg1"/>
                </a:solidFill>
                <a:effectLst>
                  <a:outerShdw blurRad="50800" dist="38100" dir="5400000">
                    <a:srgbClr val="000000">
                      <a:alpha val="43000"/>
                    </a:srgbClr>
                  </a:outerShdw>
                </a:effectLst>
                <a:latin typeface="Helvetica"/>
                <a:cs typeface="Helvetica"/>
                <a:sym typeface="Calibri" charset="0"/>
              </a:rPr>
              <a:t> </a:t>
            </a:r>
            <a:endParaRPr lang="en-US" sz="3600" cap="all" dirty="0">
              <a:solidFill>
                <a:schemeClr val="bg1"/>
              </a:solidFill>
              <a:effectLst>
                <a:outerShdw blurRad="50800" dist="38100" dir="5400000">
                  <a:srgbClr val="000000">
                    <a:alpha val="43000"/>
                  </a:srgbClr>
                </a:outerShdw>
              </a:effectLst>
              <a:sym typeface="Calibri"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371600"/>
            <a:ext cx="4729836" cy="527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1676400" y="1454928"/>
            <a:ext cx="4114800" cy="4260072"/>
          </a:xfrm>
        </p:spPr>
        <p:txBody>
          <a:bodyPr>
            <a:noAutofit/>
          </a:bodyPr>
          <a:lstStyle/>
          <a:p>
            <a:pPr marL="0" indent="0">
              <a:buNone/>
            </a:pPr>
            <a:r>
              <a:rPr lang="en-US" sz="1800" dirty="0">
                <a:solidFill>
                  <a:schemeClr val="bg1"/>
                </a:solidFill>
              </a:rPr>
              <a:t>USGS organized a large team of experts.</a:t>
            </a:r>
          </a:p>
          <a:p>
            <a:pPr marL="0" indent="0">
              <a:buNone/>
            </a:pPr>
            <a:endParaRPr lang="en-US" sz="1800" dirty="0">
              <a:solidFill>
                <a:schemeClr val="bg1"/>
              </a:solidFill>
            </a:endParaRPr>
          </a:p>
          <a:p>
            <a:pPr marL="0" indent="0">
              <a:spcBef>
                <a:spcPts val="0"/>
              </a:spcBef>
              <a:buNone/>
            </a:pPr>
            <a:r>
              <a:rPr lang="en-US" sz="1800" dirty="0">
                <a:solidFill>
                  <a:schemeClr val="bg1"/>
                </a:solidFill>
              </a:rPr>
              <a:t>A meteorology team was formed and built a plausible physical scenario.  Back-to-back extreme AR events (mostly based on actual 1969 and 1986 storms) struck over about 3 weeks .  Considers the 1861/82 floods as an example. </a:t>
            </a:r>
          </a:p>
          <a:p>
            <a:pPr marL="0" indent="0">
              <a:spcBef>
                <a:spcPts val="0"/>
              </a:spcBef>
              <a:buNone/>
            </a:pPr>
            <a:endParaRPr lang="en-US" sz="1800" dirty="0">
              <a:solidFill>
                <a:schemeClr val="bg1"/>
              </a:solidFill>
            </a:endParaRPr>
          </a:p>
          <a:p>
            <a:pPr marL="0" indent="0">
              <a:spcBef>
                <a:spcPts val="0"/>
              </a:spcBef>
              <a:buNone/>
            </a:pPr>
            <a:r>
              <a:rPr lang="en-US" sz="1800" dirty="0">
                <a:solidFill>
                  <a:prstClr val="white"/>
                </a:solidFill>
              </a:rPr>
              <a:t>The meteorological scenario was then given to follow-on groups of experts in damage assessment and economic disruption estimation and has become the basis for emergency preparedness exercises.</a:t>
            </a: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2" name="Rectangle 1"/>
          <p:cNvSpPr/>
          <p:nvPr/>
        </p:nvSpPr>
        <p:spPr>
          <a:xfrm>
            <a:off x="6227803" y="1401678"/>
            <a:ext cx="3856633" cy="369332"/>
          </a:xfrm>
          <a:prstGeom prst="rect">
            <a:avLst/>
          </a:prstGeom>
          <a:solidFill>
            <a:schemeClr val="bg1"/>
          </a:solidFill>
        </p:spPr>
        <p:txBody>
          <a:bodyPr wrap="none">
            <a:spAutoFit/>
          </a:bodyPr>
          <a:lstStyle/>
          <a:p>
            <a:r>
              <a:rPr lang="en-US" b="1" dirty="0" err="1">
                <a:solidFill>
                  <a:prstClr val="black"/>
                </a:solidFill>
              </a:rPr>
              <a:t>Dettinger</a:t>
            </a:r>
            <a:r>
              <a:rPr lang="en-US" b="1" dirty="0">
                <a:solidFill>
                  <a:prstClr val="black"/>
                </a:solidFill>
              </a:rPr>
              <a:t> et al. 2011 (Natural Hazards)</a:t>
            </a:r>
          </a:p>
        </p:txBody>
      </p:sp>
      <p:sp>
        <p:nvSpPr>
          <p:cNvPr id="3" name="Rectangle 2"/>
          <p:cNvSpPr/>
          <p:nvPr/>
        </p:nvSpPr>
        <p:spPr>
          <a:xfrm>
            <a:off x="5952071" y="2765206"/>
            <a:ext cx="4408097" cy="1569660"/>
          </a:xfrm>
          <a:prstGeom prst="rect">
            <a:avLst/>
          </a:prstGeom>
          <a:solidFill>
            <a:schemeClr val="accent3">
              <a:lumMod val="60000"/>
              <a:lumOff val="40000"/>
            </a:schemeClr>
          </a:solidFill>
        </p:spPr>
        <p:txBody>
          <a:bodyPr wrap="square">
            <a:spAutoFit/>
          </a:bodyPr>
          <a:lstStyle/>
          <a:p>
            <a:pPr algn="ctr"/>
            <a:r>
              <a:rPr lang="en-US" sz="3200" b="1" dirty="0">
                <a:solidFill>
                  <a:prstClr val="black"/>
                </a:solidFill>
              </a:rPr>
              <a:t>Projected damage and economic losses exceed $500 Billion</a:t>
            </a:r>
            <a:endParaRPr lang="en-US" sz="3200" dirty="0">
              <a:solidFill>
                <a:prstClr val="black"/>
              </a:solidFill>
            </a:endParaRPr>
          </a:p>
        </p:txBody>
      </p:sp>
      <p:sp>
        <p:nvSpPr>
          <p:cNvPr id="5" name="Rectangle 4"/>
          <p:cNvSpPr/>
          <p:nvPr/>
        </p:nvSpPr>
        <p:spPr>
          <a:xfrm>
            <a:off x="6036108" y="4413012"/>
            <a:ext cx="4240020" cy="923330"/>
          </a:xfrm>
          <a:prstGeom prst="rect">
            <a:avLst/>
          </a:prstGeom>
          <a:solidFill>
            <a:srgbClr val="FFC000"/>
          </a:solidFill>
        </p:spPr>
        <p:txBody>
          <a:bodyPr wrap="square">
            <a:spAutoFit/>
          </a:bodyPr>
          <a:lstStyle/>
          <a:p>
            <a:r>
              <a:rPr lang="en-US" b="1" dirty="0"/>
              <a:t>Special Issue in ASCE Journal “Natural Hazards Review” in 2016 presents key engineering and impact analysis papers.</a:t>
            </a:r>
          </a:p>
        </p:txBody>
      </p:sp>
      <p:sp>
        <p:nvSpPr>
          <p:cNvPr id="6" name="TextBox 5"/>
          <p:cNvSpPr txBox="1"/>
          <p:nvPr/>
        </p:nvSpPr>
        <p:spPr>
          <a:xfrm>
            <a:off x="1524000" y="5914127"/>
            <a:ext cx="4329006" cy="461665"/>
          </a:xfrm>
          <a:prstGeom prst="rect">
            <a:avLst/>
          </a:prstGeom>
          <a:noFill/>
        </p:spPr>
        <p:txBody>
          <a:bodyPr wrap="none" rtlCol="0">
            <a:spAutoFit/>
          </a:bodyPr>
          <a:lstStyle/>
          <a:p>
            <a:r>
              <a:rPr lang="en-US" sz="2400" dirty="0">
                <a:solidFill>
                  <a:schemeClr val="bg1"/>
                </a:solidFill>
              </a:rPr>
              <a:t>Dale Cox (USGS) – </a:t>
            </a:r>
            <a:r>
              <a:rPr lang="en-US" sz="2400" dirty="0" err="1">
                <a:solidFill>
                  <a:schemeClr val="bg1"/>
                </a:solidFill>
              </a:rPr>
              <a:t>ARkStorm</a:t>
            </a:r>
            <a:r>
              <a:rPr lang="en-US" sz="2400" dirty="0">
                <a:solidFill>
                  <a:schemeClr val="bg1"/>
                </a:solidFill>
              </a:rPr>
              <a:t> lead</a:t>
            </a:r>
          </a:p>
        </p:txBody>
      </p:sp>
    </p:spTree>
    <p:extLst>
      <p:ext uri="{BB962C8B-B14F-4D97-AF65-F5344CB8AC3E}">
        <p14:creationId xmlns:p14="http://schemas.microsoft.com/office/powerpoint/2010/main" val="1057740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2689202" y="169626"/>
            <a:ext cx="6813597" cy="830997"/>
          </a:xfrm>
          <a:prstGeom prst="rect">
            <a:avLst/>
          </a:prstGeom>
          <a:noFill/>
        </p:spPr>
        <p:txBody>
          <a:bodyPr wrap="none" rtlCol="0">
            <a:spAutoFit/>
          </a:bodyPr>
          <a:lstStyle/>
          <a:p>
            <a:r>
              <a:rPr lang="en-US" sz="4800" b="1" dirty="0">
                <a:solidFill>
                  <a:prstClr val="black"/>
                </a:solidFill>
              </a:rPr>
              <a:t>The Forecasting Challenge</a:t>
            </a:r>
          </a:p>
        </p:txBody>
      </p:sp>
      <p:grpSp>
        <p:nvGrpSpPr>
          <p:cNvPr id="84" name="Group 83"/>
          <p:cNvGrpSpPr/>
          <p:nvPr/>
        </p:nvGrpSpPr>
        <p:grpSpPr>
          <a:xfrm>
            <a:off x="430545" y="1060286"/>
            <a:ext cx="5000691" cy="5648061"/>
            <a:chOff x="430545" y="1060286"/>
            <a:chExt cx="5000691" cy="5648061"/>
          </a:xfrm>
        </p:grpSpPr>
        <p:sp>
          <p:nvSpPr>
            <p:cNvPr id="3" name="TextBox 2"/>
            <p:cNvSpPr txBox="1"/>
            <p:nvPr/>
          </p:nvSpPr>
          <p:spPr>
            <a:xfrm>
              <a:off x="1890386" y="6339015"/>
              <a:ext cx="2081009" cy="369332"/>
            </a:xfrm>
            <a:prstGeom prst="rect">
              <a:avLst/>
            </a:prstGeom>
            <a:noFill/>
          </p:spPr>
          <p:txBody>
            <a:bodyPr wrap="square" rtlCol="0">
              <a:spAutoFit/>
            </a:bodyPr>
            <a:lstStyle/>
            <a:p>
              <a:pPr algn="ctr"/>
              <a:r>
                <a:rPr lang="en-US" dirty="0">
                  <a:solidFill>
                    <a:prstClr val="black"/>
                  </a:solidFill>
                </a:rPr>
                <a:t>Ralph et al. 2010</a:t>
              </a:r>
            </a:p>
          </p:txBody>
        </p:sp>
        <p:sp>
          <p:nvSpPr>
            <p:cNvPr id="69" name="TextBox 68"/>
            <p:cNvSpPr txBox="1"/>
            <p:nvPr/>
          </p:nvSpPr>
          <p:spPr>
            <a:xfrm>
              <a:off x="430545" y="1060286"/>
              <a:ext cx="5000691" cy="954107"/>
            </a:xfrm>
            <a:prstGeom prst="rect">
              <a:avLst/>
            </a:prstGeom>
            <a:noFill/>
          </p:spPr>
          <p:txBody>
            <a:bodyPr wrap="square" rtlCol="0">
              <a:spAutoFit/>
            </a:bodyPr>
            <a:lstStyle/>
            <a:p>
              <a:pPr algn="ctr"/>
              <a:r>
                <a:rPr lang="en-US" sz="2800" b="1" dirty="0">
                  <a:solidFill>
                    <a:srgbClr val="FF0000"/>
                  </a:solidFill>
                </a:rPr>
                <a:t>Forecasting large precipitation amounts is difficult</a:t>
              </a:r>
            </a:p>
          </p:txBody>
        </p:sp>
        <p:grpSp>
          <p:nvGrpSpPr>
            <p:cNvPr id="55" name="Group 76"/>
            <p:cNvGrpSpPr/>
            <p:nvPr/>
          </p:nvGrpSpPr>
          <p:grpSpPr>
            <a:xfrm>
              <a:off x="694285" y="1955417"/>
              <a:ext cx="4473211" cy="3594387"/>
              <a:chOff x="2328730" y="2588697"/>
              <a:chExt cx="3219149" cy="2586703"/>
            </a:xfrm>
          </p:grpSpPr>
          <p:pic>
            <p:nvPicPr>
              <p:cNvPr id="62" name="Picture 16" descr="Ralph_et_al_JHM_QPFpaper_Figure8_submitted_28Oct2009.jpg"/>
              <p:cNvPicPr>
                <a:picLocks noChangeAspect="1"/>
              </p:cNvPicPr>
              <p:nvPr/>
            </p:nvPicPr>
            <p:blipFill rotWithShape="1">
              <a:blip r:embed="rId2" cstate="print"/>
              <a:srcRect l="11219" t="49562"/>
              <a:stretch/>
            </p:blipFill>
            <p:spPr bwMode="auto">
              <a:xfrm>
                <a:off x="2691925" y="2678403"/>
                <a:ext cx="2855954" cy="2496997"/>
              </a:xfrm>
              <a:prstGeom prst="rect">
                <a:avLst/>
              </a:prstGeom>
              <a:noFill/>
              <a:ln w="9525">
                <a:noFill/>
                <a:miter lim="800000"/>
                <a:headEnd/>
                <a:tailEnd/>
              </a:ln>
            </p:spPr>
          </p:pic>
          <p:pic>
            <p:nvPicPr>
              <p:cNvPr id="63" name="Picture 15" descr="Ralph_et_al_JHM_QPFpaper_Figure8_submitted_28Oct2009.jpg"/>
              <p:cNvPicPr>
                <a:picLocks noChangeAspect="1"/>
              </p:cNvPicPr>
              <p:nvPr/>
            </p:nvPicPr>
            <p:blipFill rotWithShape="1">
              <a:blip r:embed="rId2" cstate="print"/>
              <a:srcRect b="50964"/>
              <a:stretch/>
            </p:blipFill>
            <p:spPr bwMode="auto">
              <a:xfrm>
                <a:off x="2328730" y="2588697"/>
                <a:ext cx="3216859" cy="2427593"/>
              </a:xfrm>
              <a:prstGeom prst="rect">
                <a:avLst/>
              </a:prstGeom>
              <a:noFill/>
              <a:ln w="9525">
                <a:noFill/>
                <a:miter lim="800000"/>
                <a:headEnd/>
                <a:tailEnd/>
              </a:ln>
            </p:spPr>
          </p:pic>
        </p:grpSp>
      </p:grpSp>
      <p:grpSp>
        <p:nvGrpSpPr>
          <p:cNvPr id="83" name="Group 82"/>
          <p:cNvGrpSpPr/>
          <p:nvPr/>
        </p:nvGrpSpPr>
        <p:grpSpPr>
          <a:xfrm>
            <a:off x="5479697" y="1064031"/>
            <a:ext cx="6810277" cy="5652216"/>
            <a:chOff x="5479697" y="1064031"/>
            <a:chExt cx="6810277" cy="5652216"/>
          </a:xfrm>
        </p:grpSpPr>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697" y="1763546"/>
              <a:ext cx="6810277" cy="4190940"/>
            </a:xfrm>
            <a:prstGeom prst="rect">
              <a:avLst/>
            </a:prstGeom>
          </p:spPr>
        </p:pic>
        <p:sp>
          <p:nvSpPr>
            <p:cNvPr id="75" name="TextBox 74"/>
            <p:cNvSpPr txBox="1"/>
            <p:nvPr/>
          </p:nvSpPr>
          <p:spPr>
            <a:xfrm>
              <a:off x="7630688" y="2074240"/>
              <a:ext cx="2209801" cy="523220"/>
            </a:xfrm>
            <a:prstGeom prst="rect">
              <a:avLst/>
            </a:prstGeom>
            <a:noFill/>
          </p:spPr>
          <p:txBody>
            <a:bodyPr wrap="square" rtlCol="0">
              <a:spAutoFit/>
            </a:bodyPr>
            <a:lstStyle/>
            <a:p>
              <a:pPr algn="ctr"/>
              <a:r>
                <a:rPr lang="en-US" sz="1400" b="1" dirty="0">
                  <a:solidFill>
                    <a:prstClr val="black"/>
                  </a:solidFill>
                  <a:ea typeface="ＭＳ Ｐゴシック" pitchFamily="-65" charset="-128"/>
                </a:rPr>
                <a:t>RMS Error in Forecast AR Landfall Location</a:t>
              </a:r>
            </a:p>
          </p:txBody>
        </p:sp>
        <p:sp>
          <p:nvSpPr>
            <p:cNvPr id="76" name="Oval 75"/>
            <p:cNvSpPr/>
            <p:nvPr/>
          </p:nvSpPr>
          <p:spPr>
            <a:xfrm>
              <a:off x="9043725" y="3383860"/>
              <a:ext cx="426846" cy="1000969"/>
            </a:xfrm>
            <a:prstGeom prst="ellipse">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77" name="TextBox 76"/>
            <p:cNvSpPr txBox="1"/>
            <p:nvPr/>
          </p:nvSpPr>
          <p:spPr>
            <a:xfrm>
              <a:off x="7262093" y="2890978"/>
              <a:ext cx="1995055" cy="923330"/>
            </a:xfrm>
            <a:prstGeom prst="rect">
              <a:avLst/>
            </a:prstGeom>
            <a:noFill/>
          </p:spPr>
          <p:txBody>
            <a:bodyPr wrap="square" rtlCol="0">
              <a:spAutoFit/>
            </a:bodyPr>
            <a:lstStyle/>
            <a:p>
              <a:pPr algn="ctr">
                <a:defRPr/>
              </a:pPr>
              <a:r>
                <a:rPr lang="en-US" b="1" kern="0" dirty="0">
                  <a:solidFill>
                    <a:prstClr val="black"/>
                  </a:solidFill>
                </a:rPr>
                <a:t>500 km forecast error at 5-day lead time</a:t>
              </a:r>
            </a:p>
          </p:txBody>
        </p:sp>
        <p:sp>
          <p:nvSpPr>
            <p:cNvPr id="80" name="TextBox 79"/>
            <p:cNvSpPr txBox="1"/>
            <p:nvPr/>
          </p:nvSpPr>
          <p:spPr>
            <a:xfrm>
              <a:off x="6134696" y="1064031"/>
              <a:ext cx="5890007" cy="954107"/>
            </a:xfrm>
            <a:prstGeom prst="rect">
              <a:avLst/>
            </a:prstGeom>
            <a:noFill/>
          </p:spPr>
          <p:txBody>
            <a:bodyPr wrap="square" rtlCol="0">
              <a:spAutoFit/>
            </a:bodyPr>
            <a:lstStyle/>
            <a:p>
              <a:pPr algn="ctr"/>
              <a:r>
                <a:rPr lang="en-US" sz="2800" b="1" dirty="0">
                  <a:solidFill>
                    <a:srgbClr val="FF0000"/>
                  </a:solidFill>
                </a:rPr>
                <a:t>Forecasting AR landfall includes position errors larger than watersheds</a:t>
              </a:r>
            </a:p>
          </p:txBody>
        </p:sp>
        <p:sp>
          <p:nvSpPr>
            <p:cNvPr id="81" name="TextBox 80"/>
            <p:cNvSpPr txBox="1"/>
            <p:nvPr/>
          </p:nvSpPr>
          <p:spPr>
            <a:xfrm>
              <a:off x="8181786" y="6346915"/>
              <a:ext cx="2081009" cy="369332"/>
            </a:xfrm>
            <a:prstGeom prst="rect">
              <a:avLst/>
            </a:prstGeom>
            <a:noFill/>
          </p:spPr>
          <p:txBody>
            <a:bodyPr wrap="square" rtlCol="0">
              <a:spAutoFit/>
            </a:bodyPr>
            <a:lstStyle/>
            <a:p>
              <a:pPr algn="ctr"/>
              <a:r>
                <a:rPr lang="en-US" dirty="0">
                  <a:solidFill>
                    <a:prstClr val="black"/>
                  </a:solidFill>
                </a:rPr>
                <a:t>Wick et al. 2013</a:t>
              </a:r>
            </a:p>
          </p:txBody>
        </p:sp>
      </p:grpSp>
      <p:sp>
        <p:nvSpPr>
          <p:cNvPr id="71" name="TextBox 70"/>
          <p:cNvSpPr txBox="1"/>
          <p:nvPr/>
        </p:nvSpPr>
        <p:spPr>
          <a:xfrm>
            <a:off x="0" y="5577700"/>
            <a:ext cx="6139543" cy="830997"/>
          </a:xfrm>
          <a:prstGeom prst="rect">
            <a:avLst/>
          </a:prstGeom>
          <a:noFill/>
        </p:spPr>
        <p:txBody>
          <a:bodyPr wrap="square" rtlCol="0">
            <a:spAutoFit/>
          </a:bodyPr>
          <a:lstStyle/>
          <a:p>
            <a:pPr algn="ctr"/>
            <a:r>
              <a:rPr lang="en-US" sz="2400" b="1" dirty="0">
                <a:solidFill>
                  <a:srgbClr val="FF0000"/>
                </a:solidFill>
              </a:rPr>
              <a:t>Of the 20 dates with &gt;3 inches of precipitation in 1 day, 18 were associated with ARs.</a:t>
            </a:r>
          </a:p>
        </p:txBody>
      </p:sp>
    </p:spTree>
    <p:extLst>
      <p:ext uri="{BB962C8B-B14F-4D97-AF65-F5344CB8AC3E}">
        <p14:creationId xmlns:p14="http://schemas.microsoft.com/office/powerpoint/2010/main" val="2990094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1"/>
          <p:cNvGrpSpPr>
            <a:grpSpLocks/>
          </p:cNvGrpSpPr>
          <p:nvPr/>
        </p:nvGrpSpPr>
        <p:grpSpPr bwMode="auto">
          <a:xfrm>
            <a:off x="959984" y="1341024"/>
            <a:ext cx="9223829" cy="4724400"/>
            <a:chOff x="1447800" y="228600"/>
            <a:chExt cx="6248400" cy="3200393"/>
          </a:xfrm>
        </p:grpSpPr>
        <p:pic>
          <p:nvPicPr>
            <p:cNvPr id="73737" name="Picture 1"/>
            <p:cNvPicPr>
              <a:picLocks noChangeAspect="1"/>
            </p:cNvPicPr>
            <p:nvPr/>
          </p:nvPicPr>
          <p:blipFill>
            <a:blip r:embed="rId2">
              <a:extLst>
                <a:ext uri="{28A0092B-C50C-407E-A947-70E740481C1C}">
                  <a14:useLocalDpi xmlns:a14="http://schemas.microsoft.com/office/drawing/2010/main" val="0"/>
                </a:ext>
              </a:extLst>
            </a:blip>
            <a:srcRect l="10297" t="11908" r="10968" b="59737"/>
            <a:stretch>
              <a:fillRect/>
            </a:stretch>
          </p:blipFill>
          <p:spPr bwMode="auto">
            <a:xfrm>
              <a:off x="1454150" y="228600"/>
              <a:ext cx="6242050" cy="290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
            <p:cNvPicPr>
              <a:picLocks noChangeAspect="1"/>
            </p:cNvPicPr>
            <p:nvPr/>
          </p:nvPicPr>
          <p:blipFill>
            <a:blip r:embed="rId2">
              <a:extLst>
                <a:ext uri="{28A0092B-C50C-407E-A947-70E740481C1C}">
                  <a14:useLocalDpi xmlns:a14="http://schemas.microsoft.com/office/drawing/2010/main" val="0"/>
                </a:ext>
              </a:extLst>
            </a:blip>
            <a:srcRect l="10297" t="64838" r="10968" b="31651"/>
            <a:stretch>
              <a:fillRect/>
            </a:stretch>
          </p:blipFill>
          <p:spPr bwMode="auto">
            <a:xfrm>
              <a:off x="1447800" y="3068775"/>
              <a:ext cx="6242050" cy="36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1" name="TextBox 5"/>
          <p:cNvSpPr txBox="1">
            <a:spLocks noChangeArrowheads="1"/>
          </p:cNvSpPr>
          <p:nvPr/>
        </p:nvSpPr>
        <p:spPr bwMode="auto">
          <a:xfrm>
            <a:off x="5154614" y="4319175"/>
            <a:ext cx="465613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600">
                <a:solidFill>
                  <a:prstClr val="black"/>
                </a:solidFill>
              </a:rPr>
              <a:t>Storm-total upslope water vapor flux  at BBY (cm m/s)</a:t>
            </a:r>
          </a:p>
        </p:txBody>
      </p:sp>
      <p:sp>
        <p:nvSpPr>
          <p:cNvPr id="73732" name="TextBox 9"/>
          <p:cNvSpPr txBox="1">
            <a:spLocks noChangeArrowheads="1"/>
          </p:cNvSpPr>
          <p:nvPr/>
        </p:nvSpPr>
        <p:spPr bwMode="auto">
          <a:xfrm rot="-5400000">
            <a:off x="2686051" y="2469737"/>
            <a:ext cx="23907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sz="1600">
                <a:solidFill>
                  <a:prstClr val="black"/>
                </a:solidFill>
              </a:rPr>
              <a:t>Storm-total rainfall at CZD </a:t>
            </a:r>
          </a:p>
          <a:p>
            <a:pPr algn="ctr" eaLnBrk="1" fontAlgn="base" hangingPunct="1">
              <a:spcBef>
                <a:spcPct val="0"/>
              </a:spcBef>
              <a:spcAft>
                <a:spcPct val="0"/>
              </a:spcAft>
            </a:pPr>
            <a:r>
              <a:rPr lang="en-US" sz="1600">
                <a:solidFill>
                  <a:prstClr val="black"/>
                </a:solidFill>
              </a:rPr>
              <a:t>(mm)</a:t>
            </a:r>
          </a:p>
        </p:txBody>
      </p:sp>
      <p:sp>
        <p:nvSpPr>
          <p:cNvPr id="2" name="TextBox 1"/>
          <p:cNvSpPr txBox="1"/>
          <p:nvPr/>
        </p:nvSpPr>
        <p:spPr>
          <a:xfrm>
            <a:off x="2398673" y="5836824"/>
            <a:ext cx="7037183" cy="584775"/>
          </a:xfrm>
          <a:prstGeom prst="rect">
            <a:avLst/>
          </a:prstGeom>
          <a:noFill/>
        </p:spPr>
        <p:txBody>
          <a:bodyPr wrap="none" rtlCol="0">
            <a:spAutoFit/>
          </a:bodyPr>
          <a:lstStyle/>
          <a:p>
            <a:r>
              <a:rPr lang="en-US" sz="3200" dirty="0">
                <a:solidFill>
                  <a:prstClr val="black"/>
                </a:solidFill>
              </a:rPr>
              <a:t>The greater the AR strength and duration</a:t>
            </a:r>
          </a:p>
        </p:txBody>
      </p:sp>
      <p:cxnSp>
        <p:nvCxnSpPr>
          <p:cNvPr id="6" name="Straight Arrow Connector 5"/>
          <p:cNvCxnSpPr/>
          <p:nvPr/>
        </p:nvCxnSpPr>
        <p:spPr>
          <a:xfrm>
            <a:off x="4038600" y="6512032"/>
            <a:ext cx="355543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8189874" y="3651640"/>
            <a:ext cx="5070106" cy="584775"/>
          </a:xfrm>
          <a:prstGeom prst="rect">
            <a:avLst/>
          </a:prstGeom>
          <a:noFill/>
        </p:spPr>
        <p:txBody>
          <a:bodyPr wrap="none" rtlCol="0">
            <a:spAutoFit/>
          </a:bodyPr>
          <a:lstStyle/>
          <a:p>
            <a:r>
              <a:rPr lang="en-US" sz="3200" dirty="0">
                <a:solidFill>
                  <a:prstClr val="black"/>
                </a:solidFill>
              </a:rPr>
              <a:t>The greater the precipitation </a:t>
            </a:r>
          </a:p>
        </p:txBody>
      </p:sp>
      <p:cxnSp>
        <p:nvCxnSpPr>
          <p:cNvPr id="20" name="Straight Arrow Connector 19"/>
          <p:cNvCxnSpPr/>
          <p:nvPr/>
        </p:nvCxnSpPr>
        <p:spPr>
          <a:xfrm rot="16200000">
            <a:off x="9594510" y="3957225"/>
            <a:ext cx="355543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9600" y="1856224"/>
            <a:ext cx="3284687" cy="1200329"/>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2400" b="1" dirty="0">
                <a:solidFill>
                  <a:prstClr val="black"/>
                </a:solidFill>
              </a:rPr>
              <a:t>Other factors involved</a:t>
            </a:r>
          </a:p>
          <a:p>
            <a:pPr algn="ctr"/>
            <a:r>
              <a:rPr lang="en-US" sz="2400" b="1" dirty="0">
                <a:solidFill>
                  <a:prstClr val="black"/>
                </a:solidFill>
              </a:rPr>
              <a:t>e.g., frontal circulations, aerosols, etc…</a:t>
            </a:r>
          </a:p>
        </p:txBody>
      </p:sp>
      <p:cxnSp>
        <p:nvCxnSpPr>
          <p:cNvPr id="23" name="Straight Arrow Connector 22"/>
          <p:cNvCxnSpPr/>
          <p:nvPr/>
        </p:nvCxnSpPr>
        <p:spPr>
          <a:xfrm flipV="1">
            <a:off x="8318785" y="2047653"/>
            <a:ext cx="0" cy="2053162"/>
          </a:xfrm>
          <a:prstGeom prst="straightConnector1">
            <a:avLst/>
          </a:prstGeom>
          <a:ln w="762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1000" y="58582"/>
            <a:ext cx="11534017" cy="1107996"/>
          </a:xfrm>
          <a:prstGeom prst="rect">
            <a:avLst/>
          </a:prstGeom>
          <a:solidFill>
            <a:schemeClr val="bg1">
              <a:lumMod val="85000"/>
            </a:schemeClr>
          </a:solidFill>
          <a:ln>
            <a:solidFill>
              <a:schemeClr val="tx1"/>
            </a:solidFill>
          </a:ln>
        </p:spPr>
        <p:txBody>
          <a:bodyPr wrap="square">
            <a:spAutoFit/>
          </a:bodyPr>
          <a:lstStyle/>
          <a:p>
            <a:pPr algn="ctr"/>
            <a:r>
              <a:rPr lang="en-US" sz="2400" b="1" dirty="0">
                <a:solidFill>
                  <a:prstClr val="black"/>
                </a:solidFill>
              </a:rPr>
              <a:t>Observed impacts of duration and seasonality of atmospheric-river landfalls on soil moisture and runoff in coastal northern California</a:t>
            </a:r>
          </a:p>
          <a:p>
            <a:pPr algn="ctr"/>
            <a:r>
              <a:rPr lang="en-US" i="1" dirty="0">
                <a:solidFill>
                  <a:prstClr val="black"/>
                </a:solidFill>
              </a:rPr>
              <a:t>Ralph, F. M., T. Coleman, P.J. Neiman, R. Zamora, and M.D. Dettinger, J. Hydrometeorology, 2013</a:t>
            </a:r>
          </a:p>
        </p:txBody>
      </p:sp>
    </p:spTree>
    <p:extLst>
      <p:ext uri="{BB962C8B-B14F-4D97-AF65-F5344CB8AC3E}">
        <p14:creationId xmlns:p14="http://schemas.microsoft.com/office/powerpoint/2010/main" val="2791797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79" y="181522"/>
            <a:ext cx="11840606" cy="965847"/>
          </a:xfrm>
          <a:solidFill>
            <a:schemeClr val="bg1">
              <a:lumMod val="85000"/>
            </a:schemeClr>
          </a:solidFill>
          <a:ln>
            <a:solidFill>
              <a:schemeClr val="tx1"/>
            </a:solidFill>
          </a:ln>
        </p:spPr>
        <p:txBody>
          <a:bodyPr>
            <a:normAutofit fontScale="90000"/>
          </a:bodyPr>
          <a:lstStyle/>
          <a:p>
            <a:r>
              <a:rPr lang="en-US" sz="2400" b="1" dirty="0"/>
              <a:t>Atmospheric River concepts and tools developed in California were key components of NOAA’s rapid response to the Howard Hanson Dam flood risk crisis that affected the Seattle area from 2009-2012</a:t>
            </a:r>
          </a:p>
        </p:txBody>
      </p:sp>
      <p:sp>
        <p:nvSpPr>
          <p:cNvPr id="3" name="Content Placeholder 2"/>
          <p:cNvSpPr>
            <a:spLocks noGrp="1"/>
          </p:cNvSpPr>
          <p:nvPr>
            <p:ph idx="1"/>
          </p:nvPr>
        </p:nvSpPr>
        <p:spPr>
          <a:xfrm>
            <a:off x="5989900" y="1600200"/>
            <a:ext cx="5781554" cy="5181600"/>
          </a:xfrm>
        </p:spPr>
        <p:txBody>
          <a:bodyPr>
            <a:normAutofit fontScale="62500" lnSpcReduction="20000"/>
          </a:bodyPr>
          <a:lstStyle/>
          <a:p>
            <a:r>
              <a:rPr lang="en-US" dirty="0"/>
              <a:t>As research showed predictability in the medium range lead times, NWS’ </a:t>
            </a:r>
            <a:r>
              <a:rPr lang="en-US" dirty="0" err="1"/>
              <a:t>Hydromet</a:t>
            </a:r>
            <a:r>
              <a:rPr lang="en-US" dirty="0"/>
              <a:t> Prediction Center extended the lead time of their QPF an additional 2 days, i.e., added days 6 and 7 for the first time.  This started in the West, and then became national.</a:t>
            </a:r>
          </a:p>
          <a:p>
            <a:endParaRPr lang="en-US" dirty="0"/>
          </a:p>
          <a:p>
            <a:r>
              <a:rPr lang="en-US" dirty="0"/>
              <a:t>USACE was  considering taking over operation of a dam in Washington State during a recent storm.</a:t>
            </a:r>
          </a:p>
          <a:p>
            <a:endParaRPr lang="en-US" dirty="0"/>
          </a:p>
          <a:p>
            <a:r>
              <a:rPr lang="en-US" dirty="0"/>
              <a:t>Using the HMT ARO at the coast and NWS forecasts, USACE saw the back edge of the AR was coming ashore and thus heavy rain was about to end, so they did not take over operation from the local water agency.</a:t>
            </a:r>
          </a:p>
          <a:p>
            <a:endParaRPr lang="en-US" dirty="0"/>
          </a:p>
          <a:p>
            <a:r>
              <a:rPr lang="en-US" dirty="0"/>
              <a:t>Case study and statistics on forecaster use of AR data are presented in White et al. 2012 (Bulletin of the American Meteorological Society).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818" t="17257" r="29394" b="6208"/>
          <a:stretch/>
        </p:blipFill>
        <p:spPr>
          <a:xfrm>
            <a:off x="877749" y="1447800"/>
            <a:ext cx="4808112" cy="5334000"/>
          </a:xfrm>
          <a:prstGeom prst="rect">
            <a:avLst/>
          </a:prstGeom>
          <a:ln>
            <a:solidFill>
              <a:schemeClr val="tx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911"/>
          <a:stretch/>
        </p:blipFill>
        <p:spPr>
          <a:xfrm>
            <a:off x="877749" y="2923644"/>
            <a:ext cx="4808112" cy="2889165"/>
          </a:xfrm>
          <a:prstGeom prst="rect">
            <a:avLst/>
          </a:prstGeom>
        </p:spPr>
      </p:pic>
      <p:sp>
        <p:nvSpPr>
          <p:cNvPr id="6" name="TextBox 5"/>
          <p:cNvSpPr txBox="1"/>
          <p:nvPr/>
        </p:nvSpPr>
        <p:spPr>
          <a:xfrm>
            <a:off x="877749" y="5840344"/>
            <a:ext cx="4808112" cy="892552"/>
          </a:xfrm>
          <a:prstGeom prst="rect">
            <a:avLst/>
          </a:prstGeom>
          <a:solidFill>
            <a:srgbClr val="92D050"/>
          </a:solidFill>
        </p:spPr>
        <p:txBody>
          <a:bodyPr wrap="square" rtlCol="0">
            <a:spAutoFit/>
          </a:bodyPr>
          <a:lstStyle/>
          <a:p>
            <a:pPr algn="ctr" fontAlgn="base">
              <a:spcBef>
                <a:spcPct val="0"/>
              </a:spcBef>
              <a:spcAft>
                <a:spcPct val="0"/>
              </a:spcAft>
            </a:pPr>
            <a:r>
              <a:rPr lang="en-US" sz="2600" dirty="0">
                <a:solidFill>
                  <a:prstClr val="black"/>
                </a:solidFill>
                <a:latin typeface="Helvetica" pitchFamily="34" charset="0"/>
              </a:rPr>
              <a:t>Dept. of Commerce</a:t>
            </a:r>
          </a:p>
          <a:p>
            <a:pPr algn="ctr" fontAlgn="base">
              <a:spcBef>
                <a:spcPct val="0"/>
              </a:spcBef>
              <a:spcAft>
                <a:spcPct val="0"/>
              </a:spcAft>
            </a:pPr>
            <a:r>
              <a:rPr lang="en-US" sz="2600" dirty="0">
                <a:solidFill>
                  <a:prstClr val="black"/>
                </a:solidFill>
                <a:latin typeface="Helvetica" pitchFamily="34" charset="0"/>
              </a:rPr>
              <a:t>Bronze Medal 2012</a:t>
            </a:r>
          </a:p>
        </p:txBody>
      </p:sp>
    </p:spTree>
    <p:extLst>
      <p:ext uri="{BB962C8B-B14F-4D97-AF65-F5344CB8AC3E}">
        <p14:creationId xmlns:p14="http://schemas.microsoft.com/office/powerpoint/2010/main" val="1816218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362200" y="195262"/>
            <a:ext cx="7467600" cy="654052"/>
          </a:xfrm>
          <a:solidFill>
            <a:schemeClr val="bg1">
              <a:lumMod val="85000"/>
            </a:schemeClr>
          </a:solidFill>
          <a:ln>
            <a:solidFill>
              <a:schemeClr val="tx1"/>
            </a:solidFill>
          </a:ln>
        </p:spPr>
        <p:txBody>
          <a:bodyPr>
            <a:normAutofit fontScale="90000"/>
          </a:bodyPr>
          <a:lstStyle/>
          <a:p>
            <a:r>
              <a:rPr lang="en-US" dirty="0"/>
              <a:t>A Key Challenge: Changing Climate</a:t>
            </a:r>
          </a:p>
        </p:txBody>
      </p:sp>
      <p:sp>
        <p:nvSpPr>
          <p:cNvPr id="86023" name="Text Box 7"/>
          <p:cNvSpPr txBox="1">
            <a:spLocks noChangeArrowheads="1"/>
          </p:cNvSpPr>
          <p:nvPr/>
        </p:nvSpPr>
        <p:spPr bwMode="auto">
          <a:xfrm>
            <a:off x="1752600" y="1295401"/>
            <a:ext cx="1455738" cy="366713"/>
          </a:xfrm>
          <a:prstGeom prst="rect">
            <a:avLst/>
          </a:prstGeom>
          <a:noFill/>
          <a:ln w="9525">
            <a:noFill/>
            <a:miter lim="800000"/>
            <a:headEnd/>
            <a:tailEnd/>
          </a:ln>
          <a:effectLst/>
        </p:spPr>
        <p:txBody>
          <a:bodyPr wrap="none">
            <a:spAutoFit/>
          </a:bodyPr>
          <a:lstStyle/>
          <a:p>
            <a:r>
              <a:rPr lang="en-US" b="1" i="1">
                <a:solidFill>
                  <a:prstClr val="white"/>
                </a:solidFill>
                <a:latin typeface="Century Gothic" pitchFamily="34" charset="0"/>
              </a:rPr>
              <a:t>Guerneville</a:t>
            </a:r>
          </a:p>
        </p:txBody>
      </p:sp>
      <p:grpSp>
        <p:nvGrpSpPr>
          <p:cNvPr id="7" name="Group 5"/>
          <p:cNvGrpSpPr>
            <a:grpSpLocks/>
          </p:cNvGrpSpPr>
          <p:nvPr/>
        </p:nvGrpSpPr>
        <p:grpSpPr bwMode="auto">
          <a:xfrm>
            <a:off x="2743994" y="1066801"/>
            <a:ext cx="6704012" cy="3490913"/>
            <a:chOff x="1537" y="384"/>
            <a:chExt cx="4223" cy="2199"/>
          </a:xfrm>
        </p:grpSpPr>
        <p:graphicFrame>
          <p:nvGraphicFramePr>
            <p:cNvPr id="8" name="Object 3"/>
            <p:cNvGraphicFramePr>
              <a:graphicFrameLocks noChangeAspect="1"/>
            </p:cNvGraphicFramePr>
            <p:nvPr/>
          </p:nvGraphicFramePr>
          <p:xfrm>
            <a:off x="1563" y="384"/>
            <a:ext cx="4149" cy="2199"/>
          </p:xfrm>
          <a:graphic>
            <a:graphicData uri="http://schemas.openxmlformats.org/presentationml/2006/ole">
              <mc:AlternateContent xmlns:mc="http://schemas.openxmlformats.org/markup-compatibility/2006">
                <mc:Choice xmlns:v="urn:schemas-microsoft-com:vml" Requires="v">
                  <p:oleObj spid="_x0000_s2073" name="Document" r:id="rId4" imgW="5572903" imgH="2838846" progId="Word.Document.8">
                    <p:embed/>
                  </p:oleObj>
                </mc:Choice>
                <mc:Fallback>
                  <p:oleObj name="Document" r:id="rId4" imgW="5572903" imgH="2838846" progId="Word.Document.8">
                    <p:embed/>
                    <p:pic>
                      <p:nvPicPr>
                        <p:cNvPr id="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 y="384"/>
                          <a:ext cx="4149" cy="2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7"/>
            <p:cNvSpPr>
              <a:spLocks noChangeArrowheads="1"/>
            </p:cNvSpPr>
            <p:nvPr/>
          </p:nvSpPr>
          <p:spPr bwMode="auto">
            <a:xfrm>
              <a:off x="3888" y="2160"/>
              <a:ext cx="919" cy="192"/>
            </a:xfrm>
            <a:prstGeom prst="rect">
              <a:avLst/>
            </a:prstGeom>
            <a:noFill/>
            <a:ln w="9525">
              <a:noFill/>
              <a:miter lim="800000"/>
              <a:headEnd/>
              <a:tailEnd/>
            </a:ln>
          </p:spPr>
          <p:txBody>
            <a:bodyPr wrap="none">
              <a:spAutoFit/>
            </a:bodyPr>
            <a:lstStyle/>
            <a:p>
              <a:pPr eaLnBrk="0" hangingPunct="0">
                <a:defRPr/>
              </a:pPr>
              <a:r>
                <a:rPr lang="en-US" sz="1400" b="1" kern="0" dirty="0" err="1">
                  <a:solidFill>
                    <a:prstClr val="black"/>
                  </a:solidFill>
                  <a:latin typeface="Humanst521 Lt BT Light Italic" charset="0"/>
                </a:rPr>
                <a:t>Dettinger</a:t>
              </a:r>
              <a:r>
                <a:rPr lang="en-US" sz="1400" b="1" kern="0" dirty="0">
                  <a:solidFill>
                    <a:prstClr val="black"/>
                  </a:solidFill>
                  <a:latin typeface="Humanst521 Lt BT Light Italic" charset="0"/>
                </a:rPr>
                <a:t>, 2005</a:t>
              </a:r>
            </a:p>
          </p:txBody>
        </p:sp>
        <p:sp>
          <p:nvSpPr>
            <p:cNvPr id="10" name="Text Box 8"/>
            <p:cNvSpPr txBox="1">
              <a:spLocks noChangeArrowheads="1"/>
            </p:cNvSpPr>
            <p:nvPr/>
          </p:nvSpPr>
          <p:spPr bwMode="auto">
            <a:xfrm>
              <a:off x="3936" y="720"/>
              <a:ext cx="1256" cy="213"/>
            </a:xfrm>
            <a:prstGeom prst="rect">
              <a:avLst/>
            </a:prstGeom>
            <a:noFill/>
            <a:ln w="9525">
              <a:noFill/>
              <a:miter lim="800000"/>
              <a:headEnd/>
              <a:tailEnd/>
            </a:ln>
          </p:spPr>
          <p:txBody>
            <a:bodyPr wrap="none">
              <a:spAutoFit/>
            </a:bodyPr>
            <a:lstStyle/>
            <a:p>
              <a:pPr eaLnBrk="0" hangingPunct="0">
                <a:defRPr/>
              </a:pPr>
              <a:r>
                <a:rPr lang="en-US" sz="1600" b="1" i="1" kern="0" dirty="0">
                  <a:solidFill>
                    <a:srgbClr val="FF8000"/>
                  </a:solidFill>
                  <a:latin typeface="Times" pitchFamily="-96" charset="0"/>
                </a:rPr>
                <a:t>19 of 23 in this range</a:t>
              </a:r>
            </a:p>
          </p:txBody>
        </p:sp>
        <p:sp>
          <p:nvSpPr>
            <p:cNvPr id="11" name="Text Box 9"/>
            <p:cNvSpPr txBox="1">
              <a:spLocks noChangeArrowheads="1"/>
            </p:cNvSpPr>
            <p:nvPr/>
          </p:nvSpPr>
          <p:spPr bwMode="auto">
            <a:xfrm rot="-5400000">
              <a:off x="5121" y="1472"/>
              <a:ext cx="1066" cy="212"/>
            </a:xfrm>
            <a:prstGeom prst="rect">
              <a:avLst/>
            </a:prstGeom>
            <a:solidFill>
              <a:sysClr val="window" lastClr="FFFFFF"/>
            </a:solidFill>
            <a:ln w="9525">
              <a:noFill/>
              <a:miter lim="800000"/>
              <a:headEnd/>
              <a:tailEnd/>
            </a:ln>
          </p:spPr>
          <p:txBody>
            <a:bodyPr>
              <a:spAutoFit/>
            </a:bodyPr>
            <a:lstStyle/>
            <a:p>
              <a:pPr eaLnBrk="0" hangingPunct="0">
                <a:defRPr/>
              </a:pPr>
              <a:r>
                <a:rPr lang="en-US" sz="1600" kern="0">
                  <a:solidFill>
                    <a:prstClr val="black"/>
                  </a:solidFill>
                  <a:latin typeface="Helvetica" pitchFamily="34" charset="0"/>
                </a:rPr>
                <a:t>cm/month</a:t>
              </a:r>
            </a:p>
          </p:txBody>
        </p:sp>
        <p:sp>
          <p:nvSpPr>
            <p:cNvPr id="12" name="Text Box 10"/>
            <p:cNvSpPr txBox="1">
              <a:spLocks noChangeArrowheads="1"/>
            </p:cNvSpPr>
            <p:nvPr/>
          </p:nvSpPr>
          <p:spPr bwMode="auto">
            <a:xfrm rot="-5400000">
              <a:off x="1172" y="1341"/>
              <a:ext cx="942" cy="212"/>
            </a:xfrm>
            <a:prstGeom prst="rect">
              <a:avLst/>
            </a:prstGeom>
            <a:solidFill>
              <a:sysClr val="window" lastClr="FFFFFF"/>
            </a:solidFill>
            <a:ln w="9525">
              <a:noFill/>
              <a:miter lim="800000"/>
              <a:headEnd/>
              <a:tailEnd/>
            </a:ln>
          </p:spPr>
          <p:txBody>
            <a:bodyPr>
              <a:spAutoFit/>
            </a:bodyPr>
            <a:lstStyle/>
            <a:p>
              <a:pPr eaLnBrk="0" hangingPunct="0">
                <a:defRPr/>
              </a:pPr>
              <a:r>
                <a:rPr lang="en-US" sz="1600" kern="0">
                  <a:solidFill>
                    <a:prstClr val="black"/>
                  </a:solidFill>
                  <a:latin typeface="Helvetica" pitchFamily="34" charset="0"/>
                </a:rPr>
                <a:t>cm/month</a:t>
              </a:r>
            </a:p>
          </p:txBody>
        </p:sp>
        <p:sp>
          <p:nvSpPr>
            <p:cNvPr id="13" name="Line 11"/>
            <p:cNvSpPr>
              <a:spLocks noChangeShapeType="1"/>
            </p:cNvSpPr>
            <p:nvPr/>
          </p:nvSpPr>
          <p:spPr bwMode="auto">
            <a:xfrm>
              <a:off x="5328" y="1728"/>
              <a:ext cx="0" cy="233"/>
            </a:xfrm>
            <a:prstGeom prst="line">
              <a:avLst/>
            </a:prstGeom>
            <a:noFill/>
            <a:ln w="76200">
              <a:solidFill>
                <a:srgbClr val="FF8000"/>
              </a:solidFill>
              <a:round/>
              <a:headEnd type="triangle" w="med" len="med"/>
              <a:tailEnd type="triangle" w="med" len="med"/>
            </a:ln>
            <a:effectLst>
              <a:outerShdw dist="35921" dir="2700000" algn="ctr" rotWithShape="0">
                <a:srgbClr val="EEECE1"/>
              </a:outerShdw>
            </a:effectLst>
          </p:spPr>
          <p:txBody>
            <a:bodyPr wrap="none" anchor="ctr"/>
            <a:lstStyle/>
            <a:p>
              <a:pPr>
                <a:defRPr/>
              </a:pPr>
              <a:endParaRPr lang="en-US" kern="0">
                <a:solidFill>
                  <a:prstClr val="black"/>
                </a:solidFill>
              </a:endParaRPr>
            </a:p>
          </p:txBody>
        </p:sp>
        <p:sp>
          <p:nvSpPr>
            <p:cNvPr id="14" name="Line 12"/>
            <p:cNvSpPr>
              <a:spLocks noChangeShapeType="1"/>
            </p:cNvSpPr>
            <p:nvPr/>
          </p:nvSpPr>
          <p:spPr bwMode="auto">
            <a:xfrm>
              <a:off x="4800" y="912"/>
              <a:ext cx="480" cy="864"/>
            </a:xfrm>
            <a:prstGeom prst="line">
              <a:avLst/>
            </a:prstGeom>
            <a:noFill/>
            <a:ln w="9525">
              <a:solidFill>
                <a:srgbClr val="FF8000"/>
              </a:solidFill>
              <a:round/>
              <a:headEnd/>
              <a:tailEnd/>
            </a:ln>
          </p:spPr>
          <p:txBody>
            <a:bodyPr wrap="none" anchor="ctr"/>
            <a:lstStyle/>
            <a:p>
              <a:pPr>
                <a:defRPr/>
              </a:pPr>
              <a:endParaRPr lang="en-US" kern="0">
                <a:solidFill>
                  <a:prstClr val="black"/>
                </a:solidFill>
              </a:endParaRPr>
            </a:p>
          </p:txBody>
        </p:sp>
      </p:grpSp>
      <p:sp>
        <p:nvSpPr>
          <p:cNvPr id="2" name="Rectangle 1"/>
          <p:cNvSpPr/>
          <p:nvPr/>
        </p:nvSpPr>
        <p:spPr>
          <a:xfrm>
            <a:off x="634678" y="5835028"/>
            <a:ext cx="10922643" cy="923330"/>
          </a:xfrm>
          <a:prstGeom prst="rect">
            <a:avLst/>
          </a:prstGeom>
        </p:spPr>
        <p:txBody>
          <a:bodyPr wrap="square">
            <a:spAutoFit/>
          </a:bodyPr>
          <a:lstStyle/>
          <a:p>
            <a:r>
              <a:rPr lang="en-US" b="1" dirty="0">
                <a:solidFill>
                  <a:prstClr val="black"/>
                </a:solidFill>
              </a:rPr>
              <a:t>Pierce et al 2013 (J. </a:t>
            </a:r>
            <a:r>
              <a:rPr lang="en-US" b="1" dirty="0" err="1">
                <a:solidFill>
                  <a:prstClr val="black"/>
                </a:solidFill>
              </a:rPr>
              <a:t>Clim</a:t>
            </a:r>
            <a:r>
              <a:rPr lang="en-US" b="1" dirty="0">
                <a:solidFill>
                  <a:prstClr val="black"/>
                </a:solidFill>
              </a:rPr>
              <a:t>.)</a:t>
            </a:r>
            <a:r>
              <a:rPr lang="en-US" dirty="0">
                <a:solidFill>
                  <a:prstClr val="black"/>
                </a:solidFill>
              </a:rPr>
              <a:t>:  Model disagreements in the projected change in occurrence of the heaviest precipitation days (&gt;60 mm day</a:t>
            </a:r>
            <a:r>
              <a:rPr lang="en-US" baseline="30000" dirty="0">
                <a:solidFill>
                  <a:prstClr val="black"/>
                </a:solidFill>
              </a:rPr>
              <a:t>−1</a:t>
            </a:r>
            <a:r>
              <a:rPr lang="en-US" dirty="0">
                <a:solidFill>
                  <a:prstClr val="black"/>
                </a:solidFill>
              </a:rPr>
              <a:t>) account for the majority of disagreement in the projected change in annual precipitation, and occur preferentially over the Sierra Nevada and Northern California. </a:t>
            </a:r>
          </a:p>
        </p:txBody>
      </p:sp>
      <p:sp>
        <p:nvSpPr>
          <p:cNvPr id="4" name="TextBox 3"/>
          <p:cNvSpPr txBox="1"/>
          <p:nvPr/>
        </p:nvSpPr>
        <p:spPr>
          <a:xfrm>
            <a:off x="1217170" y="4711278"/>
            <a:ext cx="9722734" cy="954107"/>
          </a:xfrm>
          <a:prstGeom prst="rect">
            <a:avLst/>
          </a:prstGeom>
          <a:solidFill>
            <a:schemeClr val="bg1">
              <a:lumMod val="85000"/>
            </a:schemeClr>
          </a:solidFill>
          <a:ln>
            <a:solidFill>
              <a:schemeClr val="tx1"/>
            </a:solidFill>
          </a:ln>
        </p:spPr>
        <p:txBody>
          <a:bodyPr wrap="square" rtlCol="0">
            <a:spAutoFit/>
          </a:bodyPr>
          <a:lstStyle/>
          <a:p>
            <a:pPr algn="ctr"/>
            <a:r>
              <a:rPr lang="en-US" sz="2800" dirty="0">
                <a:solidFill>
                  <a:prstClr val="black"/>
                </a:solidFill>
              </a:rPr>
              <a:t>Annual precipitation projections vary mostly due to how extreme precipitation events are handled (in CA this means ARs).</a:t>
            </a:r>
          </a:p>
        </p:txBody>
      </p:sp>
    </p:spTree>
    <p:extLst>
      <p:ext uri="{BB962C8B-B14F-4D97-AF65-F5344CB8AC3E}">
        <p14:creationId xmlns:p14="http://schemas.microsoft.com/office/powerpoint/2010/main" val="1010614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611" t="24536" r="12418" b="11779"/>
          <a:stretch/>
        </p:blipFill>
        <p:spPr>
          <a:xfrm>
            <a:off x="236834" y="1827727"/>
            <a:ext cx="8362709" cy="4913454"/>
          </a:xfrm>
          <a:prstGeom prst="rect">
            <a:avLst/>
          </a:prstGeom>
        </p:spPr>
      </p:pic>
      <p:sp>
        <p:nvSpPr>
          <p:cNvPr id="5" name="Rectangle 4"/>
          <p:cNvSpPr/>
          <p:nvPr/>
        </p:nvSpPr>
        <p:spPr>
          <a:xfrm>
            <a:off x="1018574" y="1068858"/>
            <a:ext cx="10561898" cy="607539"/>
          </a:xfrm>
          <a:prstGeom prst="rect">
            <a:avLst/>
          </a:prstGeom>
          <a:solidFill>
            <a:schemeClr val="bg1">
              <a:lumMod val="85000"/>
            </a:schemeClr>
          </a:solidFill>
          <a:ln>
            <a:solidFill>
              <a:schemeClr val="tx1"/>
            </a:solidFill>
          </a:ln>
        </p:spPr>
        <p:txBody>
          <a:bodyPr wrap="square">
            <a:spAutoFit/>
          </a:bodyPr>
          <a:lstStyle/>
          <a:p>
            <a:pPr algn="ct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Ralph F.M., K. A. Prather, D. </a:t>
            </a:r>
            <a:r>
              <a:rPr lang="en-US" sz="1600" dirty="0" err="1">
                <a:latin typeface="Calibri" panose="020F0502020204030204" pitchFamily="34" charset="0"/>
                <a:ea typeface="Calibri" panose="020F0502020204030204" pitchFamily="34" charset="0"/>
                <a:cs typeface="Times New Roman" panose="02020603050405020304" pitchFamily="18" charset="0"/>
              </a:rPr>
              <a:t>Cayan</a:t>
            </a:r>
            <a:r>
              <a:rPr lang="en-US" sz="1600" dirty="0">
                <a:latin typeface="Calibri" panose="020F0502020204030204" pitchFamily="34" charset="0"/>
                <a:ea typeface="Calibri" panose="020F0502020204030204" pitchFamily="34" charset="0"/>
                <a:cs typeface="Times New Roman" panose="02020603050405020304" pitchFamily="18" charset="0"/>
              </a:rPr>
              <a:t>, J.R. Spackman, P. </a:t>
            </a:r>
            <a:r>
              <a:rPr lang="en-US" sz="1600" dirty="0" err="1">
                <a:latin typeface="Calibri" panose="020F0502020204030204" pitchFamily="34" charset="0"/>
                <a:ea typeface="Calibri" panose="020F0502020204030204" pitchFamily="34" charset="0"/>
                <a:cs typeface="Times New Roman" panose="02020603050405020304" pitchFamily="18" charset="0"/>
              </a:rPr>
              <a:t>DeMott</a:t>
            </a:r>
            <a:r>
              <a:rPr lang="en-US" sz="1600" dirty="0">
                <a:latin typeface="Calibri" panose="020F0502020204030204" pitchFamily="34" charset="0"/>
                <a:ea typeface="Calibri" panose="020F0502020204030204" pitchFamily="34" charset="0"/>
                <a:cs typeface="Times New Roman" panose="02020603050405020304" pitchFamily="18" charset="0"/>
              </a:rPr>
              <a:t>, M. </a:t>
            </a:r>
            <a:r>
              <a:rPr lang="en-US" sz="1600" dirty="0" err="1">
                <a:latin typeface="Calibri" panose="020F0502020204030204" pitchFamily="34" charset="0"/>
                <a:ea typeface="Calibri" panose="020F0502020204030204" pitchFamily="34" charset="0"/>
                <a:cs typeface="Times New Roman" panose="02020603050405020304" pitchFamily="18" charset="0"/>
              </a:rPr>
              <a:t>Dettinger</a:t>
            </a:r>
            <a:r>
              <a:rPr lang="en-US" sz="1600" dirty="0">
                <a:latin typeface="Calibri" panose="020F0502020204030204" pitchFamily="34" charset="0"/>
                <a:ea typeface="Calibri" panose="020F0502020204030204" pitchFamily="34" charset="0"/>
                <a:cs typeface="Times New Roman" panose="02020603050405020304" pitchFamily="18" charset="0"/>
              </a:rPr>
              <a:t>, C. </a:t>
            </a:r>
            <a:r>
              <a:rPr lang="en-US" sz="1600" dirty="0" err="1">
                <a:latin typeface="Calibri" panose="020F0502020204030204" pitchFamily="34" charset="0"/>
                <a:ea typeface="Calibri" panose="020F0502020204030204" pitchFamily="34" charset="0"/>
                <a:cs typeface="Times New Roman" panose="02020603050405020304" pitchFamily="18" charset="0"/>
              </a:rPr>
              <a:t>Fairall</a:t>
            </a:r>
            <a:r>
              <a:rPr lang="en-US" sz="1600" dirty="0">
                <a:latin typeface="Calibri" panose="020F0502020204030204" pitchFamily="34" charset="0"/>
                <a:ea typeface="Calibri" panose="020F0502020204030204" pitchFamily="34" charset="0"/>
                <a:cs typeface="Times New Roman" panose="02020603050405020304" pitchFamily="18" charset="0"/>
              </a:rPr>
              <a:t>, R. Leung, D. Rosenfeld, S. Rutledge, D. </a:t>
            </a:r>
            <a:r>
              <a:rPr lang="en-US" sz="1600" dirty="0" err="1">
                <a:latin typeface="Calibri" panose="020F0502020204030204" pitchFamily="34" charset="0"/>
                <a:ea typeface="Calibri" panose="020F0502020204030204" pitchFamily="34" charset="0"/>
                <a:cs typeface="Times New Roman" panose="02020603050405020304" pitchFamily="18" charset="0"/>
              </a:rPr>
              <a:t>Waliser</a:t>
            </a:r>
            <a:r>
              <a:rPr lang="en-US" sz="1600" dirty="0">
                <a:latin typeface="Calibri" panose="020F0502020204030204" pitchFamily="34" charset="0"/>
                <a:ea typeface="Calibri" panose="020F0502020204030204" pitchFamily="34" charset="0"/>
                <a:cs typeface="Times New Roman" panose="02020603050405020304" pitchFamily="18" charset="0"/>
              </a:rPr>
              <a:t>, A. B. White, J. </a:t>
            </a:r>
            <a:r>
              <a:rPr lang="en-US" sz="1600" dirty="0" err="1">
                <a:latin typeface="Calibri" panose="020F0502020204030204" pitchFamily="34" charset="0"/>
                <a:ea typeface="Calibri" panose="020F0502020204030204" pitchFamily="34" charset="0"/>
                <a:cs typeface="Times New Roman" panose="02020603050405020304" pitchFamily="18" charset="0"/>
              </a:rPr>
              <a:t>Cordeira</a:t>
            </a:r>
            <a:r>
              <a:rPr lang="en-US" sz="1600" dirty="0">
                <a:latin typeface="Calibri" panose="020F0502020204030204" pitchFamily="34" charset="0"/>
                <a:ea typeface="Calibri" panose="020F0502020204030204" pitchFamily="34" charset="0"/>
                <a:cs typeface="Times New Roman" panose="02020603050405020304" pitchFamily="18" charset="0"/>
              </a:rPr>
              <a:t>, A. Martin, J. </a:t>
            </a:r>
            <a:r>
              <a:rPr lang="en-US" sz="1600" dirty="0" err="1">
                <a:latin typeface="Calibri" panose="020F0502020204030204" pitchFamily="34" charset="0"/>
                <a:ea typeface="Calibri" panose="020F0502020204030204" pitchFamily="34" charset="0"/>
                <a:cs typeface="Times New Roman" panose="02020603050405020304" pitchFamily="18" charset="0"/>
              </a:rPr>
              <a:t>Helly</a:t>
            </a:r>
            <a:r>
              <a:rPr lang="en-US" sz="1600" dirty="0">
                <a:latin typeface="Calibri" panose="020F0502020204030204" pitchFamily="34" charset="0"/>
                <a:ea typeface="Calibri" panose="020F0502020204030204" pitchFamily="34" charset="0"/>
                <a:cs typeface="Times New Roman" panose="02020603050405020304" pitchFamily="18" charset="0"/>
              </a:rPr>
              <a:t>, and J. </a:t>
            </a:r>
            <a:r>
              <a:rPr lang="en-US" sz="1600" dirty="0" err="1">
                <a:latin typeface="Calibri" panose="020F0502020204030204" pitchFamily="34" charset="0"/>
                <a:ea typeface="Calibri" panose="020F0502020204030204" pitchFamily="34" charset="0"/>
                <a:cs typeface="Times New Roman" panose="02020603050405020304" pitchFamily="18" charset="0"/>
              </a:rPr>
              <a:t>Intrieri</a:t>
            </a:r>
            <a:r>
              <a:rPr lang="en-US" sz="1600" dirty="0">
                <a:latin typeface="Calibri" panose="020F0502020204030204" pitchFamily="34" charset="0"/>
                <a:ea typeface="Calibri" panose="020F0502020204030204" pitchFamily="34" charset="0"/>
                <a:cs typeface="Times New Roman" panose="02020603050405020304" pitchFamily="18" charset="0"/>
              </a:rPr>
              <a:t>, 2016,  </a:t>
            </a:r>
            <a:r>
              <a:rPr lang="en-US" sz="1600" b="1" i="1" dirty="0">
                <a:latin typeface="Calibri" panose="020F0502020204030204" pitchFamily="34" charset="0"/>
                <a:ea typeface="Calibri" panose="020F0502020204030204" pitchFamily="34" charset="0"/>
                <a:cs typeface="Times New Roman" panose="02020603050405020304" pitchFamily="18" charset="0"/>
              </a:rPr>
              <a:t>Bull. Amer. Meteor. Soc.</a:t>
            </a:r>
            <a:r>
              <a:rPr lang="en-US" sz="1600" b="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p:cNvSpPr txBox="1"/>
          <p:nvPr/>
        </p:nvSpPr>
        <p:spPr>
          <a:xfrm>
            <a:off x="236834" y="139829"/>
            <a:ext cx="11718332" cy="830997"/>
          </a:xfrm>
          <a:prstGeom prst="rect">
            <a:avLst/>
          </a:prstGeom>
          <a:solidFill>
            <a:schemeClr val="bg1">
              <a:lumMod val="85000"/>
            </a:schemeClr>
          </a:solidFill>
          <a:ln>
            <a:solidFill>
              <a:schemeClr val="tx1"/>
            </a:solidFill>
          </a:ln>
        </p:spPr>
        <p:txBody>
          <a:bodyPr wrap="square" rtlCol="0">
            <a:spAutoFit/>
          </a:bodyPr>
          <a:lstStyle/>
          <a:p>
            <a:pPr algn="ctr"/>
            <a:r>
              <a:rPr lang="en-US" sz="2400" b="1" dirty="0" err="1"/>
              <a:t>CalWater</a:t>
            </a:r>
            <a:r>
              <a:rPr lang="en-US" sz="2400" b="1" dirty="0"/>
              <a:t> Field Studies Designed to Quantify the Roles of Atmospheric Rivers and Aerosols in Modulating U.S. West Coast Precipitation in a Changing Climate</a:t>
            </a:r>
          </a:p>
        </p:txBody>
      </p:sp>
      <p:sp>
        <p:nvSpPr>
          <p:cNvPr id="8" name="TextBox 7"/>
          <p:cNvSpPr txBox="1"/>
          <p:nvPr/>
        </p:nvSpPr>
        <p:spPr>
          <a:xfrm>
            <a:off x="8508158" y="4920854"/>
            <a:ext cx="3633377" cy="1569660"/>
          </a:xfrm>
          <a:prstGeom prst="rect">
            <a:avLst/>
          </a:prstGeom>
          <a:noFill/>
        </p:spPr>
        <p:txBody>
          <a:bodyPr wrap="square" rtlCol="0">
            <a:spAutoFit/>
          </a:bodyPr>
          <a:lstStyle/>
          <a:p>
            <a:pPr algn="ctr"/>
            <a:r>
              <a:rPr lang="en-US" sz="2400" u="sng" dirty="0"/>
              <a:t>Sponsors</a:t>
            </a:r>
          </a:p>
          <a:p>
            <a:pPr algn="ctr"/>
            <a:r>
              <a:rPr lang="en-US" b="1" dirty="0"/>
              <a:t>DOE, NOAA </a:t>
            </a:r>
          </a:p>
          <a:p>
            <a:pPr algn="ctr"/>
            <a:r>
              <a:rPr lang="en-US" b="1" dirty="0"/>
              <a:t>California Energy Commission</a:t>
            </a:r>
          </a:p>
          <a:p>
            <a:pPr algn="ctr"/>
            <a:r>
              <a:rPr lang="en-US" b="1" dirty="0"/>
              <a:t>California Dept. of Water Resources</a:t>
            </a:r>
          </a:p>
          <a:p>
            <a:pPr algn="ctr"/>
            <a:r>
              <a:rPr lang="en-US" b="1" dirty="0"/>
              <a:t>NSF, NASA, ONR</a:t>
            </a:r>
          </a:p>
        </p:txBody>
      </p:sp>
      <p:sp>
        <p:nvSpPr>
          <p:cNvPr id="9" name="TextBox 8"/>
          <p:cNvSpPr txBox="1"/>
          <p:nvPr/>
        </p:nvSpPr>
        <p:spPr>
          <a:xfrm>
            <a:off x="8692854" y="3484821"/>
            <a:ext cx="3263987" cy="1015663"/>
          </a:xfrm>
          <a:prstGeom prst="rect">
            <a:avLst/>
          </a:prstGeom>
          <a:noFill/>
        </p:spPr>
        <p:txBody>
          <a:bodyPr wrap="square" rtlCol="0">
            <a:spAutoFit/>
          </a:bodyPr>
          <a:lstStyle/>
          <a:p>
            <a:pPr algn="ctr"/>
            <a:r>
              <a:rPr lang="en-US" sz="2400" u="sng" dirty="0"/>
              <a:t>Locations</a:t>
            </a:r>
          </a:p>
          <a:p>
            <a:pPr algn="ctr"/>
            <a:r>
              <a:rPr lang="en-US" b="1" dirty="0"/>
              <a:t>California</a:t>
            </a:r>
          </a:p>
          <a:p>
            <a:pPr algn="ctr"/>
            <a:r>
              <a:rPr lang="en-US" b="1" dirty="0"/>
              <a:t>Eastern Pacific Ocean</a:t>
            </a:r>
            <a:endParaRPr lang="en-US" dirty="0"/>
          </a:p>
        </p:txBody>
      </p:sp>
      <p:sp>
        <p:nvSpPr>
          <p:cNvPr id="10" name="TextBox 9"/>
          <p:cNvSpPr txBox="1"/>
          <p:nvPr/>
        </p:nvSpPr>
        <p:spPr>
          <a:xfrm>
            <a:off x="8892012" y="2048788"/>
            <a:ext cx="2865667" cy="1015663"/>
          </a:xfrm>
          <a:prstGeom prst="rect">
            <a:avLst/>
          </a:prstGeom>
          <a:noFill/>
        </p:spPr>
        <p:txBody>
          <a:bodyPr wrap="square" rtlCol="0">
            <a:spAutoFit/>
          </a:bodyPr>
          <a:lstStyle/>
          <a:p>
            <a:pPr algn="ctr"/>
            <a:r>
              <a:rPr lang="en-US" sz="2400" u="sng" dirty="0"/>
              <a:t>Field seasons</a:t>
            </a:r>
          </a:p>
          <a:p>
            <a:pPr algn="ctr"/>
            <a:r>
              <a:rPr lang="en-US" b="1" dirty="0"/>
              <a:t>CalWater-1: 2009-2011</a:t>
            </a:r>
          </a:p>
          <a:p>
            <a:pPr algn="ctr"/>
            <a:r>
              <a:rPr lang="en-US" b="1" dirty="0"/>
              <a:t>CalWater-2: 2014-2016</a:t>
            </a:r>
          </a:p>
        </p:txBody>
      </p:sp>
    </p:spTree>
    <p:extLst>
      <p:ext uri="{BB962C8B-B14F-4D97-AF65-F5344CB8AC3E}">
        <p14:creationId xmlns:p14="http://schemas.microsoft.com/office/powerpoint/2010/main" val="4055349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fontScale="77500" lnSpcReduction="20000"/>
          </a:bodyPr>
          <a:lstStyle/>
          <a:p>
            <a:pPr marL="0" indent="0" algn="ctr">
              <a:buNone/>
            </a:pPr>
            <a:r>
              <a:rPr lang="en-US" b="1" dirty="0"/>
              <a:t>Purpose: Describe major milestones in development of the AR concept</a:t>
            </a:r>
          </a:p>
          <a:p>
            <a:pPr marL="0" indent="0">
              <a:buNone/>
            </a:pPr>
            <a:endParaRPr lang="en-US" b="1" dirty="0"/>
          </a:p>
          <a:p>
            <a:r>
              <a:rPr lang="en-US" dirty="0"/>
              <a:t>1970s and 1980s:  Underlying concepts established</a:t>
            </a:r>
          </a:p>
          <a:p>
            <a:endParaRPr lang="en-US" dirty="0"/>
          </a:p>
          <a:p>
            <a:r>
              <a:rPr lang="en-US" dirty="0"/>
              <a:t>1990s:  Global perspectives lead to the term “atmospheric river” (AR)</a:t>
            </a:r>
          </a:p>
          <a:p>
            <a:endParaRPr lang="en-US" dirty="0"/>
          </a:p>
          <a:p>
            <a:r>
              <a:rPr lang="en-US" dirty="0"/>
              <a:t>2000s:  U.S. West Coast experiments, forecasts and practical goals focus on ARs</a:t>
            </a:r>
          </a:p>
          <a:p>
            <a:endParaRPr lang="en-US" dirty="0"/>
          </a:p>
          <a:p>
            <a:r>
              <a:rPr lang="en-US" dirty="0"/>
              <a:t>2010-2015:  The concept matures, science and practical applications grow</a:t>
            </a:r>
          </a:p>
          <a:p>
            <a:endParaRPr lang="en-US" dirty="0"/>
          </a:p>
          <a:p>
            <a:r>
              <a:rPr lang="en-US" dirty="0"/>
              <a:t>2016 and beyond:  A diverse community exists and is pursuing a range of promising science and application directions</a:t>
            </a:r>
          </a:p>
        </p:txBody>
      </p:sp>
    </p:spTree>
    <p:extLst>
      <p:ext uri="{BB962C8B-B14F-4D97-AF65-F5344CB8AC3E}">
        <p14:creationId xmlns:p14="http://schemas.microsoft.com/office/powerpoint/2010/main" val="4117542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astalConvection copy"/>
          <p:cNvPicPr>
            <a:picLocks noChangeAspect="1" noChangeArrowheads="1"/>
          </p:cNvPicPr>
          <p:nvPr/>
        </p:nvPicPr>
        <p:blipFill>
          <a:blip r:embed="rId2">
            <a:extLst>
              <a:ext uri="{28A0092B-C50C-407E-A947-70E740481C1C}">
                <a14:useLocalDpi xmlns:a14="http://schemas.microsoft.com/office/drawing/2010/main" val="0"/>
              </a:ext>
            </a:extLst>
          </a:blip>
          <a:srcRect l="10448"/>
          <a:stretch>
            <a:fillRect/>
          </a:stretch>
        </p:blipFill>
        <p:spPr bwMode="auto">
          <a:xfrm>
            <a:off x="-12035" y="-2339521"/>
            <a:ext cx="12204035" cy="9197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451413" y="0"/>
            <a:ext cx="1126216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000">
                <a:solidFill>
                  <a:schemeClr val="tx2"/>
                </a:solidFill>
                <a:latin typeface="Arial" charset="0"/>
              </a:defRPr>
            </a:lvl2pPr>
            <a:lvl3pPr algn="ctr" rtl="0" fontAlgn="base">
              <a:spcBef>
                <a:spcPct val="0"/>
              </a:spcBef>
              <a:spcAft>
                <a:spcPct val="0"/>
              </a:spcAft>
              <a:defRPr sz="4000">
                <a:solidFill>
                  <a:schemeClr val="tx2"/>
                </a:solidFill>
                <a:latin typeface="Arial" charset="0"/>
              </a:defRPr>
            </a:lvl3pPr>
            <a:lvl4pPr algn="ctr" rtl="0" fontAlgn="base">
              <a:spcBef>
                <a:spcPct val="0"/>
              </a:spcBef>
              <a:spcAft>
                <a:spcPct val="0"/>
              </a:spcAft>
              <a:defRPr sz="4000">
                <a:solidFill>
                  <a:schemeClr val="tx2"/>
                </a:solidFill>
                <a:latin typeface="Arial" charset="0"/>
              </a:defRPr>
            </a:lvl4pPr>
            <a:lvl5pPr algn="ctr" rtl="0" fontAlgn="base">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a:lstStyle>
          <a:p>
            <a:pPr>
              <a:lnSpc>
                <a:spcPct val="95000"/>
              </a:lnSpc>
              <a:spcBef>
                <a:spcPct val="20000"/>
              </a:spcBef>
              <a:defRPr/>
            </a:pPr>
            <a:r>
              <a:rPr lang="en-US" b="1" dirty="0">
                <a:solidFill>
                  <a:prstClr val="black"/>
                </a:solidFill>
              </a:rPr>
              <a:t>Emergence of the Concept of Atmospheric Rivers</a:t>
            </a:r>
          </a:p>
        </p:txBody>
      </p:sp>
      <p:sp>
        <p:nvSpPr>
          <p:cNvPr id="6" name="Rectangle 3"/>
          <p:cNvSpPr txBox="1">
            <a:spLocks noChangeArrowheads="1"/>
          </p:cNvSpPr>
          <p:nvPr/>
        </p:nvSpPr>
        <p:spPr bwMode="auto">
          <a:xfrm>
            <a:off x="2318567" y="1447442"/>
            <a:ext cx="7437994" cy="3124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nSpc>
                <a:spcPct val="90000"/>
              </a:lnSpc>
              <a:defRPr/>
            </a:pPr>
            <a:r>
              <a:rPr lang="en-US" sz="2400" kern="0" dirty="0">
                <a:solidFill>
                  <a:schemeClr val="bg1"/>
                </a:solidFill>
                <a:latin typeface="Arial"/>
              </a:rPr>
              <a:t>F. Martin Ralph </a:t>
            </a:r>
          </a:p>
          <a:p>
            <a:pPr>
              <a:lnSpc>
                <a:spcPct val="90000"/>
              </a:lnSpc>
              <a:defRPr/>
            </a:pPr>
            <a:r>
              <a:rPr lang="en-US" sz="2400" kern="0" dirty="0">
                <a:solidFill>
                  <a:schemeClr val="bg1"/>
                </a:solidFill>
                <a:latin typeface="Arial"/>
              </a:rPr>
              <a:t>UC San Diego/Scripps Institution of Oceanography</a:t>
            </a:r>
          </a:p>
          <a:p>
            <a:pPr>
              <a:lnSpc>
                <a:spcPct val="90000"/>
              </a:lnSpc>
              <a:spcBef>
                <a:spcPct val="0"/>
              </a:spcBef>
              <a:defRPr/>
            </a:pPr>
            <a:endParaRPr lang="en-US" sz="1800" kern="0" dirty="0">
              <a:solidFill>
                <a:schemeClr val="bg1"/>
              </a:solidFill>
              <a:latin typeface="Arial"/>
            </a:endParaRPr>
          </a:p>
          <a:p>
            <a:pPr>
              <a:lnSpc>
                <a:spcPct val="90000"/>
              </a:lnSpc>
              <a:spcBef>
                <a:spcPct val="0"/>
              </a:spcBef>
              <a:defRPr/>
            </a:pPr>
            <a:endParaRPr lang="en-US" sz="1800" kern="0" dirty="0">
              <a:solidFill>
                <a:schemeClr val="bg1"/>
              </a:solidFill>
              <a:latin typeface="Arial"/>
            </a:endParaRPr>
          </a:p>
          <a:p>
            <a:pPr>
              <a:lnSpc>
                <a:spcPct val="90000"/>
              </a:lnSpc>
              <a:spcBef>
                <a:spcPct val="0"/>
              </a:spcBef>
              <a:defRPr/>
            </a:pPr>
            <a:r>
              <a:rPr lang="en-US" sz="2000" i="1" kern="0" dirty="0">
                <a:solidFill>
                  <a:schemeClr val="bg1"/>
                </a:solidFill>
                <a:latin typeface="Arial"/>
              </a:rPr>
              <a:t>International Atmospheric Rivers Conference (IARC) </a:t>
            </a:r>
          </a:p>
          <a:p>
            <a:pPr>
              <a:lnSpc>
                <a:spcPct val="90000"/>
              </a:lnSpc>
              <a:spcBef>
                <a:spcPct val="0"/>
              </a:spcBef>
              <a:defRPr/>
            </a:pPr>
            <a:r>
              <a:rPr lang="en-US" sz="2000" i="1" kern="0" dirty="0">
                <a:solidFill>
                  <a:schemeClr val="bg1"/>
                </a:solidFill>
                <a:latin typeface="Arial"/>
              </a:rPr>
              <a:t>Keynote Presentation</a:t>
            </a:r>
          </a:p>
          <a:p>
            <a:pPr>
              <a:lnSpc>
                <a:spcPct val="90000"/>
              </a:lnSpc>
              <a:spcBef>
                <a:spcPct val="0"/>
              </a:spcBef>
              <a:defRPr/>
            </a:pPr>
            <a:r>
              <a:rPr lang="en-US" sz="2000" i="1" kern="0" dirty="0">
                <a:solidFill>
                  <a:schemeClr val="bg1"/>
                </a:solidFill>
                <a:latin typeface="Arial"/>
              </a:rPr>
              <a:t>8 August 2016, La Jolla, CA</a:t>
            </a:r>
          </a:p>
          <a:p>
            <a:pPr>
              <a:lnSpc>
                <a:spcPct val="90000"/>
              </a:lnSpc>
              <a:spcBef>
                <a:spcPct val="0"/>
              </a:spcBef>
              <a:defRPr/>
            </a:pPr>
            <a:endParaRPr lang="en-US" sz="1800" kern="0" dirty="0">
              <a:solidFill>
                <a:schemeClr val="bg1"/>
              </a:solidFill>
              <a:latin typeface="Arial"/>
            </a:endParaRPr>
          </a:p>
        </p:txBody>
      </p:sp>
      <p:pic>
        <p:nvPicPr>
          <p:cNvPr id="7" name="Picture 6" descr="logoSIOcolor-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8628" y="5602086"/>
            <a:ext cx="1113476" cy="112043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430" y="5602086"/>
            <a:ext cx="3934968" cy="1155192"/>
          </a:xfrm>
          <a:prstGeom prst="rect">
            <a:avLst/>
          </a:prstGeom>
        </p:spPr>
      </p:pic>
    </p:spTree>
    <p:extLst>
      <p:ext uri="{BB962C8B-B14F-4D97-AF65-F5344CB8AC3E}">
        <p14:creationId xmlns:p14="http://schemas.microsoft.com/office/powerpoint/2010/main" val="18051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irrus.ucsd.edu/~pierce/sdprecip/compare_el_nino_years_v6.R.full.SD_county.png"/>
          <p:cNvPicPr>
            <a:picLocks noChangeArrowheads="1"/>
          </p:cNvPicPr>
          <p:nvPr/>
        </p:nvPicPr>
        <p:blipFill rotWithShape="1">
          <a:blip r:embed="rId2">
            <a:extLst>
              <a:ext uri="{28A0092B-C50C-407E-A947-70E740481C1C}">
                <a14:useLocalDpi xmlns:a14="http://schemas.microsoft.com/office/drawing/2010/main" val="0"/>
              </a:ext>
            </a:extLst>
          </a:blip>
          <a:srcRect l="7919" t="71227" r="21884" b="3576"/>
          <a:stretch/>
        </p:blipFill>
        <p:spPr bwMode="auto">
          <a:xfrm>
            <a:off x="8542939" y="5998203"/>
            <a:ext cx="3383280" cy="6400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63497" y="3481521"/>
            <a:ext cx="4199676" cy="3156762"/>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Mission</a:t>
            </a:r>
            <a:endParaRPr kumimoji="0" lang="en-US" sz="16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Provide 21</a:t>
            </a:r>
            <a:r>
              <a:rPr kumimoji="0" lang="en-US" sz="1400" b="0" i="1" u="none" strike="noStrike" kern="1200" cap="none" spc="0" normalizeH="0" baseline="3000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st</a:t>
            </a:r>
            <a:r>
              <a:rPr kumimoji="0" lang="en-US" sz="14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Century water cycle science, technology and outreach to support effective policies and practices that address the impacts of extreme weather and water events on the environment, people and the economy of Western North America</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Goal</a:t>
            </a:r>
            <a:endParaRPr kumimoji="0" lang="en-US" sz="16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Revolutionize the physical understanding, observations, weather predictions and climate projections of extreme events in Western North America, including atmospheric rivers and the North American summer monsoon as well as their impacts on floods, droughts, hydropower, ecosystems and the economy</a:t>
            </a:r>
            <a:endParaRPr kumimoji="0" lang="en-US" sz="16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nvGrpSpPr>
          <p:cNvPr id="24" name="Group 23"/>
          <p:cNvGrpSpPr/>
          <p:nvPr/>
        </p:nvGrpSpPr>
        <p:grpSpPr>
          <a:xfrm>
            <a:off x="88765" y="9247"/>
            <a:ext cx="4549139" cy="3392598"/>
            <a:chOff x="88765" y="9247"/>
            <a:chExt cx="4549139" cy="3392598"/>
          </a:xfrm>
        </p:grpSpPr>
        <p:grpSp>
          <p:nvGrpSpPr>
            <p:cNvPr id="5" name="Group 4"/>
            <p:cNvGrpSpPr>
              <a:grpSpLocks/>
            </p:cNvGrpSpPr>
            <p:nvPr/>
          </p:nvGrpSpPr>
          <p:grpSpPr bwMode="auto">
            <a:xfrm>
              <a:off x="228811" y="9247"/>
              <a:ext cx="4366598" cy="3191905"/>
              <a:chOff x="0" y="-439"/>
              <a:chExt cx="48031" cy="35110"/>
            </a:xfrm>
          </p:grpSpPr>
          <p:pic>
            <p:nvPicPr>
              <p:cNvPr id="6" name="Picture 5" descr="Blank Western US Basemap_AWhite_21Mar20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6958" cy="34671"/>
              </a:xfrm>
              <a:prstGeom prst="rect">
                <a:avLst/>
              </a:prstGeom>
              <a:solidFill>
                <a:srgbClr val="FFFF66"/>
              </a:solidFill>
            </p:spPr>
          </p:pic>
          <p:grpSp>
            <p:nvGrpSpPr>
              <p:cNvPr id="7" name="Group 6"/>
              <p:cNvGrpSpPr>
                <a:grpSpLocks/>
              </p:cNvGrpSpPr>
              <p:nvPr/>
            </p:nvGrpSpPr>
            <p:grpSpPr bwMode="auto">
              <a:xfrm>
                <a:off x="9144" y="-439"/>
                <a:ext cx="38887" cy="34534"/>
                <a:chOff x="0" y="-439"/>
                <a:chExt cx="38887" cy="34534"/>
              </a:xfrm>
            </p:grpSpPr>
            <p:grpSp>
              <p:nvGrpSpPr>
                <p:cNvPr id="8" name="Group 7"/>
                <p:cNvGrpSpPr>
                  <a:grpSpLocks/>
                </p:cNvGrpSpPr>
                <p:nvPr/>
              </p:nvGrpSpPr>
              <p:grpSpPr bwMode="auto">
                <a:xfrm>
                  <a:off x="0" y="95"/>
                  <a:ext cx="31970" cy="32979"/>
                  <a:chOff x="15673" y="179"/>
                  <a:chExt cx="54832" cy="58507"/>
                </a:xfrm>
              </p:grpSpPr>
              <p:sp>
                <p:nvSpPr>
                  <p:cNvPr id="16" name="Freeform 15"/>
                  <p:cNvSpPr>
                    <a:spLocks/>
                  </p:cNvSpPr>
                  <p:nvPr/>
                </p:nvSpPr>
                <p:spPr bwMode="auto">
                  <a:xfrm>
                    <a:off x="15673" y="179"/>
                    <a:ext cx="45475" cy="58507"/>
                  </a:xfrm>
                  <a:custGeom>
                    <a:avLst/>
                    <a:gdLst>
                      <a:gd name="T0" fmla="*/ 98426 w 4547524"/>
                      <a:gd name="T1" fmla="*/ 1244594 h 5850733"/>
                      <a:gd name="T2" fmla="*/ 22226 w 4547524"/>
                      <a:gd name="T3" fmla="*/ 2463794 h 5850733"/>
                      <a:gd name="T4" fmla="*/ 98426 w 4547524"/>
                      <a:gd name="T5" fmla="*/ 2920994 h 5850733"/>
                      <a:gd name="T6" fmla="*/ 403226 w 4547524"/>
                      <a:gd name="T7" fmla="*/ 3606794 h 5850733"/>
                      <a:gd name="T8" fmla="*/ 1089026 w 4547524"/>
                      <a:gd name="T9" fmla="*/ 4673594 h 5850733"/>
                      <a:gd name="T10" fmla="*/ 1393827 w 4547524"/>
                      <a:gd name="T11" fmla="*/ 5038719 h 5850733"/>
                      <a:gd name="T12" fmla="*/ 2079628 w 4547524"/>
                      <a:gd name="T13" fmla="*/ 5419718 h 5850733"/>
                      <a:gd name="T14" fmla="*/ 2681855 w 4547524"/>
                      <a:gd name="T15" fmla="*/ 5395136 h 5850733"/>
                      <a:gd name="T16" fmla="*/ 4213226 w 4547524"/>
                      <a:gd name="T17" fmla="*/ 5816594 h 5850733"/>
                      <a:gd name="T18" fmla="*/ 4518027 w 4547524"/>
                      <a:gd name="T19" fmla="*/ 5054593 h 5850733"/>
                      <a:gd name="T20" fmla="*/ 3603626 w 4547524"/>
                      <a:gd name="T21" fmla="*/ 4292594 h 5850733"/>
                      <a:gd name="T22" fmla="*/ 4060826 w 4547524"/>
                      <a:gd name="T23" fmla="*/ 3911594 h 5850733"/>
                      <a:gd name="T24" fmla="*/ 4060826 w 4547524"/>
                      <a:gd name="T25" fmla="*/ 2616194 h 5850733"/>
                      <a:gd name="T26" fmla="*/ 3679826 w 4547524"/>
                      <a:gd name="T27" fmla="*/ 2539994 h 5850733"/>
                      <a:gd name="T28" fmla="*/ 3375026 w 4547524"/>
                      <a:gd name="T29" fmla="*/ 3530593 h 5850733"/>
                      <a:gd name="T30" fmla="*/ 2689226 w 4547524"/>
                      <a:gd name="T31" fmla="*/ 3987794 h 5850733"/>
                      <a:gd name="T32" fmla="*/ 2232026 w 4547524"/>
                      <a:gd name="T33" fmla="*/ 3835394 h 5850733"/>
                      <a:gd name="T34" fmla="*/ 2232026 w 4547524"/>
                      <a:gd name="T35" fmla="*/ 3225794 h 5850733"/>
                      <a:gd name="T36" fmla="*/ 2232026 w 4547524"/>
                      <a:gd name="T37" fmla="*/ 2692394 h 5850733"/>
                      <a:gd name="T38" fmla="*/ 2460626 w 4547524"/>
                      <a:gd name="T39" fmla="*/ 2311394 h 5850733"/>
                      <a:gd name="T40" fmla="*/ 3375026 w 4547524"/>
                      <a:gd name="T41" fmla="*/ 1930394 h 5850733"/>
                      <a:gd name="T42" fmla="*/ 3222626 w 4547524"/>
                      <a:gd name="T43" fmla="*/ 1168394 h 5850733"/>
                      <a:gd name="T44" fmla="*/ 2765426 w 4547524"/>
                      <a:gd name="T45" fmla="*/ 558794 h 5850733"/>
                      <a:gd name="T46" fmla="*/ 2536826 w 4547524"/>
                      <a:gd name="T47" fmla="*/ 25394 h 5850733"/>
                      <a:gd name="T48" fmla="*/ 1927226 w 4547524"/>
                      <a:gd name="T49" fmla="*/ 25394 h 5850733"/>
                      <a:gd name="T50" fmla="*/ 936626 w 4547524"/>
                      <a:gd name="T51" fmla="*/ 25394 h 5850733"/>
                      <a:gd name="T52" fmla="*/ 479426 w 4547524"/>
                      <a:gd name="T53" fmla="*/ 25394 h 5850733"/>
                      <a:gd name="T54" fmla="*/ 98425 w 4547524"/>
                      <a:gd name="T55" fmla="*/ 634994 h 5850733"/>
                      <a:gd name="T56" fmla="*/ 98426 w 4547524"/>
                      <a:gd name="T57" fmla="*/ 1244594 h 58507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47524"/>
                      <a:gd name="T88" fmla="*/ 0 h 5850733"/>
                      <a:gd name="T89" fmla="*/ 4547524 w 4547524"/>
                      <a:gd name="T90" fmla="*/ 5850733 h 58507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47524" h="5850733">
                        <a:moveTo>
                          <a:pt x="98426" y="1244594"/>
                        </a:moveTo>
                        <a:lnTo>
                          <a:pt x="22226" y="2463794"/>
                        </a:lnTo>
                        <a:cubicBezTo>
                          <a:pt x="22226" y="2616194"/>
                          <a:pt x="31751" y="2725732"/>
                          <a:pt x="98426" y="2920994"/>
                        </a:cubicBezTo>
                        <a:cubicBezTo>
                          <a:pt x="155372" y="3099835"/>
                          <a:pt x="307362" y="3412607"/>
                          <a:pt x="403226" y="3606794"/>
                        </a:cubicBezTo>
                        <a:cubicBezTo>
                          <a:pt x="568326" y="3898894"/>
                          <a:pt x="923926" y="4434940"/>
                          <a:pt x="1089026" y="4673594"/>
                        </a:cubicBezTo>
                        <a:cubicBezTo>
                          <a:pt x="1169323" y="4788714"/>
                          <a:pt x="1233643" y="4901887"/>
                          <a:pt x="1393827" y="5038719"/>
                        </a:cubicBezTo>
                        <a:cubicBezTo>
                          <a:pt x="1525743" y="5136222"/>
                          <a:pt x="1819944" y="5362544"/>
                          <a:pt x="2079628" y="5419718"/>
                        </a:cubicBezTo>
                        <a:cubicBezTo>
                          <a:pt x="2363355" y="5481503"/>
                          <a:pt x="2554445" y="5404149"/>
                          <a:pt x="2681855" y="5395136"/>
                        </a:cubicBezTo>
                        <a:cubicBezTo>
                          <a:pt x="3424087" y="5360997"/>
                          <a:pt x="3880569" y="5850733"/>
                          <a:pt x="4213226" y="5816594"/>
                        </a:cubicBezTo>
                        <a:cubicBezTo>
                          <a:pt x="4497132" y="5785254"/>
                          <a:pt x="4547524" y="5149229"/>
                          <a:pt x="4518027" y="5054593"/>
                        </a:cubicBezTo>
                        <a:cubicBezTo>
                          <a:pt x="4391028" y="4724393"/>
                          <a:pt x="3727758" y="4305431"/>
                          <a:pt x="3603626" y="4292594"/>
                        </a:cubicBezTo>
                        <a:cubicBezTo>
                          <a:pt x="3348832" y="4154482"/>
                          <a:pt x="3991283" y="4146681"/>
                          <a:pt x="4060826" y="3911594"/>
                        </a:cubicBezTo>
                        <a:cubicBezTo>
                          <a:pt x="4091999" y="3672603"/>
                          <a:pt x="4124326" y="2844794"/>
                          <a:pt x="4060826" y="2616194"/>
                        </a:cubicBezTo>
                        <a:cubicBezTo>
                          <a:pt x="3997326" y="2387594"/>
                          <a:pt x="3794126" y="2387594"/>
                          <a:pt x="3679826" y="2539994"/>
                        </a:cubicBezTo>
                        <a:cubicBezTo>
                          <a:pt x="3565526" y="2692394"/>
                          <a:pt x="3540126" y="3289293"/>
                          <a:pt x="3375026" y="3530593"/>
                        </a:cubicBezTo>
                        <a:cubicBezTo>
                          <a:pt x="3209926" y="3771893"/>
                          <a:pt x="2932804" y="3910527"/>
                          <a:pt x="2689226" y="3987794"/>
                        </a:cubicBezTo>
                        <a:cubicBezTo>
                          <a:pt x="2474914" y="4010019"/>
                          <a:pt x="2384426" y="3936994"/>
                          <a:pt x="2232026" y="3835394"/>
                        </a:cubicBezTo>
                        <a:cubicBezTo>
                          <a:pt x="2141971" y="3659903"/>
                          <a:pt x="2238954" y="3377039"/>
                          <a:pt x="2232026" y="3225794"/>
                        </a:cubicBezTo>
                        <a:cubicBezTo>
                          <a:pt x="2279246" y="2917183"/>
                          <a:pt x="2194568" y="2931788"/>
                          <a:pt x="2232026" y="2692394"/>
                        </a:cubicBezTo>
                        <a:cubicBezTo>
                          <a:pt x="2303054" y="2346934"/>
                          <a:pt x="2229825" y="2384625"/>
                          <a:pt x="2460626" y="2311394"/>
                        </a:cubicBezTo>
                        <a:cubicBezTo>
                          <a:pt x="2758258" y="2301308"/>
                          <a:pt x="3418899" y="2372874"/>
                          <a:pt x="3375026" y="1930394"/>
                        </a:cubicBezTo>
                        <a:cubicBezTo>
                          <a:pt x="3349626" y="1752594"/>
                          <a:pt x="3243264" y="1417632"/>
                          <a:pt x="3222626" y="1168394"/>
                        </a:cubicBezTo>
                        <a:cubicBezTo>
                          <a:pt x="3222626" y="939794"/>
                          <a:pt x="2954771" y="736594"/>
                          <a:pt x="2765426" y="558794"/>
                        </a:cubicBezTo>
                        <a:cubicBezTo>
                          <a:pt x="2727326" y="355594"/>
                          <a:pt x="2676526" y="114294"/>
                          <a:pt x="2536826" y="25394"/>
                        </a:cubicBezTo>
                        <a:cubicBezTo>
                          <a:pt x="2313783" y="15075"/>
                          <a:pt x="2387601" y="37565"/>
                          <a:pt x="1927226" y="25394"/>
                        </a:cubicBezTo>
                        <a:lnTo>
                          <a:pt x="936626" y="25394"/>
                        </a:lnTo>
                        <a:cubicBezTo>
                          <a:pt x="925743" y="0"/>
                          <a:pt x="500689" y="39569"/>
                          <a:pt x="479426" y="25394"/>
                        </a:cubicBezTo>
                        <a:cubicBezTo>
                          <a:pt x="339726" y="126994"/>
                          <a:pt x="0" y="109532"/>
                          <a:pt x="98425" y="634994"/>
                        </a:cubicBezTo>
                        <a:cubicBezTo>
                          <a:pt x="111125" y="787394"/>
                          <a:pt x="111126" y="929740"/>
                          <a:pt x="98426" y="1244594"/>
                        </a:cubicBezTo>
                        <a:close/>
                      </a:path>
                    </a:pathLst>
                  </a:custGeom>
                  <a:solidFill>
                    <a:srgbClr val="FFFF66">
                      <a:alpha val="50195"/>
                    </a:srgbClr>
                  </a:solidFill>
                  <a:ln w="28575">
                    <a:solidFill>
                      <a:sysClr val="windowText" lastClr="000000">
                        <a:lumMod val="100000"/>
                        <a:lumOff val="0"/>
                      </a:sys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7" name="Freeform 16"/>
                  <p:cNvSpPr>
                    <a:spLocks/>
                  </p:cNvSpPr>
                  <p:nvPr/>
                </p:nvSpPr>
                <p:spPr bwMode="auto">
                  <a:xfrm>
                    <a:off x="59236" y="26156"/>
                    <a:ext cx="11269" cy="14755"/>
                  </a:xfrm>
                  <a:custGeom>
                    <a:avLst/>
                    <a:gdLst>
                      <a:gd name="T0" fmla="*/ 9236 w 1126836"/>
                      <a:gd name="T1" fmla="*/ 1161473 h 1475509"/>
                      <a:gd name="T2" fmla="*/ 300181 w 1126836"/>
                      <a:gd name="T3" fmla="*/ 759691 h 1475509"/>
                      <a:gd name="T4" fmla="*/ 729672 w 1126836"/>
                      <a:gd name="T5" fmla="*/ 25400 h 1475509"/>
                      <a:gd name="T6" fmla="*/ 979053 w 1126836"/>
                      <a:gd name="T7" fmla="*/ 607291 h 1475509"/>
                      <a:gd name="T8" fmla="*/ 1076036 w 1126836"/>
                      <a:gd name="T9" fmla="*/ 1237674 h 1475509"/>
                      <a:gd name="T10" fmla="*/ 674253 w 1126836"/>
                      <a:gd name="T11" fmla="*/ 1300018 h 1475509"/>
                      <a:gd name="T12" fmla="*/ 244763 w 1126836"/>
                      <a:gd name="T13" fmla="*/ 1452418 h 1475509"/>
                      <a:gd name="T14" fmla="*/ 9236 w 1126836"/>
                      <a:gd name="T15" fmla="*/ 1161473 h 1475509"/>
                      <a:gd name="T16" fmla="*/ 0 60000 65536"/>
                      <a:gd name="T17" fmla="*/ 0 60000 65536"/>
                      <a:gd name="T18" fmla="*/ 0 60000 65536"/>
                      <a:gd name="T19" fmla="*/ 0 60000 65536"/>
                      <a:gd name="T20" fmla="*/ 0 60000 65536"/>
                      <a:gd name="T21" fmla="*/ 0 60000 65536"/>
                      <a:gd name="T22" fmla="*/ 0 60000 65536"/>
                      <a:gd name="T23" fmla="*/ 0 60000 65536"/>
                      <a:gd name="T24" fmla="*/ 0 w 1126836"/>
                      <a:gd name="T25" fmla="*/ 0 h 1475509"/>
                      <a:gd name="T26" fmla="*/ 1126836 w 1126836"/>
                      <a:gd name="T27" fmla="*/ 1475509 h 14755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6836" h="1475509">
                        <a:moveTo>
                          <a:pt x="9236" y="1161473"/>
                        </a:moveTo>
                        <a:cubicBezTo>
                          <a:pt x="18472" y="1046019"/>
                          <a:pt x="180108" y="949036"/>
                          <a:pt x="300181" y="759691"/>
                        </a:cubicBezTo>
                        <a:cubicBezTo>
                          <a:pt x="420254" y="570346"/>
                          <a:pt x="616527" y="50800"/>
                          <a:pt x="729672" y="25400"/>
                        </a:cubicBezTo>
                        <a:cubicBezTo>
                          <a:pt x="842817" y="0"/>
                          <a:pt x="921326" y="405245"/>
                          <a:pt x="979053" y="607291"/>
                        </a:cubicBezTo>
                        <a:cubicBezTo>
                          <a:pt x="1036780" y="809337"/>
                          <a:pt x="1126836" y="1122220"/>
                          <a:pt x="1076036" y="1237674"/>
                        </a:cubicBezTo>
                        <a:cubicBezTo>
                          <a:pt x="1025236" y="1353129"/>
                          <a:pt x="812798" y="1264227"/>
                          <a:pt x="674253" y="1300018"/>
                        </a:cubicBezTo>
                        <a:cubicBezTo>
                          <a:pt x="535708" y="1335809"/>
                          <a:pt x="355599" y="1475509"/>
                          <a:pt x="244763" y="1452418"/>
                        </a:cubicBezTo>
                        <a:cubicBezTo>
                          <a:pt x="133927" y="1429327"/>
                          <a:pt x="0" y="1276927"/>
                          <a:pt x="9236" y="1161473"/>
                        </a:cubicBezTo>
                        <a:close/>
                      </a:path>
                    </a:pathLst>
                  </a:custGeom>
                  <a:solidFill>
                    <a:srgbClr val="FFFF66">
                      <a:alpha val="49803"/>
                    </a:srgbClr>
                  </a:solidFill>
                  <a:ln w="25400">
                    <a:solidFill>
                      <a:sysClr val="windowText" lastClr="000000">
                        <a:lumMod val="100000"/>
                        <a:lumOff val="0"/>
                      </a:sys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9" name="Freeform 8"/>
                <p:cNvSpPr>
                  <a:spLocks/>
                </p:cNvSpPr>
                <p:nvPr/>
              </p:nvSpPr>
              <p:spPr bwMode="auto">
                <a:xfrm>
                  <a:off x="14478" y="190"/>
                  <a:ext cx="22989" cy="33905"/>
                </a:xfrm>
                <a:custGeom>
                  <a:avLst/>
                  <a:gdLst>
                    <a:gd name="T0" fmla="*/ 74723 w 3942919"/>
                    <a:gd name="T1" fmla="*/ 2684 h 6015038"/>
                    <a:gd name="T2" fmla="*/ 163582 w 3942919"/>
                    <a:gd name="T3" fmla="*/ 303349 h 6015038"/>
                    <a:gd name="T4" fmla="*/ 430160 w 3942919"/>
                    <a:gd name="T5" fmla="*/ 689919 h 6015038"/>
                    <a:gd name="T6" fmla="*/ 563448 w 3942919"/>
                    <a:gd name="T7" fmla="*/ 1248297 h 6015038"/>
                    <a:gd name="T8" fmla="*/ 1007744 w 3942919"/>
                    <a:gd name="T9" fmla="*/ 1463058 h 6015038"/>
                    <a:gd name="T10" fmla="*/ 1807477 w 3942919"/>
                    <a:gd name="T11" fmla="*/ 1506011 h 6015038"/>
                    <a:gd name="T12" fmla="*/ 1851906 w 3942919"/>
                    <a:gd name="T13" fmla="*/ 2536863 h 6015038"/>
                    <a:gd name="T14" fmla="*/ 1735278 w 3942919"/>
                    <a:gd name="T15" fmla="*/ 3046920 h 6015038"/>
                    <a:gd name="T16" fmla="*/ 2162913 w 3942919"/>
                    <a:gd name="T17" fmla="*/ 3310002 h 6015038"/>
                    <a:gd name="T18" fmla="*/ 2251772 w 3942919"/>
                    <a:gd name="T19" fmla="*/ 2837528 h 6015038"/>
                    <a:gd name="T20" fmla="*/ 2251772 w 3942919"/>
                    <a:gd name="T21" fmla="*/ 1634867 h 6015038"/>
                    <a:gd name="T22" fmla="*/ 2251772 w 3942919"/>
                    <a:gd name="T23" fmla="*/ 695288 h 6015038"/>
                    <a:gd name="T24" fmla="*/ 2251772 w 3942919"/>
                    <a:gd name="T25" fmla="*/ 2684 h 6015038"/>
                    <a:gd name="T26" fmla="*/ 1502023 w 3942919"/>
                    <a:gd name="T27" fmla="*/ 2684 h 6015038"/>
                    <a:gd name="T28" fmla="*/ 741166 w 3942919"/>
                    <a:gd name="T29" fmla="*/ 2684 h 6015038"/>
                    <a:gd name="T30" fmla="*/ 74723 w 3942919"/>
                    <a:gd name="T31" fmla="*/ 2684 h 60150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42919"/>
                    <a:gd name="T49" fmla="*/ 0 h 6015038"/>
                    <a:gd name="T50" fmla="*/ 3942919 w 3942919"/>
                    <a:gd name="T51" fmla="*/ 6015038 h 60150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42919" h="6015038">
                      <a:moveTo>
                        <a:pt x="128155" y="4762"/>
                      </a:moveTo>
                      <a:cubicBezTo>
                        <a:pt x="0" y="100589"/>
                        <a:pt x="304801" y="251834"/>
                        <a:pt x="280556" y="538162"/>
                      </a:cubicBezTo>
                      <a:cubicBezTo>
                        <a:pt x="561111" y="796780"/>
                        <a:pt x="736601" y="882216"/>
                        <a:pt x="737756" y="1223962"/>
                      </a:cubicBezTo>
                      <a:cubicBezTo>
                        <a:pt x="833801" y="1474788"/>
                        <a:pt x="899391" y="1994044"/>
                        <a:pt x="966355" y="2214562"/>
                      </a:cubicBezTo>
                      <a:cubicBezTo>
                        <a:pt x="1144155" y="2379662"/>
                        <a:pt x="1558638" y="2091026"/>
                        <a:pt x="1728356" y="2595562"/>
                      </a:cubicBezTo>
                      <a:cubicBezTo>
                        <a:pt x="2071256" y="2608262"/>
                        <a:pt x="2873665" y="2470871"/>
                        <a:pt x="3099956" y="2671762"/>
                      </a:cubicBezTo>
                      <a:cubicBezTo>
                        <a:pt x="3353956" y="3052762"/>
                        <a:pt x="3292620" y="4011468"/>
                        <a:pt x="3176155" y="4500562"/>
                      </a:cubicBezTo>
                      <a:cubicBezTo>
                        <a:pt x="3052763" y="5052002"/>
                        <a:pt x="3113088" y="5071196"/>
                        <a:pt x="2976130" y="5405437"/>
                      </a:cubicBezTo>
                      <a:cubicBezTo>
                        <a:pt x="2872943" y="6015038"/>
                        <a:pt x="3228543" y="5943600"/>
                        <a:pt x="3709555" y="5872162"/>
                      </a:cubicBezTo>
                      <a:cubicBezTo>
                        <a:pt x="3942919" y="5762625"/>
                        <a:pt x="3836555" y="5529262"/>
                        <a:pt x="3861955" y="5033962"/>
                      </a:cubicBezTo>
                      <a:cubicBezTo>
                        <a:pt x="3887355" y="4538662"/>
                        <a:pt x="3861955" y="3533774"/>
                        <a:pt x="3861955" y="2900362"/>
                      </a:cubicBezTo>
                      <a:lnTo>
                        <a:pt x="3861955" y="1233487"/>
                      </a:lnTo>
                      <a:cubicBezTo>
                        <a:pt x="3861955" y="740568"/>
                        <a:pt x="3890531" y="214312"/>
                        <a:pt x="3861956" y="4762"/>
                      </a:cubicBezTo>
                      <a:cubicBezTo>
                        <a:pt x="3714320" y="0"/>
                        <a:pt x="3007880" y="4762"/>
                        <a:pt x="2576080" y="4762"/>
                      </a:cubicBezTo>
                      <a:lnTo>
                        <a:pt x="1271155" y="4762"/>
                      </a:lnTo>
                      <a:cubicBezTo>
                        <a:pt x="875868" y="4762"/>
                        <a:pt x="439882" y="16308"/>
                        <a:pt x="128155" y="4762"/>
                      </a:cubicBezTo>
                      <a:close/>
                    </a:path>
                  </a:pathLst>
                </a:custGeom>
                <a:solidFill>
                  <a:srgbClr val="FB2211">
                    <a:alpha val="50195"/>
                  </a:srgbClr>
                </a:solidFill>
                <a:ln w="25400">
                  <a:solidFill>
                    <a:sysClr val="windowText" lastClr="000000">
                      <a:lumMod val="100000"/>
                      <a:lumOff val="0"/>
                    </a:sys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Freeform 9"/>
                <p:cNvSpPr>
                  <a:spLocks/>
                </p:cNvSpPr>
                <p:nvPr/>
              </p:nvSpPr>
              <p:spPr bwMode="auto">
                <a:xfrm>
                  <a:off x="12192" y="12858"/>
                  <a:ext cx="22646" cy="20787"/>
                </a:xfrm>
                <a:custGeom>
                  <a:avLst/>
                  <a:gdLst>
                    <a:gd name="T0" fmla="*/ 647930 w 3884081"/>
                    <a:gd name="T1" fmla="*/ 22534 h 3687653"/>
                    <a:gd name="T2" fmla="*/ 292493 w 3884081"/>
                    <a:gd name="T3" fmla="*/ 22534 h 3687653"/>
                    <a:gd name="T4" fmla="*/ 85156 w 3884081"/>
                    <a:gd name="T5" fmla="*/ 495008 h 3687653"/>
                    <a:gd name="T6" fmla="*/ 70346 w 3884081"/>
                    <a:gd name="T7" fmla="*/ 1053385 h 3687653"/>
                    <a:gd name="T8" fmla="*/ 159205 w 3884081"/>
                    <a:gd name="T9" fmla="*/ 1525860 h 3687653"/>
                    <a:gd name="T10" fmla="*/ 772889 w 3884081"/>
                    <a:gd name="T11" fmla="*/ 1964778 h 3687653"/>
                    <a:gd name="T12" fmla="*/ 1803100 w 3884081"/>
                    <a:gd name="T13" fmla="*/ 1955381 h 3687653"/>
                    <a:gd name="T14" fmla="*/ 2202965 w 3884081"/>
                    <a:gd name="T15" fmla="*/ 1225195 h 3687653"/>
                    <a:gd name="T16" fmla="*/ 2173346 w 3884081"/>
                    <a:gd name="T17" fmla="*/ 323199 h 3687653"/>
                    <a:gd name="T18" fmla="*/ 1240325 w 3884081"/>
                    <a:gd name="T19" fmla="*/ 194342 h 3687653"/>
                    <a:gd name="T20" fmla="*/ 1107036 w 3884081"/>
                    <a:gd name="T21" fmla="*/ 22534 h 3687653"/>
                    <a:gd name="T22" fmla="*/ 647930 w 3884081"/>
                    <a:gd name="T23" fmla="*/ 22534 h 36876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4081"/>
                    <a:gd name="T37" fmla="*/ 0 h 3687653"/>
                    <a:gd name="T38" fmla="*/ 3884081 w 3884081"/>
                    <a:gd name="T39" fmla="*/ 3687653 h 36876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4081" h="3687653">
                      <a:moveTo>
                        <a:pt x="1111247" y="39976"/>
                      </a:moveTo>
                      <a:cubicBezTo>
                        <a:pt x="831847" y="52676"/>
                        <a:pt x="764883" y="69994"/>
                        <a:pt x="501647" y="39976"/>
                      </a:cubicBezTo>
                      <a:cubicBezTo>
                        <a:pt x="21933" y="0"/>
                        <a:pt x="179890" y="494940"/>
                        <a:pt x="146048" y="878176"/>
                      </a:cubicBezTo>
                      <a:cubicBezTo>
                        <a:pt x="110257" y="1174894"/>
                        <a:pt x="155574" y="1440150"/>
                        <a:pt x="120649" y="1868775"/>
                      </a:cubicBezTo>
                      <a:cubicBezTo>
                        <a:pt x="0" y="2316451"/>
                        <a:pt x="46829" y="2437498"/>
                        <a:pt x="273048" y="2706976"/>
                      </a:cubicBezTo>
                      <a:cubicBezTo>
                        <a:pt x="424655" y="2979630"/>
                        <a:pt x="855661" y="3358645"/>
                        <a:pt x="1325561" y="3485645"/>
                      </a:cubicBezTo>
                      <a:cubicBezTo>
                        <a:pt x="1795461" y="3612645"/>
                        <a:pt x="2683668" y="3687653"/>
                        <a:pt x="3092449" y="3468975"/>
                      </a:cubicBezTo>
                      <a:cubicBezTo>
                        <a:pt x="3501230" y="3250297"/>
                        <a:pt x="3672415" y="2656176"/>
                        <a:pt x="3778248" y="2173576"/>
                      </a:cubicBezTo>
                      <a:cubicBezTo>
                        <a:pt x="3884081" y="1690976"/>
                        <a:pt x="3802493" y="964767"/>
                        <a:pt x="3727448" y="573376"/>
                      </a:cubicBezTo>
                      <a:cubicBezTo>
                        <a:pt x="3652402" y="154275"/>
                        <a:pt x="2771485" y="352858"/>
                        <a:pt x="2127248" y="344776"/>
                      </a:cubicBezTo>
                      <a:lnTo>
                        <a:pt x="1898648" y="39976"/>
                      </a:lnTo>
                      <a:lnTo>
                        <a:pt x="1111247" y="39976"/>
                      </a:lnTo>
                      <a:close/>
                    </a:path>
                  </a:pathLst>
                </a:custGeom>
                <a:solidFill>
                  <a:srgbClr val="4F81BD">
                    <a:alpha val="50195"/>
                  </a:srgbClr>
                </a:solidFill>
                <a:ln w="25400">
                  <a:solidFill>
                    <a:sysClr val="windowText" lastClr="000000">
                      <a:lumMod val="100000"/>
                      <a:lumOff val="0"/>
                    </a:sys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1" name="Freeform 10"/>
                <p:cNvSpPr>
                  <a:spLocks/>
                </p:cNvSpPr>
                <p:nvPr/>
              </p:nvSpPr>
              <p:spPr bwMode="auto">
                <a:xfrm>
                  <a:off x="16668" y="0"/>
                  <a:ext cx="19940" cy="25198"/>
                </a:xfrm>
                <a:custGeom>
                  <a:avLst/>
                  <a:gdLst>
                    <a:gd name="T0" fmla="*/ 25581 w 3419764"/>
                    <a:gd name="T1" fmla="*/ 62476 h 4470400"/>
                    <a:gd name="T2" fmla="*/ 187143 w 3419764"/>
                    <a:gd name="T3" fmla="*/ 406093 h 4470400"/>
                    <a:gd name="T4" fmla="*/ 728376 w 3419764"/>
                    <a:gd name="T5" fmla="*/ 710663 h 4470400"/>
                    <a:gd name="T6" fmla="*/ 817236 w 3419764"/>
                    <a:gd name="T7" fmla="*/ 898091 h 4470400"/>
                    <a:gd name="T8" fmla="*/ 962642 w 3419764"/>
                    <a:gd name="T9" fmla="*/ 1015233 h 4470400"/>
                    <a:gd name="T10" fmla="*/ 776845 w 3419764"/>
                    <a:gd name="T11" fmla="*/ 1046471 h 4470400"/>
                    <a:gd name="T12" fmla="*/ 970719 w 3419764"/>
                    <a:gd name="T13" fmla="*/ 1202661 h 4470400"/>
                    <a:gd name="T14" fmla="*/ 1342312 w 3419764"/>
                    <a:gd name="T15" fmla="*/ 1187042 h 4470400"/>
                    <a:gd name="T16" fmla="*/ 1487718 w 3419764"/>
                    <a:gd name="T17" fmla="*/ 1530659 h 4470400"/>
                    <a:gd name="T18" fmla="*/ 1625046 w 3419764"/>
                    <a:gd name="T19" fmla="*/ 2217894 h 4470400"/>
                    <a:gd name="T20" fmla="*/ 1649280 w 3419764"/>
                    <a:gd name="T21" fmla="*/ 2483416 h 4470400"/>
                    <a:gd name="T22" fmla="*/ 1891623 w 3419764"/>
                    <a:gd name="T23" fmla="*/ 2436560 h 4470400"/>
                    <a:gd name="T24" fmla="*/ 1980482 w 3419764"/>
                    <a:gd name="T25" fmla="*/ 2131990 h 4470400"/>
                    <a:gd name="T26" fmla="*/ 1972405 w 3419764"/>
                    <a:gd name="T27" fmla="*/ 1843038 h 4470400"/>
                    <a:gd name="T28" fmla="*/ 1851233 w 3419764"/>
                    <a:gd name="T29" fmla="*/ 1530659 h 4470400"/>
                    <a:gd name="T30" fmla="*/ 1770452 w 3419764"/>
                    <a:gd name="T31" fmla="*/ 1343231 h 4470400"/>
                    <a:gd name="T32" fmla="*/ 1940092 w 3419764"/>
                    <a:gd name="T33" fmla="*/ 1155804 h 4470400"/>
                    <a:gd name="T34" fmla="*/ 1948170 w 3419764"/>
                    <a:gd name="T35" fmla="*/ 937138 h 4470400"/>
                    <a:gd name="T36" fmla="*/ 1766413 w 3419764"/>
                    <a:gd name="T37" fmla="*/ 706758 h 4470400"/>
                    <a:gd name="T38" fmla="*/ 1374625 w 3419764"/>
                    <a:gd name="T39" fmla="*/ 663806 h 4470400"/>
                    <a:gd name="T40" fmla="*/ 1059578 w 3419764"/>
                    <a:gd name="T41" fmla="*/ 484188 h 4470400"/>
                    <a:gd name="T42" fmla="*/ 776845 w 3419764"/>
                    <a:gd name="T43" fmla="*/ 265522 h 4470400"/>
                    <a:gd name="T44" fmla="*/ 437564 w 3419764"/>
                    <a:gd name="T45" fmla="*/ 93714 h 4470400"/>
                    <a:gd name="T46" fmla="*/ 219456 w 3419764"/>
                    <a:gd name="T47" fmla="*/ 31238 h 4470400"/>
                    <a:gd name="T48" fmla="*/ 33659 w 3419764"/>
                    <a:gd name="T49" fmla="*/ 31238 h 4470400"/>
                    <a:gd name="T50" fmla="*/ 25581 w 3419764"/>
                    <a:gd name="T51" fmla="*/ 62476 h 44704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19764"/>
                    <a:gd name="T79" fmla="*/ 0 h 4470400"/>
                    <a:gd name="T80" fmla="*/ 3419764 w 3419764"/>
                    <a:gd name="T81" fmla="*/ 4470400 h 44704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19764" h="4470400">
                      <a:moveTo>
                        <a:pt x="43873" y="110836"/>
                      </a:moveTo>
                      <a:cubicBezTo>
                        <a:pt x="87746" y="221672"/>
                        <a:pt x="120073" y="528782"/>
                        <a:pt x="320964" y="720436"/>
                      </a:cubicBezTo>
                      <a:cubicBezTo>
                        <a:pt x="521855" y="912090"/>
                        <a:pt x="1069110" y="1115290"/>
                        <a:pt x="1249219" y="1260763"/>
                      </a:cubicBezTo>
                      <a:cubicBezTo>
                        <a:pt x="1429328" y="1406236"/>
                        <a:pt x="1334655" y="1503217"/>
                        <a:pt x="1401619" y="1593272"/>
                      </a:cubicBezTo>
                      <a:cubicBezTo>
                        <a:pt x="1468583" y="1683327"/>
                        <a:pt x="1662547" y="1757218"/>
                        <a:pt x="1651001" y="1801091"/>
                      </a:cubicBezTo>
                      <a:cubicBezTo>
                        <a:pt x="1639456" y="1844964"/>
                        <a:pt x="1330037" y="1801091"/>
                        <a:pt x="1332346" y="1856509"/>
                      </a:cubicBezTo>
                      <a:cubicBezTo>
                        <a:pt x="1334655" y="1911927"/>
                        <a:pt x="1503219" y="2092036"/>
                        <a:pt x="1664855" y="2133600"/>
                      </a:cubicBezTo>
                      <a:cubicBezTo>
                        <a:pt x="1826491" y="2175164"/>
                        <a:pt x="2154382" y="2008909"/>
                        <a:pt x="2302164" y="2105891"/>
                      </a:cubicBezTo>
                      <a:cubicBezTo>
                        <a:pt x="2449946" y="2202873"/>
                        <a:pt x="2470728" y="2410691"/>
                        <a:pt x="2551546" y="2715491"/>
                      </a:cubicBezTo>
                      <a:cubicBezTo>
                        <a:pt x="2632364" y="3020291"/>
                        <a:pt x="2740891" y="3652982"/>
                        <a:pt x="2787073" y="3934691"/>
                      </a:cubicBezTo>
                      <a:cubicBezTo>
                        <a:pt x="2833255" y="4216400"/>
                        <a:pt x="2752437" y="4341091"/>
                        <a:pt x="2828637" y="4405745"/>
                      </a:cubicBezTo>
                      <a:cubicBezTo>
                        <a:pt x="2904837" y="4470400"/>
                        <a:pt x="3149600" y="4426527"/>
                        <a:pt x="3244273" y="4322618"/>
                      </a:cubicBezTo>
                      <a:cubicBezTo>
                        <a:pt x="3338946" y="4218709"/>
                        <a:pt x="3373582" y="3957782"/>
                        <a:pt x="3396673" y="3782291"/>
                      </a:cubicBezTo>
                      <a:cubicBezTo>
                        <a:pt x="3419764" y="3606800"/>
                        <a:pt x="3419764" y="3447472"/>
                        <a:pt x="3382819" y="3269672"/>
                      </a:cubicBezTo>
                      <a:cubicBezTo>
                        <a:pt x="3345874" y="3091872"/>
                        <a:pt x="3232728" y="2863273"/>
                        <a:pt x="3175001" y="2715491"/>
                      </a:cubicBezTo>
                      <a:cubicBezTo>
                        <a:pt x="3117274" y="2567709"/>
                        <a:pt x="3011055" y="2493817"/>
                        <a:pt x="3036455" y="2382981"/>
                      </a:cubicBezTo>
                      <a:cubicBezTo>
                        <a:pt x="3061855" y="2272145"/>
                        <a:pt x="3276601" y="2170544"/>
                        <a:pt x="3327401" y="2050472"/>
                      </a:cubicBezTo>
                      <a:cubicBezTo>
                        <a:pt x="3378201" y="1930400"/>
                        <a:pt x="3390901" y="1795318"/>
                        <a:pt x="3341255" y="1662545"/>
                      </a:cubicBezTo>
                      <a:cubicBezTo>
                        <a:pt x="3291609" y="1529772"/>
                        <a:pt x="3193473" y="1334654"/>
                        <a:pt x="3029528" y="1253836"/>
                      </a:cubicBezTo>
                      <a:cubicBezTo>
                        <a:pt x="2865583" y="1173018"/>
                        <a:pt x="2559629" y="1243445"/>
                        <a:pt x="2357583" y="1177636"/>
                      </a:cubicBezTo>
                      <a:cubicBezTo>
                        <a:pt x="2155538" y="1111827"/>
                        <a:pt x="1988128" y="976745"/>
                        <a:pt x="1817255" y="858981"/>
                      </a:cubicBezTo>
                      <a:cubicBezTo>
                        <a:pt x="1646382" y="741217"/>
                        <a:pt x="1510146" y="586508"/>
                        <a:pt x="1332346" y="471054"/>
                      </a:cubicBezTo>
                      <a:cubicBezTo>
                        <a:pt x="1154546" y="355600"/>
                        <a:pt x="909782" y="235527"/>
                        <a:pt x="750455" y="166254"/>
                      </a:cubicBezTo>
                      <a:cubicBezTo>
                        <a:pt x="591128" y="96981"/>
                        <a:pt x="491838" y="73891"/>
                        <a:pt x="376383" y="55418"/>
                      </a:cubicBezTo>
                      <a:cubicBezTo>
                        <a:pt x="260929" y="36945"/>
                        <a:pt x="113146" y="53109"/>
                        <a:pt x="57728" y="55418"/>
                      </a:cubicBezTo>
                      <a:cubicBezTo>
                        <a:pt x="2310" y="57727"/>
                        <a:pt x="0" y="0"/>
                        <a:pt x="43873" y="110836"/>
                      </a:cubicBezTo>
                      <a:close/>
                    </a:path>
                  </a:pathLst>
                </a:custGeom>
                <a:solidFill>
                  <a:srgbClr val="14F82A">
                    <a:alpha val="50195"/>
                  </a:srgbClr>
                </a:solidFill>
                <a:ln w="25400">
                  <a:solidFill>
                    <a:sysClr val="windowText" lastClr="000000">
                      <a:lumMod val="100000"/>
                      <a:lumOff val="0"/>
                    </a:sys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TextBox 12"/>
                <p:cNvSpPr txBox="1">
                  <a:spLocks noChangeArrowheads="1"/>
                </p:cNvSpPr>
                <p:nvPr/>
              </p:nvSpPr>
              <p:spPr bwMode="auto">
                <a:xfrm>
                  <a:off x="400" y="7232"/>
                  <a:ext cx="17696" cy="5003"/>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Atmospheric Rivers </a:t>
                  </a:r>
                  <a:endParaRPr kumimoji="0" lang="en-US" sz="13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(fall and winter)</a:t>
                  </a:r>
                  <a:endParaRPr kumimoji="0" lang="en-US" sz="13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3" name="TextBox 31"/>
                <p:cNvSpPr txBox="1">
                  <a:spLocks noChangeArrowheads="1"/>
                </p:cNvSpPr>
                <p:nvPr/>
              </p:nvSpPr>
              <p:spPr bwMode="auto">
                <a:xfrm>
                  <a:off x="17431" y="24333"/>
                  <a:ext cx="16566" cy="4576"/>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Southwest Monsoon (summer &amp; fall)</a:t>
                  </a:r>
                  <a:endParaRPr kumimoji="0" lang="en-US" sz="1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14" name="TextBox 34"/>
                <p:cNvSpPr txBox="1">
                  <a:spLocks noChangeArrowheads="1"/>
                </p:cNvSpPr>
                <p:nvPr/>
              </p:nvSpPr>
              <p:spPr bwMode="auto">
                <a:xfrm>
                  <a:off x="22320" y="-439"/>
                  <a:ext cx="16567" cy="3771"/>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Great Plains Convection</a:t>
                  </a:r>
                  <a:endParaRPr kumimoji="0" lang="en-US" sz="9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(spring and summer)</a:t>
                  </a:r>
                  <a:endParaRPr kumimoji="0" lang="en-US" sz="9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15" name="TextBox 17"/>
                <p:cNvSpPr txBox="1">
                  <a:spLocks noChangeArrowheads="1"/>
                </p:cNvSpPr>
                <p:nvPr/>
              </p:nvSpPr>
              <p:spPr bwMode="auto">
                <a:xfrm>
                  <a:off x="23643" y="7505"/>
                  <a:ext cx="15064" cy="3718"/>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Front Range Upslope (rain/snow)</a:t>
                  </a:r>
                  <a:endParaRPr kumimoji="0" lang="en-US" sz="9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grpSp>
        </p:grpSp>
        <p:sp>
          <p:nvSpPr>
            <p:cNvPr id="21" name="5-Point Star 20"/>
            <p:cNvSpPr/>
            <p:nvPr/>
          </p:nvSpPr>
          <p:spPr>
            <a:xfrm>
              <a:off x="2110814" y="2654608"/>
              <a:ext cx="293142" cy="293142"/>
            </a:xfrm>
            <a:prstGeom prst="star5">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5-Point Star 22"/>
            <p:cNvSpPr/>
            <p:nvPr/>
          </p:nvSpPr>
          <p:spPr>
            <a:xfrm>
              <a:off x="1262811" y="1648798"/>
              <a:ext cx="209060" cy="209060"/>
            </a:xfrm>
            <a:prstGeom prst="star5">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5-Point Star 24"/>
            <p:cNvSpPr/>
            <p:nvPr/>
          </p:nvSpPr>
          <p:spPr>
            <a:xfrm>
              <a:off x="1802807" y="1617511"/>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5-Point Star 25"/>
            <p:cNvSpPr/>
            <p:nvPr/>
          </p:nvSpPr>
          <p:spPr>
            <a:xfrm>
              <a:off x="3986425" y="1547046"/>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5-Point Star 26"/>
            <p:cNvSpPr/>
            <p:nvPr/>
          </p:nvSpPr>
          <p:spPr>
            <a:xfrm>
              <a:off x="1544273" y="1794510"/>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5-Point Star 27"/>
            <p:cNvSpPr/>
            <p:nvPr/>
          </p:nvSpPr>
          <p:spPr>
            <a:xfrm>
              <a:off x="1531766" y="2114875"/>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5-Point Star 28"/>
            <p:cNvSpPr/>
            <p:nvPr/>
          </p:nvSpPr>
          <p:spPr>
            <a:xfrm>
              <a:off x="3189767" y="2873777"/>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5-Point Star 29"/>
            <p:cNvSpPr/>
            <p:nvPr/>
          </p:nvSpPr>
          <p:spPr>
            <a:xfrm>
              <a:off x="2023750" y="2564522"/>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5-Point Star 32"/>
            <p:cNvSpPr/>
            <p:nvPr/>
          </p:nvSpPr>
          <p:spPr>
            <a:xfrm>
              <a:off x="2990045" y="1411920"/>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5-Point Star 33"/>
            <p:cNvSpPr/>
            <p:nvPr/>
          </p:nvSpPr>
          <p:spPr>
            <a:xfrm>
              <a:off x="2152064" y="2543616"/>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5-Point Star 34"/>
            <p:cNvSpPr/>
            <p:nvPr/>
          </p:nvSpPr>
          <p:spPr>
            <a:xfrm>
              <a:off x="365558" y="2339136"/>
              <a:ext cx="126695" cy="126695"/>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442288" y="2298906"/>
              <a:ext cx="111921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Funded collaborations</a:t>
              </a:r>
            </a:p>
          </p:txBody>
        </p:sp>
        <p:sp>
          <p:nvSpPr>
            <p:cNvPr id="36" name="TextBox 35"/>
            <p:cNvSpPr txBox="1"/>
            <p:nvPr/>
          </p:nvSpPr>
          <p:spPr>
            <a:xfrm>
              <a:off x="301407" y="2649127"/>
              <a:ext cx="200086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CW3E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a:ea typeface="+mn-ea"/>
                  <a:cs typeface="+mn-cs"/>
                </a:rPr>
                <a:t>Based at UCSD/Scripps Oceanography</a:t>
              </a:r>
            </a:p>
          </p:txBody>
        </p:sp>
        <p:sp>
          <p:nvSpPr>
            <p:cNvPr id="38" name="TextBox 37"/>
            <p:cNvSpPr txBox="1"/>
            <p:nvPr/>
          </p:nvSpPr>
          <p:spPr>
            <a:xfrm>
              <a:off x="257069" y="1682647"/>
              <a:ext cx="1180185"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CW3E-North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a:ea typeface="+mn-ea"/>
                  <a:cs typeface="+mn-cs"/>
                </a:rPr>
                <a:t>at Sonoma County Water Agency</a:t>
              </a:r>
            </a:p>
          </p:txBody>
        </p:sp>
        <p:sp>
          <p:nvSpPr>
            <p:cNvPr id="18" name="TextBox 17"/>
            <p:cNvSpPr txBox="1"/>
            <p:nvPr/>
          </p:nvSpPr>
          <p:spPr>
            <a:xfrm>
              <a:off x="88765" y="3171013"/>
              <a:ext cx="4549139"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a:ea typeface="+mn-ea"/>
                  <a:cs typeface="+mn-cs"/>
                </a:rPr>
                <a:t>Key Phenomena Causing Extreme Precipitation in the Western U.S. (Ralph et al. 2014)</a:t>
              </a:r>
            </a:p>
          </p:txBody>
        </p:sp>
      </p:grpSp>
      <p:grpSp>
        <p:nvGrpSpPr>
          <p:cNvPr id="32" name="Group 31"/>
          <p:cNvGrpSpPr/>
          <p:nvPr/>
        </p:nvGrpSpPr>
        <p:grpSpPr>
          <a:xfrm>
            <a:off x="5270730" y="154427"/>
            <a:ext cx="5952205" cy="1528219"/>
            <a:chOff x="5182025" y="137564"/>
            <a:chExt cx="6520448" cy="1674115"/>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942" y="137564"/>
              <a:ext cx="5050614" cy="1479947"/>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11448" t="5107" r="80070" b="83203"/>
            <a:stretch/>
          </p:blipFill>
          <p:spPr>
            <a:xfrm>
              <a:off x="5182025" y="1720855"/>
              <a:ext cx="6520448" cy="90824"/>
            </a:xfrm>
            <a:prstGeom prst="rect">
              <a:avLst/>
            </a:prstGeom>
          </p:spPr>
        </p:pic>
      </p:grpSp>
      <p:pic>
        <p:nvPicPr>
          <p:cNvPr id="1026" name="Picture 2" descr="http://cw3e.ucsd.edu/FIRO/images/firo_banner.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1413"/>
          <a:stretch/>
        </p:blipFill>
        <p:spPr bwMode="auto">
          <a:xfrm>
            <a:off x="4861153" y="4246347"/>
            <a:ext cx="7065066" cy="9930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661563" y="3666371"/>
            <a:ext cx="2055819"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CW3E’s Core Efforts</a:t>
            </a:r>
          </a:p>
        </p:txBody>
      </p:sp>
      <p:sp>
        <p:nvSpPr>
          <p:cNvPr id="40" name="TextBox 39"/>
          <p:cNvSpPr txBox="1"/>
          <p:nvPr/>
        </p:nvSpPr>
        <p:spPr>
          <a:xfrm>
            <a:off x="5135447" y="1822477"/>
            <a:ext cx="681165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Director:	F. Martin Ralph, Ph.D.	Website:	cw3e.ucsd.edu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Strategies:	Observations, physical processes, modeling, decision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Scope:	A group of roughly 25 people with 10 major projects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Partners:   	California DWR, Sonoma County Water Agency, CNAP, USGS                     	San Diego Supercomputing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Sponsors:	CA DWR, USACE/ERDC, NOAA, SCWA, NASA, USBR </a:t>
            </a:r>
          </a:p>
        </p:txBody>
      </p:sp>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17262" t="47165" b="32368"/>
          <a:stretch/>
        </p:blipFill>
        <p:spPr>
          <a:xfrm>
            <a:off x="8542939" y="5304968"/>
            <a:ext cx="3383280" cy="627702"/>
          </a:xfrm>
          <a:prstGeom prst="rect">
            <a:avLst/>
          </a:prstGeom>
          <a:ln>
            <a:solidFill>
              <a:schemeClr val="tx1"/>
            </a:solidFill>
          </a:ln>
        </p:spPr>
      </p:pic>
      <p:sp>
        <p:nvSpPr>
          <p:cNvPr id="42" name="TextBox 41"/>
          <p:cNvSpPr txBox="1"/>
          <p:nvPr/>
        </p:nvSpPr>
        <p:spPr>
          <a:xfrm>
            <a:off x="8485789" y="5233225"/>
            <a:ext cx="15123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Climate Science</a:t>
            </a:r>
          </a:p>
        </p:txBody>
      </p:sp>
      <p:sp>
        <p:nvSpPr>
          <p:cNvPr id="51" name="TextBox 50"/>
          <p:cNvSpPr txBox="1"/>
          <p:nvPr/>
        </p:nvSpPr>
        <p:spPr>
          <a:xfrm>
            <a:off x="8479111" y="5949834"/>
            <a:ext cx="31166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Subseasonal-to-Seasonal Outlooks</a:t>
            </a:r>
          </a:p>
        </p:txBody>
      </p:sp>
      <p:grpSp>
        <p:nvGrpSpPr>
          <p:cNvPr id="52" name="Group 51"/>
          <p:cNvGrpSpPr/>
          <p:nvPr/>
        </p:nvGrpSpPr>
        <p:grpSpPr>
          <a:xfrm>
            <a:off x="8542939" y="3420764"/>
            <a:ext cx="3383280" cy="760051"/>
            <a:chOff x="7250943" y="3519965"/>
            <a:chExt cx="2856718" cy="641759"/>
          </a:xfrm>
        </p:grpSpPr>
        <p:pic>
          <p:nvPicPr>
            <p:cNvPr id="53" name="Picture 4" descr="http://cw3e.ucsd.edu/FIRO/images/ar_onerain.png"/>
            <p:cNvPicPr>
              <a:picLocks noChangeAspect="1" noChangeArrowheads="1"/>
            </p:cNvPicPr>
            <p:nvPr/>
          </p:nvPicPr>
          <p:blipFill rotWithShape="1">
            <a:blip r:embed="rId8">
              <a:extLst>
                <a:ext uri="{28A0092B-C50C-407E-A947-70E740481C1C}">
                  <a14:useLocalDpi xmlns:a14="http://schemas.microsoft.com/office/drawing/2010/main" val="0"/>
                </a:ext>
              </a:extLst>
            </a:blip>
            <a:srcRect l="14544" t="42298" r="32265" b="26920"/>
            <a:stretch/>
          </p:blipFill>
          <p:spPr bwMode="auto">
            <a:xfrm>
              <a:off x="7250943" y="3603812"/>
              <a:ext cx="2856718" cy="557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764372" y="3519965"/>
              <a:ext cx="18298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Atmospheric Rivers</a:t>
              </a:r>
            </a:p>
          </p:txBody>
        </p:sp>
      </p:grpSp>
      <p:pic>
        <p:nvPicPr>
          <p:cNvPr id="58" name="Picture 57"/>
          <p:cNvPicPr>
            <a:picLocks/>
          </p:cNvPicPr>
          <p:nvPr/>
        </p:nvPicPr>
        <p:blipFill rotWithShape="1">
          <a:blip r:embed="rId9"/>
          <a:srcRect t="17450" b="46143"/>
          <a:stretch/>
        </p:blipFill>
        <p:spPr>
          <a:xfrm>
            <a:off x="4862566" y="5298054"/>
            <a:ext cx="3383280" cy="640080"/>
          </a:xfrm>
          <a:prstGeom prst="rect">
            <a:avLst/>
          </a:prstGeom>
          <a:ln>
            <a:solidFill>
              <a:schemeClr val="tx1"/>
            </a:solidFill>
          </a:ln>
        </p:spPr>
      </p:pic>
      <p:pic>
        <p:nvPicPr>
          <p:cNvPr id="60" name="Picture 59" descr="SDSC-Servers.png"/>
          <p:cNvPicPr>
            <a:picLocks/>
          </p:cNvPicPr>
          <p:nvPr/>
        </p:nvPicPr>
        <p:blipFill>
          <a:blip r:embed="rId10">
            <a:extLst>
              <a:ext uri="{28A0092B-C50C-407E-A947-70E740481C1C}">
                <a14:useLocalDpi xmlns:a14="http://schemas.microsoft.com/office/drawing/2010/main" val="0"/>
              </a:ext>
            </a:extLst>
          </a:blip>
          <a:stretch>
            <a:fillRect/>
          </a:stretch>
        </p:blipFill>
        <p:spPr>
          <a:xfrm>
            <a:off x="4862363" y="5996752"/>
            <a:ext cx="3383280" cy="641531"/>
          </a:xfrm>
          <a:prstGeom prst="rect">
            <a:avLst/>
          </a:prstGeom>
          <a:ln>
            <a:solidFill>
              <a:schemeClr val="tx1"/>
            </a:solidFill>
          </a:ln>
        </p:spPr>
      </p:pic>
      <p:sp>
        <p:nvSpPr>
          <p:cNvPr id="61" name="TextBox 60"/>
          <p:cNvSpPr txBox="1"/>
          <p:nvPr/>
        </p:nvSpPr>
        <p:spPr>
          <a:xfrm>
            <a:off x="4868074" y="5996752"/>
            <a:ext cx="2640338" cy="246221"/>
          </a:xfrm>
          <a:prstGeom prst="rect">
            <a:avLst/>
          </a:prstGeom>
          <a:solidFill>
            <a:srgbClr val="FFFFFF">
              <a:alpha val="70980"/>
            </a:srgbClr>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“West-WRF” Weather Model  </a:t>
            </a:r>
          </a:p>
        </p:txBody>
      </p:sp>
      <p:sp>
        <p:nvSpPr>
          <p:cNvPr id="2" name="Rectangle 1"/>
          <p:cNvSpPr/>
          <p:nvPr/>
        </p:nvSpPr>
        <p:spPr>
          <a:xfrm>
            <a:off x="4873147" y="5303868"/>
            <a:ext cx="3087391" cy="216015"/>
          </a:xfrm>
          <a:prstGeom prst="rect">
            <a:avLst/>
          </a:prstGeom>
          <a:solidFill>
            <a:srgbClr val="EEEAE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p:cNvSpPr txBox="1"/>
          <p:nvPr/>
        </p:nvSpPr>
        <p:spPr>
          <a:xfrm>
            <a:off x="4825509" y="5224834"/>
            <a:ext cx="31826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Tools for California Water Extremes</a:t>
            </a:r>
          </a:p>
        </p:txBody>
      </p:sp>
    </p:spTree>
    <p:extLst>
      <p:ext uri="{BB962C8B-B14F-4D97-AF65-F5344CB8AC3E}">
        <p14:creationId xmlns:p14="http://schemas.microsoft.com/office/powerpoint/2010/main" val="2116433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vortex.plymouth.edu/%7Ej_cordeira/ARPortal/Current/Ensemble/LandfallTool/IVTprob_250_cur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517860"/>
            <a:ext cx="10572750" cy="5000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023" y="67395"/>
            <a:ext cx="11776539" cy="707886"/>
          </a:xfrm>
          <a:prstGeom prst="rect">
            <a:avLst/>
          </a:prstGeom>
          <a:solidFill>
            <a:schemeClr val="accent4">
              <a:lumMod val="40000"/>
              <a:lumOff val="60000"/>
            </a:schemeClr>
          </a:solidFill>
          <a:ln>
            <a:solidFill>
              <a:schemeClr val="tx1"/>
            </a:solidFill>
          </a:ln>
        </p:spPr>
        <p:txBody>
          <a:bodyPr wrap="square" rtlCol="0">
            <a:spAutoFit/>
          </a:bodyPr>
          <a:lstStyle/>
          <a:p>
            <a:r>
              <a:rPr lang="en-US" sz="2000" b="1" dirty="0">
                <a:solidFill>
                  <a:prstClr val="black"/>
                </a:solidFill>
              </a:rPr>
              <a:t>Forecast chances of landfall of at least WEAK Atmospheric River conditions on the U.S. West Coast from 2-18 Dec 2015  - updates available at cw3e.ucsd.edu </a:t>
            </a:r>
            <a:r>
              <a:rPr lang="en-US" sz="2000" i="1" dirty="0">
                <a:solidFill>
                  <a:prstClr val="black"/>
                </a:solidFill>
              </a:rPr>
              <a:t>(</a:t>
            </a:r>
            <a:r>
              <a:rPr lang="en-US" sz="2000" i="1" dirty="0" err="1">
                <a:solidFill>
                  <a:prstClr val="black"/>
                </a:solidFill>
              </a:rPr>
              <a:t>Cordeira</a:t>
            </a:r>
            <a:r>
              <a:rPr lang="en-US" sz="2000" i="1" dirty="0">
                <a:solidFill>
                  <a:prstClr val="black"/>
                </a:solidFill>
              </a:rPr>
              <a:t> et al. BAMS 2016, in press)</a:t>
            </a:r>
          </a:p>
        </p:txBody>
      </p:sp>
      <p:cxnSp>
        <p:nvCxnSpPr>
          <p:cNvPr id="7" name="Straight Connector 6"/>
          <p:cNvCxnSpPr/>
          <p:nvPr/>
        </p:nvCxnSpPr>
        <p:spPr>
          <a:xfrm>
            <a:off x="5704116" y="1208308"/>
            <a:ext cx="0" cy="2841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86203" y="1208308"/>
            <a:ext cx="0" cy="2841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998028" y="3501890"/>
            <a:ext cx="155665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861456" y="3501890"/>
            <a:ext cx="155665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016828" y="3501890"/>
            <a:ext cx="155665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32363" y="3640906"/>
            <a:ext cx="1546577" cy="369332"/>
          </a:xfrm>
          <a:prstGeom prst="rect">
            <a:avLst/>
          </a:prstGeom>
          <a:noFill/>
        </p:spPr>
        <p:txBody>
          <a:bodyPr wrap="none" rtlCol="0">
            <a:spAutoFit/>
          </a:bodyPr>
          <a:lstStyle/>
          <a:p>
            <a:r>
              <a:rPr lang="en-US" b="1" dirty="0">
                <a:solidFill>
                  <a:prstClr val="black"/>
                </a:solidFill>
              </a:rPr>
              <a:t>2 Dec to 7 Dec</a:t>
            </a:r>
          </a:p>
        </p:txBody>
      </p:sp>
      <p:sp>
        <p:nvSpPr>
          <p:cNvPr id="16" name="TextBox 15"/>
          <p:cNvSpPr txBox="1"/>
          <p:nvPr/>
        </p:nvSpPr>
        <p:spPr>
          <a:xfrm>
            <a:off x="1921327" y="3640906"/>
            <a:ext cx="1780616" cy="369332"/>
          </a:xfrm>
          <a:prstGeom prst="rect">
            <a:avLst/>
          </a:prstGeom>
          <a:noFill/>
        </p:spPr>
        <p:txBody>
          <a:bodyPr wrap="none" rtlCol="0">
            <a:spAutoFit/>
          </a:bodyPr>
          <a:lstStyle/>
          <a:p>
            <a:r>
              <a:rPr lang="en-US" b="1" dirty="0">
                <a:solidFill>
                  <a:prstClr val="black"/>
                </a:solidFill>
              </a:rPr>
              <a:t>12 Dec to 18 Dec</a:t>
            </a:r>
          </a:p>
        </p:txBody>
      </p:sp>
      <p:sp>
        <p:nvSpPr>
          <p:cNvPr id="17" name="TextBox 16"/>
          <p:cNvSpPr txBox="1"/>
          <p:nvPr/>
        </p:nvSpPr>
        <p:spPr>
          <a:xfrm>
            <a:off x="4000327" y="3640906"/>
            <a:ext cx="1663597" cy="369332"/>
          </a:xfrm>
          <a:prstGeom prst="rect">
            <a:avLst/>
          </a:prstGeom>
          <a:noFill/>
        </p:spPr>
        <p:txBody>
          <a:bodyPr wrap="none" rtlCol="0">
            <a:spAutoFit/>
          </a:bodyPr>
          <a:lstStyle/>
          <a:p>
            <a:r>
              <a:rPr lang="en-US" b="1" dirty="0">
                <a:solidFill>
                  <a:prstClr val="black"/>
                </a:solidFill>
              </a:rPr>
              <a:t>7 Dec to 12 Dec</a:t>
            </a:r>
          </a:p>
        </p:txBody>
      </p:sp>
      <p:sp>
        <p:nvSpPr>
          <p:cNvPr id="15" name="TextBox 14"/>
          <p:cNvSpPr txBox="1"/>
          <p:nvPr/>
        </p:nvSpPr>
        <p:spPr>
          <a:xfrm>
            <a:off x="5789472" y="2301561"/>
            <a:ext cx="1817910" cy="1200329"/>
          </a:xfrm>
          <a:prstGeom prst="rect">
            <a:avLst/>
          </a:prstGeom>
          <a:noFill/>
        </p:spPr>
        <p:txBody>
          <a:bodyPr wrap="square" rtlCol="0">
            <a:spAutoFit/>
          </a:bodyPr>
          <a:lstStyle/>
          <a:p>
            <a:pPr algn="ctr"/>
            <a:r>
              <a:rPr lang="en-US" b="1" dirty="0"/>
              <a:t>0-</a:t>
            </a:r>
            <a:r>
              <a:rPr lang="en-US" b="1" dirty="0">
                <a:solidFill>
                  <a:schemeClr val="bg1"/>
                </a:solidFill>
              </a:rPr>
              <a:t>5</a:t>
            </a:r>
            <a:r>
              <a:rPr lang="en-US" b="1" dirty="0"/>
              <a:t> day forecast shows</a:t>
            </a:r>
          </a:p>
          <a:p>
            <a:pPr algn="ctr"/>
            <a:r>
              <a:rPr lang="en-US" b="1" dirty="0"/>
              <a:t>two AR landfalls on US west coast </a:t>
            </a:r>
          </a:p>
        </p:txBody>
      </p:sp>
      <p:sp>
        <p:nvSpPr>
          <p:cNvPr id="19" name="TextBox 18"/>
          <p:cNvSpPr txBox="1"/>
          <p:nvPr/>
        </p:nvSpPr>
        <p:spPr>
          <a:xfrm>
            <a:off x="3777399" y="1520176"/>
            <a:ext cx="1506117" cy="1754326"/>
          </a:xfrm>
          <a:prstGeom prst="rect">
            <a:avLst/>
          </a:prstGeom>
          <a:noFill/>
        </p:spPr>
        <p:txBody>
          <a:bodyPr wrap="square" rtlCol="0">
            <a:spAutoFit/>
          </a:bodyPr>
          <a:lstStyle/>
          <a:p>
            <a:pPr algn="ctr"/>
            <a:r>
              <a:rPr lang="en-US" b="1" dirty="0">
                <a:solidFill>
                  <a:prstClr val="black"/>
                </a:solidFill>
              </a:rPr>
              <a:t>5-10 day forecast shows growing </a:t>
            </a:r>
          </a:p>
          <a:p>
            <a:pPr algn="ctr"/>
            <a:r>
              <a:rPr lang="en-US" b="1" dirty="0">
                <a:solidFill>
                  <a:prstClr val="black"/>
                </a:solidFill>
              </a:rPr>
              <a:t>chance of</a:t>
            </a:r>
          </a:p>
          <a:p>
            <a:pPr algn="ctr"/>
            <a:r>
              <a:rPr lang="en-US" b="1" dirty="0">
                <a:solidFill>
                  <a:prstClr val="black"/>
                </a:solidFill>
              </a:rPr>
              <a:t> AR landfalls</a:t>
            </a:r>
          </a:p>
        </p:txBody>
      </p:sp>
      <p:sp>
        <p:nvSpPr>
          <p:cNvPr id="20" name="TextBox 19"/>
          <p:cNvSpPr txBox="1"/>
          <p:nvPr/>
        </p:nvSpPr>
        <p:spPr>
          <a:xfrm>
            <a:off x="1709057" y="1281097"/>
            <a:ext cx="2063023" cy="1754326"/>
          </a:xfrm>
          <a:prstGeom prst="rect">
            <a:avLst/>
          </a:prstGeom>
          <a:noFill/>
        </p:spPr>
        <p:txBody>
          <a:bodyPr wrap="square" rtlCol="0">
            <a:spAutoFit/>
          </a:bodyPr>
          <a:lstStyle/>
          <a:p>
            <a:pPr algn="ctr"/>
            <a:r>
              <a:rPr lang="en-US" b="1" dirty="0">
                <a:solidFill>
                  <a:prstClr val="black"/>
                </a:solidFill>
              </a:rPr>
              <a:t>10-16-day forecast</a:t>
            </a:r>
          </a:p>
          <a:p>
            <a:pPr algn="ctr"/>
            <a:r>
              <a:rPr lang="en-US" b="1" dirty="0">
                <a:solidFill>
                  <a:prstClr val="black"/>
                </a:solidFill>
              </a:rPr>
              <a:t>Shows chance of</a:t>
            </a:r>
          </a:p>
          <a:p>
            <a:pPr algn="ctr"/>
            <a:r>
              <a:rPr lang="en-US" b="1" dirty="0">
                <a:solidFill>
                  <a:prstClr val="black"/>
                </a:solidFill>
              </a:rPr>
              <a:t> AR landfalls (but forecasts this far ahead are highly uncertain)</a:t>
            </a:r>
          </a:p>
        </p:txBody>
      </p:sp>
      <p:sp>
        <p:nvSpPr>
          <p:cNvPr id="18" name="Rectangle 17"/>
          <p:cNvSpPr/>
          <p:nvPr/>
        </p:nvSpPr>
        <p:spPr>
          <a:xfrm>
            <a:off x="103414" y="5383087"/>
            <a:ext cx="11789228" cy="1538883"/>
          </a:xfrm>
          <a:prstGeom prst="rect">
            <a:avLst/>
          </a:prstGeom>
        </p:spPr>
        <p:txBody>
          <a:bodyPr wrap="square">
            <a:spAutoFit/>
          </a:bodyPr>
          <a:lstStyle/>
          <a:p>
            <a:r>
              <a:rPr lang="en-US" sz="1200" b="1" dirty="0">
                <a:solidFill>
                  <a:prstClr val="black"/>
                </a:solidFill>
              </a:rPr>
              <a:t>What does this diagram show? </a:t>
            </a:r>
            <a:r>
              <a:rPr lang="en-US" sz="1000" dirty="0">
                <a:solidFill>
                  <a:prstClr val="black"/>
                </a:solidFill>
              </a:rPr>
              <a:t>The main diagram (left display) is read from *right* to *left* at a given latitude in order to indicate how many days from today AR conditions are likely at the coast. By plotting the display from *right* to *left*, the display shows you "what is in the pipeline" as storm systems generally move from west to east.</a:t>
            </a:r>
            <a:r>
              <a:rPr lang="en-US" sz="1000" b="1" dirty="0">
                <a:solidFill>
                  <a:prstClr val="black"/>
                </a:solidFill>
              </a:rPr>
              <a:t> </a:t>
            </a:r>
            <a:r>
              <a:rPr lang="en-US" sz="1000" dirty="0">
                <a:solidFill>
                  <a:prstClr val="black"/>
                </a:solidFill>
              </a:rPr>
              <a:t>This diagram shows the chances (i.e., probability) of having  at least weak "atmospheric river" conditions (i.e., strong horizontal water vapor  transport, called “IVT” exceeding 250 kg/m/s) at different latitudes along the U.S. West Coast from "today" through the next 16 days at 6-hour increments. It uses a threshold of IVT&gt;250 kg/m/s as the threshold for AR conditions based on years of study. The landfall locations are the black dots in the right-most panel. The probability is based on 21 different forecasts run simultaneously with slightly different starting conditions (which simulates the “butterfly effect”).  The forecasts are from the NOAA/NWS’ “GFS” global weather forecast model. The probability is shaded on a scale from 0% (blue) to 100% (purple). The landfall locations are the black dots in the right-most panel. The right map-panel shows the total 16-day time-integrated IVT (</a:t>
            </a:r>
            <a:r>
              <a:rPr lang="en-US" sz="1000" dirty="0" err="1">
                <a:solidFill>
                  <a:prstClr val="black"/>
                </a:solidFill>
              </a:rPr>
              <a:t>Tot.IVT</a:t>
            </a:r>
            <a:r>
              <a:rPr lang="en-US" sz="1000" dirty="0">
                <a:solidFill>
                  <a:prstClr val="black"/>
                </a:solidFill>
              </a:rPr>
              <a:t>) for that location in millions of kg/m (left column of numbers). The diagram also shows the number of hours a location along the coast may expect to see AR conditions along with uncertainty. These hours are drawn in the region next to the U.S. West Coast in the right-most panel. These numbers represent the number of hours (over the next 16 days) a location has a 75% chance of AR conditions (middle column of numbers) or a 99% chance of AR conditions (right column of numbers). The higher this number, the longer AR conditions are likely and the more precipitation may be expected! </a:t>
            </a:r>
          </a:p>
        </p:txBody>
      </p:sp>
    </p:spTree>
    <p:extLst>
      <p:ext uri="{BB962C8B-B14F-4D97-AF65-F5344CB8AC3E}">
        <p14:creationId xmlns:p14="http://schemas.microsoft.com/office/powerpoint/2010/main" val="1541416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5"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127"/>
          <a:stretch/>
        </p:blipFill>
        <p:spPr>
          <a:xfrm>
            <a:off x="0" y="0"/>
            <a:ext cx="9557656" cy="6585674"/>
          </a:xfrm>
          <a:prstGeom prst="rect">
            <a:avLst/>
          </a:prstGeom>
        </p:spPr>
      </p:pic>
      <p:sp>
        <p:nvSpPr>
          <p:cNvPr id="2" name="TextBox 1"/>
          <p:cNvSpPr txBox="1"/>
          <p:nvPr/>
        </p:nvSpPr>
        <p:spPr>
          <a:xfrm>
            <a:off x="8044405" y="130628"/>
            <a:ext cx="3951654" cy="1077218"/>
          </a:xfrm>
          <a:prstGeom prst="rect">
            <a:avLst/>
          </a:prstGeom>
          <a:solidFill>
            <a:schemeClr val="bg1">
              <a:lumMod val="75000"/>
            </a:schemeClr>
          </a:solidFill>
          <a:ln>
            <a:solidFill>
              <a:schemeClr val="tx1"/>
            </a:solidFill>
          </a:ln>
        </p:spPr>
        <p:txBody>
          <a:bodyPr wrap="square" rtlCol="0">
            <a:spAutoFit/>
          </a:bodyPr>
          <a:lstStyle/>
          <a:p>
            <a:pPr algn="ctr"/>
            <a:r>
              <a:rPr lang="en-US" sz="3200" b="1" dirty="0">
                <a:solidFill>
                  <a:prstClr val="black"/>
                </a:solidFill>
              </a:rPr>
              <a:t>Forecast-Informed Reservoir Operations</a:t>
            </a:r>
          </a:p>
        </p:txBody>
      </p:sp>
      <p:pic>
        <p:nvPicPr>
          <p:cNvPr id="3" name="Picture 2"/>
          <p:cNvPicPr>
            <a:picLocks noChangeAspect="1"/>
          </p:cNvPicPr>
          <p:nvPr/>
        </p:nvPicPr>
        <p:blipFill rotWithShape="1">
          <a:blip r:embed="rId3"/>
          <a:srcRect l="6370" t="15070" r="9721" b="16754"/>
          <a:stretch/>
        </p:blipFill>
        <p:spPr>
          <a:xfrm>
            <a:off x="4217719" y="2057400"/>
            <a:ext cx="7778340" cy="4658902"/>
          </a:xfrm>
          <a:prstGeom prst="rect">
            <a:avLst/>
          </a:prstGeom>
        </p:spPr>
      </p:pic>
      <p:sp>
        <p:nvSpPr>
          <p:cNvPr id="5" name="TextBox 4"/>
          <p:cNvSpPr txBox="1"/>
          <p:nvPr/>
        </p:nvSpPr>
        <p:spPr>
          <a:xfrm>
            <a:off x="57874" y="3819444"/>
            <a:ext cx="5133372" cy="2831544"/>
          </a:xfrm>
          <a:prstGeom prst="rect">
            <a:avLst/>
          </a:prstGeom>
          <a:solidFill>
            <a:schemeClr val="bg1"/>
          </a:solidFill>
          <a:ln>
            <a:solidFill>
              <a:schemeClr val="tx1"/>
            </a:solidFill>
          </a:ln>
        </p:spPr>
        <p:txBody>
          <a:bodyPr wrap="square" rtlCol="0">
            <a:spAutoFit/>
          </a:bodyPr>
          <a:lstStyle/>
          <a:p>
            <a:pPr algn="ctr"/>
            <a:r>
              <a:rPr lang="en-US" sz="2400" b="1" u="sng" dirty="0"/>
              <a:t>FIRO Steering Committee</a:t>
            </a:r>
          </a:p>
          <a:p>
            <a:r>
              <a:rPr lang="en-US" sz="2200" dirty="0"/>
              <a:t>Sonoma County Water Agency</a:t>
            </a:r>
          </a:p>
          <a:p>
            <a:r>
              <a:rPr lang="en-US" sz="2200" dirty="0"/>
              <a:t>Scripps CW3E</a:t>
            </a:r>
          </a:p>
          <a:p>
            <a:r>
              <a:rPr lang="en-US" sz="2200" dirty="0"/>
              <a:t>U.S. Army Corps of Engineers</a:t>
            </a:r>
          </a:p>
          <a:p>
            <a:r>
              <a:rPr lang="en-US" sz="2200" dirty="0"/>
              <a:t>CA Dept. of Water Resources</a:t>
            </a:r>
          </a:p>
          <a:p>
            <a:r>
              <a:rPr lang="en-US" sz="2200" dirty="0"/>
              <a:t>NOAA, USGS, US </a:t>
            </a:r>
            <a:r>
              <a:rPr lang="en-US" sz="2200" dirty="0" err="1"/>
              <a:t>BurRec</a:t>
            </a:r>
            <a:endParaRPr lang="en-US" sz="2200" dirty="0"/>
          </a:p>
          <a:p>
            <a:r>
              <a:rPr lang="en-US" sz="2200" dirty="0">
                <a:solidFill>
                  <a:srgbClr val="FF0000"/>
                </a:solidFill>
              </a:rPr>
              <a:t>Meteorologists, climatologists, hydrologists Civil Engineers, biologists, economists</a:t>
            </a:r>
          </a:p>
        </p:txBody>
      </p:sp>
    </p:spTree>
    <p:extLst>
      <p:ext uri="{BB962C8B-B14F-4D97-AF65-F5344CB8AC3E}">
        <p14:creationId xmlns:p14="http://schemas.microsoft.com/office/powerpoint/2010/main" val="4206335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07240" cy="6866573"/>
          </a:xfrm>
          <a:prstGeom prst="rect">
            <a:avLst/>
          </a:prstGeom>
        </p:spPr>
      </p:pic>
    </p:spTree>
    <p:extLst>
      <p:ext uri="{BB962C8B-B14F-4D97-AF65-F5344CB8AC3E}">
        <p14:creationId xmlns:p14="http://schemas.microsoft.com/office/powerpoint/2010/main" val="1108178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15" t="42222" r="14194"/>
          <a:stretch/>
        </p:blipFill>
        <p:spPr>
          <a:xfrm>
            <a:off x="6353028" y="1808717"/>
            <a:ext cx="4212126" cy="2971811"/>
          </a:xfrm>
          <a:prstGeom prst="rect">
            <a:avLst/>
          </a:prstGeom>
        </p:spPr>
      </p:pic>
      <p:sp>
        <p:nvSpPr>
          <p:cNvPr id="6147" name="Text Box 2"/>
          <p:cNvSpPr txBox="1">
            <a:spLocks noChangeArrowheads="1"/>
          </p:cNvSpPr>
          <p:nvPr/>
        </p:nvSpPr>
        <p:spPr bwMode="auto">
          <a:xfrm>
            <a:off x="1524000" y="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spcBef>
                <a:spcPct val="0"/>
              </a:spcBef>
              <a:spcAft>
                <a:spcPct val="0"/>
              </a:spcAft>
            </a:pPr>
            <a:r>
              <a:rPr lang="en-US" altLang="en-US" sz="3200" b="0" dirty="0">
                <a:solidFill>
                  <a:srgbClr val="A50021"/>
                </a:solidFill>
                <a:latin typeface="Arial Black" pitchFamily="34" charset="0"/>
              </a:rPr>
              <a:t>Nested </a:t>
            </a:r>
            <a:r>
              <a:rPr lang="en-US" altLang="en-US" sz="3200" b="0" dirty="0" err="1">
                <a:solidFill>
                  <a:srgbClr val="A50021"/>
                </a:solidFill>
                <a:latin typeface="Arial Black" pitchFamily="34" charset="0"/>
              </a:rPr>
              <a:t>Adjoint</a:t>
            </a:r>
            <a:r>
              <a:rPr lang="en-US" altLang="en-US" sz="3200" b="0" dirty="0">
                <a:solidFill>
                  <a:srgbClr val="A50021"/>
                </a:solidFill>
                <a:latin typeface="Arial Black" pitchFamily="34" charset="0"/>
              </a:rPr>
              <a:t> Sensitivity</a:t>
            </a:r>
          </a:p>
          <a:p>
            <a:pPr algn="ctr" fontAlgn="base">
              <a:spcBef>
                <a:spcPct val="0"/>
              </a:spcBef>
              <a:spcAft>
                <a:spcPct val="0"/>
              </a:spcAft>
            </a:pPr>
            <a:r>
              <a:rPr lang="en-US" altLang="en-US" sz="2000" b="0" dirty="0">
                <a:solidFill>
                  <a:srgbClr val="000066"/>
                </a:solidFill>
                <a:latin typeface="Arial Black" pitchFamily="34" charset="0"/>
              </a:rPr>
              <a:t>36-h Sensitivity (Analysis)</a:t>
            </a:r>
          </a:p>
          <a:p>
            <a:pPr algn="ctr" fontAlgn="base">
              <a:spcBef>
                <a:spcPct val="0"/>
              </a:spcBef>
              <a:spcAft>
                <a:spcPct val="0"/>
              </a:spcAft>
            </a:pPr>
            <a:r>
              <a:rPr lang="en-US" altLang="en-US" sz="2000" b="0" dirty="0">
                <a:solidFill>
                  <a:srgbClr val="000066"/>
                </a:solidFill>
                <a:latin typeface="Arial Black" pitchFamily="34" charset="0"/>
              </a:rPr>
              <a:t>12Z 8 February 2014 (Final Time 00Z 10 February)</a:t>
            </a:r>
          </a:p>
        </p:txBody>
      </p:sp>
      <p:sp>
        <p:nvSpPr>
          <p:cNvPr id="5" name="Text Box 10"/>
          <p:cNvSpPr txBox="1">
            <a:spLocks noChangeArrowheads="1"/>
          </p:cNvSpPr>
          <p:nvPr/>
        </p:nvSpPr>
        <p:spPr bwMode="auto">
          <a:xfrm>
            <a:off x="1524001" y="1147220"/>
            <a:ext cx="48465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sz="2000" b="1" dirty="0" err="1">
                <a:solidFill>
                  <a:srgbClr val="000000"/>
                </a:solidFill>
                <a:sym typeface="Symbol" pitchFamily="18" charset="2"/>
              </a:rPr>
              <a:t>Geopotential</a:t>
            </a:r>
            <a:r>
              <a:rPr lang="en-US" sz="2000" b="1" dirty="0">
                <a:solidFill>
                  <a:srgbClr val="000000"/>
                </a:solidFill>
                <a:sym typeface="Symbol" pitchFamily="18" charset="2"/>
              </a:rPr>
              <a:t> Heights and Water Vapor</a:t>
            </a:r>
          </a:p>
          <a:p>
            <a:pPr algn="ctr" fontAlgn="base">
              <a:spcBef>
                <a:spcPct val="0"/>
              </a:spcBef>
              <a:spcAft>
                <a:spcPct val="0"/>
              </a:spcAft>
              <a:defRPr/>
            </a:pPr>
            <a:r>
              <a:rPr lang="en-US" sz="2000" b="1" dirty="0">
                <a:solidFill>
                  <a:srgbClr val="000000"/>
                </a:solidFill>
                <a:sym typeface="Symbol" pitchFamily="18" charset="2"/>
              </a:rPr>
              <a:t>850 </a:t>
            </a:r>
            <a:r>
              <a:rPr lang="en-US" sz="2000" b="1" dirty="0" err="1">
                <a:solidFill>
                  <a:srgbClr val="000000"/>
                </a:solidFill>
                <a:sym typeface="Symbol" pitchFamily="18" charset="2"/>
              </a:rPr>
              <a:t>hPa</a:t>
            </a:r>
            <a:endParaRPr lang="en-US" sz="2000" b="1" baseline="-25000" dirty="0">
              <a:solidFill>
                <a:srgbClr val="000000"/>
              </a:solidFill>
            </a:endParaRPr>
          </a:p>
        </p:txBody>
      </p:sp>
      <p:sp>
        <p:nvSpPr>
          <p:cNvPr id="6149" name="Text Box 10"/>
          <p:cNvSpPr txBox="1">
            <a:spLocks noChangeArrowheads="1"/>
          </p:cNvSpPr>
          <p:nvPr/>
        </p:nvSpPr>
        <p:spPr bwMode="auto">
          <a:xfrm>
            <a:off x="1668136" y="5257801"/>
            <a:ext cx="8770937" cy="1384995"/>
          </a:xfrm>
          <a:prstGeom prst="rect">
            <a:avLst/>
          </a:prstGeom>
          <a:solidFill>
            <a:srgbClr val="000066"/>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85750" indent="-117475"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buFont typeface="Arial" charset="0"/>
              <a:buChar char="•"/>
            </a:pPr>
            <a:r>
              <a:rPr lang="en-US" altLang="en-US" dirty="0">
                <a:solidFill>
                  <a:srgbClr val="FFFFFF"/>
                </a:solidFill>
              </a:rPr>
              <a:t>36-h forecast sensitivity calculations for 12Z 8 February 2014 case</a:t>
            </a:r>
          </a:p>
          <a:p>
            <a:pPr fontAlgn="base">
              <a:spcBef>
                <a:spcPct val="0"/>
              </a:spcBef>
              <a:spcAft>
                <a:spcPct val="0"/>
              </a:spcAft>
              <a:buFont typeface="Arial" charset="0"/>
              <a:buChar char="•"/>
            </a:pPr>
            <a:r>
              <a:rPr lang="en-US" altLang="en-US" dirty="0">
                <a:solidFill>
                  <a:srgbClr val="FFFFFF"/>
                </a:solidFill>
              </a:rPr>
              <a:t>Moisture sensitivity is a maximum along the atmospheric river and just to the north of the AR.</a:t>
            </a:r>
          </a:p>
          <a:p>
            <a:pPr fontAlgn="base">
              <a:spcBef>
                <a:spcPct val="0"/>
              </a:spcBef>
              <a:spcAft>
                <a:spcPct val="0"/>
              </a:spcAft>
              <a:buFont typeface="Arial" charset="0"/>
              <a:buChar char="•"/>
            </a:pPr>
            <a:r>
              <a:rPr lang="en-US" altLang="en-US" dirty="0">
                <a:solidFill>
                  <a:srgbClr val="FFFFFF"/>
                </a:solidFill>
              </a:rPr>
              <a:t>Moisture sensitivity is 2X larger than the temperature and 3X larger than the wind component sensitivity (assume analysis errors are ~1 K, 1 m/s, 1 g/kg)</a:t>
            </a:r>
          </a:p>
        </p:txBody>
      </p:sp>
      <p:sp>
        <p:nvSpPr>
          <p:cNvPr id="24" name="Text Box 10"/>
          <p:cNvSpPr txBox="1">
            <a:spLocks noChangeArrowheads="1"/>
          </p:cNvSpPr>
          <p:nvPr/>
        </p:nvSpPr>
        <p:spPr bwMode="auto">
          <a:xfrm>
            <a:off x="6400800" y="1147220"/>
            <a:ext cx="41643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0"/>
              </a:spcBef>
              <a:spcAft>
                <a:spcPct val="0"/>
              </a:spcAft>
            </a:pPr>
            <a:r>
              <a:rPr lang="en-US" altLang="en-US" sz="2000" dirty="0">
                <a:solidFill>
                  <a:srgbClr val="000000"/>
                </a:solidFill>
                <a:latin typeface="Arial"/>
                <a:sym typeface="Symbol" pitchFamily="18" charset="2"/>
              </a:rPr>
              <a:t>36-h Water Vapor Sensitivity</a:t>
            </a:r>
          </a:p>
          <a:p>
            <a:pPr algn="ctr" eaLnBrk="1" fontAlgn="base" hangingPunct="1">
              <a:spcBef>
                <a:spcPct val="0"/>
              </a:spcBef>
              <a:spcAft>
                <a:spcPct val="0"/>
              </a:spcAft>
            </a:pPr>
            <a:r>
              <a:rPr lang="en-US" altLang="en-US" sz="2000" dirty="0">
                <a:solidFill>
                  <a:srgbClr val="000000"/>
                </a:solidFill>
                <a:sym typeface="Symbol" pitchFamily="18" charset="2"/>
              </a:rPr>
              <a:t>850 </a:t>
            </a:r>
            <a:r>
              <a:rPr lang="en-US" altLang="en-US" sz="2000" dirty="0" err="1">
                <a:solidFill>
                  <a:srgbClr val="000000"/>
                </a:solidFill>
                <a:sym typeface="Symbol" pitchFamily="18" charset="2"/>
              </a:rPr>
              <a:t>hPa</a:t>
            </a:r>
            <a:r>
              <a:rPr lang="en-US" altLang="en-US" sz="2000" dirty="0">
                <a:solidFill>
                  <a:srgbClr val="000000"/>
                </a:solidFill>
                <a:sym typeface="Symbol" pitchFamily="18" charset="2"/>
              </a:rPr>
              <a:t> (q</a:t>
            </a:r>
            <a:r>
              <a:rPr lang="en-US" altLang="en-US" sz="2000" baseline="-25000" dirty="0">
                <a:solidFill>
                  <a:srgbClr val="000000"/>
                </a:solidFill>
                <a:sym typeface="Symbol" pitchFamily="18" charset="2"/>
              </a:rPr>
              <a:t>v</a:t>
            </a:r>
            <a:r>
              <a:rPr lang="en-US" altLang="en-US" sz="2000" dirty="0">
                <a:solidFill>
                  <a:srgbClr val="000000"/>
                </a:solidFill>
                <a:sym typeface="Symbol" pitchFamily="18" charset="2"/>
              </a:rPr>
              <a:t> shown in gray)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245" r="6114"/>
          <a:stretch/>
        </p:blipFill>
        <p:spPr>
          <a:xfrm>
            <a:off x="1524002" y="1809899"/>
            <a:ext cx="4829027" cy="2970629"/>
          </a:xfrm>
          <a:prstGeom prst="rect">
            <a:avLst/>
          </a:prstGeom>
        </p:spPr>
      </p:pic>
      <p:sp>
        <p:nvSpPr>
          <p:cNvPr id="16" name="Oval 15"/>
          <p:cNvSpPr/>
          <p:nvPr/>
        </p:nvSpPr>
        <p:spPr bwMode="auto">
          <a:xfrm rot="19806593">
            <a:off x="8058150" y="3321378"/>
            <a:ext cx="1219200" cy="457200"/>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000000"/>
              </a:solidFill>
            </a:endParaRPr>
          </a:p>
        </p:txBody>
      </p:sp>
      <p:grpSp>
        <p:nvGrpSpPr>
          <p:cNvPr id="19" name="Group 4"/>
          <p:cNvGrpSpPr>
            <a:grpSpLocks/>
          </p:cNvGrpSpPr>
          <p:nvPr/>
        </p:nvGrpSpPr>
        <p:grpSpPr bwMode="auto">
          <a:xfrm>
            <a:off x="1524001" y="0"/>
            <a:ext cx="1033463" cy="914400"/>
            <a:chOff x="2496" y="0"/>
            <a:chExt cx="712" cy="633"/>
          </a:xfrm>
        </p:grpSpPr>
        <p:grpSp>
          <p:nvGrpSpPr>
            <p:cNvPr id="20" name="Group 5"/>
            <p:cNvGrpSpPr>
              <a:grpSpLocks/>
            </p:cNvGrpSpPr>
            <p:nvPr/>
          </p:nvGrpSpPr>
          <p:grpSpPr bwMode="auto">
            <a:xfrm>
              <a:off x="2496" y="0"/>
              <a:ext cx="672" cy="633"/>
              <a:chOff x="5088" y="0"/>
              <a:chExt cx="672" cy="633"/>
            </a:xfrm>
          </p:grpSpPr>
          <p:sp>
            <p:nvSpPr>
              <p:cNvPr id="23" name="Oval 22"/>
              <p:cNvSpPr>
                <a:spLocks noChangeArrowheads="1"/>
              </p:cNvSpPr>
              <p:nvPr/>
            </p:nvSpPr>
            <p:spPr bwMode="auto">
              <a:xfrm>
                <a:off x="5184" y="96"/>
                <a:ext cx="480" cy="48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solidFill>
                    <a:srgbClr val="000000"/>
                  </a:solidFill>
                </a:endParaRPr>
              </a:p>
            </p:txBody>
          </p:sp>
          <p:pic>
            <p:nvPicPr>
              <p:cNvPr id="25" name="Picture 24" descr="DON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 y="0"/>
                <a:ext cx="67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8"/>
            <p:cNvSpPr>
              <a:spLocks noChangeArrowheads="1"/>
            </p:cNvSpPr>
            <p:nvPr/>
          </p:nvSpPr>
          <p:spPr bwMode="auto">
            <a:xfrm>
              <a:off x="2576" y="52"/>
              <a:ext cx="500" cy="519"/>
            </a:xfrm>
            <a:prstGeom prst="ellipse">
              <a:avLst/>
            </a:prstGeom>
            <a:solidFill>
              <a:srgbClr val="0000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solidFill>
                  <a:srgbClr val="000000"/>
                </a:solidFill>
              </a:endParaRPr>
            </a:p>
          </p:txBody>
        </p:sp>
        <p:pic>
          <p:nvPicPr>
            <p:cNvPr id="22" name="Picture 9" descr="white on Dark"/>
            <p:cNvPicPr>
              <a:picLocks noChangeAspect="1" noChangeArrowheads="1"/>
            </p:cNvPicPr>
            <p:nvPr/>
          </p:nvPicPr>
          <p:blipFill>
            <a:blip r:embed="rId5" cstate="print">
              <a:clrChange>
                <a:clrFrom>
                  <a:srgbClr val="000080"/>
                </a:clrFrom>
                <a:clrTo>
                  <a:srgbClr val="000080">
                    <a:alpha val="0"/>
                  </a:srgbClr>
                </a:clrTo>
              </a:clrChange>
              <a:extLst>
                <a:ext uri="{28A0092B-C50C-407E-A947-70E740481C1C}">
                  <a14:useLocalDpi xmlns:a14="http://schemas.microsoft.com/office/drawing/2010/main" val="0"/>
                </a:ext>
              </a:extLst>
            </a:blip>
            <a:srcRect/>
            <a:stretch>
              <a:fillRect/>
            </a:stretch>
          </p:blipFill>
          <p:spPr bwMode="auto">
            <a:xfrm>
              <a:off x="2504" y="0"/>
              <a:ext cx="704"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9944404" y="111945"/>
            <a:ext cx="2108206" cy="461665"/>
          </a:xfrm>
          <a:prstGeom prst="rect">
            <a:avLst/>
          </a:prstGeom>
          <a:noFill/>
        </p:spPr>
        <p:txBody>
          <a:bodyPr wrap="none" rtlCol="0">
            <a:spAutoFit/>
          </a:bodyPr>
          <a:lstStyle/>
          <a:p>
            <a:r>
              <a:rPr lang="en-US" sz="2400" dirty="0"/>
              <a:t>Jim Doyle - NRL</a:t>
            </a:r>
          </a:p>
        </p:txBody>
      </p:sp>
    </p:spTree>
    <p:extLst>
      <p:ext uri="{BB962C8B-B14F-4D97-AF65-F5344CB8AC3E}">
        <p14:creationId xmlns:p14="http://schemas.microsoft.com/office/powerpoint/2010/main" val="3957863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A9FC2E-CADC-441F-9DB3-12508A833DDC}" type="slidenum">
              <a:rPr lang="en-US" smtClean="0">
                <a:solidFill>
                  <a:prstClr val="black">
                    <a:tint val="75000"/>
                  </a:prstClr>
                </a:solidFill>
              </a:rPr>
              <a:pPr/>
              <a:t>26</a:t>
            </a:fld>
            <a:endParaRPr lang="en-US">
              <a:solidFill>
                <a:prstClr val="black">
                  <a:tint val="75000"/>
                </a:prstClr>
              </a:solidFill>
            </a:endParaRPr>
          </a:p>
        </p:txBody>
      </p:sp>
      <p:pic>
        <p:nvPicPr>
          <p:cNvPr id="5" name="Picture 4"/>
          <p:cNvPicPr>
            <a:picLocks noChangeAspect="1"/>
          </p:cNvPicPr>
          <p:nvPr/>
        </p:nvPicPr>
        <p:blipFill rotWithShape="1">
          <a:blip r:embed="rId2"/>
          <a:srcRect l="37829" t="23654" r="37390" b="17008"/>
          <a:stretch/>
        </p:blipFill>
        <p:spPr>
          <a:xfrm>
            <a:off x="886786" y="-4345"/>
            <a:ext cx="5020272" cy="6761748"/>
          </a:xfrm>
          <a:prstGeom prst="rect">
            <a:avLst/>
          </a:prstGeom>
        </p:spPr>
      </p:pic>
      <p:pic>
        <p:nvPicPr>
          <p:cNvPr id="6" name="Picture 5"/>
          <p:cNvPicPr>
            <a:picLocks noChangeAspect="1"/>
          </p:cNvPicPr>
          <p:nvPr/>
        </p:nvPicPr>
        <p:blipFill rotWithShape="1">
          <a:blip r:embed="rId2"/>
          <a:srcRect l="37829" t="83272" r="37390" b="8704"/>
          <a:stretch/>
        </p:blipFill>
        <p:spPr>
          <a:xfrm>
            <a:off x="6036188" y="5955298"/>
            <a:ext cx="4403904" cy="802105"/>
          </a:xfrm>
          <a:prstGeom prst="rect">
            <a:avLst/>
          </a:prstGeom>
        </p:spPr>
      </p:pic>
      <p:sp>
        <p:nvSpPr>
          <p:cNvPr id="7" name="Rectangle 6"/>
          <p:cNvSpPr/>
          <p:nvPr/>
        </p:nvSpPr>
        <p:spPr>
          <a:xfrm>
            <a:off x="6377257" y="1497894"/>
            <a:ext cx="5137194" cy="1938992"/>
          </a:xfrm>
          <a:prstGeom prst="rect">
            <a:avLst/>
          </a:prstGeom>
          <a:solidFill>
            <a:schemeClr val="bg2">
              <a:lumMod val="90000"/>
            </a:schemeClr>
          </a:solidFill>
          <a:ln>
            <a:solidFill>
              <a:schemeClr val="tx1"/>
            </a:solidFill>
          </a:ln>
        </p:spPr>
        <p:txBody>
          <a:bodyPr wrap="square">
            <a:spAutoFit/>
          </a:bodyPr>
          <a:lstStyle/>
          <a:p>
            <a:pPr algn="ctr"/>
            <a:r>
              <a:rPr lang="en-US" sz="2400" b="1" dirty="0"/>
              <a:t>The Inland Penetration of Atmospheric Rivers over Western North America: </a:t>
            </a:r>
          </a:p>
          <a:p>
            <a:pPr algn="ctr"/>
            <a:r>
              <a:rPr lang="en-US" sz="2400" b="1" dirty="0"/>
              <a:t>A </a:t>
            </a:r>
            <a:r>
              <a:rPr lang="en-US" sz="2400" b="1" dirty="0" err="1"/>
              <a:t>Lagrangian</a:t>
            </a:r>
            <a:r>
              <a:rPr lang="en-US" sz="2400" b="1" dirty="0"/>
              <a:t> Analysis</a:t>
            </a:r>
            <a:endParaRPr lang="en-US" sz="2400" dirty="0"/>
          </a:p>
          <a:p>
            <a:pPr algn="ctr"/>
            <a:endParaRPr lang="en-US" sz="1600" dirty="0"/>
          </a:p>
          <a:p>
            <a:pPr algn="ctr"/>
            <a:r>
              <a:rPr lang="en-US" sz="1600" dirty="0"/>
              <a:t>J.J. </a:t>
            </a:r>
            <a:r>
              <a:rPr lang="en-US" sz="1600" dirty="0" err="1"/>
              <a:t>Rutz</a:t>
            </a:r>
            <a:r>
              <a:rPr lang="en-US" sz="1600" dirty="0"/>
              <a:t>, J. W. </a:t>
            </a:r>
            <a:r>
              <a:rPr lang="en-US" sz="1600" dirty="0" err="1"/>
              <a:t>Steenburgh</a:t>
            </a:r>
            <a:r>
              <a:rPr lang="en-US" sz="1600" dirty="0"/>
              <a:t> and F.M. Ralph </a:t>
            </a:r>
          </a:p>
          <a:p>
            <a:pPr algn="ctr"/>
            <a:r>
              <a:rPr lang="en-US" sz="1600" dirty="0"/>
              <a:t> </a:t>
            </a:r>
            <a:r>
              <a:rPr lang="en-US" sz="1600" i="1" dirty="0"/>
              <a:t>Mon. </a:t>
            </a:r>
            <a:r>
              <a:rPr lang="en-US" sz="1600" i="1" dirty="0" err="1"/>
              <a:t>Wea</a:t>
            </a:r>
            <a:r>
              <a:rPr lang="en-US" sz="1600" i="1" dirty="0"/>
              <a:t>. Rev., </a:t>
            </a:r>
            <a:r>
              <a:rPr lang="en-US" sz="1600" dirty="0"/>
              <a:t>2015</a:t>
            </a:r>
          </a:p>
        </p:txBody>
      </p:sp>
    </p:spTree>
    <p:extLst>
      <p:ext uri="{BB962C8B-B14F-4D97-AF65-F5344CB8AC3E}">
        <p14:creationId xmlns:p14="http://schemas.microsoft.com/office/powerpoint/2010/main" val="558641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1571" y="239905"/>
            <a:ext cx="10208859" cy="523220"/>
          </a:xfrm>
          <a:prstGeom prst="rect">
            <a:avLst/>
          </a:prstGeom>
          <a:noFill/>
        </p:spPr>
        <p:txBody>
          <a:bodyPr wrap="square" rtlCol="0">
            <a:spAutoFit/>
          </a:bodyPr>
          <a:lstStyle/>
          <a:p>
            <a:pPr algn="ctr"/>
            <a:r>
              <a:rPr lang="en-US" sz="2800" dirty="0">
                <a:latin typeface="Times New Roman"/>
                <a:cs typeface="Times New Roman"/>
              </a:rPr>
              <a:t>AR Workshop June 2015: Compared TMEs, ARs, the LLJ, and WCBs</a:t>
            </a:r>
            <a:endParaRPr lang="en-US" sz="2800" b="1" dirty="0">
              <a:latin typeface="Times New Roman"/>
              <a:cs typeface="Times New Roman"/>
            </a:endParaRPr>
          </a:p>
        </p:txBody>
      </p:sp>
      <p:cxnSp>
        <p:nvCxnSpPr>
          <p:cNvPr id="7" name="Straight Connector 6"/>
          <p:cNvCxnSpPr/>
          <p:nvPr/>
        </p:nvCxnSpPr>
        <p:spPr>
          <a:xfrm>
            <a:off x="917144" y="770746"/>
            <a:ext cx="103577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Picture 7" descr="CdMZG9eUIAEqXk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0" y="928425"/>
            <a:ext cx="8523421" cy="5468567"/>
          </a:xfrm>
          <a:prstGeom prst="rect">
            <a:avLst/>
          </a:prstGeom>
          <a:effectLst/>
        </p:spPr>
      </p:pic>
      <p:sp>
        <p:nvSpPr>
          <p:cNvPr id="10" name="TextBox 9"/>
          <p:cNvSpPr txBox="1"/>
          <p:nvPr/>
        </p:nvSpPr>
        <p:spPr>
          <a:xfrm>
            <a:off x="2956557" y="3295377"/>
            <a:ext cx="518091" cy="646331"/>
          </a:xfrm>
          <a:prstGeom prst="rect">
            <a:avLst/>
          </a:prstGeom>
          <a:noFill/>
          <a:effectLst/>
        </p:spPr>
        <p:txBody>
          <a:bodyPr wrap="none" rtlCol="0">
            <a:spAutoFit/>
          </a:bodyPr>
          <a:lstStyle/>
          <a:p>
            <a:pPr algn="ctr"/>
            <a:r>
              <a:rPr lang="en-US" sz="3600" b="1" dirty="0">
                <a:latin typeface="Times New Roman"/>
                <a:cs typeface="Times New Roman"/>
              </a:rPr>
              <a:t>X</a:t>
            </a:r>
          </a:p>
        </p:txBody>
      </p:sp>
      <p:sp>
        <p:nvSpPr>
          <p:cNvPr id="11" name="TextBox 10"/>
          <p:cNvSpPr txBox="1"/>
          <p:nvPr/>
        </p:nvSpPr>
        <p:spPr>
          <a:xfrm>
            <a:off x="2535988" y="3698917"/>
            <a:ext cx="1359229" cy="646331"/>
          </a:xfrm>
          <a:prstGeom prst="rect">
            <a:avLst/>
          </a:prstGeom>
          <a:noFill/>
          <a:effectLst/>
        </p:spPr>
        <p:txBody>
          <a:bodyPr wrap="none" rtlCol="0">
            <a:spAutoFit/>
          </a:bodyPr>
          <a:lstStyle/>
          <a:p>
            <a:pPr algn="ctr"/>
            <a:r>
              <a:rPr lang="en-US" dirty="0">
                <a:latin typeface="Times New Roman"/>
                <a:cs typeface="Times New Roman"/>
              </a:rPr>
              <a:t>Upper-Level</a:t>
            </a:r>
          </a:p>
          <a:p>
            <a:pPr algn="ctr"/>
            <a:r>
              <a:rPr lang="en-US" dirty="0">
                <a:latin typeface="Times New Roman"/>
                <a:cs typeface="Times New Roman"/>
              </a:rPr>
              <a:t>Trough</a:t>
            </a:r>
          </a:p>
        </p:txBody>
      </p:sp>
      <p:sp>
        <p:nvSpPr>
          <p:cNvPr id="12" name="Freeform 11"/>
          <p:cNvSpPr/>
          <p:nvPr/>
        </p:nvSpPr>
        <p:spPr>
          <a:xfrm>
            <a:off x="5577413" y="3302320"/>
            <a:ext cx="2190750" cy="482280"/>
          </a:xfrm>
          <a:custGeom>
            <a:avLst/>
            <a:gdLst>
              <a:gd name="connsiteX0" fmla="*/ 0 w 2190750"/>
              <a:gd name="connsiteY0" fmla="*/ 482280 h 482280"/>
              <a:gd name="connsiteX1" fmla="*/ 425450 w 2190750"/>
              <a:gd name="connsiteY1" fmla="*/ 69530 h 482280"/>
              <a:gd name="connsiteX2" fmla="*/ 1270000 w 2190750"/>
              <a:gd name="connsiteY2" fmla="*/ 18730 h 482280"/>
              <a:gd name="connsiteX3" fmla="*/ 2190750 w 2190750"/>
              <a:gd name="connsiteY3" fmla="*/ 266380 h 482280"/>
            </a:gdLst>
            <a:ahLst/>
            <a:cxnLst>
              <a:cxn ang="0">
                <a:pos x="connsiteX0" y="connsiteY0"/>
              </a:cxn>
              <a:cxn ang="0">
                <a:pos x="connsiteX1" y="connsiteY1"/>
              </a:cxn>
              <a:cxn ang="0">
                <a:pos x="connsiteX2" y="connsiteY2"/>
              </a:cxn>
              <a:cxn ang="0">
                <a:pos x="connsiteX3" y="connsiteY3"/>
              </a:cxn>
            </a:cxnLst>
            <a:rect l="l" t="t" r="r" b="b"/>
            <a:pathLst>
              <a:path w="2190750" h="482280">
                <a:moveTo>
                  <a:pt x="0" y="482280"/>
                </a:moveTo>
                <a:cubicBezTo>
                  <a:pt x="106891" y="314534"/>
                  <a:pt x="213783" y="146788"/>
                  <a:pt x="425450" y="69530"/>
                </a:cubicBezTo>
                <a:cubicBezTo>
                  <a:pt x="637117" y="-7728"/>
                  <a:pt x="975783" y="-14078"/>
                  <a:pt x="1270000" y="18730"/>
                </a:cubicBezTo>
                <a:cubicBezTo>
                  <a:pt x="1564217" y="51538"/>
                  <a:pt x="2190750" y="266380"/>
                  <a:pt x="2190750" y="26638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4197350" y="4044950"/>
            <a:ext cx="1333500" cy="2324100"/>
          </a:xfrm>
          <a:custGeom>
            <a:avLst/>
            <a:gdLst>
              <a:gd name="connsiteX0" fmla="*/ 1333500 w 1333500"/>
              <a:gd name="connsiteY0" fmla="*/ 0 h 2324100"/>
              <a:gd name="connsiteX1" fmla="*/ 1041400 w 1333500"/>
              <a:gd name="connsiteY1" fmla="*/ 609600 h 2324100"/>
              <a:gd name="connsiteX2" fmla="*/ 647700 w 1333500"/>
              <a:gd name="connsiteY2" fmla="*/ 1358900 h 2324100"/>
              <a:gd name="connsiteX3" fmla="*/ 0 w 1333500"/>
              <a:gd name="connsiteY3" fmla="*/ 2324100 h 2324100"/>
            </a:gdLst>
            <a:ahLst/>
            <a:cxnLst>
              <a:cxn ang="0">
                <a:pos x="connsiteX0" y="connsiteY0"/>
              </a:cxn>
              <a:cxn ang="0">
                <a:pos x="connsiteX1" y="connsiteY1"/>
              </a:cxn>
              <a:cxn ang="0">
                <a:pos x="connsiteX2" y="connsiteY2"/>
              </a:cxn>
              <a:cxn ang="0">
                <a:pos x="connsiteX3" y="connsiteY3"/>
              </a:cxn>
            </a:cxnLst>
            <a:rect l="l" t="t" r="r" b="b"/>
            <a:pathLst>
              <a:path w="1333500" h="2324100">
                <a:moveTo>
                  <a:pt x="1333500" y="0"/>
                </a:moveTo>
                <a:cubicBezTo>
                  <a:pt x="1244600" y="191558"/>
                  <a:pt x="1155700" y="383117"/>
                  <a:pt x="1041400" y="609600"/>
                </a:cubicBezTo>
                <a:cubicBezTo>
                  <a:pt x="927100" y="836083"/>
                  <a:pt x="821267" y="1073150"/>
                  <a:pt x="647700" y="1358900"/>
                </a:cubicBezTo>
                <a:cubicBezTo>
                  <a:pt x="474133" y="1644650"/>
                  <a:pt x="237066" y="1984375"/>
                  <a:pt x="0" y="232410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3721100" y="3079751"/>
            <a:ext cx="3009900" cy="3321051"/>
          </a:xfrm>
          <a:custGeom>
            <a:avLst/>
            <a:gdLst>
              <a:gd name="connsiteX0" fmla="*/ 0 w 2870214"/>
              <a:gd name="connsiteY0" fmla="*/ 3133993 h 3133993"/>
              <a:gd name="connsiteX1" fmla="*/ 1016000 w 2870214"/>
              <a:gd name="connsiteY1" fmla="*/ 2048143 h 3133993"/>
              <a:gd name="connsiteX2" fmla="*/ 1511300 w 2870214"/>
              <a:gd name="connsiteY2" fmla="*/ 1248043 h 3133993"/>
              <a:gd name="connsiteX3" fmla="*/ 1816100 w 2870214"/>
              <a:gd name="connsiteY3" fmla="*/ 568593 h 3133993"/>
              <a:gd name="connsiteX4" fmla="*/ 2006600 w 2870214"/>
              <a:gd name="connsiteY4" fmla="*/ 193943 h 3133993"/>
              <a:gd name="connsiteX5" fmla="*/ 2489200 w 2870214"/>
              <a:gd name="connsiteY5" fmla="*/ 47893 h 3133993"/>
              <a:gd name="connsiteX6" fmla="*/ 2870200 w 2870214"/>
              <a:gd name="connsiteY6" fmla="*/ 73293 h 3133993"/>
              <a:gd name="connsiteX7" fmla="*/ 2501900 w 2870214"/>
              <a:gd name="connsiteY7" fmla="*/ 860693 h 3133993"/>
              <a:gd name="connsiteX8" fmla="*/ 2006600 w 2870214"/>
              <a:gd name="connsiteY8" fmla="*/ 1838593 h 3133993"/>
              <a:gd name="connsiteX9" fmla="*/ 1708150 w 2870214"/>
              <a:gd name="connsiteY9" fmla="*/ 3089543 h 313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0214" h="3133993">
                <a:moveTo>
                  <a:pt x="0" y="3133993"/>
                </a:moveTo>
                <a:cubicBezTo>
                  <a:pt x="382058" y="2748230"/>
                  <a:pt x="764117" y="2362468"/>
                  <a:pt x="1016000" y="2048143"/>
                </a:cubicBezTo>
                <a:cubicBezTo>
                  <a:pt x="1267883" y="1733818"/>
                  <a:pt x="1377950" y="1494635"/>
                  <a:pt x="1511300" y="1248043"/>
                </a:cubicBezTo>
                <a:cubicBezTo>
                  <a:pt x="1644650" y="1001451"/>
                  <a:pt x="1733550" y="744276"/>
                  <a:pt x="1816100" y="568593"/>
                </a:cubicBezTo>
                <a:cubicBezTo>
                  <a:pt x="1898650" y="392910"/>
                  <a:pt x="1894417" y="280726"/>
                  <a:pt x="2006600" y="193943"/>
                </a:cubicBezTo>
                <a:cubicBezTo>
                  <a:pt x="2118783" y="107160"/>
                  <a:pt x="2345267" y="68001"/>
                  <a:pt x="2489200" y="47893"/>
                </a:cubicBezTo>
                <a:cubicBezTo>
                  <a:pt x="2633133" y="27785"/>
                  <a:pt x="2868083" y="-62174"/>
                  <a:pt x="2870200" y="73293"/>
                </a:cubicBezTo>
                <a:cubicBezTo>
                  <a:pt x="2872317" y="208760"/>
                  <a:pt x="2645833" y="566476"/>
                  <a:pt x="2501900" y="860693"/>
                </a:cubicBezTo>
                <a:cubicBezTo>
                  <a:pt x="2357967" y="1154910"/>
                  <a:pt x="2138892" y="1467118"/>
                  <a:pt x="2006600" y="1838593"/>
                </a:cubicBezTo>
                <a:cubicBezTo>
                  <a:pt x="1874308" y="2210068"/>
                  <a:pt x="1708150" y="3089543"/>
                  <a:pt x="1708150" y="3089543"/>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5044936" y="3247151"/>
            <a:ext cx="819795" cy="923330"/>
          </a:xfrm>
          <a:prstGeom prst="rect">
            <a:avLst/>
          </a:prstGeom>
          <a:noFill/>
          <a:effectLst/>
        </p:spPr>
        <p:txBody>
          <a:bodyPr wrap="square" rtlCol="0">
            <a:spAutoFit/>
          </a:bodyPr>
          <a:lstStyle/>
          <a:p>
            <a:r>
              <a:rPr lang="en-US" sz="5400" b="1" dirty="0">
                <a:ln>
                  <a:solidFill>
                    <a:schemeClr val="tx1"/>
                  </a:solidFill>
                </a:ln>
                <a:solidFill>
                  <a:srgbClr val="FF0000"/>
                </a:solidFill>
                <a:latin typeface="Times New Roman"/>
                <a:cs typeface="Times New Roman"/>
              </a:rPr>
              <a:t>L</a:t>
            </a:r>
          </a:p>
        </p:txBody>
      </p:sp>
      <p:sp>
        <p:nvSpPr>
          <p:cNvPr id="19" name="Isosceles Triangle 18"/>
          <p:cNvSpPr>
            <a:spLocks noChangeAspect="1"/>
          </p:cNvSpPr>
          <p:nvPr/>
        </p:nvSpPr>
        <p:spPr>
          <a:xfrm rot="7091413">
            <a:off x="5374525" y="4352151"/>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a:spLocks noChangeAspect="1"/>
          </p:cNvSpPr>
          <p:nvPr/>
        </p:nvSpPr>
        <p:spPr>
          <a:xfrm rot="7091413">
            <a:off x="5080342" y="4906717"/>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a:spLocks noChangeAspect="1"/>
          </p:cNvSpPr>
          <p:nvPr/>
        </p:nvSpPr>
        <p:spPr>
          <a:xfrm rot="7534527">
            <a:off x="4771310" y="5493364"/>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a:spLocks noChangeAspect="1"/>
          </p:cNvSpPr>
          <p:nvPr/>
        </p:nvSpPr>
        <p:spPr>
          <a:xfrm rot="7534527">
            <a:off x="4306348" y="6172814"/>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hord 22"/>
          <p:cNvSpPr/>
          <p:nvPr/>
        </p:nvSpPr>
        <p:spPr>
          <a:xfrm rot="6727227">
            <a:off x="7484720" y="3426007"/>
            <a:ext cx="205099" cy="141993"/>
          </a:xfrm>
          <a:prstGeom prst="chord">
            <a:avLst>
              <a:gd name="adj1" fmla="val 5366609"/>
              <a:gd name="adj2" fmla="val 16200000"/>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hord 23"/>
          <p:cNvSpPr/>
          <p:nvPr/>
        </p:nvSpPr>
        <p:spPr>
          <a:xfrm rot="6344881">
            <a:off x="6892053" y="3284430"/>
            <a:ext cx="205099" cy="141993"/>
          </a:xfrm>
          <a:prstGeom prst="chord">
            <a:avLst>
              <a:gd name="adj1" fmla="val 5366609"/>
              <a:gd name="adj2" fmla="val 16200000"/>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hord 24"/>
          <p:cNvSpPr/>
          <p:nvPr/>
        </p:nvSpPr>
        <p:spPr>
          <a:xfrm rot="5400000">
            <a:off x="6117353" y="3250565"/>
            <a:ext cx="205099" cy="141993"/>
          </a:xfrm>
          <a:prstGeom prst="chord">
            <a:avLst>
              <a:gd name="adj1" fmla="val 5366609"/>
              <a:gd name="adj2" fmla="val 16200000"/>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573018" y="5660867"/>
            <a:ext cx="518091" cy="369332"/>
          </a:xfrm>
          <a:prstGeom prst="rect">
            <a:avLst/>
          </a:prstGeom>
          <a:noFill/>
          <a:effectLst/>
        </p:spPr>
        <p:txBody>
          <a:bodyPr wrap="none" rtlCol="0">
            <a:spAutoFit/>
          </a:bodyPr>
          <a:lstStyle/>
          <a:p>
            <a:r>
              <a:rPr lang="en-US" b="1" dirty="0">
                <a:solidFill>
                  <a:srgbClr val="FF0000"/>
                </a:solidFill>
                <a:latin typeface="Times New Roman"/>
                <a:cs typeface="Times New Roman"/>
              </a:rPr>
              <a:t>AR</a:t>
            </a:r>
          </a:p>
        </p:txBody>
      </p:sp>
      <p:sp>
        <p:nvSpPr>
          <p:cNvPr id="28" name="Freeform 27"/>
          <p:cNvSpPr/>
          <p:nvPr/>
        </p:nvSpPr>
        <p:spPr>
          <a:xfrm>
            <a:off x="4476750" y="3841750"/>
            <a:ext cx="1466850" cy="2533650"/>
          </a:xfrm>
          <a:custGeom>
            <a:avLst/>
            <a:gdLst>
              <a:gd name="connsiteX0" fmla="*/ 0 w 1466850"/>
              <a:gd name="connsiteY0" fmla="*/ 2533650 h 2533650"/>
              <a:gd name="connsiteX1" fmla="*/ 596900 w 1466850"/>
              <a:gd name="connsiteY1" fmla="*/ 1758950 h 2533650"/>
              <a:gd name="connsiteX2" fmla="*/ 1092200 w 1466850"/>
              <a:gd name="connsiteY2" fmla="*/ 831850 h 2533650"/>
              <a:gd name="connsiteX3" fmla="*/ 1466850 w 1466850"/>
              <a:gd name="connsiteY3" fmla="*/ 0 h 2533650"/>
            </a:gdLst>
            <a:ahLst/>
            <a:cxnLst>
              <a:cxn ang="0">
                <a:pos x="connsiteX0" y="connsiteY0"/>
              </a:cxn>
              <a:cxn ang="0">
                <a:pos x="connsiteX1" y="connsiteY1"/>
              </a:cxn>
              <a:cxn ang="0">
                <a:pos x="connsiteX2" y="connsiteY2"/>
              </a:cxn>
              <a:cxn ang="0">
                <a:pos x="connsiteX3" y="connsiteY3"/>
              </a:cxn>
            </a:cxnLst>
            <a:rect l="l" t="t" r="r" b="b"/>
            <a:pathLst>
              <a:path w="1466850" h="2533650">
                <a:moveTo>
                  <a:pt x="0" y="2533650"/>
                </a:moveTo>
                <a:cubicBezTo>
                  <a:pt x="207433" y="2288116"/>
                  <a:pt x="414867" y="2042583"/>
                  <a:pt x="596900" y="1758950"/>
                </a:cubicBezTo>
                <a:cubicBezTo>
                  <a:pt x="778933" y="1475317"/>
                  <a:pt x="947208" y="1125008"/>
                  <a:pt x="1092200" y="831850"/>
                </a:cubicBezTo>
                <a:cubicBezTo>
                  <a:pt x="1237192" y="538692"/>
                  <a:pt x="1466850" y="0"/>
                  <a:pt x="1466850" y="0"/>
                </a:cubicBezTo>
              </a:path>
            </a:pathLst>
          </a:custGeom>
          <a:ln w="381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ight Arrow 14"/>
          <p:cNvSpPr/>
          <p:nvPr/>
        </p:nvSpPr>
        <p:spPr>
          <a:xfrm rot="18385524">
            <a:off x="4224731" y="5466947"/>
            <a:ext cx="1575203" cy="658867"/>
          </a:xfrm>
          <a:prstGeom prst="rightArrow">
            <a:avLst/>
          </a:prstGeom>
          <a:solidFill>
            <a:srgbClr val="008000">
              <a:alpha val="44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rot="18290730">
            <a:off x="4471821" y="5854700"/>
            <a:ext cx="671979" cy="369332"/>
          </a:xfrm>
          <a:prstGeom prst="rect">
            <a:avLst/>
          </a:prstGeom>
          <a:noFill/>
          <a:effectLst/>
        </p:spPr>
        <p:txBody>
          <a:bodyPr wrap="none" rtlCol="0">
            <a:spAutoFit/>
          </a:bodyPr>
          <a:lstStyle/>
          <a:p>
            <a:r>
              <a:rPr lang="en-US" dirty="0">
                <a:latin typeface="Times New Roman"/>
                <a:cs typeface="Times New Roman"/>
              </a:rPr>
              <a:t>TME</a:t>
            </a:r>
          </a:p>
        </p:txBody>
      </p:sp>
      <p:sp>
        <p:nvSpPr>
          <p:cNvPr id="29" name="TextBox 28"/>
          <p:cNvSpPr txBox="1"/>
          <p:nvPr/>
        </p:nvSpPr>
        <p:spPr>
          <a:xfrm>
            <a:off x="5425510" y="4724196"/>
            <a:ext cx="620683" cy="369332"/>
          </a:xfrm>
          <a:prstGeom prst="rect">
            <a:avLst/>
          </a:prstGeom>
          <a:noFill/>
          <a:effectLst/>
        </p:spPr>
        <p:txBody>
          <a:bodyPr wrap="none" rtlCol="0">
            <a:spAutoFit/>
          </a:bodyPr>
          <a:lstStyle/>
          <a:p>
            <a:r>
              <a:rPr lang="en-US" b="1" dirty="0">
                <a:solidFill>
                  <a:srgbClr val="0000FF"/>
                </a:solidFill>
                <a:latin typeface="Times New Roman"/>
                <a:cs typeface="Times New Roman"/>
              </a:rPr>
              <a:t>LLJ</a:t>
            </a:r>
          </a:p>
        </p:txBody>
      </p:sp>
      <p:sp>
        <p:nvSpPr>
          <p:cNvPr id="30" name="Freeform 29"/>
          <p:cNvSpPr/>
          <p:nvPr/>
        </p:nvSpPr>
        <p:spPr>
          <a:xfrm>
            <a:off x="4559300" y="1295400"/>
            <a:ext cx="2895600" cy="2146300"/>
          </a:xfrm>
          <a:custGeom>
            <a:avLst/>
            <a:gdLst>
              <a:gd name="connsiteX0" fmla="*/ 0 w 2895600"/>
              <a:gd name="connsiteY0" fmla="*/ 2146300 h 2146300"/>
              <a:gd name="connsiteX1" fmla="*/ 482600 w 2895600"/>
              <a:gd name="connsiteY1" fmla="*/ 1282700 h 2146300"/>
              <a:gd name="connsiteX2" fmla="*/ 1689100 w 2895600"/>
              <a:gd name="connsiteY2" fmla="*/ 241300 h 2146300"/>
              <a:gd name="connsiteX3" fmla="*/ 2895600 w 2895600"/>
              <a:gd name="connsiteY3" fmla="*/ 0 h 2146300"/>
              <a:gd name="connsiteX0" fmla="*/ 0 w 2895600"/>
              <a:gd name="connsiteY0" fmla="*/ 2146300 h 2146300"/>
              <a:gd name="connsiteX1" fmla="*/ 622300 w 2895600"/>
              <a:gd name="connsiteY1" fmla="*/ 1079500 h 2146300"/>
              <a:gd name="connsiteX2" fmla="*/ 1689100 w 2895600"/>
              <a:gd name="connsiteY2" fmla="*/ 241300 h 2146300"/>
              <a:gd name="connsiteX3" fmla="*/ 2895600 w 2895600"/>
              <a:gd name="connsiteY3" fmla="*/ 0 h 2146300"/>
            </a:gdLst>
            <a:ahLst/>
            <a:cxnLst>
              <a:cxn ang="0">
                <a:pos x="connsiteX0" y="connsiteY0"/>
              </a:cxn>
              <a:cxn ang="0">
                <a:pos x="connsiteX1" y="connsiteY1"/>
              </a:cxn>
              <a:cxn ang="0">
                <a:pos x="connsiteX2" y="connsiteY2"/>
              </a:cxn>
              <a:cxn ang="0">
                <a:pos x="connsiteX3" y="connsiteY3"/>
              </a:cxn>
            </a:cxnLst>
            <a:rect l="l" t="t" r="r" b="b"/>
            <a:pathLst>
              <a:path w="2895600" h="2146300">
                <a:moveTo>
                  <a:pt x="0" y="2146300"/>
                </a:moveTo>
                <a:cubicBezTo>
                  <a:pt x="100541" y="1873250"/>
                  <a:pt x="340783" y="1397000"/>
                  <a:pt x="622300" y="1079500"/>
                </a:cubicBezTo>
                <a:cubicBezTo>
                  <a:pt x="903817" y="762000"/>
                  <a:pt x="1310217" y="421217"/>
                  <a:pt x="1689100" y="241300"/>
                </a:cubicBezTo>
                <a:cubicBezTo>
                  <a:pt x="2067983" y="61383"/>
                  <a:pt x="2895600" y="0"/>
                  <a:pt x="2895600" y="0"/>
                </a:cubicBezTo>
              </a:path>
            </a:pathLst>
          </a:cu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rot="18928669">
            <a:off x="4225381" y="1970516"/>
            <a:ext cx="1673355" cy="369332"/>
          </a:xfrm>
          <a:prstGeom prst="rect">
            <a:avLst/>
          </a:prstGeom>
          <a:noFill/>
          <a:effectLst/>
        </p:spPr>
        <p:txBody>
          <a:bodyPr wrap="none" rtlCol="0">
            <a:spAutoFit/>
          </a:bodyPr>
          <a:lstStyle/>
          <a:p>
            <a:pPr algn="ctr"/>
            <a:r>
              <a:rPr lang="en-US" dirty="0">
                <a:latin typeface="Times New Roman"/>
                <a:cs typeface="Times New Roman"/>
              </a:rPr>
              <a:t>Upper-Level Jet</a:t>
            </a:r>
          </a:p>
        </p:txBody>
      </p:sp>
      <p:sp>
        <p:nvSpPr>
          <p:cNvPr id="16" name="Rectangle 15"/>
          <p:cNvSpPr/>
          <p:nvPr/>
        </p:nvSpPr>
        <p:spPr>
          <a:xfrm>
            <a:off x="4076701" y="6390642"/>
            <a:ext cx="968235" cy="159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5727700" y="2070101"/>
            <a:ext cx="1117600" cy="2112433"/>
          </a:xfrm>
          <a:custGeom>
            <a:avLst/>
            <a:gdLst>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85800 w 1155700"/>
              <a:gd name="connsiteY9" fmla="*/ 647700 h 2108200"/>
              <a:gd name="connsiteX10" fmla="*/ 558800 w 1155700"/>
              <a:gd name="connsiteY10" fmla="*/ 1409700 h 2108200"/>
              <a:gd name="connsiteX11" fmla="*/ 241300 w 1155700"/>
              <a:gd name="connsiteY11" fmla="*/ 2108200 h 2108200"/>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85800 w 1155700"/>
              <a:gd name="connsiteY9" fmla="*/ 647700 h 2108200"/>
              <a:gd name="connsiteX10" fmla="*/ 558800 w 1155700"/>
              <a:gd name="connsiteY10" fmla="*/ 1409700 h 2108200"/>
              <a:gd name="connsiteX11" fmla="*/ 241300 w 1155700"/>
              <a:gd name="connsiteY11" fmla="*/ 2108200 h 2108200"/>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85800 w 1155700"/>
              <a:gd name="connsiteY9" fmla="*/ 647700 h 2108200"/>
              <a:gd name="connsiteX10" fmla="*/ 558800 w 1155700"/>
              <a:gd name="connsiteY10" fmla="*/ 1409700 h 2108200"/>
              <a:gd name="connsiteX11" fmla="*/ 241300 w 1155700"/>
              <a:gd name="connsiteY11" fmla="*/ 2108200 h 2108200"/>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35000 w 1155700"/>
              <a:gd name="connsiteY9" fmla="*/ 736600 h 2108200"/>
              <a:gd name="connsiteX10" fmla="*/ 558800 w 1155700"/>
              <a:gd name="connsiteY10" fmla="*/ 1409700 h 2108200"/>
              <a:gd name="connsiteX11" fmla="*/ 241300 w 1155700"/>
              <a:gd name="connsiteY11" fmla="*/ 2108200 h 2108200"/>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35000 w 1155700"/>
              <a:gd name="connsiteY9" fmla="*/ 736600 h 2108200"/>
              <a:gd name="connsiteX10" fmla="*/ 558800 w 1155700"/>
              <a:gd name="connsiteY10" fmla="*/ 1409700 h 2108200"/>
              <a:gd name="connsiteX11" fmla="*/ 241300 w 1155700"/>
              <a:gd name="connsiteY11" fmla="*/ 2108200 h 2108200"/>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35000 w 1155700"/>
              <a:gd name="connsiteY9" fmla="*/ 736600 h 2108200"/>
              <a:gd name="connsiteX10" fmla="*/ 558800 w 1155700"/>
              <a:gd name="connsiteY10" fmla="*/ 1409700 h 2108200"/>
              <a:gd name="connsiteX11" fmla="*/ 241300 w 1155700"/>
              <a:gd name="connsiteY11" fmla="*/ 2108200 h 2108200"/>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35000 w 1155700"/>
              <a:gd name="connsiteY9" fmla="*/ 736600 h 2108200"/>
              <a:gd name="connsiteX10" fmla="*/ 558800 w 1155700"/>
              <a:gd name="connsiteY10" fmla="*/ 1409700 h 2108200"/>
              <a:gd name="connsiteX11" fmla="*/ 241300 w 1155700"/>
              <a:gd name="connsiteY11" fmla="*/ 2108200 h 2108200"/>
              <a:gd name="connsiteX0" fmla="*/ 0 w 1155700"/>
              <a:gd name="connsiteY0" fmla="*/ 2057400 h 2108200"/>
              <a:gd name="connsiteX1" fmla="*/ 190500 w 1155700"/>
              <a:gd name="connsiteY1" fmla="*/ 1574800 h 2108200"/>
              <a:gd name="connsiteX2" fmla="*/ 241300 w 1155700"/>
              <a:gd name="connsiteY2" fmla="*/ 977900 h 2108200"/>
              <a:gd name="connsiteX3" fmla="*/ 190500 w 1155700"/>
              <a:gd name="connsiteY3" fmla="*/ 546100 h 2108200"/>
              <a:gd name="connsiteX4" fmla="*/ 736600 w 1155700"/>
              <a:gd name="connsiteY4" fmla="*/ 152400 h 2108200"/>
              <a:gd name="connsiteX5" fmla="*/ 660400 w 1155700"/>
              <a:gd name="connsiteY5" fmla="*/ 0 h 2108200"/>
              <a:gd name="connsiteX6" fmla="*/ 1155700 w 1155700"/>
              <a:gd name="connsiteY6" fmla="*/ 190500 h 2108200"/>
              <a:gd name="connsiteX7" fmla="*/ 1016000 w 1155700"/>
              <a:gd name="connsiteY7" fmla="*/ 609600 h 2108200"/>
              <a:gd name="connsiteX8" fmla="*/ 927100 w 1155700"/>
              <a:gd name="connsiteY8" fmla="*/ 457200 h 2108200"/>
              <a:gd name="connsiteX9" fmla="*/ 635000 w 1155700"/>
              <a:gd name="connsiteY9" fmla="*/ 736600 h 2108200"/>
              <a:gd name="connsiteX10" fmla="*/ 558800 w 1155700"/>
              <a:gd name="connsiteY10" fmla="*/ 1409700 h 2108200"/>
              <a:gd name="connsiteX11" fmla="*/ 241300 w 1155700"/>
              <a:gd name="connsiteY11" fmla="*/ 2108200 h 2108200"/>
              <a:gd name="connsiteX0" fmla="*/ 0 w 1117600"/>
              <a:gd name="connsiteY0" fmla="*/ 2057400 h 2108200"/>
              <a:gd name="connsiteX1" fmla="*/ 190500 w 1117600"/>
              <a:gd name="connsiteY1" fmla="*/ 1574800 h 2108200"/>
              <a:gd name="connsiteX2" fmla="*/ 241300 w 1117600"/>
              <a:gd name="connsiteY2" fmla="*/ 977900 h 2108200"/>
              <a:gd name="connsiteX3" fmla="*/ 190500 w 1117600"/>
              <a:gd name="connsiteY3" fmla="*/ 546100 h 2108200"/>
              <a:gd name="connsiteX4" fmla="*/ 736600 w 1117600"/>
              <a:gd name="connsiteY4" fmla="*/ 152400 h 2108200"/>
              <a:gd name="connsiteX5" fmla="*/ 660400 w 1117600"/>
              <a:gd name="connsiteY5" fmla="*/ 0 h 2108200"/>
              <a:gd name="connsiteX6" fmla="*/ 1117600 w 1117600"/>
              <a:gd name="connsiteY6" fmla="*/ 160867 h 2108200"/>
              <a:gd name="connsiteX7" fmla="*/ 1016000 w 1117600"/>
              <a:gd name="connsiteY7" fmla="*/ 609600 h 2108200"/>
              <a:gd name="connsiteX8" fmla="*/ 927100 w 1117600"/>
              <a:gd name="connsiteY8" fmla="*/ 457200 h 2108200"/>
              <a:gd name="connsiteX9" fmla="*/ 635000 w 1117600"/>
              <a:gd name="connsiteY9" fmla="*/ 736600 h 2108200"/>
              <a:gd name="connsiteX10" fmla="*/ 558800 w 1117600"/>
              <a:gd name="connsiteY10" fmla="*/ 1409700 h 2108200"/>
              <a:gd name="connsiteX11" fmla="*/ 241300 w 1117600"/>
              <a:gd name="connsiteY11" fmla="*/ 2108200 h 2108200"/>
              <a:gd name="connsiteX0" fmla="*/ 0 w 1117600"/>
              <a:gd name="connsiteY0" fmla="*/ 2057400 h 2108200"/>
              <a:gd name="connsiteX1" fmla="*/ 190500 w 1117600"/>
              <a:gd name="connsiteY1" fmla="*/ 1574800 h 2108200"/>
              <a:gd name="connsiteX2" fmla="*/ 211667 w 1117600"/>
              <a:gd name="connsiteY2" fmla="*/ 1024467 h 2108200"/>
              <a:gd name="connsiteX3" fmla="*/ 190500 w 1117600"/>
              <a:gd name="connsiteY3" fmla="*/ 546100 h 2108200"/>
              <a:gd name="connsiteX4" fmla="*/ 736600 w 1117600"/>
              <a:gd name="connsiteY4" fmla="*/ 152400 h 2108200"/>
              <a:gd name="connsiteX5" fmla="*/ 660400 w 1117600"/>
              <a:gd name="connsiteY5" fmla="*/ 0 h 2108200"/>
              <a:gd name="connsiteX6" fmla="*/ 1117600 w 1117600"/>
              <a:gd name="connsiteY6" fmla="*/ 160867 h 2108200"/>
              <a:gd name="connsiteX7" fmla="*/ 1016000 w 1117600"/>
              <a:gd name="connsiteY7" fmla="*/ 609600 h 2108200"/>
              <a:gd name="connsiteX8" fmla="*/ 927100 w 1117600"/>
              <a:gd name="connsiteY8" fmla="*/ 457200 h 2108200"/>
              <a:gd name="connsiteX9" fmla="*/ 635000 w 1117600"/>
              <a:gd name="connsiteY9" fmla="*/ 736600 h 2108200"/>
              <a:gd name="connsiteX10" fmla="*/ 558800 w 1117600"/>
              <a:gd name="connsiteY10" fmla="*/ 1409700 h 2108200"/>
              <a:gd name="connsiteX11" fmla="*/ 241300 w 1117600"/>
              <a:gd name="connsiteY11" fmla="*/ 2108200 h 2108200"/>
              <a:gd name="connsiteX0" fmla="*/ 0 w 1117600"/>
              <a:gd name="connsiteY0" fmla="*/ 2057400 h 2108200"/>
              <a:gd name="connsiteX1" fmla="*/ 190500 w 1117600"/>
              <a:gd name="connsiteY1" fmla="*/ 1574800 h 2108200"/>
              <a:gd name="connsiteX2" fmla="*/ 211667 w 1117600"/>
              <a:gd name="connsiteY2" fmla="*/ 1024467 h 2108200"/>
              <a:gd name="connsiteX3" fmla="*/ 190500 w 1117600"/>
              <a:gd name="connsiteY3" fmla="*/ 546100 h 2108200"/>
              <a:gd name="connsiteX4" fmla="*/ 736600 w 1117600"/>
              <a:gd name="connsiteY4" fmla="*/ 152400 h 2108200"/>
              <a:gd name="connsiteX5" fmla="*/ 660400 w 1117600"/>
              <a:gd name="connsiteY5" fmla="*/ 0 h 2108200"/>
              <a:gd name="connsiteX6" fmla="*/ 1117600 w 1117600"/>
              <a:gd name="connsiteY6" fmla="*/ 160867 h 2108200"/>
              <a:gd name="connsiteX7" fmla="*/ 1016000 w 1117600"/>
              <a:gd name="connsiteY7" fmla="*/ 609600 h 2108200"/>
              <a:gd name="connsiteX8" fmla="*/ 927100 w 1117600"/>
              <a:gd name="connsiteY8" fmla="*/ 457200 h 2108200"/>
              <a:gd name="connsiteX9" fmla="*/ 635000 w 1117600"/>
              <a:gd name="connsiteY9" fmla="*/ 736600 h 2108200"/>
              <a:gd name="connsiteX10" fmla="*/ 558800 w 1117600"/>
              <a:gd name="connsiteY10" fmla="*/ 1409700 h 2108200"/>
              <a:gd name="connsiteX11" fmla="*/ 241300 w 1117600"/>
              <a:gd name="connsiteY11" fmla="*/ 2108200 h 2108200"/>
              <a:gd name="connsiteX0" fmla="*/ 0 w 1117600"/>
              <a:gd name="connsiteY0" fmla="*/ 2057400 h 2108200"/>
              <a:gd name="connsiteX1" fmla="*/ 190500 w 1117600"/>
              <a:gd name="connsiteY1" fmla="*/ 1574800 h 2108200"/>
              <a:gd name="connsiteX2" fmla="*/ 177801 w 1117600"/>
              <a:gd name="connsiteY2" fmla="*/ 1092200 h 2108200"/>
              <a:gd name="connsiteX3" fmla="*/ 190500 w 1117600"/>
              <a:gd name="connsiteY3" fmla="*/ 546100 h 2108200"/>
              <a:gd name="connsiteX4" fmla="*/ 736600 w 1117600"/>
              <a:gd name="connsiteY4" fmla="*/ 152400 h 2108200"/>
              <a:gd name="connsiteX5" fmla="*/ 660400 w 1117600"/>
              <a:gd name="connsiteY5" fmla="*/ 0 h 2108200"/>
              <a:gd name="connsiteX6" fmla="*/ 1117600 w 1117600"/>
              <a:gd name="connsiteY6" fmla="*/ 160867 h 2108200"/>
              <a:gd name="connsiteX7" fmla="*/ 1016000 w 1117600"/>
              <a:gd name="connsiteY7" fmla="*/ 609600 h 2108200"/>
              <a:gd name="connsiteX8" fmla="*/ 927100 w 1117600"/>
              <a:gd name="connsiteY8" fmla="*/ 457200 h 2108200"/>
              <a:gd name="connsiteX9" fmla="*/ 635000 w 1117600"/>
              <a:gd name="connsiteY9" fmla="*/ 736600 h 2108200"/>
              <a:gd name="connsiteX10" fmla="*/ 558800 w 1117600"/>
              <a:gd name="connsiteY10" fmla="*/ 1409700 h 2108200"/>
              <a:gd name="connsiteX11" fmla="*/ 241300 w 1117600"/>
              <a:gd name="connsiteY11" fmla="*/ 2108200 h 2108200"/>
              <a:gd name="connsiteX0" fmla="*/ 0 w 1117600"/>
              <a:gd name="connsiteY0" fmla="*/ 2057400 h 2108200"/>
              <a:gd name="connsiteX1" fmla="*/ 190500 w 1117600"/>
              <a:gd name="connsiteY1" fmla="*/ 1528233 h 2108200"/>
              <a:gd name="connsiteX2" fmla="*/ 177801 w 1117600"/>
              <a:gd name="connsiteY2" fmla="*/ 1092200 h 2108200"/>
              <a:gd name="connsiteX3" fmla="*/ 190500 w 1117600"/>
              <a:gd name="connsiteY3" fmla="*/ 546100 h 2108200"/>
              <a:gd name="connsiteX4" fmla="*/ 736600 w 1117600"/>
              <a:gd name="connsiteY4" fmla="*/ 152400 h 2108200"/>
              <a:gd name="connsiteX5" fmla="*/ 660400 w 1117600"/>
              <a:gd name="connsiteY5" fmla="*/ 0 h 2108200"/>
              <a:gd name="connsiteX6" fmla="*/ 1117600 w 1117600"/>
              <a:gd name="connsiteY6" fmla="*/ 160867 h 2108200"/>
              <a:gd name="connsiteX7" fmla="*/ 1016000 w 1117600"/>
              <a:gd name="connsiteY7" fmla="*/ 609600 h 2108200"/>
              <a:gd name="connsiteX8" fmla="*/ 927100 w 1117600"/>
              <a:gd name="connsiteY8" fmla="*/ 457200 h 2108200"/>
              <a:gd name="connsiteX9" fmla="*/ 635000 w 1117600"/>
              <a:gd name="connsiteY9" fmla="*/ 736600 h 2108200"/>
              <a:gd name="connsiteX10" fmla="*/ 558800 w 1117600"/>
              <a:gd name="connsiteY10" fmla="*/ 1409700 h 2108200"/>
              <a:gd name="connsiteX11" fmla="*/ 241300 w 1117600"/>
              <a:gd name="connsiteY11" fmla="*/ 2108200 h 2108200"/>
              <a:gd name="connsiteX0" fmla="*/ 0 w 1117600"/>
              <a:gd name="connsiteY0" fmla="*/ 2057400 h 2108200"/>
              <a:gd name="connsiteX1" fmla="*/ 190500 w 1117600"/>
              <a:gd name="connsiteY1" fmla="*/ 1528233 h 2108200"/>
              <a:gd name="connsiteX2" fmla="*/ 177801 w 1117600"/>
              <a:gd name="connsiteY2" fmla="*/ 1092200 h 2108200"/>
              <a:gd name="connsiteX3" fmla="*/ 190500 w 1117600"/>
              <a:gd name="connsiteY3" fmla="*/ 546100 h 2108200"/>
              <a:gd name="connsiteX4" fmla="*/ 736600 w 1117600"/>
              <a:gd name="connsiteY4" fmla="*/ 152400 h 2108200"/>
              <a:gd name="connsiteX5" fmla="*/ 660400 w 1117600"/>
              <a:gd name="connsiteY5" fmla="*/ 0 h 2108200"/>
              <a:gd name="connsiteX6" fmla="*/ 1117600 w 1117600"/>
              <a:gd name="connsiteY6" fmla="*/ 160867 h 2108200"/>
              <a:gd name="connsiteX7" fmla="*/ 1016000 w 1117600"/>
              <a:gd name="connsiteY7" fmla="*/ 609600 h 2108200"/>
              <a:gd name="connsiteX8" fmla="*/ 927100 w 1117600"/>
              <a:gd name="connsiteY8" fmla="*/ 457200 h 2108200"/>
              <a:gd name="connsiteX9" fmla="*/ 635000 w 1117600"/>
              <a:gd name="connsiteY9" fmla="*/ 736600 h 2108200"/>
              <a:gd name="connsiteX10" fmla="*/ 541866 w 1117600"/>
              <a:gd name="connsiteY10" fmla="*/ 1481667 h 2108200"/>
              <a:gd name="connsiteX11" fmla="*/ 241300 w 1117600"/>
              <a:gd name="connsiteY11" fmla="*/ 2108200 h 2108200"/>
              <a:gd name="connsiteX0" fmla="*/ 0 w 1117600"/>
              <a:gd name="connsiteY0" fmla="*/ 2057400 h 2108200"/>
              <a:gd name="connsiteX1" fmla="*/ 190500 w 1117600"/>
              <a:gd name="connsiteY1" fmla="*/ 1528233 h 2108200"/>
              <a:gd name="connsiteX2" fmla="*/ 177801 w 1117600"/>
              <a:gd name="connsiteY2" fmla="*/ 1092200 h 2108200"/>
              <a:gd name="connsiteX3" fmla="*/ 190500 w 1117600"/>
              <a:gd name="connsiteY3" fmla="*/ 546100 h 2108200"/>
              <a:gd name="connsiteX4" fmla="*/ 736600 w 1117600"/>
              <a:gd name="connsiteY4" fmla="*/ 152400 h 2108200"/>
              <a:gd name="connsiteX5" fmla="*/ 660400 w 1117600"/>
              <a:gd name="connsiteY5" fmla="*/ 0 h 2108200"/>
              <a:gd name="connsiteX6" fmla="*/ 1117600 w 1117600"/>
              <a:gd name="connsiteY6" fmla="*/ 160867 h 2108200"/>
              <a:gd name="connsiteX7" fmla="*/ 1016000 w 1117600"/>
              <a:gd name="connsiteY7" fmla="*/ 609600 h 2108200"/>
              <a:gd name="connsiteX8" fmla="*/ 927100 w 1117600"/>
              <a:gd name="connsiteY8" fmla="*/ 457200 h 2108200"/>
              <a:gd name="connsiteX9" fmla="*/ 635000 w 1117600"/>
              <a:gd name="connsiteY9" fmla="*/ 736600 h 2108200"/>
              <a:gd name="connsiteX10" fmla="*/ 541866 w 1117600"/>
              <a:gd name="connsiteY10" fmla="*/ 1481667 h 2108200"/>
              <a:gd name="connsiteX11" fmla="*/ 241300 w 1117600"/>
              <a:gd name="connsiteY11" fmla="*/ 2108200 h 2108200"/>
              <a:gd name="connsiteX0" fmla="*/ 0 w 1117600"/>
              <a:gd name="connsiteY0" fmla="*/ 2057400 h 2112433"/>
              <a:gd name="connsiteX1" fmla="*/ 190500 w 1117600"/>
              <a:gd name="connsiteY1" fmla="*/ 1528233 h 2112433"/>
              <a:gd name="connsiteX2" fmla="*/ 177801 w 1117600"/>
              <a:gd name="connsiteY2" fmla="*/ 1092200 h 2112433"/>
              <a:gd name="connsiteX3" fmla="*/ 190500 w 1117600"/>
              <a:gd name="connsiteY3" fmla="*/ 546100 h 2112433"/>
              <a:gd name="connsiteX4" fmla="*/ 736600 w 1117600"/>
              <a:gd name="connsiteY4" fmla="*/ 152400 h 2112433"/>
              <a:gd name="connsiteX5" fmla="*/ 660400 w 1117600"/>
              <a:gd name="connsiteY5" fmla="*/ 0 h 2112433"/>
              <a:gd name="connsiteX6" fmla="*/ 1117600 w 1117600"/>
              <a:gd name="connsiteY6" fmla="*/ 160867 h 2112433"/>
              <a:gd name="connsiteX7" fmla="*/ 1016000 w 1117600"/>
              <a:gd name="connsiteY7" fmla="*/ 609600 h 2112433"/>
              <a:gd name="connsiteX8" fmla="*/ 927100 w 1117600"/>
              <a:gd name="connsiteY8" fmla="*/ 457200 h 2112433"/>
              <a:gd name="connsiteX9" fmla="*/ 635000 w 1117600"/>
              <a:gd name="connsiteY9" fmla="*/ 736600 h 2112433"/>
              <a:gd name="connsiteX10" fmla="*/ 541866 w 1117600"/>
              <a:gd name="connsiteY10" fmla="*/ 1481667 h 2112433"/>
              <a:gd name="connsiteX11" fmla="*/ 266700 w 1117600"/>
              <a:gd name="connsiteY11" fmla="*/ 2112433 h 2112433"/>
              <a:gd name="connsiteX0" fmla="*/ 0 w 1117600"/>
              <a:gd name="connsiteY0" fmla="*/ 2057400 h 2112433"/>
              <a:gd name="connsiteX1" fmla="*/ 190500 w 1117600"/>
              <a:gd name="connsiteY1" fmla="*/ 1528233 h 2112433"/>
              <a:gd name="connsiteX2" fmla="*/ 177801 w 1117600"/>
              <a:gd name="connsiteY2" fmla="*/ 1092200 h 2112433"/>
              <a:gd name="connsiteX3" fmla="*/ 190500 w 1117600"/>
              <a:gd name="connsiteY3" fmla="*/ 546100 h 2112433"/>
              <a:gd name="connsiteX4" fmla="*/ 736600 w 1117600"/>
              <a:gd name="connsiteY4" fmla="*/ 152400 h 2112433"/>
              <a:gd name="connsiteX5" fmla="*/ 660400 w 1117600"/>
              <a:gd name="connsiteY5" fmla="*/ 0 h 2112433"/>
              <a:gd name="connsiteX6" fmla="*/ 1117600 w 1117600"/>
              <a:gd name="connsiteY6" fmla="*/ 160867 h 2112433"/>
              <a:gd name="connsiteX7" fmla="*/ 1016000 w 1117600"/>
              <a:gd name="connsiteY7" fmla="*/ 609600 h 2112433"/>
              <a:gd name="connsiteX8" fmla="*/ 927100 w 1117600"/>
              <a:gd name="connsiteY8" fmla="*/ 457200 h 2112433"/>
              <a:gd name="connsiteX9" fmla="*/ 550333 w 1117600"/>
              <a:gd name="connsiteY9" fmla="*/ 774700 h 2112433"/>
              <a:gd name="connsiteX10" fmla="*/ 541866 w 1117600"/>
              <a:gd name="connsiteY10" fmla="*/ 1481667 h 2112433"/>
              <a:gd name="connsiteX11" fmla="*/ 266700 w 1117600"/>
              <a:gd name="connsiteY11" fmla="*/ 2112433 h 2112433"/>
              <a:gd name="connsiteX0" fmla="*/ 0 w 1117600"/>
              <a:gd name="connsiteY0" fmla="*/ 2057400 h 2112433"/>
              <a:gd name="connsiteX1" fmla="*/ 190500 w 1117600"/>
              <a:gd name="connsiteY1" fmla="*/ 1528233 h 2112433"/>
              <a:gd name="connsiteX2" fmla="*/ 177801 w 1117600"/>
              <a:gd name="connsiteY2" fmla="*/ 1092200 h 2112433"/>
              <a:gd name="connsiteX3" fmla="*/ 190500 w 1117600"/>
              <a:gd name="connsiteY3" fmla="*/ 546100 h 2112433"/>
              <a:gd name="connsiteX4" fmla="*/ 736600 w 1117600"/>
              <a:gd name="connsiteY4" fmla="*/ 152400 h 2112433"/>
              <a:gd name="connsiteX5" fmla="*/ 660400 w 1117600"/>
              <a:gd name="connsiteY5" fmla="*/ 0 h 2112433"/>
              <a:gd name="connsiteX6" fmla="*/ 1117600 w 1117600"/>
              <a:gd name="connsiteY6" fmla="*/ 160867 h 2112433"/>
              <a:gd name="connsiteX7" fmla="*/ 1016000 w 1117600"/>
              <a:gd name="connsiteY7" fmla="*/ 609600 h 2112433"/>
              <a:gd name="connsiteX8" fmla="*/ 927100 w 1117600"/>
              <a:gd name="connsiteY8" fmla="*/ 457200 h 2112433"/>
              <a:gd name="connsiteX9" fmla="*/ 550333 w 1117600"/>
              <a:gd name="connsiteY9" fmla="*/ 774700 h 2112433"/>
              <a:gd name="connsiteX10" fmla="*/ 541866 w 1117600"/>
              <a:gd name="connsiteY10" fmla="*/ 1481667 h 2112433"/>
              <a:gd name="connsiteX11" fmla="*/ 266700 w 1117600"/>
              <a:gd name="connsiteY11" fmla="*/ 2112433 h 211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600" h="2112433">
                <a:moveTo>
                  <a:pt x="0" y="2057400"/>
                </a:moveTo>
                <a:cubicBezTo>
                  <a:pt x="63500" y="1896533"/>
                  <a:pt x="160867" y="1689100"/>
                  <a:pt x="190500" y="1528233"/>
                </a:cubicBezTo>
                <a:cubicBezTo>
                  <a:pt x="220134" y="1367366"/>
                  <a:pt x="177801" y="1263650"/>
                  <a:pt x="177801" y="1092200"/>
                </a:cubicBezTo>
                <a:cubicBezTo>
                  <a:pt x="177801" y="920750"/>
                  <a:pt x="97367" y="702733"/>
                  <a:pt x="190500" y="546100"/>
                </a:cubicBezTo>
                <a:cubicBezTo>
                  <a:pt x="283633" y="389467"/>
                  <a:pt x="637116" y="222251"/>
                  <a:pt x="736600" y="152400"/>
                </a:cubicBezTo>
                <a:lnTo>
                  <a:pt x="660400" y="0"/>
                </a:lnTo>
                <a:lnTo>
                  <a:pt x="1117600" y="160867"/>
                </a:lnTo>
                <a:lnTo>
                  <a:pt x="1016000" y="609600"/>
                </a:lnTo>
                <a:lnTo>
                  <a:pt x="927100" y="457200"/>
                </a:lnTo>
                <a:cubicBezTo>
                  <a:pt x="738716" y="575733"/>
                  <a:pt x="614539" y="603955"/>
                  <a:pt x="550333" y="774700"/>
                </a:cubicBezTo>
                <a:cubicBezTo>
                  <a:pt x="486127" y="945445"/>
                  <a:pt x="633588" y="1271412"/>
                  <a:pt x="541866" y="1481667"/>
                </a:cubicBezTo>
                <a:lnTo>
                  <a:pt x="266700" y="2112433"/>
                </a:lnTo>
              </a:path>
            </a:pathLst>
          </a:custGeom>
          <a:solidFill>
            <a:srgbClr val="660066">
              <a:alpha val="45000"/>
            </a:srgbClr>
          </a:solidFill>
          <a:ln>
            <a:solidFill>
              <a:srgbClr val="66006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rot="19899119">
            <a:off x="5995392" y="2320767"/>
            <a:ext cx="748986" cy="369332"/>
          </a:xfrm>
          <a:prstGeom prst="rect">
            <a:avLst/>
          </a:prstGeom>
          <a:noFill/>
          <a:effectLst/>
        </p:spPr>
        <p:txBody>
          <a:bodyPr wrap="none" rtlCol="0">
            <a:spAutoFit/>
          </a:bodyPr>
          <a:lstStyle/>
          <a:p>
            <a:r>
              <a:rPr lang="en-US" b="1" dirty="0">
                <a:latin typeface="Times New Roman"/>
                <a:cs typeface="Times New Roman"/>
              </a:rPr>
              <a:t>WCB</a:t>
            </a:r>
          </a:p>
        </p:txBody>
      </p:sp>
      <p:sp>
        <p:nvSpPr>
          <p:cNvPr id="34" name="TextBox 33"/>
          <p:cNvSpPr txBox="1"/>
          <p:nvPr/>
        </p:nvSpPr>
        <p:spPr>
          <a:xfrm>
            <a:off x="2036327" y="1110734"/>
            <a:ext cx="2657436" cy="369332"/>
          </a:xfrm>
          <a:prstGeom prst="rect">
            <a:avLst/>
          </a:prstGeom>
          <a:solidFill>
            <a:schemeClr val="bg1"/>
          </a:solidFill>
          <a:effectLst/>
        </p:spPr>
        <p:txBody>
          <a:bodyPr wrap="none" rtlCol="0">
            <a:spAutoFit/>
          </a:bodyPr>
          <a:lstStyle/>
          <a:p>
            <a:r>
              <a:rPr lang="en-US" dirty="0">
                <a:latin typeface="Times New Roman"/>
                <a:cs typeface="Times New Roman"/>
              </a:rPr>
              <a:t>Schematic representation:</a:t>
            </a:r>
          </a:p>
        </p:txBody>
      </p:sp>
      <p:sp>
        <p:nvSpPr>
          <p:cNvPr id="35" name="Rectangle 34"/>
          <p:cNvSpPr/>
          <p:nvPr/>
        </p:nvSpPr>
        <p:spPr>
          <a:xfrm>
            <a:off x="1846989" y="928424"/>
            <a:ext cx="8510721" cy="5477202"/>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42713" y="6466175"/>
            <a:ext cx="11606960" cy="338554"/>
          </a:xfrm>
          <a:prstGeom prst="rect">
            <a:avLst/>
          </a:prstGeom>
          <a:noFill/>
        </p:spPr>
        <p:txBody>
          <a:bodyPr wrap="none" rtlCol="0">
            <a:spAutoFit/>
          </a:bodyPr>
          <a:lstStyle/>
          <a:p>
            <a:r>
              <a:rPr lang="en-US" sz="1600" i="1" dirty="0"/>
              <a:t>Slide courtesy of J. </a:t>
            </a:r>
            <a:r>
              <a:rPr lang="en-US" sz="1600" i="1" dirty="0" err="1"/>
              <a:t>Cordeira</a:t>
            </a:r>
            <a:r>
              <a:rPr lang="en-US" sz="1600" i="1" dirty="0"/>
              <a:t>, derived from AR (</a:t>
            </a:r>
            <a:r>
              <a:rPr lang="en-US" sz="1600" i="1" dirty="0" err="1"/>
              <a:t>Cordeira</a:t>
            </a:r>
            <a:r>
              <a:rPr lang="en-US" sz="1600" i="1" dirty="0"/>
              <a:t>), WCB (</a:t>
            </a:r>
            <a:r>
              <a:rPr lang="en-US" sz="1600" i="1" dirty="0" err="1"/>
              <a:t>Wernli</a:t>
            </a:r>
            <a:r>
              <a:rPr lang="en-US" sz="1600" i="1" dirty="0"/>
              <a:t>), TME (</a:t>
            </a:r>
            <a:r>
              <a:rPr lang="en-US" sz="1600" i="1" dirty="0" err="1"/>
              <a:t>Sodemann</a:t>
            </a:r>
            <a:r>
              <a:rPr lang="en-US" sz="1600" i="1" dirty="0"/>
              <a:t>) presentations at the AR Workshop in June 2015 </a:t>
            </a:r>
          </a:p>
        </p:txBody>
      </p:sp>
    </p:spTree>
    <p:extLst>
      <p:ext uri="{BB962C8B-B14F-4D97-AF65-F5344CB8AC3E}">
        <p14:creationId xmlns:p14="http://schemas.microsoft.com/office/powerpoint/2010/main" val="3442429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1" y="1182031"/>
            <a:ext cx="4267200" cy="2543079"/>
          </a:xfrm>
          <a:prstGeom prst="rect">
            <a:avLst/>
          </a:prstGeom>
        </p:spPr>
      </p:pic>
      <p:sp>
        <p:nvSpPr>
          <p:cNvPr id="5" name="Title 1"/>
          <p:cNvSpPr>
            <a:spLocks noGrp="1"/>
          </p:cNvSpPr>
          <p:nvPr>
            <p:ph type="title" idx="4294967295"/>
          </p:nvPr>
        </p:nvSpPr>
        <p:spPr>
          <a:xfrm>
            <a:off x="68921" y="149054"/>
            <a:ext cx="12010478" cy="544589"/>
          </a:xfrm>
          <a:prstGeom prst="rect">
            <a:avLst/>
          </a:prstGeom>
          <a:solidFill>
            <a:schemeClr val="accent1">
              <a:lumMod val="40000"/>
              <a:lumOff val="60000"/>
            </a:schemeClr>
          </a:solidFill>
          <a:ln>
            <a:solidFill>
              <a:schemeClr val="tx1"/>
            </a:solidFill>
          </a:ln>
        </p:spPr>
        <p:txBody>
          <a:bodyPr>
            <a:normAutofit fontScale="90000"/>
          </a:bodyPr>
          <a:lstStyle/>
          <a:p>
            <a:r>
              <a:rPr lang="en-US" sz="3600" dirty="0">
                <a:latin typeface="+mn-lt"/>
              </a:rPr>
              <a:t>Poleward Water Vapor Transport:  Modern tool and global landfall map</a:t>
            </a:r>
            <a:endParaRPr lang="en-US" sz="2400" i="1" dirty="0">
              <a:latin typeface="+mn-lt"/>
            </a:endParaRPr>
          </a:p>
        </p:txBody>
      </p:sp>
      <p:pic>
        <p:nvPicPr>
          <p:cNvPr id="11" name="Picture 10" descr="Macintosh HD:Users:bguan:Desktop:tmp:AR_Detect_Figs:Fig.6a-c_ARfreq_ARivt_global.eps"/>
          <p:cNvPicPr>
            <a:picLocks noChangeAspect="1"/>
          </p:cNvPicPr>
          <p:nvPr/>
        </p:nvPicPr>
        <p:blipFill rotWithShape="1">
          <a:blip r:embed="rId4" cstate="screen">
            <a:extLst>
              <a:ext uri="{28A0092B-C50C-407E-A947-70E740481C1C}">
                <a14:useLocalDpi xmlns:a14="http://schemas.microsoft.com/office/drawing/2010/main"/>
              </a:ext>
            </a:extLst>
          </a:blip>
          <a:srcRect t="49912" b="1"/>
          <a:stretch/>
        </p:blipFill>
        <p:spPr bwMode="auto">
          <a:xfrm>
            <a:off x="4456644" y="1182031"/>
            <a:ext cx="4495800" cy="2529916"/>
          </a:xfrm>
          <a:prstGeom prst="rect">
            <a:avLst/>
          </a:prstGeom>
          <a:noFill/>
          <a:ln>
            <a:noFill/>
          </a:ln>
        </p:spPr>
      </p:pic>
      <p:sp>
        <p:nvSpPr>
          <p:cNvPr id="13" name="TextBox 12"/>
          <p:cNvSpPr txBox="1"/>
          <p:nvPr/>
        </p:nvSpPr>
        <p:spPr>
          <a:xfrm>
            <a:off x="265749" y="3805369"/>
            <a:ext cx="6291108" cy="1323439"/>
          </a:xfrm>
          <a:prstGeom prst="rect">
            <a:avLst/>
          </a:prstGeom>
          <a:solidFill>
            <a:schemeClr val="accent1">
              <a:lumMod val="40000"/>
              <a:lumOff val="60000"/>
            </a:schemeClr>
          </a:solidFill>
        </p:spPr>
        <p:txBody>
          <a:bodyPr wrap="square" rtlCol="0">
            <a:spAutoFit/>
          </a:bodyPr>
          <a:lstStyle/>
          <a:p>
            <a:pPr algn="ctr">
              <a:defRPr/>
            </a:pPr>
            <a:r>
              <a:rPr lang="en-US" sz="2000" kern="0" dirty="0">
                <a:latin typeface="Calibri"/>
                <a:ea typeface="ＭＳ Ｐゴシック" charset="0"/>
                <a:cs typeface="ＭＳ Ｐゴシック" charset="0"/>
              </a:rPr>
              <a:t>AR fractional poleward IVT and integrated zonal scale using Guan and </a:t>
            </a:r>
            <a:r>
              <a:rPr lang="en-US" sz="2000" kern="0" dirty="0" err="1">
                <a:latin typeface="Calibri"/>
                <a:ea typeface="ＭＳ Ｐゴシック" charset="0"/>
                <a:cs typeface="ＭＳ Ｐゴシック" charset="0"/>
              </a:rPr>
              <a:t>Waliser</a:t>
            </a:r>
            <a:r>
              <a:rPr lang="en-US" sz="2000" kern="0" dirty="0">
                <a:latin typeface="Calibri"/>
                <a:ea typeface="ＭＳ Ｐゴシック" charset="0"/>
                <a:cs typeface="ＭＳ Ｐゴシック" charset="0"/>
              </a:rPr>
              <a:t> (2015) AR detection algorithm applied globally largely consistent with original estimate by Zhu and Newell (1998)</a:t>
            </a:r>
          </a:p>
        </p:txBody>
      </p:sp>
      <p:sp>
        <p:nvSpPr>
          <p:cNvPr id="2" name="Rectangle 1"/>
          <p:cNvSpPr/>
          <p:nvPr/>
        </p:nvSpPr>
        <p:spPr>
          <a:xfrm>
            <a:off x="68921" y="732676"/>
            <a:ext cx="3008606" cy="461665"/>
          </a:xfrm>
          <a:prstGeom prst="rect">
            <a:avLst/>
          </a:prstGeom>
        </p:spPr>
        <p:txBody>
          <a:bodyPr wrap="none">
            <a:spAutoFit/>
          </a:bodyPr>
          <a:lstStyle/>
          <a:p>
            <a:pPr algn="ctr">
              <a:defRPr/>
            </a:pPr>
            <a:r>
              <a:rPr lang="en-US" sz="2400" kern="0" dirty="0">
                <a:latin typeface="Calibri"/>
                <a:ea typeface="ＭＳ Ｐゴシック" charset="0"/>
                <a:cs typeface="ＭＳ Ｐゴシック" charset="0"/>
              </a:rPr>
              <a:t>Zhu and Newell (1998)</a:t>
            </a:r>
          </a:p>
        </p:txBody>
      </p:sp>
      <p:cxnSp>
        <p:nvCxnSpPr>
          <p:cNvPr id="14" name="Straight Connector 13"/>
          <p:cNvCxnSpPr/>
          <p:nvPr/>
        </p:nvCxnSpPr>
        <p:spPr>
          <a:xfrm>
            <a:off x="2291184" y="3870648"/>
            <a:ext cx="3581400" cy="0"/>
          </a:xfrm>
          <a:prstGeom prst="line">
            <a:avLst/>
          </a:prstGeom>
          <a:ln w="9525"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969989" y="732676"/>
            <a:ext cx="3283170" cy="461665"/>
          </a:xfrm>
          <a:prstGeom prst="rect">
            <a:avLst/>
          </a:prstGeom>
        </p:spPr>
        <p:txBody>
          <a:bodyPr wrap="none">
            <a:spAutoFit/>
          </a:bodyPr>
          <a:lstStyle/>
          <a:p>
            <a:pPr algn="ctr">
              <a:defRPr/>
            </a:pPr>
            <a:r>
              <a:rPr lang="en-US" sz="2400" kern="0" dirty="0">
                <a:latin typeface="Calibri"/>
                <a:ea typeface="ＭＳ Ｐゴシック" charset="0"/>
                <a:cs typeface="ＭＳ Ｐゴシック" charset="0"/>
              </a:rPr>
              <a:t>Guan and Waliser (2015)</a:t>
            </a:r>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63442" y="3805369"/>
            <a:ext cx="4816945" cy="2975606"/>
          </a:xfrm>
          <a:prstGeom prst="rect">
            <a:avLst/>
          </a:prstGeom>
          <a:ln w="19050" cmpd="sng">
            <a:solidFill>
              <a:srgbClr val="800000"/>
            </a:solidFill>
          </a:ln>
        </p:spPr>
      </p:pic>
    </p:spTree>
    <p:extLst>
      <p:ext uri="{BB962C8B-B14F-4D97-AF65-F5344CB8AC3E}">
        <p14:creationId xmlns:p14="http://schemas.microsoft.com/office/powerpoint/2010/main" val="2281150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027884" cy="6858000"/>
          </a:xfrm>
          <a:prstGeom prst="rect">
            <a:avLst/>
          </a:prstGeom>
        </p:spPr>
      </p:pic>
      <p:sp>
        <p:nvSpPr>
          <p:cNvPr id="5" name="Title 1"/>
          <p:cNvSpPr txBox="1">
            <a:spLocks/>
          </p:cNvSpPr>
          <p:nvPr/>
        </p:nvSpPr>
        <p:spPr>
          <a:xfrm>
            <a:off x="3017520" y="906641"/>
            <a:ext cx="493776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t>Summary</a:t>
            </a:r>
          </a:p>
        </p:txBody>
      </p:sp>
      <p:sp>
        <p:nvSpPr>
          <p:cNvPr id="6" name="Content Placeholder 2"/>
          <p:cNvSpPr txBox="1">
            <a:spLocks/>
          </p:cNvSpPr>
          <p:nvPr/>
        </p:nvSpPr>
        <p:spPr>
          <a:xfrm>
            <a:off x="300867" y="2678887"/>
            <a:ext cx="10371066" cy="4179113"/>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rPr>
              <a:t>The emergence of the atmospheric river concept represents an example of the complex and often circuitous route that major new research directions take before maturing and having impact through applications.  </a:t>
            </a:r>
          </a:p>
          <a:p>
            <a:pPr marL="182880"/>
            <a:endParaRPr lang="en-US" dirty="0">
              <a:solidFill>
                <a:schemeClr val="bg1"/>
              </a:solidFill>
            </a:endParaRPr>
          </a:p>
          <a:p>
            <a:pPr marL="0" indent="0">
              <a:buNone/>
            </a:pPr>
            <a:r>
              <a:rPr lang="en-US" dirty="0">
                <a:solidFill>
                  <a:schemeClr val="bg1"/>
                </a:solidFill>
              </a:rPr>
              <a:t>The path provides a telling example of the importance of sustained basic research, and of connecting researchers with people in operational or application-oriented roles.</a:t>
            </a:r>
          </a:p>
          <a:p>
            <a:pPr marL="182880"/>
            <a:endParaRPr lang="en-US" dirty="0">
              <a:solidFill>
                <a:schemeClr val="bg1"/>
              </a:solidFill>
            </a:endParaRPr>
          </a:p>
        </p:txBody>
      </p:sp>
    </p:spTree>
    <p:extLst>
      <p:ext uri="{BB962C8B-B14F-4D97-AF65-F5344CB8AC3E}">
        <p14:creationId xmlns:p14="http://schemas.microsoft.com/office/powerpoint/2010/main" val="355011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63579" y="247526"/>
            <a:ext cx="8523421" cy="523220"/>
          </a:xfrm>
          <a:prstGeom prst="rect">
            <a:avLst/>
          </a:prstGeom>
          <a:noFill/>
        </p:spPr>
        <p:txBody>
          <a:bodyPr wrap="square" rtlCol="0">
            <a:spAutoFit/>
          </a:bodyPr>
          <a:lstStyle/>
          <a:p>
            <a:r>
              <a:rPr lang="en-US" sz="2800" dirty="0">
                <a:latin typeface="Times New Roman"/>
                <a:cs typeface="Times New Roman"/>
              </a:rPr>
              <a:t>The low-level jet</a:t>
            </a:r>
          </a:p>
        </p:txBody>
      </p:sp>
      <p:cxnSp>
        <p:nvCxnSpPr>
          <p:cNvPr id="10" name="Straight Connector 9"/>
          <p:cNvCxnSpPr/>
          <p:nvPr/>
        </p:nvCxnSpPr>
        <p:spPr>
          <a:xfrm flipV="1">
            <a:off x="1865527" y="77074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533699" y="6241126"/>
            <a:ext cx="4162359" cy="400110"/>
          </a:xfrm>
          <a:prstGeom prst="rect">
            <a:avLst/>
          </a:prstGeom>
          <a:noFill/>
        </p:spPr>
        <p:txBody>
          <a:bodyPr wrap="none" rtlCol="0">
            <a:spAutoFit/>
          </a:bodyPr>
          <a:lstStyle/>
          <a:p>
            <a:r>
              <a:rPr lang="en-US" sz="2000" i="1" dirty="0">
                <a:latin typeface="Times New Roman"/>
                <a:cs typeface="Times New Roman"/>
              </a:rPr>
              <a:t>Browning and </a:t>
            </a:r>
            <a:r>
              <a:rPr lang="en-US" sz="2000" i="1" dirty="0" err="1">
                <a:latin typeface="Times New Roman"/>
                <a:cs typeface="Times New Roman"/>
              </a:rPr>
              <a:t>Pardoe</a:t>
            </a:r>
            <a:r>
              <a:rPr lang="en-US" sz="2000" i="1" dirty="0">
                <a:latin typeface="Times New Roman"/>
                <a:cs typeface="Times New Roman"/>
              </a:rPr>
              <a:t> (1973-QJRMS)</a:t>
            </a:r>
          </a:p>
        </p:txBody>
      </p:sp>
      <p:pic>
        <p:nvPicPr>
          <p:cNvPr id="5" name="Picture 4" descr="Screen Shot 2016-08-05 at 9.35.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560" y="818971"/>
            <a:ext cx="5836804" cy="5338877"/>
          </a:xfrm>
          <a:prstGeom prst="rect">
            <a:avLst/>
          </a:prstGeom>
        </p:spPr>
      </p:pic>
      <p:sp>
        <p:nvSpPr>
          <p:cNvPr id="11" name="Freeform 10"/>
          <p:cNvSpPr/>
          <p:nvPr/>
        </p:nvSpPr>
        <p:spPr>
          <a:xfrm>
            <a:off x="2990812" y="3781664"/>
            <a:ext cx="4457700" cy="1717436"/>
          </a:xfrm>
          <a:custGeom>
            <a:avLst/>
            <a:gdLst>
              <a:gd name="connsiteX0" fmla="*/ 0 w 2540000"/>
              <a:gd name="connsiteY0" fmla="*/ 1713203 h 1713203"/>
              <a:gd name="connsiteX1" fmla="*/ 330200 w 2540000"/>
              <a:gd name="connsiteY1" fmla="*/ 1452853 h 1713203"/>
              <a:gd name="connsiteX2" fmla="*/ 527050 w 2540000"/>
              <a:gd name="connsiteY2" fmla="*/ 836903 h 1713203"/>
              <a:gd name="connsiteX3" fmla="*/ 482600 w 2540000"/>
              <a:gd name="connsiteY3" fmla="*/ 538453 h 1713203"/>
              <a:gd name="connsiteX4" fmla="*/ 292100 w 2540000"/>
              <a:gd name="connsiteY4" fmla="*/ 309853 h 1713203"/>
              <a:gd name="connsiteX5" fmla="*/ 431800 w 2540000"/>
              <a:gd name="connsiteY5" fmla="*/ 11403 h 1713203"/>
              <a:gd name="connsiteX6" fmla="*/ 755650 w 2540000"/>
              <a:gd name="connsiteY6" fmla="*/ 106653 h 1713203"/>
              <a:gd name="connsiteX7" fmla="*/ 965200 w 2540000"/>
              <a:gd name="connsiteY7" fmla="*/ 519403 h 1713203"/>
              <a:gd name="connsiteX8" fmla="*/ 1657350 w 2540000"/>
              <a:gd name="connsiteY8" fmla="*/ 913103 h 1713203"/>
              <a:gd name="connsiteX9" fmla="*/ 2000250 w 2540000"/>
              <a:gd name="connsiteY9" fmla="*/ 995653 h 1713203"/>
              <a:gd name="connsiteX10" fmla="*/ 2540000 w 2540000"/>
              <a:gd name="connsiteY10" fmla="*/ 1033753 h 1713203"/>
              <a:gd name="connsiteX0" fmla="*/ 0 w 2540000"/>
              <a:gd name="connsiteY0" fmla="*/ 1705177 h 1705177"/>
              <a:gd name="connsiteX1" fmla="*/ 330200 w 2540000"/>
              <a:gd name="connsiteY1" fmla="*/ 1444827 h 1705177"/>
              <a:gd name="connsiteX2" fmla="*/ 527050 w 2540000"/>
              <a:gd name="connsiteY2" fmla="*/ 828877 h 1705177"/>
              <a:gd name="connsiteX3" fmla="*/ 482600 w 2540000"/>
              <a:gd name="connsiteY3" fmla="*/ 530427 h 1705177"/>
              <a:gd name="connsiteX4" fmla="*/ 292100 w 2540000"/>
              <a:gd name="connsiteY4" fmla="*/ 301827 h 1705177"/>
              <a:gd name="connsiteX5" fmla="*/ 431800 w 2540000"/>
              <a:gd name="connsiteY5" fmla="*/ 3377 h 1705177"/>
              <a:gd name="connsiteX6" fmla="*/ 965200 w 2540000"/>
              <a:gd name="connsiteY6" fmla="*/ 511377 h 1705177"/>
              <a:gd name="connsiteX7" fmla="*/ 1657350 w 2540000"/>
              <a:gd name="connsiteY7" fmla="*/ 905077 h 1705177"/>
              <a:gd name="connsiteX8" fmla="*/ 2000250 w 2540000"/>
              <a:gd name="connsiteY8" fmla="*/ 987627 h 1705177"/>
              <a:gd name="connsiteX9" fmla="*/ 2540000 w 2540000"/>
              <a:gd name="connsiteY9" fmla="*/ 1025727 h 1705177"/>
              <a:gd name="connsiteX0" fmla="*/ 0 w 2540000"/>
              <a:gd name="connsiteY0" fmla="*/ 1705900 h 1705900"/>
              <a:gd name="connsiteX1" fmla="*/ 330200 w 2540000"/>
              <a:gd name="connsiteY1" fmla="*/ 1445550 h 1705900"/>
              <a:gd name="connsiteX2" fmla="*/ 527050 w 2540000"/>
              <a:gd name="connsiteY2" fmla="*/ 829600 h 1705900"/>
              <a:gd name="connsiteX3" fmla="*/ 292100 w 2540000"/>
              <a:gd name="connsiteY3" fmla="*/ 302550 h 1705900"/>
              <a:gd name="connsiteX4" fmla="*/ 431800 w 2540000"/>
              <a:gd name="connsiteY4" fmla="*/ 4100 h 1705900"/>
              <a:gd name="connsiteX5" fmla="*/ 965200 w 2540000"/>
              <a:gd name="connsiteY5" fmla="*/ 512100 h 1705900"/>
              <a:gd name="connsiteX6" fmla="*/ 1657350 w 2540000"/>
              <a:gd name="connsiteY6" fmla="*/ 905800 h 1705900"/>
              <a:gd name="connsiteX7" fmla="*/ 2000250 w 2540000"/>
              <a:gd name="connsiteY7" fmla="*/ 988350 h 1705900"/>
              <a:gd name="connsiteX8" fmla="*/ 2540000 w 2540000"/>
              <a:gd name="connsiteY8" fmla="*/ 1026450 h 1705900"/>
              <a:gd name="connsiteX0" fmla="*/ 0 w 2540000"/>
              <a:gd name="connsiteY0" fmla="*/ 1704736 h 1704736"/>
              <a:gd name="connsiteX1" fmla="*/ 330200 w 2540000"/>
              <a:gd name="connsiteY1" fmla="*/ 1444386 h 1704736"/>
              <a:gd name="connsiteX2" fmla="*/ 527050 w 2540000"/>
              <a:gd name="connsiteY2" fmla="*/ 828436 h 1704736"/>
              <a:gd name="connsiteX3" fmla="*/ 215900 w 2540000"/>
              <a:gd name="connsiteY3" fmla="*/ 326786 h 1704736"/>
              <a:gd name="connsiteX4" fmla="*/ 431800 w 2540000"/>
              <a:gd name="connsiteY4" fmla="*/ 2936 h 1704736"/>
              <a:gd name="connsiteX5" fmla="*/ 965200 w 2540000"/>
              <a:gd name="connsiteY5" fmla="*/ 510936 h 1704736"/>
              <a:gd name="connsiteX6" fmla="*/ 1657350 w 2540000"/>
              <a:gd name="connsiteY6" fmla="*/ 904636 h 1704736"/>
              <a:gd name="connsiteX7" fmla="*/ 2000250 w 2540000"/>
              <a:gd name="connsiteY7" fmla="*/ 987186 h 1704736"/>
              <a:gd name="connsiteX8" fmla="*/ 2540000 w 2540000"/>
              <a:gd name="connsiteY8" fmla="*/ 1025286 h 1704736"/>
              <a:gd name="connsiteX0" fmla="*/ 0 w 2540000"/>
              <a:gd name="connsiteY0" fmla="*/ 1704736 h 1704736"/>
              <a:gd name="connsiteX1" fmla="*/ 330200 w 2540000"/>
              <a:gd name="connsiteY1" fmla="*/ 1444386 h 1704736"/>
              <a:gd name="connsiteX2" fmla="*/ 527050 w 2540000"/>
              <a:gd name="connsiteY2" fmla="*/ 828436 h 1704736"/>
              <a:gd name="connsiteX3" fmla="*/ 215900 w 2540000"/>
              <a:gd name="connsiteY3" fmla="*/ 326786 h 1704736"/>
              <a:gd name="connsiteX4" fmla="*/ 552450 w 2540000"/>
              <a:gd name="connsiteY4" fmla="*/ 2936 h 1704736"/>
              <a:gd name="connsiteX5" fmla="*/ 965200 w 2540000"/>
              <a:gd name="connsiteY5" fmla="*/ 510936 h 1704736"/>
              <a:gd name="connsiteX6" fmla="*/ 1657350 w 2540000"/>
              <a:gd name="connsiteY6" fmla="*/ 904636 h 1704736"/>
              <a:gd name="connsiteX7" fmla="*/ 2000250 w 2540000"/>
              <a:gd name="connsiteY7" fmla="*/ 987186 h 1704736"/>
              <a:gd name="connsiteX8" fmla="*/ 2540000 w 2540000"/>
              <a:gd name="connsiteY8" fmla="*/ 1025286 h 1704736"/>
              <a:gd name="connsiteX0" fmla="*/ 0 w 2540000"/>
              <a:gd name="connsiteY0" fmla="*/ 1704736 h 1704736"/>
              <a:gd name="connsiteX1" fmla="*/ 330200 w 2540000"/>
              <a:gd name="connsiteY1" fmla="*/ 1444386 h 1704736"/>
              <a:gd name="connsiteX2" fmla="*/ 527050 w 2540000"/>
              <a:gd name="connsiteY2" fmla="*/ 828436 h 1704736"/>
              <a:gd name="connsiteX3" fmla="*/ 215900 w 2540000"/>
              <a:gd name="connsiteY3" fmla="*/ 326786 h 1704736"/>
              <a:gd name="connsiteX4" fmla="*/ 552450 w 2540000"/>
              <a:gd name="connsiteY4" fmla="*/ 2936 h 1704736"/>
              <a:gd name="connsiteX5" fmla="*/ 965200 w 2540000"/>
              <a:gd name="connsiteY5" fmla="*/ 510936 h 1704736"/>
              <a:gd name="connsiteX6" fmla="*/ 1657350 w 2540000"/>
              <a:gd name="connsiteY6" fmla="*/ 904636 h 1704736"/>
              <a:gd name="connsiteX7" fmla="*/ 2000250 w 2540000"/>
              <a:gd name="connsiteY7" fmla="*/ 987186 h 1704736"/>
              <a:gd name="connsiteX8" fmla="*/ 2393950 w 2540000"/>
              <a:gd name="connsiteY8" fmla="*/ 974486 h 1704736"/>
              <a:gd name="connsiteX9" fmla="*/ 2540000 w 2540000"/>
              <a:gd name="connsiteY9" fmla="*/ 1025286 h 1704736"/>
              <a:gd name="connsiteX0" fmla="*/ 0 w 2552700"/>
              <a:gd name="connsiteY0" fmla="*/ 1704736 h 1717436"/>
              <a:gd name="connsiteX1" fmla="*/ 330200 w 2552700"/>
              <a:gd name="connsiteY1" fmla="*/ 1444386 h 1717436"/>
              <a:gd name="connsiteX2" fmla="*/ 527050 w 2552700"/>
              <a:gd name="connsiteY2" fmla="*/ 828436 h 1717436"/>
              <a:gd name="connsiteX3" fmla="*/ 215900 w 2552700"/>
              <a:gd name="connsiteY3" fmla="*/ 326786 h 1717436"/>
              <a:gd name="connsiteX4" fmla="*/ 552450 w 2552700"/>
              <a:gd name="connsiteY4" fmla="*/ 2936 h 1717436"/>
              <a:gd name="connsiteX5" fmla="*/ 965200 w 2552700"/>
              <a:gd name="connsiteY5" fmla="*/ 510936 h 1717436"/>
              <a:gd name="connsiteX6" fmla="*/ 1657350 w 2552700"/>
              <a:gd name="connsiteY6" fmla="*/ 904636 h 1717436"/>
              <a:gd name="connsiteX7" fmla="*/ 2000250 w 2552700"/>
              <a:gd name="connsiteY7" fmla="*/ 987186 h 1717436"/>
              <a:gd name="connsiteX8" fmla="*/ 2393950 w 2552700"/>
              <a:gd name="connsiteY8" fmla="*/ 974486 h 1717436"/>
              <a:gd name="connsiteX9" fmla="*/ 2552700 w 2552700"/>
              <a:gd name="connsiteY9" fmla="*/ 1717436 h 1717436"/>
              <a:gd name="connsiteX0" fmla="*/ 0 w 2568552"/>
              <a:gd name="connsiteY0" fmla="*/ 1704736 h 1717436"/>
              <a:gd name="connsiteX1" fmla="*/ 330200 w 2568552"/>
              <a:gd name="connsiteY1" fmla="*/ 1444386 h 1717436"/>
              <a:gd name="connsiteX2" fmla="*/ 527050 w 2568552"/>
              <a:gd name="connsiteY2" fmla="*/ 828436 h 1717436"/>
              <a:gd name="connsiteX3" fmla="*/ 215900 w 2568552"/>
              <a:gd name="connsiteY3" fmla="*/ 326786 h 1717436"/>
              <a:gd name="connsiteX4" fmla="*/ 552450 w 2568552"/>
              <a:gd name="connsiteY4" fmla="*/ 2936 h 1717436"/>
              <a:gd name="connsiteX5" fmla="*/ 965200 w 2568552"/>
              <a:gd name="connsiteY5" fmla="*/ 510936 h 1717436"/>
              <a:gd name="connsiteX6" fmla="*/ 1657350 w 2568552"/>
              <a:gd name="connsiteY6" fmla="*/ 904636 h 1717436"/>
              <a:gd name="connsiteX7" fmla="*/ 2000250 w 2568552"/>
              <a:gd name="connsiteY7" fmla="*/ 987186 h 1717436"/>
              <a:gd name="connsiteX8" fmla="*/ 2527300 w 2568552"/>
              <a:gd name="connsiteY8" fmla="*/ 987186 h 1717436"/>
              <a:gd name="connsiteX9" fmla="*/ 2552700 w 2568552"/>
              <a:gd name="connsiteY9" fmla="*/ 1717436 h 1717436"/>
              <a:gd name="connsiteX0" fmla="*/ 0 w 2552700"/>
              <a:gd name="connsiteY0" fmla="*/ 1704736 h 1717436"/>
              <a:gd name="connsiteX1" fmla="*/ 330200 w 2552700"/>
              <a:gd name="connsiteY1" fmla="*/ 1444386 h 1717436"/>
              <a:gd name="connsiteX2" fmla="*/ 527050 w 2552700"/>
              <a:gd name="connsiteY2" fmla="*/ 828436 h 1717436"/>
              <a:gd name="connsiteX3" fmla="*/ 215900 w 2552700"/>
              <a:gd name="connsiteY3" fmla="*/ 326786 h 1717436"/>
              <a:gd name="connsiteX4" fmla="*/ 552450 w 2552700"/>
              <a:gd name="connsiteY4" fmla="*/ 2936 h 1717436"/>
              <a:gd name="connsiteX5" fmla="*/ 965200 w 2552700"/>
              <a:gd name="connsiteY5" fmla="*/ 510936 h 1717436"/>
              <a:gd name="connsiteX6" fmla="*/ 1657350 w 2552700"/>
              <a:gd name="connsiteY6" fmla="*/ 904636 h 1717436"/>
              <a:gd name="connsiteX7" fmla="*/ 2000250 w 2552700"/>
              <a:gd name="connsiteY7" fmla="*/ 987186 h 1717436"/>
              <a:gd name="connsiteX8" fmla="*/ 2527300 w 2552700"/>
              <a:gd name="connsiteY8" fmla="*/ 987186 h 1717436"/>
              <a:gd name="connsiteX9" fmla="*/ 2552700 w 2552700"/>
              <a:gd name="connsiteY9" fmla="*/ 1717436 h 1717436"/>
              <a:gd name="connsiteX0" fmla="*/ 0 w 4457700"/>
              <a:gd name="connsiteY0" fmla="*/ 1685686 h 1717436"/>
              <a:gd name="connsiteX1" fmla="*/ 2235200 w 4457700"/>
              <a:gd name="connsiteY1" fmla="*/ 1444386 h 1717436"/>
              <a:gd name="connsiteX2" fmla="*/ 2432050 w 4457700"/>
              <a:gd name="connsiteY2" fmla="*/ 828436 h 1717436"/>
              <a:gd name="connsiteX3" fmla="*/ 2120900 w 4457700"/>
              <a:gd name="connsiteY3" fmla="*/ 326786 h 1717436"/>
              <a:gd name="connsiteX4" fmla="*/ 2457450 w 4457700"/>
              <a:gd name="connsiteY4" fmla="*/ 2936 h 1717436"/>
              <a:gd name="connsiteX5" fmla="*/ 2870200 w 4457700"/>
              <a:gd name="connsiteY5" fmla="*/ 510936 h 1717436"/>
              <a:gd name="connsiteX6" fmla="*/ 3562350 w 4457700"/>
              <a:gd name="connsiteY6" fmla="*/ 904636 h 1717436"/>
              <a:gd name="connsiteX7" fmla="*/ 3905250 w 4457700"/>
              <a:gd name="connsiteY7" fmla="*/ 987186 h 1717436"/>
              <a:gd name="connsiteX8" fmla="*/ 4432300 w 4457700"/>
              <a:gd name="connsiteY8" fmla="*/ 987186 h 1717436"/>
              <a:gd name="connsiteX9" fmla="*/ 4457700 w 4457700"/>
              <a:gd name="connsiteY9" fmla="*/ 1717436 h 17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7700" h="1717436">
                <a:moveTo>
                  <a:pt x="0" y="1685686"/>
                </a:moveTo>
                <a:cubicBezTo>
                  <a:pt x="121179" y="1628536"/>
                  <a:pt x="1829858" y="1587261"/>
                  <a:pt x="2235200" y="1444386"/>
                </a:cubicBezTo>
                <a:cubicBezTo>
                  <a:pt x="2640542" y="1301511"/>
                  <a:pt x="2451100" y="1014702"/>
                  <a:pt x="2432050" y="828436"/>
                </a:cubicBezTo>
                <a:cubicBezTo>
                  <a:pt x="2413000" y="642170"/>
                  <a:pt x="2116667" y="464369"/>
                  <a:pt x="2120900" y="326786"/>
                </a:cubicBezTo>
                <a:cubicBezTo>
                  <a:pt x="2125133" y="189203"/>
                  <a:pt x="2332567" y="-27756"/>
                  <a:pt x="2457450" y="2936"/>
                </a:cubicBezTo>
                <a:cubicBezTo>
                  <a:pt x="2582333" y="33628"/>
                  <a:pt x="2686050" y="360653"/>
                  <a:pt x="2870200" y="510936"/>
                </a:cubicBezTo>
                <a:cubicBezTo>
                  <a:pt x="3054350" y="661219"/>
                  <a:pt x="3389842" y="825261"/>
                  <a:pt x="3562350" y="904636"/>
                </a:cubicBezTo>
                <a:cubicBezTo>
                  <a:pt x="3734858" y="984011"/>
                  <a:pt x="3760258" y="973428"/>
                  <a:pt x="3905250" y="987186"/>
                </a:cubicBezTo>
                <a:cubicBezTo>
                  <a:pt x="4050242" y="1000944"/>
                  <a:pt x="4342342" y="980836"/>
                  <a:pt x="4432300" y="987186"/>
                </a:cubicBezTo>
                <a:cubicBezTo>
                  <a:pt x="4452408" y="1279286"/>
                  <a:pt x="4433358" y="1715319"/>
                  <a:pt x="4457700" y="1717436"/>
                </a:cubicBezTo>
              </a:path>
            </a:pathLst>
          </a:custGeom>
          <a:solidFill>
            <a:srgbClr val="008000">
              <a:alpha val="33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7628907" y="1000418"/>
            <a:ext cx="2758093" cy="2246769"/>
          </a:xfrm>
          <a:prstGeom prst="rect">
            <a:avLst/>
          </a:prstGeom>
          <a:noFill/>
          <a:ln>
            <a:solidFill>
              <a:srgbClr val="000000"/>
            </a:solidFill>
          </a:ln>
        </p:spPr>
        <p:txBody>
          <a:bodyPr wrap="square" rtlCol="0">
            <a:spAutoFit/>
          </a:bodyPr>
          <a:lstStyle/>
          <a:p>
            <a:pPr algn="just"/>
            <a:r>
              <a:rPr lang="en-US" sz="2000" dirty="0">
                <a:latin typeface="Times New Roman"/>
                <a:cs typeface="Times New Roman"/>
              </a:rPr>
              <a:t>Browning described the LLJ in the region of the polar cold front as a cork-screw like motion that can advance warm moist air both poleward and upward</a:t>
            </a:r>
          </a:p>
        </p:txBody>
      </p:sp>
      <p:sp>
        <p:nvSpPr>
          <p:cNvPr id="13" name="TextBox 12"/>
          <p:cNvSpPr txBox="1"/>
          <p:nvPr/>
        </p:nvSpPr>
        <p:spPr>
          <a:xfrm>
            <a:off x="8823847" y="6241126"/>
            <a:ext cx="3126305" cy="400110"/>
          </a:xfrm>
          <a:prstGeom prst="rect">
            <a:avLst/>
          </a:prstGeom>
          <a:noFill/>
        </p:spPr>
        <p:txBody>
          <a:bodyPr wrap="none" rtlCol="0">
            <a:spAutoFit/>
          </a:bodyPr>
          <a:lstStyle/>
          <a:p>
            <a:r>
              <a:rPr lang="en-US" sz="2000" i="1" dirty="0">
                <a:latin typeface="Times New Roman"/>
                <a:cs typeface="Times New Roman"/>
              </a:rPr>
              <a:t>Slide courtesy of J. </a:t>
            </a:r>
            <a:r>
              <a:rPr lang="en-US" sz="2000" i="1" dirty="0" err="1">
                <a:latin typeface="Times New Roman"/>
                <a:cs typeface="Times New Roman"/>
              </a:rPr>
              <a:t>Cordeira</a:t>
            </a:r>
            <a:endParaRPr lang="en-US" sz="2000" i="1" dirty="0">
              <a:latin typeface="Times New Roman"/>
              <a:cs typeface="Times New Roman"/>
            </a:endParaRPr>
          </a:p>
        </p:txBody>
      </p:sp>
    </p:spTree>
    <p:extLst>
      <p:ext uri="{BB962C8B-B14F-4D97-AF65-F5344CB8AC3E}">
        <p14:creationId xmlns:p14="http://schemas.microsoft.com/office/powerpoint/2010/main" val="107240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707322" y="958965"/>
            <a:ext cx="6603281" cy="5441729"/>
            <a:chOff x="76971" y="1214779"/>
            <a:chExt cx="6603281" cy="5441729"/>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a:ext>
              </a:extLst>
            </a:blip>
            <a:srcRect l="6250" t="18913" r="38472" b="4691"/>
            <a:stretch/>
          </p:blipFill>
          <p:spPr>
            <a:xfrm>
              <a:off x="394289" y="1445752"/>
              <a:ext cx="5001303" cy="5177228"/>
            </a:xfrm>
            <a:prstGeom prst="rect">
              <a:avLst/>
            </a:prstGeom>
          </p:spPr>
        </p:pic>
        <p:sp>
          <p:nvSpPr>
            <p:cNvPr id="16" name="Freeform 15"/>
            <p:cNvSpPr/>
            <p:nvPr/>
          </p:nvSpPr>
          <p:spPr>
            <a:xfrm>
              <a:off x="1650105" y="3184919"/>
              <a:ext cx="1047297" cy="1559438"/>
            </a:xfrm>
            <a:custGeom>
              <a:avLst/>
              <a:gdLst>
                <a:gd name="connsiteX0" fmla="*/ 313267 w 364500"/>
                <a:gd name="connsiteY0" fmla="*/ 0 h 935567"/>
                <a:gd name="connsiteX1" fmla="*/ 364067 w 364500"/>
                <a:gd name="connsiteY1" fmla="*/ 254000 h 935567"/>
                <a:gd name="connsiteX2" fmla="*/ 287867 w 364500"/>
                <a:gd name="connsiteY2" fmla="*/ 571500 h 935567"/>
                <a:gd name="connsiteX3" fmla="*/ 0 w 364500"/>
                <a:gd name="connsiteY3" fmla="*/ 935567 h 935567"/>
                <a:gd name="connsiteX0" fmla="*/ 310092 w 364377"/>
                <a:gd name="connsiteY0" fmla="*/ 0 h 992717"/>
                <a:gd name="connsiteX1" fmla="*/ 364067 w 364377"/>
                <a:gd name="connsiteY1" fmla="*/ 311150 h 992717"/>
                <a:gd name="connsiteX2" fmla="*/ 287867 w 364377"/>
                <a:gd name="connsiteY2" fmla="*/ 628650 h 992717"/>
                <a:gd name="connsiteX3" fmla="*/ 0 w 364377"/>
                <a:gd name="connsiteY3" fmla="*/ 992717 h 992717"/>
                <a:gd name="connsiteX0" fmla="*/ 776817 w 831102"/>
                <a:gd name="connsiteY0" fmla="*/ 0 h 916517"/>
                <a:gd name="connsiteX1" fmla="*/ 830792 w 831102"/>
                <a:gd name="connsiteY1" fmla="*/ 311150 h 916517"/>
                <a:gd name="connsiteX2" fmla="*/ 754592 w 831102"/>
                <a:gd name="connsiteY2" fmla="*/ 628650 h 916517"/>
                <a:gd name="connsiteX3" fmla="*/ 0 w 831102"/>
                <a:gd name="connsiteY3" fmla="*/ 916517 h 916517"/>
                <a:gd name="connsiteX0" fmla="*/ 776817 w 850123"/>
                <a:gd name="connsiteY0" fmla="*/ 0 h 916517"/>
                <a:gd name="connsiteX1" fmla="*/ 830792 w 850123"/>
                <a:gd name="connsiteY1" fmla="*/ 311150 h 916517"/>
                <a:gd name="connsiteX2" fmla="*/ 437092 w 850123"/>
                <a:gd name="connsiteY2" fmla="*/ 746125 h 916517"/>
                <a:gd name="connsiteX3" fmla="*/ 0 w 850123"/>
                <a:gd name="connsiteY3" fmla="*/ 916517 h 916517"/>
                <a:gd name="connsiteX0" fmla="*/ 776817 w 850123"/>
                <a:gd name="connsiteY0" fmla="*/ 0 h 916517"/>
                <a:gd name="connsiteX1" fmla="*/ 830792 w 850123"/>
                <a:gd name="connsiteY1" fmla="*/ 311150 h 916517"/>
                <a:gd name="connsiteX2" fmla="*/ 437092 w 850123"/>
                <a:gd name="connsiteY2" fmla="*/ 746125 h 916517"/>
                <a:gd name="connsiteX3" fmla="*/ 0 w 850123"/>
                <a:gd name="connsiteY3" fmla="*/ 916517 h 916517"/>
                <a:gd name="connsiteX0" fmla="*/ 776817 w 850123"/>
                <a:gd name="connsiteY0" fmla="*/ 0 h 916517"/>
                <a:gd name="connsiteX1" fmla="*/ 830792 w 850123"/>
                <a:gd name="connsiteY1" fmla="*/ 311150 h 916517"/>
                <a:gd name="connsiteX2" fmla="*/ 437092 w 850123"/>
                <a:gd name="connsiteY2" fmla="*/ 746125 h 916517"/>
                <a:gd name="connsiteX3" fmla="*/ 0 w 850123"/>
                <a:gd name="connsiteY3" fmla="*/ 916517 h 916517"/>
                <a:gd name="connsiteX0" fmla="*/ 776817 w 792787"/>
                <a:gd name="connsiteY0" fmla="*/ 0 h 916517"/>
                <a:gd name="connsiteX1" fmla="*/ 741892 w 792787"/>
                <a:gd name="connsiteY1" fmla="*/ 266700 h 916517"/>
                <a:gd name="connsiteX2" fmla="*/ 437092 w 792787"/>
                <a:gd name="connsiteY2" fmla="*/ 746125 h 916517"/>
                <a:gd name="connsiteX3" fmla="*/ 0 w 792787"/>
                <a:gd name="connsiteY3" fmla="*/ 916517 h 916517"/>
                <a:gd name="connsiteX0" fmla="*/ 602192 w 618162"/>
                <a:gd name="connsiteY0" fmla="*/ 0 h 903817"/>
                <a:gd name="connsiteX1" fmla="*/ 567267 w 618162"/>
                <a:gd name="connsiteY1" fmla="*/ 266700 h 903817"/>
                <a:gd name="connsiteX2" fmla="*/ 262467 w 618162"/>
                <a:gd name="connsiteY2" fmla="*/ 746125 h 903817"/>
                <a:gd name="connsiteX3" fmla="*/ 0 w 618162"/>
                <a:gd name="connsiteY3" fmla="*/ 903817 h 903817"/>
                <a:gd name="connsiteX0" fmla="*/ 602192 w 619921"/>
                <a:gd name="connsiteY0" fmla="*/ 0 h 903817"/>
                <a:gd name="connsiteX1" fmla="*/ 567267 w 619921"/>
                <a:gd name="connsiteY1" fmla="*/ 266700 h 903817"/>
                <a:gd name="connsiteX2" fmla="*/ 262467 w 619921"/>
                <a:gd name="connsiteY2" fmla="*/ 746125 h 903817"/>
                <a:gd name="connsiteX3" fmla="*/ 0 w 619921"/>
                <a:gd name="connsiteY3" fmla="*/ 903817 h 903817"/>
                <a:gd name="connsiteX0" fmla="*/ 602192 w 612298"/>
                <a:gd name="connsiteY0" fmla="*/ 0 h 903817"/>
                <a:gd name="connsiteX1" fmla="*/ 567267 w 612298"/>
                <a:gd name="connsiteY1" fmla="*/ 266700 h 903817"/>
                <a:gd name="connsiteX2" fmla="*/ 262467 w 612298"/>
                <a:gd name="connsiteY2" fmla="*/ 746125 h 903817"/>
                <a:gd name="connsiteX3" fmla="*/ 0 w 612298"/>
                <a:gd name="connsiteY3" fmla="*/ 903817 h 903817"/>
                <a:gd name="connsiteX0" fmla="*/ 602192 w 606991"/>
                <a:gd name="connsiteY0" fmla="*/ 0 h 903817"/>
                <a:gd name="connsiteX1" fmla="*/ 567267 w 606991"/>
                <a:gd name="connsiteY1" fmla="*/ 266700 h 903817"/>
                <a:gd name="connsiteX2" fmla="*/ 262467 w 606991"/>
                <a:gd name="connsiteY2" fmla="*/ 746125 h 903817"/>
                <a:gd name="connsiteX3" fmla="*/ 0 w 606991"/>
                <a:gd name="connsiteY3" fmla="*/ 903817 h 903817"/>
              </a:gdLst>
              <a:ahLst/>
              <a:cxnLst>
                <a:cxn ang="0">
                  <a:pos x="connsiteX0" y="connsiteY0"/>
                </a:cxn>
                <a:cxn ang="0">
                  <a:pos x="connsiteX1" y="connsiteY1"/>
                </a:cxn>
                <a:cxn ang="0">
                  <a:pos x="connsiteX2" y="connsiteY2"/>
                </a:cxn>
                <a:cxn ang="0">
                  <a:pos x="connsiteX3" y="connsiteY3"/>
                </a:cxn>
              </a:cxnLst>
              <a:rect l="l" t="t" r="r" b="b"/>
              <a:pathLst>
                <a:path w="606991" h="903817">
                  <a:moveTo>
                    <a:pt x="602192" y="0"/>
                  </a:moveTo>
                  <a:cubicBezTo>
                    <a:pt x="617008" y="114300"/>
                    <a:pt x="595313" y="177271"/>
                    <a:pt x="567267" y="266700"/>
                  </a:cubicBezTo>
                  <a:cubicBezTo>
                    <a:pt x="539221" y="356129"/>
                    <a:pt x="380295" y="632531"/>
                    <a:pt x="262467" y="746125"/>
                  </a:cubicBezTo>
                  <a:cubicBezTo>
                    <a:pt x="144639" y="843844"/>
                    <a:pt x="0" y="903817"/>
                    <a:pt x="0" y="903817"/>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684593" y="3182873"/>
              <a:ext cx="620855" cy="560594"/>
            </a:xfrm>
            <a:custGeom>
              <a:avLst/>
              <a:gdLst>
                <a:gd name="connsiteX0" fmla="*/ 0 w 448734"/>
                <a:gd name="connsiteY0" fmla="*/ 0 h 182033"/>
                <a:gd name="connsiteX1" fmla="*/ 232834 w 448734"/>
                <a:gd name="connsiteY1" fmla="*/ 118533 h 182033"/>
                <a:gd name="connsiteX2" fmla="*/ 448734 w 448734"/>
                <a:gd name="connsiteY2" fmla="*/ 182033 h 182033"/>
                <a:gd name="connsiteX0" fmla="*/ 0 w 359834"/>
                <a:gd name="connsiteY0" fmla="*/ 0 h 324908"/>
                <a:gd name="connsiteX1" fmla="*/ 232834 w 359834"/>
                <a:gd name="connsiteY1" fmla="*/ 118533 h 324908"/>
                <a:gd name="connsiteX2" fmla="*/ 359834 w 359834"/>
                <a:gd name="connsiteY2" fmla="*/ 324908 h 324908"/>
                <a:gd name="connsiteX0" fmla="*/ 0 w 359834"/>
                <a:gd name="connsiteY0" fmla="*/ 0 h 324908"/>
                <a:gd name="connsiteX1" fmla="*/ 191559 w 359834"/>
                <a:gd name="connsiteY1" fmla="*/ 169333 h 324908"/>
                <a:gd name="connsiteX2" fmla="*/ 359834 w 359834"/>
                <a:gd name="connsiteY2" fmla="*/ 324908 h 324908"/>
                <a:gd name="connsiteX0" fmla="*/ 0 w 359834"/>
                <a:gd name="connsiteY0" fmla="*/ 0 h 324908"/>
                <a:gd name="connsiteX1" fmla="*/ 191559 w 359834"/>
                <a:gd name="connsiteY1" fmla="*/ 169333 h 324908"/>
                <a:gd name="connsiteX2" fmla="*/ 359834 w 359834"/>
                <a:gd name="connsiteY2" fmla="*/ 324908 h 324908"/>
                <a:gd name="connsiteX0" fmla="*/ 0 w 359834"/>
                <a:gd name="connsiteY0" fmla="*/ 0 h 324908"/>
                <a:gd name="connsiteX1" fmla="*/ 191559 w 359834"/>
                <a:gd name="connsiteY1" fmla="*/ 169333 h 324908"/>
                <a:gd name="connsiteX2" fmla="*/ 359834 w 359834"/>
                <a:gd name="connsiteY2" fmla="*/ 324908 h 324908"/>
              </a:gdLst>
              <a:ahLst/>
              <a:cxnLst>
                <a:cxn ang="0">
                  <a:pos x="connsiteX0" y="connsiteY0"/>
                </a:cxn>
                <a:cxn ang="0">
                  <a:pos x="connsiteX1" y="connsiteY1"/>
                </a:cxn>
                <a:cxn ang="0">
                  <a:pos x="connsiteX2" y="connsiteY2"/>
                </a:cxn>
              </a:cxnLst>
              <a:rect l="l" t="t" r="r" b="b"/>
              <a:pathLst>
                <a:path w="359834" h="324908">
                  <a:moveTo>
                    <a:pt x="0" y="0"/>
                  </a:moveTo>
                  <a:cubicBezTo>
                    <a:pt x="79022" y="44097"/>
                    <a:pt x="110420" y="94544"/>
                    <a:pt x="191559" y="169333"/>
                  </a:cubicBezTo>
                  <a:cubicBezTo>
                    <a:pt x="266348" y="244122"/>
                    <a:pt x="359834" y="324908"/>
                    <a:pt x="359834" y="324908"/>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Chord 17"/>
            <p:cNvSpPr/>
            <p:nvPr/>
          </p:nvSpPr>
          <p:spPr>
            <a:xfrm rot="7939890">
              <a:off x="3008682" y="3478622"/>
              <a:ext cx="205099" cy="141993"/>
            </a:xfrm>
            <a:prstGeom prst="chord">
              <a:avLst>
                <a:gd name="adj1" fmla="val 5366609"/>
                <a:gd name="adj2" fmla="val 16200000"/>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hord 18"/>
            <p:cNvSpPr/>
            <p:nvPr/>
          </p:nvSpPr>
          <p:spPr>
            <a:xfrm rot="7792194">
              <a:off x="2746664" y="3238993"/>
              <a:ext cx="205099" cy="141993"/>
            </a:xfrm>
            <a:prstGeom prst="chord">
              <a:avLst>
                <a:gd name="adj1" fmla="val 5366609"/>
                <a:gd name="adj2" fmla="val 16200000"/>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2198220" y="3076235"/>
              <a:ext cx="493031" cy="104084"/>
            </a:xfrm>
            <a:custGeom>
              <a:avLst/>
              <a:gdLst>
                <a:gd name="connsiteX0" fmla="*/ 285750 w 285750"/>
                <a:gd name="connsiteY0" fmla="*/ 60325 h 60325"/>
                <a:gd name="connsiteX1" fmla="*/ 184150 w 285750"/>
                <a:gd name="connsiteY1" fmla="*/ 15875 h 60325"/>
                <a:gd name="connsiteX2" fmla="*/ 0 w 285750"/>
                <a:gd name="connsiteY2" fmla="*/ 0 h 60325"/>
              </a:gdLst>
              <a:ahLst/>
              <a:cxnLst>
                <a:cxn ang="0">
                  <a:pos x="connsiteX0" y="connsiteY0"/>
                </a:cxn>
                <a:cxn ang="0">
                  <a:pos x="connsiteX1" y="connsiteY1"/>
                </a:cxn>
                <a:cxn ang="0">
                  <a:pos x="connsiteX2" y="connsiteY2"/>
                </a:cxn>
              </a:cxnLst>
              <a:rect l="l" t="t" r="r" b="b"/>
              <a:pathLst>
                <a:path w="285750" h="60325">
                  <a:moveTo>
                    <a:pt x="285750" y="60325"/>
                  </a:moveTo>
                  <a:cubicBezTo>
                    <a:pt x="258762" y="43127"/>
                    <a:pt x="231775" y="25929"/>
                    <a:pt x="184150" y="15875"/>
                  </a:cubicBezTo>
                  <a:cubicBezTo>
                    <a:pt x="136525" y="5821"/>
                    <a:pt x="0" y="0"/>
                    <a:pt x="0" y="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Isosceles Triangle 20"/>
            <p:cNvSpPr>
              <a:spLocks noChangeAspect="1"/>
            </p:cNvSpPr>
            <p:nvPr/>
          </p:nvSpPr>
          <p:spPr>
            <a:xfrm rot="1759260">
              <a:off x="2577601" y="3006291"/>
              <a:ext cx="141993" cy="138778"/>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hord 21"/>
            <p:cNvSpPr/>
            <p:nvPr/>
          </p:nvSpPr>
          <p:spPr>
            <a:xfrm rot="5670978">
              <a:off x="2272942" y="3007018"/>
              <a:ext cx="205099" cy="141993"/>
            </a:xfrm>
            <a:prstGeom prst="chord">
              <a:avLst>
                <a:gd name="adj1" fmla="val 5366609"/>
                <a:gd name="adj2" fmla="val 16200000"/>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912529" y="2745250"/>
              <a:ext cx="561372" cy="769441"/>
            </a:xfrm>
            <a:prstGeom prst="rect">
              <a:avLst/>
            </a:prstGeom>
            <a:noFill/>
          </p:spPr>
          <p:txBody>
            <a:bodyPr wrap="none" rtlCol="0">
              <a:spAutoFit/>
            </a:bodyPr>
            <a:lstStyle/>
            <a:p>
              <a:r>
                <a:rPr lang="en-US" sz="4400" b="1" dirty="0">
                  <a:ln>
                    <a:solidFill>
                      <a:schemeClr val="tx1"/>
                    </a:solidFill>
                  </a:ln>
                  <a:solidFill>
                    <a:srgbClr val="FF0000"/>
                  </a:solidFill>
                  <a:latin typeface="Times New Roman"/>
                  <a:cs typeface="Times New Roman"/>
                </a:rPr>
                <a:t>L</a:t>
              </a:r>
            </a:p>
          </p:txBody>
        </p:sp>
        <p:cxnSp>
          <p:nvCxnSpPr>
            <p:cNvPr id="24" name="Straight Arrow Connector 23"/>
            <p:cNvCxnSpPr/>
            <p:nvPr/>
          </p:nvCxnSpPr>
          <p:spPr>
            <a:xfrm flipV="1">
              <a:off x="1678686" y="5810207"/>
              <a:ext cx="543211" cy="2331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72377" y="6333973"/>
              <a:ext cx="2022760" cy="2890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47686" y="5737944"/>
              <a:ext cx="1541926" cy="646331"/>
            </a:xfrm>
            <a:prstGeom prst="rect">
              <a:avLst/>
            </a:prstGeom>
            <a:noFill/>
          </p:spPr>
          <p:txBody>
            <a:bodyPr wrap="square" rtlCol="0">
              <a:spAutoFit/>
            </a:bodyPr>
            <a:lstStyle/>
            <a:p>
              <a:r>
                <a:rPr lang="en-US" b="1" dirty="0">
                  <a:latin typeface="Times New Roman"/>
                  <a:cs typeface="Times New Roman"/>
                </a:rPr>
                <a:t>Warm conveyor belt</a:t>
              </a:r>
            </a:p>
          </p:txBody>
        </p:sp>
        <p:cxnSp>
          <p:nvCxnSpPr>
            <p:cNvPr id="29" name="Straight Arrow Connector 28"/>
            <p:cNvCxnSpPr/>
            <p:nvPr/>
          </p:nvCxnSpPr>
          <p:spPr>
            <a:xfrm flipH="1">
              <a:off x="4046932" y="1584111"/>
              <a:ext cx="693861" cy="43541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900721" y="1214779"/>
              <a:ext cx="2779531" cy="369332"/>
            </a:xfrm>
            <a:prstGeom prst="rect">
              <a:avLst/>
            </a:prstGeom>
            <a:noFill/>
          </p:spPr>
          <p:txBody>
            <a:bodyPr wrap="square" rtlCol="0">
              <a:spAutoFit/>
            </a:bodyPr>
            <a:lstStyle/>
            <a:p>
              <a:pPr algn="r"/>
              <a:r>
                <a:rPr lang="en-US" b="1" dirty="0">
                  <a:latin typeface="Times New Roman"/>
                  <a:cs typeface="Times New Roman"/>
                </a:rPr>
                <a:t>Cold conveyor belt</a:t>
              </a:r>
            </a:p>
          </p:txBody>
        </p:sp>
        <p:sp>
          <p:nvSpPr>
            <p:cNvPr id="31" name="TextBox 30"/>
            <p:cNvSpPr txBox="1"/>
            <p:nvPr/>
          </p:nvSpPr>
          <p:spPr>
            <a:xfrm rot="18934398">
              <a:off x="2571224" y="5596306"/>
              <a:ext cx="435661" cy="261610"/>
            </a:xfrm>
            <a:prstGeom prst="rect">
              <a:avLst/>
            </a:prstGeom>
            <a:noFill/>
          </p:spPr>
          <p:txBody>
            <a:bodyPr wrap="none" rtlCol="0">
              <a:spAutoFit/>
            </a:bodyPr>
            <a:lstStyle/>
            <a:p>
              <a:r>
                <a:rPr lang="en-US" sz="1100" dirty="0">
                  <a:latin typeface="Arial"/>
                  <a:cs typeface="Arial"/>
                </a:rPr>
                <a:t>hPa</a:t>
              </a:r>
            </a:p>
          </p:txBody>
        </p:sp>
        <p:sp>
          <p:nvSpPr>
            <p:cNvPr id="32" name="TextBox 31"/>
            <p:cNvSpPr txBox="1"/>
            <p:nvPr/>
          </p:nvSpPr>
          <p:spPr>
            <a:xfrm rot="18171090">
              <a:off x="4542167" y="2737919"/>
              <a:ext cx="435661" cy="261610"/>
            </a:xfrm>
            <a:prstGeom prst="rect">
              <a:avLst/>
            </a:prstGeom>
            <a:noFill/>
          </p:spPr>
          <p:txBody>
            <a:bodyPr wrap="none" rtlCol="0">
              <a:spAutoFit/>
            </a:bodyPr>
            <a:lstStyle/>
            <a:p>
              <a:r>
                <a:rPr lang="en-US" sz="1100" dirty="0">
                  <a:latin typeface="Arial"/>
                  <a:cs typeface="Arial"/>
                </a:rPr>
                <a:t>hPa</a:t>
              </a:r>
            </a:p>
          </p:txBody>
        </p:sp>
        <p:sp>
          <p:nvSpPr>
            <p:cNvPr id="33" name="Rectangle 32"/>
            <p:cNvSpPr/>
            <p:nvPr/>
          </p:nvSpPr>
          <p:spPr>
            <a:xfrm>
              <a:off x="76971" y="1375930"/>
              <a:ext cx="5503479" cy="52805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Isosceles Triangle 36"/>
            <p:cNvSpPr>
              <a:spLocks noChangeAspect="1"/>
            </p:cNvSpPr>
            <p:nvPr/>
          </p:nvSpPr>
          <p:spPr>
            <a:xfrm rot="8719179">
              <a:off x="1846509" y="4621462"/>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a:spLocks noChangeAspect="1"/>
            </p:cNvSpPr>
            <p:nvPr/>
          </p:nvSpPr>
          <p:spPr>
            <a:xfrm rot="7919315">
              <a:off x="2150900" y="4375525"/>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p:cNvSpPr>
              <a:spLocks noChangeAspect="1"/>
            </p:cNvSpPr>
            <p:nvPr/>
          </p:nvSpPr>
          <p:spPr>
            <a:xfrm rot="7168957">
              <a:off x="2539525" y="3801869"/>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Isosceles Triangle 41"/>
            <p:cNvSpPr>
              <a:spLocks noChangeAspect="1"/>
            </p:cNvSpPr>
            <p:nvPr/>
          </p:nvSpPr>
          <p:spPr>
            <a:xfrm rot="6643781">
              <a:off x="2649892" y="3524863"/>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Isosceles Triangle 42"/>
            <p:cNvSpPr>
              <a:spLocks noChangeAspect="1"/>
            </p:cNvSpPr>
            <p:nvPr/>
          </p:nvSpPr>
          <p:spPr>
            <a:xfrm rot="7168957">
              <a:off x="2372939" y="4083635"/>
              <a:ext cx="141993" cy="138778"/>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01870" y="924907"/>
            <a:ext cx="4759773" cy="5086658"/>
          </a:xfrm>
        </p:spPr>
        <p:txBody>
          <a:bodyPr>
            <a:noAutofit/>
          </a:bodyPr>
          <a:lstStyle/>
          <a:p>
            <a:r>
              <a:rPr lang="en-US" sz="2400" dirty="0">
                <a:latin typeface="Times New Roman"/>
                <a:cs typeface="Times New Roman"/>
              </a:rPr>
              <a:t>3D kinematic and thermodynamic schematic</a:t>
            </a:r>
          </a:p>
          <a:p>
            <a:endParaRPr lang="en-US" sz="2400" dirty="0">
              <a:latin typeface="Times New Roman"/>
              <a:cs typeface="Times New Roman"/>
            </a:endParaRPr>
          </a:p>
          <a:p>
            <a:r>
              <a:rPr lang="en-US" sz="2400" dirty="0">
                <a:latin typeface="Times New Roman"/>
                <a:cs typeface="Times New Roman"/>
              </a:rPr>
              <a:t>Warm conveyor belt</a:t>
            </a:r>
          </a:p>
          <a:p>
            <a:pPr lvl="1"/>
            <a:r>
              <a:rPr lang="en-US" sz="2000" dirty="0">
                <a:latin typeface="Times New Roman"/>
                <a:cs typeface="Times New Roman"/>
              </a:rPr>
              <a:t>Ahead of cold front</a:t>
            </a:r>
          </a:p>
          <a:p>
            <a:pPr lvl="1"/>
            <a:r>
              <a:rPr lang="en-US" sz="2000" dirty="0">
                <a:latin typeface="Times New Roman"/>
                <a:cs typeface="Times New Roman"/>
              </a:rPr>
              <a:t>Ascends over warm front</a:t>
            </a:r>
          </a:p>
          <a:p>
            <a:pPr lvl="1"/>
            <a:r>
              <a:rPr lang="en-US" sz="2000" dirty="0">
                <a:latin typeface="Times New Roman"/>
                <a:cs typeface="Times New Roman"/>
              </a:rPr>
              <a:t>Represents sensible and latent heat</a:t>
            </a:r>
          </a:p>
        </p:txBody>
      </p:sp>
      <p:sp>
        <p:nvSpPr>
          <p:cNvPr id="48" name="TextBox 47"/>
          <p:cNvSpPr txBox="1"/>
          <p:nvPr/>
        </p:nvSpPr>
        <p:spPr>
          <a:xfrm>
            <a:off x="1863579" y="247526"/>
            <a:ext cx="8523421" cy="523220"/>
          </a:xfrm>
          <a:prstGeom prst="rect">
            <a:avLst/>
          </a:prstGeom>
          <a:noFill/>
        </p:spPr>
        <p:txBody>
          <a:bodyPr wrap="square" rtlCol="0">
            <a:spAutoFit/>
          </a:bodyPr>
          <a:lstStyle/>
          <a:p>
            <a:r>
              <a:rPr lang="en-US" sz="2800" dirty="0">
                <a:latin typeface="Times New Roman"/>
                <a:cs typeface="Times New Roman"/>
              </a:rPr>
              <a:t>Warm and Cold Conveyor Belt Concepts</a:t>
            </a:r>
          </a:p>
        </p:txBody>
      </p:sp>
      <p:cxnSp>
        <p:nvCxnSpPr>
          <p:cNvPr id="49" name="Straight Connector 48"/>
          <p:cNvCxnSpPr/>
          <p:nvPr/>
        </p:nvCxnSpPr>
        <p:spPr>
          <a:xfrm flipV="1">
            <a:off x="1865527" y="770746"/>
            <a:ext cx="852342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90227" y="4825292"/>
            <a:ext cx="3890937" cy="400110"/>
          </a:xfrm>
          <a:prstGeom prst="rect">
            <a:avLst/>
          </a:prstGeom>
          <a:noFill/>
        </p:spPr>
        <p:txBody>
          <a:bodyPr wrap="none" rtlCol="0">
            <a:spAutoFit/>
          </a:bodyPr>
          <a:lstStyle/>
          <a:p>
            <a:r>
              <a:rPr lang="en-US" sz="2000" i="1" dirty="0">
                <a:latin typeface="Times New Roman"/>
                <a:cs typeface="Times New Roman"/>
              </a:rPr>
              <a:t>Image adapted from Carlson (1980)</a:t>
            </a:r>
          </a:p>
        </p:txBody>
      </p:sp>
      <p:sp>
        <p:nvSpPr>
          <p:cNvPr id="50" name="TextBox 49"/>
          <p:cNvSpPr txBox="1"/>
          <p:nvPr/>
        </p:nvSpPr>
        <p:spPr>
          <a:xfrm>
            <a:off x="8823847" y="6349953"/>
            <a:ext cx="3126305" cy="400110"/>
          </a:xfrm>
          <a:prstGeom prst="rect">
            <a:avLst/>
          </a:prstGeom>
          <a:noFill/>
        </p:spPr>
        <p:txBody>
          <a:bodyPr wrap="none" rtlCol="0">
            <a:spAutoFit/>
          </a:bodyPr>
          <a:lstStyle/>
          <a:p>
            <a:r>
              <a:rPr lang="en-US" sz="2000" i="1" dirty="0">
                <a:latin typeface="Times New Roman"/>
                <a:cs typeface="Times New Roman"/>
              </a:rPr>
              <a:t>Slide courtesy of J. </a:t>
            </a:r>
            <a:r>
              <a:rPr lang="en-US" sz="2000" i="1" dirty="0" err="1">
                <a:latin typeface="Times New Roman"/>
                <a:cs typeface="Times New Roman"/>
              </a:rPr>
              <a:t>Cordeira</a:t>
            </a:r>
            <a:endParaRPr lang="en-US" sz="2000" i="1" dirty="0">
              <a:latin typeface="Times New Roman"/>
              <a:cs typeface="Times New Roman"/>
            </a:endParaRPr>
          </a:p>
        </p:txBody>
      </p:sp>
    </p:spTree>
    <p:extLst>
      <p:ext uri="{BB962C8B-B14F-4D97-AF65-F5344CB8AC3E}">
        <p14:creationId xmlns:p14="http://schemas.microsoft.com/office/powerpoint/2010/main" val="828081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25551" y="119064"/>
            <a:ext cx="9588500" cy="6524625"/>
            <a:chOff x="-188" y="75"/>
            <a:chExt cx="6040" cy="4110"/>
          </a:xfrm>
        </p:grpSpPr>
        <p:sp>
          <p:nvSpPr>
            <p:cNvPr id="8198" name="Rectangle 3"/>
            <p:cNvSpPr>
              <a:spLocks noChangeArrowheads="1"/>
            </p:cNvSpPr>
            <p:nvPr/>
          </p:nvSpPr>
          <p:spPr bwMode="auto">
            <a:xfrm>
              <a:off x="-188" y="75"/>
              <a:ext cx="6040" cy="932"/>
            </a:xfrm>
            <a:prstGeom prst="rect">
              <a:avLst/>
            </a:prstGeom>
            <a:solidFill>
              <a:schemeClr val="accent1"/>
            </a:solidFill>
            <a:ln w="9525" algn="ctr">
              <a:solidFill>
                <a:schemeClr val="tx1"/>
              </a:solidFill>
              <a:miter lim="800000"/>
              <a:headEnd/>
              <a:tailEnd/>
            </a:ln>
          </p:spPr>
          <p:txBody>
            <a:bodyPr wrap="none" lIns="96653" tIns="48326" rIns="96653" bIns="48326" anchor="ct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Arial"/>
                  <a:ea typeface="+mn-ea"/>
                  <a:cs typeface="+mn-cs"/>
                </a:rPr>
                <a:t>Zhu &amp; Newell (1998) concluded in a 3-year ECMWF model diagnostic study:</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aren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95% of meridional water vapor flux occurs in narrow plumes in &lt;10% of zonal circumference</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1" fontAlgn="base" latinLnBrk="0" hangingPunct="1">
                <a:lnSpc>
                  <a:spcPct val="100000"/>
                </a:lnSpc>
                <a:spcBef>
                  <a:spcPct val="0"/>
                </a:spcBef>
                <a:spcAft>
                  <a:spcPct val="0"/>
                </a:spcAft>
                <a:buClrTx/>
                <a:buSzTx/>
                <a:buFontTx/>
                <a:buAutoNum type="arabicParen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There are typically 3-5 of these narrow plumes within a hemisphere at any one moment.</a:t>
              </a:r>
            </a:p>
            <a:p>
              <a:pPr marL="342900" marR="0" lvl="0" indent="-342900" algn="l" defTabSz="914400" rtl="0" eaLnBrk="1" fontAlgn="base" latinLnBrk="0" hangingPunct="1">
                <a:lnSpc>
                  <a:spcPct val="100000"/>
                </a:lnSpc>
                <a:spcBef>
                  <a:spcPct val="0"/>
                </a:spcBef>
                <a:spcAft>
                  <a:spcPct val="0"/>
                </a:spcAft>
                <a:buClrTx/>
                <a:buSzTx/>
                <a:buFontTx/>
                <a:buAutoNum type="arabicParen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They coined the term “atmospheric river” (AR) to reflect the narrow character of plumes.</a:t>
              </a:r>
            </a:p>
            <a:p>
              <a:pPr marL="342900" marR="0" lvl="0" indent="-342900" algn="l" defTabSz="914400" rtl="0" eaLnBrk="1" fontAlgn="base" latinLnBrk="0" hangingPunct="1">
                <a:lnSpc>
                  <a:spcPct val="100000"/>
                </a:lnSpc>
                <a:spcBef>
                  <a:spcPct val="0"/>
                </a:spcBef>
                <a:spcAft>
                  <a:spcPct val="0"/>
                </a:spcAft>
                <a:buClrTx/>
                <a:buSzTx/>
                <a:buFontTx/>
                <a:buAutoNum type="arabicParen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ARs are very important from a global water cycle perspective.</a:t>
              </a:r>
            </a:p>
          </p:txBody>
        </p:sp>
        <p:grpSp>
          <p:nvGrpSpPr>
            <p:cNvPr id="8199" name="Group 4"/>
            <p:cNvGrpSpPr>
              <a:grpSpLocks/>
            </p:cNvGrpSpPr>
            <p:nvPr/>
          </p:nvGrpSpPr>
          <p:grpSpPr bwMode="auto">
            <a:xfrm>
              <a:off x="384" y="1257"/>
              <a:ext cx="4896" cy="2928"/>
              <a:chOff x="102" y="18"/>
              <a:chExt cx="3936" cy="1971"/>
            </a:xfrm>
          </p:grpSpPr>
          <p:pic>
            <p:nvPicPr>
              <p:cNvPr id="8200" name="Picture 5" descr="Zhu&amp;Newell_Fig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 y="18"/>
                <a:ext cx="3936" cy="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Oval 6"/>
              <p:cNvSpPr>
                <a:spLocks noChangeArrowheads="1"/>
              </p:cNvSpPr>
              <p:nvPr/>
            </p:nvSpPr>
            <p:spPr bwMode="auto">
              <a:xfrm rot="-2403816">
                <a:off x="752" y="1083"/>
                <a:ext cx="240" cy="480"/>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2" name="Oval 7"/>
              <p:cNvSpPr>
                <a:spLocks noChangeArrowheads="1"/>
              </p:cNvSpPr>
              <p:nvPr/>
            </p:nvSpPr>
            <p:spPr bwMode="auto">
              <a:xfrm rot="-757555">
                <a:off x="1388" y="1077"/>
                <a:ext cx="240" cy="480"/>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3" name="Oval 8"/>
              <p:cNvSpPr>
                <a:spLocks noChangeArrowheads="1"/>
              </p:cNvSpPr>
              <p:nvPr/>
            </p:nvSpPr>
            <p:spPr bwMode="auto">
              <a:xfrm rot="-2293954">
                <a:off x="1732" y="1143"/>
                <a:ext cx="240" cy="388"/>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4" name="Oval 9"/>
              <p:cNvSpPr>
                <a:spLocks noChangeArrowheads="1"/>
              </p:cNvSpPr>
              <p:nvPr/>
            </p:nvSpPr>
            <p:spPr bwMode="auto">
              <a:xfrm rot="-2683931">
                <a:off x="2545" y="1211"/>
                <a:ext cx="240" cy="546"/>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5" name="Oval 10"/>
              <p:cNvSpPr>
                <a:spLocks noChangeArrowheads="1"/>
              </p:cNvSpPr>
              <p:nvPr/>
            </p:nvSpPr>
            <p:spPr bwMode="auto">
              <a:xfrm rot="-3001208">
                <a:off x="3030" y="1065"/>
                <a:ext cx="297" cy="758"/>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6" name="Oval 11"/>
              <p:cNvSpPr>
                <a:spLocks noChangeArrowheads="1"/>
              </p:cNvSpPr>
              <p:nvPr/>
            </p:nvSpPr>
            <p:spPr bwMode="auto">
              <a:xfrm rot="1881785">
                <a:off x="452" y="330"/>
                <a:ext cx="242" cy="444"/>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7" name="Oval 12"/>
              <p:cNvSpPr>
                <a:spLocks noChangeArrowheads="1"/>
              </p:cNvSpPr>
              <p:nvPr/>
            </p:nvSpPr>
            <p:spPr bwMode="auto">
              <a:xfrm rot="2582875">
                <a:off x="1484" y="228"/>
                <a:ext cx="240" cy="552"/>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8" name="Oval 13"/>
              <p:cNvSpPr>
                <a:spLocks noChangeArrowheads="1"/>
              </p:cNvSpPr>
              <p:nvPr/>
            </p:nvSpPr>
            <p:spPr bwMode="auto">
              <a:xfrm rot="2208718">
                <a:off x="3348" y="454"/>
                <a:ext cx="331" cy="480"/>
              </a:xfrm>
              <a:prstGeom prst="ellipse">
                <a:avLst/>
              </a:prstGeom>
              <a:noFill/>
              <a:ln w="28575"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4" name="Group 14"/>
          <p:cNvGrpSpPr>
            <a:grpSpLocks/>
          </p:cNvGrpSpPr>
          <p:nvPr/>
        </p:nvGrpSpPr>
        <p:grpSpPr bwMode="auto">
          <a:xfrm>
            <a:off x="8539164" y="671514"/>
            <a:ext cx="2454553" cy="4471987"/>
            <a:chOff x="4437" y="423"/>
            <a:chExt cx="1278" cy="2817"/>
          </a:xfrm>
        </p:grpSpPr>
        <p:sp>
          <p:nvSpPr>
            <p:cNvPr id="8196" name="Freeform 15"/>
            <p:cNvSpPr>
              <a:spLocks/>
            </p:cNvSpPr>
            <p:nvPr/>
          </p:nvSpPr>
          <p:spPr bwMode="auto">
            <a:xfrm>
              <a:off x="4818" y="423"/>
              <a:ext cx="897" cy="1638"/>
            </a:xfrm>
            <a:custGeom>
              <a:avLst/>
              <a:gdLst>
                <a:gd name="T0" fmla="*/ 702 w 801"/>
                <a:gd name="T1" fmla="*/ 0 h 1647"/>
                <a:gd name="T2" fmla="*/ 801 w 801"/>
                <a:gd name="T3" fmla="*/ 0 h 1647"/>
                <a:gd name="T4" fmla="*/ 801 w 801"/>
                <a:gd name="T5" fmla="*/ 1647 h 1647"/>
                <a:gd name="T6" fmla="*/ 0 w 801"/>
                <a:gd name="T7" fmla="*/ 1647 h 1647"/>
                <a:gd name="T8" fmla="*/ 0 60000 65536"/>
                <a:gd name="T9" fmla="*/ 0 60000 65536"/>
                <a:gd name="T10" fmla="*/ 0 60000 65536"/>
                <a:gd name="T11" fmla="*/ 0 60000 65536"/>
                <a:gd name="T12" fmla="*/ 0 w 801"/>
                <a:gd name="T13" fmla="*/ 0 h 1647"/>
                <a:gd name="T14" fmla="*/ 801 w 801"/>
                <a:gd name="T15" fmla="*/ 1647 h 1647"/>
              </a:gdLst>
              <a:ahLst/>
              <a:cxnLst>
                <a:cxn ang="T8">
                  <a:pos x="T0" y="T1"/>
                </a:cxn>
                <a:cxn ang="T9">
                  <a:pos x="T2" y="T3"/>
                </a:cxn>
                <a:cxn ang="T10">
                  <a:pos x="T4" y="T5"/>
                </a:cxn>
                <a:cxn ang="T11">
                  <a:pos x="T6" y="T7"/>
                </a:cxn>
              </a:cxnLst>
              <a:rect l="T12" t="T13" r="T14" b="T15"/>
              <a:pathLst>
                <a:path w="801" h="1647">
                  <a:moveTo>
                    <a:pt x="702" y="0"/>
                  </a:moveTo>
                  <a:lnTo>
                    <a:pt x="801" y="0"/>
                  </a:lnTo>
                  <a:lnTo>
                    <a:pt x="801" y="1647"/>
                  </a:lnTo>
                  <a:lnTo>
                    <a:pt x="0" y="1647"/>
                  </a:lnTo>
                </a:path>
              </a:pathLst>
            </a:custGeom>
            <a:noFill/>
            <a:ln w="28575"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97" name="Freeform 16"/>
            <p:cNvSpPr>
              <a:spLocks/>
            </p:cNvSpPr>
            <p:nvPr/>
          </p:nvSpPr>
          <p:spPr bwMode="auto">
            <a:xfrm>
              <a:off x="4437" y="2061"/>
              <a:ext cx="1278" cy="1179"/>
            </a:xfrm>
            <a:custGeom>
              <a:avLst/>
              <a:gdLst>
                <a:gd name="T0" fmla="*/ 1278 w 1278"/>
                <a:gd name="T1" fmla="*/ 0 h 1179"/>
                <a:gd name="T2" fmla="*/ 1278 w 1278"/>
                <a:gd name="T3" fmla="*/ 1179 h 1179"/>
                <a:gd name="T4" fmla="*/ 0 w 1278"/>
                <a:gd name="T5" fmla="*/ 1179 h 1179"/>
                <a:gd name="T6" fmla="*/ 0 60000 65536"/>
                <a:gd name="T7" fmla="*/ 0 60000 65536"/>
                <a:gd name="T8" fmla="*/ 0 60000 65536"/>
                <a:gd name="T9" fmla="*/ 0 w 1278"/>
                <a:gd name="T10" fmla="*/ 0 h 1179"/>
                <a:gd name="T11" fmla="*/ 1278 w 1278"/>
                <a:gd name="T12" fmla="*/ 1179 h 1179"/>
              </a:gdLst>
              <a:ahLst/>
              <a:cxnLst>
                <a:cxn ang="T6">
                  <a:pos x="T0" y="T1"/>
                </a:cxn>
                <a:cxn ang="T7">
                  <a:pos x="T2" y="T3"/>
                </a:cxn>
                <a:cxn ang="T8">
                  <a:pos x="T4" y="T5"/>
                </a:cxn>
              </a:cxnLst>
              <a:rect l="T9" t="T10" r="T11" b="T12"/>
              <a:pathLst>
                <a:path w="1278" h="1179">
                  <a:moveTo>
                    <a:pt x="1278" y="0"/>
                  </a:moveTo>
                  <a:lnTo>
                    <a:pt x="1278" y="1179"/>
                  </a:lnTo>
                  <a:lnTo>
                    <a:pt x="0" y="1179"/>
                  </a:lnTo>
                </a:path>
              </a:pathLst>
            </a:custGeom>
            <a:noFill/>
            <a:ln w="28575"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24787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6"/>
          <p:cNvGrpSpPr>
            <a:grpSpLocks/>
          </p:cNvGrpSpPr>
          <p:nvPr/>
        </p:nvGrpSpPr>
        <p:grpSpPr bwMode="auto">
          <a:xfrm>
            <a:off x="2133600" y="1828800"/>
            <a:ext cx="7924800" cy="4038600"/>
            <a:chOff x="794" y="2352"/>
            <a:chExt cx="4073" cy="1927"/>
          </a:xfrm>
        </p:grpSpPr>
        <p:sp>
          <p:nvSpPr>
            <p:cNvPr id="7172" name="Rectangle 5"/>
            <p:cNvSpPr>
              <a:spLocks noChangeArrowheads="1"/>
            </p:cNvSpPr>
            <p:nvPr/>
          </p:nvSpPr>
          <p:spPr bwMode="auto">
            <a:xfrm>
              <a:off x="4128" y="3552"/>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7173" name="Group 6"/>
            <p:cNvGrpSpPr>
              <a:grpSpLocks/>
            </p:cNvGrpSpPr>
            <p:nvPr/>
          </p:nvGrpSpPr>
          <p:grpSpPr bwMode="auto">
            <a:xfrm>
              <a:off x="794" y="2352"/>
              <a:ext cx="4073" cy="1927"/>
              <a:chOff x="794" y="2352"/>
              <a:chExt cx="4073" cy="1927"/>
            </a:xfrm>
          </p:grpSpPr>
          <p:grpSp>
            <p:nvGrpSpPr>
              <p:cNvPr id="7174" name="Group 7"/>
              <p:cNvGrpSpPr>
                <a:grpSpLocks/>
              </p:cNvGrpSpPr>
              <p:nvPr/>
            </p:nvGrpSpPr>
            <p:grpSpPr bwMode="auto">
              <a:xfrm>
                <a:off x="794" y="2352"/>
                <a:ext cx="4073" cy="1927"/>
                <a:chOff x="912" y="2352"/>
                <a:chExt cx="4073" cy="1927"/>
              </a:xfrm>
            </p:grpSpPr>
            <p:pic>
              <p:nvPicPr>
                <p:cNvPr id="7177" name="Picture 8" descr="Zhu&amp;Newell_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352"/>
                  <a:ext cx="3696" cy="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Line 9"/>
                <p:cNvSpPr>
                  <a:spLocks noChangeShapeType="1"/>
                </p:cNvSpPr>
                <p:nvPr/>
              </p:nvSpPr>
              <p:spPr bwMode="auto">
                <a:xfrm>
                  <a:off x="1460" y="2956"/>
                  <a:ext cx="3264"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79" name="Line 10"/>
                <p:cNvSpPr>
                  <a:spLocks noChangeShapeType="1"/>
                </p:cNvSpPr>
                <p:nvPr/>
              </p:nvSpPr>
              <p:spPr bwMode="auto">
                <a:xfrm flipV="1">
                  <a:off x="3668" y="2678"/>
                  <a:ext cx="0" cy="1344"/>
                </a:xfrm>
                <a:prstGeom prst="line">
                  <a:avLst/>
                </a:prstGeom>
                <a:noFill/>
                <a:ln w="19050">
                  <a:solidFill>
                    <a:srgbClr val="FF0066"/>
                  </a:solidFill>
                  <a:prstDash val="sysDot"/>
                  <a:round/>
                  <a:headEnd/>
                  <a:tailEnd/>
                </a:ln>
                <a:extLst>
                  <a:ext uri="{909E8E84-426E-40dd-AFC4-6F175D3DCCD1}">
                    <a14:hiddenFill xmlns:a14="http://schemas.microsoft.com/office/drawing/2010/main">
                      <a:noFill/>
                    </a14:hiddenFill>
                  </a:ext>
                </a:extLst>
              </p:spPr>
              <p:txBody>
                <a:bodyPr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80" name="Rectangle 11"/>
                <p:cNvSpPr>
                  <a:spLocks noChangeArrowheads="1"/>
                </p:cNvSpPr>
                <p:nvPr/>
              </p:nvSpPr>
              <p:spPr bwMode="auto">
                <a:xfrm>
                  <a:off x="3651" y="3095"/>
                  <a:ext cx="24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35N</a:t>
                  </a:r>
                </a:p>
              </p:txBody>
            </p:sp>
            <p:sp>
              <p:nvSpPr>
                <p:cNvPr id="7181" name="Line 12"/>
                <p:cNvSpPr>
                  <a:spLocks noChangeShapeType="1"/>
                </p:cNvSpPr>
                <p:nvPr/>
              </p:nvSpPr>
              <p:spPr bwMode="auto">
                <a:xfrm flipV="1">
                  <a:off x="3663" y="2673"/>
                  <a:ext cx="432" cy="144"/>
                </a:xfrm>
                <a:prstGeom prst="line">
                  <a:avLst/>
                </a:prstGeom>
                <a:noFill/>
                <a:ln w="19050">
                  <a:solidFill>
                    <a:srgbClr val="33CC33"/>
                  </a:solidFill>
                  <a:round/>
                  <a:headEnd type="arrow" w="med" len="med"/>
                  <a:tailEnd/>
                </a:ln>
                <a:extLst>
                  <a:ext uri="{909E8E84-426E-40dd-AFC4-6F175D3DCCD1}">
                    <a14:hiddenFill xmlns:a14="http://schemas.microsoft.com/office/drawing/2010/main">
                      <a:noFill/>
                    </a14:hiddenFill>
                  </a:ext>
                </a:extLst>
              </p:spPr>
              <p:txBody>
                <a:bodyPr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82" name="Line 13"/>
                <p:cNvSpPr>
                  <a:spLocks noChangeShapeType="1"/>
                </p:cNvSpPr>
                <p:nvPr/>
              </p:nvSpPr>
              <p:spPr bwMode="auto">
                <a:xfrm flipV="1">
                  <a:off x="3658" y="3729"/>
                  <a:ext cx="432" cy="144"/>
                </a:xfrm>
                <a:prstGeom prst="line">
                  <a:avLst/>
                </a:prstGeom>
                <a:noFill/>
                <a:ln w="19050">
                  <a:solidFill>
                    <a:srgbClr val="33CC33"/>
                  </a:solidFill>
                  <a:round/>
                  <a:headEnd type="arrow" w="med" len="med"/>
                  <a:tailEnd/>
                </a:ln>
                <a:extLst>
                  <a:ext uri="{909E8E84-426E-40dd-AFC4-6F175D3DCCD1}">
                    <a14:hiddenFill xmlns:a14="http://schemas.microsoft.com/office/drawing/2010/main">
                      <a:noFill/>
                    </a14:hiddenFill>
                  </a:ext>
                </a:extLst>
              </p:spPr>
              <p:txBody>
                <a:bodyPr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83" name="Rectangle 14"/>
                <p:cNvSpPr>
                  <a:spLocks noChangeArrowheads="1"/>
                </p:cNvSpPr>
                <p:nvPr/>
              </p:nvSpPr>
              <p:spPr bwMode="auto">
                <a:xfrm>
                  <a:off x="4138" y="2599"/>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CC33"/>
                      </a:solidFill>
                      <a:effectLst/>
                      <a:uLnTx/>
                      <a:uFillTx/>
                      <a:latin typeface="Arial" panose="020B0604020202020204" pitchFamily="34" charset="0"/>
                      <a:ea typeface="+mn-ea"/>
                      <a:cs typeface="+mn-cs"/>
                    </a:rPr>
                    <a:t>ARs carry 95%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CC33"/>
                      </a:solidFill>
                      <a:effectLst/>
                      <a:uLnTx/>
                      <a:uFillTx/>
                      <a:latin typeface="Arial" panose="020B0604020202020204" pitchFamily="34" charset="0"/>
                      <a:ea typeface="+mn-ea"/>
                      <a:cs typeface="+mn-cs"/>
                    </a:rPr>
                    <a:t>of total flux</a:t>
                  </a:r>
                </a:p>
              </p:txBody>
            </p:sp>
            <p:sp>
              <p:nvSpPr>
                <p:cNvPr id="7184" name="Rectangle 15"/>
                <p:cNvSpPr>
                  <a:spLocks noChangeArrowheads="1"/>
                </p:cNvSpPr>
                <p:nvPr/>
              </p:nvSpPr>
              <p:spPr bwMode="auto">
                <a:xfrm>
                  <a:off x="4169" y="3553"/>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CC33"/>
                      </a:solidFill>
                      <a:effectLst/>
                      <a:uLnTx/>
                      <a:uFillTx/>
                      <a:latin typeface="Arial" panose="020B0604020202020204" pitchFamily="34" charset="0"/>
                      <a:ea typeface="+mn-ea"/>
                      <a:cs typeface="+mn-cs"/>
                    </a:rPr>
                    <a:t>ARs cover &lt;10%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CC33"/>
                      </a:solidFill>
                      <a:effectLst/>
                      <a:uLnTx/>
                      <a:uFillTx/>
                      <a:latin typeface="Arial" panose="020B0604020202020204" pitchFamily="34" charset="0"/>
                      <a:ea typeface="+mn-ea"/>
                      <a:cs typeface="+mn-cs"/>
                    </a:rPr>
                    <a:t>zonal circumference</a:t>
                  </a:r>
                </a:p>
              </p:txBody>
            </p:sp>
          </p:grpSp>
          <p:sp>
            <p:nvSpPr>
              <p:cNvPr id="7175" name="Line 16"/>
              <p:cNvSpPr>
                <a:spLocks noChangeShapeType="1"/>
              </p:cNvSpPr>
              <p:nvPr/>
            </p:nvSpPr>
            <p:spPr bwMode="auto">
              <a:xfrm flipV="1">
                <a:off x="2196" y="2670"/>
                <a:ext cx="0" cy="1344"/>
              </a:xfrm>
              <a:prstGeom prst="line">
                <a:avLst/>
              </a:prstGeom>
              <a:noFill/>
              <a:ln w="19050">
                <a:solidFill>
                  <a:srgbClr val="FF0066"/>
                </a:solidFill>
                <a:prstDash val="sysDot"/>
                <a:round/>
                <a:headEnd/>
                <a:tailEnd/>
              </a:ln>
              <a:extLst>
                <a:ext uri="{909E8E84-426E-40dd-AFC4-6F175D3DCCD1}">
                  <a14:hiddenFill xmlns:a14="http://schemas.microsoft.com/office/drawing/2010/main">
                    <a:noFill/>
                  </a14:hiddenFill>
                </a:ext>
              </a:extLst>
            </p:spPr>
            <p:txBody>
              <a:bodyPr lIns="96653" tIns="48326" rIns="96653" bIns="4832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76" name="Rectangle 17"/>
              <p:cNvSpPr>
                <a:spLocks noChangeArrowheads="1"/>
              </p:cNvSpPr>
              <p:nvPr/>
            </p:nvSpPr>
            <p:spPr bwMode="auto">
              <a:xfrm>
                <a:off x="2184" y="2730"/>
                <a:ext cx="2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35S</a:t>
                </a:r>
              </a:p>
            </p:txBody>
          </p:sp>
        </p:grpSp>
      </p:grpSp>
      <p:sp>
        <p:nvSpPr>
          <p:cNvPr id="7171" name="Text Box 27"/>
          <p:cNvSpPr txBox="1">
            <a:spLocks noChangeArrowheads="1"/>
          </p:cNvSpPr>
          <p:nvPr/>
        </p:nvSpPr>
        <p:spPr bwMode="auto">
          <a:xfrm>
            <a:off x="2081214" y="265113"/>
            <a:ext cx="8029575" cy="925512"/>
          </a:xfrm>
          <a:prstGeom prst="rect">
            <a:avLst/>
          </a:prstGeom>
          <a:solidFill>
            <a:schemeClr val="accent1"/>
          </a:solidFill>
          <a:ln w="952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Atmospheric Rivers are responsible for 90 - 95% of the total global meridional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water vapor transport at midlatitudes, and yet constitute &lt;10% of the Earth’s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circumference at those latitudes.  (Zhu and Newell 1998) </a:t>
            </a:r>
          </a:p>
        </p:txBody>
      </p:sp>
    </p:spTree>
    <p:extLst>
      <p:ext uri="{BB962C8B-B14F-4D97-AF65-F5344CB8AC3E}">
        <p14:creationId xmlns:p14="http://schemas.microsoft.com/office/powerpoint/2010/main" val="341623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3" descr="pw_06311_00-12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4300"/>
            <a:ext cx="853440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goe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4775"/>
            <a:ext cx="853440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goes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525" y="114300"/>
            <a:ext cx="853440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060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108"/>
                                        </p:tgtEl>
                                      </p:cBhvr>
                                    </p:animEffect>
                                    <p:set>
                                      <p:cBhvr>
                                        <p:cTn id="7" dur="1" fill="hold">
                                          <p:stCondLst>
                                            <p:cond delay="1999"/>
                                          </p:stCondLst>
                                        </p:cTn>
                                        <p:tgtEl>
                                          <p:spTgt spid="41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4107"/>
                                        </p:tgtEl>
                                      </p:cBhvr>
                                    </p:animEffect>
                                    <p:set>
                                      <p:cBhvr>
                                        <p:cTn id="12" dur="1" fill="hold">
                                          <p:stCondLst>
                                            <p:cond delay="1999"/>
                                          </p:stCondLst>
                                        </p:cTn>
                                        <p:tgtEl>
                                          <p:spTgt spid="4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PACJETflightFrontalModule(m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1520826"/>
            <a:ext cx="4546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ChangeArrowheads="1"/>
          </p:cNvSpPr>
          <p:nvPr/>
        </p:nvSpPr>
        <p:spPr bwMode="auto">
          <a:xfrm>
            <a:off x="6167832" y="5715000"/>
            <a:ext cx="4347768" cy="914400"/>
          </a:xfrm>
          <a:prstGeom prst="rect">
            <a:avLst/>
          </a:prstGeom>
          <a:solidFill>
            <a:schemeClr val="bg1"/>
          </a:solidFill>
          <a:ln w="9525" algn="ctr">
            <a:solidFill>
              <a:schemeClr val="tx1"/>
            </a:solidFill>
            <a:miter lim="800000"/>
            <a:headEnd/>
            <a:tailEnd/>
          </a:ln>
        </p:spPr>
        <p:txBody>
          <a:bodyPr wrap="none" lIns="96653" tIns="48326" rIns="96653" bIns="48326" anchor="ctr"/>
          <a:lstStyle/>
          <a:p>
            <a:pPr algn="ctr" fontAlgn="base">
              <a:spcBef>
                <a:spcPct val="0"/>
              </a:spcBef>
              <a:spcAft>
                <a:spcPct val="0"/>
              </a:spcAft>
            </a:pPr>
            <a:r>
              <a:rPr lang="en-US" sz="1600" b="1" dirty="0">
                <a:solidFill>
                  <a:srgbClr val="000000"/>
                </a:solidFill>
              </a:rPr>
              <a:t>Low-level jet (LLJ) airborne P-3</a:t>
            </a:r>
          </a:p>
          <a:p>
            <a:pPr algn="ctr" fontAlgn="base">
              <a:spcBef>
                <a:spcPct val="0"/>
              </a:spcBef>
              <a:spcAft>
                <a:spcPct val="0"/>
              </a:spcAft>
            </a:pPr>
            <a:r>
              <a:rPr lang="en-US" sz="1600" b="1" dirty="0">
                <a:solidFill>
                  <a:srgbClr val="000000"/>
                </a:solidFill>
              </a:rPr>
              <a:t>observing strategy used in CALJET (1998)</a:t>
            </a:r>
          </a:p>
          <a:p>
            <a:pPr algn="ctr" fontAlgn="base">
              <a:spcBef>
                <a:spcPct val="0"/>
              </a:spcBef>
              <a:spcAft>
                <a:spcPct val="0"/>
              </a:spcAft>
            </a:pPr>
            <a:r>
              <a:rPr lang="en-US" sz="1600" b="1" dirty="0">
                <a:solidFill>
                  <a:srgbClr val="000000"/>
                </a:solidFill>
              </a:rPr>
              <a:t>and PACJET (2001)</a:t>
            </a:r>
          </a:p>
        </p:txBody>
      </p:sp>
      <p:pic>
        <p:nvPicPr>
          <p:cNvPr id="13316" name="Picture 6" descr="caljet_sat-image"/>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600201" y="1512888"/>
            <a:ext cx="4473575" cy="4202112"/>
          </a:xfrm>
          <a:noFill/>
        </p:spPr>
      </p:pic>
      <p:pic>
        <p:nvPicPr>
          <p:cNvPr id="1331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013" y="4943477"/>
            <a:ext cx="2566022" cy="17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9"/>
          <p:cNvSpPr>
            <a:spLocks noChangeArrowheads="1"/>
          </p:cNvSpPr>
          <p:nvPr/>
        </p:nvSpPr>
        <p:spPr bwMode="auto">
          <a:xfrm>
            <a:off x="361101" y="274638"/>
            <a:ext cx="10897085" cy="868362"/>
          </a:xfrm>
          <a:prstGeom prst="rect">
            <a:avLst/>
          </a:prstGeom>
          <a:solidFill>
            <a:schemeClr val="accent1"/>
          </a:solidFill>
          <a:ln w="9525">
            <a:solidFill>
              <a:schemeClr val="tx1"/>
            </a:solidFill>
            <a:miter lim="800000"/>
            <a:headEnd/>
            <a:tailEnd/>
          </a:ln>
        </p:spPr>
        <p:txBody>
          <a:bodyPr anchor="ctr"/>
          <a:lstStyle/>
          <a:p>
            <a:pPr algn="ctr" fontAlgn="base">
              <a:spcBef>
                <a:spcPct val="0"/>
              </a:spcBef>
              <a:spcAft>
                <a:spcPct val="0"/>
              </a:spcAft>
            </a:pPr>
            <a:r>
              <a:rPr lang="en-US" sz="2400" b="1" dirty="0">
                <a:solidFill>
                  <a:srgbClr val="000000"/>
                </a:solidFill>
              </a:rPr>
              <a:t>Offshore Structure Diagnosed with Aircraft and Satellite Observations</a:t>
            </a:r>
          </a:p>
          <a:p>
            <a:pPr algn="ctr" fontAlgn="base">
              <a:spcBef>
                <a:spcPct val="0"/>
              </a:spcBef>
              <a:spcAft>
                <a:spcPct val="0"/>
              </a:spcAft>
            </a:pPr>
            <a:r>
              <a:rPr lang="en-US" i="1" dirty="0">
                <a:solidFill>
                  <a:srgbClr val="000000"/>
                </a:solidFill>
              </a:rPr>
              <a:t>Ralph et al. 2004, 2005 (MWR)</a:t>
            </a:r>
          </a:p>
        </p:txBody>
      </p:sp>
    </p:spTree>
    <p:extLst>
      <p:ext uri="{BB962C8B-B14F-4D97-AF65-F5344CB8AC3E}">
        <p14:creationId xmlns:p14="http://schemas.microsoft.com/office/powerpoint/2010/main" val="127113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ChangeArrowheads="1"/>
          </p:cNvSpPr>
          <p:nvPr/>
        </p:nvSpPr>
        <p:spPr bwMode="auto">
          <a:xfrm>
            <a:off x="422092" y="130192"/>
            <a:ext cx="11308851" cy="1458912"/>
          </a:xfrm>
          <a:prstGeom prst="rect">
            <a:avLst/>
          </a:prstGeom>
          <a:solidFill>
            <a:schemeClr val="accent1"/>
          </a:solidFill>
          <a:ln w="9525" algn="ctr">
            <a:solidFill>
              <a:schemeClr val="tx1"/>
            </a:solidFill>
            <a:miter lim="800000"/>
            <a:headEnd/>
            <a:tailEnd/>
          </a:ln>
        </p:spPr>
        <p:txBody>
          <a:bodyPr wrap="none" lIns="96653" tIns="48326" rIns="96653" bIns="48326" anchor="ctr"/>
          <a:lstStyle/>
          <a:p>
            <a:pPr marL="233363" indent="-233363" fontAlgn="base">
              <a:spcBef>
                <a:spcPct val="0"/>
              </a:spcBef>
              <a:spcAft>
                <a:spcPct val="0"/>
              </a:spcAft>
            </a:pPr>
            <a:r>
              <a:rPr lang="en-US" sz="2000" u="sng" dirty="0">
                <a:solidFill>
                  <a:srgbClr val="000000"/>
                </a:solidFill>
              </a:rPr>
              <a:t>Airborne observational studies extended model results:</a:t>
            </a:r>
          </a:p>
          <a:p>
            <a:pPr marL="233363" indent="-233363" fontAlgn="base">
              <a:spcBef>
                <a:spcPct val="0"/>
              </a:spcBef>
              <a:spcAft>
                <a:spcPct val="0"/>
              </a:spcAft>
              <a:buFontTx/>
              <a:buAutoNum type="arabicParenR"/>
            </a:pPr>
            <a:r>
              <a:rPr lang="en-US" sz="1600" dirty="0">
                <a:solidFill>
                  <a:srgbClr val="000000"/>
                </a:solidFill>
              </a:rPr>
              <a:t>Ralph, Neiman, Wick 2004 (RNW-2004) created first </a:t>
            </a:r>
            <a:r>
              <a:rPr lang="en-US" sz="1600" dirty="0" err="1">
                <a:solidFill>
                  <a:srgbClr val="000000"/>
                </a:solidFill>
              </a:rPr>
              <a:t>obs’</a:t>
            </a:r>
            <a:r>
              <a:rPr lang="en-US" sz="1600" dirty="0">
                <a:solidFill>
                  <a:srgbClr val="000000"/>
                </a:solidFill>
              </a:rPr>
              <a:t>-based AR detection method: used IWV &gt;2 cm from satellite.</a:t>
            </a:r>
          </a:p>
          <a:p>
            <a:pPr marL="233363" indent="-233363" fontAlgn="base">
              <a:spcBef>
                <a:spcPct val="0"/>
              </a:spcBef>
              <a:spcAft>
                <a:spcPct val="0"/>
              </a:spcAft>
              <a:buFontTx/>
              <a:buAutoNum type="arabicParenR"/>
            </a:pPr>
            <a:r>
              <a:rPr lang="en-US" sz="1600" dirty="0">
                <a:solidFill>
                  <a:srgbClr val="000000"/>
                </a:solidFill>
              </a:rPr>
              <a:t>These plumes, had to be &gt;2000 km long and &lt;1000 km wide, are situated near the leading edge of polar cold fronts.</a:t>
            </a:r>
          </a:p>
          <a:p>
            <a:pPr marL="233363" indent="-233363" fontAlgn="base">
              <a:spcBef>
                <a:spcPct val="0"/>
              </a:spcBef>
              <a:spcAft>
                <a:spcPct val="0"/>
              </a:spcAft>
              <a:buFontTx/>
              <a:buAutoNum type="arabicParenR"/>
            </a:pPr>
            <a:r>
              <a:rPr lang="en-US" sz="1600" dirty="0">
                <a:solidFill>
                  <a:srgbClr val="000000"/>
                </a:solidFill>
              </a:rPr>
              <a:t>P-3 aircraft documented strong water vapor flux in a narrow (400 km-wide) AR; See section AA’.</a:t>
            </a:r>
          </a:p>
          <a:p>
            <a:pPr marL="233363" indent="-233363" fontAlgn="base">
              <a:spcBef>
                <a:spcPct val="0"/>
              </a:spcBef>
              <a:spcAft>
                <a:spcPct val="0"/>
              </a:spcAft>
              <a:buFontTx/>
              <a:buAutoNum type="arabicParenR"/>
            </a:pPr>
            <a:r>
              <a:rPr lang="en-US" sz="1600" dirty="0">
                <a:solidFill>
                  <a:srgbClr val="000000"/>
                </a:solidFill>
              </a:rPr>
              <a:t>17 airborne cases showed 75% of the vapor flux was below 2.5 km MSL in vicinity of LLJ (Ralph Neiman </a:t>
            </a:r>
            <a:r>
              <a:rPr lang="en-US" sz="1600" dirty="0" err="1">
                <a:solidFill>
                  <a:srgbClr val="000000"/>
                </a:solidFill>
              </a:rPr>
              <a:t>Rotunno</a:t>
            </a:r>
            <a:r>
              <a:rPr lang="en-US" sz="1600" dirty="0">
                <a:solidFill>
                  <a:srgbClr val="000000"/>
                </a:solidFill>
              </a:rPr>
              <a:t> 2005).</a:t>
            </a:r>
          </a:p>
        </p:txBody>
      </p:sp>
      <p:grpSp>
        <p:nvGrpSpPr>
          <p:cNvPr id="2" name="Group 23"/>
          <p:cNvGrpSpPr>
            <a:grpSpLocks/>
          </p:cNvGrpSpPr>
          <p:nvPr/>
        </p:nvGrpSpPr>
        <p:grpSpPr bwMode="auto">
          <a:xfrm>
            <a:off x="589925" y="1785938"/>
            <a:ext cx="3286125" cy="4659312"/>
            <a:chOff x="94" y="1125"/>
            <a:chExt cx="2070" cy="2935"/>
          </a:xfrm>
        </p:grpSpPr>
        <p:pic>
          <p:nvPicPr>
            <p:cNvPr id="11278" name="Picture 3" descr="Fig24_2-panel concept copy"/>
            <p:cNvPicPr>
              <a:picLocks noChangeAspect="1" noChangeArrowheads="1"/>
            </p:cNvPicPr>
            <p:nvPr/>
          </p:nvPicPr>
          <p:blipFill>
            <a:blip r:embed="rId2">
              <a:extLst>
                <a:ext uri="{28A0092B-C50C-407E-A947-70E740481C1C}">
                  <a14:useLocalDpi xmlns:a14="http://schemas.microsoft.com/office/drawing/2010/main" val="0"/>
                </a:ext>
              </a:extLst>
            </a:blip>
            <a:srcRect r="63147" b="11726"/>
            <a:stretch>
              <a:fillRect/>
            </a:stretch>
          </p:blipFill>
          <p:spPr bwMode="auto">
            <a:xfrm>
              <a:off x="94" y="1125"/>
              <a:ext cx="2070" cy="29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9" name="Text Box 11"/>
            <p:cNvSpPr txBox="1">
              <a:spLocks noChangeArrowheads="1"/>
            </p:cNvSpPr>
            <p:nvPr/>
          </p:nvSpPr>
          <p:spPr bwMode="auto">
            <a:xfrm>
              <a:off x="351" y="3387"/>
              <a:ext cx="725" cy="333"/>
            </a:xfrm>
            <a:prstGeom prst="rect">
              <a:avLst/>
            </a:prstGeom>
            <a:solidFill>
              <a:schemeClr val="bg1"/>
            </a:solidFill>
            <a:ln w="9525" algn="ctr">
              <a:solidFill>
                <a:srgbClr val="00CC66"/>
              </a:solidFill>
              <a:miter lim="800000"/>
              <a:headEnd/>
              <a:tailEnd/>
            </a:ln>
          </p:spPr>
          <p:txBody>
            <a:bodyPr wrap="none" lIns="96653" tIns="48326" rIns="96653" bIns="4832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a:solidFill>
                    <a:srgbClr val="00CC66"/>
                  </a:solidFill>
                </a:rPr>
                <a:t>IWV </a:t>
              </a:r>
              <a:r>
                <a:rPr lang="en-US" sz="1400" u="sng">
                  <a:solidFill>
                    <a:srgbClr val="00CC66"/>
                  </a:solidFill>
                </a:rPr>
                <a:t>&gt;</a:t>
              </a:r>
              <a:r>
                <a:rPr lang="en-US" sz="1400">
                  <a:solidFill>
                    <a:srgbClr val="00CC66"/>
                  </a:solidFill>
                </a:rPr>
                <a:t> 2 cm</a:t>
              </a:r>
            </a:p>
            <a:p>
              <a:pPr eaLnBrk="1" fontAlgn="base" hangingPunct="1">
                <a:spcBef>
                  <a:spcPct val="0"/>
                </a:spcBef>
                <a:spcAft>
                  <a:spcPct val="0"/>
                </a:spcAft>
              </a:pPr>
              <a:r>
                <a:rPr lang="en-US" sz="1400">
                  <a:solidFill>
                    <a:srgbClr val="00CC66"/>
                  </a:solidFill>
                </a:rPr>
                <a:t>Atmos. river</a:t>
              </a:r>
            </a:p>
          </p:txBody>
        </p:sp>
        <p:grpSp>
          <p:nvGrpSpPr>
            <p:cNvPr id="11280" name="Group 17"/>
            <p:cNvGrpSpPr>
              <a:grpSpLocks/>
            </p:cNvGrpSpPr>
            <p:nvPr/>
          </p:nvGrpSpPr>
          <p:grpSpPr bwMode="auto">
            <a:xfrm>
              <a:off x="423" y="2103"/>
              <a:ext cx="882" cy="285"/>
              <a:chOff x="423" y="2103"/>
              <a:chExt cx="882" cy="285"/>
            </a:xfrm>
          </p:grpSpPr>
          <p:sp>
            <p:nvSpPr>
              <p:cNvPr id="11283" name="Rectangle 14"/>
              <p:cNvSpPr>
                <a:spLocks noChangeArrowheads="1"/>
              </p:cNvSpPr>
              <p:nvPr/>
            </p:nvSpPr>
            <p:spPr bwMode="auto">
              <a:xfrm rot="1820572">
                <a:off x="826" y="2235"/>
                <a:ext cx="479" cy="15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spcBef>
                    <a:spcPct val="0"/>
                  </a:spcBef>
                  <a:spcAft>
                    <a:spcPct val="0"/>
                  </a:spcAft>
                </a:pPr>
                <a:endParaRPr lang="en-US">
                  <a:solidFill>
                    <a:srgbClr val="000000"/>
                  </a:solidFill>
                </a:endParaRPr>
              </a:p>
            </p:txBody>
          </p:sp>
          <p:sp>
            <p:nvSpPr>
              <p:cNvPr id="11284" name="Rectangle 16"/>
              <p:cNvSpPr>
                <a:spLocks noChangeArrowheads="1"/>
              </p:cNvSpPr>
              <p:nvPr/>
            </p:nvSpPr>
            <p:spPr bwMode="auto">
              <a:xfrm>
                <a:off x="423" y="2103"/>
                <a:ext cx="854" cy="20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spcBef>
                    <a:spcPct val="0"/>
                  </a:spcBef>
                  <a:spcAft>
                    <a:spcPct val="0"/>
                  </a:spcAft>
                </a:pPr>
                <a:endParaRPr lang="en-US">
                  <a:solidFill>
                    <a:srgbClr val="000000"/>
                  </a:solidFill>
                </a:endParaRPr>
              </a:p>
            </p:txBody>
          </p:sp>
        </p:grpSp>
        <p:sp>
          <p:nvSpPr>
            <p:cNvPr id="11281" name="Rectangle 12"/>
            <p:cNvSpPr>
              <a:spLocks noChangeArrowheads="1"/>
            </p:cNvSpPr>
            <p:nvPr/>
          </p:nvSpPr>
          <p:spPr bwMode="auto">
            <a:xfrm>
              <a:off x="737" y="2123"/>
              <a:ext cx="575" cy="1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spcBef>
                  <a:spcPct val="0"/>
                </a:spcBef>
                <a:spcAft>
                  <a:spcPct val="0"/>
                </a:spcAft>
              </a:pPr>
              <a:r>
                <a:rPr lang="en-US">
                  <a:solidFill>
                    <a:srgbClr val="0000FF"/>
                  </a:solidFill>
                </a:rPr>
                <a:t>cold air</a:t>
              </a:r>
            </a:p>
          </p:txBody>
        </p:sp>
        <p:sp>
          <p:nvSpPr>
            <p:cNvPr id="11282" name="Rectangle 18"/>
            <p:cNvSpPr>
              <a:spLocks noChangeArrowheads="1"/>
            </p:cNvSpPr>
            <p:nvPr/>
          </p:nvSpPr>
          <p:spPr bwMode="auto">
            <a:xfrm>
              <a:off x="1221" y="2823"/>
              <a:ext cx="575" cy="1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spcBef>
                  <a:spcPct val="0"/>
                </a:spcBef>
                <a:spcAft>
                  <a:spcPct val="0"/>
                </a:spcAft>
              </a:pPr>
              <a:r>
                <a:rPr lang="en-US">
                  <a:solidFill>
                    <a:srgbClr val="CC0000"/>
                  </a:solidFill>
                </a:rPr>
                <a:t>warm air</a:t>
              </a:r>
            </a:p>
          </p:txBody>
        </p:sp>
      </p:grpSp>
      <p:grpSp>
        <p:nvGrpSpPr>
          <p:cNvPr id="4" name="Group 25"/>
          <p:cNvGrpSpPr>
            <a:grpSpLocks/>
          </p:cNvGrpSpPr>
          <p:nvPr/>
        </p:nvGrpSpPr>
        <p:grpSpPr bwMode="auto">
          <a:xfrm>
            <a:off x="3799850" y="1781176"/>
            <a:ext cx="5618163" cy="5057775"/>
            <a:chOff x="2116" y="1122"/>
            <a:chExt cx="3539" cy="3186"/>
          </a:xfrm>
        </p:grpSpPr>
        <p:grpSp>
          <p:nvGrpSpPr>
            <p:cNvPr id="11269" name="Group 4"/>
            <p:cNvGrpSpPr>
              <a:grpSpLocks/>
            </p:cNvGrpSpPr>
            <p:nvPr/>
          </p:nvGrpSpPr>
          <p:grpSpPr bwMode="auto">
            <a:xfrm>
              <a:off x="2116" y="1122"/>
              <a:ext cx="3539" cy="3186"/>
              <a:chOff x="2116" y="1122"/>
              <a:chExt cx="3539" cy="3186"/>
            </a:xfrm>
          </p:grpSpPr>
          <p:sp>
            <p:nvSpPr>
              <p:cNvPr id="11273" name="Line 5"/>
              <p:cNvSpPr>
                <a:spLocks noChangeShapeType="1"/>
              </p:cNvSpPr>
              <p:nvPr/>
            </p:nvSpPr>
            <p:spPr bwMode="auto">
              <a:xfrm flipV="1">
                <a:off x="3773" y="2431"/>
                <a:ext cx="626" cy="456"/>
              </a:xfrm>
              <a:prstGeom prst="line">
                <a:avLst/>
              </a:prstGeom>
              <a:noFill/>
              <a:ln w="19050">
                <a:solidFill>
                  <a:srgbClr val="EB7031"/>
                </a:solidFill>
                <a:round/>
                <a:headEnd/>
                <a:tailEnd/>
              </a:ln>
              <a:extLst>
                <a:ext uri="{909E8E84-426E-40dd-AFC4-6F175D3DCCD1}">
                  <a14:hiddenFill xmlns:a14="http://schemas.microsoft.com/office/drawing/2010/main">
                    <a:noFill/>
                  </a14:hiddenFill>
                </a:ext>
              </a:extLst>
            </p:spPr>
            <p:txBody>
              <a:bodyPr lIns="96653" tIns="48326" rIns="96653" bIns="48326" anchor="ctr"/>
              <a:lstStyle/>
              <a:p>
                <a:pPr fontAlgn="base">
                  <a:spcBef>
                    <a:spcPct val="0"/>
                  </a:spcBef>
                  <a:spcAft>
                    <a:spcPct val="0"/>
                  </a:spcAft>
                </a:pPr>
                <a:endParaRPr lang="en-US">
                  <a:solidFill>
                    <a:srgbClr val="000000"/>
                  </a:solidFill>
                </a:endParaRPr>
              </a:p>
            </p:txBody>
          </p:sp>
          <p:sp>
            <p:nvSpPr>
              <p:cNvPr id="11274" name="Line 6"/>
              <p:cNvSpPr>
                <a:spLocks noChangeShapeType="1"/>
              </p:cNvSpPr>
              <p:nvPr/>
            </p:nvSpPr>
            <p:spPr bwMode="auto">
              <a:xfrm>
                <a:off x="3694" y="4111"/>
                <a:ext cx="843" cy="11"/>
              </a:xfrm>
              <a:prstGeom prst="line">
                <a:avLst/>
              </a:prstGeom>
              <a:noFill/>
              <a:ln w="38100">
                <a:solidFill>
                  <a:srgbClr val="EB7031"/>
                </a:solidFill>
                <a:round/>
                <a:headEnd type="arrow" w="med" len="med"/>
                <a:tailEnd type="arrow" w="med" len="med"/>
              </a:ln>
              <a:extLst>
                <a:ext uri="{909E8E84-426E-40dd-AFC4-6F175D3DCCD1}">
                  <a14:hiddenFill xmlns:a14="http://schemas.microsoft.com/office/drawing/2010/main">
                    <a:noFill/>
                  </a14:hiddenFill>
                </a:ext>
              </a:extLst>
            </p:spPr>
            <p:txBody>
              <a:bodyPr lIns="96653" tIns="48326" rIns="96653" bIns="48326" anchor="ctr"/>
              <a:lstStyle/>
              <a:p>
                <a:pPr fontAlgn="base">
                  <a:spcBef>
                    <a:spcPct val="0"/>
                  </a:spcBef>
                  <a:spcAft>
                    <a:spcPct val="0"/>
                  </a:spcAft>
                </a:pPr>
                <a:endParaRPr lang="en-US">
                  <a:solidFill>
                    <a:srgbClr val="000000"/>
                  </a:solidFill>
                </a:endParaRPr>
              </a:p>
            </p:txBody>
          </p:sp>
          <p:pic>
            <p:nvPicPr>
              <p:cNvPr id="11275" name="Picture 7" descr="Fig24_2-panel concept copy"/>
              <p:cNvPicPr>
                <a:picLocks noChangeAspect="1" noChangeArrowheads="1"/>
              </p:cNvPicPr>
              <p:nvPr/>
            </p:nvPicPr>
            <p:blipFill>
              <a:blip r:embed="rId2">
                <a:extLst>
                  <a:ext uri="{28A0092B-C50C-407E-A947-70E740481C1C}">
                    <a14:useLocalDpi xmlns:a14="http://schemas.microsoft.com/office/drawing/2010/main" val="0"/>
                  </a:ext>
                </a:extLst>
              </a:blip>
              <a:srcRect l="36984" b="11726"/>
              <a:stretch>
                <a:fillRect/>
              </a:stretch>
            </p:blipFill>
            <p:spPr bwMode="auto">
              <a:xfrm>
                <a:off x="2116" y="1122"/>
                <a:ext cx="3539" cy="29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6" name="Rectangle 8"/>
              <p:cNvSpPr>
                <a:spLocks noChangeArrowheads="1"/>
              </p:cNvSpPr>
              <p:nvPr/>
            </p:nvSpPr>
            <p:spPr bwMode="auto">
              <a:xfrm>
                <a:off x="3837" y="4138"/>
                <a:ext cx="586"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spcBef>
                    <a:spcPct val="0"/>
                  </a:spcBef>
                  <a:spcAft>
                    <a:spcPct val="0"/>
                  </a:spcAft>
                </a:pPr>
                <a:r>
                  <a:rPr lang="en-US" sz="1600">
                    <a:solidFill>
                      <a:srgbClr val="EB7031"/>
                    </a:solidFill>
                  </a:rPr>
                  <a:t>400 km</a:t>
                </a:r>
              </a:p>
            </p:txBody>
          </p:sp>
          <p:sp>
            <p:nvSpPr>
              <p:cNvPr id="11277" name="Rectangle 9"/>
              <p:cNvSpPr>
                <a:spLocks noChangeArrowheads="1"/>
              </p:cNvSpPr>
              <p:nvPr/>
            </p:nvSpPr>
            <p:spPr bwMode="auto">
              <a:xfrm>
                <a:off x="4236" y="2337"/>
                <a:ext cx="1317" cy="3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spcBef>
                    <a:spcPct val="0"/>
                  </a:spcBef>
                  <a:spcAft>
                    <a:spcPct val="0"/>
                  </a:spcAft>
                </a:pPr>
                <a:r>
                  <a:rPr lang="en-US" sz="1600">
                    <a:solidFill>
                      <a:srgbClr val="EB7031"/>
                    </a:solidFill>
                  </a:rPr>
                  <a:t>Enhanced vapor flux</a:t>
                </a:r>
              </a:p>
              <a:p>
                <a:pPr fontAlgn="base">
                  <a:spcBef>
                    <a:spcPct val="0"/>
                  </a:spcBef>
                  <a:spcAft>
                    <a:spcPct val="0"/>
                  </a:spcAft>
                </a:pPr>
                <a:r>
                  <a:rPr lang="en-US" sz="1600">
                    <a:solidFill>
                      <a:srgbClr val="EB7031"/>
                    </a:solidFill>
                  </a:rPr>
                  <a:t> in Atmos. river</a:t>
                </a:r>
              </a:p>
            </p:txBody>
          </p:sp>
        </p:grpSp>
        <p:sp>
          <p:nvSpPr>
            <p:cNvPr id="11270" name="Rectangle 19"/>
            <p:cNvSpPr>
              <a:spLocks noChangeArrowheads="1"/>
            </p:cNvSpPr>
            <p:nvPr/>
          </p:nvSpPr>
          <p:spPr bwMode="auto">
            <a:xfrm>
              <a:off x="2880" y="3197"/>
              <a:ext cx="367" cy="30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spcBef>
                  <a:spcPct val="0"/>
                </a:spcBef>
                <a:spcAft>
                  <a:spcPct val="0"/>
                </a:spcAft>
              </a:pPr>
              <a:r>
                <a:rPr lang="en-US" sz="2000">
                  <a:solidFill>
                    <a:srgbClr val="0000FF"/>
                  </a:solidFill>
                </a:rPr>
                <a:t>cold</a:t>
              </a:r>
            </a:p>
            <a:p>
              <a:pPr fontAlgn="base">
                <a:lnSpc>
                  <a:spcPct val="75000"/>
                </a:lnSpc>
                <a:spcBef>
                  <a:spcPct val="0"/>
                </a:spcBef>
                <a:spcAft>
                  <a:spcPct val="0"/>
                </a:spcAft>
              </a:pPr>
              <a:r>
                <a:rPr lang="en-US" sz="2000">
                  <a:solidFill>
                    <a:srgbClr val="0000FF"/>
                  </a:solidFill>
                </a:rPr>
                <a:t>air</a:t>
              </a:r>
            </a:p>
          </p:txBody>
        </p:sp>
        <p:sp>
          <p:nvSpPr>
            <p:cNvPr id="11271" name="Rectangle 20"/>
            <p:cNvSpPr>
              <a:spLocks noChangeArrowheads="1"/>
            </p:cNvSpPr>
            <p:nvPr/>
          </p:nvSpPr>
          <p:spPr bwMode="auto">
            <a:xfrm>
              <a:off x="3670" y="3192"/>
              <a:ext cx="402"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53" tIns="48326" rIns="96653" bIns="48326" anchor="ctr"/>
            <a:lstStyle/>
            <a:p>
              <a:pPr fontAlgn="base">
                <a:lnSpc>
                  <a:spcPct val="75000"/>
                </a:lnSpc>
                <a:spcBef>
                  <a:spcPct val="0"/>
                </a:spcBef>
                <a:spcAft>
                  <a:spcPct val="0"/>
                </a:spcAft>
              </a:pPr>
              <a:r>
                <a:rPr lang="en-US">
                  <a:solidFill>
                    <a:srgbClr val="CC0000"/>
                  </a:solidFill>
                </a:rPr>
                <a:t>Warm,</a:t>
              </a:r>
            </a:p>
            <a:p>
              <a:pPr fontAlgn="base">
                <a:lnSpc>
                  <a:spcPct val="75000"/>
                </a:lnSpc>
                <a:spcBef>
                  <a:spcPct val="0"/>
                </a:spcBef>
                <a:spcAft>
                  <a:spcPct val="0"/>
                </a:spcAft>
              </a:pPr>
              <a:r>
                <a:rPr lang="en-US">
                  <a:solidFill>
                    <a:srgbClr val="CC0000"/>
                  </a:solidFill>
                </a:rPr>
                <a:t>Humid</a:t>
              </a:r>
            </a:p>
          </p:txBody>
        </p:sp>
        <p:sp>
          <p:nvSpPr>
            <p:cNvPr id="11272" name="Line 21"/>
            <p:cNvSpPr>
              <a:spLocks noChangeShapeType="1"/>
            </p:cNvSpPr>
            <p:nvPr/>
          </p:nvSpPr>
          <p:spPr bwMode="auto">
            <a:xfrm flipH="1">
              <a:off x="4074" y="2646"/>
              <a:ext cx="234" cy="484"/>
            </a:xfrm>
            <a:prstGeom prst="line">
              <a:avLst/>
            </a:prstGeom>
            <a:noFill/>
            <a:ln w="38100">
              <a:solidFill>
                <a:srgbClr val="FF9933"/>
              </a:solidFill>
              <a:round/>
              <a:headEnd/>
              <a:tailEnd type="arrow" w="med" len="med"/>
            </a:ln>
            <a:extLst>
              <a:ext uri="{909E8E84-426E-40dd-AFC4-6F175D3DCCD1}">
                <a14:hiddenFill xmlns:a14="http://schemas.microsoft.com/office/drawing/2010/main">
                  <a:noFill/>
                </a14:hiddenFill>
              </a:ext>
            </a:extLst>
          </p:spPr>
          <p:txBody>
            <a:bodyPr lIns="96653" tIns="48326" rIns="96653" bIns="48326" anchor="ctr"/>
            <a:lstStyle/>
            <a:p>
              <a:pPr fontAlgn="base">
                <a:spcBef>
                  <a:spcPct val="0"/>
                </a:spcBef>
                <a:spcAft>
                  <a:spcPct val="0"/>
                </a:spcAft>
              </a:pPr>
              <a:endParaRPr lang="en-US">
                <a:solidFill>
                  <a:srgbClr val="000000"/>
                </a:solidFill>
              </a:endParaRPr>
            </a:p>
          </p:txBody>
        </p:sp>
      </p:grpSp>
      <p:grpSp>
        <p:nvGrpSpPr>
          <p:cNvPr id="10" name="Group 9"/>
          <p:cNvGrpSpPr/>
          <p:nvPr/>
        </p:nvGrpSpPr>
        <p:grpSpPr>
          <a:xfrm>
            <a:off x="9675188" y="1739869"/>
            <a:ext cx="1880032" cy="4742470"/>
            <a:chOff x="9675188" y="1739869"/>
            <a:chExt cx="1253489" cy="3835461"/>
          </a:xfrm>
        </p:grpSpPr>
        <p:pic>
          <p:nvPicPr>
            <p:cNvPr id="3" name="Picture 2"/>
            <p:cNvPicPr>
              <a:picLocks noChangeAspect="1"/>
            </p:cNvPicPr>
            <p:nvPr/>
          </p:nvPicPr>
          <p:blipFill rotWithShape="1">
            <a:blip r:embed="rId3"/>
            <a:srcRect l="30266" t="55545" r="64766" b="8140"/>
            <a:stretch/>
          </p:blipFill>
          <p:spPr>
            <a:xfrm>
              <a:off x="9675188" y="1739869"/>
              <a:ext cx="1253489" cy="3835461"/>
            </a:xfrm>
            <a:prstGeom prst="rect">
              <a:avLst/>
            </a:prstGeom>
          </p:spPr>
        </p:pic>
        <p:cxnSp>
          <p:nvCxnSpPr>
            <p:cNvPr id="6" name="Straight Connector 5"/>
            <p:cNvCxnSpPr/>
            <p:nvPr/>
          </p:nvCxnSpPr>
          <p:spPr>
            <a:xfrm>
              <a:off x="10928677" y="1768473"/>
              <a:ext cx="0" cy="3741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7193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02818">
                                            <p:txEl>
                                              <p:pRg st="0" end="0"/>
                                            </p:txEl>
                                          </p:spTgt>
                                        </p:tgtEl>
                                        <p:attrNameLst>
                                          <p:attrName>style.visibility</p:attrName>
                                        </p:attrNameLst>
                                      </p:cBhvr>
                                      <p:to>
                                        <p:strVal val="visible"/>
                                      </p:to>
                                    </p:set>
                                    <p:animEffect transition="in" filter="dissolve">
                                      <p:cBhvr>
                                        <p:cTn id="7" dur="500"/>
                                        <p:tgtEl>
                                          <p:spTgt spid="80281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02818">
                                            <p:txEl>
                                              <p:pRg st="1" end="1"/>
                                            </p:txEl>
                                          </p:spTgt>
                                        </p:tgtEl>
                                        <p:attrNameLst>
                                          <p:attrName>style.visibility</p:attrName>
                                        </p:attrNameLst>
                                      </p:cBhvr>
                                      <p:to>
                                        <p:strVal val="visible"/>
                                      </p:to>
                                    </p:set>
                                    <p:animEffect transition="in" filter="dissolve">
                                      <p:cBhvr>
                                        <p:cTn id="10" dur="500"/>
                                        <p:tgtEl>
                                          <p:spTgt spid="80281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02818">
                                            <p:txEl>
                                              <p:pRg st="2" end="2"/>
                                            </p:txEl>
                                          </p:spTgt>
                                        </p:tgtEl>
                                        <p:attrNameLst>
                                          <p:attrName>style.visibility</p:attrName>
                                        </p:attrNameLst>
                                      </p:cBhvr>
                                      <p:to>
                                        <p:strVal val="visible"/>
                                      </p:to>
                                    </p:set>
                                    <p:animEffect transition="in" filter="dissolve">
                                      <p:cBhvr>
                                        <p:cTn id="13" dur="500"/>
                                        <p:tgtEl>
                                          <p:spTgt spid="802818">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02818">
                                            <p:txEl>
                                              <p:pRg st="3" end="3"/>
                                            </p:txEl>
                                          </p:spTgt>
                                        </p:tgtEl>
                                        <p:attrNameLst>
                                          <p:attrName>style.visibility</p:attrName>
                                        </p:attrNameLst>
                                      </p:cBhvr>
                                      <p:to>
                                        <p:strVal val="visible"/>
                                      </p:to>
                                    </p:set>
                                    <p:animEffect transition="in" filter="dissolve">
                                      <p:cBhvr>
                                        <p:cTn id="21" dur="500"/>
                                        <p:tgtEl>
                                          <p:spTgt spid="802818">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802818">
                                            <p:txEl>
                                              <p:pRg st="4" end="4"/>
                                            </p:txEl>
                                          </p:spTgt>
                                        </p:tgtEl>
                                        <p:attrNameLst>
                                          <p:attrName>style.visibility</p:attrName>
                                        </p:attrNameLst>
                                      </p:cBhvr>
                                      <p:to>
                                        <p:strVal val="visible"/>
                                      </p:to>
                                    </p:set>
                                    <p:animEffect transition="in" filter="dissolve">
                                      <p:cBhvr>
                                        <p:cTn id="24" dur="500"/>
                                        <p:tgtEl>
                                          <p:spTgt spid="802818">
                                            <p:txEl>
                                              <p:pRg st="4" end="4"/>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2660</TotalTime>
  <Words>2786</Words>
  <Application>Microsoft Macintosh PowerPoint</Application>
  <PresentationFormat>Custom</PresentationFormat>
  <Paragraphs>280</Paragraphs>
  <Slides>29</Slides>
  <Notes>4</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29</vt:i4>
      </vt:variant>
    </vt:vector>
  </HeadingPairs>
  <TitlesOfParts>
    <vt:vector size="40" baseType="lpstr">
      <vt:lpstr>2_Office Theme</vt:lpstr>
      <vt:lpstr>1_Office Theme</vt:lpstr>
      <vt:lpstr>25_Office Theme</vt:lpstr>
      <vt:lpstr>12_Office Theme</vt:lpstr>
      <vt:lpstr>13_Office Theme</vt:lpstr>
      <vt:lpstr>27_Office Theme</vt:lpstr>
      <vt:lpstr>Default Design</vt:lpstr>
      <vt:lpstr>1_Default Design</vt:lpstr>
      <vt:lpstr>5_Default Design</vt:lpstr>
      <vt:lpstr>7_Default Design</vt:lpstr>
      <vt:lpstr>Document</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ARkStorm: An emergency preparedness scenario for California </vt:lpstr>
      <vt:lpstr>PowerPoint Presentation</vt:lpstr>
      <vt:lpstr>PowerPoint Presentation</vt:lpstr>
      <vt:lpstr>Atmospheric River concepts and tools developed in California were key components of NOAA’s rapid response to the Howard Hanson Dam flood risk crisis that affected the Seattle area from 2009-2012</vt:lpstr>
      <vt:lpstr>A Key Challenge: Changing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Poleward Water Vapor Transport:  Modern tool and global landfall map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 Ralph</dc:creator>
  <cp:lastModifiedBy>Lance Bosart</cp:lastModifiedBy>
  <cp:revision>93</cp:revision>
  <dcterms:created xsi:type="dcterms:W3CDTF">2015-04-14T00:30:26Z</dcterms:created>
  <dcterms:modified xsi:type="dcterms:W3CDTF">2016-08-21T23:21:28Z</dcterms:modified>
</cp:coreProperties>
</file>