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8" r:id="rId2"/>
    <p:sldId id="259" r:id="rId3"/>
    <p:sldId id="274" r:id="rId4"/>
    <p:sldId id="283" r:id="rId5"/>
    <p:sldId id="282" r:id="rId6"/>
    <p:sldId id="284" r:id="rId7"/>
    <p:sldId id="278" r:id="rId8"/>
    <p:sldId id="277" r:id="rId9"/>
    <p:sldId id="276" r:id="rId10"/>
    <p:sldId id="260" r:id="rId11"/>
    <p:sldId id="261" r:id="rId12"/>
    <p:sldId id="262" r:id="rId13"/>
    <p:sldId id="275" r:id="rId14"/>
    <p:sldId id="280" r:id="rId15"/>
    <p:sldId id="263" r:id="rId16"/>
    <p:sldId id="264" r:id="rId17"/>
    <p:sldId id="265" r:id="rId18"/>
    <p:sldId id="266" r:id="rId19"/>
    <p:sldId id="257" r:id="rId20"/>
    <p:sldId id="267" r:id="rId21"/>
    <p:sldId id="268" r:id="rId22"/>
    <p:sldId id="269" r:id="rId23"/>
    <p:sldId id="270" r:id="rId24"/>
    <p:sldId id="271" r:id="rId25"/>
    <p:sldId id="272" r:id="rId26"/>
    <p:sldId id="273" r:id="rId27"/>
    <p:sldId id="279"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40" d="100"/>
          <a:sy n="140" d="100"/>
        </p:scale>
        <p:origin x="-496" y="-104"/>
      </p:cViewPr>
      <p:guideLst>
        <p:guide orient="horz" pos="2160"/>
        <p:guide pos="2880"/>
      </p:guideLst>
    </p:cSldViewPr>
  </p:slideViewPr>
  <p:notesTextViewPr>
    <p:cViewPr>
      <p:scale>
        <a:sx n="100" d="100"/>
        <a:sy n="100" d="100"/>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4812C0-0C1C-8246-8B87-705D16E817FA}" type="datetimeFigureOut">
              <a:rPr lang="en-US" smtClean="0"/>
              <a:t>30/08/2016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ED4C30-1F3F-AE4D-8CB8-C34E23D86C0F}" type="slidenum">
              <a:rPr lang="en-US" smtClean="0"/>
              <a:t>‹#›</a:t>
            </a:fld>
            <a:endParaRPr lang="en-US"/>
          </a:p>
        </p:txBody>
      </p:sp>
    </p:spTree>
    <p:extLst>
      <p:ext uri="{BB962C8B-B14F-4D97-AF65-F5344CB8AC3E}">
        <p14:creationId xmlns:p14="http://schemas.microsoft.com/office/powerpoint/2010/main" val="2004085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030B4-86C0-F441-8743-001863C1E45F}" type="slidenum">
              <a:rPr lang="en-US" smtClean="0"/>
              <a:t>2</a:t>
            </a:fld>
            <a:endParaRPr lang="en-US"/>
          </a:p>
        </p:txBody>
      </p:sp>
    </p:spTree>
    <p:extLst>
      <p:ext uri="{BB962C8B-B14F-4D97-AF65-F5344CB8AC3E}">
        <p14:creationId xmlns:p14="http://schemas.microsoft.com/office/powerpoint/2010/main" val="143842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030B4-86C0-F441-8743-001863C1E45F}" type="slidenum">
              <a:rPr lang="en-US" smtClean="0"/>
              <a:t>27</a:t>
            </a:fld>
            <a:endParaRPr lang="en-US"/>
          </a:p>
        </p:txBody>
      </p:sp>
    </p:spTree>
    <p:extLst>
      <p:ext uri="{BB962C8B-B14F-4D97-AF65-F5344CB8AC3E}">
        <p14:creationId xmlns:p14="http://schemas.microsoft.com/office/powerpoint/2010/main" val="143842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30D800-2521-694E-91BB-01B43CC8C600}" type="datetimeFigureOut">
              <a:rPr lang="en-US" smtClean="0"/>
              <a:t>30/08/2016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323795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30D800-2521-694E-91BB-01B43CC8C600}" type="datetimeFigureOut">
              <a:rPr lang="en-US" smtClean="0"/>
              <a:t>30/08/2016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326279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30D800-2521-694E-91BB-01B43CC8C600}" type="datetimeFigureOut">
              <a:rPr lang="en-US" smtClean="0"/>
              <a:t>30/08/2016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182246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30D800-2521-694E-91BB-01B43CC8C600}" type="datetimeFigureOut">
              <a:rPr lang="en-US" smtClean="0"/>
              <a:t>30/08/2016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819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30D800-2521-694E-91BB-01B43CC8C600}" type="datetimeFigureOut">
              <a:rPr lang="en-US" smtClean="0"/>
              <a:t>30/08/2016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386999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30D800-2521-694E-91BB-01B43CC8C600}" type="datetimeFigureOut">
              <a:rPr lang="en-US" smtClean="0"/>
              <a:t>30/08/2016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191839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30D800-2521-694E-91BB-01B43CC8C600}" type="datetimeFigureOut">
              <a:rPr lang="en-US" smtClean="0"/>
              <a:t>30/08/2016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1372147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30D800-2521-694E-91BB-01B43CC8C600}" type="datetimeFigureOut">
              <a:rPr lang="en-US" smtClean="0"/>
              <a:t>30/08/2016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94732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30D800-2521-694E-91BB-01B43CC8C600}" type="datetimeFigureOut">
              <a:rPr lang="en-US" smtClean="0"/>
              <a:t>30/08/2016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1323913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30D800-2521-694E-91BB-01B43CC8C600}" type="datetimeFigureOut">
              <a:rPr lang="en-US" smtClean="0"/>
              <a:t>30/08/2016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2081544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30D800-2521-694E-91BB-01B43CC8C600}" type="datetimeFigureOut">
              <a:rPr lang="en-US" smtClean="0"/>
              <a:t>30/08/2016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65BF0-D6EF-D842-AB87-C907572CF489}" type="slidenum">
              <a:rPr lang="en-US" smtClean="0"/>
              <a:t>‹#›</a:t>
            </a:fld>
            <a:endParaRPr lang="en-US"/>
          </a:p>
        </p:txBody>
      </p:sp>
    </p:spTree>
    <p:extLst>
      <p:ext uri="{BB962C8B-B14F-4D97-AF65-F5344CB8AC3E}">
        <p14:creationId xmlns:p14="http://schemas.microsoft.com/office/powerpoint/2010/main" val="35045188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0D800-2521-694E-91BB-01B43CC8C600}" type="datetimeFigureOut">
              <a:rPr lang="en-US" smtClean="0"/>
              <a:t>30/08/2016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65BF0-D6EF-D842-AB87-C907572CF489}" type="slidenum">
              <a:rPr lang="en-US" smtClean="0"/>
              <a:t>‹#›</a:t>
            </a:fld>
            <a:endParaRPr lang="en-US"/>
          </a:p>
        </p:txBody>
      </p:sp>
    </p:spTree>
    <p:extLst>
      <p:ext uri="{BB962C8B-B14F-4D97-AF65-F5344CB8AC3E}">
        <p14:creationId xmlns:p14="http://schemas.microsoft.com/office/powerpoint/2010/main" val="1512956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 Id="rId3" Type="http://schemas.openxmlformats.org/officeDocument/2006/relationships/image" Target="../media/image2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7" Type="http://schemas.openxmlformats.org/officeDocument/2006/relationships/image" Target="../media/image5.gif"/><Relationship Id="rId8" Type="http://schemas.openxmlformats.org/officeDocument/2006/relationships/image" Target="../media/image6.gif"/><Relationship Id="rId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gif"/><Relationship Id="rId3" Type="http://schemas.openxmlformats.org/officeDocument/2006/relationships/image" Target="../media/image3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gif"/><Relationship Id="rId3"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gif"/></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7" Type="http://schemas.openxmlformats.org/officeDocument/2006/relationships/image" Target="../media/image5.gif"/><Relationship Id="rId8" Type="http://schemas.openxmlformats.org/officeDocument/2006/relationships/image" Target="../media/image6.gif"/><Relationship Id="rId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814848"/>
            <a:ext cx="8229600" cy="1143000"/>
          </a:xfrm>
        </p:spPr>
        <p:txBody>
          <a:bodyPr>
            <a:normAutofit fontScale="90000"/>
          </a:bodyPr>
          <a:lstStyle/>
          <a:p>
            <a:r>
              <a:rPr lang="en-US" b="1" dirty="0" smtClean="0">
                <a:solidFill>
                  <a:srgbClr val="FF0000"/>
                </a:solidFill>
                <a:latin typeface="Calibri" charset="0"/>
              </a:rPr>
              <a:t>Sandy (2012), Hazel (1954) and the 1938 New England Hurricane:              A Perspective </a:t>
            </a:r>
            <a:endParaRPr lang="en-US" b="1" dirty="0">
              <a:solidFill>
                <a:srgbClr val="FF0000"/>
              </a:solidFill>
              <a:latin typeface="Calibri" charset="0"/>
            </a:endParaRPr>
          </a:p>
        </p:txBody>
      </p:sp>
    </p:spTree>
    <p:extLst>
      <p:ext uri="{BB962C8B-B14F-4D97-AF65-F5344CB8AC3E}">
        <p14:creationId xmlns:p14="http://schemas.microsoft.com/office/powerpoint/2010/main" val="40663524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982750" cy="6847144"/>
            <a:chOff x="-1" y="0"/>
            <a:chExt cx="9982750" cy="6847144"/>
          </a:xfrm>
        </p:grpSpPr>
        <p:grpSp>
          <p:nvGrpSpPr>
            <p:cNvPr id="5" name="Group 4"/>
            <p:cNvGrpSpPr/>
            <p:nvPr/>
          </p:nvGrpSpPr>
          <p:grpSpPr>
            <a:xfrm>
              <a:off x="-1" y="0"/>
              <a:ext cx="9143999" cy="5621008"/>
              <a:chOff x="-1" y="0"/>
              <a:chExt cx="9143999" cy="5794854"/>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grpSp>
        <p:sp>
          <p:nvSpPr>
            <p:cNvPr id="4" name="Rectangle 3"/>
            <p:cNvSpPr/>
            <p:nvPr/>
          </p:nvSpPr>
          <p:spPr>
            <a:xfrm>
              <a:off x="0" y="5794854"/>
              <a:ext cx="9143999" cy="1052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723053"/>
              <a:ext cx="8511441" cy="304056"/>
            </a:xfrm>
            <a:prstGeom prst="rect">
              <a:avLst/>
            </a:prstGeom>
          </p:spPr>
        </p:pic>
        <p:cxnSp>
          <p:nvCxnSpPr>
            <p:cNvPr id="19" name="Straight Connector 18"/>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180180"/>
              <a:ext cx="5409008" cy="400110"/>
              <a:chOff x="0" y="191938"/>
              <a:chExt cx="5409008" cy="400110"/>
            </a:xfrm>
          </p:grpSpPr>
          <p:sp>
            <p:nvSpPr>
              <p:cNvPr id="25" name="Rectangle 24"/>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15 October 1954</a:t>
                </a:r>
                <a:endParaRPr lang="en-US" sz="2000" dirty="0">
                  <a:latin typeface="Arial"/>
                  <a:cs typeface="Arial"/>
                </a:endParaRPr>
              </a:p>
            </p:txBody>
          </p:sp>
        </p:grpSp>
        <p:grpSp>
          <p:nvGrpSpPr>
            <p:cNvPr id="27" name="Group 26"/>
            <p:cNvGrpSpPr/>
            <p:nvPr/>
          </p:nvGrpSpPr>
          <p:grpSpPr>
            <a:xfrm>
              <a:off x="4573741" y="180180"/>
              <a:ext cx="5409008" cy="400110"/>
              <a:chOff x="0" y="191938"/>
              <a:chExt cx="5409008" cy="400110"/>
            </a:xfrm>
          </p:grpSpPr>
          <p:sp>
            <p:nvSpPr>
              <p:cNvPr id="28" name="Rectangle 27"/>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16 October 1954</a:t>
                </a:r>
                <a:endParaRPr lang="en-US" sz="2000" dirty="0">
                  <a:latin typeface="Arial"/>
                  <a:cs typeface="Arial"/>
                </a:endParaRPr>
              </a:p>
            </p:txBody>
          </p:sp>
        </p:grpSp>
        <p:sp>
          <p:nvSpPr>
            <p:cNvPr id="30" name="TextBox 29"/>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250-hPa wind speed (shaded, m s</a:t>
              </a:r>
              <a:r>
                <a:rPr lang="en-US" b="1" baseline="30000" dirty="0">
                  <a:solidFill>
                    <a:srgbClr val="FF0000"/>
                  </a:solidFill>
                  <a:latin typeface="Arial"/>
                  <a:cs typeface="Arial"/>
                </a:rPr>
                <a:t>−1</a:t>
              </a:r>
              <a:r>
                <a:rPr lang="en-US" b="1" dirty="0">
                  <a:solidFill>
                    <a:srgbClr val="FF0000"/>
                  </a:solidFill>
                  <a:latin typeface="Arial"/>
                  <a:cs typeface="Arial"/>
                </a:rPr>
                <a:t>), temperature (dashed red contours, °C), </a:t>
              </a:r>
              <a:br>
                <a:rPr lang="en-US" b="1" dirty="0">
                  <a:solidFill>
                    <a:srgbClr val="FF0000"/>
                  </a:solidFill>
                  <a:latin typeface="Arial"/>
                  <a:cs typeface="Arial"/>
                </a:rPr>
              </a:br>
              <a:r>
                <a:rPr lang="en-US" b="1" dirty="0">
                  <a:solidFill>
                    <a:srgbClr val="FF0000"/>
                  </a:solidFill>
                  <a:latin typeface="Arial"/>
                  <a:cs typeface="Arial"/>
                </a:rPr>
                <a:t>and geopotential height (black solid contours, dam)</a:t>
              </a:r>
            </a:p>
          </p:txBody>
        </p:sp>
        <p:cxnSp>
          <p:nvCxnSpPr>
            <p:cNvPr id="23" name="Straight Connector 22"/>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220948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982750" cy="6847144"/>
            <a:chOff x="-1" y="0"/>
            <a:chExt cx="9982750" cy="6847144"/>
          </a:xfrm>
        </p:grpSpPr>
        <p:grpSp>
          <p:nvGrpSpPr>
            <p:cNvPr id="3" name="Group 2"/>
            <p:cNvGrpSpPr/>
            <p:nvPr/>
          </p:nvGrpSpPr>
          <p:grpSpPr>
            <a:xfrm>
              <a:off x="0" y="0"/>
              <a:ext cx="9143998" cy="5621008"/>
              <a:chOff x="0" y="0"/>
              <a:chExt cx="9143998" cy="5794854"/>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6109" r="20175" b="11893"/>
              <a:stretch/>
            </p:blipFill>
            <p:spPr>
              <a:xfrm>
                <a:off x="4572000" y="0"/>
                <a:ext cx="4571998" cy="579485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219" r="20065" b="11893"/>
              <a:stretch/>
            </p:blipFill>
            <p:spPr>
              <a:xfrm>
                <a:off x="0" y="0"/>
                <a:ext cx="4572000" cy="5794854"/>
              </a:xfrm>
              <a:prstGeom prst="rect">
                <a:avLst/>
              </a:prstGeom>
            </p:spPr>
          </p:pic>
        </p:grpSp>
        <p:sp>
          <p:nvSpPr>
            <p:cNvPr id="4" name="Rectangle 3"/>
            <p:cNvSpPr/>
            <p:nvPr/>
          </p:nvSpPr>
          <p:spPr>
            <a:xfrm>
              <a:off x="0" y="5794854"/>
              <a:ext cx="9143999" cy="1052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250-hPa wind speed (shaded, m s</a:t>
              </a:r>
              <a:r>
                <a:rPr lang="en-US" b="1" baseline="30000" dirty="0">
                  <a:solidFill>
                    <a:srgbClr val="FF0000"/>
                  </a:solidFill>
                  <a:latin typeface="Arial"/>
                  <a:cs typeface="Arial"/>
                </a:rPr>
                <a:t>−1</a:t>
              </a:r>
              <a:r>
                <a:rPr lang="en-US" b="1" dirty="0">
                  <a:solidFill>
                    <a:srgbClr val="FF0000"/>
                  </a:solidFill>
                  <a:latin typeface="Arial"/>
                  <a:cs typeface="Arial"/>
                </a:rPr>
                <a:t>), 1000–500-hPa thickness (dashed red/blue contours, dam), and mean sea level pressure (black solid contours, hPa)</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723053"/>
              <a:ext cx="8511441" cy="304056"/>
            </a:xfrm>
            <a:prstGeom prst="rect">
              <a:avLst/>
            </a:prstGeom>
          </p:spPr>
        </p:pic>
        <p:cxnSp>
          <p:nvCxnSpPr>
            <p:cNvPr id="22" name="Straight Connector 21"/>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180180"/>
              <a:ext cx="5409008" cy="400110"/>
              <a:chOff x="0" y="191938"/>
              <a:chExt cx="5409008" cy="400110"/>
            </a:xfrm>
          </p:grpSpPr>
          <p:sp>
            <p:nvSpPr>
              <p:cNvPr id="25" name="Rectangle 24"/>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15 October 1954</a:t>
                </a:r>
                <a:endParaRPr lang="en-US" sz="2000" dirty="0">
                  <a:latin typeface="Arial"/>
                  <a:cs typeface="Arial"/>
                </a:endParaRPr>
              </a:p>
            </p:txBody>
          </p:sp>
        </p:grpSp>
        <p:grpSp>
          <p:nvGrpSpPr>
            <p:cNvPr id="27" name="Group 26"/>
            <p:cNvGrpSpPr/>
            <p:nvPr/>
          </p:nvGrpSpPr>
          <p:grpSpPr>
            <a:xfrm>
              <a:off x="4573741" y="180180"/>
              <a:ext cx="5409008" cy="400110"/>
              <a:chOff x="0" y="191938"/>
              <a:chExt cx="5409008" cy="400110"/>
            </a:xfrm>
          </p:grpSpPr>
          <p:sp>
            <p:nvSpPr>
              <p:cNvPr id="28" name="Rectangle 27"/>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16 October 1954</a:t>
                </a:r>
                <a:endParaRPr lang="en-US" sz="2000" dirty="0">
                  <a:latin typeface="Arial"/>
                  <a:cs typeface="Arial"/>
                </a:endParaRPr>
              </a:p>
            </p:txBody>
          </p:sp>
        </p:grpSp>
        <p:cxnSp>
          <p:nvCxnSpPr>
            <p:cNvPr id="23" name="Straight Connector 22"/>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88329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982750" cy="6847144"/>
            <a:chOff x="-1" y="0"/>
            <a:chExt cx="9982750" cy="6847144"/>
          </a:xfrm>
        </p:grpSpPr>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0" y="0"/>
              <a:ext cx="9144000" cy="5621008"/>
              <a:chOff x="0" y="0"/>
              <a:chExt cx="9144000" cy="579485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21" r="20064" b="11893"/>
              <a:stretch/>
            </p:blipFill>
            <p:spPr>
              <a:xfrm>
                <a:off x="0" y="0"/>
                <a:ext cx="4571999" cy="57948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gr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88448" b="6757"/>
            <a:stretch/>
          </p:blipFill>
          <p:spPr>
            <a:xfrm>
              <a:off x="316280" y="5726376"/>
              <a:ext cx="8511440" cy="315396"/>
            </a:xfrm>
            <a:prstGeom prst="rect">
              <a:avLst/>
            </a:prstGeom>
          </p:spPr>
        </p:pic>
        <p:cxnSp>
          <p:nvCxnSpPr>
            <p:cNvPr id="19" name="Straight Connector 18"/>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0" y="180180"/>
              <a:ext cx="5409008" cy="400110"/>
              <a:chOff x="0" y="191938"/>
              <a:chExt cx="5409008" cy="400110"/>
            </a:xfrm>
          </p:grpSpPr>
          <p:sp>
            <p:nvSpPr>
              <p:cNvPr id="22" name="Rectangle 21"/>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15 October 1954</a:t>
                </a:r>
                <a:endParaRPr lang="en-US" sz="2000" dirty="0">
                  <a:latin typeface="Arial"/>
                  <a:cs typeface="Arial"/>
                </a:endParaRPr>
              </a:p>
            </p:txBody>
          </p:sp>
        </p:grpSp>
        <p:grpSp>
          <p:nvGrpSpPr>
            <p:cNvPr id="24" name="Group 23"/>
            <p:cNvGrpSpPr/>
            <p:nvPr/>
          </p:nvGrpSpPr>
          <p:grpSpPr>
            <a:xfrm>
              <a:off x="4573741" y="180180"/>
              <a:ext cx="5409008" cy="400110"/>
              <a:chOff x="0" y="191938"/>
              <a:chExt cx="5409008" cy="400110"/>
            </a:xfrm>
          </p:grpSpPr>
          <p:sp>
            <p:nvSpPr>
              <p:cNvPr id="25" name="Rectangle 24"/>
              <p:cNvSpPr/>
              <p:nvPr/>
            </p:nvSpPr>
            <p:spPr>
              <a:xfrm>
                <a:off x="0" y="218311"/>
                <a:ext cx="3304246"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91938"/>
                <a:ext cx="5409008" cy="400110"/>
              </a:xfrm>
              <a:prstGeom prst="rect">
                <a:avLst/>
              </a:prstGeom>
              <a:noFill/>
              <a:ln w="19050" cmpd="sng">
                <a:noFill/>
              </a:ln>
            </p:spPr>
            <p:txBody>
              <a:bodyPr wrap="square" rtlCol="0">
                <a:spAutoFit/>
              </a:bodyPr>
              <a:lstStyle/>
              <a:p>
                <a:r>
                  <a:rPr lang="en-US" sz="2000" dirty="0" smtClean="0">
                    <a:latin typeface="Arial"/>
                    <a:cs typeface="Arial"/>
                  </a:rPr>
                  <a:t>0000 UTC 16 October 1954</a:t>
                </a:r>
                <a:endParaRPr lang="en-US" sz="2000" dirty="0">
                  <a:latin typeface="Arial"/>
                  <a:cs typeface="Arial"/>
                </a:endParaRPr>
              </a:p>
            </p:txBody>
          </p:sp>
        </p:grpSp>
        <p:sp>
          <p:nvSpPr>
            <p:cNvPr id="31" name="TextBox 30"/>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850-hPa frontogenesis [shaded, K (100 km)</a:t>
              </a:r>
              <a:r>
                <a:rPr lang="en-US" b="1" baseline="30000" dirty="0">
                  <a:solidFill>
                    <a:srgbClr val="FF0000"/>
                  </a:solidFill>
                  <a:latin typeface="Arial"/>
                  <a:cs typeface="Arial"/>
                </a:rPr>
                <a:t> −1</a:t>
              </a:r>
              <a:r>
                <a:rPr lang="en-US" b="1" dirty="0">
                  <a:solidFill>
                    <a:srgbClr val="FF0000"/>
                  </a:solidFill>
                  <a:latin typeface="Arial"/>
                  <a:cs typeface="Arial"/>
                </a:rPr>
                <a:t> (3 h)</a:t>
              </a:r>
              <a:r>
                <a:rPr lang="en-US" b="1" baseline="30000" dirty="0">
                  <a:solidFill>
                    <a:srgbClr val="FF0000"/>
                  </a:solidFill>
                  <a:latin typeface="Arial"/>
                  <a:cs typeface="Arial"/>
                </a:rPr>
                <a:t> −1</a:t>
              </a:r>
              <a:r>
                <a:rPr lang="en-US" b="1" dirty="0">
                  <a:solidFill>
                    <a:srgbClr val="FF0000"/>
                  </a:solidFill>
                  <a:latin typeface="Arial"/>
                  <a:cs typeface="Arial"/>
                </a:rPr>
                <a:t>], temperature (dashed red contours, °C), and geopotential height (black solid contours, dam)</a:t>
              </a:r>
            </a:p>
          </p:txBody>
        </p:sp>
        <p:cxnSp>
          <p:nvCxnSpPr>
            <p:cNvPr id="20" name="Straight Connector 19"/>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524314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infall- 38 Hurrican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42" y="0"/>
            <a:ext cx="6909256" cy="6858000"/>
          </a:xfrm>
          <a:prstGeom prst="rect">
            <a:avLst/>
          </a:prstGeom>
        </p:spPr>
      </p:pic>
    </p:spTree>
    <p:extLst>
      <p:ext uri="{BB962C8B-B14F-4D97-AF65-F5344CB8AC3E}">
        <p14:creationId xmlns:p14="http://schemas.microsoft.com/office/powerpoint/2010/main" val="167603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500" y="0"/>
            <a:ext cx="5702474" cy="6858000"/>
          </a:xfrm>
          <a:prstGeom prst="rect">
            <a:avLst/>
          </a:prstGeom>
        </p:spPr>
      </p:pic>
    </p:spTree>
    <p:extLst>
      <p:ext uri="{BB962C8B-B14F-4D97-AF65-F5344CB8AC3E}">
        <p14:creationId xmlns:p14="http://schemas.microsoft.com/office/powerpoint/2010/main" val="15316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10462237" cy="6730811"/>
            <a:chOff x="-1" y="0"/>
            <a:chExt cx="10462237" cy="6730811"/>
          </a:xfrm>
        </p:grpSpPr>
        <p:grpSp>
          <p:nvGrpSpPr>
            <p:cNvPr id="5" name="Group 4"/>
            <p:cNvGrpSpPr/>
            <p:nvPr/>
          </p:nvGrpSpPr>
          <p:grpSpPr>
            <a:xfrm>
              <a:off x="-1" y="0"/>
              <a:ext cx="9143999" cy="5654009"/>
              <a:chOff x="-1" y="0"/>
              <a:chExt cx="9143999" cy="5828875"/>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375"/>
              <a:stretch/>
            </p:blipFill>
            <p:spPr>
              <a:xfrm>
                <a:off x="-1" y="0"/>
                <a:ext cx="4572001" cy="582887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grpSp>
        <p:sp>
          <p:nvSpPr>
            <p:cNvPr id="22" name="Rectangle 21"/>
            <p:cNvSpPr/>
            <p:nvPr/>
          </p:nvSpPr>
          <p:spPr>
            <a:xfrm>
              <a:off x="0"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21 September 1938</a:t>
              </a:r>
              <a:endParaRPr lang="en-US" sz="2000" dirty="0">
                <a:latin typeface="Arial"/>
                <a:cs typeface="Arial"/>
              </a:endParaRPr>
            </a:p>
          </p:txBody>
        </p:sp>
        <p:sp>
          <p:nvSpPr>
            <p:cNvPr id="28" name="Rectangle 27"/>
            <p:cNvSpPr/>
            <p:nvPr/>
          </p:nvSpPr>
          <p:spPr>
            <a:xfrm>
              <a:off x="4571999"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571999"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22 September 1938</a:t>
              </a:r>
              <a:endParaRPr lang="en-US" sz="2000" dirty="0">
                <a:latin typeface="Arial"/>
                <a:cs typeface="Arial"/>
              </a:endParaRPr>
            </a:p>
          </p:txBody>
        </p: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723053"/>
              <a:ext cx="8511441" cy="304056"/>
            </a:xfrm>
            <a:prstGeom prst="rect">
              <a:avLst/>
            </a:prstGeom>
          </p:spPr>
        </p:pic>
        <p:cxnSp>
          <p:nvCxnSpPr>
            <p:cNvPr id="31" name="Straight Connector 30"/>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250-hPa wind speed (shaded, m s</a:t>
              </a:r>
              <a:r>
                <a:rPr lang="en-US" b="1" baseline="30000" dirty="0">
                  <a:solidFill>
                    <a:srgbClr val="FF0000"/>
                  </a:solidFill>
                  <a:latin typeface="Arial"/>
                  <a:cs typeface="Arial"/>
                </a:rPr>
                <a:t>−1</a:t>
              </a:r>
              <a:r>
                <a:rPr lang="en-US" b="1" dirty="0">
                  <a:solidFill>
                    <a:srgbClr val="FF0000"/>
                  </a:solidFill>
                  <a:latin typeface="Arial"/>
                  <a:cs typeface="Arial"/>
                </a:rPr>
                <a:t>), temperature (dashed red contours, °C), </a:t>
              </a:r>
              <a:br>
                <a:rPr lang="en-US" b="1" dirty="0">
                  <a:solidFill>
                    <a:srgbClr val="FF0000"/>
                  </a:solidFill>
                  <a:latin typeface="Arial"/>
                  <a:cs typeface="Arial"/>
                </a:rPr>
              </a:br>
              <a:r>
                <a:rPr lang="en-US" b="1" dirty="0">
                  <a:solidFill>
                    <a:srgbClr val="FF0000"/>
                  </a:solidFill>
                  <a:latin typeface="Arial"/>
                  <a:cs typeface="Arial"/>
                </a:rPr>
                <a:t>and geopotential height (black solid contours, dam)</a:t>
              </a:r>
            </a:p>
          </p:txBody>
        </p:sp>
        <p:cxnSp>
          <p:nvCxnSpPr>
            <p:cNvPr id="32" name="Straight Connector 31"/>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6726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462237" cy="6847144"/>
            <a:chOff x="-1" y="0"/>
            <a:chExt cx="10462237" cy="6847144"/>
          </a:xfrm>
        </p:grpSpPr>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 y="0"/>
              <a:ext cx="9143999" cy="5621008"/>
              <a:chOff x="-1" y="0"/>
              <a:chExt cx="9143999" cy="579485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grpSp>
        <p:sp>
          <p:nvSpPr>
            <p:cNvPr id="15" name="Rectangle 14"/>
            <p:cNvSpPr/>
            <p:nvPr/>
          </p:nvSpPr>
          <p:spPr>
            <a:xfrm>
              <a:off x="0"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21 September 1938</a:t>
              </a:r>
              <a:endParaRPr lang="en-US" sz="2000" dirty="0">
                <a:latin typeface="Arial"/>
                <a:cs typeface="Arial"/>
              </a:endParaRPr>
            </a:p>
          </p:txBody>
        </p:sp>
        <p:sp>
          <p:nvSpPr>
            <p:cNvPr id="17" name="Rectangle 16"/>
            <p:cNvSpPr/>
            <p:nvPr/>
          </p:nvSpPr>
          <p:spPr>
            <a:xfrm>
              <a:off x="4571999"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571999"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22 September 1938</a:t>
              </a:r>
              <a:endParaRPr lang="en-US" sz="2000" dirty="0">
                <a:latin typeface="Arial"/>
                <a:cs typeface="Arial"/>
              </a:endParaRPr>
            </a:p>
          </p:txBody>
        </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723053"/>
              <a:ext cx="8511441" cy="304056"/>
            </a:xfrm>
            <a:prstGeom prst="rect">
              <a:avLst/>
            </a:prstGeom>
          </p:spPr>
        </p:pic>
        <p:cxnSp>
          <p:nvCxnSpPr>
            <p:cNvPr id="28" name="Straight Connector 27"/>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250-hPa wind speed (shaded, m s</a:t>
              </a:r>
              <a:r>
                <a:rPr lang="en-US" b="1" baseline="30000" dirty="0">
                  <a:solidFill>
                    <a:srgbClr val="FF0000"/>
                  </a:solidFill>
                  <a:latin typeface="Arial"/>
                  <a:cs typeface="Arial"/>
                </a:rPr>
                <a:t>−1</a:t>
              </a:r>
              <a:r>
                <a:rPr lang="en-US" b="1" dirty="0">
                  <a:solidFill>
                    <a:srgbClr val="FF0000"/>
                  </a:solidFill>
                  <a:latin typeface="Arial"/>
                  <a:cs typeface="Arial"/>
                </a:rPr>
                <a:t>), 1000–500-hPa thickness (dashed red/blue contours, dam), and mean sea level pressure (black solid contours, hPa)</a:t>
              </a:r>
            </a:p>
          </p:txBody>
        </p:sp>
      </p:grpSp>
    </p:spTree>
    <p:extLst>
      <p:ext uri="{BB962C8B-B14F-4D97-AF65-F5344CB8AC3E}">
        <p14:creationId xmlns:p14="http://schemas.microsoft.com/office/powerpoint/2010/main" val="18729282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462237" cy="6847144"/>
            <a:chOff x="-1" y="0"/>
            <a:chExt cx="10462237" cy="6847144"/>
          </a:xfrm>
        </p:grpSpPr>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 y="0"/>
              <a:ext cx="9143999" cy="5621008"/>
              <a:chOff x="-1" y="0"/>
              <a:chExt cx="9143999" cy="579485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grpSp>
        <p:sp>
          <p:nvSpPr>
            <p:cNvPr id="17" name="Rectangle 16"/>
            <p:cNvSpPr/>
            <p:nvPr/>
          </p:nvSpPr>
          <p:spPr>
            <a:xfrm>
              <a:off x="0"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21 September 1938</a:t>
              </a:r>
              <a:endParaRPr lang="en-US" sz="2000" dirty="0">
                <a:latin typeface="Arial"/>
                <a:cs typeface="Arial"/>
              </a:endParaRPr>
            </a:p>
          </p:txBody>
        </p:sp>
        <p:sp>
          <p:nvSpPr>
            <p:cNvPr id="19" name="Rectangle 18"/>
            <p:cNvSpPr/>
            <p:nvPr/>
          </p:nvSpPr>
          <p:spPr>
            <a:xfrm>
              <a:off x="4571999" y="206553"/>
              <a:ext cx="3598218" cy="37373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571999" y="180180"/>
              <a:ext cx="5890237" cy="400110"/>
            </a:xfrm>
            <a:prstGeom prst="rect">
              <a:avLst/>
            </a:prstGeom>
            <a:noFill/>
            <a:ln w="19050" cmpd="sng">
              <a:noFill/>
            </a:ln>
          </p:spPr>
          <p:txBody>
            <a:bodyPr wrap="square" rtlCol="0">
              <a:spAutoFit/>
            </a:bodyPr>
            <a:lstStyle/>
            <a:p>
              <a:r>
                <a:rPr lang="en-US" sz="2000" dirty="0" smtClean="0">
                  <a:latin typeface="Arial"/>
                  <a:cs typeface="Arial"/>
                </a:rPr>
                <a:t>0000 UTC 22 September 1938</a:t>
              </a:r>
              <a:endParaRPr lang="en-US" sz="2000" dirty="0">
                <a:latin typeface="Arial"/>
                <a:cs typeface="Arial"/>
              </a:endParaRPr>
            </a:p>
          </p:txBody>
        </p:sp>
        <p:cxnSp>
          <p:nvCxnSpPr>
            <p:cNvPr id="22" name="Straight Connector 21"/>
            <p:cNvCxnSpPr/>
            <p:nvPr/>
          </p:nvCxnSpPr>
          <p:spPr>
            <a:xfrm flipH="1">
              <a:off x="0" y="561675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4571999" y="0"/>
              <a:ext cx="3" cy="56285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t="88448" b="6757"/>
            <a:stretch/>
          </p:blipFill>
          <p:spPr>
            <a:xfrm>
              <a:off x="316280" y="5726376"/>
              <a:ext cx="8511440" cy="315396"/>
            </a:xfrm>
            <a:prstGeom prst="rect">
              <a:avLst/>
            </a:prstGeom>
          </p:spPr>
        </p:pic>
        <p:sp>
          <p:nvSpPr>
            <p:cNvPr id="32" name="TextBox 31"/>
            <p:cNvSpPr txBox="1"/>
            <p:nvPr/>
          </p:nvSpPr>
          <p:spPr>
            <a:xfrm>
              <a:off x="-1" y="6084480"/>
              <a:ext cx="9143999" cy="646331"/>
            </a:xfrm>
            <a:prstGeom prst="rect">
              <a:avLst/>
            </a:prstGeom>
            <a:noFill/>
            <a:ln w="19050" cmpd="sng">
              <a:noFill/>
            </a:ln>
          </p:spPr>
          <p:txBody>
            <a:bodyPr wrap="square" rtlCol="0">
              <a:spAutoFit/>
            </a:bodyPr>
            <a:lstStyle/>
            <a:p>
              <a:pPr algn="ctr"/>
              <a:r>
                <a:rPr lang="en-US" b="1" dirty="0">
                  <a:solidFill>
                    <a:srgbClr val="FF0000"/>
                  </a:solidFill>
                  <a:latin typeface="Arial"/>
                  <a:cs typeface="Arial"/>
                </a:rPr>
                <a:t>850-hPa frontogenesis [shaded, K (100 km)</a:t>
              </a:r>
              <a:r>
                <a:rPr lang="en-US" b="1" baseline="30000" dirty="0">
                  <a:solidFill>
                    <a:srgbClr val="FF0000"/>
                  </a:solidFill>
                  <a:latin typeface="Arial"/>
                  <a:cs typeface="Arial"/>
                </a:rPr>
                <a:t> −1</a:t>
              </a:r>
              <a:r>
                <a:rPr lang="en-US" b="1" dirty="0">
                  <a:solidFill>
                    <a:srgbClr val="FF0000"/>
                  </a:solidFill>
                  <a:latin typeface="Arial"/>
                  <a:cs typeface="Arial"/>
                </a:rPr>
                <a:t> (3 h)</a:t>
              </a:r>
              <a:r>
                <a:rPr lang="en-US" b="1" baseline="30000" dirty="0">
                  <a:solidFill>
                    <a:srgbClr val="FF0000"/>
                  </a:solidFill>
                  <a:latin typeface="Arial"/>
                  <a:cs typeface="Arial"/>
                </a:rPr>
                <a:t> −1</a:t>
              </a:r>
              <a:r>
                <a:rPr lang="en-US" b="1" dirty="0">
                  <a:solidFill>
                    <a:srgbClr val="FF0000"/>
                  </a:solidFill>
                  <a:latin typeface="Arial"/>
                  <a:cs typeface="Arial"/>
                </a:rPr>
                <a:t>], temperature (dashed red contours, °C), and geopotential height (black solid contours, dam)</a:t>
              </a:r>
            </a:p>
          </p:txBody>
        </p:sp>
      </p:grpSp>
    </p:spTree>
    <p:extLst>
      <p:ext uri="{BB962C8B-B14F-4D97-AF65-F5344CB8AC3E}">
        <p14:creationId xmlns:p14="http://schemas.microsoft.com/office/powerpoint/2010/main" val="27913647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814848"/>
            <a:ext cx="8229600" cy="1143000"/>
          </a:xfrm>
        </p:spPr>
        <p:txBody>
          <a:bodyPr>
            <a:normAutofit fontScale="90000"/>
          </a:bodyPr>
          <a:lstStyle/>
          <a:p>
            <a:r>
              <a:rPr lang="en-US" sz="4000" b="1" dirty="0" smtClean="0">
                <a:solidFill>
                  <a:srgbClr val="FF0000"/>
                </a:solidFill>
                <a:latin typeface="Calibri" charset="0"/>
              </a:rPr>
              <a:t>Post Landfall:  The Snowy Side of Sandy </a:t>
            </a:r>
            <a:endParaRPr lang="en-US" sz="4000" b="1" dirty="0">
              <a:solidFill>
                <a:srgbClr val="FF0000"/>
              </a:solidFill>
              <a:latin typeface="Calibri" charset="0"/>
            </a:endParaRPr>
          </a:p>
        </p:txBody>
      </p:sp>
    </p:spTree>
    <p:extLst>
      <p:ext uri="{BB962C8B-B14F-4D97-AF65-F5344CB8AC3E}">
        <p14:creationId xmlns:p14="http://schemas.microsoft.com/office/powerpoint/2010/main" val="31705427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127000" y="2826"/>
            <a:ext cx="8877300" cy="6769100"/>
          </a:xfrm>
          <a:prstGeom prst="rect">
            <a:avLst/>
          </a:prstGeom>
        </p:spPr>
      </p:pic>
    </p:spTree>
    <p:extLst>
      <p:ext uri="{BB962C8B-B14F-4D97-AF65-F5344CB8AC3E}">
        <p14:creationId xmlns:p14="http://schemas.microsoft.com/office/powerpoint/2010/main" val="2792035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291376" cy="7066959"/>
            <a:chOff x="-1" y="0"/>
            <a:chExt cx="9291376" cy="7066959"/>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5058" cy="6858000"/>
            </a:xfrm>
            <a:prstGeom prst="rect">
              <a:avLst/>
            </a:prstGeom>
          </p:spPr>
        </p:pic>
        <p:sp>
          <p:nvSpPr>
            <p:cNvPr id="6" name="Rectangle 5"/>
            <p:cNvSpPr/>
            <p:nvPr/>
          </p:nvSpPr>
          <p:spPr>
            <a:xfrm>
              <a:off x="412919" y="6079113"/>
              <a:ext cx="8314519" cy="768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58476" y="273018"/>
              <a:ext cx="3000921" cy="37260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216159" y="227249"/>
              <a:ext cx="3075216" cy="3686394"/>
            </a:xfrm>
            <a:prstGeom prst="rect">
              <a:avLst/>
            </a:prstGeom>
            <a:noFill/>
          </p:spPr>
          <p:txBody>
            <a:bodyPr wrap="square" rtlCol="0">
              <a:spAutoFit/>
            </a:bodyPr>
            <a:lstStyle/>
            <a:p>
              <a:pPr>
                <a:lnSpc>
                  <a:spcPct val="145000"/>
                </a:lnSpc>
              </a:pPr>
              <a:r>
                <a:rPr lang="en-US" dirty="0" smtClean="0">
                  <a:latin typeface="Arial"/>
                  <a:cs typeface="Arial"/>
                </a:rPr>
                <a:t>Low pressure</a:t>
              </a:r>
            </a:p>
            <a:p>
              <a:pPr>
                <a:lnSpc>
                  <a:spcPct val="145000"/>
                </a:lnSpc>
              </a:pPr>
              <a:r>
                <a:rPr lang="en-US" dirty="0" smtClean="0">
                  <a:latin typeface="Arial"/>
                  <a:cs typeface="Arial"/>
                </a:rPr>
                <a:t>Tropical depression</a:t>
              </a:r>
            </a:p>
            <a:p>
              <a:pPr>
                <a:lnSpc>
                  <a:spcPct val="145000"/>
                </a:lnSpc>
              </a:pPr>
              <a:r>
                <a:rPr lang="en-US" dirty="0" smtClean="0">
                  <a:latin typeface="Arial"/>
                  <a:cs typeface="Arial"/>
                </a:rPr>
                <a:t>Tropical storm</a:t>
              </a:r>
            </a:p>
            <a:p>
              <a:pPr>
                <a:lnSpc>
                  <a:spcPct val="145000"/>
                </a:lnSpc>
              </a:pPr>
              <a:r>
                <a:rPr lang="en-US" dirty="0" smtClean="0">
                  <a:latin typeface="Arial"/>
                  <a:cs typeface="Arial"/>
                </a:rPr>
                <a:t>Hurricane (Sandy)</a:t>
              </a:r>
            </a:p>
            <a:p>
              <a:pPr>
                <a:lnSpc>
                  <a:spcPct val="145000"/>
                </a:lnSpc>
              </a:pPr>
              <a:r>
                <a:rPr lang="en-US" dirty="0" smtClean="0">
                  <a:latin typeface="Arial"/>
                  <a:cs typeface="Arial"/>
                </a:rPr>
                <a:t>Hurricane (Hazel)</a:t>
              </a:r>
            </a:p>
            <a:p>
              <a:pPr>
                <a:lnSpc>
                  <a:spcPct val="145000"/>
                </a:lnSpc>
              </a:pPr>
              <a:r>
                <a:rPr lang="en-US" dirty="0" smtClean="0">
                  <a:latin typeface="Arial"/>
                  <a:cs typeface="Arial"/>
                </a:rPr>
                <a:t>Hurricane (38-Hurr)</a:t>
              </a:r>
            </a:p>
            <a:p>
              <a:pPr>
                <a:lnSpc>
                  <a:spcPct val="145000"/>
                </a:lnSpc>
              </a:pPr>
              <a:r>
                <a:rPr lang="en-US" dirty="0" smtClean="0">
                  <a:latin typeface="Arial"/>
                  <a:cs typeface="Arial"/>
                </a:rPr>
                <a:t>Extratropical (Sandy)</a:t>
              </a:r>
            </a:p>
            <a:p>
              <a:pPr>
                <a:lnSpc>
                  <a:spcPct val="145000"/>
                </a:lnSpc>
              </a:pPr>
              <a:r>
                <a:rPr lang="en-US" dirty="0" smtClean="0">
                  <a:latin typeface="Arial"/>
                  <a:cs typeface="Arial"/>
                </a:rPr>
                <a:t>Extratropical (Hazel)</a:t>
              </a:r>
            </a:p>
            <a:p>
              <a:pPr>
                <a:lnSpc>
                  <a:spcPct val="145000"/>
                </a:lnSpc>
              </a:pPr>
              <a:r>
                <a:rPr lang="en-US" dirty="0" smtClean="0">
                  <a:latin typeface="Arial"/>
                  <a:cs typeface="Arial"/>
                </a:rPr>
                <a:t>Extratropical (38-Hurr)</a:t>
              </a:r>
              <a:endParaRPr lang="en-US" dirty="0">
                <a:latin typeface="Arial"/>
                <a:cs typeface="Arial"/>
              </a:endParaRPr>
            </a:p>
          </p:txBody>
        </p:sp>
        <p:pic>
          <p:nvPicPr>
            <p:cNvPr id="20" name="Picture 19"/>
            <p:cNvPicPr>
              <a:picLocks noChangeAspect="1"/>
            </p:cNvPicPr>
            <p:nvPr/>
          </p:nvPicPr>
          <p:blipFill rotWithShape="1">
            <a:blip r:embed="rId4"/>
            <a:srcRect l="29867" t="28509" r="65809" b="65496"/>
            <a:stretch/>
          </p:blipFill>
          <p:spPr>
            <a:xfrm>
              <a:off x="5799944" y="331885"/>
              <a:ext cx="383760" cy="411138"/>
            </a:xfrm>
            <a:prstGeom prst="rect">
              <a:avLst/>
            </a:prstGeom>
          </p:spPr>
        </p:pic>
        <p:pic>
          <p:nvPicPr>
            <p:cNvPr id="21" name="Picture 20"/>
            <p:cNvPicPr>
              <a:picLocks noChangeAspect="1"/>
            </p:cNvPicPr>
            <p:nvPr/>
          </p:nvPicPr>
          <p:blipFill rotWithShape="1">
            <a:blip r:embed="rId5"/>
            <a:srcRect l="30382" t="29309" r="66316" b="66518"/>
            <a:stretch/>
          </p:blipFill>
          <p:spPr>
            <a:xfrm>
              <a:off x="5847198" y="771854"/>
              <a:ext cx="293086" cy="286150"/>
            </a:xfrm>
            <a:prstGeom prst="rect">
              <a:avLst/>
            </a:prstGeom>
          </p:spPr>
        </p:pic>
        <p:sp>
          <p:nvSpPr>
            <p:cNvPr id="23" name="TextBox 22"/>
            <p:cNvSpPr txBox="1"/>
            <p:nvPr/>
          </p:nvSpPr>
          <p:spPr>
            <a:xfrm>
              <a:off x="-1" y="6051296"/>
              <a:ext cx="9143999" cy="1015663"/>
            </a:xfrm>
            <a:prstGeom prst="rect">
              <a:avLst/>
            </a:prstGeom>
            <a:noFill/>
            <a:ln w="19050" cmpd="sng">
              <a:noFill/>
            </a:ln>
          </p:spPr>
          <p:txBody>
            <a:bodyPr wrap="square" rtlCol="0">
              <a:spAutoFit/>
            </a:bodyPr>
            <a:lstStyle/>
            <a:p>
              <a:pPr algn="ctr"/>
              <a:r>
                <a:rPr lang="en-US" sz="1500" b="1" dirty="0">
                  <a:solidFill>
                    <a:srgbClr val="FF0000"/>
                  </a:solidFill>
                  <a:latin typeface="Arial"/>
                  <a:cs typeface="Arial"/>
                </a:rPr>
                <a:t>Sandy: </a:t>
              </a:r>
              <a:r>
                <a:rPr lang="en-US" sz="1500" b="1" dirty="0" smtClean="0">
                  <a:solidFill>
                    <a:srgbClr val="FF0000"/>
                  </a:solidFill>
                  <a:latin typeface="Arial"/>
                  <a:cs typeface="Arial"/>
                </a:rPr>
                <a:t> 1800 </a:t>
              </a:r>
              <a:r>
                <a:rPr lang="en-US" sz="1500" b="1" dirty="0">
                  <a:solidFill>
                    <a:srgbClr val="FF0000"/>
                  </a:solidFill>
                  <a:latin typeface="Arial"/>
                  <a:cs typeface="Arial"/>
                </a:rPr>
                <a:t>UTC 21 October – 1200 UTC 31 October 2012 </a:t>
              </a:r>
              <a:r>
                <a:rPr lang="en-US" sz="1500" b="1" dirty="0" smtClean="0">
                  <a:solidFill>
                    <a:srgbClr val="FF0000"/>
                  </a:solidFill>
                  <a:latin typeface="Arial"/>
                  <a:cs typeface="Arial"/>
                </a:rPr>
                <a:t/>
              </a:r>
              <a:br>
                <a:rPr lang="en-US" sz="1500" b="1" dirty="0" smtClean="0">
                  <a:solidFill>
                    <a:srgbClr val="FF0000"/>
                  </a:solidFill>
                  <a:latin typeface="Arial"/>
                  <a:cs typeface="Arial"/>
                </a:rPr>
              </a:br>
              <a:r>
                <a:rPr lang="en-US" sz="1500" b="1" dirty="0">
                  <a:solidFill>
                    <a:srgbClr val="FF0000"/>
                  </a:solidFill>
                  <a:latin typeface="Arial"/>
                  <a:cs typeface="Arial"/>
                </a:rPr>
                <a:t>Hazel: </a:t>
              </a:r>
              <a:r>
                <a:rPr lang="en-US" sz="1500" b="1" dirty="0" smtClean="0">
                  <a:solidFill>
                    <a:srgbClr val="FF0000"/>
                  </a:solidFill>
                  <a:latin typeface="Arial"/>
                  <a:cs typeface="Arial"/>
                </a:rPr>
                <a:t> 0600 </a:t>
              </a:r>
              <a:r>
                <a:rPr lang="en-US" sz="1500" b="1" dirty="0">
                  <a:solidFill>
                    <a:srgbClr val="FF0000"/>
                  </a:solidFill>
                  <a:latin typeface="Arial"/>
                  <a:cs typeface="Arial"/>
                </a:rPr>
                <a:t>UTC 5 October – 1200 UTC 18 October </a:t>
              </a:r>
              <a:r>
                <a:rPr lang="en-US" sz="1500" b="1" dirty="0" smtClean="0">
                  <a:solidFill>
                    <a:srgbClr val="FF0000"/>
                  </a:solidFill>
                  <a:latin typeface="Arial"/>
                  <a:cs typeface="Arial"/>
                </a:rPr>
                <a:t>1954</a:t>
              </a:r>
              <a:br>
                <a:rPr lang="en-US" sz="1500" b="1" dirty="0" smtClean="0">
                  <a:solidFill>
                    <a:srgbClr val="FF0000"/>
                  </a:solidFill>
                  <a:latin typeface="Arial"/>
                  <a:cs typeface="Arial"/>
                </a:rPr>
              </a:br>
              <a:r>
                <a:rPr lang="en-US" sz="1500" b="1" dirty="0" smtClean="0">
                  <a:solidFill>
                    <a:srgbClr val="FF0000"/>
                  </a:solidFill>
                  <a:latin typeface="Arial"/>
                  <a:cs typeface="Arial"/>
                </a:rPr>
                <a:t>1938 New England Hurricane</a:t>
              </a:r>
              <a:r>
                <a:rPr lang="en-US" sz="1500" b="1" dirty="0">
                  <a:solidFill>
                    <a:srgbClr val="FF0000"/>
                  </a:solidFill>
                  <a:latin typeface="Arial"/>
                  <a:cs typeface="Arial"/>
                </a:rPr>
                <a:t>:  </a:t>
              </a:r>
              <a:r>
                <a:rPr lang="en-US" sz="1500" b="1" dirty="0" smtClean="0">
                  <a:solidFill>
                    <a:srgbClr val="FF0000"/>
                  </a:solidFill>
                  <a:latin typeface="Arial"/>
                  <a:cs typeface="Arial"/>
                </a:rPr>
                <a:t>1200 </a:t>
              </a:r>
              <a:r>
                <a:rPr lang="en-US" sz="1500" b="1" dirty="0">
                  <a:solidFill>
                    <a:srgbClr val="FF0000"/>
                  </a:solidFill>
                  <a:latin typeface="Arial"/>
                  <a:cs typeface="Arial"/>
                </a:rPr>
                <a:t>UTC </a:t>
              </a:r>
              <a:r>
                <a:rPr lang="en-US" sz="1500" b="1" dirty="0" smtClean="0">
                  <a:solidFill>
                    <a:srgbClr val="FF0000"/>
                  </a:solidFill>
                  <a:latin typeface="Arial"/>
                  <a:cs typeface="Arial"/>
                </a:rPr>
                <a:t>9 September </a:t>
              </a:r>
              <a:r>
                <a:rPr lang="en-US" sz="1500" b="1" dirty="0">
                  <a:solidFill>
                    <a:srgbClr val="FF0000"/>
                  </a:solidFill>
                  <a:latin typeface="Arial"/>
                  <a:cs typeface="Arial"/>
                </a:rPr>
                <a:t>– </a:t>
              </a:r>
              <a:r>
                <a:rPr lang="en-US" sz="1500" b="1" dirty="0" smtClean="0">
                  <a:solidFill>
                    <a:srgbClr val="FF0000"/>
                  </a:solidFill>
                  <a:latin typeface="Arial"/>
                  <a:cs typeface="Arial"/>
                </a:rPr>
                <a:t>0000 </a:t>
              </a:r>
              <a:r>
                <a:rPr lang="en-US" sz="1500" b="1" dirty="0">
                  <a:solidFill>
                    <a:srgbClr val="FF0000"/>
                  </a:solidFill>
                  <a:latin typeface="Arial"/>
                  <a:cs typeface="Arial"/>
                </a:rPr>
                <a:t>UTC </a:t>
              </a:r>
              <a:r>
                <a:rPr lang="en-US" sz="1500" b="1" dirty="0" smtClean="0">
                  <a:solidFill>
                    <a:srgbClr val="FF0000"/>
                  </a:solidFill>
                  <a:latin typeface="Arial"/>
                  <a:cs typeface="Arial"/>
                </a:rPr>
                <a:t>23 September 1938</a:t>
              </a:r>
              <a:r>
                <a:rPr lang="en-US" sz="1500" b="1" dirty="0">
                  <a:solidFill>
                    <a:srgbClr val="0000FF"/>
                  </a:solidFill>
                  <a:latin typeface="Arial"/>
                  <a:cs typeface="Arial"/>
                </a:rPr>
                <a:t/>
              </a:r>
              <a:br>
                <a:rPr lang="en-US" sz="1500" b="1" dirty="0">
                  <a:solidFill>
                    <a:srgbClr val="0000FF"/>
                  </a:solidFill>
                  <a:latin typeface="Arial"/>
                  <a:cs typeface="Arial"/>
                </a:rPr>
              </a:br>
              <a:endParaRPr lang="en-US" sz="1500" b="1" dirty="0">
                <a:solidFill>
                  <a:srgbClr val="0000FF"/>
                </a:solidFill>
                <a:latin typeface="Arial"/>
                <a:cs typeface="Arial"/>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0024" t="28416" r="66769" b="65504"/>
            <a:stretch/>
          </p:blipFill>
          <p:spPr>
            <a:xfrm>
              <a:off x="5845060" y="3101581"/>
              <a:ext cx="284639" cy="41699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9777" t="28416" r="66769" b="65504"/>
            <a:stretch/>
          </p:blipFill>
          <p:spPr>
            <a:xfrm>
              <a:off x="5823164" y="2688616"/>
              <a:ext cx="306533" cy="416995"/>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60533" t="77270" r="37906" b="17781"/>
            <a:stretch/>
          </p:blipFill>
          <p:spPr>
            <a:xfrm>
              <a:off x="5914554" y="1152640"/>
              <a:ext cx="138560" cy="339410"/>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40780" t="37036" r="57573" b="58568"/>
            <a:stretch/>
          </p:blipFill>
          <p:spPr>
            <a:xfrm>
              <a:off x="5914124" y="1564304"/>
              <a:ext cx="146195" cy="301501"/>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49737" t="75865" r="48500" b="19641"/>
            <a:stretch/>
          </p:blipFill>
          <p:spPr>
            <a:xfrm>
              <a:off x="5903466" y="1958076"/>
              <a:ext cx="156447" cy="308225"/>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48121" t="75611" r="50157" b="19589"/>
            <a:stretch/>
          </p:blipFill>
          <p:spPr>
            <a:xfrm>
              <a:off x="5906864" y="2334072"/>
              <a:ext cx="152865" cy="329231"/>
            </a:xfrm>
            <a:prstGeom prst="rect">
              <a:avLst/>
            </a:prstGeom>
          </p:spPr>
        </p:pic>
        <p:pic>
          <p:nvPicPr>
            <p:cNvPr id="2" name="Picture 1"/>
            <p:cNvPicPr>
              <a:picLocks noChangeAspect="1"/>
            </p:cNvPicPr>
            <p:nvPr/>
          </p:nvPicPr>
          <p:blipFill rotWithShape="1">
            <a:blip r:embed="rId9"/>
            <a:srcRect l="30143" t="28552" r="66782" b="66118"/>
            <a:stretch/>
          </p:blipFill>
          <p:spPr>
            <a:xfrm>
              <a:off x="5847198" y="3518576"/>
              <a:ext cx="293086" cy="374236"/>
            </a:xfrm>
            <a:prstGeom prst="rect">
              <a:avLst/>
            </a:prstGeom>
          </p:spPr>
        </p:pic>
      </p:grpSp>
    </p:spTree>
    <p:extLst>
      <p:ext uri="{BB962C8B-B14F-4D97-AF65-F5344CB8AC3E}">
        <p14:creationId xmlns:p14="http://schemas.microsoft.com/office/powerpoint/2010/main" val="36539321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Total Precipitation</a:t>
            </a:r>
            <a:endParaRPr lang="en-US" b="1" dirty="0">
              <a:solidFill>
                <a:srgbClr val="FF0000"/>
              </a:solidFill>
            </a:endParaRPr>
          </a:p>
        </p:txBody>
      </p:sp>
      <p:pic>
        <p:nvPicPr>
          <p:cNvPr id="3" name="Picture 2" descr="Sandy_2012_snowfal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31" y="1830898"/>
            <a:ext cx="4369406" cy="4036293"/>
          </a:xfrm>
          <a:prstGeom prst="rect">
            <a:avLst/>
          </a:prstGeom>
        </p:spPr>
      </p:pic>
      <p:sp>
        <p:nvSpPr>
          <p:cNvPr id="5" name="TextBox 4"/>
          <p:cNvSpPr txBox="1"/>
          <p:nvPr/>
        </p:nvSpPr>
        <p:spPr>
          <a:xfrm>
            <a:off x="790389" y="1464908"/>
            <a:ext cx="3099451" cy="584776"/>
          </a:xfrm>
          <a:prstGeom prst="rect">
            <a:avLst/>
          </a:prstGeom>
          <a:noFill/>
        </p:spPr>
        <p:txBody>
          <a:bodyPr wrap="square" rtlCol="0">
            <a:spAutoFit/>
          </a:bodyPr>
          <a:lstStyle/>
          <a:p>
            <a:pPr algn="ctr"/>
            <a:r>
              <a:rPr lang="en-US" sz="1400" b="1" dirty="0" smtClean="0">
                <a:solidFill>
                  <a:srgbClr val="0000FF"/>
                </a:solidFill>
              </a:rPr>
              <a:t>Observed snowfall (in, shaded) </a:t>
            </a:r>
            <a:endParaRPr lang="en-US" sz="1400" b="1" dirty="0">
              <a:solidFill>
                <a:srgbClr val="0000FF"/>
              </a:solidFill>
            </a:endParaRPr>
          </a:p>
          <a:p>
            <a:endParaRPr lang="en-US" dirty="0">
              <a:solidFill>
                <a:srgbClr val="0000FF"/>
              </a:solidFill>
            </a:endParaRPr>
          </a:p>
        </p:txBody>
      </p:sp>
      <p:sp>
        <p:nvSpPr>
          <p:cNvPr id="8" name="TextBox 7"/>
          <p:cNvSpPr txBox="1"/>
          <p:nvPr/>
        </p:nvSpPr>
        <p:spPr>
          <a:xfrm>
            <a:off x="-149566" y="6068860"/>
            <a:ext cx="9085177" cy="584776"/>
          </a:xfrm>
          <a:prstGeom prst="rect">
            <a:avLst/>
          </a:prstGeom>
          <a:noFill/>
        </p:spPr>
        <p:txBody>
          <a:bodyPr wrap="square" rtlCol="0">
            <a:spAutoFit/>
          </a:bodyPr>
          <a:lstStyle/>
          <a:p>
            <a:pPr algn="ctr"/>
            <a:r>
              <a:rPr lang="en-US" sz="1400" b="1" dirty="0" smtClean="0">
                <a:solidFill>
                  <a:srgbClr val="0000FF"/>
                </a:solidFill>
              </a:rPr>
              <a:t>Image Source: Weather Prediction Center </a:t>
            </a:r>
            <a:endParaRPr lang="en-US" sz="1400" b="1" dirty="0">
              <a:solidFill>
                <a:srgbClr val="0000FF"/>
              </a:solidFill>
            </a:endParaRPr>
          </a:p>
          <a:p>
            <a:endParaRPr lang="en-US" dirty="0">
              <a:solidFill>
                <a:srgbClr val="0000FF"/>
              </a:solidFill>
            </a:endParaRPr>
          </a:p>
        </p:txBody>
      </p:sp>
      <p:pic>
        <p:nvPicPr>
          <p:cNvPr id="11" name="Picture 10" descr="sandy2012filledrainwhit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622" y="1839792"/>
            <a:ext cx="3514079" cy="4045162"/>
          </a:xfrm>
          <a:prstGeom prst="rect">
            <a:avLst/>
          </a:prstGeom>
        </p:spPr>
      </p:pic>
      <p:sp>
        <p:nvSpPr>
          <p:cNvPr id="12" name="TextBox 11"/>
          <p:cNvSpPr txBox="1"/>
          <p:nvPr/>
        </p:nvSpPr>
        <p:spPr>
          <a:xfrm>
            <a:off x="5125695" y="1464908"/>
            <a:ext cx="3099451" cy="584776"/>
          </a:xfrm>
          <a:prstGeom prst="rect">
            <a:avLst/>
          </a:prstGeom>
          <a:noFill/>
        </p:spPr>
        <p:txBody>
          <a:bodyPr wrap="square" rtlCol="0">
            <a:spAutoFit/>
          </a:bodyPr>
          <a:lstStyle/>
          <a:p>
            <a:pPr algn="ctr"/>
            <a:r>
              <a:rPr lang="en-US" sz="1400" b="1" dirty="0" smtClean="0">
                <a:solidFill>
                  <a:srgbClr val="0000FF"/>
                </a:solidFill>
              </a:rPr>
              <a:t>Observed precipitation (in, shaded) </a:t>
            </a:r>
            <a:endParaRPr lang="en-US" sz="1400" b="1" dirty="0">
              <a:solidFill>
                <a:srgbClr val="0000FF"/>
              </a:solidFill>
            </a:endParaRPr>
          </a:p>
          <a:p>
            <a:endParaRPr lang="en-US" dirty="0">
              <a:solidFill>
                <a:srgbClr val="0000FF"/>
              </a:solidFill>
            </a:endParaRPr>
          </a:p>
        </p:txBody>
      </p:sp>
      <p:sp>
        <p:nvSpPr>
          <p:cNvPr id="13" name="Rectangle 12"/>
          <p:cNvSpPr/>
          <p:nvPr/>
        </p:nvSpPr>
        <p:spPr>
          <a:xfrm>
            <a:off x="310831" y="1830898"/>
            <a:ext cx="8534550" cy="4054056"/>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5879158" y="4511305"/>
            <a:ext cx="1065708" cy="825902"/>
          </a:xfrm>
          <a:prstGeom prst="straightConnector1">
            <a:avLst/>
          </a:prstGeom>
          <a:ln w="47625">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527463" y="5239516"/>
            <a:ext cx="1576666" cy="307777"/>
          </a:xfrm>
          <a:prstGeom prst="rect">
            <a:avLst/>
          </a:prstGeom>
          <a:noFill/>
        </p:spPr>
        <p:txBody>
          <a:bodyPr wrap="square" rtlCol="0">
            <a:spAutoFit/>
          </a:bodyPr>
          <a:lstStyle/>
          <a:p>
            <a:r>
              <a:rPr lang="en-US" sz="1400" b="1" dirty="0" smtClean="0"/>
              <a:t>Downslope drying</a:t>
            </a:r>
            <a:endParaRPr lang="en-US" sz="1400" b="1" dirty="0"/>
          </a:p>
        </p:txBody>
      </p:sp>
    </p:spTree>
    <p:extLst>
      <p:ext uri="{BB962C8B-B14F-4D97-AF65-F5344CB8AC3E}">
        <p14:creationId xmlns:p14="http://schemas.microsoft.com/office/powerpoint/2010/main" val="21882654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Quasi-Geostrophic Forcing</a:t>
            </a:r>
            <a:endParaRPr lang="en-US" b="1" dirty="0">
              <a:solidFill>
                <a:srgbClr val="FF0000"/>
              </a:solidFill>
            </a:endParaRPr>
          </a:p>
        </p:txBody>
      </p:sp>
      <p:pic>
        <p:nvPicPr>
          <p:cNvPr id="6" name="Picture 5" descr="qvectorsand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6" y="1642909"/>
            <a:ext cx="6616288" cy="5112587"/>
          </a:xfrm>
          <a:prstGeom prst="rect">
            <a:avLst/>
          </a:prstGeom>
        </p:spPr>
      </p:pic>
      <p:sp>
        <p:nvSpPr>
          <p:cNvPr id="3" name="TextBox 2"/>
          <p:cNvSpPr txBox="1"/>
          <p:nvPr/>
        </p:nvSpPr>
        <p:spPr>
          <a:xfrm>
            <a:off x="6607393" y="2495433"/>
            <a:ext cx="2309035" cy="2031325"/>
          </a:xfrm>
          <a:prstGeom prst="rect">
            <a:avLst/>
          </a:prstGeom>
          <a:noFill/>
        </p:spPr>
        <p:txBody>
          <a:bodyPr wrap="square" rtlCol="0">
            <a:spAutoFit/>
          </a:bodyPr>
          <a:lstStyle/>
          <a:p>
            <a:pPr marL="285750" indent="-285750">
              <a:buFont typeface="Arial"/>
              <a:buChar char="•"/>
            </a:pPr>
            <a:r>
              <a:rPr lang="en-US" dirty="0" smtClean="0"/>
              <a:t>Forcing for ascent in the snowfall region originated downstream of an upper-level trough at 1200 UTC 28 October</a:t>
            </a:r>
            <a:endParaRPr lang="en-US" dirty="0"/>
          </a:p>
        </p:txBody>
      </p:sp>
      <p:sp>
        <p:nvSpPr>
          <p:cNvPr id="9" name="TextBox 8"/>
          <p:cNvSpPr txBox="1"/>
          <p:nvPr/>
        </p:nvSpPr>
        <p:spPr>
          <a:xfrm>
            <a:off x="195381" y="1943337"/>
            <a:ext cx="2777041" cy="369332"/>
          </a:xfrm>
          <a:prstGeom prst="rect">
            <a:avLst/>
          </a:prstGeom>
          <a:solidFill>
            <a:schemeClr val="bg1"/>
          </a:solidFill>
          <a:effectLst/>
        </p:spPr>
        <p:txBody>
          <a:bodyPr wrap="square" rtlCol="0">
            <a:spAutoFit/>
          </a:bodyPr>
          <a:lstStyle/>
          <a:p>
            <a:r>
              <a:rPr lang="en-US" b="1" dirty="0" smtClean="0"/>
              <a:t>1200 UTC 28 October 2012</a:t>
            </a:r>
            <a:endParaRPr lang="en-US" b="1" dirty="0"/>
          </a:p>
        </p:txBody>
      </p:sp>
      <p:sp>
        <p:nvSpPr>
          <p:cNvPr id="8" name="TextBox 7"/>
          <p:cNvSpPr txBox="1"/>
          <p:nvPr/>
        </p:nvSpPr>
        <p:spPr>
          <a:xfrm>
            <a:off x="35509" y="1248206"/>
            <a:ext cx="9085177" cy="861774"/>
          </a:xfrm>
          <a:prstGeom prst="rect">
            <a:avLst/>
          </a:prstGeom>
          <a:noFill/>
        </p:spPr>
        <p:txBody>
          <a:bodyPr wrap="square" rtlCol="0">
            <a:spAutoFit/>
          </a:bodyPr>
          <a:lstStyle/>
          <a:p>
            <a:pPr algn="ctr"/>
            <a:r>
              <a:rPr lang="en-US" sz="1600" b="1" dirty="0" smtClean="0">
                <a:solidFill>
                  <a:srgbClr val="0000FF"/>
                </a:solidFill>
                <a:cs typeface="Calibri (Body)"/>
              </a:rPr>
              <a:t>500</a:t>
            </a:r>
            <a:r>
              <a:rPr lang="en-US" sz="1600" b="1" dirty="0">
                <a:solidFill>
                  <a:srgbClr val="0000FF"/>
                </a:solidFill>
                <a:cs typeface="Calibri (Body)"/>
              </a:rPr>
              <a:t>-hPa </a:t>
            </a:r>
            <a:r>
              <a:rPr lang="en-US" sz="1600" b="1" dirty="0" smtClean="0">
                <a:solidFill>
                  <a:srgbClr val="0000FF"/>
                </a:solidFill>
                <a:cs typeface="Calibri (Body)"/>
              </a:rPr>
              <a:t>heights (dam, solid), temperature (°K, dashed</a:t>
            </a:r>
            <a:r>
              <a:rPr lang="en-US" sz="1600" b="1" dirty="0">
                <a:solidFill>
                  <a:srgbClr val="0000FF"/>
                </a:solidFill>
                <a:cs typeface="Calibri (Body)"/>
              </a:rPr>
              <a:t>), Q-</a:t>
            </a:r>
            <a:r>
              <a:rPr lang="en-US" sz="1600" b="1" dirty="0" smtClean="0">
                <a:solidFill>
                  <a:srgbClr val="0000FF"/>
                </a:solidFill>
                <a:cs typeface="Calibri (Body)"/>
              </a:rPr>
              <a:t>vectors (Pa m</a:t>
            </a:r>
            <a:r>
              <a:rPr lang="en-US" sz="1600" b="1" baseline="30000" dirty="0" smtClean="0">
                <a:solidFill>
                  <a:srgbClr val="0000FF"/>
                </a:solidFill>
                <a:cs typeface="Calibri (Body)"/>
              </a:rPr>
              <a:t>-1</a:t>
            </a:r>
            <a:r>
              <a:rPr lang="en-US" sz="1600" b="1" dirty="0" smtClean="0">
                <a:solidFill>
                  <a:srgbClr val="0000FF"/>
                </a:solidFill>
                <a:cs typeface="Calibri (Body)"/>
              </a:rPr>
              <a:t> s</a:t>
            </a:r>
            <a:r>
              <a:rPr lang="en-US" sz="1600" b="1" baseline="30000" dirty="0" smtClean="0">
                <a:solidFill>
                  <a:srgbClr val="0000FF"/>
                </a:solidFill>
                <a:cs typeface="Calibri (Body)"/>
              </a:rPr>
              <a:t>-1</a:t>
            </a:r>
            <a:r>
              <a:rPr lang="en-US" sz="1600" b="1" dirty="0">
                <a:solidFill>
                  <a:srgbClr val="0000FF"/>
                </a:solidFill>
                <a:cs typeface="Calibri (Body)"/>
              </a:rPr>
              <a:t>,</a:t>
            </a:r>
            <a:endParaRPr lang="en-US" sz="1600" dirty="0">
              <a:solidFill>
                <a:srgbClr val="0000FF"/>
              </a:solidFill>
              <a:cs typeface="Calibri (Body)"/>
            </a:endParaRPr>
          </a:p>
          <a:p>
            <a:pPr algn="ctr"/>
            <a:r>
              <a:rPr lang="en-US" sz="1600" b="1" dirty="0" smtClean="0">
                <a:solidFill>
                  <a:srgbClr val="0000FF"/>
                </a:solidFill>
              </a:rPr>
              <a:t>arrows), </a:t>
            </a:r>
            <a:r>
              <a:rPr lang="en-US" sz="1600" b="1" dirty="0">
                <a:solidFill>
                  <a:srgbClr val="0000FF"/>
                </a:solidFill>
              </a:rPr>
              <a:t>Q-vector forcing </a:t>
            </a:r>
            <a:r>
              <a:rPr lang="en-US" sz="1600" b="1" dirty="0" smtClean="0">
                <a:solidFill>
                  <a:srgbClr val="0000FF"/>
                </a:solidFill>
              </a:rPr>
              <a:t>(</a:t>
            </a:r>
            <a:r>
              <a:rPr lang="en-US" sz="1600" b="1" dirty="0">
                <a:solidFill>
                  <a:srgbClr val="0000FF"/>
                </a:solidFill>
                <a:cs typeface="Calibri (Body)"/>
              </a:rPr>
              <a:t>Pa m</a:t>
            </a:r>
            <a:r>
              <a:rPr lang="en-US" sz="1600" b="1" baseline="30000" dirty="0" smtClean="0">
                <a:solidFill>
                  <a:srgbClr val="0000FF"/>
                </a:solidFill>
                <a:cs typeface="Calibri (Body)"/>
              </a:rPr>
              <a:t>-2</a:t>
            </a:r>
            <a:r>
              <a:rPr lang="en-US" sz="1600" b="1" dirty="0" smtClean="0">
                <a:solidFill>
                  <a:srgbClr val="0000FF"/>
                </a:solidFill>
                <a:cs typeface="Calibri (Body)"/>
              </a:rPr>
              <a:t> </a:t>
            </a:r>
            <a:r>
              <a:rPr lang="en-US" sz="1600" b="1" dirty="0">
                <a:solidFill>
                  <a:srgbClr val="0000FF"/>
                </a:solidFill>
                <a:cs typeface="Calibri (Body)"/>
              </a:rPr>
              <a:t>s</a:t>
            </a:r>
            <a:r>
              <a:rPr lang="en-US" sz="1600" b="1" baseline="30000" dirty="0">
                <a:solidFill>
                  <a:srgbClr val="0000FF"/>
                </a:solidFill>
                <a:cs typeface="Calibri (Body)"/>
              </a:rPr>
              <a:t>-</a:t>
            </a:r>
            <a:r>
              <a:rPr lang="en-US" sz="1600" b="1" baseline="30000" dirty="0" smtClean="0">
                <a:solidFill>
                  <a:srgbClr val="0000FF"/>
                </a:solidFill>
                <a:cs typeface="Calibri (Body)"/>
              </a:rPr>
              <a:t>1</a:t>
            </a:r>
            <a:r>
              <a:rPr lang="en-US" sz="1600" b="1" dirty="0" smtClean="0">
                <a:solidFill>
                  <a:srgbClr val="0000FF"/>
                </a:solidFill>
                <a:cs typeface="Calibri (Body)"/>
              </a:rPr>
              <a:t>,</a:t>
            </a:r>
            <a:r>
              <a:rPr lang="en-US" sz="1600" b="1" baseline="30000" dirty="0" smtClean="0">
                <a:solidFill>
                  <a:srgbClr val="0000FF"/>
                </a:solidFill>
                <a:cs typeface="Calibri (Body)"/>
              </a:rPr>
              <a:t> </a:t>
            </a:r>
            <a:r>
              <a:rPr lang="en-US" sz="1600" b="1" dirty="0" smtClean="0">
                <a:solidFill>
                  <a:srgbClr val="0000FF"/>
                </a:solidFill>
              </a:rPr>
              <a:t>shaded</a:t>
            </a:r>
            <a:r>
              <a:rPr lang="en-US" sz="1600" b="1" dirty="0">
                <a:solidFill>
                  <a:srgbClr val="0000FF"/>
                </a:solidFill>
              </a:rPr>
              <a:t>)</a:t>
            </a:r>
          </a:p>
          <a:p>
            <a:endParaRPr lang="en-US" dirty="0">
              <a:solidFill>
                <a:srgbClr val="0000FF"/>
              </a:solidFill>
            </a:endParaRPr>
          </a:p>
        </p:txBody>
      </p:sp>
      <p:sp>
        <p:nvSpPr>
          <p:cNvPr id="7" name="Rectangle 6"/>
          <p:cNvSpPr/>
          <p:nvPr/>
        </p:nvSpPr>
        <p:spPr>
          <a:xfrm>
            <a:off x="195381" y="1909317"/>
            <a:ext cx="6340964" cy="4671167"/>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39748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Quasi</a:t>
            </a:r>
            <a:r>
              <a:rPr lang="en-US" b="1" dirty="0" smtClean="0">
                <a:solidFill>
                  <a:srgbClr val="FF0000"/>
                </a:solidFill>
              </a:rPr>
              <a:t>-Geostrophic Forcing</a:t>
            </a:r>
            <a:endParaRPr lang="en-US" dirty="0"/>
          </a:p>
        </p:txBody>
      </p:sp>
      <p:pic>
        <p:nvPicPr>
          <p:cNvPr id="4" name="Picture 3" descr="qvectorsandy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7" y="1648316"/>
            <a:ext cx="6612653" cy="5109778"/>
          </a:xfrm>
          <a:prstGeom prst="rect">
            <a:avLst/>
          </a:prstGeom>
        </p:spPr>
      </p:pic>
      <p:sp>
        <p:nvSpPr>
          <p:cNvPr id="5" name="TextBox 4"/>
          <p:cNvSpPr txBox="1"/>
          <p:nvPr/>
        </p:nvSpPr>
        <p:spPr>
          <a:xfrm>
            <a:off x="6607393" y="2495433"/>
            <a:ext cx="2309035" cy="2585323"/>
          </a:xfrm>
          <a:prstGeom prst="rect">
            <a:avLst/>
          </a:prstGeom>
          <a:noFill/>
        </p:spPr>
        <p:txBody>
          <a:bodyPr wrap="square" rtlCol="0">
            <a:spAutoFit/>
          </a:bodyPr>
          <a:lstStyle/>
          <a:p>
            <a:pPr marL="285750" indent="-285750">
              <a:buFont typeface="Arial"/>
              <a:buChar char="•"/>
            </a:pPr>
            <a:r>
              <a:rPr lang="en-US" dirty="0" smtClean="0"/>
              <a:t>500 </a:t>
            </a:r>
            <a:r>
              <a:rPr lang="en-US" dirty="0" err="1" smtClean="0"/>
              <a:t>hPa</a:t>
            </a:r>
            <a:r>
              <a:rPr lang="en-US" dirty="0" smtClean="0"/>
              <a:t> Q-vector convergence increased over West Virginia as forcing for ascent wrapped around the </a:t>
            </a:r>
            <a:r>
              <a:rPr lang="en-US" dirty="0" err="1" smtClean="0"/>
              <a:t>poleward</a:t>
            </a:r>
            <a:r>
              <a:rPr lang="en-US" dirty="0" smtClean="0"/>
              <a:t> and western side of the cyclone</a:t>
            </a:r>
            <a:endParaRPr lang="en-US" dirty="0"/>
          </a:p>
        </p:txBody>
      </p:sp>
      <p:sp>
        <p:nvSpPr>
          <p:cNvPr id="3" name="TextBox 2"/>
          <p:cNvSpPr txBox="1"/>
          <p:nvPr/>
        </p:nvSpPr>
        <p:spPr>
          <a:xfrm>
            <a:off x="35509" y="1248206"/>
            <a:ext cx="9085177" cy="861774"/>
          </a:xfrm>
          <a:prstGeom prst="rect">
            <a:avLst/>
          </a:prstGeom>
          <a:noFill/>
        </p:spPr>
        <p:txBody>
          <a:bodyPr wrap="square" rtlCol="0">
            <a:spAutoFit/>
          </a:bodyPr>
          <a:lstStyle/>
          <a:p>
            <a:pPr algn="ctr"/>
            <a:r>
              <a:rPr lang="en-US" sz="1600" b="1" dirty="0" smtClean="0">
                <a:solidFill>
                  <a:srgbClr val="0000FF"/>
                </a:solidFill>
                <a:cs typeface="Calibri (Body)"/>
              </a:rPr>
              <a:t>500</a:t>
            </a:r>
            <a:r>
              <a:rPr lang="en-US" sz="1600" b="1" dirty="0">
                <a:solidFill>
                  <a:srgbClr val="0000FF"/>
                </a:solidFill>
                <a:cs typeface="Calibri (Body)"/>
              </a:rPr>
              <a:t>-hPa </a:t>
            </a:r>
            <a:r>
              <a:rPr lang="en-US" sz="1600" b="1" dirty="0" smtClean="0">
                <a:solidFill>
                  <a:srgbClr val="0000FF"/>
                </a:solidFill>
                <a:cs typeface="Calibri (Body)"/>
              </a:rPr>
              <a:t>heights (dam, solid), temperature (°K, dashed</a:t>
            </a:r>
            <a:r>
              <a:rPr lang="en-US" sz="1600" b="1" dirty="0">
                <a:solidFill>
                  <a:srgbClr val="0000FF"/>
                </a:solidFill>
                <a:cs typeface="Calibri (Body)"/>
              </a:rPr>
              <a:t>), Q-</a:t>
            </a:r>
            <a:r>
              <a:rPr lang="en-US" sz="1600" b="1" dirty="0" smtClean="0">
                <a:solidFill>
                  <a:srgbClr val="0000FF"/>
                </a:solidFill>
                <a:cs typeface="Calibri (Body)"/>
              </a:rPr>
              <a:t>vectors (Pa m</a:t>
            </a:r>
            <a:r>
              <a:rPr lang="en-US" sz="1600" b="1" baseline="30000" dirty="0" smtClean="0">
                <a:solidFill>
                  <a:srgbClr val="0000FF"/>
                </a:solidFill>
                <a:cs typeface="Calibri (Body)"/>
              </a:rPr>
              <a:t>-1</a:t>
            </a:r>
            <a:r>
              <a:rPr lang="en-US" sz="1600" b="1" dirty="0" smtClean="0">
                <a:solidFill>
                  <a:srgbClr val="0000FF"/>
                </a:solidFill>
                <a:cs typeface="Calibri (Body)"/>
              </a:rPr>
              <a:t> s</a:t>
            </a:r>
            <a:r>
              <a:rPr lang="en-US" sz="1600" b="1" baseline="30000" dirty="0" smtClean="0">
                <a:solidFill>
                  <a:srgbClr val="0000FF"/>
                </a:solidFill>
                <a:cs typeface="Calibri (Body)"/>
              </a:rPr>
              <a:t>-1</a:t>
            </a:r>
            <a:r>
              <a:rPr lang="en-US" sz="1600" b="1" dirty="0" smtClean="0">
                <a:solidFill>
                  <a:srgbClr val="0000FF"/>
                </a:solidFill>
                <a:cs typeface="Calibri (Body)"/>
              </a:rPr>
              <a:t>,</a:t>
            </a:r>
            <a:endParaRPr lang="en-US" sz="1600" dirty="0">
              <a:solidFill>
                <a:srgbClr val="0000FF"/>
              </a:solidFill>
              <a:cs typeface="Calibri (Body)"/>
            </a:endParaRPr>
          </a:p>
          <a:p>
            <a:pPr algn="ctr"/>
            <a:r>
              <a:rPr lang="en-US" sz="1600" b="1" dirty="0" smtClean="0">
                <a:solidFill>
                  <a:srgbClr val="0000FF"/>
                </a:solidFill>
              </a:rPr>
              <a:t>arrows), </a:t>
            </a:r>
            <a:r>
              <a:rPr lang="en-US" sz="1600" b="1" dirty="0">
                <a:solidFill>
                  <a:srgbClr val="0000FF"/>
                </a:solidFill>
              </a:rPr>
              <a:t>Q-vector forcing </a:t>
            </a:r>
            <a:r>
              <a:rPr lang="en-US" sz="1600" b="1" dirty="0" smtClean="0">
                <a:solidFill>
                  <a:srgbClr val="0000FF"/>
                </a:solidFill>
              </a:rPr>
              <a:t>(</a:t>
            </a:r>
            <a:r>
              <a:rPr lang="en-US" sz="1600" b="1" dirty="0">
                <a:solidFill>
                  <a:srgbClr val="0000FF"/>
                </a:solidFill>
                <a:cs typeface="Calibri (Body)"/>
              </a:rPr>
              <a:t>Pa m</a:t>
            </a:r>
            <a:r>
              <a:rPr lang="en-US" sz="1600" b="1" baseline="30000" dirty="0" smtClean="0">
                <a:solidFill>
                  <a:srgbClr val="0000FF"/>
                </a:solidFill>
                <a:cs typeface="Calibri (Body)"/>
              </a:rPr>
              <a:t>-2</a:t>
            </a:r>
            <a:r>
              <a:rPr lang="en-US" sz="1600" b="1" dirty="0" smtClean="0">
                <a:solidFill>
                  <a:srgbClr val="0000FF"/>
                </a:solidFill>
                <a:cs typeface="Calibri (Body)"/>
              </a:rPr>
              <a:t> </a:t>
            </a:r>
            <a:r>
              <a:rPr lang="en-US" sz="1600" b="1" dirty="0">
                <a:solidFill>
                  <a:srgbClr val="0000FF"/>
                </a:solidFill>
                <a:cs typeface="Calibri (Body)"/>
              </a:rPr>
              <a:t>s</a:t>
            </a:r>
            <a:r>
              <a:rPr lang="en-US" sz="1600" b="1" baseline="30000" dirty="0">
                <a:solidFill>
                  <a:srgbClr val="0000FF"/>
                </a:solidFill>
                <a:cs typeface="Calibri (Body)"/>
              </a:rPr>
              <a:t>-</a:t>
            </a:r>
            <a:r>
              <a:rPr lang="en-US" sz="1600" b="1" baseline="30000" dirty="0" smtClean="0">
                <a:solidFill>
                  <a:srgbClr val="0000FF"/>
                </a:solidFill>
                <a:cs typeface="Calibri (Body)"/>
              </a:rPr>
              <a:t>1</a:t>
            </a:r>
            <a:r>
              <a:rPr lang="en-US" sz="1600" b="1" dirty="0" smtClean="0">
                <a:solidFill>
                  <a:srgbClr val="0000FF"/>
                </a:solidFill>
                <a:cs typeface="Calibri (Body)"/>
              </a:rPr>
              <a:t>,</a:t>
            </a:r>
            <a:r>
              <a:rPr lang="en-US" sz="1600" b="1" baseline="30000" dirty="0" smtClean="0">
                <a:solidFill>
                  <a:srgbClr val="0000FF"/>
                </a:solidFill>
                <a:cs typeface="Calibri (Body)"/>
              </a:rPr>
              <a:t> </a:t>
            </a:r>
            <a:r>
              <a:rPr lang="en-US" sz="1600" b="1" dirty="0" smtClean="0">
                <a:solidFill>
                  <a:srgbClr val="0000FF"/>
                </a:solidFill>
              </a:rPr>
              <a:t>shaded</a:t>
            </a:r>
            <a:r>
              <a:rPr lang="en-US" sz="1600" b="1" dirty="0">
                <a:solidFill>
                  <a:srgbClr val="0000FF"/>
                </a:solidFill>
              </a:rPr>
              <a:t>)</a:t>
            </a:r>
          </a:p>
          <a:p>
            <a:endParaRPr lang="en-US" dirty="0">
              <a:solidFill>
                <a:srgbClr val="0000FF"/>
              </a:solidFill>
            </a:endParaRPr>
          </a:p>
        </p:txBody>
      </p:sp>
      <p:sp>
        <p:nvSpPr>
          <p:cNvPr id="9" name="TextBox 8"/>
          <p:cNvSpPr txBox="1"/>
          <p:nvPr/>
        </p:nvSpPr>
        <p:spPr>
          <a:xfrm>
            <a:off x="195381" y="1941662"/>
            <a:ext cx="2777041" cy="369332"/>
          </a:xfrm>
          <a:prstGeom prst="rect">
            <a:avLst/>
          </a:prstGeom>
          <a:solidFill>
            <a:schemeClr val="bg1"/>
          </a:solidFill>
          <a:effectLst/>
        </p:spPr>
        <p:txBody>
          <a:bodyPr wrap="square" rtlCol="0">
            <a:spAutoFit/>
          </a:bodyPr>
          <a:lstStyle/>
          <a:p>
            <a:r>
              <a:rPr lang="en-US" b="1" dirty="0" smtClean="0"/>
              <a:t>0000 UTC 30 October 2012</a:t>
            </a:r>
            <a:endParaRPr lang="en-US" b="1" dirty="0"/>
          </a:p>
        </p:txBody>
      </p:sp>
      <p:sp>
        <p:nvSpPr>
          <p:cNvPr id="7" name="Rectangle 6"/>
          <p:cNvSpPr/>
          <p:nvPr/>
        </p:nvSpPr>
        <p:spPr>
          <a:xfrm>
            <a:off x="195381" y="1909317"/>
            <a:ext cx="6340964" cy="4671167"/>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6888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8415" y="1934332"/>
            <a:ext cx="6780715" cy="5239643"/>
          </a:xfrm>
          <a:prstGeom prst="rect">
            <a:avLst/>
          </a:prstGeom>
        </p:spPr>
      </p:pic>
      <p:sp>
        <p:nvSpPr>
          <p:cNvPr id="4" name="TextBox 3"/>
          <p:cNvSpPr txBox="1"/>
          <p:nvPr/>
        </p:nvSpPr>
        <p:spPr>
          <a:xfrm>
            <a:off x="6439918" y="2797408"/>
            <a:ext cx="2602910" cy="2308324"/>
          </a:xfrm>
          <a:prstGeom prst="rect">
            <a:avLst/>
          </a:prstGeom>
          <a:noFill/>
        </p:spPr>
        <p:txBody>
          <a:bodyPr wrap="square" rtlCol="0">
            <a:spAutoFit/>
          </a:bodyPr>
          <a:lstStyle/>
          <a:p>
            <a:pPr marL="285750" indent="-285750">
              <a:buFont typeface="Arial"/>
              <a:buChar char="•"/>
            </a:pPr>
            <a:r>
              <a:rPr lang="en-US" dirty="0" smtClean="0"/>
              <a:t>Northerly and northwesterly low-level warm-air advection upwind of the Appalachian Mountain spine increased the stability in this region</a:t>
            </a:r>
            <a:endParaRPr lang="en-US" dirty="0"/>
          </a:p>
        </p:txBody>
      </p:sp>
      <p:sp>
        <p:nvSpPr>
          <p:cNvPr id="6" name="TextBox 5"/>
          <p:cNvSpPr txBox="1"/>
          <p:nvPr/>
        </p:nvSpPr>
        <p:spPr>
          <a:xfrm>
            <a:off x="35509" y="1263212"/>
            <a:ext cx="9085177" cy="584776"/>
          </a:xfrm>
          <a:prstGeom prst="rect">
            <a:avLst/>
          </a:prstGeom>
          <a:noFill/>
        </p:spPr>
        <p:txBody>
          <a:bodyPr wrap="square" rtlCol="0">
            <a:spAutoFit/>
          </a:bodyPr>
          <a:lstStyle/>
          <a:p>
            <a:pPr algn="ctr"/>
            <a:r>
              <a:rPr lang="en-US" sz="1600" b="1" dirty="0" smtClean="0">
                <a:solidFill>
                  <a:srgbClr val="0000FF"/>
                </a:solidFill>
              </a:rPr>
              <a:t>800</a:t>
            </a:r>
            <a:r>
              <a:rPr lang="en-US" sz="1600" b="1" dirty="0">
                <a:solidFill>
                  <a:srgbClr val="0000FF"/>
                </a:solidFill>
              </a:rPr>
              <a:t>-</a:t>
            </a:r>
            <a:r>
              <a:rPr lang="en-US" sz="1600" b="1" dirty="0" smtClean="0">
                <a:solidFill>
                  <a:srgbClr val="0000FF"/>
                </a:solidFill>
              </a:rPr>
              <a:t>hPa temperature change (°C 6h</a:t>
            </a:r>
            <a:r>
              <a:rPr lang="en-US" sz="1600" b="1" baseline="30000" dirty="0" smtClean="0">
                <a:solidFill>
                  <a:srgbClr val="0000FF"/>
                </a:solidFill>
              </a:rPr>
              <a:t>-1</a:t>
            </a:r>
            <a:r>
              <a:rPr lang="en-US" sz="1600" b="1" dirty="0" smtClean="0">
                <a:solidFill>
                  <a:srgbClr val="0000FF"/>
                </a:solidFill>
              </a:rPr>
              <a:t>, shaded), temperature (solid &gt; 0 </a:t>
            </a:r>
            <a:r>
              <a:rPr lang="en-US" sz="1600" b="1" dirty="0">
                <a:solidFill>
                  <a:srgbClr val="0000FF"/>
                </a:solidFill>
              </a:rPr>
              <a:t>°</a:t>
            </a:r>
            <a:r>
              <a:rPr lang="en-US" sz="1600" b="1" dirty="0" smtClean="0">
                <a:solidFill>
                  <a:srgbClr val="0000FF"/>
                </a:solidFill>
              </a:rPr>
              <a:t>C, dashed &lt; 0 </a:t>
            </a:r>
            <a:r>
              <a:rPr lang="en-US" sz="1600" b="1" dirty="0">
                <a:solidFill>
                  <a:srgbClr val="0000FF"/>
                </a:solidFill>
              </a:rPr>
              <a:t>°</a:t>
            </a:r>
            <a:r>
              <a:rPr lang="en-US" sz="1600" b="1" dirty="0" smtClean="0">
                <a:solidFill>
                  <a:srgbClr val="0000FF"/>
                </a:solidFill>
              </a:rPr>
              <a:t>C), wind (</a:t>
            </a:r>
            <a:r>
              <a:rPr lang="en-US" sz="1600" b="1" dirty="0" err="1" smtClean="0">
                <a:solidFill>
                  <a:srgbClr val="0000FF"/>
                </a:solidFill>
              </a:rPr>
              <a:t>kt</a:t>
            </a:r>
            <a:r>
              <a:rPr lang="en-US" sz="1600" b="1" dirty="0" smtClean="0">
                <a:solidFill>
                  <a:srgbClr val="0000FF"/>
                </a:solidFill>
              </a:rPr>
              <a:t>, barbs)</a:t>
            </a:r>
            <a:endParaRPr lang="en-US" sz="1600" b="1" dirty="0">
              <a:solidFill>
                <a:srgbClr val="0000FF"/>
              </a:solidFill>
            </a:endParaRPr>
          </a:p>
          <a:p>
            <a:endParaRPr lang="en-US" sz="1600" dirty="0">
              <a:solidFill>
                <a:srgbClr val="0000FF"/>
              </a:solidFill>
            </a:endParaRPr>
          </a:p>
        </p:txBody>
      </p:sp>
      <p:sp>
        <p:nvSpPr>
          <p:cNvPr id="7" name="TextBox 6"/>
          <p:cNvSpPr txBox="1"/>
          <p:nvPr/>
        </p:nvSpPr>
        <p:spPr>
          <a:xfrm>
            <a:off x="486629" y="2100006"/>
            <a:ext cx="2193583" cy="369332"/>
          </a:xfrm>
          <a:prstGeom prst="rect">
            <a:avLst/>
          </a:prstGeom>
          <a:solidFill>
            <a:schemeClr val="bg1"/>
          </a:solidFill>
        </p:spPr>
        <p:txBody>
          <a:bodyPr wrap="square" rtlCol="0">
            <a:spAutoFit/>
          </a:bodyPr>
          <a:lstStyle/>
          <a:p>
            <a:r>
              <a:rPr lang="en-US" b="1" dirty="0" smtClean="0"/>
              <a:t>0600 UTC 30 October</a:t>
            </a:r>
            <a:endParaRPr lang="en-US" b="1" dirty="0"/>
          </a:p>
        </p:txBody>
      </p:sp>
      <p:sp>
        <p:nvSpPr>
          <p:cNvPr id="8" name="Rectangle 7"/>
          <p:cNvSpPr/>
          <p:nvPr/>
        </p:nvSpPr>
        <p:spPr>
          <a:xfrm>
            <a:off x="482094" y="2093512"/>
            <a:ext cx="5895332" cy="460572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flipV="1">
            <a:off x="2790996" y="4089324"/>
            <a:ext cx="223279" cy="19924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643891" y="3754369"/>
            <a:ext cx="657037" cy="400110"/>
          </a:xfrm>
          <a:prstGeom prst="rect">
            <a:avLst/>
          </a:prstGeom>
          <a:noFill/>
        </p:spPr>
        <p:txBody>
          <a:bodyPr wrap="square" rtlCol="0">
            <a:spAutoFit/>
          </a:bodyPr>
          <a:lstStyle/>
          <a:p>
            <a:r>
              <a:rPr lang="en-US" sz="2000" b="1" dirty="0" smtClean="0"/>
              <a:t>ILN</a:t>
            </a:r>
            <a:endParaRPr lang="en-US" sz="2000" b="1" dirty="0"/>
          </a:p>
        </p:txBody>
      </p:sp>
      <p:sp>
        <p:nvSpPr>
          <p:cNvPr id="11" name="Title 1"/>
          <p:cNvSpPr>
            <a:spLocks noGrp="1"/>
          </p:cNvSpPr>
          <p:nvPr>
            <p:ph type="title"/>
          </p:nvPr>
        </p:nvSpPr>
        <p:spPr>
          <a:xfrm>
            <a:off x="457200" y="274638"/>
            <a:ext cx="8229600" cy="1143000"/>
          </a:xfrm>
        </p:spPr>
        <p:txBody>
          <a:bodyPr>
            <a:normAutofit/>
          </a:bodyPr>
          <a:lstStyle/>
          <a:p>
            <a:r>
              <a:rPr lang="en-US" b="1" dirty="0" smtClean="0">
                <a:solidFill>
                  <a:srgbClr val="FF0000"/>
                </a:solidFill>
              </a:rPr>
              <a:t>Low-Level Warm-Air Advection</a:t>
            </a:r>
            <a:endParaRPr lang="en-US" dirty="0"/>
          </a:p>
        </p:txBody>
      </p:sp>
      <p:pic>
        <p:nvPicPr>
          <p:cNvPr id="12" name="Picture 11" descr="sandytempadvec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69" y="2914883"/>
            <a:ext cx="327364" cy="3768492"/>
          </a:xfrm>
          <a:prstGeom prst="rect">
            <a:avLst/>
          </a:prstGeom>
        </p:spPr>
      </p:pic>
    </p:spTree>
    <p:extLst>
      <p:ext uri="{BB962C8B-B14F-4D97-AF65-F5344CB8AC3E}">
        <p14:creationId xmlns:p14="http://schemas.microsoft.com/office/powerpoint/2010/main" val="23835389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73"/>
            <a:ext cx="8229600" cy="1143000"/>
          </a:xfrm>
        </p:spPr>
        <p:txBody>
          <a:bodyPr/>
          <a:lstStyle/>
          <a:p>
            <a:r>
              <a:rPr lang="en-US" b="1" dirty="0" smtClean="0">
                <a:solidFill>
                  <a:srgbClr val="FF0000"/>
                </a:solidFill>
              </a:rPr>
              <a:t>Wilmington, OH (ILN) Soundings</a:t>
            </a:r>
            <a:endParaRPr lang="en-US" dirty="0"/>
          </a:p>
        </p:txBody>
      </p:sp>
      <p:pic>
        <p:nvPicPr>
          <p:cNvPr id="7" name="Picture 6" descr="iln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89" y="1660851"/>
            <a:ext cx="3921379" cy="3576641"/>
          </a:xfrm>
          <a:prstGeom prst="rect">
            <a:avLst/>
          </a:prstGeom>
        </p:spPr>
      </p:pic>
      <p:pic>
        <p:nvPicPr>
          <p:cNvPr id="9" name="Picture 8" descr="iln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353" y="1679548"/>
            <a:ext cx="3929807" cy="3571901"/>
          </a:xfrm>
          <a:prstGeom prst="rect">
            <a:avLst/>
          </a:prstGeom>
        </p:spPr>
      </p:pic>
      <p:sp>
        <p:nvSpPr>
          <p:cNvPr id="11" name="TextBox 10"/>
          <p:cNvSpPr txBox="1"/>
          <p:nvPr/>
        </p:nvSpPr>
        <p:spPr>
          <a:xfrm>
            <a:off x="320965" y="5522591"/>
            <a:ext cx="8163662" cy="707886"/>
          </a:xfrm>
          <a:prstGeom prst="rect">
            <a:avLst/>
          </a:prstGeom>
          <a:noFill/>
        </p:spPr>
        <p:txBody>
          <a:bodyPr wrap="square" rtlCol="0">
            <a:spAutoFit/>
          </a:bodyPr>
          <a:lstStyle/>
          <a:p>
            <a:pPr marL="285750" indent="-285750">
              <a:buFont typeface="Arial"/>
              <a:buChar char="•"/>
            </a:pPr>
            <a:r>
              <a:rPr lang="en-US" sz="2000" b="1" dirty="0" smtClean="0">
                <a:solidFill>
                  <a:srgbClr val="0000FF"/>
                </a:solidFill>
              </a:rPr>
              <a:t>Inversion strengthens </a:t>
            </a:r>
          </a:p>
          <a:p>
            <a:pPr marL="285750" indent="-285750">
              <a:buFont typeface="Arial"/>
              <a:buChar char="•"/>
            </a:pPr>
            <a:r>
              <a:rPr lang="en-US" sz="2000" b="1" dirty="0" smtClean="0">
                <a:solidFill>
                  <a:srgbClr val="0000FF"/>
                </a:solidFill>
              </a:rPr>
              <a:t>12-km NAM forecast soundings for ILN match observed soundings</a:t>
            </a:r>
            <a:endParaRPr lang="en-US" sz="2000" b="1" dirty="0">
              <a:solidFill>
                <a:srgbClr val="0000FF"/>
              </a:solidFill>
            </a:endParaRPr>
          </a:p>
        </p:txBody>
      </p:sp>
      <p:sp>
        <p:nvSpPr>
          <p:cNvPr id="12" name="TextBox 11"/>
          <p:cNvSpPr txBox="1"/>
          <p:nvPr/>
        </p:nvSpPr>
        <p:spPr>
          <a:xfrm>
            <a:off x="793750" y="1273187"/>
            <a:ext cx="2698750" cy="369332"/>
          </a:xfrm>
          <a:prstGeom prst="rect">
            <a:avLst/>
          </a:prstGeom>
          <a:solidFill>
            <a:schemeClr val="bg1"/>
          </a:solidFill>
        </p:spPr>
        <p:txBody>
          <a:bodyPr wrap="square" rtlCol="0">
            <a:spAutoFit/>
          </a:bodyPr>
          <a:lstStyle/>
          <a:p>
            <a:r>
              <a:rPr lang="en-US" b="1" dirty="0" smtClean="0"/>
              <a:t>1200 UTC 29 October 2012</a:t>
            </a:r>
            <a:endParaRPr lang="en-US" b="1" dirty="0"/>
          </a:p>
        </p:txBody>
      </p:sp>
      <p:sp>
        <p:nvSpPr>
          <p:cNvPr id="14" name="TextBox 13"/>
          <p:cNvSpPr txBox="1"/>
          <p:nvPr/>
        </p:nvSpPr>
        <p:spPr>
          <a:xfrm>
            <a:off x="5095875" y="1282353"/>
            <a:ext cx="2746375" cy="369332"/>
          </a:xfrm>
          <a:prstGeom prst="rect">
            <a:avLst/>
          </a:prstGeom>
          <a:solidFill>
            <a:schemeClr val="bg1"/>
          </a:solidFill>
        </p:spPr>
        <p:txBody>
          <a:bodyPr wrap="square" rtlCol="0">
            <a:spAutoFit/>
          </a:bodyPr>
          <a:lstStyle/>
          <a:p>
            <a:r>
              <a:rPr lang="en-US" b="1" dirty="0" smtClean="0"/>
              <a:t>1200 UTC 30 October 2012</a:t>
            </a:r>
            <a:endParaRPr lang="en-US" b="1" dirty="0"/>
          </a:p>
        </p:txBody>
      </p:sp>
      <p:sp>
        <p:nvSpPr>
          <p:cNvPr id="15" name="Oval 14"/>
          <p:cNvSpPr/>
          <p:nvPr/>
        </p:nvSpPr>
        <p:spPr>
          <a:xfrm>
            <a:off x="6265785" y="4284722"/>
            <a:ext cx="669839" cy="46057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4345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934" y="2220156"/>
            <a:ext cx="4564595" cy="4564595"/>
          </a:xfrm>
          <a:prstGeom prst="rect">
            <a:avLst/>
          </a:prstGeom>
        </p:spPr>
      </p:pic>
      <p:sp>
        <p:nvSpPr>
          <p:cNvPr id="2" name="Title 1"/>
          <p:cNvSpPr>
            <a:spLocks noGrp="1"/>
          </p:cNvSpPr>
          <p:nvPr>
            <p:ph type="title"/>
          </p:nvPr>
        </p:nvSpPr>
        <p:spPr>
          <a:xfrm>
            <a:off x="457200" y="-116126"/>
            <a:ext cx="8229600" cy="1143000"/>
          </a:xfrm>
        </p:spPr>
        <p:txBody>
          <a:bodyPr>
            <a:normAutofit/>
          </a:bodyPr>
          <a:lstStyle/>
          <a:p>
            <a:r>
              <a:rPr lang="en-US" b="1" dirty="0" smtClean="0">
                <a:solidFill>
                  <a:srgbClr val="FF0000"/>
                </a:solidFill>
              </a:rPr>
              <a:t>Blocked Flow</a:t>
            </a:r>
            <a:endParaRPr lang="en-US" b="1" dirty="0">
              <a:solidFill>
                <a:srgbClr val="FF0000"/>
              </a:solidFill>
            </a:endParaRPr>
          </a:p>
        </p:txBody>
      </p:sp>
      <p:pic>
        <p:nvPicPr>
          <p:cNvPr id="6" name="Picture 5"/>
          <p:cNvPicPr>
            <a:picLocks noChangeAspect="1"/>
          </p:cNvPicPr>
          <p:nvPr/>
        </p:nvPicPr>
        <p:blipFill>
          <a:blip r:embed="rId3"/>
          <a:stretch>
            <a:fillRect/>
          </a:stretch>
        </p:blipFill>
        <p:spPr>
          <a:xfrm>
            <a:off x="4446197" y="2202394"/>
            <a:ext cx="4573469" cy="4573469"/>
          </a:xfrm>
          <a:prstGeom prst="rect">
            <a:avLst/>
          </a:prstGeom>
        </p:spPr>
      </p:pic>
      <p:pic>
        <p:nvPicPr>
          <p:cNvPr id="3" name="Picture 2" descr="Screen Shot 2013-08-26 at 11.46.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499" y="964708"/>
            <a:ext cx="2787868" cy="1917768"/>
          </a:xfrm>
          <a:prstGeom prst="rect">
            <a:avLst/>
          </a:prstGeom>
        </p:spPr>
      </p:pic>
      <p:sp>
        <p:nvSpPr>
          <p:cNvPr id="7" name="TextBox 6"/>
          <p:cNvSpPr txBox="1"/>
          <p:nvPr/>
        </p:nvSpPr>
        <p:spPr>
          <a:xfrm>
            <a:off x="366335" y="1555174"/>
            <a:ext cx="2850776" cy="584776"/>
          </a:xfrm>
          <a:prstGeom prst="rect">
            <a:avLst/>
          </a:prstGeom>
          <a:noFill/>
        </p:spPr>
        <p:txBody>
          <a:bodyPr wrap="square" rtlCol="0">
            <a:spAutoFit/>
          </a:bodyPr>
          <a:lstStyle/>
          <a:p>
            <a:pPr algn="ctr"/>
            <a:r>
              <a:rPr lang="en-US" sz="1600" b="1" dirty="0" smtClean="0">
                <a:solidFill>
                  <a:srgbClr val="0000FF"/>
                </a:solidFill>
              </a:rPr>
              <a:t>Cross-barrier wind (</a:t>
            </a:r>
            <a:r>
              <a:rPr lang="en-US" sz="1600" b="1" dirty="0" err="1" smtClean="0">
                <a:solidFill>
                  <a:srgbClr val="0000FF"/>
                </a:solidFill>
              </a:rPr>
              <a:t>kt</a:t>
            </a:r>
            <a:r>
              <a:rPr lang="en-US" sz="1600" b="1" dirty="0" smtClean="0">
                <a:solidFill>
                  <a:srgbClr val="0000FF"/>
                </a:solidFill>
              </a:rPr>
              <a:t>, shaded), theta-e (K, solid)</a:t>
            </a:r>
            <a:endParaRPr lang="en-US" sz="1600" dirty="0">
              <a:solidFill>
                <a:srgbClr val="0000FF"/>
              </a:solidFill>
            </a:endParaRPr>
          </a:p>
        </p:txBody>
      </p:sp>
      <p:sp>
        <p:nvSpPr>
          <p:cNvPr id="8" name="TextBox 7"/>
          <p:cNvSpPr txBox="1"/>
          <p:nvPr/>
        </p:nvSpPr>
        <p:spPr>
          <a:xfrm>
            <a:off x="5960367" y="1350275"/>
            <a:ext cx="2802633" cy="1077218"/>
          </a:xfrm>
          <a:prstGeom prst="rect">
            <a:avLst/>
          </a:prstGeom>
          <a:noFill/>
        </p:spPr>
        <p:txBody>
          <a:bodyPr wrap="square" rtlCol="0">
            <a:spAutoFit/>
          </a:bodyPr>
          <a:lstStyle/>
          <a:p>
            <a:pPr algn="ctr"/>
            <a:r>
              <a:rPr lang="en-US" sz="1600" b="1" dirty="0" smtClean="0">
                <a:solidFill>
                  <a:srgbClr val="0000FF"/>
                </a:solidFill>
              </a:rPr>
              <a:t>Along-barrier wind (</a:t>
            </a:r>
            <a:r>
              <a:rPr lang="en-US" sz="1600" b="1" dirty="0" err="1" smtClean="0">
                <a:solidFill>
                  <a:srgbClr val="0000FF"/>
                </a:solidFill>
              </a:rPr>
              <a:t>kt</a:t>
            </a:r>
            <a:r>
              <a:rPr lang="en-US" sz="1600" b="1" dirty="0" smtClean="0">
                <a:solidFill>
                  <a:srgbClr val="0000FF"/>
                </a:solidFill>
              </a:rPr>
              <a:t>, shaded), omega (Pa s</a:t>
            </a:r>
            <a:r>
              <a:rPr lang="en-US" sz="1600" b="1" baseline="30000" dirty="0" smtClean="0">
                <a:solidFill>
                  <a:srgbClr val="0000FF"/>
                </a:solidFill>
              </a:rPr>
              <a:t>-1</a:t>
            </a:r>
            <a:r>
              <a:rPr lang="en-US" sz="1600" b="1" dirty="0" smtClean="0">
                <a:solidFill>
                  <a:srgbClr val="0000FF"/>
                </a:solidFill>
              </a:rPr>
              <a:t>, dashed contours-upward, solid contours-downward)</a:t>
            </a:r>
            <a:endParaRPr lang="en-US" sz="1600" dirty="0">
              <a:solidFill>
                <a:srgbClr val="0000FF"/>
              </a:solidFill>
            </a:endParaRPr>
          </a:p>
        </p:txBody>
      </p:sp>
      <p:cxnSp>
        <p:nvCxnSpPr>
          <p:cNvPr id="9" name="Straight Connector 8"/>
          <p:cNvCxnSpPr/>
          <p:nvPr/>
        </p:nvCxnSpPr>
        <p:spPr>
          <a:xfrm>
            <a:off x="3816858" y="1600200"/>
            <a:ext cx="1265628" cy="539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31876" y="5949916"/>
            <a:ext cx="2721482" cy="369332"/>
          </a:xfrm>
          <a:prstGeom prst="rect">
            <a:avLst/>
          </a:prstGeom>
          <a:solidFill>
            <a:schemeClr val="bg1"/>
          </a:solidFill>
        </p:spPr>
        <p:txBody>
          <a:bodyPr wrap="square" rtlCol="0">
            <a:spAutoFit/>
          </a:bodyPr>
          <a:lstStyle/>
          <a:p>
            <a:r>
              <a:rPr lang="en-US" b="1" dirty="0" smtClean="0"/>
              <a:t>0600 UTC 30 October 2012</a:t>
            </a:r>
            <a:endParaRPr lang="en-US" b="1" dirty="0"/>
          </a:p>
        </p:txBody>
      </p:sp>
      <p:sp>
        <p:nvSpPr>
          <p:cNvPr id="13" name="TextBox 12"/>
          <p:cNvSpPr txBox="1"/>
          <p:nvPr/>
        </p:nvSpPr>
        <p:spPr>
          <a:xfrm>
            <a:off x="5413376" y="5940982"/>
            <a:ext cx="2698749" cy="378266"/>
          </a:xfrm>
          <a:prstGeom prst="rect">
            <a:avLst/>
          </a:prstGeom>
          <a:solidFill>
            <a:schemeClr val="bg1"/>
          </a:solidFill>
        </p:spPr>
        <p:txBody>
          <a:bodyPr wrap="square" rtlCol="0">
            <a:spAutoFit/>
          </a:bodyPr>
          <a:lstStyle/>
          <a:p>
            <a:r>
              <a:rPr lang="en-US" b="1" dirty="0" smtClean="0"/>
              <a:t>0600 UTC 30 October 2012</a:t>
            </a:r>
            <a:endParaRPr lang="en-US" b="1" dirty="0"/>
          </a:p>
        </p:txBody>
      </p:sp>
      <p:sp>
        <p:nvSpPr>
          <p:cNvPr id="14" name="Rectangle 13"/>
          <p:cNvSpPr/>
          <p:nvPr/>
        </p:nvSpPr>
        <p:spPr>
          <a:xfrm>
            <a:off x="772638" y="6695936"/>
            <a:ext cx="8362481" cy="124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835646" y="2898707"/>
            <a:ext cx="1797374" cy="369332"/>
          </a:xfrm>
          <a:prstGeom prst="rect">
            <a:avLst/>
          </a:prstGeom>
          <a:solidFill>
            <a:schemeClr val="bg1">
              <a:alpha val="72000"/>
            </a:schemeClr>
          </a:solidFill>
          <a:ln>
            <a:solidFill>
              <a:schemeClr val="tx1"/>
            </a:solidFill>
          </a:ln>
        </p:spPr>
        <p:txBody>
          <a:bodyPr wrap="square" rtlCol="0">
            <a:spAutoFit/>
          </a:bodyPr>
          <a:lstStyle/>
          <a:p>
            <a:r>
              <a:rPr lang="en-US" b="1" dirty="0" smtClean="0"/>
              <a:t>Upstream lifting</a:t>
            </a:r>
          </a:p>
        </p:txBody>
      </p:sp>
      <p:cxnSp>
        <p:nvCxnSpPr>
          <p:cNvPr id="23" name="Straight Arrow Connector 22"/>
          <p:cNvCxnSpPr/>
          <p:nvPr/>
        </p:nvCxnSpPr>
        <p:spPr>
          <a:xfrm>
            <a:off x="5683776" y="3356846"/>
            <a:ext cx="186501" cy="1616259"/>
          </a:xfrm>
          <a:prstGeom prst="straightConnector1">
            <a:avLst/>
          </a:prstGeom>
          <a:ln w="47625">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783266" y="6518314"/>
            <a:ext cx="1802823" cy="276999"/>
          </a:xfrm>
          <a:prstGeom prst="rect">
            <a:avLst/>
          </a:prstGeom>
          <a:noFill/>
        </p:spPr>
        <p:txBody>
          <a:bodyPr wrap="square" rtlCol="0">
            <a:spAutoFit/>
          </a:bodyPr>
          <a:lstStyle/>
          <a:p>
            <a:r>
              <a:rPr lang="en-US" sz="1200" dirty="0" smtClean="0"/>
              <a:t>12-km NAM analyses</a:t>
            </a:r>
            <a:endParaRPr lang="en-US" sz="1200" dirty="0"/>
          </a:p>
        </p:txBody>
      </p:sp>
      <p:sp>
        <p:nvSpPr>
          <p:cNvPr id="28" name="TextBox 27"/>
          <p:cNvSpPr txBox="1"/>
          <p:nvPr/>
        </p:nvSpPr>
        <p:spPr>
          <a:xfrm>
            <a:off x="7066178" y="3477373"/>
            <a:ext cx="1193062" cy="369332"/>
          </a:xfrm>
          <a:prstGeom prst="rect">
            <a:avLst/>
          </a:prstGeom>
          <a:solidFill>
            <a:schemeClr val="bg1">
              <a:alpha val="72000"/>
            </a:schemeClr>
          </a:solidFill>
          <a:ln>
            <a:solidFill>
              <a:schemeClr val="tx1"/>
            </a:solidFill>
          </a:ln>
        </p:spPr>
        <p:txBody>
          <a:bodyPr wrap="square" rtlCol="0">
            <a:spAutoFit/>
          </a:bodyPr>
          <a:lstStyle/>
          <a:p>
            <a:r>
              <a:rPr lang="en-US" b="1" dirty="0" smtClean="0"/>
              <a:t>Barrier jet</a:t>
            </a:r>
            <a:endParaRPr lang="en-US" b="1" dirty="0"/>
          </a:p>
        </p:txBody>
      </p:sp>
      <p:cxnSp>
        <p:nvCxnSpPr>
          <p:cNvPr id="29" name="Straight Arrow Connector 28"/>
          <p:cNvCxnSpPr/>
          <p:nvPr/>
        </p:nvCxnSpPr>
        <p:spPr>
          <a:xfrm flipH="1">
            <a:off x="6864939" y="3925200"/>
            <a:ext cx="595020" cy="871995"/>
          </a:xfrm>
          <a:prstGeom prst="straightConnector1">
            <a:avLst/>
          </a:prstGeom>
          <a:ln w="47625">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rot="12540000">
            <a:off x="1896049" y="4890245"/>
            <a:ext cx="455193" cy="952604"/>
          </a:xfrm>
          <a:prstGeom prst="ellipse">
            <a:avLst/>
          </a:prstGeom>
          <a:noFill/>
          <a:ln w="34925">
            <a:solidFill>
              <a:schemeClr val="tx1"/>
            </a:solidFill>
          </a:ln>
          <a:scene3d>
            <a:camera prst="orthographicFront">
              <a:rot lat="0" lon="21594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875137" y="4839622"/>
            <a:ext cx="1415303" cy="923330"/>
          </a:xfrm>
          <a:prstGeom prst="rect">
            <a:avLst/>
          </a:prstGeom>
          <a:solidFill>
            <a:schemeClr val="bg1">
              <a:alpha val="72000"/>
            </a:schemeClr>
          </a:solidFill>
          <a:ln>
            <a:solidFill>
              <a:schemeClr val="tx1"/>
            </a:solidFill>
          </a:ln>
        </p:spPr>
        <p:txBody>
          <a:bodyPr wrap="square" rtlCol="0">
            <a:spAutoFit/>
          </a:bodyPr>
          <a:lstStyle/>
          <a:p>
            <a:pPr algn="ctr"/>
            <a:r>
              <a:rPr lang="en-US" b="1" dirty="0" smtClean="0"/>
              <a:t>Decrease in cross-barrier wind speed</a:t>
            </a:r>
          </a:p>
        </p:txBody>
      </p:sp>
      <p:cxnSp>
        <p:nvCxnSpPr>
          <p:cNvPr id="20" name="Straight Arrow Connector 19"/>
          <p:cNvCxnSpPr/>
          <p:nvPr/>
        </p:nvCxnSpPr>
        <p:spPr>
          <a:xfrm flipH="1">
            <a:off x="2471294" y="5167329"/>
            <a:ext cx="403843" cy="101125"/>
          </a:xfrm>
          <a:prstGeom prst="straightConnector1">
            <a:avLst/>
          </a:prstGeom>
          <a:ln w="47625">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06332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342"/>
            <a:ext cx="8229600" cy="1143000"/>
          </a:xfrm>
        </p:spPr>
        <p:txBody>
          <a:bodyPr>
            <a:normAutofit fontScale="90000"/>
          </a:bodyPr>
          <a:lstStyle/>
          <a:p>
            <a:r>
              <a:rPr lang="en-US" b="1" dirty="0" smtClean="0">
                <a:solidFill>
                  <a:srgbClr val="FF0000"/>
                </a:solidFill>
              </a:rPr>
              <a:t>Upwind Precipitation Enhancement</a:t>
            </a:r>
            <a:endParaRPr lang="en-US" dirty="0"/>
          </a:p>
        </p:txBody>
      </p:sp>
      <p:pic>
        <p:nvPicPr>
          <p:cNvPr id="9" name="Picture 8"/>
          <p:cNvPicPr>
            <a:picLocks noChangeAspect="1"/>
          </p:cNvPicPr>
          <p:nvPr/>
        </p:nvPicPr>
        <p:blipFill>
          <a:blip r:embed="rId2"/>
          <a:stretch>
            <a:fillRect/>
          </a:stretch>
        </p:blipFill>
        <p:spPr>
          <a:xfrm>
            <a:off x="1561570" y="1353201"/>
            <a:ext cx="6516976" cy="5035846"/>
          </a:xfrm>
          <a:prstGeom prst="rect">
            <a:avLst/>
          </a:prstGeom>
        </p:spPr>
      </p:pic>
      <p:sp>
        <p:nvSpPr>
          <p:cNvPr id="10" name="Oval 9"/>
          <p:cNvSpPr/>
          <p:nvPr/>
        </p:nvSpPr>
        <p:spPr>
          <a:xfrm rot="8100000">
            <a:off x="4093098" y="3308071"/>
            <a:ext cx="1480467" cy="613283"/>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369863" y="1107570"/>
            <a:ext cx="6413852" cy="338554"/>
          </a:xfrm>
          <a:prstGeom prst="rect">
            <a:avLst/>
          </a:prstGeom>
          <a:noFill/>
        </p:spPr>
        <p:txBody>
          <a:bodyPr wrap="square" rtlCol="0">
            <a:spAutoFit/>
          </a:bodyPr>
          <a:lstStyle/>
          <a:p>
            <a:pPr algn="ctr"/>
            <a:r>
              <a:rPr lang="en-US" sz="1600" b="1" dirty="0" smtClean="0">
                <a:solidFill>
                  <a:srgbClr val="0000FF"/>
                </a:solidFill>
              </a:rPr>
              <a:t>NAM forecast precipitation (in, shaded) after inversion development</a:t>
            </a:r>
            <a:endParaRPr lang="en-US" sz="1600" dirty="0">
              <a:solidFill>
                <a:srgbClr val="0000FF"/>
              </a:solidFill>
            </a:endParaRPr>
          </a:p>
        </p:txBody>
      </p:sp>
      <p:sp>
        <p:nvSpPr>
          <p:cNvPr id="13" name="Rectangle 12"/>
          <p:cNvSpPr/>
          <p:nvPr/>
        </p:nvSpPr>
        <p:spPr>
          <a:xfrm>
            <a:off x="1664694" y="1518615"/>
            <a:ext cx="5742441" cy="4779503"/>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726270" y="3471333"/>
            <a:ext cx="308909" cy="2555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recipitationpostsandy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270" y="3031272"/>
            <a:ext cx="516852" cy="2821504"/>
          </a:xfrm>
          <a:prstGeom prst="rect">
            <a:avLst/>
          </a:prstGeom>
        </p:spPr>
      </p:pic>
    </p:spTree>
    <p:extLst>
      <p:ext uri="{BB962C8B-B14F-4D97-AF65-F5344CB8AC3E}">
        <p14:creationId xmlns:p14="http://schemas.microsoft.com/office/powerpoint/2010/main" val="5049159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291376" cy="7066959"/>
            <a:chOff x="-1" y="0"/>
            <a:chExt cx="9291376" cy="7066959"/>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5058" cy="6858000"/>
            </a:xfrm>
            <a:prstGeom prst="rect">
              <a:avLst/>
            </a:prstGeom>
          </p:spPr>
        </p:pic>
        <p:sp>
          <p:nvSpPr>
            <p:cNvPr id="6" name="Rectangle 5"/>
            <p:cNvSpPr/>
            <p:nvPr/>
          </p:nvSpPr>
          <p:spPr>
            <a:xfrm>
              <a:off x="412919" y="6079113"/>
              <a:ext cx="8314519" cy="768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58476" y="273018"/>
              <a:ext cx="3000921" cy="37260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216159" y="227249"/>
              <a:ext cx="3075216" cy="3686394"/>
            </a:xfrm>
            <a:prstGeom prst="rect">
              <a:avLst/>
            </a:prstGeom>
            <a:noFill/>
          </p:spPr>
          <p:txBody>
            <a:bodyPr wrap="square" rtlCol="0">
              <a:spAutoFit/>
            </a:bodyPr>
            <a:lstStyle/>
            <a:p>
              <a:pPr>
                <a:lnSpc>
                  <a:spcPct val="145000"/>
                </a:lnSpc>
              </a:pPr>
              <a:r>
                <a:rPr lang="en-US" dirty="0" smtClean="0">
                  <a:latin typeface="Arial"/>
                  <a:cs typeface="Arial"/>
                </a:rPr>
                <a:t>Low pressure</a:t>
              </a:r>
            </a:p>
            <a:p>
              <a:pPr>
                <a:lnSpc>
                  <a:spcPct val="145000"/>
                </a:lnSpc>
              </a:pPr>
              <a:r>
                <a:rPr lang="en-US" dirty="0" smtClean="0">
                  <a:latin typeface="Arial"/>
                  <a:cs typeface="Arial"/>
                </a:rPr>
                <a:t>Tropical depression</a:t>
              </a:r>
            </a:p>
            <a:p>
              <a:pPr>
                <a:lnSpc>
                  <a:spcPct val="145000"/>
                </a:lnSpc>
              </a:pPr>
              <a:r>
                <a:rPr lang="en-US" dirty="0" smtClean="0">
                  <a:latin typeface="Arial"/>
                  <a:cs typeface="Arial"/>
                </a:rPr>
                <a:t>Tropical storm</a:t>
              </a:r>
            </a:p>
            <a:p>
              <a:pPr>
                <a:lnSpc>
                  <a:spcPct val="145000"/>
                </a:lnSpc>
              </a:pPr>
              <a:r>
                <a:rPr lang="en-US" dirty="0" smtClean="0">
                  <a:latin typeface="Arial"/>
                  <a:cs typeface="Arial"/>
                </a:rPr>
                <a:t>Hurricane (Sandy)</a:t>
              </a:r>
            </a:p>
            <a:p>
              <a:pPr>
                <a:lnSpc>
                  <a:spcPct val="145000"/>
                </a:lnSpc>
              </a:pPr>
              <a:r>
                <a:rPr lang="en-US" dirty="0" smtClean="0">
                  <a:latin typeface="Arial"/>
                  <a:cs typeface="Arial"/>
                </a:rPr>
                <a:t>Hurricane (Hazel)</a:t>
              </a:r>
            </a:p>
            <a:p>
              <a:pPr>
                <a:lnSpc>
                  <a:spcPct val="145000"/>
                </a:lnSpc>
              </a:pPr>
              <a:r>
                <a:rPr lang="en-US" dirty="0" smtClean="0">
                  <a:latin typeface="Arial"/>
                  <a:cs typeface="Arial"/>
                </a:rPr>
                <a:t>Hurricane (38-Hurr)</a:t>
              </a:r>
            </a:p>
            <a:p>
              <a:pPr>
                <a:lnSpc>
                  <a:spcPct val="145000"/>
                </a:lnSpc>
              </a:pPr>
              <a:r>
                <a:rPr lang="en-US" dirty="0" smtClean="0">
                  <a:latin typeface="Arial"/>
                  <a:cs typeface="Arial"/>
                </a:rPr>
                <a:t>Extratropical (Sandy)</a:t>
              </a:r>
            </a:p>
            <a:p>
              <a:pPr>
                <a:lnSpc>
                  <a:spcPct val="145000"/>
                </a:lnSpc>
              </a:pPr>
              <a:r>
                <a:rPr lang="en-US" dirty="0" smtClean="0">
                  <a:latin typeface="Arial"/>
                  <a:cs typeface="Arial"/>
                </a:rPr>
                <a:t>Extratropical (Hazel)</a:t>
              </a:r>
            </a:p>
            <a:p>
              <a:pPr>
                <a:lnSpc>
                  <a:spcPct val="145000"/>
                </a:lnSpc>
              </a:pPr>
              <a:r>
                <a:rPr lang="en-US" dirty="0" smtClean="0">
                  <a:latin typeface="Arial"/>
                  <a:cs typeface="Arial"/>
                </a:rPr>
                <a:t>Extratropical (38-Hurr)</a:t>
              </a:r>
              <a:endParaRPr lang="en-US" dirty="0">
                <a:latin typeface="Arial"/>
                <a:cs typeface="Arial"/>
              </a:endParaRPr>
            </a:p>
          </p:txBody>
        </p:sp>
        <p:pic>
          <p:nvPicPr>
            <p:cNvPr id="20" name="Picture 19"/>
            <p:cNvPicPr>
              <a:picLocks noChangeAspect="1"/>
            </p:cNvPicPr>
            <p:nvPr/>
          </p:nvPicPr>
          <p:blipFill rotWithShape="1">
            <a:blip r:embed="rId4"/>
            <a:srcRect l="29867" t="28509" r="65809" b="65496"/>
            <a:stretch/>
          </p:blipFill>
          <p:spPr>
            <a:xfrm>
              <a:off x="5799944" y="331885"/>
              <a:ext cx="383760" cy="411138"/>
            </a:xfrm>
            <a:prstGeom prst="rect">
              <a:avLst/>
            </a:prstGeom>
          </p:spPr>
        </p:pic>
        <p:pic>
          <p:nvPicPr>
            <p:cNvPr id="21" name="Picture 20"/>
            <p:cNvPicPr>
              <a:picLocks noChangeAspect="1"/>
            </p:cNvPicPr>
            <p:nvPr/>
          </p:nvPicPr>
          <p:blipFill rotWithShape="1">
            <a:blip r:embed="rId5"/>
            <a:srcRect l="30382" t="29309" r="66316" b="66518"/>
            <a:stretch/>
          </p:blipFill>
          <p:spPr>
            <a:xfrm>
              <a:off x="5847198" y="771854"/>
              <a:ext cx="293086" cy="286150"/>
            </a:xfrm>
            <a:prstGeom prst="rect">
              <a:avLst/>
            </a:prstGeom>
          </p:spPr>
        </p:pic>
        <p:sp>
          <p:nvSpPr>
            <p:cNvPr id="23" name="TextBox 22"/>
            <p:cNvSpPr txBox="1"/>
            <p:nvPr/>
          </p:nvSpPr>
          <p:spPr>
            <a:xfrm>
              <a:off x="-1" y="6051296"/>
              <a:ext cx="9143999" cy="1015663"/>
            </a:xfrm>
            <a:prstGeom prst="rect">
              <a:avLst/>
            </a:prstGeom>
            <a:noFill/>
            <a:ln w="19050" cmpd="sng">
              <a:noFill/>
            </a:ln>
          </p:spPr>
          <p:txBody>
            <a:bodyPr wrap="square" rtlCol="0">
              <a:spAutoFit/>
            </a:bodyPr>
            <a:lstStyle/>
            <a:p>
              <a:pPr algn="ctr"/>
              <a:r>
                <a:rPr lang="en-US" sz="1500" b="1" dirty="0">
                  <a:solidFill>
                    <a:srgbClr val="FF0000"/>
                  </a:solidFill>
                  <a:latin typeface="Arial"/>
                  <a:cs typeface="Arial"/>
                </a:rPr>
                <a:t>Sandy: </a:t>
              </a:r>
              <a:r>
                <a:rPr lang="en-US" sz="1500" b="1" dirty="0" smtClean="0">
                  <a:solidFill>
                    <a:srgbClr val="FF0000"/>
                  </a:solidFill>
                  <a:latin typeface="Arial"/>
                  <a:cs typeface="Arial"/>
                </a:rPr>
                <a:t> 1800 </a:t>
              </a:r>
              <a:r>
                <a:rPr lang="en-US" sz="1500" b="1" dirty="0">
                  <a:solidFill>
                    <a:srgbClr val="FF0000"/>
                  </a:solidFill>
                  <a:latin typeface="Arial"/>
                  <a:cs typeface="Arial"/>
                </a:rPr>
                <a:t>UTC 21 October – 1200 UTC 31 October 2012 </a:t>
              </a:r>
              <a:r>
                <a:rPr lang="en-US" sz="1500" b="1" dirty="0" smtClean="0">
                  <a:solidFill>
                    <a:srgbClr val="FF0000"/>
                  </a:solidFill>
                  <a:latin typeface="Arial"/>
                  <a:cs typeface="Arial"/>
                </a:rPr>
                <a:t/>
              </a:r>
              <a:br>
                <a:rPr lang="en-US" sz="1500" b="1" dirty="0" smtClean="0">
                  <a:solidFill>
                    <a:srgbClr val="FF0000"/>
                  </a:solidFill>
                  <a:latin typeface="Arial"/>
                  <a:cs typeface="Arial"/>
                </a:rPr>
              </a:br>
              <a:r>
                <a:rPr lang="en-US" sz="1500" b="1" dirty="0">
                  <a:solidFill>
                    <a:srgbClr val="FF0000"/>
                  </a:solidFill>
                  <a:latin typeface="Arial"/>
                  <a:cs typeface="Arial"/>
                </a:rPr>
                <a:t>Hazel: </a:t>
              </a:r>
              <a:r>
                <a:rPr lang="en-US" sz="1500" b="1" dirty="0" smtClean="0">
                  <a:solidFill>
                    <a:srgbClr val="FF0000"/>
                  </a:solidFill>
                  <a:latin typeface="Arial"/>
                  <a:cs typeface="Arial"/>
                </a:rPr>
                <a:t> 0600 </a:t>
              </a:r>
              <a:r>
                <a:rPr lang="en-US" sz="1500" b="1" dirty="0">
                  <a:solidFill>
                    <a:srgbClr val="FF0000"/>
                  </a:solidFill>
                  <a:latin typeface="Arial"/>
                  <a:cs typeface="Arial"/>
                </a:rPr>
                <a:t>UTC 5 October – 1200 UTC 18 October </a:t>
              </a:r>
              <a:r>
                <a:rPr lang="en-US" sz="1500" b="1" dirty="0" smtClean="0">
                  <a:solidFill>
                    <a:srgbClr val="FF0000"/>
                  </a:solidFill>
                  <a:latin typeface="Arial"/>
                  <a:cs typeface="Arial"/>
                </a:rPr>
                <a:t>1954</a:t>
              </a:r>
              <a:br>
                <a:rPr lang="en-US" sz="1500" b="1" dirty="0" smtClean="0">
                  <a:solidFill>
                    <a:srgbClr val="FF0000"/>
                  </a:solidFill>
                  <a:latin typeface="Arial"/>
                  <a:cs typeface="Arial"/>
                </a:rPr>
              </a:br>
              <a:r>
                <a:rPr lang="en-US" sz="1500" b="1" dirty="0" smtClean="0">
                  <a:solidFill>
                    <a:srgbClr val="FF0000"/>
                  </a:solidFill>
                  <a:latin typeface="Arial"/>
                  <a:cs typeface="Arial"/>
                </a:rPr>
                <a:t>1938 New England Hurricane</a:t>
              </a:r>
              <a:r>
                <a:rPr lang="en-US" sz="1500" b="1" dirty="0">
                  <a:solidFill>
                    <a:srgbClr val="FF0000"/>
                  </a:solidFill>
                  <a:latin typeface="Arial"/>
                  <a:cs typeface="Arial"/>
                </a:rPr>
                <a:t>:  </a:t>
              </a:r>
              <a:r>
                <a:rPr lang="en-US" sz="1500" b="1" dirty="0" smtClean="0">
                  <a:solidFill>
                    <a:srgbClr val="FF0000"/>
                  </a:solidFill>
                  <a:latin typeface="Arial"/>
                  <a:cs typeface="Arial"/>
                </a:rPr>
                <a:t>1200 </a:t>
              </a:r>
              <a:r>
                <a:rPr lang="en-US" sz="1500" b="1" dirty="0">
                  <a:solidFill>
                    <a:srgbClr val="FF0000"/>
                  </a:solidFill>
                  <a:latin typeface="Arial"/>
                  <a:cs typeface="Arial"/>
                </a:rPr>
                <a:t>UTC </a:t>
              </a:r>
              <a:r>
                <a:rPr lang="en-US" sz="1500" b="1" dirty="0" smtClean="0">
                  <a:solidFill>
                    <a:srgbClr val="FF0000"/>
                  </a:solidFill>
                  <a:latin typeface="Arial"/>
                  <a:cs typeface="Arial"/>
                </a:rPr>
                <a:t>9 September </a:t>
              </a:r>
              <a:r>
                <a:rPr lang="en-US" sz="1500" b="1" dirty="0">
                  <a:solidFill>
                    <a:srgbClr val="FF0000"/>
                  </a:solidFill>
                  <a:latin typeface="Arial"/>
                  <a:cs typeface="Arial"/>
                </a:rPr>
                <a:t>– </a:t>
              </a:r>
              <a:r>
                <a:rPr lang="en-US" sz="1500" b="1" dirty="0" smtClean="0">
                  <a:solidFill>
                    <a:srgbClr val="FF0000"/>
                  </a:solidFill>
                  <a:latin typeface="Arial"/>
                  <a:cs typeface="Arial"/>
                </a:rPr>
                <a:t>0000 </a:t>
              </a:r>
              <a:r>
                <a:rPr lang="en-US" sz="1500" b="1" dirty="0">
                  <a:solidFill>
                    <a:srgbClr val="FF0000"/>
                  </a:solidFill>
                  <a:latin typeface="Arial"/>
                  <a:cs typeface="Arial"/>
                </a:rPr>
                <a:t>UTC </a:t>
              </a:r>
              <a:r>
                <a:rPr lang="en-US" sz="1500" b="1" dirty="0" smtClean="0">
                  <a:solidFill>
                    <a:srgbClr val="FF0000"/>
                  </a:solidFill>
                  <a:latin typeface="Arial"/>
                  <a:cs typeface="Arial"/>
                </a:rPr>
                <a:t>23 September 1938</a:t>
              </a:r>
              <a:r>
                <a:rPr lang="en-US" sz="1500" b="1" dirty="0">
                  <a:solidFill>
                    <a:srgbClr val="0000FF"/>
                  </a:solidFill>
                  <a:latin typeface="Arial"/>
                  <a:cs typeface="Arial"/>
                </a:rPr>
                <a:t/>
              </a:r>
              <a:br>
                <a:rPr lang="en-US" sz="1500" b="1" dirty="0">
                  <a:solidFill>
                    <a:srgbClr val="0000FF"/>
                  </a:solidFill>
                  <a:latin typeface="Arial"/>
                  <a:cs typeface="Arial"/>
                </a:rPr>
              </a:br>
              <a:endParaRPr lang="en-US" sz="1500" b="1" dirty="0">
                <a:solidFill>
                  <a:srgbClr val="0000FF"/>
                </a:solidFill>
                <a:latin typeface="Arial"/>
                <a:cs typeface="Arial"/>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0024" t="28416" r="66769" b="65504"/>
            <a:stretch/>
          </p:blipFill>
          <p:spPr>
            <a:xfrm>
              <a:off x="5845060" y="3101581"/>
              <a:ext cx="284639" cy="41699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9777" t="28416" r="66769" b="65504"/>
            <a:stretch/>
          </p:blipFill>
          <p:spPr>
            <a:xfrm>
              <a:off x="5823164" y="2688616"/>
              <a:ext cx="306533" cy="416995"/>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60533" t="77270" r="37906" b="17781"/>
            <a:stretch/>
          </p:blipFill>
          <p:spPr>
            <a:xfrm>
              <a:off x="5914554" y="1152640"/>
              <a:ext cx="138560" cy="339410"/>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40780" t="37036" r="57573" b="58568"/>
            <a:stretch/>
          </p:blipFill>
          <p:spPr>
            <a:xfrm>
              <a:off x="5914124" y="1564304"/>
              <a:ext cx="146195" cy="301501"/>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49737" t="75865" r="48500" b="19641"/>
            <a:stretch/>
          </p:blipFill>
          <p:spPr>
            <a:xfrm>
              <a:off x="5903466" y="1958076"/>
              <a:ext cx="156447" cy="308225"/>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48121" t="75611" r="50157" b="19589"/>
            <a:stretch/>
          </p:blipFill>
          <p:spPr>
            <a:xfrm>
              <a:off x="5906864" y="2334072"/>
              <a:ext cx="152865" cy="329231"/>
            </a:xfrm>
            <a:prstGeom prst="rect">
              <a:avLst/>
            </a:prstGeom>
          </p:spPr>
        </p:pic>
        <p:pic>
          <p:nvPicPr>
            <p:cNvPr id="2" name="Picture 1"/>
            <p:cNvPicPr>
              <a:picLocks noChangeAspect="1"/>
            </p:cNvPicPr>
            <p:nvPr/>
          </p:nvPicPr>
          <p:blipFill rotWithShape="1">
            <a:blip r:embed="rId9"/>
            <a:srcRect l="30143" t="28552" r="66782" b="66118"/>
            <a:stretch/>
          </p:blipFill>
          <p:spPr>
            <a:xfrm>
              <a:off x="5847198" y="3518576"/>
              <a:ext cx="293086" cy="374236"/>
            </a:xfrm>
            <a:prstGeom prst="rect">
              <a:avLst/>
            </a:prstGeom>
          </p:spPr>
        </p:pic>
      </p:grpSp>
    </p:spTree>
    <p:extLst>
      <p:ext uri="{BB962C8B-B14F-4D97-AF65-F5344CB8AC3E}">
        <p14:creationId xmlns:p14="http://schemas.microsoft.com/office/powerpoint/2010/main" val="626780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zel (1954) Track.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76743"/>
          </a:xfrm>
          <a:prstGeom prst="rect">
            <a:avLst/>
          </a:prstGeom>
        </p:spPr>
      </p:pic>
    </p:spTree>
    <p:extLst>
      <p:ext uri="{BB962C8B-B14F-4D97-AF65-F5344CB8AC3E}">
        <p14:creationId xmlns:p14="http://schemas.microsoft.com/office/powerpoint/2010/main" val="371319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zel (1954) Rainfal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06" y="0"/>
            <a:ext cx="8898194" cy="6858000"/>
          </a:xfrm>
          <a:prstGeom prst="rect">
            <a:avLst/>
          </a:prstGeom>
        </p:spPr>
      </p:pic>
    </p:spTree>
    <p:extLst>
      <p:ext uri="{BB962C8B-B14F-4D97-AF65-F5344CB8AC3E}">
        <p14:creationId xmlns:p14="http://schemas.microsoft.com/office/powerpoint/2010/main" val="313144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9300" y="177800"/>
            <a:ext cx="5092700" cy="6502400"/>
          </a:xfrm>
          <a:prstGeom prst="rect">
            <a:avLst/>
          </a:prstGeom>
        </p:spPr>
      </p:pic>
      <p:sp>
        <p:nvSpPr>
          <p:cNvPr id="5" name="TextBox 4"/>
          <p:cNvSpPr txBox="1"/>
          <p:nvPr/>
        </p:nvSpPr>
        <p:spPr>
          <a:xfrm>
            <a:off x="6127750" y="-6866"/>
            <a:ext cx="3016250" cy="369332"/>
          </a:xfrm>
          <a:prstGeom prst="rect">
            <a:avLst/>
          </a:prstGeom>
          <a:noFill/>
        </p:spPr>
        <p:txBody>
          <a:bodyPr wrap="square" rtlCol="0">
            <a:spAutoFit/>
          </a:bodyPr>
          <a:lstStyle/>
          <a:p>
            <a:pPr algn="r"/>
            <a:r>
              <a:rPr lang="en-US" b="1" dirty="0" smtClean="0"/>
              <a:t>Hazel (1954) Rainfall:  Canada</a:t>
            </a:r>
            <a:endParaRPr lang="en-US" b="1" dirty="0"/>
          </a:p>
        </p:txBody>
      </p:sp>
    </p:spTree>
    <p:extLst>
      <p:ext uri="{BB962C8B-B14F-4D97-AF65-F5344CB8AC3E}">
        <p14:creationId xmlns:p14="http://schemas.microsoft.com/office/powerpoint/2010/main" val="3774310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ace_Hazel_16Z_15Oct5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83" y="827617"/>
            <a:ext cx="7950200" cy="4165600"/>
          </a:xfrm>
          <a:prstGeom prst="rect">
            <a:avLst/>
          </a:prstGeom>
        </p:spPr>
      </p:pic>
    </p:spTree>
    <p:extLst>
      <p:ext uri="{BB962C8B-B14F-4D97-AF65-F5344CB8AC3E}">
        <p14:creationId xmlns:p14="http://schemas.microsoft.com/office/powerpoint/2010/main" val="1752281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341" y="2304551"/>
            <a:ext cx="6978704" cy="2308324"/>
          </a:xfrm>
          <a:prstGeom prst="rect">
            <a:avLst/>
          </a:prstGeom>
        </p:spPr>
        <p:txBody>
          <a:bodyPr wrap="square">
            <a:spAutoFit/>
          </a:bodyPr>
          <a:lstStyle/>
          <a:p>
            <a:r>
              <a:rPr lang="en-US" dirty="0" smtClean="0"/>
              <a:t>Hurricane Hazel first developed on October 5, 1954, and moved westward through the Caribbean without striking land.  Instead of continuing its predicted track towards Jamaica, Hazel made a sharp turn north, striking Haiti. Forecasters believed that the storm would lose power over the cooler waters north of Florida and drift eastward into the Atlantic. Again, contrary to predictions, Hazel turned northward to make landfall in the Carolinas as a Category 4 hurricane and then traveled up the East Coast into Canada.  Hazel finally moved offshore on October 18.</a:t>
            </a:r>
            <a:endParaRPr lang="en-US" dirty="0"/>
          </a:p>
        </p:txBody>
      </p:sp>
      <p:sp>
        <p:nvSpPr>
          <p:cNvPr id="3" name="TextBox 2"/>
          <p:cNvSpPr txBox="1"/>
          <p:nvPr/>
        </p:nvSpPr>
        <p:spPr>
          <a:xfrm>
            <a:off x="157119" y="1409700"/>
            <a:ext cx="9367771" cy="307777"/>
          </a:xfrm>
          <a:prstGeom prst="rect">
            <a:avLst/>
          </a:prstGeom>
          <a:noFill/>
        </p:spPr>
        <p:txBody>
          <a:bodyPr wrap="square" rtlCol="0">
            <a:spAutoFit/>
          </a:bodyPr>
          <a:lstStyle/>
          <a:p>
            <a:r>
              <a:rPr lang="en-US" sz="1400" b="1" dirty="0" smtClean="0"/>
              <a:t>http://noaa.maps.arcgis.com/apps/StorytellingTextLegend/index.html?appid=f8c2910c358e47d98ea2bdb03903462</a:t>
            </a:r>
            <a:endParaRPr lang="en-US" sz="1400" b="1" dirty="0"/>
          </a:p>
        </p:txBody>
      </p:sp>
    </p:spTree>
    <p:extLst>
      <p:ext uri="{BB962C8B-B14F-4D97-AF65-F5344CB8AC3E}">
        <p14:creationId xmlns:p14="http://schemas.microsoft.com/office/powerpoint/2010/main" val="121556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ck-1938 Hurrican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75174"/>
          </a:xfrm>
          <a:prstGeom prst="rect">
            <a:avLst/>
          </a:prstGeom>
        </p:spPr>
      </p:pic>
    </p:spTree>
    <p:extLst>
      <p:ext uri="{BB962C8B-B14F-4D97-AF65-F5344CB8AC3E}">
        <p14:creationId xmlns:p14="http://schemas.microsoft.com/office/powerpoint/2010/main" val="1133123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0" y="1193800"/>
            <a:ext cx="5715000" cy="4470400"/>
          </a:xfrm>
          <a:prstGeom prst="rect">
            <a:avLst/>
          </a:prstGeom>
        </p:spPr>
      </p:pic>
    </p:spTree>
    <p:extLst>
      <p:ext uri="{BB962C8B-B14F-4D97-AF65-F5344CB8AC3E}">
        <p14:creationId xmlns:p14="http://schemas.microsoft.com/office/powerpoint/2010/main" val="517121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TotalTime>
  <Words>886</Words>
  <Application>Microsoft Macintosh PowerPoint</Application>
  <PresentationFormat>On-screen Show (4:3)</PresentationFormat>
  <Paragraphs>81</Paragraphs>
  <Slides>27</Slides>
  <Notes>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Sandy (2012), Hazel (1954) and the 1938 New England Hurricane:              A Perspective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Landfall:  The Snowy Side of Sandy </vt:lpstr>
      <vt:lpstr>PowerPoint Presentation</vt:lpstr>
      <vt:lpstr>Total Precipitation</vt:lpstr>
      <vt:lpstr>Quasi-Geostrophic Forcing</vt:lpstr>
      <vt:lpstr>Quasi-Geostrophic Forcing</vt:lpstr>
      <vt:lpstr>Low-Level Warm-Air Advection</vt:lpstr>
      <vt:lpstr>Wilmington, OH (ILN) Soundings</vt:lpstr>
      <vt:lpstr>Blocked Flow</vt:lpstr>
      <vt:lpstr>Upwind Precipitation Enhancement</vt:lpstr>
      <vt:lpstr>PowerPoint Presentation</vt:lpstr>
    </vt:vector>
  </TitlesOfParts>
  <Company>SUNY/Albany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 Bosart</dc:creator>
  <cp:lastModifiedBy>Lance Bosart</cp:lastModifiedBy>
  <cp:revision>7</cp:revision>
  <dcterms:created xsi:type="dcterms:W3CDTF">2016-08-30T13:34:29Z</dcterms:created>
  <dcterms:modified xsi:type="dcterms:W3CDTF">2016-08-30T14:52:49Z</dcterms:modified>
</cp:coreProperties>
</file>