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300" r:id="rId2"/>
    <p:sldId id="369" r:id="rId3"/>
    <p:sldId id="368" r:id="rId4"/>
    <p:sldId id="327" r:id="rId5"/>
    <p:sldId id="439" r:id="rId6"/>
    <p:sldId id="261" r:id="rId7"/>
    <p:sldId id="413" r:id="rId8"/>
    <p:sldId id="403" r:id="rId9"/>
    <p:sldId id="404" r:id="rId10"/>
    <p:sldId id="405" r:id="rId11"/>
    <p:sldId id="406" r:id="rId12"/>
    <p:sldId id="407" r:id="rId13"/>
    <p:sldId id="408" r:id="rId14"/>
    <p:sldId id="409" r:id="rId15"/>
    <p:sldId id="362" r:id="rId16"/>
    <p:sldId id="277" r:id="rId17"/>
    <p:sldId id="290" r:id="rId18"/>
    <p:sldId id="291" r:id="rId19"/>
    <p:sldId id="292" r:id="rId20"/>
    <p:sldId id="293" r:id="rId21"/>
    <p:sldId id="294" r:id="rId22"/>
    <p:sldId id="295" r:id="rId23"/>
    <p:sldId id="296" r:id="rId24"/>
    <p:sldId id="297" r:id="rId25"/>
    <p:sldId id="298" r:id="rId26"/>
    <p:sldId id="299" r:id="rId27"/>
    <p:sldId id="435" r:id="rId28"/>
    <p:sldId id="345" r:id="rId29"/>
    <p:sldId id="340" r:id="rId30"/>
    <p:sldId id="430" r:id="rId31"/>
    <p:sldId id="341" r:id="rId32"/>
    <p:sldId id="397" r:id="rId33"/>
    <p:sldId id="394" r:id="rId34"/>
    <p:sldId id="391" r:id="rId35"/>
    <p:sldId id="388" r:id="rId36"/>
    <p:sldId id="387" r:id="rId37"/>
    <p:sldId id="382" r:id="rId38"/>
    <p:sldId id="378" r:id="rId39"/>
    <p:sldId id="432" r:id="rId40"/>
    <p:sldId id="352" r:id="rId41"/>
    <p:sldId id="431" r:id="rId42"/>
    <p:sldId id="326" r:id="rId43"/>
    <p:sldId id="336" r:id="rId44"/>
    <p:sldId id="374" r:id="rId45"/>
    <p:sldId id="315" r:id="rId46"/>
    <p:sldId id="316" r:id="rId47"/>
    <p:sldId id="371" r:id="rId48"/>
    <p:sldId id="401" r:id="rId49"/>
    <p:sldId id="310" r:id="rId50"/>
    <p:sldId id="372" r:id="rId51"/>
    <p:sldId id="311" r:id="rId52"/>
    <p:sldId id="302" r:id="rId53"/>
    <p:sldId id="320" r:id="rId54"/>
    <p:sldId id="321" r:id="rId55"/>
    <p:sldId id="355" r:id="rId56"/>
    <p:sldId id="356" r:id="rId57"/>
    <p:sldId id="367" r:id="rId58"/>
    <p:sldId id="365" r:id="rId59"/>
    <p:sldId id="366" r:id="rId60"/>
    <p:sldId id="437" r:id="rId61"/>
    <p:sldId id="438" r:id="rId62"/>
    <p:sldId id="354" r:id="rId63"/>
    <p:sldId id="35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824" y="-96"/>
      </p:cViewPr>
      <p:guideLst>
        <p:guide orient="horz" pos="2160"/>
        <p:guide pos="2880"/>
      </p:guideLst>
    </p:cSldViewPr>
  </p:slideViewPr>
  <p:notesTextViewPr>
    <p:cViewPr>
      <p:scale>
        <a:sx n="100" d="100"/>
        <a:sy n="100" d="100"/>
      </p:scale>
      <p:origin x="0" y="0"/>
    </p:cViewPr>
  </p:notesTextViewPr>
  <p:sorterViewPr>
    <p:cViewPr>
      <p:scale>
        <a:sx n="42" d="100"/>
        <a:sy n="42" d="100"/>
      </p:scale>
      <p:origin x="0" y="5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B86DA9-C825-3646-8DFF-91E3494BC404}" type="datetimeFigureOut">
              <a:rPr lang="en-US" smtClean="0"/>
              <a:t>8/27/18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00F921-644D-A14E-93B0-A0C888604579}" type="slidenum">
              <a:rPr lang="en-US" smtClean="0"/>
              <a:t>‹#›</a:t>
            </a:fld>
            <a:endParaRPr lang="en-US"/>
          </a:p>
        </p:txBody>
      </p:sp>
    </p:spTree>
    <p:extLst>
      <p:ext uri="{BB962C8B-B14F-4D97-AF65-F5344CB8AC3E}">
        <p14:creationId xmlns:p14="http://schemas.microsoft.com/office/powerpoint/2010/main" val="18235925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+ 4 is chosen because it generally</a:t>
            </a:r>
            <a:r>
              <a:rPr lang="en-US" baseline="0" dirty="0" smtClean="0"/>
              <a:t> features the maximum response over North America.</a:t>
            </a:r>
            <a:endParaRPr lang="en-US" dirty="0"/>
          </a:p>
        </p:txBody>
      </p:sp>
      <p:sp>
        <p:nvSpPr>
          <p:cNvPr id="4" name="Slide Number Placeholder 3"/>
          <p:cNvSpPr>
            <a:spLocks noGrp="1"/>
          </p:cNvSpPr>
          <p:nvPr>
            <p:ph type="sldNum" sz="quarter" idx="10"/>
          </p:nvPr>
        </p:nvSpPr>
        <p:spPr/>
        <p:txBody>
          <a:bodyPr/>
          <a:lstStyle/>
          <a:p>
            <a:fld id="{58AE614D-C3A0-B44C-8013-755F9E2E4482}" type="slidenum">
              <a:rPr lang="en-US" smtClean="0"/>
              <a:t>49</a:t>
            </a:fld>
            <a:endParaRPr lang="en-US"/>
          </a:p>
        </p:txBody>
      </p:sp>
    </p:spTree>
    <p:extLst>
      <p:ext uri="{BB962C8B-B14F-4D97-AF65-F5344CB8AC3E}">
        <p14:creationId xmlns:p14="http://schemas.microsoft.com/office/powerpoint/2010/main" val="1215746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53</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54</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0F921-644D-A14E-93B0-A0C888604579}" type="slidenum">
              <a:rPr lang="en-US" smtClean="0"/>
              <a:t>59</a:t>
            </a:fld>
            <a:endParaRPr lang="en-US"/>
          </a:p>
        </p:txBody>
      </p:sp>
    </p:spTree>
    <p:extLst>
      <p:ext uri="{BB962C8B-B14F-4D97-AF65-F5344CB8AC3E}">
        <p14:creationId xmlns:p14="http://schemas.microsoft.com/office/powerpoint/2010/main" val="1174462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24</a:t>
            </a:fld>
            <a:endParaRPr lang="en-US"/>
          </a:p>
        </p:txBody>
      </p:sp>
    </p:spTree>
    <p:extLst>
      <p:ext uri="{BB962C8B-B14F-4D97-AF65-F5344CB8AC3E}">
        <p14:creationId xmlns:p14="http://schemas.microsoft.com/office/powerpoint/2010/main" val="286362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4AC1B9-8427-0949-B4E5-1DE56EA589BA}"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57544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4AC1B9-8427-0949-B4E5-1DE56EA589BA}"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2555139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4AC1B9-8427-0949-B4E5-1DE56EA589BA}"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266037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4AC1B9-8427-0949-B4E5-1DE56EA589BA}"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77506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4AC1B9-8427-0949-B4E5-1DE56EA589BA}"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1677440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4AC1B9-8427-0949-B4E5-1DE56EA589BA}" type="datetimeFigureOut">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838079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4AC1B9-8427-0949-B4E5-1DE56EA589BA}" type="datetimeFigureOut">
              <a:rPr lang="en-US" smtClean="0"/>
              <a:t>8/27/18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3908919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4AC1B9-8427-0949-B4E5-1DE56EA589BA}" type="datetimeFigureOut">
              <a:rPr lang="en-US" smtClean="0"/>
              <a:t>8/27/18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382288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AC1B9-8427-0949-B4E5-1DE56EA589BA}" type="datetimeFigureOut">
              <a:rPr lang="en-US" smtClean="0"/>
              <a:t>8/27/18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4058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4AC1B9-8427-0949-B4E5-1DE56EA589BA}" type="datetimeFigureOut">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43296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4AC1B9-8427-0949-B4E5-1DE56EA589BA}" type="datetimeFigureOut">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164B0-E7E6-DE4F-AE6D-92D4C9A2D638}" type="slidenum">
              <a:rPr lang="en-US" smtClean="0"/>
              <a:t>‹#›</a:t>
            </a:fld>
            <a:endParaRPr lang="en-US"/>
          </a:p>
        </p:txBody>
      </p:sp>
    </p:spTree>
    <p:extLst>
      <p:ext uri="{BB962C8B-B14F-4D97-AF65-F5344CB8AC3E}">
        <p14:creationId xmlns:p14="http://schemas.microsoft.com/office/powerpoint/2010/main" val="18763962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AC1B9-8427-0949-B4E5-1DE56EA589BA}" type="datetimeFigureOut">
              <a:rPr lang="en-US" smtClean="0"/>
              <a:t>8/27/18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164B0-E7E6-DE4F-AE6D-92D4C9A2D638}" type="slidenum">
              <a:rPr lang="en-US" smtClean="0"/>
              <a:t>‹#›</a:t>
            </a:fld>
            <a:endParaRPr lang="en-US"/>
          </a:p>
        </p:txBody>
      </p:sp>
    </p:spTree>
    <p:extLst>
      <p:ext uri="{BB962C8B-B14F-4D97-AF65-F5344CB8AC3E}">
        <p14:creationId xmlns:p14="http://schemas.microsoft.com/office/powerpoint/2010/main" val="1993186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gi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gif"/><Relationship Id="rId6" Type="http://schemas.openxmlformats.org/officeDocument/2006/relationships/image" Target="../media/image13.png"/><Relationship Id="rId7"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journals.ametsoc.org/doi/abs/10.1175/JCLI-D-15-0833.1" TargetMode="External"/><Relationship Id="rId4" Type="http://schemas.openxmlformats.org/officeDocument/2006/relationships/hyperlink" Target="http://www.atmos.albany.edu/facstaff/awinters/realtime/About_EOFs.php"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acwinters@albany.edu"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5"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3" Type="http://schemas.openxmlformats.org/officeDocument/2006/relationships/image" Target="../media/image65.gif"/><Relationship Id="rId4" Type="http://schemas.openxmlformats.org/officeDocument/2006/relationships/image" Target="../media/image66.gif"/><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71.gif"/><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3" Type="http://schemas.openxmlformats.org/officeDocument/2006/relationships/image" Target="../media/image72.gif"/><Relationship Id="rId4" Type="http://schemas.openxmlformats.org/officeDocument/2006/relationships/image" Target="../media/image73.gif"/><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61.png"/><Relationship Id="rId8" Type="http://schemas.openxmlformats.org/officeDocument/2006/relationships/image" Target="../media/image74.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tmos.albany.edu/facstaff/awinters/realtime/About_EOFs.php"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gif"/><Relationship Id="rId4" Type="http://schemas.openxmlformats.org/officeDocument/2006/relationships/image" Target="../media/image78.gif"/><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3.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gif"/><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578711"/>
            <a:ext cx="9143999" cy="1470025"/>
          </a:xfrm>
        </p:spPr>
        <p:txBody>
          <a:bodyPr>
            <a:noAutofit/>
          </a:bodyPr>
          <a:lstStyle/>
          <a:p>
            <a:r>
              <a:rPr lang="en-US" sz="3600" b="1" dirty="0">
                <a:solidFill>
                  <a:srgbClr val="FF0000"/>
                </a:solidFill>
              </a:rPr>
              <a:t>T</a:t>
            </a:r>
            <a:r>
              <a:rPr lang="en-US" sz="3600" b="1" dirty="0" smtClean="0">
                <a:solidFill>
                  <a:srgbClr val="FF0000"/>
                </a:solidFill>
              </a:rPr>
              <a:t>he “Pi-Day” Coastal Storm of 14 March 2017</a:t>
            </a:r>
            <a:endParaRPr lang="en-US" sz="3600" b="1" dirty="0">
              <a:solidFill>
                <a:srgbClr val="FF0000"/>
              </a:solidFill>
            </a:endParaRPr>
          </a:p>
        </p:txBody>
      </p:sp>
      <p:sp>
        <p:nvSpPr>
          <p:cNvPr id="2" name="Subtitle 1"/>
          <p:cNvSpPr>
            <a:spLocks noGrp="1"/>
          </p:cNvSpPr>
          <p:nvPr>
            <p:ph type="subTitle" idx="1"/>
          </p:nvPr>
        </p:nvSpPr>
        <p:spPr>
          <a:xfrm>
            <a:off x="235857" y="3526666"/>
            <a:ext cx="8672286" cy="1926600"/>
          </a:xfrm>
        </p:spPr>
        <p:txBody>
          <a:bodyPr>
            <a:noAutofit/>
          </a:bodyPr>
          <a:lstStyle/>
          <a:p>
            <a:r>
              <a:rPr lang="en-US" sz="2400" b="1" dirty="0" smtClean="0">
                <a:solidFill>
                  <a:schemeClr val="tx1"/>
                </a:solidFill>
              </a:rPr>
              <a:t>National Weather Association</a:t>
            </a:r>
          </a:p>
          <a:p>
            <a:r>
              <a:rPr lang="en-US" sz="2400" b="1" dirty="0" smtClean="0">
                <a:solidFill>
                  <a:schemeClr val="tx1"/>
                </a:solidFill>
              </a:rPr>
              <a:t>43</a:t>
            </a:r>
            <a:r>
              <a:rPr lang="en-US" sz="2400" b="1" baseline="30000" dirty="0" smtClean="0">
                <a:solidFill>
                  <a:schemeClr val="tx1"/>
                </a:solidFill>
              </a:rPr>
              <a:t>rd</a:t>
            </a:r>
            <a:r>
              <a:rPr lang="en-US" sz="2400" b="1" dirty="0" smtClean="0">
                <a:solidFill>
                  <a:schemeClr val="tx1"/>
                </a:solidFill>
              </a:rPr>
              <a:t> Annual Meeting</a:t>
            </a:r>
          </a:p>
          <a:p>
            <a:r>
              <a:rPr lang="en-US" sz="2400" b="1" dirty="0" smtClean="0">
                <a:solidFill>
                  <a:schemeClr val="tx1"/>
                </a:solidFill>
              </a:rPr>
              <a:t>Wednesday 29 August 2018</a:t>
            </a:r>
          </a:p>
          <a:p>
            <a:r>
              <a:rPr lang="en-US" sz="2400" b="1" dirty="0" smtClean="0">
                <a:solidFill>
                  <a:schemeClr val="tx1"/>
                </a:solidFill>
              </a:rPr>
              <a:t>St. Louis, Missouri 63101</a:t>
            </a:r>
          </a:p>
          <a:p>
            <a:endParaRPr lang="en-US" sz="2400" dirty="0" smtClean="0"/>
          </a:p>
          <a:p>
            <a:endParaRPr lang="en-US" sz="2400" dirty="0"/>
          </a:p>
        </p:txBody>
      </p:sp>
      <p:sp>
        <p:nvSpPr>
          <p:cNvPr id="3" name="TextBox 2"/>
          <p:cNvSpPr txBox="1"/>
          <p:nvPr/>
        </p:nvSpPr>
        <p:spPr>
          <a:xfrm>
            <a:off x="235857" y="2094238"/>
            <a:ext cx="8672286" cy="954107"/>
          </a:xfrm>
          <a:prstGeom prst="rect">
            <a:avLst/>
          </a:prstGeom>
          <a:noFill/>
        </p:spPr>
        <p:txBody>
          <a:bodyPr wrap="square" rtlCol="0">
            <a:spAutoFit/>
          </a:bodyPr>
          <a:lstStyle/>
          <a:p>
            <a:pPr algn="ctr"/>
            <a:r>
              <a:rPr lang="en-US" sz="2800" b="1" dirty="0" smtClean="0">
                <a:solidFill>
                  <a:srgbClr val="0000FF"/>
                </a:solidFill>
              </a:rPr>
              <a:t>Lance F. Bosart,</a:t>
            </a:r>
          </a:p>
          <a:p>
            <a:pPr algn="ctr"/>
            <a:r>
              <a:rPr lang="en-US" sz="2800" b="1" dirty="0" smtClean="0">
                <a:solidFill>
                  <a:srgbClr val="0000FF"/>
                </a:solidFill>
              </a:rPr>
              <a:t>Alicia M. Bentley, </a:t>
            </a:r>
            <a:r>
              <a:rPr lang="en-US" sz="2800" b="1" dirty="0" err="1" smtClean="0">
                <a:solidFill>
                  <a:srgbClr val="0000FF"/>
                </a:solidFill>
              </a:rPr>
              <a:t>Tomer</a:t>
            </a:r>
            <a:r>
              <a:rPr lang="en-US" sz="2800" b="1" dirty="0" smtClean="0">
                <a:solidFill>
                  <a:srgbClr val="0000FF"/>
                </a:solidFill>
              </a:rPr>
              <a:t> Burg, and Andrew C. Winters</a:t>
            </a:r>
            <a:endParaRPr lang="en-US" sz="2800" b="1" dirty="0">
              <a:solidFill>
                <a:srgbClr val="0000FF"/>
              </a:solidFill>
            </a:endParaRPr>
          </a:p>
        </p:txBody>
      </p:sp>
      <p:sp>
        <p:nvSpPr>
          <p:cNvPr id="7" name="TextBox 6"/>
          <p:cNvSpPr txBox="1"/>
          <p:nvPr/>
        </p:nvSpPr>
        <p:spPr>
          <a:xfrm>
            <a:off x="762001" y="5709878"/>
            <a:ext cx="7646736" cy="369332"/>
          </a:xfrm>
          <a:prstGeom prst="rect">
            <a:avLst/>
          </a:prstGeom>
          <a:noFill/>
        </p:spPr>
        <p:txBody>
          <a:bodyPr wrap="square" rtlCol="0">
            <a:spAutoFit/>
          </a:bodyPr>
          <a:lstStyle/>
          <a:p>
            <a:pPr algn="ctr"/>
            <a:r>
              <a:rPr lang="en-US" b="1" dirty="0" smtClean="0"/>
              <a:t>Support Provided by:  NSF</a:t>
            </a:r>
            <a:r>
              <a:rPr lang="en-US" sz="1600" b="1" dirty="0" smtClean="0">
                <a:latin typeface="Arial"/>
                <a:cs typeface="Arial"/>
              </a:rPr>
              <a:t> AGS-1355960</a:t>
            </a:r>
            <a:r>
              <a:rPr lang="en-US" sz="1600" b="1" dirty="0">
                <a:latin typeface="Arial"/>
                <a:cs typeface="Arial"/>
              </a:rPr>
              <a:t> </a:t>
            </a:r>
            <a:r>
              <a:rPr lang="en-US" sz="1600" b="1" dirty="0" smtClean="0">
                <a:latin typeface="Arial"/>
                <a:cs typeface="Arial"/>
              </a:rPr>
              <a:t>and NSF AGS-0935830</a:t>
            </a:r>
            <a:r>
              <a:rPr lang="en-US" sz="1600" b="1" dirty="0" smtClean="0"/>
              <a:t> </a:t>
            </a:r>
            <a:endParaRPr lang="en-US" sz="1600" b="1" dirty="0"/>
          </a:p>
        </p:txBody>
      </p:sp>
    </p:spTree>
    <p:extLst>
      <p:ext uri="{BB962C8B-B14F-4D97-AF65-F5344CB8AC3E}">
        <p14:creationId xmlns:p14="http://schemas.microsoft.com/office/powerpoint/2010/main" val="37734012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_vort_4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12542356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_vort_4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937281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_vort_49.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37195310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_vort_5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25041580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_vort_5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38337769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41608"/>
            <a:ext cx="9144000" cy="1951011"/>
          </a:xfrm>
        </p:spPr>
        <p:txBody>
          <a:bodyPr>
            <a:normAutofit/>
          </a:bodyPr>
          <a:lstStyle/>
          <a:p>
            <a:r>
              <a:rPr lang="en-US" sz="3600" b="1" dirty="0" smtClean="0">
                <a:solidFill>
                  <a:srgbClr val="FF0000"/>
                </a:solidFill>
              </a:rPr>
              <a:t>Large-Scale d(</a:t>
            </a:r>
            <a:r>
              <a:rPr lang="en-US" sz="3600" b="1" dirty="0" err="1" smtClean="0">
                <a:solidFill>
                  <a:srgbClr val="FF0000"/>
                </a:solidFill>
              </a:rPr>
              <a:t>prog</a:t>
            </a:r>
            <a:r>
              <a:rPr lang="en-US" sz="3600" b="1" dirty="0" smtClean="0">
                <a:solidFill>
                  <a:srgbClr val="FF0000"/>
                </a:solidFill>
              </a:rPr>
              <a:t>)/</a:t>
            </a:r>
            <a:r>
              <a:rPr lang="en-US" sz="3600" b="1" dirty="0" err="1" smtClean="0">
                <a:solidFill>
                  <a:srgbClr val="FF0000"/>
                </a:solidFill>
              </a:rPr>
              <a:t>dt</a:t>
            </a:r>
            <a:r>
              <a:rPr lang="en-US" sz="3600" b="1" dirty="0" smtClean="0">
                <a:solidFill>
                  <a:srgbClr val="FF0000"/>
                </a:solidFill>
              </a:rPr>
              <a:t> Analysis:  GEFS Ensemble Mean Forecasts Verifying 0000 UTC 15 March 2017</a:t>
            </a:r>
            <a:endParaRPr lang="en-US" sz="3600" b="1" dirty="0">
              <a:solidFill>
                <a:srgbClr val="FF0000"/>
              </a:solidFill>
            </a:endParaRPr>
          </a:p>
        </p:txBody>
      </p:sp>
    </p:spTree>
    <p:extLst>
      <p:ext uri="{BB962C8B-B14F-4D97-AF65-F5344CB8AC3E}">
        <p14:creationId xmlns:p14="http://schemas.microsoft.com/office/powerpoint/2010/main" val="960882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2291" y="175085"/>
            <a:ext cx="8105799" cy="3159331"/>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49300" y="582156"/>
            <a:ext cx="7556500" cy="2031325"/>
          </a:xfrm>
          <a:prstGeom prst="rect">
            <a:avLst/>
          </a:prstGeom>
          <a:noFill/>
        </p:spPr>
        <p:txBody>
          <a:bodyPr wrap="square" rtlCol="0">
            <a:spAutoFit/>
          </a:bodyPr>
          <a:lstStyle/>
          <a:p>
            <a:pPr marL="285750" indent="-285750">
              <a:buFont typeface="Arial"/>
              <a:buChar char="•"/>
            </a:pPr>
            <a:r>
              <a:rPr lang="en-US" sz="2400" b="1" dirty="0"/>
              <a:t>2</a:t>
            </a:r>
            <a:r>
              <a:rPr lang="en-US" sz="2400" b="1" dirty="0" smtClean="0"/>
              <a:t>50-hPa Geo. Height (black contours)</a:t>
            </a:r>
          </a:p>
          <a:p>
            <a:pPr marL="285750" indent="-285750">
              <a:buFont typeface="Arial"/>
              <a:buChar char="•"/>
            </a:pPr>
            <a:endParaRPr lang="en-US" sz="1000" b="1" dirty="0" smtClean="0"/>
          </a:p>
          <a:p>
            <a:pPr marL="285750" indent="-285750">
              <a:buFont typeface="Arial"/>
              <a:buChar char="•"/>
            </a:pPr>
            <a:r>
              <a:rPr lang="en-US" sz="2400" b="1" dirty="0" smtClean="0"/>
              <a:t>250-hPa Standardized Geo. Height Anomalies             (</a:t>
            </a:r>
            <a:r>
              <a:rPr lang="en-US" sz="2400" b="1" dirty="0" smtClean="0">
                <a:solidFill>
                  <a:srgbClr val="FF0000"/>
                </a:solidFill>
              </a:rPr>
              <a:t>red contours: positive </a:t>
            </a:r>
            <a:r>
              <a:rPr lang="en-US" sz="2400" b="1" dirty="0" smtClean="0"/>
              <a:t>/ </a:t>
            </a:r>
            <a:r>
              <a:rPr lang="en-US" sz="2400" b="1" dirty="0" smtClean="0">
                <a:solidFill>
                  <a:srgbClr val="0000FF"/>
                </a:solidFill>
              </a:rPr>
              <a:t>blue contours: negative</a:t>
            </a:r>
            <a:r>
              <a:rPr lang="en-US" sz="2400" b="1" dirty="0" smtClean="0"/>
              <a:t>)</a:t>
            </a:r>
          </a:p>
          <a:p>
            <a:pPr marL="285750" indent="-285750">
              <a:buFont typeface="Arial"/>
              <a:buChar char="•"/>
            </a:pPr>
            <a:endParaRPr lang="en-US" sz="1000" b="1" dirty="0" smtClean="0"/>
          </a:p>
          <a:p>
            <a:pPr marL="285750" indent="-285750">
              <a:buFont typeface="Arial"/>
              <a:buChar char="•"/>
            </a:pPr>
            <a:r>
              <a:rPr lang="en-US" sz="2400" b="1" dirty="0" smtClean="0"/>
              <a:t>250-hPa Wind Speed (</a:t>
            </a:r>
            <a:r>
              <a:rPr lang="en-US" sz="2400" b="1" dirty="0" smtClean="0">
                <a:solidFill>
                  <a:srgbClr val="660066"/>
                </a:solidFill>
              </a:rPr>
              <a:t>purple fill</a:t>
            </a:r>
            <a:r>
              <a:rPr lang="en-US" sz="2400" b="1" dirty="0" smtClean="0"/>
              <a:t>)</a:t>
            </a:r>
          </a:p>
          <a:p>
            <a:pPr marL="285750" indent="-285750">
              <a:buFont typeface="Arial"/>
              <a:buChar char="•"/>
            </a:pPr>
            <a:endParaRPr lang="en-US" sz="1000" b="1"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3563463"/>
            <a:ext cx="8105799" cy="3147002"/>
          </a:xfrm>
          <a:prstGeom prst="rect">
            <a:avLst/>
          </a:prstGeom>
          <a:ln>
            <a:solidFill>
              <a:schemeClr val="tx1"/>
            </a:solidFill>
          </a:ln>
        </p:spPr>
      </p:pic>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2291" y="3551134"/>
            <a:ext cx="8105799" cy="3159331"/>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49300" y="4199505"/>
            <a:ext cx="7556500" cy="1877437"/>
          </a:xfrm>
          <a:prstGeom prst="rect">
            <a:avLst/>
          </a:prstGeom>
          <a:noFill/>
        </p:spPr>
        <p:txBody>
          <a:bodyPr wrap="square" rtlCol="0">
            <a:spAutoFit/>
          </a:bodyPr>
          <a:lstStyle/>
          <a:p>
            <a:pPr marL="285750" indent="-285750">
              <a:buFont typeface="Arial"/>
              <a:buChar char="•"/>
            </a:pPr>
            <a:r>
              <a:rPr lang="en-US" sz="2400" b="1" dirty="0" smtClean="0"/>
              <a:t>Mean Sea Level Pressure (black contours)</a:t>
            </a:r>
          </a:p>
          <a:p>
            <a:pPr marL="285750" indent="-285750">
              <a:buFont typeface="Arial"/>
              <a:buChar char="•"/>
            </a:pPr>
            <a:endParaRPr lang="en-US" sz="1000" b="1" dirty="0" smtClean="0"/>
          </a:p>
          <a:p>
            <a:pPr marL="285750" indent="-285750">
              <a:buFont typeface="Arial"/>
              <a:buChar char="•"/>
            </a:pPr>
            <a:r>
              <a:rPr lang="en-US" sz="2400" b="1" dirty="0"/>
              <a:t>8</a:t>
            </a:r>
            <a:r>
              <a:rPr lang="en-US" sz="2400" b="1" dirty="0" smtClean="0"/>
              <a:t>50-hPa Standardized Temperature Anomalies             (</a:t>
            </a:r>
            <a:r>
              <a:rPr lang="en-US" sz="2400" b="1" dirty="0" smtClean="0">
                <a:solidFill>
                  <a:srgbClr val="FF0000"/>
                </a:solidFill>
              </a:rPr>
              <a:t>red fill: positive </a:t>
            </a:r>
            <a:r>
              <a:rPr lang="en-US" sz="2400" b="1" dirty="0" smtClean="0"/>
              <a:t>/ </a:t>
            </a:r>
            <a:r>
              <a:rPr lang="en-US" sz="2400" b="1" dirty="0" smtClean="0">
                <a:solidFill>
                  <a:srgbClr val="0000FF"/>
                </a:solidFill>
              </a:rPr>
              <a:t>blue fill: negative</a:t>
            </a:r>
            <a:r>
              <a:rPr lang="en-US" sz="2400" b="1" dirty="0" smtClean="0"/>
              <a:t>)</a:t>
            </a:r>
          </a:p>
          <a:p>
            <a:pPr marL="285750" indent="-285750">
              <a:buFont typeface="Arial"/>
              <a:buChar char="•"/>
            </a:pPr>
            <a:endParaRPr lang="en-US" sz="1000" b="1" dirty="0" smtClean="0"/>
          </a:p>
          <a:p>
            <a:pPr marL="285750" indent="-285750">
              <a:buFont typeface="Arial"/>
              <a:buChar char="•"/>
            </a:pPr>
            <a:r>
              <a:rPr lang="en-US" sz="2400" b="1" dirty="0" smtClean="0"/>
              <a:t>1000–500-hPa Thickness (dashed </a:t>
            </a:r>
            <a:r>
              <a:rPr lang="en-US" sz="2400" b="1" dirty="0" smtClean="0">
                <a:solidFill>
                  <a:srgbClr val="FF0000"/>
                </a:solidFill>
              </a:rPr>
              <a:t>red</a:t>
            </a:r>
            <a:r>
              <a:rPr lang="en-US" sz="2400" b="1" dirty="0" smtClean="0"/>
              <a:t>/</a:t>
            </a:r>
            <a:r>
              <a:rPr lang="en-US" sz="2400" b="1" dirty="0" smtClean="0">
                <a:solidFill>
                  <a:srgbClr val="0000FF"/>
                </a:solidFill>
              </a:rPr>
              <a:t>blue</a:t>
            </a:r>
            <a:r>
              <a:rPr lang="en-US" sz="2400" b="1" dirty="0" smtClean="0"/>
              <a:t> contours)</a:t>
            </a:r>
            <a:endParaRPr lang="en-US" b="1" dirty="0" smtClean="0"/>
          </a:p>
        </p:txBody>
      </p:sp>
    </p:spTree>
    <p:extLst>
      <p:ext uri="{BB962C8B-B14F-4D97-AF65-F5344CB8AC3E}">
        <p14:creationId xmlns:p14="http://schemas.microsoft.com/office/powerpoint/2010/main" val="22481173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31" y="175085"/>
            <a:ext cx="8098919" cy="31593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70" y="3563463"/>
            <a:ext cx="8084041" cy="3147002"/>
          </a:xfrm>
          <a:prstGeom prst="rect">
            <a:avLst/>
          </a:prstGeom>
          <a:ln>
            <a:solidFill>
              <a:schemeClr val="tx1"/>
            </a:solidFill>
          </a:ln>
        </p:spPr>
      </p:pic>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216-h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3" name="Rectangle 2"/>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pic>
        <p:nvPicPr>
          <p:cNvPr id="17" name="Picture 16" descr="NPJdiagram_dprogdt_Dm9_315.png"/>
          <p:cNvPicPr>
            <a:picLocks noChangeAspect="1"/>
          </p:cNvPicPr>
          <p:nvPr/>
        </p:nvPicPr>
        <p:blipFill rotWithShape="1">
          <a:blip r:embed="rId7">
            <a:extLst>
              <a:ext uri="{28A0092B-C50C-407E-A947-70E740481C1C}">
                <a14:useLocalDpi xmlns:a14="http://schemas.microsoft.com/office/drawing/2010/main" val="0"/>
              </a:ext>
            </a:extLst>
          </a:blip>
          <a:srcRect r="183"/>
          <a:stretch/>
        </p:blipFill>
        <p:spPr>
          <a:xfrm>
            <a:off x="545562" y="3896492"/>
            <a:ext cx="2970607" cy="2400900"/>
          </a:xfrm>
          <a:prstGeom prst="rect">
            <a:avLst/>
          </a:prstGeom>
        </p:spPr>
      </p:pic>
      <p:sp>
        <p:nvSpPr>
          <p:cNvPr id="24" name="TextBox 23"/>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216-h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Tree>
    <p:extLst>
      <p:ext uri="{BB962C8B-B14F-4D97-AF65-F5344CB8AC3E}">
        <p14:creationId xmlns:p14="http://schemas.microsoft.com/office/powerpoint/2010/main" val="41149517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20" y="175085"/>
            <a:ext cx="8093740" cy="31593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70" y="3564960"/>
            <a:ext cx="8084041" cy="3144007"/>
          </a:xfrm>
          <a:prstGeom prst="rect">
            <a:avLst/>
          </a:prstGeom>
          <a:ln>
            <a:solidFill>
              <a:schemeClr val="tx1"/>
            </a:solidFill>
          </a:ln>
        </p:spPr>
      </p:pic>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192-h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TextBox 21"/>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192-h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23" name="Rectangle 22"/>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r="1224"/>
          <a:stretch/>
        </p:blipFill>
        <p:spPr>
          <a:xfrm>
            <a:off x="545562" y="3899956"/>
            <a:ext cx="2934238" cy="2393972"/>
          </a:xfrm>
          <a:prstGeom prst="rect">
            <a:avLst/>
          </a:prstGeom>
        </p:spPr>
      </p:pic>
    </p:spTree>
    <p:extLst>
      <p:ext uri="{BB962C8B-B14F-4D97-AF65-F5344CB8AC3E}">
        <p14:creationId xmlns:p14="http://schemas.microsoft.com/office/powerpoint/2010/main" val="27198375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20" y="179310"/>
            <a:ext cx="8093740" cy="3150880"/>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53" y="3564960"/>
            <a:ext cx="8063475" cy="3144007"/>
          </a:xfrm>
          <a:prstGeom prst="rect">
            <a:avLst/>
          </a:prstGeom>
          <a:ln>
            <a:solidFill>
              <a:schemeClr val="tx1"/>
            </a:solidFill>
          </a:ln>
        </p:spPr>
      </p:pic>
      <p:sp>
        <p:nvSpPr>
          <p:cNvPr id="10" name="TextBox 9"/>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168-h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168-h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Freeform 21"/>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1943100" y="5391150"/>
            <a:ext cx="31750"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562" y="3911704"/>
            <a:ext cx="2934238" cy="2370476"/>
          </a:xfrm>
          <a:prstGeom prst="rect">
            <a:avLst/>
          </a:prstGeom>
        </p:spPr>
      </p:pic>
    </p:spTree>
    <p:extLst>
      <p:ext uri="{BB962C8B-B14F-4D97-AF65-F5344CB8AC3E}">
        <p14:creationId xmlns:p14="http://schemas.microsoft.com/office/powerpoint/2010/main" val="14288783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Motivation</a:t>
            </a:r>
            <a:endParaRPr lang="en-US" b="1" dirty="0">
              <a:solidFill>
                <a:srgbClr val="FF0000"/>
              </a:solidFill>
            </a:endParaRPr>
          </a:p>
        </p:txBody>
      </p:sp>
      <p:sp>
        <p:nvSpPr>
          <p:cNvPr id="3" name="Content Placeholder 2"/>
          <p:cNvSpPr>
            <a:spLocks noGrp="1"/>
          </p:cNvSpPr>
          <p:nvPr>
            <p:ph idx="1"/>
          </p:nvPr>
        </p:nvSpPr>
        <p:spPr>
          <a:xfrm>
            <a:off x="457200" y="2332037"/>
            <a:ext cx="8229600" cy="4525963"/>
          </a:xfrm>
        </p:spPr>
        <p:txBody>
          <a:bodyPr/>
          <a:lstStyle/>
          <a:p>
            <a:pPr marL="0" indent="0">
              <a:buNone/>
            </a:pPr>
            <a:endParaRPr lang="en-US" sz="2200" b="1" dirty="0" smtClean="0"/>
          </a:p>
          <a:p>
            <a:r>
              <a:rPr lang="en-US" sz="2200" b="1" dirty="0" smtClean="0"/>
              <a:t>Limited synoptic-scale predictability </a:t>
            </a:r>
            <a:r>
              <a:rPr lang="en-US" sz="2200" b="1" dirty="0"/>
              <a:t>horizon </a:t>
            </a:r>
            <a:r>
              <a:rPr lang="en-US" sz="2200" b="1" dirty="0" smtClean="0"/>
              <a:t>(3–</a:t>
            </a:r>
            <a:r>
              <a:rPr lang="en-US" sz="2200" b="1" dirty="0"/>
              <a:t>6 days</a:t>
            </a:r>
            <a:r>
              <a:rPr lang="en-US" sz="2200" b="1" dirty="0" smtClean="0"/>
              <a:t>)</a:t>
            </a:r>
          </a:p>
          <a:p>
            <a:r>
              <a:rPr lang="en-US" sz="2200" b="1" dirty="0" smtClean="0"/>
              <a:t>Restricted </a:t>
            </a:r>
            <a:r>
              <a:rPr lang="en-US" sz="2200" b="1" dirty="0" err="1" smtClean="0"/>
              <a:t>subsynoptic</a:t>
            </a:r>
            <a:r>
              <a:rPr lang="en-US" sz="2200" b="1" dirty="0" smtClean="0"/>
              <a:t>-scale storm track predictability (36–72 h)</a:t>
            </a:r>
            <a:endParaRPr lang="en-US" sz="2400" b="1" dirty="0" smtClean="0"/>
          </a:p>
          <a:p>
            <a:r>
              <a:rPr lang="en-US" sz="2200" b="1" dirty="0" smtClean="0"/>
              <a:t>Dumped heavy snow farther inland than anticipated</a:t>
            </a:r>
          </a:p>
          <a:p>
            <a:r>
              <a:rPr lang="en-US" sz="2200" b="1" dirty="0" smtClean="0"/>
              <a:t>Resulted in less snow and more rain near the coast than expected</a:t>
            </a:r>
          </a:p>
          <a:p>
            <a:r>
              <a:rPr lang="en-US" sz="2200" b="1" dirty="0" smtClean="0"/>
              <a:t>Linked to the structure and evolution of the North Pacific jet (NPJ)</a:t>
            </a:r>
          </a:p>
          <a:p>
            <a:pPr marL="0" indent="0">
              <a:buNone/>
            </a:pPr>
            <a:endParaRPr lang="en-US" sz="2200" b="1" dirty="0" smtClean="0"/>
          </a:p>
          <a:p>
            <a:endParaRPr lang="en-US" sz="2200" b="1" dirty="0"/>
          </a:p>
          <a:p>
            <a:endParaRPr lang="en-US" sz="2400" b="1" dirty="0"/>
          </a:p>
          <a:p>
            <a:endParaRPr lang="en-US" sz="2400" b="1" dirty="0" smtClean="0"/>
          </a:p>
          <a:p>
            <a:endParaRPr lang="en-US" sz="2400" b="1" dirty="0"/>
          </a:p>
          <a:p>
            <a:endParaRPr lang="en-US" sz="2400" b="1" dirty="0"/>
          </a:p>
          <a:p>
            <a:endParaRPr lang="en-US" dirty="0"/>
          </a:p>
        </p:txBody>
      </p:sp>
      <p:sp>
        <p:nvSpPr>
          <p:cNvPr id="4" name="TextBox 3"/>
          <p:cNvSpPr txBox="1"/>
          <p:nvPr/>
        </p:nvSpPr>
        <p:spPr>
          <a:xfrm>
            <a:off x="1381885" y="1533540"/>
            <a:ext cx="6350278" cy="523220"/>
          </a:xfrm>
          <a:prstGeom prst="rect">
            <a:avLst/>
          </a:prstGeom>
          <a:noFill/>
        </p:spPr>
        <p:txBody>
          <a:bodyPr wrap="square" rtlCol="0">
            <a:spAutoFit/>
          </a:bodyPr>
          <a:lstStyle/>
          <a:p>
            <a:pPr algn="ctr"/>
            <a:r>
              <a:rPr lang="en-US" sz="2800" b="1" dirty="0" smtClean="0">
                <a:solidFill>
                  <a:srgbClr val="0000FF"/>
                </a:solidFill>
              </a:rPr>
              <a:t>“Pi-Day” Storm of 14 March 2017: </a:t>
            </a:r>
            <a:endParaRPr lang="en-US" sz="2800" b="1" dirty="0">
              <a:solidFill>
                <a:srgbClr val="0000FF"/>
              </a:solidFill>
            </a:endParaRPr>
          </a:p>
        </p:txBody>
      </p:sp>
    </p:spTree>
    <p:extLst>
      <p:ext uri="{BB962C8B-B14F-4D97-AF65-F5344CB8AC3E}">
        <p14:creationId xmlns:p14="http://schemas.microsoft.com/office/powerpoint/2010/main" val="31859759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20" y="181074"/>
            <a:ext cx="8093740" cy="314735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53" y="3568639"/>
            <a:ext cx="8063475" cy="3136649"/>
          </a:xfrm>
          <a:prstGeom prst="rect">
            <a:avLst/>
          </a:prstGeom>
          <a:ln>
            <a:solidFill>
              <a:schemeClr val="tx1"/>
            </a:solidFill>
          </a:ln>
        </p:spPr>
      </p:pic>
      <p:sp>
        <p:nvSpPr>
          <p:cNvPr id="10" name="TextBox 9"/>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144-h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144-h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4" name="Freeform 23"/>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1943100" y="5391150"/>
            <a:ext cx="31750"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943100" y="5355167"/>
            <a:ext cx="1778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1" r="145"/>
          <a:stretch/>
        </p:blipFill>
        <p:spPr>
          <a:xfrm>
            <a:off x="545562" y="3912951"/>
            <a:ext cx="2930006" cy="2367981"/>
          </a:xfrm>
          <a:prstGeom prst="rect">
            <a:avLst/>
          </a:prstGeom>
        </p:spPr>
      </p:pic>
    </p:spTree>
    <p:extLst>
      <p:ext uri="{BB962C8B-B14F-4D97-AF65-F5344CB8AC3E}">
        <p14:creationId xmlns:p14="http://schemas.microsoft.com/office/powerpoint/2010/main" val="22546919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24" y="181074"/>
            <a:ext cx="8061131" cy="314735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93" y="3568639"/>
            <a:ext cx="8034794" cy="3136649"/>
          </a:xfrm>
          <a:prstGeom prst="rect">
            <a:avLst/>
          </a:prstGeom>
          <a:ln>
            <a:solidFill>
              <a:schemeClr val="tx1"/>
            </a:solidFill>
          </a:ln>
        </p:spPr>
      </p:pic>
      <p:sp>
        <p:nvSpPr>
          <p:cNvPr id="10" name="TextBox 9"/>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120-h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120-h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Freeform 21"/>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1943100" y="5391150"/>
            <a:ext cx="31750"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943100" y="5355167"/>
            <a:ext cx="1778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120900" y="5355167"/>
            <a:ext cx="2286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562" y="3914243"/>
            <a:ext cx="2930006" cy="2365396"/>
          </a:xfrm>
          <a:prstGeom prst="rect">
            <a:avLst/>
          </a:prstGeom>
        </p:spPr>
      </p:pic>
    </p:spTree>
    <p:extLst>
      <p:ext uri="{BB962C8B-B14F-4D97-AF65-F5344CB8AC3E}">
        <p14:creationId xmlns:p14="http://schemas.microsoft.com/office/powerpoint/2010/main" val="13536251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24" y="183414"/>
            <a:ext cx="8061131" cy="3142670"/>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93" y="3571135"/>
            <a:ext cx="8034794" cy="3131656"/>
          </a:xfrm>
          <a:prstGeom prst="rect">
            <a:avLst/>
          </a:prstGeom>
          <a:ln>
            <a:solidFill>
              <a:schemeClr val="tx1"/>
            </a:solidFill>
          </a:ln>
        </p:spPr>
      </p:pic>
      <p:sp>
        <p:nvSpPr>
          <p:cNvPr id="10" name="TextBox 9"/>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96-h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96-h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Freeform 21"/>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1943100" y="5391150"/>
            <a:ext cx="31750"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943100" y="5355167"/>
            <a:ext cx="1778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120900" y="5355167"/>
            <a:ext cx="2286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49500" y="5391150"/>
            <a:ext cx="143933"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619" y="3914243"/>
            <a:ext cx="2925892" cy="2365396"/>
          </a:xfrm>
          <a:prstGeom prst="rect">
            <a:avLst/>
          </a:prstGeom>
        </p:spPr>
      </p:pic>
    </p:spTree>
    <p:extLst>
      <p:ext uri="{BB962C8B-B14F-4D97-AF65-F5344CB8AC3E}">
        <p14:creationId xmlns:p14="http://schemas.microsoft.com/office/powerpoint/2010/main" val="26649460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24" y="186454"/>
            <a:ext cx="8061131" cy="313658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70" y="3571135"/>
            <a:ext cx="8022239" cy="3131656"/>
          </a:xfrm>
          <a:prstGeom prst="rect">
            <a:avLst/>
          </a:prstGeom>
          <a:ln>
            <a:solidFill>
              <a:schemeClr val="tx1"/>
            </a:solidFill>
          </a:ln>
        </p:spPr>
      </p:pic>
      <p:sp>
        <p:nvSpPr>
          <p:cNvPr id="10" name="TextBox 9"/>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72-h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72-h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35" name="Freeform 3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1943100" y="5391150"/>
            <a:ext cx="31750"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1943100" y="5355167"/>
            <a:ext cx="1778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120900" y="5355167"/>
            <a:ext cx="2286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349500" y="5391150"/>
            <a:ext cx="143933"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93433" y="5467351"/>
            <a:ext cx="33867" cy="101599"/>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r="363"/>
          <a:stretch/>
        </p:blipFill>
        <p:spPr>
          <a:xfrm>
            <a:off x="547618" y="3917973"/>
            <a:ext cx="2915249" cy="2357936"/>
          </a:xfrm>
          <a:prstGeom prst="rect">
            <a:avLst/>
          </a:prstGeom>
        </p:spPr>
      </p:pic>
    </p:spTree>
    <p:extLst>
      <p:ext uri="{BB962C8B-B14F-4D97-AF65-F5344CB8AC3E}">
        <p14:creationId xmlns:p14="http://schemas.microsoft.com/office/powerpoint/2010/main" val="40038006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25" y="186454"/>
            <a:ext cx="8061129" cy="313658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70" y="3578302"/>
            <a:ext cx="8022239" cy="3117321"/>
          </a:xfrm>
          <a:prstGeom prst="rect">
            <a:avLst/>
          </a:prstGeom>
          <a:ln>
            <a:solidFill>
              <a:schemeClr val="tx1"/>
            </a:solidFill>
          </a:ln>
        </p:spPr>
      </p:pic>
      <p:sp>
        <p:nvSpPr>
          <p:cNvPr id="10" name="TextBox 9"/>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48-h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48-h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4" name="Freeform 23"/>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1943100" y="5391150"/>
            <a:ext cx="31750"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943100" y="5355167"/>
            <a:ext cx="1778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120900" y="5355167"/>
            <a:ext cx="2286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49500" y="5391150"/>
            <a:ext cx="143933"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493433" y="5467351"/>
            <a:ext cx="33867" cy="101599"/>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618" y="3919786"/>
            <a:ext cx="2915249" cy="2354309"/>
          </a:xfrm>
          <a:prstGeom prst="rect">
            <a:avLst/>
          </a:prstGeom>
        </p:spPr>
      </p:pic>
    </p:spTree>
    <p:extLst>
      <p:ext uri="{BB962C8B-B14F-4D97-AF65-F5344CB8AC3E}">
        <p14:creationId xmlns:p14="http://schemas.microsoft.com/office/powerpoint/2010/main" val="22794044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25" y="187413"/>
            <a:ext cx="8061129" cy="3134670"/>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48" y="3578302"/>
            <a:ext cx="7985283" cy="3117321"/>
          </a:xfrm>
          <a:prstGeom prst="rect">
            <a:avLst/>
          </a:prstGeom>
          <a:ln>
            <a:solidFill>
              <a:schemeClr val="tx1"/>
            </a:solidFill>
          </a:ln>
        </p:spPr>
      </p:pic>
      <p:sp>
        <p:nvSpPr>
          <p:cNvPr id="10" name="TextBox 9"/>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24-h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24-h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4" name="Freeform 23"/>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943100" y="5391150"/>
            <a:ext cx="31750"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1943100" y="5355167"/>
            <a:ext cx="1778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120900" y="5355167"/>
            <a:ext cx="2286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349500" y="5391150"/>
            <a:ext cx="143933"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493433" y="5467351"/>
            <a:ext cx="33867" cy="101599"/>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2455333" y="5467351"/>
            <a:ext cx="71967" cy="91014"/>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r="291"/>
          <a:stretch/>
        </p:blipFill>
        <p:spPr>
          <a:xfrm>
            <a:off x="547618" y="3920612"/>
            <a:ext cx="2906782" cy="2352657"/>
          </a:xfrm>
          <a:prstGeom prst="rect">
            <a:avLst/>
          </a:prstGeom>
        </p:spPr>
      </p:pic>
    </p:spTree>
    <p:extLst>
      <p:ext uri="{BB962C8B-B14F-4D97-AF65-F5344CB8AC3E}">
        <p14:creationId xmlns:p14="http://schemas.microsoft.com/office/powerpoint/2010/main" val="17806661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21" y="187413"/>
            <a:ext cx="8036536" cy="3134670"/>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48" y="3582844"/>
            <a:ext cx="7985283" cy="3108237"/>
          </a:xfrm>
          <a:prstGeom prst="rect">
            <a:avLst/>
          </a:prstGeom>
          <a:ln>
            <a:solidFill>
              <a:schemeClr val="tx1"/>
            </a:solidFill>
          </a:ln>
        </p:spPr>
      </p:pic>
      <p:sp>
        <p:nvSpPr>
          <p:cNvPr id="10" name="TextBox 9"/>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00-h Forecast:</a:t>
            </a:r>
            <a:r>
              <a:rPr lang="en-US" sz="1600" b="1" dirty="0" smtClean="0">
                <a:solidFill>
                  <a:srgbClr val="FF0000"/>
                </a:solidFill>
              </a:rPr>
              <a:t>  </a:t>
            </a:r>
            <a:r>
              <a:rPr lang="en-US" sz="1600" b="1" dirty="0" smtClean="0"/>
              <a:t>250-hPa Jet (shading), Geo. </a:t>
            </a:r>
            <a:r>
              <a:rPr lang="en-US" sz="1600" b="1" dirty="0" err="1" smtClean="0"/>
              <a:t>Hght</a:t>
            </a:r>
            <a:r>
              <a:rPr lang="en-US" sz="1600" b="1" dirty="0" smtClean="0"/>
              <a:t> (contours), Std. </a:t>
            </a:r>
            <a:r>
              <a:rPr lang="en-US" sz="1600" b="1" dirty="0" err="1" smtClean="0"/>
              <a:t>Hght</a:t>
            </a:r>
            <a:r>
              <a:rPr lang="en-US" sz="1600" b="1" dirty="0" smtClean="0"/>
              <a:t> </a:t>
            </a:r>
            <a:r>
              <a:rPr lang="en-US" sz="1600" b="1" dirty="0" err="1" smtClean="0"/>
              <a:t>Anom</a:t>
            </a:r>
            <a:r>
              <a:rPr lang="en-US" sz="1600" b="1" dirty="0" smtClean="0"/>
              <a:t>. (contours)</a:t>
            </a:r>
            <a:endParaRPr lang="en-US" sz="1600" b="1" dirty="0">
              <a:solidFill>
                <a:srgbClr val="0000FF"/>
              </a:solidFill>
            </a:endParaRPr>
          </a:p>
        </p:txBody>
      </p:sp>
      <p:sp>
        <p:nvSpPr>
          <p:cNvPr id="11" name="TextBox 10"/>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0000FF"/>
                </a:solidFill>
              </a:rPr>
              <a:t>00-h Forecast:</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6" name="Freeform 25"/>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41828" y="3891872"/>
            <a:ext cx="2988772" cy="245697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H="1" flipV="1">
            <a:off x="1974850" y="5467350"/>
            <a:ext cx="44450" cy="1016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1943100" y="5391150"/>
            <a:ext cx="31750"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1943100" y="5355167"/>
            <a:ext cx="1778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120900" y="5355167"/>
            <a:ext cx="228600" cy="35983"/>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349500" y="5391150"/>
            <a:ext cx="143933" cy="76200"/>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493433" y="5467351"/>
            <a:ext cx="33867" cy="101599"/>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2455333" y="5467351"/>
            <a:ext cx="71967" cy="91014"/>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14867" y="5194300"/>
            <a:ext cx="184666" cy="369332"/>
          </a:xfrm>
          <a:prstGeom prst="rect">
            <a:avLst/>
          </a:prstGeom>
          <a:noFill/>
        </p:spPr>
        <p:txBody>
          <a:bodyPr wrap="none" rtlCol="0">
            <a:spAutoFit/>
          </a:bodyPr>
          <a:lstStyle/>
          <a:p>
            <a:endParaRPr lang="en-US" dirty="0"/>
          </a:p>
        </p:txBody>
      </p:sp>
      <p:cxnSp>
        <p:nvCxnSpPr>
          <p:cNvPr id="45" name="Straight Connector 44"/>
          <p:cNvCxnSpPr/>
          <p:nvPr/>
        </p:nvCxnSpPr>
        <p:spPr>
          <a:xfrm flipH="1" flipV="1">
            <a:off x="2404533" y="5355167"/>
            <a:ext cx="50800" cy="112184"/>
          </a:xfrm>
          <a:prstGeom prst="line">
            <a:avLst/>
          </a:prstGeom>
          <a:ln w="127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rotWithShape="1">
          <a:blip r:embed="rId7">
            <a:extLst>
              <a:ext uri="{28A0092B-C50C-407E-A947-70E740481C1C}">
                <a14:useLocalDpi xmlns:a14="http://schemas.microsoft.com/office/drawing/2010/main" val="0"/>
              </a:ext>
            </a:extLst>
          </a:blip>
          <a:srcRect l="-1" r="293"/>
          <a:stretch/>
        </p:blipFill>
        <p:spPr>
          <a:xfrm>
            <a:off x="547618" y="3925262"/>
            <a:ext cx="2898316" cy="2343357"/>
          </a:xfrm>
          <a:prstGeom prst="rect">
            <a:avLst/>
          </a:prstGeom>
        </p:spPr>
      </p:pic>
    </p:spTree>
    <p:extLst>
      <p:ext uri="{BB962C8B-B14F-4D97-AF65-F5344CB8AC3E}">
        <p14:creationId xmlns:p14="http://schemas.microsoft.com/office/powerpoint/2010/main" val="29259085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075"/>
            <a:ext cx="9144000" cy="2859988"/>
          </a:xfrm>
        </p:spPr>
        <p:txBody>
          <a:bodyPr>
            <a:normAutofit/>
          </a:bodyPr>
          <a:lstStyle/>
          <a:p>
            <a:r>
              <a:rPr lang="en-US" sz="4000" b="1" dirty="0" smtClean="0">
                <a:solidFill>
                  <a:srgbClr val="FF0000"/>
                </a:solidFill>
              </a:rPr>
              <a:t>Selected Large-Scale Analyses </a:t>
            </a:r>
            <a:r>
              <a:rPr lang="en-US" sz="4000" b="1" dirty="0">
                <a:solidFill>
                  <a:srgbClr val="FF0000"/>
                </a:solidFill>
              </a:rPr>
              <a:t>at Peak Storm </a:t>
            </a:r>
            <a:r>
              <a:rPr lang="en-US" sz="4000" b="1" dirty="0" smtClean="0">
                <a:solidFill>
                  <a:srgbClr val="FF0000"/>
                </a:solidFill>
              </a:rPr>
              <a:t>Intensity:  1800 </a:t>
            </a:r>
            <a:r>
              <a:rPr lang="en-US" sz="4000" b="1" dirty="0">
                <a:solidFill>
                  <a:srgbClr val="FF0000"/>
                </a:solidFill>
              </a:rPr>
              <a:t>UTC </a:t>
            </a:r>
            <a:r>
              <a:rPr lang="en-US" sz="4000" b="1" dirty="0" smtClean="0">
                <a:solidFill>
                  <a:srgbClr val="FF0000"/>
                </a:solidFill>
              </a:rPr>
              <a:t>14 </a:t>
            </a:r>
            <a:r>
              <a:rPr lang="en-US" sz="4000" b="1" dirty="0">
                <a:solidFill>
                  <a:srgbClr val="FF0000"/>
                </a:solidFill>
              </a:rPr>
              <a:t>March </a:t>
            </a:r>
            <a:r>
              <a:rPr lang="en-US" sz="4000" b="1" dirty="0" smtClean="0">
                <a:solidFill>
                  <a:srgbClr val="FF0000"/>
                </a:solidFill>
              </a:rPr>
              <a:t>2017</a:t>
            </a:r>
            <a:endParaRPr lang="en-US" sz="4000" dirty="0"/>
          </a:p>
        </p:txBody>
      </p:sp>
    </p:spTree>
    <p:extLst>
      <p:ext uri="{BB962C8B-B14F-4D97-AF65-F5344CB8AC3E}">
        <p14:creationId xmlns:p14="http://schemas.microsoft.com/office/powerpoint/2010/main" val="21157899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0Z-V18Z14Mar1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37280061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lp_jet_5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15387641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Outline</a:t>
            </a:r>
            <a:endParaRPr lang="en-US" b="1" dirty="0">
              <a:solidFill>
                <a:srgbClr val="FF0000"/>
              </a:solidFill>
            </a:endParaRPr>
          </a:p>
        </p:txBody>
      </p:sp>
      <p:sp>
        <p:nvSpPr>
          <p:cNvPr id="3" name="Content Placeholder 2"/>
          <p:cNvSpPr>
            <a:spLocks noGrp="1"/>
          </p:cNvSpPr>
          <p:nvPr>
            <p:ph idx="1"/>
          </p:nvPr>
        </p:nvSpPr>
        <p:spPr>
          <a:xfrm>
            <a:off x="457200" y="1233039"/>
            <a:ext cx="8229600" cy="4525963"/>
          </a:xfrm>
        </p:spPr>
        <p:txBody>
          <a:bodyPr>
            <a:normAutofit/>
          </a:bodyPr>
          <a:lstStyle/>
          <a:p>
            <a:endParaRPr lang="en-US" sz="2400" b="1" dirty="0" smtClean="0"/>
          </a:p>
          <a:p>
            <a:pPr marL="0" indent="0">
              <a:buNone/>
            </a:pPr>
            <a:endParaRPr lang="en-US" sz="2400" b="1" dirty="0" smtClean="0"/>
          </a:p>
          <a:p>
            <a:r>
              <a:rPr lang="en-US" sz="2400" b="1" dirty="0"/>
              <a:t>O</a:t>
            </a:r>
            <a:r>
              <a:rPr lang="en-US" sz="2400" b="1" dirty="0" smtClean="0"/>
              <a:t>bservational overview </a:t>
            </a:r>
          </a:p>
          <a:p>
            <a:r>
              <a:rPr lang="en-US" sz="2400" b="1" dirty="0" smtClean="0"/>
              <a:t>Synoptic overview</a:t>
            </a:r>
          </a:p>
          <a:p>
            <a:r>
              <a:rPr lang="en-US" sz="2400" b="1" dirty="0" smtClean="0"/>
              <a:t>Large-scale GEFS d(</a:t>
            </a:r>
            <a:r>
              <a:rPr lang="en-US" sz="2400" b="1" dirty="0" err="1" smtClean="0"/>
              <a:t>prog</a:t>
            </a:r>
            <a:r>
              <a:rPr lang="en-US" sz="2400" b="1" dirty="0" smtClean="0"/>
              <a:t>)/</a:t>
            </a:r>
            <a:r>
              <a:rPr lang="en-US" sz="2400" b="1" dirty="0" err="1" smtClean="0"/>
              <a:t>dt</a:t>
            </a:r>
            <a:r>
              <a:rPr lang="en-US" sz="2400" b="1" dirty="0" smtClean="0"/>
              <a:t> analysis for 0000 UTC 15 March</a:t>
            </a:r>
          </a:p>
          <a:p>
            <a:r>
              <a:rPr lang="en-US" sz="2400" b="1" dirty="0" smtClean="0"/>
              <a:t>CONUS GFS d(</a:t>
            </a:r>
            <a:r>
              <a:rPr lang="en-US" sz="2400" b="1" dirty="0" err="1" smtClean="0"/>
              <a:t>prog</a:t>
            </a:r>
            <a:r>
              <a:rPr lang="en-US" sz="2400" b="1" dirty="0" smtClean="0"/>
              <a:t>)/</a:t>
            </a:r>
            <a:r>
              <a:rPr lang="en-US" sz="2400" b="1" dirty="0" err="1" smtClean="0"/>
              <a:t>dt</a:t>
            </a:r>
            <a:r>
              <a:rPr lang="en-US" sz="2400" b="1" dirty="0"/>
              <a:t> </a:t>
            </a:r>
            <a:r>
              <a:rPr lang="en-US" sz="2400" b="1" dirty="0" smtClean="0"/>
              <a:t>analysis for 1800 UTC 14 March </a:t>
            </a:r>
          </a:p>
          <a:p>
            <a:r>
              <a:rPr lang="en-US" sz="2400" b="1" dirty="0" smtClean="0"/>
              <a:t>NPJ regimes favorable to eastern CONUS cold/storminess</a:t>
            </a:r>
          </a:p>
          <a:p>
            <a:pPr marL="0" indent="0">
              <a:buNone/>
            </a:pPr>
            <a:endParaRPr lang="en-US" sz="2400" b="1" dirty="0" smtClean="0"/>
          </a:p>
          <a:p>
            <a:endParaRPr lang="en-US" sz="2400" b="1" dirty="0" smtClean="0"/>
          </a:p>
          <a:p>
            <a:endParaRPr lang="en-US" sz="2400" b="1" dirty="0" smtClean="0"/>
          </a:p>
          <a:p>
            <a:endParaRPr lang="en-US" sz="2400" b="1" dirty="0" smtClean="0"/>
          </a:p>
          <a:p>
            <a:endParaRPr lang="en-US" sz="2400" dirty="0"/>
          </a:p>
        </p:txBody>
      </p:sp>
    </p:spTree>
    <p:extLst>
      <p:ext uri="{BB962C8B-B14F-4D97-AF65-F5344CB8AC3E}">
        <p14:creationId xmlns:p14="http://schemas.microsoft.com/office/powerpoint/2010/main" val="41725390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2pvu_5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7829243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rro_wind_5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37980294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solidFill>
                  <a:srgbClr val="FF0000"/>
                </a:solidFill>
              </a:rPr>
              <a:t>CONUS d(</a:t>
            </a:r>
            <a:r>
              <a:rPr lang="en-US" b="1" dirty="0" err="1" smtClean="0">
                <a:solidFill>
                  <a:srgbClr val="FF0000"/>
                </a:solidFill>
              </a:rPr>
              <a:t>prog</a:t>
            </a:r>
            <a:r>
              <a:rPr lang="en-US" b="1" dirty="0" smtClean="0">
                <a:solidFill>
                  <a:srgbClr val="FF0000"/>
                </a:solidFill>
              </a:rPr>
              <a:t>/</a:t>
            </a:r>
            <a:r>
              <a:rPr lang="en-US" b="1" dirty="0" err="1" smtClean="0">
                <a:solidFill>
                  <a:srgbClr val="FF0000"/>
                </a:solidFill>
              </a:rPr>
              <a:t>dt</a:t>
            </a:r>
            <a:r>
              <a:rPr lang="en-US" b="1" dirty="0" smtClean="0">
                <a:solidFill>
                  <a:srgbClr val="FF0000"/>
                </a:solidFill>
              </a:rPr>
              <a:t>) Analysis: </a:t>
            </a:r>
            <a:br>
              <a:rPr lang="en-US" b="1" dirty="0" smtClean="0">
                <a:solidFill>
                  <a:srgbClr val="FF0000"/>
                </a:solidFill>
              </a:rPr>
            </a:br>
            <a:r>
              <a:rPr lang="en-US" b="1" dirty="0" smtClean="0">
                <a:solidFill>
                  <a:srgbClr val="FF0000"/>
                </a:solidFill>
              </a:rPr>
              <a:t>1800 UTC 14 </a:t>
            </a:r>
            <a:r>
              <a:rPr lang="en-US" b="1" dirty="0">
                <a:solidFill>
                  <a:srgbClr val="FF0000"/>
                </a:solidFill>
              </a:rPr>
              <a:t>M</a:t>
            </a:r>
            <a:r>
              <a:rPr lang="en-US" b="1" dirty="0" smtClean="0">
                <a:solidFill>
                  <a:srgbClr val="FF0000"/>
                </a:solidFill>
              </a:rPr>
              <a:t>arch 2017</a:t>
            </a:r>
            <a:endParaRPr lang="en-US" b="1" dirty="0">
              <a:solidFill>
                <a:srgbClr val="FF0000"/>
              </a:solidFill>
            </a:endParaRPr>
          </a:p>
        </p:txBody>
      </p:sp>
      <p:sp>
        <p:nvSpPr>
          <p:cNvPr id="4" name="Content Placeholder 3"/>
          <p:cNvSpPr>
            <a:spLocks noGrp="1"/>
          </p:cNvSpPr>
          <p:nvPr>
            <p:ph idx="1"/>
          </p:nvPr>
        </p:nvSpPr>
        <p:spPr>
          <a:xfrm>
            <a:off x="457200" y="2014372"/>
            <a:ext cx="8229600" cy="4525963"/>
          </a:xfrm>
        </p:spPr>
        <p:txBody>
          <a:bodyPr/>
          <a:lstStyle/>
          <a:p>
            <a:r>
              <a:rPr lang="en-US" b="1" dirty="0" smtClean="0"/>
              <a:t>Potential temperature (K) and winds (</a:t>
            </a:r>
            <a:r>
              <a:rPr lang="en-US" b="1" dirty="0" err="1" smtClean="0"/>
              <a:t>kt</a:t>
            </a:r>
            <a:r>
              <a:rPr lang="en-US" b="1" dirty="0" smtClean="0"/>
              <a:t>) on the 2 potential </a:t>
            </a:r>
            <a:r>
              <a:rPr lang="en-US" b="1" dirty="0" err="1" smtClean="0"/>
              <a:t>vorticity</a:t>
            </a:r>
            <a:r>
              <a:rPr lang="en-US" b="1" dirty="0" smtClean="0"/>
              <a:t> unit (PVU) surface</a:t>
            </a:r>
          </a:p>
          <a:p>
            <a:pPr marL="0" indent="0">
              <a:buNone/>
            </a:pPr>
            <a:endParaRPr lang="en-US" b="1" dirty="0" smtClean="0"/>
          </a:p>
          <a:p>
            <a:r>
              <a:rPr lang="en-US" b="1" dirty="0" smtClean="0"/>
              <a:t>SLP (</a:t>
            </a:r>
            <a:r>
              <a:rPr lang="en-US" b="1" dirty="0" err="1" smtClean="0"/>
              <a:t>hPa</a:t>
            </a:r>
            <a:r>
              <a:rPr lang="en-US" b="1" dirty="0" smtClean="0"/>
              <a:t>), 1000–500-hPa thickness, and GFS precipitation rate (mm h</a:t>
            </a:r>
            <a:r>
              <a:rPr lang="en-US" b="1" baseline="30000" dirty="0" smtClean="0"/>
              <a:t>-1</a:t>
            </a:r>
            <a:r>
              <a:rPr lang="en-US" b="1" dirty="0" smtClean="0"/>
              <a:t>)</a:t>
            </a:r>
          </a:p>
          <a:p>
            <a:endParaRPr lang="en-US" b="1" dirty="0" smtClean="0"/>
          </a:p>
          <a:p>
            <a:endParaRPr lang="en-US" dirty="0"/>
          </a:p>
        </p:txBody>
      </p:sp>
    </p:spTree>
    <p:extLst>
      <p:ext uri="{BB962C8B-B14F-4D97-AF65-F5344CB8AC3E}">
        <p14:creationId xmlns:p14="http://schemas.microsoft.com/office/powerpoint/2010/main" val="28273912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V_us_f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Tree>
    <p:extLst>
      <p:ext uri="{BB962C8B-B14F-4D97-AF65-F5344CB8AC3E}">
        <p14:creationId xmlns:p14="http://schemas.microsoft.com/office/powerpoint/2010/main" val="36963735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V_us_f7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Tree>
    <p:extLst>
      <p:ext uri="{BB962C8B-B14F-4D97-AF65-F5344CB8AC3E}">
        <p14:creationId xmlns:p14="http://schemas.microsoft.com/office/powerpoint/2010/main" val="30896916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V_us_f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Tree>
    <p:extLst>
      <p:ext uri="{BB962C8B-B14F-4D97-AF65-F5344CB8AC3E}">
        <p14:creationId xmlns:p14="http://schemas.microsoft.com/office/powerpoint/2010/main" val="286198866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_f16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93"/>
            <a:ext cx="9144000" cy="5878286"/>
          </a:xfrm>
          <a:prstGeom prst="rect">
            <a:avLst/>
          </a:prstGeom>
        </p:spPr>
      </p:pic>
    </p:spTree>
    <p:extLst>
      <p:ext uri="{BB962C8B-B14F-4D97-AF65-F5344CB8AC3E}">
        <p14:creationId xmlns:p14="http://schemas.microsoft.com/office/powerpoint/2010/main" val="19341969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_f7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75"/>
            <a:ext cx="9144000" cy="5878286"/>
          </a:xfrm>
          <a:prstGeom prst="rect">
            <a:avLst/>
          </a:prstGeom>
        </p:spPr>
      </p:pic>
    </p:spTree>
    <p:extLst>
      <p:ext uri="{BB962C8B-B14F-4D97-AF65-F5344CB8AC3E}">
        <p14:creationId xmlns:p14="http://schemas.microsoft.com/office/powerpoint/2010/main" val="41342189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_f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Tree>
    <p:extLst>
      <p:ext uri="{BB962C8B-B14F-4D97-AF65-F5344CB8AC3E}">
        <p14:creationId xmlns:p14="http://schemas.microsoft.com/office/powerpoint/2010/main" val="187681300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44" y="911179"/>
            <a:ext cx="8862725" cy="2567867"/>
          </a:xfrm>
        </p:spPr>
        <p:txBody>
          <a:bodyPr>
            <a:noAutofit/>
          </a:bodyPr>
          <a:lstStyle/>
          <a:p>
            <a:r>
              <a:rPr lang="en-US" b="1" dirty="0" smtClean="0">
                <a:solidFill>
                  <a:srgbClr val="FF0000"/>
                </a:solidFill>
              </a:rPr>
              <a:t>Precipitation Type and Snowfall Amount Forecast Challenges and Uncertainty Along the I-95 Corridor</a:t>
            </a:r>
            <a:endParaRPr lang="en-US" b="1" dirty="0">
              <a:solidFill>
                <a:srgbClr val="FF0000"/>
              </a:solidFill>
            </a:endParaRPr>
          </a:p>
        </p:txBody>
      </p:sp>
    </p:spTree>
    <p:extLst>
      <p:ext uri="{BB962C8B-B14F-4D97-AF65-F5344CB8AC3E}">
        <p14:creationId xmlns:p14="http://schemas.microsoft.com/office/powerpoint/2010/main" val="32331277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Observational Overview:  Snowfall and Peak Winds</a:t>
            </a:r>
            <a:endParaRPr lang="en-US" b="1" dirty="0">
              <a:solidFill>
                <a:srgbClr val="FF0000"/>
              </a:solidFill>
            </a:endParaRPr>
          </a:p>
        </p:txBody>
      </p:sp>
    </p:spTree>
    <p:extLst>
      <p:ext uri="{BB962C8B-B14F-4D97-AF65-F5344CB8AC3E}">
        <p14:creationId xmlns:p14="http://schemas.microsoft.com/office/powerpoint/2010/main" val="12191329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RRX_36hSnowFcst_21Z_13Mar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742" y="0"/>
            <a:ext cx="6996135" cy="6858000"/>
          </a:xfrm>
          <a:prstGeom prst="rect">
            <a:avLst/>
          </a:prstGeom>
        </p:spPr>
      </p:pic>
    </p:spTree>
    <p:extLst>
      <p:ext uri="{BB962C8B-B14F-4D97-AF65-F5344CB8AC3E}">
        <p14:creationId xmlns:p14="http://schemas.microsoft.com/office/powerpoint/2010/main" val="23633533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2800" b="1" dirty="0" smtClean="0">
                <a:solidFill>
                  <a:srgbClr val="FF0000"/>
                </a:solidFill>
              </a:rPr>
              <a:t>NCAR Ensemble </a:t>
            </a:r>
            <a:r>
              <a:rPr lang="en-US" sz="2800" b="1" dirty="0">
                <a:solidFill>
                  <a:srgbClr val="FF0000"/>
                </a:solidFill>
              </a:rPr>
              <a:t>T</a:t>
            </a:r>
            <a:r>
              <a:rPr lang="en-US" sz="2800" b="1" dirty="0" smtClean="0">
                <a:solidFill>
                  <a:srgbClr val="FF0000"/>
                </a:solidFill>
              </a:rPr>
              <a:t>otal Snowfall (inches) Forecasts from 0000 UTC 13 March (left) and 0000 UTC 14 March (right) 2017</a:t>
            </a:r>
            <a:endParaRPr lang="en-US" sz="2800" b="1" dirty="0">
              <a:solidFill>
                <a:srgbClr val="FF0000"/>
              </a:solidFill>
            </a:endParaRPr>
          </a:p>
        </p:txBody>
      </p:sp>
      <p:pic>
        <p:nvPicPr>
          <p:cNvPr id="5" name="Content Placeholder 4" descr="snowacc_mean_f048_NE.png"/>
          <p:cNvPicPr>
            <a:picLocks noGrp="1" noChangeAspect="1"/>
          </p:cNvPicPr>
          <p:nvPr>
            <p:ph sz="half" idx="1"/>
          </p:nvPr>
        </p:nvPicPr>
        <p:blipFill>
          <a:blip r:embed="rId2">
            <a:extLst>
              <a:ext uri="{28A0092B-C50C-407E-A947-70E740481C1C}">
                <a14:useLocalDpi xmlns:a14="http://schemas.microsoft.com/office/drawing/2010/main" val="0"/>
              </a:ext>
            </a:extLst>
          </a:blip>
          <a:srcRect l="10217" r="10217"/>
          <a:stretch>
            <a:fillRect/>
          </a:stretch>
        </p:blipFill>
        <p:spPr/>
      </p:pic>
      <p:pic>
        <p:nvPicPr>
          <p:cNvPr id="6" name="Content Placeholder 5" descr="snowacc_mean_f036_NE.png"/>
          <p:cNvPicPr>
            <a:picLocks noGrp="1" noChangeAspect="1"/>
          </p:cNvPicPr>
          <p:nvPr>
            <p:ph sz="half" idx="2"/>
          </p:nvPr>
        </p:nvPicPr>
        <p:blipFill>
          <a:blip r:embed="rId3">
            <a:extLst>
              <a:ext uri="{28A0092B-C50C-407E-A947-70E740481C1C}">
                <a14:useLocalDpi xmlns:a14="http://schemas.microsoft.com/office/drawing/2010/main" val="0"/>
              </a:ext>
            </a:extLst>
          </a:blip>
          <a:srcRect l="10217" r="10217"/>
          <a:stretch>
            <a:fillRect/>
          </a:stretch>
        </p:blipFill>
        <p:spPr/>
      </p:pic>
    </p:spTree>
    <p:extLst>
      <p:ext uri="{BB962C8B-B14F-4D97-AF65-F5344CB8AC3E}">
        <p14:creationId xmlns:p14="http://schemas.microsoft.com/office/powerpoint/2010/main" val="19748269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891739" cy="6858000"/>
          </a:xfrm>
          <a:prstGeom prst="rect">
            <a:avLst/>
          </a:prstGeom>
        </p:spPr>
      </p:pic>
      <p:sp>
        <p:nvSpPr>
          <p:cNvPr id="3" name="TextBox 2"/>
          <p:cNvSpPr txBox="1"/>
          <p:nvPr/>
        </p:nvSpPr>
        <p:spPr>
          <a:xfrm>
            <a:off x="7763303" y="770522"/>
            <a:ext cx="1380698" cy="3416320"/>
          </a:xfrm>
          <a:prstGeom prst="rect">
            <a:avLst/>
          </a:prstGeom>
          <a:noFill/>
        </p:spPr>
        <p:txBody>
          <a:bodyPr wrap="square" rtlCol="0">
            <a:spAutoFit/>
          </a:bodyPr>
          <a:lstStyle/>
          <a:p>
            <a:pPr algn="ctr"/>
            <a:r>
              <a:rPr lang="en-US" b="1" dirty="0" smtClean="0"/>
              <a:t>29 h </a:t>
            </a:r>
            <a:r>
              <a:rPr lang="en-US" b="1" dirty="0" err="1" smtClean="0"/>
              <a:t>Fcst</a:t>
            </a:r>
            <a:r>
              <a:rPr lang="en-US" b="1" dirty="0" smtClean="0"/>
              <a:t> NCAR 850-hPa ensemble mean wind speed (</a:t>
            </a:r>
            <a:r>
              <a:rPr lang="en-US" b="1" dirty="0" err="1" smtClean="0"/>
              <a:t>kt</a:t>
            </a:r>
            <a:r>
              <a:rPr lang="en-US" b="1" dirty="0" smtClean="0"/>
              <a:t>), heights (m), and winds (barbs, </a:t>
            </a:r>
            <a:r>
              <a:rPr lang="en-US" b="1" dirty="0" err="1" smtClean="0"/>
              <a:t>kt</a:t>
            </a:r>
            <a:r>
              <a:rPr lang="en-US" b="1" dirty="0"/>
              <a:t>)</a:t>
            </a:r>
            <a:endParaRPr lang="en-US" b="1" dirty="0" smtClean="0"/>
          </a:p>
          <a:p>
            <a:pPr algn="ctr"/>
            <a:r>
              <a:rPr lang="en-US" b="1" dirty="0" smtClean="0"/>
              <a:t>Verifying 1700 UTC 14 March 2017</a:t>
            </a:r>
            <a:endParaRPr lang="en-US" b="1" dirty="0"/>
          </a:p>
        </p:txBody>
      </p:sp>
    </p:spTree>
    <p:extLst>
      <p:ext uri="{BB962C8B-B14F-4D97-AF65-F5344CB8AC3E}">
        <p14:creationId xmlns:p14="http://schemas.microsoft.com/office/powerpoint/2010/main" val="92946262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var_f029_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91215" cy="6858000"/>
          </a:xfrm>
          <a:prstGeom prst="rect">
            <a:avLst/>
          </a:prstGeom>
        </p:spPr>
      </p:pic>
      <p:sp>
        <p:nvSpPr>
          <p:cNvPr id="3" name="TextBox 2"/>
          <p:cNvSpPr txBox="1"/>
          <p:nvPr/>
        </p:nvSpPr>
        <p:spPr>
          <a:xfrm>
            <a:off x="7612655" y="772548"/>
            <a:ext cx="1576101" cy="3416320"/>
          </a:xfrm>
          <a:prstGeom prst="rect">
            <a:avLst/>
          </a:prstGeom>
          <a:noFill/>
        </p:spPr>
        <p:txBody>
          <a:bodyPr wrap="square" rtlCol="0">
            <a:spAutoFit/>
          </a:bodyPr>
          <a:lstStyle/>
          <a:p>
            <a:pPr algn="ctr"/>
            <a:r>
              <a:rPr lang="en-US" b="1" dirty="0" smtClean="0"/>
              <a:t>29 h </a:t>
            </a:r>
            <a:r>
              <a:rPr lang="en-US" b="1" dirty="0" err="1" smtClean="0"/>
              <a:t>Fcst</a:t>
            </a:r>
            <a:r>
              <a:rPr lang="en-US" b="1" dirty="0" smtClean="0"/>
              <a:t> ensemble mean SLP (</a:t>
            </a:r>
            <a:r>
              <a:rPr lang="en-US" b="1" dirty="0" err="1" smtClean="0"/>
              <a:t>hPa</a:t>
            </a:r>
            <a:r>
              <a:rPr lang="en-US" b="1" dirty="0" smtClean="0"/>
              <a:t>), ensemble spread (</a:t>
            </a:r>
            <a:r>
              <a:rPr lang="en-US" b="1" dirty="0" err="1" smtClean="0"/>
              <a:t>hPa</a:t>
            </a:r>
            <a:r>
              <a:rPr lang="en-US" b="1" dirty="0" smtClean="0"/>
              <a:t>), and 10-m winds (</a:t>
            </a:r>
            <a:r>
              <a:rPr lang="en-US" b="1" dirty="0" err="1" smtClean="0"/>
              <a:t>kts</a:t>
            </a:r>
            <a:r>
              <a:rPr lang="en-US" b="1" dirty="0" smtClean="0"/>
              <a:t>) </a:t>
            </a:r>
            <a:endParaRPr lang="en-US" b="1" dirty="0"/>
          </a:p>
          <a:p>
            <a:pPr algn="ctr"/>
            <a:r>
              <a:rPr lang="en-US" b="1" dirty="0" smtClean="0"/>
              <a:t>Verifying </a:t>
            </a:r>
            <a:r>
              <a:rPr lang="en-US" b="1" dirty="0"/>
              <a:t>1700 UTC 14 March 2017</a:t>
            </a:r>
          </a:p>
          <a:p>
            <a:endParaRPr lang="en-US" dirty="0"/>
          </a:p>
        </p:txBody>
      </p:sp>
    </p:spTree>
    <p:extLst>
      <p:ext uri="{BB962C8B-B14F-4D97-AF65-F5344CB8AC3E}">
        <p14:creationId xmlns:p14="http://schemas.microsoft.com/office/powerpoint/2010/main" val="28061847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3217862"/>
          </a:xfrm>
        </p:spPr>
        <p:txBody>
          <a:bodyPr>
            <a:normAutofit/>
          </a:bodyPr>
          <a:lstStyle/>
          <a:p>
            <a:r>
              <a:rPr lang="en-US" dirty="0" smtClean="0"/>
              <a:t/>
            </a:r>
            <a:br>
              <a:rPr lang="en-US" dirty="0" smtClean="0"/>
            </a:br>
            <a:r>
              <a:rPr lang="en-US" b="1" dirty="0" smtClean="0">
                <a:solidFill>
                  <a:srgbClr val="FF0000"/>
                </a:solidFill>
              </a:rPr>
              <a:t>An Antecedent</a:t>
            </a:r>
            <a:r>
              <a:rPr lang="en-US" dirty="0" smtClean="0"/>
              <a:t> </a:t>
            </a:r>
            <a:r>
              <a:rPr lang="en-US" b="1" dirty="0" smtClean="0">
                <a:solidFill>
                  <a:srgbClr val="FF0000"/>
                </a:solidFill>
              </a:rPr>
              <a:t>North Pacific Jet (NPJ) Flow Pattern Associated with Poor Downstream GEFS Forecasts</a:t>
            </a:r>
            <a:endParaRPr lang="en-US" sz="3200" b="1" dirty="0">
              <a:solidFill>
                <a:srgbClr val="FF0000"/>
              </a:solidFill>
            </a:endParaRPr>
          </a:p>
        </p:txBody>
      </p:sp>
    </p:spTree>
    <p:extLst>
      <p:ext uri="{BB962C8B-B14F-4D97-AF65-F5344CB8AC3E}">
        <p14:creationId xmlns:p14="http://schemas.microsoft.com/office/powerpoint/2010/main" val="20468297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70" y="1058385"/>
            <a:ext cx="8607180" cy="3373084"/>
          </a:xfrm>
          <a:prstGeom prst="rect">
            <a:avLst/>
          </a:prstGeom>
          <a:ln w="38100" cmpd="sng">
            <a:solidFill>
              <a:schemeClr val="tx1"/>
            </a:solidFill>
          </a:ln>
        </p:spPr>
      </p:pic>
      <p:sp>
        <p:nvSpPr>
          <p:cNvPr id="8" name="Rectangle 7"/>
          <p:cNvSpPr/>
          <p:nvPr/>
        </p:nvSpPr>
        <p:spPr>
          <a:xfrm>
            <a:off x="280737" y="405557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06" y="4036809"/>
            <a:ext cx="4627796" cy="341559"/>
          </a:xfrm>
          <a:prstGeom prst="rect">
            <a:avLst/>
          </a:prstGeom>
        </p:spPr>
      </p:pic>
      <p:sp>
        <p:nvSpPr>
          <p:cNvPr id="13" name="TextBox 12"/>
          <p:cNvSpPr txBox="1"/>
          <p:nvPr/>
        </p:nvSpPr>
        <p:spPr>
          <a:xfrm>
            <a:off x="4856081" y="4079699"/>
            <a:ext cx="699159" cy="276999"/>
          </a:xfrm>
          <a:prstGeom prst="rect">
            <a:avLst/>
          </a:prstGeom>
          <a:noFill/>
        </p:spPr>
        <p:txBody>
          <a:bodyPr wrap="square" rtlCol="0">
            <a:spAutoFit/>
          </a:bodyPr>
          <a:lstStyle/>
          <a:p>
            <a:r>
              <a:rPr lang="en-US" sz="1200" dirty="0"/>
              <a:t>m</a:t>
            </a:r>
          </a:p>
        </p:txBody>
      </p:sp>
      <p:sp>
        <p:nvSpPr>
          <p:cNvPr id="7" name="TextBox 6"/>
          <p:cNvSpPr txBox="1"/>
          <p:nvPr/>
        </p:nvSpPr>
        <p:spPr>
          <a:xfrm>
            <a:off x="263370" y="4806362"/>
            <a:ext cx="8607180" cy="1569660"/>
          </a:xfrm>
          <a:prstGeom prst="rect">
            <a:avLst/>
          </a:prstGeom>
          <a:noFill/>
        </p:spPr>
        <p:txBody>
          <a:bodyPr wrap="square" rtlCol="0">
            <a:spAutoFit/>
          </a:bodyPr>
          <a:lstStyle/>
          <a:p>
            <a:pPr marL="342900" indent="-342900">
              <a:buFont typeface="Arial"/>
              <a:buChar char="•"/>
            </a:pPr>
            <a:r>
              <a:rPr lang="en-US" sz="2400" b="1" dirty="0" smtClean="0"/>
              <a:t>The worst NPJ phase diagram forecasts initialized during a jet extension are frequently associated with significantly higher heights over the North Pacific and significantly lower heights over North America 8 days after forecast initialization</a:t>
            </a:r>
          </a:p>
        </p:txBody>
      </p:sp>
      <p:sp>
        <p:nvSpPr>
          <p:cNvPr id="6" name="TextBox 5"/>
          <p:cNvSpPr txBox="1"/>
          <p:nvPr/>
        </p:nvSpPr>
        <p:spPr>
          <a:xfrm>
            <a:off x="6482723" y="4047173"/>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590292" y="4117373"/>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65586" y="1058385"/>
            <a:ext cx="8604964" cy="307777"/>
          </a:xfrm>
          <a:prstGeom prst="rect">
            <a:avLst/>
          </a:prstGeom>
          <a:solidFill>
            <a:srgbClr val="FFFFFF"/>
          </a:solidFill>
          <a:ln>
            <a:solidFill>
              <a:schemeClr val="tx1"/>
            </a:solidFill>
          </a:ln>
        </p:spPr>
        <p:txBody>
          <a:bodyPr wrap="square" rtlCol="0">
            <a:spAutoFit/>
          </a:bodyPr>
          <a:lstStyle/>
          <a:p>
            <a:r>
              <a:rPr lang="en-US" sz="1400" b="1" dirty="0" smtClean="0"/>
              <a:t>250-hPa Geo. Height </a:t>
            </a:r>
            <a:r>
              <a:rPr lang="en-US" sz="1400" b="1" dirty="0" err="1" smtClean="0"/>
              <a:t>Anom</a:t>
            </a:r>
            <a:r>
              <a:rPr lang="en-US" sz="1400" b="1" dirty="0" smtClean="0"/>
              <a:t>. Composite Difference: [Worst Forecast (N=90) – Best Forecast (N=77)] at 192 h</a:t>
            </a:r>
            <a:endParaRPr lang="en-US" sz="1400" b="1" dirty="0"/>
          </a:p>
        </p:txBody>
      </p:sp>
      <p:cxnSp>
        <p:nvCxnSpPr>
          <p:cNvPr id="12" name="Straight Connector 11"/>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87157" y="37240"/>
            <a:ext cx="8821001" cy="646331"/>
          </a:xfrm>
          <a:prstGeom prst="rect">
            <a:avLst/>
          </a:prstGeom>
          <a:noFill/>
        </p:spPr>
        <p:txBody>
          <a:bodyPr wrap="square" rtlCol="0">
            <a:spAutoFit/>
          </a:bodyPr>
          <a:lstStyle/>
          <a:p>
            <a:pPr algn="ctr"/>
            <a:r>
              <a:rPr lang="en-US" sz="3600" b="1" dirty="0" smtClean="0">
                <a:solidFill>
                  <a:srgbClr val="FF0000"/>
                </a:solidFill>
              </a:rPr>
              <a:t>NPJ Extension:  Worst – Best Forecasts</a:t>
            </a:r>
            <a:endParaRPr lang="en-US" sz="3600" b="1" dirty="0">
              <a:solidFill>
                <a:srgbClr val="FF0000"/>
              </a:solidFill>
            </a:endParaRPr>
          </a:p>
        </p:txBody>
      </p:sp>
    </p:spTree>
    <p:extLst>
      <p:ext uri="{BB962C8B-B14F-4D97-AF65-F5344CB8AC3E}">
        <p14:creationId xmlns:p14="http://schemas.microsoft.com/office/powerpoint/2010/main" val="35759986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62" y="194785"/>
            <a:ext cx="8116839" cy="3180923"/>
          </a:xfrm>
          <a:prstGeom prst="rect">
            <a:avLst/>
          </a:prstGeom>
          <a:ln w="38100" cmpd="sng">
            <a:solidFill>
              <a:schemeClr val="tx1"/>
            </a:solidFill>
          </a:ln>
        </p:spPr>
      </p:pic>
      <p:sp>
        <p:nvSpPr>
          <p:cNvPr id="8" name="Rectangle 7"/>
          <p:cNvSpPr/>
          <p:nvPr/>
        </p:nvSpPr>
        <p:spPr>
          <a:xfrm>
            <a:off x="522037" y="301417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06" y="2995409"/>
            <a:ext cx="4627796" cy="341559"/>
          </a:xfrm>
          <a:prstGeom prst="rect">
            <a:avLst/>
          </a:prstGeom>
        </p:spPr>
      </p:pic>
      <p:sp>
        <p:nvSpPr>
          <p:cNvPr id="13" name="TextBox 12"/>
          <p:cNvSpPr txBox="1"/>
          <p:nvPr/>
        </p:nvSpPr>
        <p:spPr>
          <a:xfrm>
            <a:off x="5097381" y="3038299"/>
            <a:ext cx="699159" cy="276999"/>
          </a:xfrm>
          <a:prstGeom prst="rect">
            <a:avLst/>
          </a:prstGeom>
          <a:noFill/>
        </p:spPr>
        <p:txBody>
          <a:bodyPr wrap="square" rtlCol="0">
            <a:spAutoFit/>
          </a:bodyPr>
          <a:lstStyle/>
          <a:p>
            <a:r>
              <a:rPr lang="en-US" sz="1200" dirty="0"/>
              <a:t>m</a:t>
            </a:r>
          </a:p>
        </p:txBody>
      </p:sp>
      <p:sp>
        <p:nvSpPr>
          <p:cNvPr id="6" name="TextBox 5"/>
          <p:cNvSpPr txBox="1"/>
          <p:nvPr/>
        </p:nvSpPr>
        <p:spPr>
          <a:xfrm>
            <a:off x="6225134" y="2992907"/>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36292" y="3055192"/>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06" y="3568639"/>
            <a:ext cx="8066787" cy="3139111"/>
          </a:xfrm>
          <a:prstGeom prst="rect">
            <a:avLst/>
          </a:prstGeom>
          <a:ln w="76200" cmpd="sng">
            <a:solidFill>
              <a:schemeClr val="tx1"/>
            </a:solidFill>
          </a:ln>
        </p:spPr>
      </p:pic>
      <p:sp>
        <p:nvSpPr>
          <p:cNvPr id="32" name="Rectangle 31"/>
          <p:cNvSpPr/>
          <p:nvPr/>
        </p:nvSpPr>
        <p:spPr>
          <a:xfrm>
            <a:off x="508062" y="6366892"/>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804" y="6360542"/>
            <a:ext cx="3872307" cy="368584"/>
          </a:xfrm>
          <a:prstGeom prst="rect">
            <a:avLst/>
          </a:prstGeom>
        </p:spPr>
      </p:pic>
      <p:sp>
        <p:nvSpPr>
          <p:cNvPr id="34" name="TextBox 33"/>
          <p:cNvSpPr txBox="1"/>
          <p:nvPr/>
        </p:nvSpPr>
        <p:spPr>
          <a:xfrm>
            <a:off x="4281452" y="6404244"/>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35" name="Rectangle 34"/>
          <p:cNvSpPr/>
          <p:nvPr/>
        </p:nvSpPr>
        <p:spPr>
          <a:xfrm>
            <a:off x="4790110" y="6368198"/>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452" y="6394285"/>
            <a:ext cx="3466441" cy="317292"/>
          </a:xfrm>
          <a:prstGeom prst="rect">
            <a:avLst/>
          </a:prstGeom>
        </p:spPr>
      </p:pic>
      <p:sp>
        <p:nvSpPr>
          <p:cNvPr id="37" name="TextBox 36"/>
          <p:cNvSpPr txBox="1"/>
          <p:nvPr/>
        </p:nvSpPr>
        <p:spPr>
          <a:xfrm>
            <a:off x="8333263" y="6394285"/>
            <a:ext cx="699159" cy="276999"/>
          </a:xfrm>
          <a:prstGeom prst="rect">
            <a:avLst/>
          </a:prstGeom>
          <a:noFill/>
        </p:spPr>
        <p:txBody>
          <a:bodyPr wrap="square" rtlCol="0">
            <a:spAutoFit/>
          </a:bodyPr>
          <a:lstStyle/>
          <a:p>
            <a:r>
              <a:rPr lang="en-US" sz="1200" dirty="0" err="1" smtClean="0"/>
              <a:t>σ</a:t>
            </a:r>
            <a:endParaRPr lang="en-US" sz="1200" dirty="0"/>
          </a:p>
        </p:txBody>
      </p:sp>
      <p:sp>
        <p:nvSpPr>
          <p:cNvPr id="19" name="TextBox 18"/>
          <p:cNvSpPr txBox="1"/>
          <p:nvPr/>
        </p:nvSpPr>
        <p:spPr>
          <a:xfrm>
            <a:off x="522693" y="3537646"/>
            <a:ext cx="8105190" cy="338554"/>
          </a:xfrm>
          <a:prstGeom prst="rect">
            <a:avLst/>
          </a:prstGeom>
          <a:solidFill>
            <a:srgbClr val="FFFFFF"/>
          </a:solidFill>
          <a:ln>
            <a:solidFill>
              <a:schemeClr val="tx1"/>
            </a:solidFill>
          </a:ln>
        </p:spPr>
        <p:txBody>
          <a:bodyPr wrap="square" rtlCol="0">
            <a:spAutoFit/>
          </a:bodyPr>
          <a:lstStyle/>
          <a:p>
            <a:r>
              <a:rPr lang="en-US" sz="1600" b="1" dirty="0">
                <a:solidFill>
                  <a:srgbClr val="0000FF"/>
                </a:solidFill>
              </a:rPr>
              <a:t>0000 UTC </a:t>
            </a:r>
            <a:r>
              <a:rPr lang="en-US" sz="1600" b="1" dirty="0" smtClean="0">
                <a:solidFill>
                  <a:srgbClr val="0000FF"/>
                </a:solidFill>
              </a:rPr>
              <a:t>26 February:</a:t>
            </a:r>
            <a:r>
              <a:rPr lang="en-US" sz="1600" b="1" dirty="0" smtClean="0">
                <a:solidFill>
                  <a:srgbClr val="FF0000"/>
                </a:solidFill>
              </a:rPr>
              <a:t>  </a:t>
            </a:r>
            <a:r>
              <a:rPr lang="en-US" sz="1600" b="1" dirty="0" smtClean="0"/>
              <a:t>250-hPa Jet (shading) and </a:t>
            </a:r>
            <a:r>
              <a:rPr lang="en-US" sz="1600" b="1" dirty="0" err="1" smtClean="0"/>
              <a:t>Precipitable</a:t>
            </a:r>
            <a:r>
              <a:rPr lang="en-US" sz="1600" b="1" dirty="0" smtClean="0"/>
              <a:t> Water </a:t>
            </a:r>
            <a:r>
              <a:rPr lang="en-US" sz="1600" b="1" dirty="0" err="1" smtClean="0"/>
              <a:t>Anom</a:t>
            </a:r>
            <a:r>
              <a:rPr lang="en-US" sz="1600" b="1" dirty="0" smtClean="0"/>
              <a:t>. (shading)</a:t>
            </a:r>
            <a:endParaRPr lang="en-US" sz="1600" b="1" dirty="0">
              <a:solidFill>
                <a:srgbClr val="0000FF"/>
              </a:solidFill>
            </a:endParaRPr>
          </a:p>
        </p:txBody>
      </p:sp>
      <p:sp>
        <p:nvSpPr>
          <p:cNvPr id="17" name="TextBox 16"/>
          <p:cNvSpPr txBox="1"/>
          <p:nvPr/>
        </p:nvSpPr>
        <p:spPr>
          <a:xfrm>
            <a:off x="508062" y="194785"/>
            <a:ext cx="8119821" cy="307777"/>
          </a:xfrm>
          <a:prstGeom prst="rect">
            <a:avLst/>
          </a:prstGeom>
          <a:solidFill>
            <a:srgbClr val="FFFFFF"/>
          </a:solidFill>
          <a:ln>
            <a:solidFill>
              <a:schemeClr val="tx1"/>
            </a:solidFill>
          </a:ln>
        </p:spPr>
        <p:txBody>
          <a:bodyPr wrap="square" rtlCol="0">
            <a:spAutoFit/>
          </a:bodyPr>
          <a:lstStyle/>
          <a:p>
            <a:r>
              <a:rPr lang="en-US" sz="1400" b="1" dirty="0" smtClean="0"/>
              <a:t>250-hPa Geo. Height </a:t>
            </a:r>
            <a:r>
              <a:rPr lang="en-US" sz="1400" b="1" dirty="0" err="1" smtClean="0"/>
              <a:t>Anom</a:t>
            </a:r>
            <a:r>
              <a:rPr lang="en-US" sz="1400" b="1" dirty="0" smtClean="0"/>
              <a:t>. Composite Difference: [Worst Forecast (N=90) – Best Forecast (N=77)] at 192 h</a:t>
            </a:r>
            <a:endParaRPr lang="en-US" sz="1400" b="1" dirty="0"/>
          </a:p>
        </p:txBody>
      </p:sp>
    </p:spTree>
    <p:extLst>
      <p:ext uri="{BB962C8B-B14F-4D97-AF65-F5344CB8AC3E}">
        <p14:creationId xmlns:p14="http://schemas.microsoft.com/office/powerpoint/2010/main" val="12549697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solidFill>
                  <a:srgbClr val="FF0000"/>
                </a:solidFill>
              </a:rPr>
              <a:t>Conclusions:  “Pi-Day” Storm</a:t>
            </a:r>
            <a:endParaRPr lang="en-US" b="1" dirty="0">
              <a:solidFill>
                <a:srgbClr val="FF0000"/>
              </a:solidFill>
            </a:endParaRPr>
          </a:p>
        </p:txBody>
      </p:sp>
      <p:sp>
        <p:nvSpPr>
          <p:cNvPr id="3" name="Content Placeholder 2"/>
          <p:cNvSpPr>
            <a:spLocks noGrp="1"/>
          </p:cNvSpPr>
          <p:nvPr>
            <p:ph idx="1"/>
          </p:nvPr>
        </p:nvSpPr>
        <p:spPr>
          <a:xfrm>
            <a:off x="0" y="1163638"/>
            <a:ext cx="9144000" cy="4789828"/>
          </a:xfrm>
        </p:spPr>
        <p:txBody>
          <a:bodyPr>
            <a:normAutofit/>
          </a:bodyPr>
          <a:lstStyle/>
          <a:p>
            <a:pPr marL="0" indent="0">
              <a:buNone/>
            </a:pPr>
            <a:endParaRPr lang="en-US" sz="2400" b="1" dirty="0" smtClean="0"/>
          </a:p>
          <a:p>
            <a:r>
              <a:rPr lang="en-US" sz="2400" b="1" dirty="0"/>
              <a:t>C</a:t>
            </a:r>
            <a:r>
              <a:rPr lang="en-US" sz="2400" b="1" dirty="0" smtClean="0"/>
              <a:t>yclonically rotating and interacting troughs drove Pi-Day storm</a:t>
            </a:r>
          </a:p>
          <a:p>
            <a:endParaRPr lang="en-US" sz="2400" b="1" dirty="0" smtClean="0"/>
          </a:p>
          <a:p>
            <a:r>
              <a:rPr lang="en-US" sz="2400" b="1" dirty="0"/>
              <a:t>C</a:t>
            </a:r>
            <a:r>
              <a:rPr lang="en-US" sz="2400" b="1" dirty="0" smtClean="0"/>
              <a:t>oupled jets favored a stronger storm closer to the coast</a:t>
            </a:r>
          </a:p>
          <a:p>
            <a:endParaRPr lang="en-US" sz="2400" b="1" dirty="0" smtClean="0"/>
          </a:p>
          <a:p>
            <a:r>
              <a:rPr lang="en-US" sz="2400" b="1" dirty="0" smtClean="0"/>
              <a:t>GEFS predictability horizon was &lt; 3–6 days </a:t>
            </a:r>
          </a:p>
          <a:p>
            <a:endParaRPr lang="en-US" sz="2400" b="1" dirty="0" smtClean="0"/>
          </a:p>
          <a:p>
            <a:r>
              <a:rPr lang="en-US" sz="2400" b="1" dirty="0" smtClean="0"/>
              <a:t>P-type forecast uncertainty was </a:t>
            </a:r>
            <a:r>
              <a:rPr lang="en-US" sz="2400" b="1" dirty="0"/>
              <a:t>maximized along </a:t>
            </a:r>
            <a:r>
              <a:rPr lang="en-US" sz="2400" b="1" dirty="0" smtClean="0"/>
              <a:t>the </a:t>
            </a:r>
            <a:r>
              <a:rPr lang="en-US" sz="2400" b="1" dirty="0"/>
              <a:t>I-95 </a:t>
            </a:r>
            <a:r>
              <a:rPr lang="en-US" sz="2400" b="1" dirty="0" smtClean="0"/>
              <a:t>corridor</a:t>
            </a:r>
          </a:p>
          <a:p>
            <a:endParaRPr lang="en-US" sz="2400" b="1" dirty="0" smtClean="0"/>
          </a:p>
          <a:p>
            <a:r>
              <a:rPr lang="en-US" sz="2400" b="1" dirty="0" smtClean="0"/>
              <a:t>Antecedent Gulf of Alaska blocking can reduce predictability range </a:t>
            </a:r>
            <a:endParaRPr lang="en-US" sz="2400" b="1" dirty="0"/>
          </a:p>
          <a:p>
            <a:endParaRPr lang="en-US" sz="2400" b="1" dirty="0"/>
          </a:p>
          <a:p>
            <a:endParaRPr lang="en-US" sz="2400" b="1" dirty="0"/>
          </a:p>
        </p:txBody>
      </p:sp>
    </p:spTree>
    <p:extLst>
      <p:ext uri="{BB962C8B-B14F-4D97-AF65-F5344CB8AC3E}">
        <p14:creationId xmlns:p14="http://schemas.microsoft.com/office/powerpoint/2010/main" val="205083996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FF0000"/>
                </a:solidFill>
              </a:rPr>
              <a:t>“Animal Farm” Meteorology</a:t>
            </a:r>
            <a:endParaRPr lang="en-US" b="1" dirty="0">
              <a:solidFill>
                <a:srgbClr val="FF0000"/>
              </a:solidFill>
            </a:endParaRPr>
          </a:p>
        </p:txBody>
      </p:sp>
      <p:sp>
        <p:nvSpPr>
          <p:cNvPr id="5" name="Content Placeholder 4"/>
          <p:cNvSpPr>
            <a:spLocks noGrp="1"/>
          </p:cNvSpPr>
          <p:nvPr>
            <p:ph idx="1"/>
          </p:nvPr>
        </p:nvSpPr>
        <p:spPr/>
        <p:txBody>
          <a:bodyPr>
            <a:normAutofit/>
          </a:bodyPr>
          <a:lstStyle/>
          <a:p>
            <a:r>
              <a:rPr lang="en-US" sz="2600" b="1" dirty="0" smtClean="0"/>
              <a:t>All weather </a:t>
            </a:r>
            <a:r>
              <a:rPr lang="en-US" sz="2600" b="1" dirty="0" smtClean="0"/>
              <a:t>impacts</a:t>
            </a:r>
            <a:r>
              <a:rPr lang="en-US" sz="2600" b="1" dirty="0" smtClean="0"/>
              <a:t> </a:t>
            </a:r>
            <a:r>
              <a:rPr lang="en-US" sz="2600" b="1" dirty="0" smtClean="0"/>
              <a:t>are equal, but some weather </a:t>
            </a:r>
            <a:r>
              <a:rPr lang="en-US" sz="2600" b="1" dirty="0" smtClean="0"/>
              <a:t>impacts</a:t>
            </a:r>
            <a:r>
              <a:rPr lang="en-US" sz="2600" b="1" dirty="0" smtClean="0"/>
              <a:t> </a:t>
            </a:r>
            <a:r>
              <a:rPr lang="en-US" sz="2600" b="1" dirty="0" smtClean="0"/>
              <a:t>are more equal than </a:t>
            </a:r>
            <a:r>
              <a:rPr lang="en-US" sz="2600" b="1" dirty="0" smtClean="0"/>
              <a:t>other weather impacts</a:t>
            </a:r>
            <a:endParaRPr lang="en-US" sz="2600" b="1" dirty="0" smtClean="0"/>
          </a:p>
          <a:p>
            <a:r>
              <a:rPr lang="en-US" sz="2600" b="1" dirty="0"/>
              <a:t>C</a:t>
            </a:r>
            <a:r>
              <a:rPr lang="en-US" sz="2600" b="1" dirty="0" smtClean="0"/>
              <a:t>yclone track uncertainty impacts are amplified in the densely populated I-95 corridor</a:t>
            </a:r>
          </a:p>
          <a:p>
            <a:r>
              <a:rPr lang="en-US" sz="2600" b="1" dirty="0" smtClean="0"/>
              <a:t>“</a:t>
            </a:r>
            <a:r>
              <a:rPr lang="en-US" sz="2600" b="1" dirty="0"/>
              <a:t>C</a:t>
            </a:r>
            <a:r>
              <a:rPr lang="en-US" sz="2600" b="1" dirty="0" smtClean="0"/>
              <a:t>ranky” I-95 corridor residents are very sensitive to precipitation type, amount, and intensity </a:t>
            </a:r>
            <a:r>
              <a:rPr lang="en-US" sz="2600" b="1" dirty="0" smtClean="0"/>
              <a:t>impacts</a:t>
            </a:r>
            <a:endParaRPr lang="en-US" sz="2600" b="1" dirty="0" smtClean="0"/>
          </a:p>
          <a:p>
            <a:r>
              <a:rPr lang="en-US" sz="2600" b="1" dirty="0" smtClean="0"/>
              <a:t>Should standard statistical forecast skill metrics be augmented by population-weighted</a:t>
            </a:r>
            <a:r>
              <a:rPr lang="en-US" sz="2600" b="1" dirty="0"/>
              <a:t> </a:t>
            </a:r>
            <a:r>
              <a:rPr lang="en-US" sz="2600" b="1" dirty="0" smtClean="0"/>
              <a:t>weather impacts?</a:t>
            </a:r>
          </a:p>
          <a:p>
            <a:endParaRPr lang="en-US" sz="2600" b="1" dirty="0"/>
          </a:p>
        </p:txBody>
      </p:sp>
    </p:spTree>
    <p:extLst>
      <p:ext uri="{BB962C8B-B14F-4D97-AF65-F5344CB8AC3E}">
        <p14:creationId xmlns:p14="http://schemas.microsoft.com/office/powerpoint/2010/main" val="2240575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99884"/>
            <a:ext cx="9143997" cy="584776"/>
          </a:xfrm>
          <a:prstGeom prst="rect">
            <a:avLst/>
          </a:prstGeom>
          <a:noFill/>
        </p:spPr>
        <p:txBody>
          <a:bodyPr wrap="square" rtlCol="0">
            <a:spAutoFit/>
          </a:bodyPr>
          <a:lstStyle/>
          <a:p>
            <a:pPr algn="ctr"/>
            <a:r>
              <a:rPr lang="en-US" sz="3200" b="1" dirty="0" smtClean="0">
                <a:solidFill>
                  <a:srgbClr val="FF0000"/>
                </a:solidFill>
              </a:rPr>
              <a:t>North Pacific Jet (NPJ)</a:t>
            </a:r>
            <a:r>
              <a:rPr lang="en-US" sz="3200" b="1" dirty="0">
                <a:solidFill>
                  <a:srgbClr val="FF0000"/>
                </a:solidFill>
              </a:rPr>
              <a:t> </a:t>
            </a:r>
            <a:r>
              <a:rPr lang="en-US" sz="3200" b="1" dirty="0" smtClean="0">
                <a:solidFill>
                  <a:srgbClr val="FF0000"/>
                </a:solidFill>
              </a:rPr>
              <a:t>Regimes</a:t>
            </a:r>
            <a:endParaRPr lang="en-US" sz="3200" b="1" dirty="0">
              <a:solidFill>
                <a:srgbClr val="FF0000"/>
              </a:solidFill>
            </a:endParaRPr>
          </a:p>
        </p:txBody>
      </p:sp>
      <p:sp>
        <p:nvSpPr>
          <p:cNvPr id="5" name="TextBox 4"/>
          <p:cNvSpPr txBox="1"/>
          <p:nvPr/>
        </p:nvSpPr>
        <p:spPr>
          <a:xfrm>
            <a:off x="1" y="1193800"/>
            <a:ext cx="9144000" cy="2554545"/>
          </a:xfrm>
          <a:prstGeom prst="rect">
            <a:avLst/>
          </a:prstGeom>
          <a:noFill/>
        </p:spPr>
        <p:txBody>
          <a:bodyPr wrap="square" rtlCol="0">
            <a:spAutoFit/>
          </a:bodyPr>
          <a:lstStyle/>
          <a:p>
            <a:pPr marL="342900" indent="-342900">
              <a:buFont typeface="Arial"/>
              <a:buChar char="•"/>
            </a:pPr>
            <a:r>
              <a:rPr lang="en-US" sz="2000" b="1" dirty="0" smtClean="0">
                <a:solidFill>
                  <a:srgbClr val="000000"/>
                </a:solidFill>
              </a:rPr>
              <a:t>Griffin and Martin (2017) highlight synoptic-scale flow evolution patterns associated with NPJ regimes</a:t>
            </a:r>
          </a:p>
          <a:p>
            <a:pPr marL="342900" indent="-342900">
              <a:buFont typeface="Arial"/>
              <a:buChar char="•"/>
            </a:pPr>
            <a:endParaRPr lang="en-US" sz="2000" b="1" dirty="0">
              <a:solidFill>
                <a:srgbClr val="000000"/>
              </a:solidFill>
            </a:endParaRPr>
          </a:p>
          <a:p>
            <a:pPr marL="342900" indent="-342900">
              <a:buFont typeface="Arial"/>
              <a:buChar char="•"/>
            </a:pPr>
            <a:r>
              <a:rPr lang="en-US" sz="2000" b="1" dirty="0" smtClean="0">
                <a:solidFill>
                  <a:srgbClr val="000000"/>
                </a:solidFill>
              </a:rPr>
              <a:t>Winters et al. (2018) identified four NPJ regimes: (1–2) zonal jet extension and retraction and (3–4) </a:t>
            </a:r>
            <a:r>
              <a:rPr lang="en-US" sz="2000" b="1" dirty="0" err="1" smtClean="0">
                <a:solidFill>
                  <a:srgbClr val="000000"/>
                </a:solidFill>
              </a:rPr>
              <a:t>poleward</a:t>
            </a:r>
            <a:r>
              <a:rPr lang="en-US" sz="2000" b="1" dirty="0" smtClean="0">
                <a:solidFill>
                  <a:srgbClr val="000000"/>
                </a:solidFill>
              </a:rPr>
              <a:t> and </a:t>
            </a:r>
            <a:r>
              <a:rPr lang="en-US" sz="2000" b="1" dirty="0" err="1" smtClean="0">
                <a:solidFill>
                  <a:srgbClr val="000000"/>
                </a:solidFill>
              </a:rPr>
              <a:t>equatorward</a:t>
            </a:r>
            <a:r>
              <a:rPr lang="en-US" sz="2000" b="1" dirty="0" smtClean="0">
                <a:solidFill>
                  <a:srgbClr val="000000"/>
                </a:solidFill>
              </a:rPr>
              <a:t> jet shift</a:t>
            </a:r>
          </a:p>
          <a:p>
            <a:pPr marL="342900" indent="-342900">
              <a:buFont typeface="Arial"/>
              <a:buChar char="•"/>
            </a:pPr>
            <a:endParaRPr lang="en-US" sz="2000" b="1" dirty="0">
              <a:solidFill>
                <a:srgbClr val="000000"/>
              </a:solidFill>
            </a:endParaRPr>
          </a:p>
          <a:p>
            <a:pPr marL="342900" indent="-342900">
              <a:buFont typeface="Arial"/>
              <a:buChar char="•"/>
            </a:pPr>
            <a:r>
              <a:rPr lang="en-US" sz="2000" b="1" dirty="0" smtClean="0">
                <a:solidFill>
                  <a:srgbClr val="660066"/>
                </a:solidFill>
              </a:rPr>
              <a:t>Composite upper-tropospheric flow patterns associated with these four NPJ regime four days after the development of that NPJ regime are shown next</a:t>
            </a:r>
            <a:endParaRPr lang="en-US" sz="2000" b="1" dirty="0">
              <a:solidFill>
                <a:srgbClr val="660066"/>
              </a:solidFill>
            </a:endParaRPr>
          </a:p>
        </p:txBody>
      </p:sp>
      <p:sp>
        <p:nvSpPr>
          <p:cNvPr id="2" name="TextBox 1"/>
          <p:cNvSpPr txBox="1"/>
          <p:nvPr/>
        </p:nvSpPr>
        <p:spPr>
          <a:xfrm>
            <a:off x="0" y="4167478"/>
            <a:ext cx="9143999" cy="2308324"/>
          </a:xfrm>
          <a:prstGeom prst="rect">
            <a:avLst/>
          </a:prstGeom>
          <a:noFill/>
        </p:spPr>
        <p:txBody>
          <a:bodyPr wrap="square" rtlCol="0">
            <a:spAutoFit/>
          </a:bodyPr>
          <a:lstStyle/>
          <a:p>
            <a:pPr algn="ctr"/>
            <a:r>
              <a:rPr lang="en-US" b="1" dirty="0" smtClean="0">
                <a:solidFill>
                  <a:srgbClr val="FF0000"/>
                </a:solidFill>
              </a:rPr>
              <a:t>Griffin, K. S. and J. E. Martin, 2017: Synoptic features associated with temporally coherent modes of variability of the North Pacific jet stream. Mon. </a:t>
            </a:r>
            <a:r>
              <a:rPr lang="en-US" b="1" dirty="0" err="1" smtClean="0">
                <a:solidFill>
                  <a:srgbClr val="FF0000"/>
                </a:solidFill>
              </a:rPr>
              <a:t>Wea</a:t>
            </a:r>
            <a:r>
              <a:rPr lang="en-US" b="1" dirty="0" smtClean="0">
                <a:solidFill>
                  <a:srgbClr val="FF0000"/>
                </a:solidFill>
              </a:rPr>
              <a:t>. </a:t>
            </a:r>
            <a:r>
              <a:rPr lang="en-US" b="1" dirty="0">
                <a:solidFill>
                  <a:srgbClr val="FF0000"/>
                </a:solidFill>
              </a:rPr>
              <a:t>Rev., 30, 39–54</a:t>
            </a:r>
            <a:r>
              <a:rPr lang="en-US" b="1" dirty="0">
                <a:solidFill>
                  <a:srgbClr val="0000FF"/>
                </a:solidFill>
              </a:rPr>
              <a:t>.</a:t>
            </a:r>
            <a:r>
              <a:rPr lang="en-US" dirty="0">
                <a:solidFill>
                  <a:srgbClr val="0000FF"/>
                </a:solidFill>
              </a:rPr>
              <a:t> </a:t>
            </a:r>
            <a:r>
              <a:rPr lang="en-US" b="1" dirty="0">
                <a:solidFill>
                  <a:srgbClr val="0000FF"/>
                </a:solidFill>
                <a:hlinkClick r:id="rId3"/>
              </a:rPr>
              <a:t>https://journals.ametsoc.org/doi/abs/10.1175/JCLI-D-15-</a:t>
            </a:r>
            <a:r>
              <a:rPr lang="en-US" b="1" dirty="0" smtClean="0">
                <a:solidFill>
                  <a:srgbClr val="0000FF"/>
                </a:solidFill>
                <a:hlinkClick r:id="rId3"/>
              </a:rPr>
              <a:t>0833.1</a:t>
            </a:r>
            <a:endParaRPr lang="en-US" b="1" dirty="0" smtClean="0">
              <a:solidFill>
                <a:srgbClr val="0000FF"/>
              </a:solidFill>
            </a:endParaRPr>
          </a:p>
          <a:p>
            <a:pPr algn="ctr"/>
            <a:endParaRPr lang="en-US" b="1" dirty="0" smtClean="0">
              <a:solidFill>
                <a:srgbClr val="0000FF"/>
              </a:solidFill>
            </a:endParaRPr>
          </a:p>
          <a:p>
            <a:pPr algn="ctr"/>
            <a:r>
              <a:rPr lang="en-US" b="1" dirty="0" smtClean="0">
                <a:solidFill>
                  <a:srgbClr val="0000FF"/>
                </a:solidFill>
              </a:rPr>
              <a:t>Real-Time NPJ Phase Diagram</a:t>
            </a:r>
            <a:endParaRPr lang="en-US" b="1" dirty="0">
              <a:solidFill>
                <a:srgbClr val="0000FF"/>
              </a:solidFill>
            </a:endParaRPr>
          </a:p>
          <a:p>
            <a:pPr algn="ctr"/>
            <a:r>
              <a:rPr lang="en-US" b="1" dirty="0">
                <a:solidFill>
                  <a:srgbClr val="0000FF"/>
                </a:solidFill>
                <a:cs typeface="Arial" panose="020B0604020202020204" pitchFamily="34" charset="0"/>
                <a:hlinkClick r:id="rId4"/>
              </a:rPr>
              <a:t>http://www.atmos.albany.edu/facstaff/awinters/realtime/About_EOFs.php</a:t>
            </a:r>
            <a:r>
              <a:rPr lang="en-US" b="1" dirty="0">
                <a:solidFill>
                  <a:srgbClr val="0000FF"/>
                </a:solidFill>
                <a:cs typeface="Arial" panose="020B0604020202020204" pitchFamily="34" charset="0"/>
              </a:rPr>
              <a:t>    </a:t>
            </a:r>
            <a:endParaRPr lang="en-US" b="1" dirty="0" smtClean="0">
              <a:solidFill>
                <a:srgbClr val="0000FF"/>
              </a:solidFill>
              <a:cs typeface="Arial" panose="020B0604020202020204" pitchFamily="34" charset="0"/>
            </a:endParaRPr>
          </a:p>
          <a:p>
            <a:pPr algn="ctr"/>
            <a:r>
              <a:rPr lang="en-US" b="1" dirty="0" smtClean="0">
                <a:solidFill>
                  <a:srgbClr val="0000FF"/>
                </a:solidFill>
                <a:cs typeface="Arial" panose="020B0604020202020204" pitchFamily="34" charset="0"/>
              </a:rPr>
              <a:t>(</a:t>
            </a:r>
            <a:r>
              <a:rPr lang="en-US" b="1" dirty="0" smtClean="0">
                <a:solidFill>
                  <a:srgbClr val="FF0000"/>
                </a:solidFill>
                <a:cs typeface="Arial" panose="020B0604020202020204" pitchFamily="34" charset="0"/>
              </a:rPr>
              <a:t>Contact Andrew Winters: </a:t>
            </a:r>
            <a:r>
              <a:rPr lang="en-US" b="1" dirty="0" smtClean="0">
                <a:solidFill>
                  <a:srgbClr val="0000FF"/>
                </a:solidFill>
                <a:cs typeface="Arial" panose="020B0604020202020204" pitchFamily="34" charset="0"/>
              </a:rPr>
              <a:t> </a:t>
            </a:r>
            <a:r>
              <a:rPr lang="en-US" b="1" dirty="0" err="1">
                <a:solidFill>
                  <a:srgbClr val="0000FF"/>
                </a:solidFill>
                <a:cs typeface="Arial" panose="020B0604020202020204" pitchFamily="34" charset="0"/>
              </a:rPr>
              <a:t>acwinters@albany.edu</a:t>
            </a:r>
            <a:r>
              <a:rPr lang="en-US" b="1" dirty="0">
                <a:solidFill>
                  <a:srgbClr val="0000FF"/>
                </a:solidFill>
                <a:cs typeface="Arial" panose="020B0604020202020204" pitchFamily="34" charset="0"/>
              </a:rPr>
              <a:t>) </a:t>
            </a:r>
            <a:endParaRPr lang="en-US" sz="2000" b="1" dirty="0"/>
          </a:p>
          <a:p>
            <a:pPr algn="ctr"/>
            <a:endParaRPr lang="en-US" b="1" dirty="0">
              <a:solidFill>
                <a:srgbClr val="0000FF"/>
              </a:solidFill>
            </a:endParaRPr>
          </a:p>
        </p:txBody>
      </p:sp>
    </p:spTree>
    <p:extLst>
      <p:ext uri="{BB962C8B-B14F-4D97-AF65-F5344CB8AC3E}">
        <p14:creationId xmlns:p14="http://schemas.microsoft.com/office/powerpoint/2010/main" val="42190548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Pi-Day-17_Snow_NESIS_Stel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6" name="TextBox 5"/>
          <p:cNvSpPr txBox="1"/>
          <p:nvPr/>
        </p:nvSpPr>
        <p:spPr>
          <a:xfrm>
            <a:off x="5524500" y="3625334"/>
            <a:ext cx="3619500" cy="830997"/>
          </a:xfrm>
          <a:prstGeom prst="rect">
            <a:avLst/>
          </a:prstGeom>
          <a:noFill/>
        </p:spPr>
        <p:txBody>
          <a:bodyPr wrap="square" rtlCol="0">
            <a:spAutoFit/>
          </a:bodyPr>
          <a:lstStyle/>
          <a:p>
            <a:pPr algn="ctr"/>
            <a:r>
              <a:rPr lang="en-US" sz="2400" b="1" dirty="0" smtClean="0"/>
              <a:t>Winter Storm Stella</a:t>
            </a:r>
          </a:p>
          <a:p>
            <a:pPr algn="ctr"/>
            <a:r>
              <a:rPr lang="en-US" sz="2400" b="1" dirty="0" smtClean="0"/>
              <a:t>Source:  </a:t>
            </a:r>
            <a:r>
              <a:rPr lang="en-US" sz="2400" b="1" dirty="0" err="1" smtClean="0"/>
              <a:t>weather.com</a:t>
            </a:r>
            <a:endParaRPr lang="en-US" sz="2400" b="1" dirty="0"/>
          </a:p>
        </p:txBody>
      </p:sp>
    </p:spTree>
    <p:extLst>
      <p:ext uri="{BB962C8B-B14F-4D97-AF65-F5344CB8AC3E}">
        <p14:creationId xmlns:p14="http://schemas.microsoft.com/office/powerpoint/2010/main" val="110815471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FF0000"/>
                </a:solidFill>
              </a:rPr>
              <a:t>Extra Slides</a:t>
            </a:r>
            <a:endParaRPr lang="en-US" b="1" dirty="0">
              <a:solidFill>
                <a:srgbClr val="FF0000"/>
              </a:solidFill>
            </a:endParaRPr>
          </a:p>
        </p:txBody>
      </p:sp>
    </p:spTree>
    <p:extLst>
      <p:ext uri="{BB962C8B-B14F-4D97-AF65-F5344CB8AC3E}">
        <p14:creationId xmlns:p14="http://schemas.microsoft.com/office/powerpoint/2010/main" val="318078284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199884"/>
            <a:ext cx="9144000" cy="646331"/>
          </a:xfrm>
          <a:prstGeom prst="rect">
            <a:avLst/>
          </a:prstGeom>
          <a:noFill/>
        </p:spPr>
        <p:txBody>
          <a:bodyPr wrap="square" rtlCol="0">
            <a:spAutoFit/>
          </a:bodyPr>
          <a:lstStyle/>
          <a:p>
            <a:pPr algn="ctr"/>
            <a:r>
              <a:rPr lang="en-US" sz="3600" b="1" dirty="0" smtClean="0">
                <a:solidFill>
                  <a:srgbClr val="FF0000"/>
                </a:solidFill>
              </a:rPr>
              <a:t>Motivation:  North Pacific Jet Phase Diagram</a:t>
            </a:r>
            <a:endParaRPr lang="en-US" sz="3600" b="1" dirty="0">
              <a:solidFill>
                <a:srgbClr val="FF0000"/>
              </a:solidFill>
            </a:endParaRPr>
          </a:p>
        </p:txBody>
      </p:sp>
      <p:sp>
        <p:nvSpPr>
          <p:cNvPr id="6" name="TextBox 5"/>
          <p:cNvSpPr txBox="1"/>
          <p:nvPr/>
        </p:nvSpPr>
        <p:spPr>
          <a:xfrm>
            <a:off x="401053" y="1214952"/>
            <a:ext cx="8328526" cy="5262979"/>
          </a:xfrm>
          <a:prstGeom prst="rect">
            <a:avLst/>
          </a:prstGeom>
          <a:noFill/>
        </p:spPr>
        <p:txBody>
          <a:bodyPr wrap="square" rtlCol="0">
            <a:spAutoFit/>
          </a:bodyPr>
          <a:lstStyle/>
          <a:p>
            <a:pPr marL="342900" indent="-342900">
              <a:buFont typeface="Arial"/>
              <a:buChar char="•"/>
            </a:pPr>
            <a:r>
              <a:rPr lang="en-US" sz="2400" b="1" dirty="0"/>
              <a:t>The </a:t>
            </a:r>
            <a:r>
              <a:rPr lang="en-US" sz="2400" b="1" dirty="0" smtClean="0"/>
              <a:t>North Pacific Jet (NPJ) </a:t>
            </a:r>
            <a:r>
              <a:rPr lang="en-US" sz="2400" b="1" dirty="0"/>
              <a:t>phase diagram serves as an objective tool to characterize the instantaneous state and evolution of the upper-tropospheric flow pattern over the North </a:t>
            </a:r>
            <a:r>
              <a:rPr lang="en-US" sz="2400" b="1" dirty="0" smtClean="0"/>
              <a:t>Pacific</a:t>
            </a:r>
          </a:p>
          <a:p>
            <a:pPr marL="342900" indent="-342900">
              <a:buFont typeface="Arial"/>
              <a:buChar char="•"/>
            </a:pPr>
            <a:endParaRPr lang="en-US" sz="2400" b="1" dirty="0"/>
          </a:p>
          <a:p>
            <a:pPr marL="342900" indent="-342900">
              <a:buFont typeface="Arial"/>
              <a:buChar char="•"/>
            </a:pPr>
            <a:r>
              <a:rPr lang="en-US" sz="2400" b="1" dirty="0" smtClean="0"/>
              <a:t>The previous presentation indicated that jet retractions and </a:t>
            </a:r>
            <a:r>
              <a:rPr lang="en-US" sz="2400" b="1" dirty="0" err="1" smtClean="0"/>
              <a:t>equatorward</a:t>
            </a:r>
            <a:r>
              <a:rPr lang="en-US" sz="2400" b="1" dirty="0" smtClean="0"/>
              <a:t> shifts are generally characterized by reduced forecast skill in comparison to jet extensions and </a:t>
            </a:r>
            <a:r>
              <a:rPr lang="en-US" sz="2400" b="1" dirty="0" err="1" smtClean="0"/>
              <a:t>poleward</a:t>
            </a:r>
            <a:r>
              <a:rPr lang="en-US" sz="2400" b="1" dirty="0" smtClean="0"/>
              <a:t> shifts</a:t>
            </a:r>
          </a:p>
          <a:p>
            <a:pPr marL="342900" indent="-342900">
              <a:buFont typeface="Arial"/>
              <a:buChar char="•"/>
            </a:pPr>
            <a:endParaRPr lang="en-US" sz="2400" b="1" dirty="0"/>
          </a:p>
          <a:p>
            <a:pPr marL="342900" indent="-342900">
              <a:buFont typeface="Arial"/>
              <a:buChar char="•"/>
            </a:pPr>
            <a:r>
              <a:rPr lang="en-US" sz="2400" b="1" dirty="0"/>
              <a:t>T</a:t>
            </a:r>
            <a:r>
              <a:rPr lang="en-US" sz="2400" b="1" dirty="0" smtClean="0"/>
              <a:t>he </a:t>
            </a:r>
            <a:r>
              <a:rPr lang="en-US" sz="2400" b="1" dirty="0"/>
              <a:t>prevailing </a:t>
            </a:r>
            <a:r>
              <a:rPr lang="en-US" sz="2400" b="1" dirty="0" smtClean="0"/>
              <a:t>NPJ </a:t>
            </a:r>
            <a:r>
              <a:rPr lang="en-US" sz="2400" b="1" dirty="0"/>
              <a:t>regime</a:t>
            </a:r>
            <a:r>
              <a:rPr lang="en-US" sz="2400" b="1" dirty="0" smtClean="0"/>
              <a:t>, as determined by the NPJ phase diagram, has important implications for the character of the </a:t>
            </a:r>
            <a:r>
              <a:rPr lang="en-US" sz="2400" b="1" dirty="0"/>
              <a:t>downstream upper-tropospheric flow pattern over North </a:t>
            </a:r>
            <a:r>
              <a:rPr lang="en-US" sz="2400" b="1" dirty="0" smtClean="0"/>
              <a:t>America</a:t>
            </a:r>
          </a:p>
        </p:txBody>
      </p:sp>
    </p:spTree>
    <p:extLst>
      <p:ext uri="{BB962C8B-B14F-4D97-AF65-F5344CB8AC3E}">
        <p14:creationId xmlns:p14="http://schemas.microsoft.com/office/powerpoint/2010/main" val="228730978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541" y="1238904"/>
            <a:ext cx="8328526" cy="5139868"/>
          </a:xfrm>
          <a:prstGeom prst="rect">
            <a:avLst/>
          </a:prstGeom>
        </p:spPr>
        <p:txBody>
          <a:bodyPr wrap="square">
            <a:spAutoFit/>
          </a:bodyPr>
          <a:lstStyle/>
          <a:p>
            <a:pPr marL="285750" indent="-285750">
              <a:buFont typeface="Arial"/>
              <a:buChar char="•"/>
            </a:pPr>
            <a:r>
              <a:rPr lang="en-US" sz="2400" b="1" dirty="0" smtClean="0">
                <a:cs typeface="Arial" panose="020B0604020202020204" pitchFamily="34" charset="0"/>
              </a:rPr>
              <a:t>A web interface has been developed and implemented at WPC that offers real time NPJ phase </a:t>
            </a:r>
            <a:r>
              <a:rPr lang="en-US" sz="2400" b="1" dirty="0">
                <a:cs typeface="Arial" panose="020B0604020202020204" pitchFamily="34" charset="0"/>
              </a:rPr>
              <a:t>d</a:t>
            </a:r>
            <a:r>
              <a:rPr lang="en-US" sz="2400" b="1" dirty="0" smtClean="0">
                <a:cs typeface="Arial" panose="020B0604020202020204" pitchFamily="34" charset="0"/>
              </a:rPr>
              <a:t>iagram forecasts and NPJ regime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b="1" dirty="0" smtClean="0">
                <a:solidFill>
                  <a:srgbClr val="000000"/>
                </a:solidFill>
                <a:cs typeface="Arial" panose="020B0604020202020204" pitchFamily="34" charset="0"/>
                <a:hlinkClick r:id="rId2"/>
              </a:rPr>
              <a:t>acwinters@albany.edu</a:t>
            </a:r>
            <a:endParaRPr lang="en-US" sz="3600" b="1" dirty="0" smtClean="0">
              <a:solidFill>
                <a:srgbClr val="000000"/>
              </a:solidFill>
              <a:cs typeface="Arial" panose="020B0604020202020204" pitchFamily="34" charset="0"/>
            </a:endParaRPr>
          </a:p>
          <a:p>
            <a:pPr marL="457200" indent="-457200" algn="ctr"/>
            <a:endParaRPr lang="en-US" sz="3600" b="1" dirty="0">
              <a:solidFill>
                <a:srgbClr val="000000"/>
              </a:solidFill>
              <a:cs typeface="Arial" panose="020B0604020202020204" pitchFamily="34" charset="0"/>
            </a:endParaRPr>
          </a:p>
          <a:p>
            <a:pPr marL="1882775" indent="-1882775"/>
            <a:r>
              <a:rPr lang="en-US" sz="2400" b="1" dirty="0" smtClean="0">
                <a:solidFill>
                  <a:srgbClr val="000000"/>
                </a:solidFill>
                <a:cs typeface="Arial" panose="020B0604020202020204" pitchFamily="34" charset="0"/>
              </a:rPr>
              <a:t>Collaborators: Mike </a:t>
            </a:r>
            <a:r>
              <a:rPr lang="en-US" sz="2400" b="1" dirty="0" err="1" smtClean="0">
                <a:solidFill>
                  <a:srgbClr val="000000"/>
                </a:solidFill>
                <a:cs typeface="Arial" panose="020B0604020202020204" pitchFamily="34" charset="0"/>
              </a:rPr>
              <a:t>Bodner</a:t>
            </a:r>
            <a:r>
              <a:rPr lang="en-US" sz="2400" b="1" dirty="0" smtClean="0">
                <a:solidFill>
                  <a:srgbClr val="000000"/>
                </a:solidFill>
                <a:cs typeface="Arial" panose="020B0604020202020204" pitchFamily="34" charset="0"/>
              </a:rPr>
              <a:t> (WPC), Arlene Laing (NOAA), Dan </a:t>
            </a:r>
            <a:r>
              <a:rPr lang="en-US" sz="2400" b="1" dirty="0" err="1" smtClean="0">
                <a:solidFill>
                  <a:srgbClr val="000000"/>
                </a:solidFill>
                <a:cs typeface="Arial" panose="020B0604020202020204" pitchFamily="34" charset="0"/>
              </a:rPr>
              <a:t>Halperin</a:t>
            </a:r>
            <a:r>
              <a:rPr lang="en-US" sz="2400" b="1" dirty="0" smtClean="0">
                <a:solidFill>
                  <a:srgbClr val="000000"/>
                </a:solidFill>
                <a:cs typeface="Arial" panose="020B0604020202020204" pitchFamily="34" charset="0"/>
              </a:rPr>
              <a:t> (WPC), Bill </a:t>
            </a:r>
            <a:r>
              <a:rPr lang="en-US" sz="2400" b="1" dirty="0" err="1" smtClean="0">
                <a:solidFill>
                  <a:srgbClr val="000000"/>
                </a:solidFill>
                <a:cs typeface="Arial" panose="020B0604020202020204" pitchFamily="34" charset="0"/>
              </a:rPr>
              <a:t>Lamberson</a:t>
            </a:r>
            <a:r>
              <a:rPr lang="en-US" sz="2400" b="1" dirty="0" smtClean="0">
                <a:solidFill>
                  <a:srgbClr val="000000"/>
                </a:solidFill>
                <a:cs typeface="Arial" panose="020B0604020202020204" pitchFamily="34" charset="0"/>
              </a:rPr>
              <a:t> (WPC), Josh </a:t>
            </a:r>
            <a:r>
              <a:rPr lang="en-US" sz="2400" b="1" dirty="0" err="1" smtClean="0">
                <a:solidFill>
                  <a:srgbClr val="000000"/>
                </a:solidFill>
                <a:cs typeface="Arial" panose="020B0604020202020204" pitchFamily="34" charset="0"/>
              </a:rPr>
              <a:t>Kastman</a:t>
            </a:r>
            <a:r>
              <a:rPr lang="en-US" sz="2400" b="1" dirty="0">
                <a:solidFill>
                  <a:srgbClr val="000000"/>
                </a:solidFill>
                <a:cs typeface="Arial" panose="020B0604020202020204" pitchFamily="34" charset="0"/>
              </a:rPr>
              <a:t> </a:t>
            </a:r>
            <a:r>
              <a:rPr lang="en-US" sz="2400" b="1" dirty="0" smtClean="0">
                <a:solidFill>
                  <a:srgbClr val="000000"/>
                </a:solidFill>
                <a:cs typeface="Arial" panose="020B0604020202020204" pitchFamily="34" charset="0"/>
              </a:rPr>
              <a:t>(WPC), and Sara </a:t>
            </a:r>
            <a:r>
              <a:rPr lang="en-US" sz="2400" b="1" dirty="0" err="1" smtClean="0">
                <a:solidFill>
                  <a:srgbClr val="000000"/>
                </a:solidFill>
                <a:cs typeface="Arial" panose="020B0604020202020204" pitchFamily="34" charset="0"/>
              </a:rPr>
              <a:t>Ganetis</a:t>
            </a:r>
            <a:r>
              <a:rPr lang="en-US" sz="2400" b="1" dirty="0" smtClean="0">
                <a:solidFill>
                  <a:srgbClr val="000000"/>
                </a:solidFill>
                <a:cs typeface="Arial" panose="020B0604020202020204" pitchFamily="34" charset="0"/>
              </a:rPr>
              <a:t> (WPC)</a:t>
            </a: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36715903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solidFill>
                  <a:srgbClr val="FF0000"/>
                </a:solidFill>
              </a:rPr>
              <a:t>250-hPa North Pacific Zonal Wind Variability</a:t>
            </a:r>
            <a:endParaRPr lang="en-US" sz="3600" b="1" dirty="0">
              <a:solidFill>
                <a:srgbClr val="FF0000"/>
              </a:solidFill>
            </a:endParaRPr>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89408586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solidFill>
                  <a:srgbClr val="FF0000"/>
                </a:solidFill>
              </a:rPr>
              <a:t>250-hPa North Pacific Zonal Wind Variability</a:t>
            </a:r>
            <a:endParaRPr lang="en-US" sz="3600" b="1" dirty="0">
              <a:solidFill>
                <a:srgbClr val="FF0000"/>
              </a:solidFill>
            </a:endParaRPr>
          </a:p>
        </p:txBody>
      </p:sp>
    </p:spTree>
    <p:extLst>
      <p:ext uri="{BB962C8B-B14F-4D97-AF65-F5344CB8AC3E}">
        <p14:creationId xmlns:p14="http://schemas.microsoft.com/office/powerpoint/2010/main" val="394376778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Tree>
    <p:extLst>
      <p:ext uri="{BB962C8B-B14F-4D97-AF65-F5344CB8AC3E}">
        <p14:creationId xmlns:p14="http://schemas.microsoft.com/office/powerpoint/2010/main" val="21268358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Tree>
    <p:extLst>
      <p:ext uri="{BB962C8B-B14F-4D97-AF65-F5344CB8AC3E}">
        <p14:creationId xmlns:p14="http://schemas.microsoft.com/office/powerpoint/2010/main" val="262239038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55" y="186101"/>
            <a:ext cx="8052267" cy="313729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71" y="3569233"/>
            <a:ext cx="8042636" cy="3135460"/>
          </a:xfrm>
          <a:prstGeom prst="rect">
            <a:avLst/>
          </a:prstGeom>
          <a:ln>
            <a:solidFill>
              <a:schemeClr val="tx1"/>
            </a:solidFill>
          </a:ln>
        </p:spPr>
      </p:pic>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586801"/>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891874"/>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391723"/>
            <a:ext cx="1804978" cy="2335855"/>
          </a:xfrm>
          <a:prstGeom prst="rect">
            <a:avLst/>
          </a:prstGeom>
        </p:spPr>
      </p:pic>
      <p:sp>
        <p:nvSpPr>
          <p:cNvPr id="24" name="Rectangle 23"/>
          <p:cNvSpPr/>
          <p:nvPr/>
        </p:nvSpPr>
        <p:spPr>
          <a:xfrm>
            <a:off x="1259027" y="534706"/>
            <a:ext cx="2792274" cy="11670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692911" y="543801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2692911" y="1701800"/>
            <a:ext cx="2120388" cy="1296340"/>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963314" y="3949020"/>
            <a:ext cx="313322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iamond 27"/>
          <p:cNvSpPr/>
          <p:nvPr/>
        </p:nvSpPr>
        <p:spPr>
          <a:xfrm>
            <a:off x="1371600" y="4471246"/>
            <a:ext cx="107950" cy="110000"/>
          </a:xfrm>
          <a:prstGeom prst="diamond">
            <a:avLst/>
          </a:prstGeom>
          <a:solidFill>
            <a:srgbClr val="28F70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44021" y="165374"/>
            <a:ext cx="8105190" cy="338554"/>
          </a:xfrm>
          <a:prstGeom prst="rect">
            <a:avLst/>
          </a:prstGeom>
          <a:solidFill>
            <a:srgbClr val="FFFFFF"/>
          </a:solidFill>
          <a:ln>
            <a:solidFill>
              <a:schemeClr val="tx1"/>
            </a:solidFill>
          </a:ln>
        </p:spPr>
        <p:txBody>
          <a:bodyPr wrap="square" rtlCol="0">
            <a:spAutoFit/>
          </a:bodyPr>
          <a:lstStyle/>
          <a:p>
            <a:r>
              <a:rPr lang="en-US" sz="1600" b="1" dirty="0">
                <a:solidFill>
                  <a:srgbClr val="0000FF"/>
                </a:solidFill>
              </a:rPr>
              <a:t>0000 UTC </a:t>
            </a:r>
            <a:r>
              <a:rPr lang="en-US" sz="1600" b="1" dirty="0" smtClean="0">
                <a:solidFill>
                  <a:srgbClr val="0000FF"/>
                </a:solidFill>
              </a:rPr>
              <a:t>02 March:</a:t>
            </a:r>
            <a:r>
              <a:rPr lang="en-US" sz="1600" b="1" dirty="0" smtClean="0">
                <a:solidFill>
                  <a:srgbClr val="FF0000"/>
                </a:solidFill>
              </a:rPr>
              <a:t>  </a:t>
            </a:r>
            <a:r>
              <a:rPr lang="en-US" sz="1600" b="1" dirty="0" smtClean="0"/>
              <a:t>250-hPa Jet (shading) and </a:t>
            </a:r>
            <a:r>
              <a:rPr lang="en-US" sz="1600" b="1" dirty="0" err="1" smtClean="0"/>
              <a:t>Precipitable</a:t>
            </a:r>
            <a:r>
              <a:rPr lang="en-US" sz="1600" b="1" dirty="0" smtClean="0"/>
              <a:t> Water </a:t>
            </a:r>
            <a:r>
              <a:rPr lang="en-US" sz="1600" b="1" dirty="0" err="1" smtClean="0"/>
              <a:t>Anom</a:t>
            </a:r>
            <a:r>
              <a:rPr lang="en-US" sz="1600" b="1" dirty="0" smtClean="0"/>
              <a:t>. (shading)</a:t>
            </a:r>
            <a:endParaRPr lang="en-US" sz="1600" b="1" dirty="0">
              <a:solidFill>
                <a:srgbClr val="0000FF"/>
              </a:solidFill>
            </a:endParaRPr>
          </a:p>
        </p:txBody>
      </p:sp>
      <p:sp>
        <p:nvSpPr>
          <p:cNvPr id="30" name="TextBox 29"/>
          <p:cNvSpPr txBox="1"/>
          <p:nvPr/>
        </p:nvSpPr>
        <p:spPr>
          <a:xfrm>
            <a:off x="541829" y="3550763"/>
            <a:ext cx="8106261" cy="338554"/>
          </a:xfrm>
          <a:prstGeom prst="rect">
            <a:avLst/>
          </a:prstGeom>
          <a:solidFill>
            <a:srgbClr val="FFFFFF"/>
          </a:solidFill>
          <a:ln>
            <a:solidFill>
              <a:schemeClr val="tx1"/>
            </a:solidFill>
          </a:ln>
        </p:spPr>
        <p:txBody>
          <a:bodyPr wrap="square" rtlCol="0">
            <a:spAutoFit/>
          </a:bodyPr>
          <a:lstStyle/>
          <a:p>
            <a:r>
              <a:rPr lang="en-US" sz="1600" b="1" dirty="0">
                <a:solidFill>
                  <a:srgbClr val="0000FF"/>
                </a:solidFill>
              </a:rPr>
              <a:t>0000 UTC </a:t>
            </a:r>
            <a:r>
              <a:rPr lang="en-US" sz="1600" b="1" dirty="0" smtClean="0">
                <a:solidFill>
                  <a:srgbClr val="0000FF"/>
                </a:solidFill>
              </a:rPr>
              <a:t>02 March:</a:t>
            </a:r>
            <a:r>
              <a:rPr lang="en-US" sz="1600" b="1" dirty="0" smtClean="0">
                <a:solidFill>
                  <a:srgbClr val="FF0000"/>
                </a:solidFill>
              </a:rPr>
              <a:t>  </a:t>
            </a:r>
            <a:r>
              <a:rPr lang="en-US" sz="1600" b="1" dirty="0" smtClean="0"/>
              <a:t>MSLP (contours), Thick. (contours), 850-hPa Temp. </a:t>
            </a:r>
            <a:r>
              <a:rPr lang="en-US" sz="1600" b="1" dirty="0" err="1" smtClean="0"/>
              <a:t>Anom</a:t>
            </a:r>
            <a:r>
              <a:rPr lang="en-US" sz="1600" b="1" dirty="0" smtClean="0"/>
              <a:t>. (shading)</a:t>
            </a:r>
            <a:endParaRPr lang="en-US" sz="1600" b="1" dirty="0">
              <a:solidFill>
                <a:srgbClr val="FF0000"/>
              </a:solidFill>
            </a:endParaRPr>
          </a:p>
        </p:txBody>
      </p:sp>
    </p:spTree>
    <p:extLst>
      <p:ext uri="{BB962C8B-B14F-4D97-AF65-F5344CB8AC3E}">
        <p14:creationId xmlns:p14="http://schemas.microsoft.com/office/powerpoint/2010/main" val="24809600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0" y="0"/>
            <a:ext cx="9144000" cy="646331"/>
          </a:xfrm>
          <a:prstGeom prst="rect">
            <a:avLst/>
          </a:prstGeom>
          <a:noFill/>
        </p:spPr>
        <p:txBody>
          <a:bodyPr wrap="square" rtlCol="0">
            <a:spAutoFit/>
          </a:bodyPr>
          <a:lstStyle/>
          <a:p>
            <a:pPr algn="ctr"/>
            <a:r>
              <a:rPr lang="en-US" sz="3600" b="1" dirty="0" smtClean="0">
                <a:solidFill>
                  <a:srgbClr val="FF0000"/>
                </a:solidFill>
              </a:rPr>
              <a:t>NPJ Regime Change Leading to “Pi-Day” Storm</a:t>
            </a:r>
            <a:endParaRPr lang="en-US" sz="3600" b="1"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200950"/>
            <a:ext cx="7712058" cy="5784044"/>
          </a:xfrm>
          <a:prstGeom prst="rect">
            <a:avLst/>
          </a:prstGeom>
        </p:spPr>
      </p:pic>
      <p:sp>
        <p:nvSpPr>
          <p:cNvPr id="3" name="Rectangle 2"/>
          <p:cNvSpPr/>
          <p:nvPr/>
        </p:nvSpPr>
        <p:spPr>
          <a:xfrm>
            <a:off x="711200" y="1251750"/>
            <a:ext cx="5156200" cy="33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1000895"/>
            <a:ext cx="9143999" cy="415498"/>
          </a:xfrm>
          <a:prstGeom prst="rect">
            <a:avLst/>
          </a:prstGeom>
          <a:noFill/>
        </p:spPr>
        <p:txBody>
          <a:bodyPr wrap="square" rtlCol="0">
            <a:spAutoFit/>
          </a:bodyPr>
          <a:lstStyle/>
          <a:p>
            <a:pPr algn="ctr"/>
            <a:r>
              <a:rPr lang="en-US" sz="2100" b="1" dirty="0" smtClean="0">
                <a:solidFill>
                  <a:srgbClr val="0000FF"/>
                </a:solidFill>
              </a:rPr>
              <a:t>9-day Probabilistic Forecast Trajectory Initialized at 0000 UTC 02 March 2017</a:t>
            </a:r>
            <a:endParaRPr lang="en-US" sz="2100" b="1" dirty="0">
              <a:solidFill>
                <a:srgbClr val="0000FF"/>
              </a:solidFill>
            </a:endParaRPr>
          </a:p>
        </p:txBody>
      </p:sp>
      <p:sp>
        <p:nvSpPr>
          <p:cNvPr id="7" name="Rectangle 6"/>
          <p:cNvSpPr/>
          <p:nvPr/>
        </p:nvSpPr>
        <p:spPr>
          <a:xfrm>
            <a:off x="4391282" y="1649027"/>
            <a:ext cx="1489630" cy="81059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iamond 8"/>
          <p:cNvSpPr/>
          <p:nvPr/>
        </p:nvSpPr>
        <p:spPr>
          <a:xfrm>
            <a:off x="4504691" y="1665961"/>
            <a:ext cx="160442" cy="182979"/>
          </a:xfrm>
          <a:prstGeom prst="diamond">
            <a:avLst/>
          </a:prstGeom>
          <a:solidFill>
            <a:srgbClr val="28F70E"/>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mond 9"/>
          <p:cNvSpPr/>
          <p:nvPr/>
        </p:nvSpPr>
        <p:spPr>
          <a:xfrm>
            <a:off x="4504691" y="1861639"/>
            <a:ext cx="160442" cy="182979"/>
          </a:xfrm>
          <a:prstGeom prst="diamond">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Diamond 10"/>
          <p:cNvSpPr/>
          <p:nvPr/>
        </p:nvSpPr>
        <p:spPr>
          <a:xfrm>
            <a:off x="4504691" y="2057317"/>
            <a:ext cx="160442" cy="182979"/>
          </a:xfrm>
          <a:prstGeom prst="diamond">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iamond 11"/>
          <p:cNvSpPr/>
          <p:nvPr/>
        </p:nvSpPr>
        <p:spPr>
          <a:xfrm>
            <a:off x="4504691" y="2252995"/>
            <a:ext cx="160442" cy="182979"/>
          </a:xfrm>
          <a:prstGeom prst="diamond">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665133" y="1600201"/>
            <a:ext cx="1168400" cy="276999"/>
          </a:xfrm>
          <a:prstGeom prst="rect">
            <a:avLst/>
          </a:prstGeom>
          <a:noFill/>
        </p:spPr>
        <p:txBody>
          <a:bodyPr wrap="square" rtlCol="0">
            <a:spAutoFit/>
          </a:bodyPr>
          <a:lstStyle/>
          <a:p>
            <a:r>
              <a:rPr lang="en-US" sz="1200" dirty="0" smtClean="0"/>
              <a:t>02 Mar. 2017</a:t>
            </a:r>
            <a:endParaRPr lang="en-US" sz="1200" dirty="0"/>
          </a:p>
        </p:txBody>
      </p:sp>
      <p:sp>
        <p:nvSpPr>
          <p:cNvPr id="14" name="TextBox 13"/>
          <p:cNvSpPr txBox="1"/>
          <p:nvPr/>
        </p:nvSpPr>
        <p:spPr>
          <a:xfrm>
            <a:off x="4665133" y="1794935"/>
            <a:ext cx="1168400" cy="276999"/>
          </a:xfrm>
          <a:prstGeom prst="rect">
            <a:avLst/>
          </a:prstGeom>
          <a:noFill/>
        </p:spPr>
        <p:txBody>
          <a:bodyPr wrap="square" rtlCol="0">
            <a:spAutoFit/>
          </a:bodyPr>
          <a:lstStyle/>
          <a:p>
            <a:r>
              <a:rPr lang="en-US" sz="1200" dirty="0" smtClean="0"/>
              <a:t>11 Mar. 2017</a:t>
            </a:r>
            <a:endParaRPr lang="en-US" sz="1200" dirty="0"/>
          </a:p>
        </p:txBody>
      </p:sp>
      <p:sp>
        <p:nvSpPr>
          <p:cNvPr id="15" name="TextBox 14"/>
          <p:cNvSpPr txBox="1"/>
          <p:nvPr/>
        </p:nvSpPr>
        <p:spPr>
          <a:xfrm>
            <a:off x="4665133" y="1986298"/>
            <a:ext cx="1168400" cy="276999"/>
          </a:xfrm>
          <a:prstGeom prst="rect">
            <a:avLst/>
          </a:prstGeom>
          <a:noFill/>
        </p:spPr>
        <p:txBody>
          <a:bodyPr wrap="square" rtlCol="0">
            <a:spAutoFit/>
          </a:bodyPr>
          <a:lstStyle/>
          <a:p>
            <a:r>
              <a:rPr lang="en-US" sz="1200" dirty="0" smtClean="0"/>
              <a:t>GEFS Mean</a:t>
            </a:r>
            <a:endParaRPr lang="en-US" sz="1200" dirty="0"/>
          </a:p>
        </p:txBody>
      </p:sp>
      <p:sp>
        <p:nvSpPr>
          <p:cNvPr id="16" name="TextBox 15"/>
          <p:cNvSpPr txBox="1"/>
          <p:nvPr/>
        </p:nvSpPr>
        <p:spPr>
          <a:xfrm>
            <a:off x="4665133" y="2191092"/>
            <a:ext cx="1168400" cy="276999"/>
          </a:xfrm>
          <a:prstGeom prst="rect">
            <a:avLst/>
          </a:prstGeom>
          <a:noFill/>
        </p:spPr>
        <p:txBody>
          <a:bodyPr wrap="square" rtlCol="0">
            <a:spAutoFit/>
          </a:bodyPr>
          <a:lstStyle/>
          <a:p>
            <a:r>
              <a:rPr lang="en-US" sz="1200" dirty="0" smtClean="0"/>
              <a:t>GFS Analysis</a:t>
            </a:r>
            <a:endParaRPr lang="en-US" sz="1200" dirty="0"/>
          </a:p>
        </p:txBody>
      </p:sp>
    </p:spTree>
    <p:extLst>
      <p:ext uri="{BB962C8B-B14F-4D97-AF65-F5344CB8AC3E}">
        <p14:creationId xmlns:p14="http://schemas.microsoft.com/office/powerpoint/2010/main" val="4627415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 y="0"/>
            <a:ext cx="9143999" cy="646331"/>
          </a:xfrm>
          <a:prstGeom prst="rect">
            <a:avLst/>
          </a:prstGeom>
          <a:noFill/>
        </p:spPr>
        <p:txBody>
          <a:bodyPr wrap="square" rtlCol="0">
            <a:spAutoFit/>
          </a:bodyPr>
          <a:lstStyle/>
          <a:p>
            <a:pPr algn="ctr"/>
            <a:r>
              <a:rPr lang="en-US" sz="3600" b="1" dirty="0" smtClean="0">
                <a:solidFill>
                  <a:srgbClr val="FF0000"/>
                </a:solidFill>
              </a:rPr>
              <a:t>NPJ Regime Change Leading to “Pi-Day” Storm</a:t>
            </a:r>
            <a:endParaRPr lang="en-US" sz="36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1200950"/>
            <a:ext cx="7712058" cy="5784044"/>
          </a:xfrm>
          <a:prstGeom prst="rect">
            <a:avLst/>
          </a:prstGeom>
        </p:spPr>
      </p:pic>
      <p:sp>
        <p:nvSpPr>
          <p:cNvPr id="3" name="Rectangle 2"/>
          <p:cNvSpPr/>
          <p:nvPr/>
        </p:nvSpPr>
        <p:spPr>
          <a:xfrm>
            <a:off x="711200" y="1251750"/>
            <a:ext cx="5156200" cy="33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612615" y="1613547"/>
            <a:ext cx="2500562" cy="4708981"/>
          </a:xfrm>
          <a:prstGeom prst="rect">
            <a:avLst/>
          </a:prstGeom>
          <a:noFill/>
        </p:spPr>
        <p:txBody>
          <a:bodyPr wrap="square" rtlCol="0">
            <a:spAutoFit/>
          </a:bodyPr>
          <a:lstStyle/>
          <a:p>
            <a:pPr marL="228600" indent="-228600">
              <a:buFont typeface="Arial"/>
              <a:buChar char="•"/>
            </a:pPr>
            <a:r>
              <a:rPr lang="en-US" sz="2000" b="1" dirty="0" smtClean="0"/>
              <a:t>The GEFS underestimated the equatorward shift and extension of the </a:t>
            </a:r>
            <a:r>
              <a:rPr lang="en-US" sz="2000" b="1" smtClean="0"/>
              <a:t>NPJ at the end of the forecast period</a:t>
            </a:r>
            <a:endParaRPr lang="en-US" sz="2000" b="1" dirty="0" smtClean="0"/>
          </a:p>
          <a:p>
            <a:pPr marL="228600" indent="-228600">
              <a:buFont typeface="Arial"/>
              <a:buChar char="•"/>
            </a:pPr>
            <a:endParaRPr lang="en-US" sz="2000" b="1" dirty="0"/>
          </a:p>
          <a:p>
            <a:pPr marL="228600" indent="-228600">
              <a:buFont typeface="Arial"/>
              <a:buChar char="•"/>
            </a:pPr>
            <a:r>
              <a:rPr lang="en-US" sz="2000" b="1" dirty="0" smtClean="0"/>
              <a:t>An equatorward-shifted and extended NPJ is often associated with below-normal temperatures in the Eastern U.S.</a:t>
            </a:r>
            <a:endParaRPr lang="en-US" sz="2000" dirty="0"/>
          </a:p>
        </p:txBody>
      </p:sp>
      <p:sp>
        <p:nvSpPr>
          <p:cNvPr id="8" name="TextBox 7"/>
          <p:cNvSpPr txBox="1"/>
          <p:nvPr/>
        </p:nvSpPr>
        <p:spPr>
          <a:xfrm>
            <a:off x="0" y="1000895"/>
            <a:ext cx="9143999" cy="415498"/>
          </a:xfrm>
          <a:prstGeom prst="rect">
            <a:avLst/>
          </a:prstGeom>
          <a:noFill/>
        </p:spPr>
        <p:txBody>
          <a:bodyPr wrap="square" rtlCol="0">
            <a:spAutoFit/>
          </a:bodyPr>
          <a:lstStyle/>
          <a:p>
            <a:pPr algn="ctr"/>
            <a:r>
              <a:rPr lang="en-US" sz="2100" b="1" dirty="0" smtClean="0">
                <a:solidFill>
                  <a:srgbClr val="0000FF"/>
                </a:solidFill>
              </a:rPr>
              <a:t>9-day Probabilistic Forecast Trajectory Initialized at 0000 UTC 02 March 2017</a:t>
            </a:r>
            <a:endParaRPr lang="en-US" sz="2100" b="1" dirty="0">
              <a:solidFill>
                <a:srgbClr val="0000FF"/>
              </a:solidFill>
            </a:endParaRPr>
          </a:p>
        </p:txBody>
      </p:sp>
      <p:sp>
        <p:nvSpPr>
          <p:cNvPr id="9" name="Rectangle 8"/>
          <p:cNvSpPr/>
          <p:nvPr/>
        </p:nvSpPr>
        <p:spPr>
          <a:xfrm>
            <a:off x="4391282" y="1649027"/>
            <a:ext cx="1489630" cy="81059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mond 9"/>
          <p:cNvSpPr/>
          <p:nvPr/>
        </p:nvSpPr>
        <p:spPr>
          <a:xfrm>
            <a:off x="4504691" y="1665961"/>
            <a:ext cx="160442" cy="182979"/>
          </a:xfrm>
          <a:prstGeom prst="diamond">
            <a:avLst/>
          </a:prstGeom>
          <a:solidFill>
            <a:srgbClr val="28F70E"/>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iamond 10"/>
          <p:cNvSpPr/>
          <p:nvPr/>
        </p:nvSpPr>
        <p:spPr>
          <a:xfrm>
            <a:off x="4504691" y="1861639"/>
            <a:ext cx="160442" cy="182979"/>
          </a:xfrm>
          <a:prstGeom prst="diamond">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Diamond 11"/>
          <p:cNvSpPr/>
          <p:nvPr/>
        </p:nvSpPr>
        <p:spPr>
          <a:xfrm>
            <a:off x="4504691" y="2057317"/>
            <a:ext cx="160442" cy="182979"/>
          </a:xfrm>
          <a:prstGeom prst="diamond">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iamond 12"/>
          <p:cNvSpPr/>
          <p:nvPr/>
        </p:nvSpPr>
        <p:spPr>
          <a:xfrm>
            <a:off x="4504691" y="2252995"/>
            <a:ext cx="160442" cy="182979"/>
          </a:xfrm>
          <a:prstGeom prst="diamond">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665133" y="1600201"/>
            <a:ext cx="1168400" cy="276999"/>
          </a:xfrm>
          <a:prstGeom prst="rect">
            <a:avLst/>
          </a:prstGeom>
          <a:noFill/>
        </p:spPr>
        <p:txBody>
          <a:bodyPr wrap="square" rtlCol="0">
            <a:spAutoFit/>
          </a:bodyPr>
          <a:lstStyle/>
          <a:p>
            <a:r>
              <a:rPr lang="en-US" sz="1200" dirty="0" smtClean="0"/>
              <a:t>02 Mar. 2017</a:t>
            </a:r>
            <a:endParaRPr lang="en-US" sz="1200" dirty="0"/>
          </a:p>
        </p:txBody>
      </p:sp>
      <p:sp>
        <p:nvSpPr>
          <p:cNvPr id="15" name="TextBox 14"/>
          <p:cNvSpPr txBox="1"/>
          <p:nvPr/>
        </p:nvSpPr>
        <p:spPr>
          <a:xfrm>
            <a:off x="4665133" y="1794935"/>
            <a:ext cx="1168400" cy="276999"/>
          </a:xfrm>
          <a:prstGeom prst="rect">
            <a:avLst/>
          </a:prstGeom>
          <a:noFill/>
        </p:spPr>
        <p:txBody>
          <a:bodyPr wrap="square" rtlCol="0">
            <a:spAutoFit/>
          </a:bodyPr>
          <a:lstStyle/>
          <a:p>
            <a:r>
              <a:rPr lang="en-US" sz="1200" dirty="0" smtClean="0"/>
              <a:t>11 Mar. 2017</a:t>
            </a:r>
            <a:endParaRPr lang="en-US" sz="1200" dirty="0"/>
          </a:p>
        </p:txBody>
      </p:sp>
      <p:sp>
        <p:nvSpPr>
          <p:cNvPr id="16" name="TextBox 15"/>
          <p:cNvSpPr txBox="1"/>
          <p:nvPr/>
        </p:nvSpPr>
        <p:spPr>
          <a:xfrm>
            <a:off x="4665133" y="1986298"/>
            <a:ext cx="1168400" cy="276999"/>
          </a:xfrm>
          <a:prstGeom prst="rect">
            <a:avLst/>
          </a:prstGeom>
          <a:noFill/>
        </p:spPr>
        <p:txBody>
          <a:bodyPr wrap="square" rtlCol="0">
            <a:spAutoFit/>
          </a:bodyPr>
          <a:lstStyle/>
          <a:p>
            <a:r>
              <a:rPr lang="en-US" sz="1200" dirty="0" smtClean="0"/>
              <a:t>GEFS Mean</a:t>
            </a:r>
            <a:endParaRPr lang="en-US" sz="1200" dirty="0"/>
          </a:p>
        </p:txBody>
      </p:sp>
      <p:sp>
        <p:nvSpPr>
          <p:cNvPr id="17" name="TextBox 16"/>
          <p:cNvSpPr txBox="1"/>
          <p:nvPr/>
        </p:nvSpPr>
        <p:spPr>
          <a:xfrm>
            <a:off x="4665133" y="2191092"/>
            <a:ext cx="1168400" cy="276999"/>
          </a:xfrm>
          <a:prstGeom prst="rect">
            <a:avLst/>
          </a:prstGeom>
          <a:noFill/>
        </p:spPr>
        <p:txBody>
          <a:bodyPr wrap="square" rtlCol="0">
            <a:spAutoFit/>
          </a:bodyPr>
          <a:lstStyle/>
          <a:p>
            <a:r>
              <a:rPr lang="en-US" sz="1200" dirty="0" smtClean="0"/>
              <a:t>GFS Analysis</a:t>
            </a:r>
            <a:endParaRPr lang="en-US" sz="1200" dirty="0"/>
          </a:p>
        </p:txBody>
      </p:sp>
    </p:spTree>
    <p:extLst>
      <p:ext uri="{BB962C8B-B14F-4D97-AF65-F5344CB8AC3E}">
        <p14:creationId xmlns:p14="http://schemas.microsoft.com/office/powerpoint/2010/main" val="26425380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17521"/>
            <a:ext cx="9144001" cy="6394050"/>
            <a:chOff x="-1" y="262776"/>
            <a:chExt cx="9144001" cy="6394050"/>
          </a:xfrm>
        </p:grpSpPr>
        <p:pic>
          <p:nvPicPr>
            <p:cNvPr id="5" name="Picture 4" descr="max_wind_gusts_03-14-17.png"/>
            <p:cNvPicPr>
              <a:picLocks noChangeAspect="1"/>
            </p:cNvPicPr>
            <p:nvPr/>
          </p:nvPicPr>
          <p:blipFill rotWithShape="1">
            <a:blip r:embed="rId2">
              <a:extLst>
                <a:ext uri="{28A0092B-C50C-407E-A947-70E740481C1C}">
                  <a14:useLocalDpi xmlns:a14="http://schemas.microsoft.com/office/drawing/2010/main" val="0"/>
                </a:ext>
              </a:extLst>
            </a:blip>
            <a:srcRect l="976" t="4001" r="1920"/>
            <a:stretch/>
          </p:blipFill>
          <p:spPr>
            <a:xfrm>
              <a:off x="-1" y="262776"/>
              <a:ext cx="9144001" cy="6394050"/>
            </a:xfrm>
            <a:prstGeom prst="rect">
              <a:avLst/>
            </a:prstGeom>
          </p:spPr>
        </p:pic>
        <p:sp>
          <p:nvSpPr>
            <p:cNvPr id="7" name="Rectangle 6"/>
            <p:cNvSpPr/>
            <p:nvPr/>
          </p:nvSpPr>
          <p:spPr>
            <a:xfrm>
              <a:off x="456360" y="5062410"/>
              <a:ext cx="4809445" cy="4666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0" y="47032"/>
            <a:ext cx="9144000" cy="954107"/>
          </a:xfrm>
          <a:prstGeom prst="rect">
            <a:avLst/>
          </a:prstGeom>
          <a:noFill/>
        </p:spPr>
        <p:txBody>
          <a:bodyPr wrap="square" rtlCol="0">
            <a:spAutoFit/>
          </a:bodyPr>
          <a:lstStyle/>
          <a:p>
            <a:pPr algn="ctr"/>
            <a:r>
              <a:rPr lang="en-US" sz="2800" b="1" dirty="0" smtClean="0">
                <a:solidFill>
                  <a:srgbClr val="FF0000"/>
                </a:solidFill>
              </a:rPr>
              <a:t>NYS </a:t>
            </a:r>
            <a:r>
              <a:rPr lang="en-US" sz="2800" b="1" dirty="0" err="1" smtClean="0">
                <a:solidFill>
                  <a:srgbClr val="FF0000"/>
                </a:solidFill>
              </a:rPr>
              <a:t>Mesonet</a:t>
            </a:r>
            <a:r>
              <a:rPr lang="en-US" sz="2800" b="1" dirty="0" smtClean="0">
                <a:solidFill>
                  <a:srgbClr val="FF0000"/>
                </a:solidFill>
              </a:rPr>
              <a:t> Maximum Wind Gusts (mph)</a:t>
            </a:r>
          </a:p>
          <a:p>
            <a:pPr algn="ctr"/>
            <a:r>
              <a:rPr lang="en-US" sz="2800" b="1" dirty="0" smtClean="0">
                <a:solidFill>
                  <a:srgbClr val="FF0000"/>
                </a:solidFill>
              </a:rPr>
              <a:t>14 March 2017</a:t>
            </a:r>
            <a:endParaRPr lang="en-US" sz="2800" b="1" dirty="0">
              <a:solidFill>
                <a:srgbClr val="FF0000"/>
              </a:solidFill>
            </a:endParaRPr>
          </a:p>
        </p:txBody>
      </p:sp>
    </p:spTree>
    <p:extLst>
      <p:ext uri="{BB962C8B-B14F-4D97-AF65-F5344CB8AC3E}">
        <p14:creationId xmlns:p14="http://schemas.microsoft.com/office/powerpoint/2010/main" val="196814081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solidFill>
                  <a:srgbClr val="FF0000"/>
                </a:solidFill>
              </a:rPr>
              <a:t>A North Pacific Jet (NPJ) Perspective</a:t>
            </a:r>
            <a:endParaRPr lang="en-US" b="1" dirty="0">
              <a:solidFill>
                <a:srgbClr val="FF0000"/>
              </a:solidFill>
            </a:endParaRPr>
          </a:p>
        </p:txBody>
      </p:sp>
      <p:sp>
        <p:nvSpPr>
          <p:cNvPr id="4" name="Content Placeholder 3"/>
          <p:cNvSpPr>
            <a:spLocks noGrp="1"/>
          </p:cNvSpPr>
          <p:nvPr>
            <p:ph idx="1"/>
          </p:nvPr>
        </p:nvSpPr>
        <p:spPr>
          <a:xfrm>
            <a:off x="457200" y="1192588"/>
            <a:ext cx="8229600" cy="4525963"/>
          </a:xfrm>
        </p:spPr>
        <p:txBody>
          <a:bodyPr>
            <a:normAutofit/>
          </a:bodyPr>
          <a:lstStyle/>
          <a:p>
            <a:pPr marL="0" indent="0">
              <a:buNone/>
            </a:pPr>
            <a:endParaRPr lang="en-US" sz="2800" b="1" dirty="0" smtClean="0"/>
          </a:p>
          <a:p>
            <a:r>
              <a:rPr lang="en-US" sz="2800" b="1" dirty="0" smtClean="0"/>
              <a:t>EOF analyses of 250-hPa zonal winds are used to identify characteristic NPJ regime phase spaces* </a:t>
            </a:r>
          </a:p>
          <a:p>
            <a:r>
              <a:rPr lang="en-US" sz="2800" b="1" dirty="0" smtClean="0"/>
              <a:t>Four NPJ regimes are identified:  extended and retracted; </a:t>
            </a:r>
            <a:r>
              <a:rPr lang="en-US" sz="2800" b="1" dirty="0" err="1" smtClean="0"/>
              <a:t>poleward</a:t>
            </a:r>
            <a:r>
              <a:rPr lang="en-US" sz="2800" b="1" dirty="0" smtClean="0"/>
              <a:t>- and </a:t>
            </a:r>
            <a:r>
              <a:rPr lang="en-US" sz="2800" b="1" dirty="0" err="1" smtClean="0"/>
              <a:t>equatorward</a:t>
            </a:r>
            <a:r>
              <a:rPr lang="en-US" sz="2800" b="1" dirty="0" smtClean="0"/>
              <a:t>-shifted </a:t>
            </a:r>
          </a:p>
          <a:p>
            <a:endParaRPr lang="en-US" sz="2800" b="1" dirty="0"/>
          </a:p>
          <a:p>
            <a:pPr marL="0" indent="0" algn="ctr">
              <a:buNone/>
            </a:pPr>
            <a:r>
              <a:rPr lang="en-US" sz="1800" b="1" dirty="0" smtClean="0"/>
              <a:t>*Andrew Winters Real-Time NPJ Phase Diagram (</a:t>
            </a:r>
            <a:r>
              <a:rPr lang="en-US" sz="1800" b="1" dirty="0">
                <a:solidFill>
                  <a:srgbClr val="0000FF"/>
                </a:solidFill>
              </a:rPr>
              <a:t>Real-Time NPJ Phase Diagram</a:t>
            </a:r>
          </a:p>
          <a:p>
            <a:pPr marL="0" indent="0" algn="ctr">
              <a:buNone/>
            </a:pPr>
            <a:r>
              <a:rPr lang="en-US" sz="1800" b="1" dirty="0">
                <a:solidFill>
                  <a:srgbClr val="0000FF"/>
                </a:solidFill>
                <a:cs typeface="Arial" panose="020B0604020202020204" pitchFamily="34" charset="0"/>
                <a:hlinkClick r:id="rId2"/>
              </a:rPr>
              <a:t>http://www.atmos.albany.edu/facstaff/awinters/realtime/</a:t>
            </a:r>
            <a:r>
              <a:rPr lang="en-US" sz="1800" b="1" dirty="0" smtClean="0">
                <a:solidFill>
                  <a:srgbClr val="0000FF"/>
                </a:solidFill>
                <a:cs typeface="Arial" panose="020B0604020202020204" pitchFamily="34" charset="0"/>
                <a:hlinkClick r:id="rId2"/>
              </a:rPr>
              <a:t>About_EOFs.php</a:t>
            </a:r>
            <a:r>
              <a:rPr lang="en-US" sz="1800" b="1" dirty="0" smtClean="0">
                <a:solidFill>
                  <a:srgbClr val="0000FF"/>
                </a:solidFill>
                <a:cs typeface="Arial" panose="020B0604020202020204" pitchFamily="34" charset="0"/>
              </a:rPr>
              <a:t>)    </a:t>
            </a:r>
            <a:endParaRPr lang="en-US" sz="1800" b="1" dirty="0">
              <a:solidFill>
                <a:srgbClr val="0000FF"/>
              </a:solidFill>
              <a:cs typeface="Arial" panose="020B0604020202020204" pitchFamily="34" charset="0"/>
            </a:endParaRPr>
          </a:p>
          <a:p>
            <a:endParaRPr lang="en-US" sz="2800" dirty="0"/>
          </a:p>
        </p:txBody>
      </p:sp>
    </p:spTree>
    <p:extLst>
      <p:ext uri="{BB962C8B-B14F-4D97-AF65-F5344CB8AC3E}">
        <p14:creationId xmlns:p14="http://schemas.microsoft.com/office/powerpoint/2010/main" val="295484829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0000"/>
                </a:solidFill>
              </a:rPr>
              <a:t>NPJ Flow Regimes Favorable for Eastern CONUS Troughs, Cold, and Storminess</a:t>
            </a:r>
            <a:endParaRPr lang="en-US" sz="3600" b="1" dirty="0">
              <a:solidFill>
                <a:srgbClr val="FF0000"/>
              </a:solidFill>
            </a:endParaRPr>
          </a:p>
        </p:txBody>
      </p:sp>
      <p:sp>
        <p:nvSpPr>
          <p:cNvPr id="3" name="Content Placeholder 2"/>
          <p:cNvSpPr>
            <a:spLocks noGrp="1"/>
          </p:cNvSpPr>
          <p:nvPr>
            <p:ph idx="1"/>
          </p:nvPr>
        </p:nvSpPr>
        <p:spPr>
          <a:xfrm>
            <a:off x="457200" y="2002075"/>
            <a:ext cx="8229600" cy="4525963"/>
          </a:xfrm>
        </p:spPr>
        <p:txBody>
          <a:bodyPr/>
          <a:lstStyle/>
          <a:p>
            <a:r>
              <a:rPr lang="en-US" b="1" dirty="0" smtClean="0"/>
              <a:t>Eastward jet extension</a:t>
            </a:r>
          </a:p>
          <a:p>
            <a:r>
              <a:rPr lang="en-US" b="1" dirty="0" err="1" smtClean="0"/>
              <a:t>Equatorward</a:t>
            </a:r>
            <a:r>
              <a:rPr lang="en-US" b="1" dirty="0" smtClean="0"/>
              <a:t> jet shift</a:t>
            </a:r>
          </a:p>
          <a:p>
            <a:endParaRPr lang="en-US" b="1" dirty="0"/>
          </a:p>
          <a:p>
            <a:r>
              <a:rPr lang="en-US" b="1" dirty="0" smtClean="0"/>
              <a:t>Construct composite analyses of these two flow regimes four days after regime onset</a:t>
            </a:r>
          </a:p>
          <a:p>
            <a:pPr marL="0" indent="0">
              <a:buNone/>
            </a:pPr>
            <a:endParaRPr lang="en-US" b="1" dirty="0" smtClean="0"/>
          </a:p>
          <a:p>
            <a:pPr marL="0" indent="0">
              <a:buNone/>
            </a:pPr>
            <a:endParaRPr lang="en-US" b="1" dirty="0"/>
          </a:p>
        </p:txBody>
      </p:sp>
    </p:spTree>
    <p:extLst>
      <p:ext uri="{BB962C8B-B14F-4D97-AF65-F5344CB8AC3E}">
        <p14:creationId xmlns:p14="http://schemas.microsoft.com/office/powerpoint/2010/main" val="391992300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0000FF"/>
              </a:solidFill>
            </a:endParaRPr>
          </a:p>
        </p:txBody>
      </p:sp>
      <p:sp>
        <p:nvSpPr>
          <p:cNvPr id="11" name="TextBox 10"/>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90347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Tree>
    <p:extLst>
      <p:ext uri="{BB962C8B-B14F-4D97-AF65-F5344CB8AC3E}">
        <p14:creationId xmlns:p14="http://schemas.microsoft.com/office/powerpoint/2010/main" val="34529114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b="1" dirty="0" smtClean="0">
                <a:solidFill>
                  <a:srgbClr val="FF0000"/>
                </a:solidFill>
              </a:rPr>
              <a:t>Synoptic Overview:  500-hPa Height, Winds and </a:t>
            </a:r>
            <a:r>
              <a:rPr lang="en-US" sz="3600" b="1" dirty="0" err="1" smtClean="0">
                <a:solidFill>
                  <a:srgbClr val="FF0000"/>
                </a:solidFill>
              </a:rPr>
              <a:t>Vorticity</a:t>
            </a:r>
            <a:r>
              <a:rPr lang="en-US" sz="3600" b="1" dirty="0" smtClean="0">
                <a:solidFill>
                  <a:srgbClr val="FF0000"/>
                </a:solidFill>
              </a:rPr>
              <a:t> for 12–15 March 2017</a:t>
            </a:r>
            <a:endParaRPr lang="en-US" sz="3600" b="1" dirty="0">
              <a:solidFill>
                <a:srgbClr val="FF0000"/>
              </a:solidFill>
            </a:endParaRPr>
          </a:p>
        </p:txBody>
      </p:sp>
      <p:sp>
        <p:nvSpPr>
          <p:cNvPr id="4" name="Content Placeholder 3"/>
          <p:cNvSpPr>
            <a:spLocks noGrp="1"/>
          </p:cNvSpPr>
          <p:nvPr>
            <p:ph idx="1"/>
          </p:nvPr>
        </p:nvSpPr>
        <p:spPr>
          <a:xfrm>
            <a:off x="457200" y="1959149"/>
            <a:ext cx="8229600" cy="4525963"/>
          </a:xfrm>
        </p:spPr>
        <p:txBody>
          <a:bodyPr>
            <a:normAutofit/>
          </a:bodyPr>
          <a:lstStyle/>
          <a:p>
            <a:r>
              <a:rPr lang="en-US" sz="2800" b="1" dirty="0" smtClean="0"/>
              <a:t>Troughs of Pacific and Arctic origin interact over the eastern CONUS</a:t>
            </a:r>
          </a:p>
          <a:p>
            <a:endParaRPr lang="en-US" sz="2800" b="1" dirty="0" smtClean="0"/>
          </a:p>
          <a:p>
            <a:r>
              <a:rPr lang="en-US" sz="2800" b="1" dirty="0" smtClean="0"/>
              <a:t>Stronger Arctic trough rotates cyclonically around weaker Pacific trough as they partially phase</a:t>
            </a:r>
          </a:p>
          <a:p>
            <a:pPr marL="0" indent="0">
              <a:buNone/>
            </a:pPr>
            <a:r>
              <a:rPr lang="en-US" sz="2800" b="1" dirty="0" smtClean="0"/>
              <a:t> </a:t>
            </a:r>
          </a:p>
          <a:p>
            <a:r>
              <a:rPr lang="en-US" sz="2800" b="1" dirty="0" smtClean="0"/>
              <a:t>Strong </a:t>
            </a:r>
            <a:r>
              <a:rPr lang="en-US" sz="2800" b="1" dirty="0" err="1" smtClean="0"/>
              <a:t>cyclogenesis</a:t>
            </a:r>
            <a:r>
              <a:rPr lang="en-US" sz="2800" b="1" dirty="0" smtClean="0"/>
              <a:t> occurs closer to the </a:t>
            </a:r>
            <a:r>
              <a:rPr lang="en-US" sz="2800" b="1" dirty="0"/>
              <a:t>c</a:t>
            </a:r>
            <a:r>
              <a:rPr lang="en-US" sz="2800" b="1" dirty="0" smtClean="0"/>
              <a:t>oast than initially forecast at lead times &lt; 60–72 h </a:t>
            </a:r>
          </a:p>
          <a:p>
            <a:endParaRPr lang="en-US" sz="2800" b="1" dirty="0" smtClean="0"/>
          </a:p>
        </p:txBody>
      </p:sp>
    </p:spTree>
    <p:extLst>
      <p:ext uri="{BB962C8B-B14F-4D97-AF65-F5344CB8AC3E}">
        <p14:creationId xmlns:p14="http://schemas.microsoft.com/office/powerpoint/2010/main" val="10361450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_vort_4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12576070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_vort_4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0345"/>
          </a:xfrm>
          <a:prstGeom prst="rect">
            <a:avLst/>
          </a:prstGeom>
        </p:spPr>
      </p:pic>
    </p:spTree>
    <p:extLst>
      <p:ext uri="{BB962C8B-B14F-4D97-AF65-F5344CB8AC3E}">
        <p14:creationId xmlns:p14="http://schemas.microsoft.com/office/powerpoint/2010/main" val="14509235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3777</TotalTime>
  <Words>2372</Words>
  <Application>Microsoft Macintosh PowerPoint</Application>
  <PresentationFormat>On-screen Show (4:3)</PresentationFormat>
  <Paragraphs>247</Paragraphs>
  <Slides>63</Slides>
  <Notes>22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The “Pi-Day” Coastal Storm of 14 March 2017</vt:lpstr>
      <vt:lpstr>Motivation</vt:lpstr>
      <vt:lpstr>Outline</vt:lpstr>
      <vt:lpstr>Observational Overview:  Snowfall and Peak Winds</vt:lpstr>
      <vt:lpstr>PowerPoint Presentation</vt:lpstr>
      <vt:lpstr>PowerPoint Presentation</vt:lpstr>
      <vt:lpstr>Synoptic Overview:  500-hPa Height, Winds and Vorticity for 12–15 March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Large-Scale d(prog)/dt Analysis:  GEFS Ensemble Mean Forecasts Verifying 0000 UTC 15 March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Selected Large-Scale Analyses at Peak Storm Intensity:  1800 UTC 14 March 2017</vt:lpstr>
      <vt:lpstr>PowerPoint Presentation</vt:lpstr>
      <vt:lpstr>PowerPoint Presentation</vt:lpstr>
      <vt:lpstr>PowerPoint Presentation</vt:lpstr>
      <vt:lpstr>PowerPoint Presentation</vt:lpstr>
      <vt:lpstr>CONUS d(prog/dt) Analysis:  1800 UTC 14 March 2017</vt:lpstr>
      <vt:lpstr>PowerPoint Presentation</vt:lpstr>
      <vt:lpstr>PowerPoint Presentation</vt:lpstr>
      <vt:lpstr>PowerPoint Presentation</vt:lpstr>
      <vt:lpstr>PowerPoint Presentation</vt:lpstr>
      <vt:lpstr>PowerPoint Presentation</vt:lpstr>
      <vt:lpstr>PowerPoint Presentation</vt:lpstr>
      <vt:lpstr>Precipitation Type and Snowfall Amount Forecast Challenges and Uncertainty Along the I-95 Corridor</vt:lpstr>
      <vt:lpstr>PowerPoint Presentation</vt:lpstr>
      <vt:lpstr>NCAR Ensemble Total Snowfall (inches) Forecasts from 0000 UTC 13 March (left) and 0000 UTC 14 March (right) 2017</vt:lpstr>
      <vt:lpstr>PowerPoint Presentation</vt:lpstr>
      <vt:lpstr>PowerPoint Presentation</vt:lpstr>
      <vt:lpstr> An Antecedent North Pacific Jet (NPJ) Flow Pattern Associated with Poor Downstream GEFS Forecasts</vt:lpstr>
      <vt:lpstr>PowerPoint Presentation</vt:lpstr>
      <vt:lpstr>PowerPoint Presentation</vt:lpstr>
      <vt:lpstr>Conclusions:  “Pi-Day” Storm</vt:lpstr>
      <vt:lpstr>“Animal Farm” Meteorology</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North Pacific Jet (NPJ) Perspective</vt:lpstr>
      <vt:lpstr>NPJ Flow Regimes Favorable for Eastern CONUS Troughs, Cold, and Storminess</vt:lpstr>
      <vt:lpstr>PowerPoint Presentation</vt:lpstr>
      <vt:lpstr>PowerPoint Presentation</vt:lpstr>
    </vt:vector>
  </TitlesOfParts>
  <Company>SUNY/Albany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 Bosart</dc:creator>
  <cp:lastModifiedBy>Lance Bosart</cp:lastModifiedBy>
  <cp:revision>161</cp:revision>
  <dcterms:created xsi:type="dcterms:W3CDTF">2018-02-14T15:44:27Z</dcterms:created>
  <dcterms:modified xsi:type="dcterms:W3CDTF">2018-08-27T19:31:04Z</dcterms:modified>
</cp:coreProperties>
</file>