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19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20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21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22.xml" ContentType="application/vnd.openxmlformats-officedocument.presentationml.notesSlide+xml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notesSlides/notesSlide23.xml" ContentType="application/vnd.openxmlformats-officedocument.presentationml.notesSlide+xml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notesSlides/notesSlide24.xml" ContentType="application/vnd.openxmlformats-officedocument.presentationml.notesSlide+xml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9" r:id="rId12"/>
    <p:sldId id="270" r:id="rId13"/>
    <p:sldId id="289" r:id="rId14"/>
    <p:sldId id="276" r:id="rId15"/>
    <p:sldId id="277" r:id="rId16"/>
    <p:sldId id="278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56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8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8" Type="http://schemas.openxmlformats.org/officeDocument/2006/relationships/image" Target="../media/image31.emf"/><Relationship Id="rId1" Type="http://schemas.openxmlformats.org/officeDocument/2006/relationships/image" Target="../media/image24.emf"/><Relationship Id="rId2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image" Target="../media/image33.emf"/><Relationship Id="rId2" Type="http://schemas.openxmlformats.org/officeDocument/2006/relationships/image" Target="../media/image3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1" Type="http://schemas.openxmlformats.org/officeDocument/2006/relationships/image" Target="../media/image38.emf"/><Relationship Id="rId2" Type="http://schemas.openxmlformats.org/officeDocument/2006/relationships/image" Target="../media/image39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1" Type="http://schemas.openxmlformats.org/officeDocument/2006/relationships/image" Target="../media/image43.emf"/><Relationship Id="rId2" Type="http://schemas.openxmlformats.org/officeDocument/2006/relationships/image" Target="../media/image44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1" Type="http://schemas.openxmlformats.org/officeDocument/2006/relationships/image" Target="../media/image48.emf"/><Relationship Id="rId2" Type="http://schemas.openxmlformats.org/officeDocument/2006/relationships/image" Target="../media/image49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1" Type="http://schemas.openxmlformats.org/officeDocument/2006/relationships/image" Target="../media/image53.emf"/><Relationship Id="rId2" Type="http://schemas.openxmlformats.org/officeDocument/2006/relationships/image" Target="../media/image54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1" Type="http://schemas.openxmlformats.org/officeDocument/2006/relationships/image" Target="../media/image58.emf"/><Relationship Id="rId2" Type="http://schemas.openxmlformats.org/officeDocument/2006/relationships/image" Target="../media/image5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462B6-FF68-6B4C-8F55-14414B0FB6B0}" type="datetimeFigureOut">
              <a:rPr lang="en-US" smtClean="0"/>
              <a:t>9/25/17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4C38E-99C1-AA4A-A118-DEF22E550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45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BD2B05A-0533-614E-A811-72EA1B271B48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Placeholder 2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3426" name="Placeholder 3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A9046D2-8444-4340-B29B-0E2338A7D340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D34466A-2576-4347-AF64-627FE452FE28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460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C2F3D4C-B35E-4443-BF57-5617AA8EB75B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1260A4-A3A4-DC4B-A204-31A74C594C1A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E77FAAD-7CED-624B-A628-F9EA3B3A87D4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3F27C02-C704-3E4C-9800-C67434A71DE6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3C5D6AD-607C-0642-A8E5-16D06B84578A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5222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209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BE63944-92A1-8445-BA74-A241EB713711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398" tIns="45199" rIns="90398" bIns="45199"/>
          <a:lstStyle/>
          <a:p>
            <a:pPr eaLnBrk="1" hangingPunct="1"/>
            <a:r>
              <a:rPr lang="en-US"/>
              <a:t>More systematic approach considers a growing baroclinic wave in a channel / moist instability.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E0266A-EEC6-444D-994A-323C708BEEA1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56323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619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19D875C-B2CB-F648-BFC1-D00A214FA518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3209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99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11A24FF-B445-7546-AEF3-A38D3ADB90CF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58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0C9C25E-8154-B04D-9EC8-3EB8544C77F4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604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97B9CBF-FB18-2A4C-A738-66ECB78E77FF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62467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233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E8147D8-B0C2-A747-9894-03020F841F2D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6451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438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69244AC-88C9-A74C-BD38-A48E68885464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66563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643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C6A61F-74A8-824F-8639-6733F1E56C92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2B48C0-0966-7B43-AD83-3CDF8BA95379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4096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A004DAE-E488-4E41-A5BD-7091AE973710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4301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4A5FD60-4D70-6F49-87C8-90E457659857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4CF84A-3CA3-4A42-AFCD-05AE4A9A3624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4491E3-A157-3D47-8E61-9F7748B0334C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D4FA8AA-8059-0E41-8E61-B5E29FCC3685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399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FE8C5-0A81-A749-B49D-7DDFE3F6BC4A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B7A6-06EE-A948-9105-B1536B556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86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FE8C5-0A81-A749-B49D-7DDFE3F6BC4A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B7A6-06EE-A948-9105-B1536B556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0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FE8C5-0A81-A749-B49D-7DDFE3F6BC4A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B7A6-06EE-A948-9105-B1536B556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21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FE8C5-0A81-A749-B49D-7DDFE3F6BC4A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B7A6-06EE-A948-9105-B1536B556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86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FE8C5-0A81-A749-B49D-7DDFE3F6BC4A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B7A6-06EE-A948-9105-B1536B556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16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FE8C5-0A81-A749-B49D-7DDFE3F6BC4A}" type="datetimeFigureOut">
              <a:rPr lang="en-US" smtClean="0"/>
              <a:t>9/25/17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B7A6-06EE-A948-9105-B1536B556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20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FE8C5-0A81-A749-B49D-7DDFE3F6BC4A}" type="datetimeFigureOut">
              <a:rPr lang="en-US" smtClean="0"/>
              <a:t>9/25/17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B7A6-06EE-A948-9105-B1536B556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54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FE8C5-0A81-A749-B49D-7DDFE3F6BC4A}" type="datetimeFigureOut">
              <a:rPr lang="en-US" smtClean="0"/>
              <a:t>9/25/17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B7A6-06EE-A948-9105-B1536B556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69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FE8C5-0A81-A749-B49D-7DDFE3F6BC4A}" type="datetimeFigureOut">
              <a:rPr lang="en-US" smtClean="0"/>
              <a:t>9/25/17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B7A6-06EE-A948-9105-B1536B556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21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FE8C5-0A81-A749-B49D-7DDFE3F6BC4A}" type="datetimeFigureOut">
              <a:rPr lang="en-US" smtClean="0"/>
              <a:t>9/25/17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B7A6-06EE-A948-9105-B1536B556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444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FE8C5-0A81-A749-B49D-7DDFE3F6BC4A}" type="datetimeFigureOut">
              <a:rPr lang="en-US" smtClean="0"/>
              <a:t>9/25/17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B7A6-06EE-A948-9105-B1536B556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FE8C5-0A81-A749-B49D-7DDFE3F6BC4A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BB7A6-06EE-A948-9105-B1536B556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2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.bin"/><Relationship Id="rId20" Type="http://schemas.openxmlformats.org/officeDocument/2006/relationships/image" Target="../media/image31.emf"/><Relationship Id="rId10" Type="http://schemas.openxmlformats.org/officeDocument/2006/relationships/image" Target="../media/image26.emf"/><Relationship Id="rId11" Type="http://schemas.openxmlformats.org/officeDocument/2006/relationships/oleObject" Target="../embeddings/oleObject4.bin"/><Relationship Id="rId12" Type="http://schemas.openxmlformats.org/officeDocument/2006/relationships/image" Target="../media/image27.emf"/><Relationship Id="rId13" Type="http://schemas.openxmlformats.org/officeDocument/2006/relationships/oleObject" Target="../embeddings/oleObject5.bin"/><Relationship Id="rId14" Type="http://schemas.openxmlformats.org/officeDocument/2006/relationships/image" Target="../media/image28.emf"/><Relationship Id="rId15" Type="http://schemas.openxmlformats.org/officeDocument/2006/relationships/oleObject" Target="../embeddings/oleObject6.bin"/><Relationship Id="rId16" Type="http://schemas.openxmlformats.org/officeDocument/2006/relationships/image" Target="../media/image29.emf"/><Relationship Id="rId17" Type="http://schemas.openxmlformats.org/officeDocument/2006/relationships/oleObject" Target="../embeddings/oleObject7.bin"/><Relationship Id="rId18" Type="http://schemas.openxmlformats.org/officeDocument/2006/relationships/image" Target="../media/image30.emf"/><Relationship Id="rId19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32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4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2.bin"/><Relationship Id="rId12" Type="http://schemas.openxmlformats.org/officeDocument/2006/relationships/image" Target="../media/image3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37.jpeg"/><Relationship Id="rId5" Type="http://schemas.openxmlformats.org/officeDocument/2006/relationships/oleObject" Target="../embeddings/oleObject9.bin"/><Relationship Id="rId6" Type="http://schemas.openxmlformats.org/officeDocument/2006/relationships/image" Target="../media/image33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34.emf"/><Relationship Id="rId9" Type="http://schemas.openxmlformats.org/officeDocument/2006/relationships/oleObject" Target="../embeddings/oleObject11.bin"/><Relationship Id="rId10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6.bin"/><Relationship Id="rId12" Type="http://schemas.openxmlformats.org/officeDocument/2006/relationships/image" Target="../media/image4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42.jpeg"/><Relationship Id="rId5" Type="http://schemas.openxmlformats.org/officeDocument/2006/relationships/oleObject" Target="../embeddings/oleObject13.bin"/><Relationship Id="rId6" Type="http://schemas.openxmlformats.org/officeDocument/2006/relationships/image" Target="../media/image38.emf"/><Relationship Id="rId7" Type="http://schemas.openxmlformats.org/officeDocument/2006/relationships/oleObject" Target="../embeddings/oleObject14.bin"/><Relationship Id="rId8" Type="http://schemas.openxmlformats.org/officeDocument/2006/relationships/image" Target="../media/image39.emf"/><Relationship Id="rId9" Type="http://schemas.openxmlformats.org/officeDocument/2006/relationships/oleObject" Target="../embeddings/oleObject15.bin"/><Relationship Id="rId10" Type="http://schemas.openxmlformats.org/officeDocument/2006/relationships/image" Target="../media/image40.emf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0.bin"/><Relationship Id="rId12" Type="http://schemas.openxmlformats.org/officeDocument/2006/relationships/image" Target="../media/image46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47.jpeg"/><Relationship Id="rId5" Type="http://schemas.openxmlformats.org/officeDocument/2006/relationships/oleObject" Target="../embeddings/oleObject17.bin"/><Relationship Id="rId6" Type="http://schemas.openxmlformats.org/officeDocument/2006/relationships/image" Target="../media/image43.emf"/><Relationship Id="rId7" Type="http://schemas.openxmlformats.org/officeDocument/2006/relationships/oleObject" Target="../embeddings/oleObject18.bin"/><Relationship Id="rId8" Type="http://schemas.openxmlformats.org/officeDocument/2006/relationships/image" Target="../media/image44.emf"/><Relationship Id="rId9" Type="http://schemas.openxmlformats.org/officeDocument/2006/relationships/oleObject" Target="../embeddings/oleObject19.bin"/><Relationship Id="rId10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4.bin"/><Relationship Id="rId12" Type="http://schemas.openxmlformats.org/officeDocument/2006/relationships/image" Target="../media/image51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52.jpeg"/><Relationship Id="rId5" Type="http://schemas.openxmlformats.org/officeDocument/2006/relationships/oleObject" Target="../embeddings/oleObject21.bin"/><Relationship Id="rId6" Type="http://schemas.openxmlformats.org/officeDocument/2006/relationships/image" Target="../media/image48.emf"/><Relationship Id="rId7" Type="http://schemas.openxmlformats.org/officeDocument/2006/relationships/oleObject" Target="../embeddings/oleObject22.bin"/><Relationship Id="rId8" Type="http://schemas.openxmlformats.org/officeDocument/2006/relationships/image" Target="../media/image49.emf"/><Relationship Id="rId9" Type="http://schemas.openxmlformats.org/officeDocument/2006/relationships/oleObject" Target="../embeddings/oleObject23.bin"/><Relationship Id="rId10" Type="http://schemas.openxmlformats.org/officeDocument/2006/relationships/image" Target="../media/image50.emf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8.bin"/><Relationship Id="rId12" Type="http://schemas.openxmlformats.org/officeDocument/2006/relationships/image" Target="../media/image56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57.jpeg"/><Relationship Id="rId5" Type="http://schemas.openxmlformats.org/officeDocument/2006/relationships/oleObject" Target="../embeddings/oleObject25.bin"/><Relationship Id="rId6" Type="http://schemas.openxmlformats.org/officeDocument/2006/relationships/image" Target="../media/image53.emf"/><Relationship Id="rId7" Type="http://schemas.openxmlformats.org/officeDocument/2006/relationships/oleObject" Target="../embeddings/oleObject26.bin"/><Relationship Id="rId8" Type="http://schemas.openxmlformats.org/officeDocument/2006/relationships/image" Target="../media/image54.emf"/><Relationship Id="rId9" Type="http://schemas.openxmlformats.org/officeDocument/2006/relationships/oleObject" Target="../embeddings/oleObject27.bin"/><Relationship Id="rId10" Type="http://schemas.openxmlformats.org/officeDocument/2006/relationships/image" Target="../media/image55.emf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2.bin"/><Relationship Id="rId12" Type="http://schemas.openxmlformats.org/officeDocument/2006/relationships/image" Target="../media/image61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62.jpeg"/><Relationship Id="rId5" Type="http://schemas.openxmlformats.org/officeDocument/2006/relationships/oleObject" Target="../embeddings/oleObject29.bin"/><Relationship Id="rId6" Type="http://schemas.openxmlformats.org/officeDocument/2006/relationships/image" Target="../media/image58.emf"/><Relationship Id="rId7" Type="http://schemas.openxmlformats.org/officeDocument/2006/relationships/oleObject" Target="../embeddings/oleObject30.bin"/><Relationship Id="rId8" Type="http://schemas.openxmlformats.org/officeDocument/2006/relationships/image" Target="../media/image59.emf"/><Relationship Id="rId9" Type="http://schemas.openxmlformats.org/officeDocument/2006/relationships/oleObject" Target="../embeddings/oleObject31.bin"/><Relationship Id="rId10" Type="http://schemas.openxmlformats.org/officeDocument/2006/relationships/image" Target="../media/image6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1752600" y="228600"/>
            <a:ext cx="5881688" cy="528638"/>
          </a:xfrm>
          <a:prstGeom prst="rect">
            <a:avLst/>
          </a:prstGeom>
          <a:noFill/>
          <a:ln w="9525">
            <a:solidFill>
              <a:srgbClr val="99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>
                <a:solidFill>
                  <a:srgbClr val="000066"/>
                </a:solidFill>
                <a:latin typeface="Times New Roman" charset="0"/>
              </a:rPr>
              <a:t>WRF Realtime  Convective Forecasting</a:t>
            </a:r>
          </a:p>
        </p:txBody>
      </p:sp>
      <p:pic>
        <p:nvPicPr>
          <p:cNvPr id="81922" name="Picture 3" descr="3-year_wrf_dom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550988"/>
            <a:ext cx="6224587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2590800" y="838200"/>
            <a:ext cx="4343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800">
                <a:solidFill>
                  <a:srgbClr val="FF0000"/>
                </a:solidFill>
              </a:rPr>
              <a:t>36 h forecasts, 3-4 km grid resolution, Initialized at 00 UTC from 40 km NAM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01926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4" descr="td_cur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033463"/>
            <a:ext cx="3902075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2" name="Picture 4" descr="td_curl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038" y="1033463"/>
            <a:ext cx="3902075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Text Box 5"/>
          <p:cNvSpPr txBox="1">
            <a:spLocks noChangeArrowheads="1"/>
          </p:cNvSpPr>
          <p:nvPr/>
        </p:nvSpPr>
        <p:spPr bwMode="auto">
          <a:xfrm>
            <a:off x="0" y="1447800"/>
            <a:ext cx="952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000">
                <a:solidFill>
                  <a:schemeClr val="folHlink"/>
                </a:solidFill>
                <a:latin typeface="Times New Roman" charset="0"/>
              </a:rPr>
              <a:t>125 m:</a:t>
            </a:r>
          </a:p>
        </p:txBody>
      </p:sp>
      <p:sp>
        <p:nvSpPr>
          <p:cNvPr id="102404" name="Text Box 5"/>
          <p:cNvSpPr txBox="1">
            <a:spLocks noChangeArrowheads="1"/>
          </p:cNvSpPr>
          <p:nvPr/>
        </p:nvSpPr>
        <p:spPr bwMode="auto">
          <a:xfrm>
            <a:off x="-14288" y="3802063"/>
            <a:ext cx="9667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000">
                <a:solidFill>
                  <a:schemeClr val="folHlink"/>
                </a:solidFill>
                <a:latin typeface="Times New Roman" charset="0"/>
              </a:rPr>
              <a:t>1000 m:</a:t>
            </a:r>
          </a:p>
        </p:txBody>
      </p:sp>
      <p:sp>
        <p:nvSpPr>
          <p:cNvPr id="102405" name="Text Box 7"/>
          <p:cNvSpPr txBox="1">
            <a:spLocks noChangeArrowheads="1"/>
          </p:cNvSpPr>
          <p:nvPr/>
        </p:nvSpPr>
        <p:spPr bwMode="auto">
          <a:xfrm>
            <a:off x="5310188" y="6208713"/>
            <a:ext cx="3352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Times New Roman" charset="0"/>
                <a:cs typeface="Times New Roman" charset="0"/>
              </a:rPr>
              <a:t>θ</a:t>
            </a:r>
            <a:r>
              <a:rPr lang="en-US" sz="1800" baseline="-25000">
                <a:latin typeface="Times New Roman" charset="0"/>
                <a:cs typeface="Times New Roman" charset="0"/>
              </a:rPr>
              <a:t>e</a:t>
            </a:r>
            <a:r>
              <a:rPr lang="en-US" sz="1800">
                <a:latin typeface="Times New Roman" charset="0"/>
                <a:cs typeface="Times New Roman" charset="0"/>
              </a:rPr>
              <a:t>, with </a:t>
            </a:r>
            <a:r>
              <a:rPr lang="ja-JP" altLang="en-US" sz="1800">
                <a:latin typeface="Times New Roman" charset="0"/>
                <a:cs typeface="Times New Roman" charset="0"/>
              </a:rPr>
              <a:t>“</a:t>
            </a:r>
            <a:r>
              <a:rPr lang="en-US" altLang="ja-JP" sz="1800">
                <a:latin typeface="Times New Roman" charset="0"/>
                <a:cs typeface="Times New Roman" charset="0"/>
              </a:rPr>
              <a:t>strong</a:t>
            </a:r>
            <a:r>
              <a:rPr lang="ja-JP" altLang="en-US" sz="1800">
                <a:latin typeface="Times New Roman" charset="0"/>
                <a:cs typeface="Times New Roman" charset="0"/>
              </a:rPr>
              <a:t>”</a:t>
            </a:r>
            <a:r>
              <a:rPr lang="en-US" altLang="ja-JP" sz="1800">
                <a:latin typeface="Times New Roman" charset="0"/>
                <a:cs typeface="Times New Roman" charset="0"/>
              </a:rPr>
              <a:t> shear</a:t>
            </a:r>
            <a:endParaRPr lang="en-US" sz="1800">
              <a:latin typeface="Times New Roman" charset="0"/>
              <a:cs typeface="Times New Roman" charset="0"/>
            </a:endParaRPr>
          </a:p>
        </p:txBody>
      </p:sp>
      <p:sp>
        <p:nvSpPr>
          <p:cNvPr id="102406" name="Text Box 7"/>
          <p:cNvSpPr txBox="1">
            <a:spLocks noChangeArrowheads="1"/>
          </p:cNvSpPr>
          <p:nvPr/>
        </p:nvSpPr>
        <p:spPr bwMode="auto">
          <a:xfrm>
            <a:off x="1266825" y="5967413"/>
            <a:ext cx="33528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Times New Roman" charset="0"/>
                <a:cs typeface="Times New Roman" charset="0"/>
              </a:rPr>
              <a:t>Rainwater mixing ratio</a:t>
            </a:r>
          </a:p>
          <a:p>
            <a:pPr>
              <a:spcBef>
                <a:spcPct val="50000"/>
              </a:spcBef>
            </a:pPr>
            <a:r>
              <a:rPr lang="en-US" sz="1800">
                <a:latin typeface="Times New Roman" charset="0"/>
                <a:cs typeface="Times New Roman" charset="0"/>
              </a:rPr>
              <a:t>with </a:t>
            </a:r>
            <a:r>
              <a:rPr lang="ja-JP" altLang="en-US" sz="1800">
                <a:latin typeface="Times New Roman" charset="0"/>
                <a:cs typeface="Times New Roman" charset="0"/>
              </a:rPr>
              <a:t>“</a:t>
            </a:r>
            <a:r>
              <a:rPr lang="en-US" altLang="ja-JP" sz="1800">
                <a:latin typeface="Times New Roman" charset="0"/>
                <a:cs typeface="Times New Roman" charset="0"/>
              </a:rPr>
              <a:t>strong</a:t>
            </a:r>
            <a:r>
              <a:rPr lang="ja-JP" altLang="en-US" sz="1800">
                <a:latin typeface="Times New Roman" charset="0"/>
                <a:cs typeface="Times New Roman" charset="0"/>
              </a:rPr>
              <a:t>”</a:t>
            </a:r>
            <a:r>
              <a:rPr lang="en-US" altLang="ja-JP" sz="1800">
                <a:latin typeface="Times New Roman" charset="0"/>
                <a:cs typeface="Times New Roman" charset="0"/>
              </a:rPr>
              <a:t> shear</a:t>
            </a:r>
            <a:endParaRPr lang="en-US" sz="1800">
              <a:latin typeface="Times New Roman" charset="0"/>
            </a:endParaRPr>
          </a:p>
        </p:txBody>
      </p:sp>
      <p:sp>
        <p:nvSpPr>
          <p:cNvPr id="102407" name="TextBox 8"/>
          <p:cNvSpPr txBox="1">
            <a:spLocks noChangeArrowheads="1"/>
          </p:cNvSpPr>
          <p:nvPr/>
        </p:nvSpPr>
        <p:spPr bwMode="auto">
          <a:xfrm>
            <a:off x="1627188" y="147638"/>
            <a:ext cx="67437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>
                <a:solidFill>
                  <a:srgbClr val="FF0000"/>
                </a:solidFill>
                <a:latin typeface="Calibri" charset="0"/>
              </a:rPr>
              <a:t>OK, how much resolution do we really need??   e.g.,  Bryan and Fritsch….</a:t>
            </a:r>
          </a:p>
        </p:txBody>
      </p:sp>
    </p:spTree>
    <p:extLst>
      <p:ext uri="{BB962C8B-B14F-4D97-AF65-F5344CB8AC3E}">
        <p14:creationId xmlns:p14="http://schemas.microsoft.com/office/powerpoint/2010/main" val="86249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 descr="arw4_1kmref_UH_29apr05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1" b="6116"/>
          <a:stretch>
            <a:fillRect/>
          </a:stretch>
        </p:blipFill>
        <p:spPr bwMode="auto">
          <a:xfrm>
            <a:off x="690563" y="687388"/>
            <a:ext cx="3729037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8" name="Picture 3" descr="arw2_1kmref_UH_29apr05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1" b="6116"/>
          <a:stretch>
            <a:fillRect/>
          </a:stretch>
        </p:blipFill>
        <p:spPr bwMode="auto">
          <a:xfrm>
            <a:off x="685800" y="3657600"/>
            <a:ext cx="3729038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4" descr="nmm4_1kmref_UH_29apr05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1" b="6116"/>
          <a:stretch>
            <a:fillRect/>
          </a:stretch>
        </p:blipFill>
        <p:spPr bwMode="auto">
          <a:xfrm>
            <a:off x="4881563" y="687388"/>
            <a:ext cx="3729037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5" descr="lzxbref_29apr0502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1" b="6116"/>
          <a:stretch>
            <a:fillRect/>
          </a:stretch>
        </p:blipFill>
        <p:spPr bwMode="auto">
          <a:xfrm>
            <a:off x="4881563" y="3657600"/>
            <a:ext cx="3729037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6501" name="Group 6"/>
          <p:cNvGrpSpPr>
            <a:grpSpLocks/>
          </p:cNvGrpSpPr>
          <p:nvPr/>
        </p:nvGrpSpPr>
        <p:grpSpPr bwMode="auto">
          <a:xfrm>
            <a:off x="685800" y="685800"/>
            <a:ext cx="5181600" cy="3378200"/>
            <a:chOff x="240" y="432"/>
            <a:chExt cx="3264" cy="2128"/>
          </a:xfrm>
        </p:grpSpPr>
        <p:sp>
          <p:nvSpPr>
            <p:cNvPr id="106503" name="Text Box 7"/>
            <p:cNvSpPr txBox="1">
              <a:spLocks noChangeArrowheads="1"/>
            </p:cNvSpPr>
            <p:nvPr/>
          </p:nvSpPr>
          <p:spPr bwMode="auto">
            <a:xfrm>
              <a:off x="240" y="2304"/>
              <a:ext cx="576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latin typeface="Times New Roman" charset="0"/>
                </a:rPr>
                <a:t>ARW2</a:t>
              </a:r>
            </a:p>
          </p:txBody>
        </p:sp>
        <p:sp>
          <p:nvSpPr>
            <p:cNvPr id="106504" name="Text Box 8"/>
            <p:cNvSpPr txBox="1">
              <a:spLocks noChangeArrowheads="1"/>
            </p:cNvSpPr>
            <p:nvPr/>
          </p:nvSpPr>
          <p:spPr bwMode="auto">
            <a:xfrm>
              <a:off x="2880" y="2304"/>
              <a:ext cx="576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latin typeface="Times New Roman" charset="0"/>
                </a:rPr>
                <a:t>BREF</a:t>
              </a:r>
            </a:p>
          </p:txBody>
        </p:sp>
        <p:sp>
          <p:nvSpPr>
            <p:cNvPr id="106505" name="Text Box 9"/>
            <p:cNvSpPr txBox="1">
              <a:spLocks noChangeArrowheads="1"/>
            </p:cNvSpPr>
            <p:nvPr/>
          </p:nvSpPr>
          <p:spPr bwMode="auto">
            <a:xfrm>
              <a:off x="2880" y="432"/>
              <a:ext cx="624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latin typeface="Times New Roman" charset="0"/>
                </a:rPr>
                <a:t>NMM4</a:t>
              </a:r>
            </a:p>
          </p:txBody>
        </p:sp>
        <p:sp>
          <p:nvSpPr>
            <p:cNvPr id="106506" name="Text Box 10"/>
            <p:cNvSpPr txBox="1">
              <a:spLocks noChangeArrowheads="1"/>
            </p:cNvSpPr>
            <p:nvPr/>
          </p:nvSpPr>
          <p:spPr bwMode="auto">
            <a:xfrm>
              <a:off x="240" y="432"/>
              <a:ext cx="576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latin typeface="Times New Roman" charset="0"/>
                </a:rPr>
                <a:t>ARW4</a:t>
              </a:r>
            </a:p>
          </p:txBody>
        </p:sp>
      </p:grpSp>
      <p:sp>
        <p:nvSpPr>
          <p:cNvPr id="106502" name="Text Box 11"/>
          <p:cNvSpPr txBox="1">
            <a:spLocks noChangeArrowheads="1"/>
          </p:cNvSpPr>
          <p:nvPr/>
        </p:nvSpPr>
        <p:spPr bwMode="auto">
          <a:xfrm>
            <a:off x="762000" y="76200"/>
            <a:ext cx="807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0500 UTC 29 April 2005:  1 km model reflectivity, NEXRAD BREF</a:t>
            </a:r>
            <a:endParaRPr lang="en-US">
              <a:solidFill>
                <a:srgbClr val="FF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540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2"/>
          <p:cNvSpPr txBox="1">
            <a:spLocks noChangeArrowheads="1"/>
          </p:cNvSpPr>
          <p:nvPr/>
        </p:nvSpPr>
        <p:spPr bwMode="auto">
          <a:xfrm>
            <a:off x="5715000" y="6019800"/>
            <a:ext cx="3048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200">
              <a:solidFill>
                <a:srgbClr val="FF0000"/>
              </a:solidFill>
              <a:latin typeface="Times New Roman" charset="0"/>
            </a:endParaRPr>
          </a:p>
        </p:txBody>
      </p:sp>
      <p:pic>
        <p:nvPicPr>
          <p:cNvPr id="108546" name="Picture 3" descr="WxTorn01a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935038"/>
            <a:ext cx="7002462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Text Box 4"/>
          <p:cNvSpPr txBox="1">
            <a:spLocks noChangeArrowheads="1"/>
          </p:cNvSpPr>
          <p:nvPr/>
        </p:nvSpPr>
        <p:spPr bwMode="auto">
          <a:xfrm>
            <a:off x="1371600" y="228600"/>
            <a:ext cx="6705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….How much resolution for a tornado??</a:t>
            </a:r>
            <a:endParaRPr lang="en-US" sz="1800"/>
          </a:p>
        </p:txBody>
      </p:sp>
      <p:sp>
        <p:nvSpPr>
          <p:cNvPr id="108548" name="Text Box 5"/>
          <p:cNvSpPr txBox="1">
            <a:spLocks noChangeArrowheads="1"/>
          </p:cNvSpPr>
          <p:nvPr/>
        </p:nvSpPr>
        <p:spPr bwMode="auto">
          <a:xfrm>
            <a:off x="3429000" y="5867400"/>
            <a:ext cx="2590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~ 50 - 100 m</a:t>
            </a:r>
          </a:p>
        </p:txBody>
      </p:sp>
    </p:spTree>
    <p:extLst>
      <p:ext uri="{BB962C8B-B14F-4D97-AF65-F5344CB8AC3E}">
        <p14:creationId xmlns:p14="http://schemas.microsoft.com/office/powerpoint/2010/main" val="2768534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Picture 2" descr="trntest1.gif"/>
          <p:cNvSpPr>
            <a:spLocks noChangeAspect="1"/>
          </p:cNvSpPr>
          <p:nvPr/>
        </p:nvSpPr>
        <p:spPr bwMode="auto">
          <a:xfrm>
            <a:off x="1847850" y="609600"/>
            <a:ext cx="6457950" cy="596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06" name="TextBox 3"/>
          <p:cNvSpPr txBox="1">
            <a:spLocks noChangeArrowheads="1"/>
          </p:cNvSpPr>
          <p:nvPr/>
        </p:nvSpPr>
        <p:spPr bwMode="auto">
          <a:xfrm>
            <a:off x="141288" y="4764088"/>
            <a:ext cx="161131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Wind speed (m s</a:t>
            </a:r>
            <a:r>
              <a:rPr lang="en-US" sz="1800" baseline="30000">
                <a:solidFill>
                  <a:srgbClr val="FF0000"/>
                </a:solidFill>
              </a:rPr>
              <a:t>-1</a:t>
            </a:r>
            <a:r>
              <a:rPr lang="en-US" sz="1800">
                <a:solidFill>
                  <a:srgbClr val="FF0000"/>
                </a:solidFill>
              </a:rPr>
              <a:t>)</a:t>
            </a:r>
          </a:p>
          <a:p>
            <a:pPr eaLnBrk="1" hangingPunct="1"/>
            <a:r>
              <a:rPr lang="en-US" sz="1800">
                <a:solidFill>
                  <a:srgbClr val="FF0000"/>
                </a:solidFill>
              </a:rPr>
              <a:t>at 1 m AGL</a:t>
            </a:r>
          </a:p>
        </p:txBody>
      </p:sp>
      <p:sp>
        <p:nvSpPr>
          <p:cNvPr id="72707" name="TextBox 4"/>
          <p:cNvSpPr txBox="1">
            <a:spLocks noChangeArrowheads="1"/>
          </p:cNvSpPr>
          <p:nvPr/>
        </p:nvSpPr>
        <p:spPr bwMode="auto">
          <a:xfrm>
            <a:off x="5715000" y="5410200"/>
            <a:ext cx="217805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White/gray shading:</a:t>
            </a:r>
          </a:p>
          <a:p>
            <a:pPr eaLnBrk="1" hangingPunct="1"/>
            <a:r>
              <a:rPr lang="en-US" sz="1800">
                <a:solidFill>
                  <a:srgbClr val="FF0000"/>
                </a:solidFill>
              </a:rPr>
              <a:t>analogous to cloud</a:t>
            </a:r>
          </a:p>
        </p:txBody>
      </p:sp>
      <p:sp>
        <p:nvSpPr>
          <p:cNvPr id="72708" name="TextBox 7"/>
          <p:cNvSpPr txBox="1">
            <a:spLocks noChangeArrowheads="1"/>
          </p:cNvSpPr>
          <p:nvPr/>
        </p:nvSpPr>
        <p:spPr bwMode="auto">
          <a:xfrm>
            <a:off x="63500" y="833438"/>
            <a:ext cx="16637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u="sng"/>
              <a:t>Details</a:t>
            </a:r>
            <a:r>
              <a:rPr lang="en-US" sz="1800"/>
              <a:t>:</a:t>
            </a:r>
          </a:p>
          <a:p>
            <a:pPr eaLnBrk="1" hangingPunct="1"/>
            <a:endParaRPr lang="en-US" sz="1800"/>
          </a:p>
          <a:p>
            <a:pPr eaLnBrk="1" hangingPunct="1"/>
            <a:r>
              <a:rPr lang="en-US" sz="1800"/>
              <a:t>Δx, Δy = 5 m</a:t>
            </a:r>
          </a:p>
          <a:p>
            <a:pPr eaLnBrk="1" hangingPunct="1"/>
            <a:r>
              <a:rPr lang="en-US" sz="1800"/>
              <a:t>Δz = 2.5 m</a:t>
            </a:r>
          </a:p>
          <a:p>
            <a:pPr eaLnBrk="1" hangingPunct="1"/>
            <a:endParaRPr lang="en-US" sz="1800"/>
          </a:p>
          <a:p>
            <a:pPr eaLnBrk="1" hangingPunct="1"/>
            <a:endParaRPr lang="en-US" sz="1800"/>
          </a:p>
          <a:p>
            <a:pPr eaLnBrk="1" hangingPunct="1"/>
            <a:r>
              <a:rPr lang="en-US" sz="1800"/>
              <a:t>10 s animation,</a:t>
            </a:r>
          </a:p>
          <a:p>
            <a:pPr eaLnBrk="1" hangingPunct="1"/>
            <a:r>
              <a:rPr lang="en-US" sz="1800"/>
              <a:t>image every 0.1 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848600" y="838200"/>
            <a:ext cx="11113" cy="1719263"/>
          </a:xfrm>
          <a:prstGeom prst="straightConnector1">
            <a:avLst/>
          </a:prstGeom>
          <a:ln w="25400">
            <a:solidFill>
              <a:srgbClr val="FFFF00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10" name="TextBox 10"/>
          <p:cNvSpPr txBox="1">
            <a:spLocks noChangeArrowheads="1"/>
          </p:cNvSpPr>
          <p:nvPr/>
        </p:nvSpPr>
        <p:spPr bwMode="auto">
          <a:xfrm>
            <a:off x="7010400" y="1524000"/>
            <a:ext cx="82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00"/>
                </a:solidFill>
              </a:rPr>
              <a:t>500 m</a:t>
            </a:r>
          </a:p>
        </p:txBody>
      </p:sp>
      <p:sp>
        <p:nvSpPr>
          <p:cNvPr id="72711" name="TextBox 1"/>
          <p:cNvSpPr txBox="1">
            <a:spLocks noChangeArrowheads="1"/>
          </p:cNvSpPr>
          <p:nvPr/>
        </p:nvSpPr>
        <p:spPr bwMode="auto">
          <a:xfrm>
            <a:off x="152400" y="0"/>
            <a:ext cx="2438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</a:rPr>
              <a:t>High swirl:</a:t>
            </a:r>
          </a:p>
        </p:txBody>
      </p:sp>
      <p:pic>
        <p:nvPicPr>
          <p:cNvPr id="72712" name="Picture 2" descr="trntest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85800"/>
            <a:ext cx="6457950" cy="596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3" name="TextBox 8"/>
          <p:cNvSpPr txBox="1">
            <a:spLocks noChangeArrowheads="1"/>
          </p:cNvSpPr>
          <p:nvPr/>
        </p:nvSpPr>
        <p:spPr bwMode="auto">
          <a:xfrm>
            <a:off x="4648200" y="914400"/>
            <a:ext cx="684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00"/>
                </a:solidFill>
              </a:rPr>
              <a:t>2 km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62200" y="838200"/>
            <a:ext cx="5405438" cy="0"/>
          </a:xfrm>
          <a:prstGeom prst="straightConnector1">
            <a:avLst/>
          </a:prstGeom>
          <a:ln w="25400">
            <a:solidFill>
              <a:srgbClr val="FFFF00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76757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 descr="20%"/>
          <p:cNvSpPr>
            <a:spLocks noChangeArrowheads="1"/>
          </p:cNvSpPr>
          <p:nvPr/>
        </p:nvSpPr>
        <p:spPr bwMode="auto">
          <a:xfrm>
            <a:off x="3090863" y="1331913"/>
            <a:ext cx="1754187" cy="4383087"/>
          </a:xfrm>
          <a:prstGeom prst="rect">
            <a:avLst/>
          </a:prstGeom>
          <a:pattFill prst="pct20">
            <a:fgClr>
              <a:schemeClr val="tx1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/>
          </a:p>
        </p:txBody>
      </p:sp>
      <p:grpSp>
        <p:nvGrpSpPr>
          <p:cNvPr id="120834" name="Group 3"/>
          <p:cNvGrpSpPr>
            <a:grpSpLocks/>
          </p:cNvGrpSpPr>
          <p:nvPr/>
        </p:nvGrpSpPr>
        <p:grpSpPr bwMode="auto">
          <a:xfrm>
            <a:off x="1085850" y="2819400"/>
            <a:ext cx="7677150" cy="552450"/>
            <a:chOff x="186" y="1769"/>
            <a:chExt cx="5356" cy="395"/>
          </a:xfrm>
        </p:grpSpPr>
        <p:grpSp>
          <p:nvGrpSpPr>
            <p:cNvPr id="120850" name="Group 4"/>
            <p:cNvGrpSpPr>
              <a:grpSpLocks/>
            </p:cNvGrpSpPr>
            <p:nvPr/>
          </p:nvGrpSpPr>
          <p:grpSpPr bwMode="auto">
            <a:xfrm>
              <a:off x="186" y="1769"/>
              <a:ext cx="5356" cy="142"/>
              <a:chOff x="104" y="1784"/>
              <a:chExt cx="5356" cy="142"/>
            </a:xfrm>
          </p:grpSpPr>
          <p:sp>
            <p:nvSpPr>
              <p:cNvPr id="37893" name="Line 5"/>
              <p:cNvSpPr>
                <a:spLocks noChangeShapeType="1"/>
              </p:cNvSpPr>
              <p:nvPr/>
            </p:nvSpPr>
            <p:spPr bwMode="auto">
              <a:xfrm flipV="1">
                <a:off x="104" y="1856"/>
                <a:ext cx="5356" cy="0"/>
              </a:xfrm>
              <a:prstGeom prst="line">
                <a:avLst/>
              </a:prstGeom>
              <a:noFill/>
              <a:ln w="76200">
                <a:solidFill>
                  <a:srgbClr val="CC0000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894" name="Line 6"/>
              <p:cNvSpPr>
                <a:spLocks noChangeShapeType="1"/>
              </p:cNvSpPr>
              <p:nvPr/>
            </p:nvSpPr>
            <p:spPr bwMode="auto">
              <a:xfrm>
                <a:off x="481" y="1784"/>
                <a:ext cx="0" cy="142"/>
              </a:xfrm>
              <a:prstGeom prst="line">
                <a:avLst/>
              </a:prstGeom>
              <a:noFill/>
              <a:ln w="7620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895" name="Line 7"/>
              <p:cNvSpPr>
                <a:spLocks noChangeShapeType="1"/>
              </p:cNvSpPr>
              <p:nvPr/>
            </p:nvSpPr>
            <p:spPr bwMode="auto">
              <a:xfrm>
                <a:off x="2462" y="1784"/>
                <a:ext cx="0" cy="142"/>
              </a:xfrm>
              <a:prstGeom prst="line">
                <a:avLst/>
              </a:prstGeom>
              <a:noFill/>
              <a:ln w="7620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896" name="Line 8"/>
              <p:cNvSpPr>
                <a:spLocks noChangeShapeType="1"/>
              </p:cNvSpPr>
              <p:nvPr/>
            </p:nvSpPr>
            <p:spPr bwMode="auto">
              <a:xfrm>
                <a:off x="4444" y="1784"/>
                <a:ext cx="0" cy="142"/>
              </a:xfrm>
              <a:prstGeom prst="line">
                <a:avLst/>
              </a:prstGeom>
              <a:noFill/>
              <a:ln w="7620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7897" name="Text Box 9"/>
            <p:cNvSpPr txBox="1">
              <a:spLocks noChangeArrowheads="1"/>
            </p:cNvSpPr>
            <p:nvPr/>
          </p:nvSpPr>
          <p:spPr bwMode="auto">
            <a:xfrm>
              <a:off x="470" y="1902"/>
              <a:ext cx="4820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CC0000"/>
                  </a:solidFill>
                </a:rPr>
                <a:t>1                                         10                                        100        km</a:t>
              </a:r>
            </a:p>
          </p:txBody>
        </p:sp>
      </p:grpSp>
      <p:grpSp>
        <p:nvGrpSpPr>
          <p:cNvPr id="120835" name="Group 10"/>
          <p:cNvGrpSpPr>
            <a:grpSpLocks/>
          </p:cNvGrpSpPr>
          <p:nvPr/>
        </p:nvGrpSpPr>
        <p:grpSpPr bwMode="auto">
          <a:xfrm>
            <a:off x="1066800" y="3835400"/>
            <a:ext cx="7718425" cy="1616075"/>
            <a:chOff x="196" y="2283"/>
            <a:chExt cx="5302" cy="1156"/>
          </a:xfrm>
        </p:grpSpPr>
        <p:sp>
          <p:nvSpPr>
            <p:cNvPr id="37899" name="Line 11"/>
            <p:cNvSpPr>
              <a:spLocks noChangeShapeType="1"/>
            </p:cNvSpPr>
            <p:nvPr/>
          </p:nvSpPr>
          <p:spPr bwMode="auto">
            <a:xfrm>
              <a:off x="3131" y="2512"/>
              <a:ext cx="2367" cy="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900" name="Line 12"/>
            <p:cNvSpPr>
              <a:spLocks noChangeShapeType="1"/>
            </p:cNvSpPr>
            <p:nvPr/>
          </p:nvSpPr>
          <p:spPr bwMode="auto">
            <a:xfrm flipH="1">
              <a:off x="239" y="2958"/>
              <a:ext cx="1037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901" name="Line 13"/>
            <p:cNvSpPr>
              <a:spLocks noChangeShapeType="1"/>
            </p:cNvSpPr>
            <p:nvPr/>
          </p:nvSpPr>
          <p:spPr bwMode="auto">
            <a:xfrm>
              <a:off x="1748" y="3402"/>
              <a:ext cx="3750" cy="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902" name="Line 14"/>
            <p:cNvSpPr>
              <a:spLocks noChangeShapeType="1"/>
            </p:cNvSpPr>
            <p:nvPr/>
          </p:nvSpPr>
          <p:spPr bwMode="auto">
            <a:xfrm flipH="1" flipV="1">
              <a:off x="239" y="3402"/>
              <a:ext cx="759" cy="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903" name="Line 15"/>
            <p:cNvSpPr>
              <a:spLocks noChangeShapeType="1"/>
            </p:cNvSpPr>
            <p:nvPr/>
          </p:nvSpPr>
          <p:spPr bwMode="auto">
            <a:xfrm>
              <a:off x="2555" y="2960"/>
              <a:ext cx="294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904" name="Line 16"/>
            <p:cNvSpPr>
              <a:spLocks noChangeShapeType="1"/>
            </p:cNvSpPr>
            <p:nvPr/>
          </p:nvSpPr>
          <p:spPr bwMode="auto">
            <a:xfrm flipH="1">
              <a:off x="239" y="2515"/>
              <a:ext cx="1361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905" name="Text Box 17"/>
            <p:cNvSpPr txBox="1">
              <a:spLocks noChangeArrowheads="1"/>
            </p:cNvSpPr>
            <p:nvPr/>
          </p:nvSpPr>
          <p:spPr bwMode="auto">
            <a:xfrm>
              <a:off x="3336" y="2292"/>
              <a:ext cx="1977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/>
                <a:t>Cumulus Parameterization</a:t>
              </a:r>
            </a:p>
          </p:txBody>
        </p:sp>
        <p:sp>
          <p:nvSpPr>
            <p:cNvPr id="37906" name="Text Box 18"/>
            <p:cNvSpPr txBox="1">
              <a:spLocks noChangeArrowheads="1"/>
            </p:cNvSpPr>
            <p:nvPr/>
          </p:nvSpPr>
          <p:spPr bwMode="auto">
            <a:xfrm>
              <a:off x="196" y="2283"/>
              <a:ext cx="1654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/>
                <a:t>Resolved  Convection</a:t>
              </a:r>
            </a:p>
          </p:txBody>
        </p:sp>
        <p:sp>
          <p:nvSpPr>
            <p:cNvPr id="37907" name="Text Box 19"/>
            <p:cNvSpPr txBox="1">
              <a:spLocks noChangeArrowheads="1"/>
            </p:cNvSpPr>
            <p:nvPr/>
          </p:nvSpPr>
          <p:spPr bwMode="auto">
            <a:xfrm>
              <a:off x="421" y="3174"/>
              <a:ext cx="423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/>
                <a:t>LES</a:t>
              </a:r>
            </a:p>
          </p:txBody>
        </p:sp>
        <p:sp>
          <p:nvSpPr>
            <p:cNvPr id="37908" name="Text Box 20"/>
            <p:cNvSpPr txBox="1">
              <a:spLocks noChangeArrowheads="1"/>
            </p:cNvSpPr>
            <p:nvPr/>
          </p:nvSpPr>
          <p:spPr bwMode="auto">
            <a:xfrm>
              <a:off x="2827" y="3177"/>
              <a:ext cx="1652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/>
                <a:t>PBL Parameterization</a:t>
              </a:r>
            </a:p>
          </p:txBody>
        </p:sp>
        <p:sp>
          <p:nvSpPr>
            <p:cNvPr id="37909" name="Text Box 21"/>
            <p:cNvSpPr txBox="1">
              <a:spLocks noChangeArrowheads="1"/>
            </p:cNvSpPr>
            <p:nvPr/>
          </p:nvSpPr>
          <p:spPr bwMode="auto">
            <a:xfrm>
              <a:off x="3274" y="2730"/>
              <a:ext cx="1675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/>
                <a:t>Two Stream Radiation</a:t>
              </a:r>
            </a:p>
          </p:txBody>
        </p:sp>
        <p:sp>
          <p:nvSpPr>
            <p:cNvPr id="37910" name="Text Box 22"/>
            <p:cNvSpPr txBox="1">
              <a:spLocks noChangeArrowheads="1"/>
            </p:cNvSpPr>
            <p:nvPr/>
          </p:nvSpPr>
          <p:spPr bwMode="auto">
            <a:xfrm>
              <a:off x="302" y="2717"/>
              <a:ext cx="1086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/>
                <a:t>3-D Radiation</a:t>
              </a:r>
            </a:p>
          </p:txBody>
        </p:sp>
      </p:grpSp>
      <p:sp>
        <p:nvSpPr>
          <p:cNvPr id="37911" name="Text Box 23"/>
          <p:cNvSpPr txBox="1">
            <a:spLocks noChangeArrowheads="1"/>
          </p:cNvSpPr>
          <p:nvPr/>
        </p:nvSpPr>
        <p:spPr bwMode="auto">
          <a:xfrm>
            <a:off x="1219200" y="352425"/>
            <a:ext cx="7086600" cy="561975"/>
          </a:xfrm>
          <a:prstGeom prst="rect">
            <a:avLst/>
          </a:prstGeom>
          <a:noFill/>
          <a:ln w="12700">
            <a:solidFill>
              <a:srgbClr val="99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>
                <a:solidFill>
                  <a:srgbClr val="000066"/>
                </a:solidFill>
              </a:rPr>
              <a:t>Model Physics in High Resolution NWP</a:t>
            </a:r>
          </a:p>
        </p:txBody>
      </p:sp>
      <p:sp>
        <p:nvSpPr>
          <p:cNvPr id="37912" name="Text Box 24"/>
          <p:cNvSpPr txBox="1">
            <a:spLocks noChangeArrowheads="1"/>
          </p:cNvSpPr>
          <p:nvPr/>
        </p:nvSpPr>
        <p:spPr bwMode="auto">
          <a:xfrm>
            <a:off x="2940050" y="1728788"/>
            <a:ext cx="20621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/>
              <a:t>Physics</a:t>
            </a:r>
          </a:p>
          <a:p>
            <a:pPr algn="ctr">
              <a:defRPr/>
            </a:pPr>
            <a:r>
              <a:rPr lang="ja-JP" altLang="en-US" sz="2000">
                <a:latin typeface="Arial"/>
              </a:rPr>
              <a:t>“</a:t>
            </a:r>
            <a:r>
              <a:rPr lang="en-US" sz="2000"/>
              <a:t>No Man</a:t>
            </a:r>
            <a:r>
              <a:rPr lang="ja-JP" altLang="en-US" sz="2000">
                <a:latin typeface="Arial"/>
              </a:rPr>
              <a:t>’</a:t>
            </a:r>
            <a:r>
              <a:rPr lang="en-US" sz="2000"/>
              <a:t>s Land</a:t>
            </a:r>
            <a:r>
              <a:rPr lang="ja-JP" altLang="en-US" sz="2000">
                <a:latin typeface="Arial"/>
              </a:rPr>
              <a:t>”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1270939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 descr="05051700_KDDC_WRF-ARW4_f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914400"/>
            <a:ext cx="5995987" cy="2609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2" name="Picture 3" descr="05051700_KDDC_WRF-NMM4_f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3657600"/>
            <a:ext cx="5995987" cy="2609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883" name="Group 4"/>
          <p:cNvGrpSpPr>
            <a:grpSpLocks/>
          </p:cNvGrpSpPr>
          <p:nvPr/>
        </p:nvGrpSpPr>
        <p:grpSpPr bwMode="auto">
          <a:xfrm>
            <a:off x="76200" y="228600"/>
            <a:ext cx="9144000" cy="4495800"/>
            <a:chOff x="0" y="144"/>
            <a:chExt cx="5760" cy="2832"/>
          </a:xfrm>
        </p:grpSpPr>
        <p:sp>
          <p:nvSpPr>
            <p:cNvPr id="52229" name="Text Box 5"/>
            <p:cNvSpPr txBox="1">
              <a:spLocks noChangeArrowheads="1"/>
            </p:cNvSpPr>
            <p:nvPr/>
          </p:nvSpPr>
          <p:spPr bwMode="auto">
            <a:xfrm>
              <a:off x="0" y="144"/>
              <a:ext cx="50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b="1">
                  <a:solidFill>
                    <a:srgbClr val="FF0000"/>
                  </a:solidFill>
                  <a:latin typeface="Times New Roman" charset="0"/>
                </a:rPr>
                <a:t>Sounding comparison:</a:t>
              </a:r>
              <a:r>
                <a:rPr lang="en-US">
                  <a:solidFill>
                    <a:srgbClr val="FF0000"/>
                  </a:solidFill>
                  <a:latin typeface="Times New Roman" charset="0"/>
                </a:rPr>
                <a:t>  24h forecast valid 00Z 18 May at DDC</a:t>
              </a:r>
            </a:p>
          </p:txBody>
        </p:sp>
        <p:sp>
          <p:nvSpPr>
            <p:cNvPr id="52230" name="Text Box 6"/>
            <p:cNvSpPr txBox="1">
              <a:spLocks noChangeArrowheads="1"/>
            </p:cNvSpPr>
            <p:nvPr/>
          </p:nvSpPr>
          <p:spPr bwMode="auto">
            <a:xfrm>
              <a:off x="0" y="576"/>
              <a:ext cx="1536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2800">
                  <a:latin typeface="Times New Roman" charset="0"/>
                </a:rPr>
                <a:t>ARW4</a:t>
              </a:r>
            </a:p>
          </p:txBody>
        </p:sp>
        <p:sp>
          <p:nvSpPr>
            <p:cNvPr id="52231" name="Text Box 7"/>
            <p:cNvSpPr txBox="1">
              <a:spLocks noChangeArrowheads="1"/>
            </p:cNvSpPr>
            <p:nvPr/>
          </p:nvSpPr>
          <p:spPr bwMode="auto">
            <a:xfrm>
              <a:off x="0" y="2448"/>
              <a:ext cx="1536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2800">
                  <a:latin typeface="Times New Roman" charset="0"/>
                </a:rPr>
                <a:t>NMM4</a:t>
              </a:r>
            </a:p>
          </p:txBody>
        </p:sp>
        <p:sp>
          <p:nvSpPr>
            <p:cNvPr id="52232" name="Text Box 8"/>
            <p:cNvSpPr txBox="1">
              <a:spLocks noChangeArrowheads="1"/>
            </p:cNvSpPr>
            <p:nvPr/>
          </p:nvSpPr>
          <p:spPr bwMode="auto">
            <a:xfrm>
              <a:off x="4224" y="864"/>
              <a:ext cx="1440" cy="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>
                  <a:solidFill>
                    <a:srgbClr val="FF0000"/>
                  </a:solidFill>
                  <a:latin typeface="Times New Roman" charset="0"/>
                </a:rPr>
                <a:t>Too dry in PBL, too moist above; Where is the PBL top?</a:t>
              </a:r>
            </a:p>
          </p:txBody>
        </p:sp>
        <p:sp>
          <p:nvSpPr>
            <p:cNvPr id="52233" name="Text Box 9"/>
            <p:cNvSpPr txBox="1">
              <a:spLocks noChangeArrowheads="1"/>
            </p:cNvSpPr>
            <p:nvPr/>
          </p:nvSpPr>
          <p:spPr bwMode="auto">
            <a:xfrm>
              <a:off x="4272" y="2688"/>
              <a:ext cx="1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>
                  <a:solidFill>
                    <a:srgbClr val="FF0000"/>
                  </a:solidFill>
                  <a:latin typeface="Times New Roman" charset="0"/>
                </a:rPr>
                <a:t>Good forecast…</a:t>
              </a:r>
            </a:p>
          </p:txBody>
        </p:sp>
      </p:grp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3114675" y="2324100"/>
            <a:ext cx="685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>
                <a:latin typeface="Times New Roman" charset="0"/>
              </a:rPr>
              <a:t>Model</a:t>
            </a:r>
            <a:r>
              <a:rPr lang="en-US">
                <a:latin typeface="Times New Roman" charset="0"/>
              </a:rPr>
              <a:t> </a:t>
            </a:r>
          </a:p>
        </p:txBody>
      </p:sp>
      <p:sp>
        <p:nvSpPr>
          <p:cNvPr id="52235" name="Line 11"/>
          <p:cNvSpPr>
            <a:spLocks noChangeShapeType="1"/>
          </p:cNvSpPr>
          <p:nvPr/>
        </p:nvSpPr>
        <p:spPr bwMode="auto">
          <a:xfrm flipV="1">
            <a:off x="3790950" y="2000250"/>
            <a:ext cx="523875" cy="476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2236" name="Line 12"/>
          <p:cNvSpPr>
            <a:spLocks noChangeShapeType="1"/>
          </p:cNvSpPr>
          <p:nvPr/>
        </p:nvSpPr>
        <p:spPr bwMode="auto">
          <a:xfrm flipV="1">
            <a:off x="2486025" y="2076450"/>
            <a:ext cx="895350" cy="78105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1924050" y="2733675"/>
            <a:ext cx="5715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>
                <a:solidFill>
                  <a:srgbClr val="00FF00"/>
                </a:solidFill>
                <a:latin typeface="Times New Roman" charset="0"/>
              </a:rPr>
              <a:t>Raob</a:t>
            </a:r>
            <a:r>
              <a:rPr lang="en-US">
                <a:latin typeface="Times New Roman" charset="0"/>
              </a:rPr>
              <a:t> </a:t>
            </a:r>
          </a:p>
        </p:txBody>
      </p:sp>
      <p:sp>
        <p:nvSpPr>
          <p:cNvPr id="52238" name="Text Box 14"/>
          <p:cNvSpPr txBox="1">
            <a:spLocks noChangeArrowheads="1"/>
          </p:cNvSpPr>
          <p:nvPr/>
        </p:nvSpPr>
        <p:spPr bwMode="auto">
          <a:xfrm>
            <a:off x="3343275" y="5838825"/>
            <a:ext cx="685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>
                <a:latin typeface="Times New Roman" charset="0"/>
              </a:rPr>
              <a:t>Model</a:t>
            </a:r>
            <a:r>
              <a:rPr lang="en-US">
                <a:latin typeface="Times New Roman" charset="0"/>
              </a:rPr>
              <a:t> </a:t>
            </a:r>
          </a:p>
        </p:txBody>
      </p:sp>
      <p:sp>
        <p:nvSpPr>
          <p:cNvPr id="52239" name="Line 15"/>
          <p:cNvSpPr>
            <a:spLocks noChangeShapeType="1"/>
          </p:cNvSpPr>
          <p:nvPr/>
        </p:nvSpPr>
        <p:spPr bwMode="auto">
          <a:xfrm flipV="1">
            <a:off x="4019550" y="5514975"/>
            <a:ext cx="523875" cy="476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2240" name="Line 16"/>
          <p:cNvSpPr>
            <a:spLocks noChangeShapeType="1"/>
          </p:cNvSpPr>
          <p:nvPr/>
        </p:nvSpPr>
        <p:spPr bwMode="auto">
          <a:xfrm flipV="1">
            <a:off x="2476500" y="5019675"/>
            <a:ext cx="895350" cy="78105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1914525" y="5676900"/>
            <a:ext cx="5715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>
                <a:solidFill>
                  <a:srgbClr val="00FF00"/>
                </a:solidFill>
                <a:latin typeface="Times New Roman" charset="0"/>
              </a:rPr>
              <a:t>Raob</a:t>
            </a:r>
            <a:r>
              <a:rPr lang="en-US">
                <a:latin typeface="Times New Roman" charset="0"/>
              </a:rPr>
              <a:t> </a:t>
            </a: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7086600" y="3687763"/>
            <a:ext cx="10652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>
                <a:solidFill>
                  <a:schemeClr val="accent2"/>
                </a:solidFill>
                <a:latin typeface="Times New Roman" charset="0"/>
              </a:rPr>
              <a:t>MYJ</a:t>
            </a:r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7080250" y="868363"/>
            <a:ext cx="9969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>
                <a:solidFill>
                  <a:schemeClr val="accent2"/>
                </a:solidFill>
                <a:latin typeface="Times New Roman" charset="0"/>
              </a:rPr>
              <a:t>YSU</a:t>
            </a:r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6705600" y="6156325"/>
            <a:ext cx="2209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Times New Roman" charset="0"/>
              </a:rPr>
              <a:t>(Jack Kain, NSSL)</a:t>
            </a:r>
            <a:endParaRPr lang="en-US" sz="2200">
              <a:solidFill>
                <a:srgbClr val="FF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835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2" descr="05052300_KDDC_WRF-NMM4_f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3733800"/>
            <a:ext cx="5995987" cy="2609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0" name="Picture 3" descr="05052300_KDDC_WRF-ARW4_f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914400"/>
            <a:ext cx="5995987" cy="2609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4931" name="Group 4"/>
          <p:cNvGrpSpPr>
            <a:grpSpLocks/>
          </p:cNvGrpSpPr>
          <p:nvPr/>
        </p:nvGrpSpPr>
        <p:grpSpPr bwMode="auto">
          <a:xfrm>
            <a:off x="76200" y="228600"/>
            <a:ext cx="9144000" cy="5591175"/>
            <a:chOff x="0" y="144"/>
            <a:chExt cx="5760" cy="3522"/>
          </a:xfrm>
        </p:grpSpPr>
        <p:sp>
          <p:nvSpPr>
            <p:cNvPr id="54277" name="Text Box 5"/>
            <p:cNvSpPr txBox="1">
              <a:spLocks noChangeArrowheads="1"/>
            </p:cNvSpPr>
            <p:nvPr/>
          </p:nvSpPr>
          <p:spPr bwMode="auto">
            <a:xfrm>
              <a:off x="0" y="144"/>
              <a:ext cx="50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b="1">
                  <a:solidFill>
                    <a:srgbClr val="FF0000"/>
                  </a:solidFill>
                  <a:latin typeface="Times New Roman" charset="0"/>
                </a:rPr>
                <a:t>Sounding comparison:</a:t>
              </a:r>
              <a:r>
                <a:rPr lang="en-US">
                  <a:solidFill>
                    <a:srgbClr val="FF0000"/>
                  </a:solidFill>
                  <a:latin typeface="Times New Roman" charset="0"/>
                </a:rPr>
                <a:t>  24h forecast valid 00Z 24 May at DDC</a:t>
              </a:r>
            </a:p>
          </p:txBody>
        </p:sp>
        <p:sp>
          <p:nvSpPr>
            <p:cNvPr id="54278" name="Text Box 6"/>
            <p:cNvSpPr txBox="1">
              <a:spLocks noChangeArrowheads="1"/>
            </p:cNvSpPr>
            <p:nvPr/>
          </p:nvSpPr>
          <p:spPr bwMode="auto">
            <a:xfrm>
              <a:off x="0" y="576"/>
              <a:ext cx="1536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2800">
                  <a:latin typeface="Times New Roman" charset="0"/>
                </a:rPr>
                <a:t>ARW4</a:t>
              </a:r>
            </a:p>
          </p:txBody>
        </p:sp>
        <p:sp>
          <p:nvSpPr>
            <p:cNvPr id="54279" name="Text Box 7"/>
            <p:cNvSpPr txBox="1">
              <a:spLocks noChangeArrowheads="1"/>
            </p:cNvSpPr>
            <p:nvPr/>
          </p:nvSpPr>
          <p:spPr bwMode="auto">
            <a:xfrm>
              <a:off x="0" y="2448"/>
              <a:ext cx="1536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2800">
                  <a:latin typeface="Times New Roman" charset="0"/>
                </a:rPr>
                <a:t>NMM4</a:t>
              </a:r>
            </a:p>
          </p:txBody>
        </p:sp>
        <p:sp>
          <p:nvSpPr>
            <p:cNvPr id="54280" name="Text Box 8"/>
            <p:cNvSpPr txBox="1">
              <a:spLocks noChangeArrowheads="1"/>
            </p:cNvSpPr>
            <p:nvPr/>
          </p:nvSpPr>
          <p:spPr bwMode="auto">
            <a:xfrm>
              <a:off x="4224" y="864"/>
              <a:ext cx="14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>
                  <a:solidFill>
                    <a:srgbClr val="FF0000"/>
                  </a:solidFill>
                  <a:latin typeface="Times New Roman" charset="0"/>
                </a:rPr>
                <a:t>Good forecast…</a:t>
              </a:r>
            </a:p>
          </p:txBody>
        </p:sp>
        <p:sp>
          <p:nvSpPr>
            <p:cNvPr id="54281" name="Text Box 9"/>
            <p:cNvSpPr txBox="1">
              <a:spLocks noChangeArrowheads="1"/>
            </p:cNvSpPr>
            <p:nvPr/>
          </p:nvSpPr>
          <p:spPr bwMode="auto">
            <a:xfrm>
              <a:off x="4272" y="2688"/>
              <a:ext cx="1488" cy="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>
                  <a:solidFill>
                    <a:srgbClr val="FF0000"/>
                  </a:solidFill>
                  <a:latin typeface="Times New Roman" charset="0"/>
                </a:rPr>
                <a:t>PBL too shallow, cold, &amp; moist…</a:t>
              </a:r>
            </a:p>
            <a:p>
              <a:pPr eaLnBrk="1" hangingPunct="1">
                <a:defRPr/>
              </a:pPr>
              <a:r>
                <a:rPr lang="en-US">
                  <a:solidFill>
                    <a:srgbClr val="FF0000"/>
                  </a:solidFill>
                  <a:latin typeface="Times New Roman" charset="0"/>
                </a:rPr>
                <a:t>clouds just broke up!</a:t>
              </a:r>
            </a:p>
          </p:txBody>
        </p:sp>
      </p:grp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2133600" y="2095500"/>
            <a:ext cx="685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>
                <a:latin typeface="Times New Roman" charset="0"/>
              </a:rPr>
              <a:t>Model</a:t>
            </a:r>
            <a:r>
              <a:rPr lang="en-US">
                <a:latin typeface="Times New Roman" charset="0"/>
              </a:rPr>
              <a:t> </a:t>
            </a:r>
          </a:p>
        </p:txBody>
      </p:sp>
      <p:sp>
        <p:nvSpPr>
          <p:cNvPr id="54283" name="Line 11"/>
          <p:cNvSpPr>
            <a:spLocks noChangeShapeType="1"/>
          </p:cNvSpPr>
          <p:nvPr/>
        </p:nvSpPr>
        <p:spPr bwMode="auto">
          <a:xfrm flipV="1">
            <a:off x="2809875" y="1819275"/>
            <a:ext cx="533400" cy="428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4284" name="Line 12"/>
          <p:cNvSpPr>
            <a:spLocks noChangeShapeType="1"/>
          </p:cNvSpPr>
          <p:nvPr/>
        </p:nvSpPr>
        <p:spPr bwMode="auto">
          <a:xfrm flipV="1">
            <a:off x="3238500" y="1800225"/>
            <a:ext cx="857250" cy="838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4285" name="Text Box 13"/>
          <p:cNvSpPr txBox="1">
            <a:spLocks noChangeArrowheads="1"/>
          </p:cNvSpPr>
          <p:nvPr/>
        </p:nvSpPr>
        <p:spPr bwMode="auto">
          <a:xfrm>
            <a:off x="2676525" y="2514600"/>
            <a:ext cx="5715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>
                <a:solidFill>
                  <a:srgbClr val="00FF00"/>
                </a:solidFill>
                <a:latin typeface="Times New Roman" charset="0"/>
              </a:rPr>
              <a:t>Raob</a:t>
            </a:r>
            <a:r>
              <a:rPr lang="en-US">
                <a:latin typeface="Times New Roman" charset="0"/>
              </a:rPr>
              <a:t> </a:t>
            </a:r>
          </a:p>
        </p:txBody>
      </p:sp>
      <p:sp>
        <p:nvSpPr>
          <p:cNvPr id="54286" name="Text Box 14"/>
          <p:cNvSpPr txBox="1">
            <a:spLocks noChangeArrowheads="1"/>
          </p:cNvSpPr>
          <p:nvPr/>
        </p:nvSpPr>
        <p:spPr bwMode="auto">
          <a:xfrm>
            <a:off x="2114550" y="5048250"/>
            <a:ext cx="685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>
                <a:latin typeface="Times New Roman" charset="0"/>
              </a:rPr>
              <a:t>Model</a:t>
            </a:r>
            <a:r>
              <a:rPr lang="en-US">
                <a:latin typeface="Times New Roman" charset="0"/>
              </a:rPr>
              <a:t> </a:t>
            </a:r>
          </a:p>
        </p:txBody>
      </p:sp>
      <p:sp>
        <p:nvSpPr>
          <p:cNvPr id="54287" name="Line 15"/>
          <p:cNvSpPr>
            <a:spLocks noChangeShapeType="1"/>
          </p:cNvSpPr>
          <p:nvPr/>
        </p:nvSpPr>
        <p:spPr bwMode="auto">
          <a:xfrm flipV="1">
            <a:off x="2790825" y="4772025"/>
            <a:ext cx="533400" cy="428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4288" name="Line 16"/>
          <p:cNvSpPr>
            <a:spLocks noChangeShapeType="1"/>
          </p:cNvSpPr>
          <p:nvPr/>
        </p:nvSpPr>
        <p:spPr bwMode="auto">
          <a:xfrm flipV="1">
            <a:off x="3219450" y="4752975"/>
            <a:ext cx="857250" cy="838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4289" name="Text Box 17"/>
          <p:cNvSpPr txBox="1">
            <a:spLocks noChangeArrowheads="1"/>
          </p:cNvSpPr>
          <p:nvPr/>
        </p:nvSpPr>
        <p:spPr bwMode="auto">
          <a:xfrm>
            <a:off x="2657475" y="5467350"/>
            <a:ext cx="5715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>
                <a:solidFill>
                  <a:srgbClr val="00FF00"/>
                </a:solidFill>
                <a:latin typeface="Times New Roman" charset="0"/>
              </a:rPr>
              <a:t>Raob</a:t>
            </a:r>
            <a:r>
              <a:rPr lang="en-US">
                <a:latin typeface="Times New Roman" charset="0"/>
              </a:rPr>
              <a:t> </a:t>
            </a:r>
          </a:p>
        </p:txBody>
      </p:sp>
      <p:sp>
        <p:nvSpPr>
          <p:cNvPr id="54290" name="Text Box 18"/>
          <p:cNvSpPr txBox="1">
            <a:spLocks noChangeArrowheads="1"/>
          </p:cNvSpPr>
          <p:nvPr/>
        </p:nvSpPr>
        <p:spPr bwMode="auto">
          <a:xfrm>
            <a:off x="7086600" y="3687763"/>
            <a:ext cx="10652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>
                <a:solidFill>
                  <a:schemeClr val="accent2"/>
                </a:solidFill>
                <a:latin typeface="Times New Roman" charset="0"/>
              </a:rPr>
              <a:t>MYJ</a:t>
            </a:r>
          </a:p>
        </p:txBody>
      </p:sp>
      <p:sp>
        <p:nvSpPr>
          <p:cNvPr id="54291" name="Text Box 19"/>
          <p:cNvSpPr txBox="1">
            <a:spLocks noChangeArrowheads="1"/>
          </p:cNvSpPr>
          <p:nvPr/>
        </p:nvSpPr>
        <p:spPr bwMode="auto">
          <a:xfrm>
            <a:off x="7080250" y="868363"/>
            <a:ext cx="9969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>
                <a:solidFill>
                  <a:schemeClr val="accent2"/>
                </a:solidFill>
                <a:latin typeface="Times New Roman" charset="0"/>
              </a:rPr>
              <a:t>YSU</a:t>
            </a:r>
          </a:p>
        </p:txBody>
      </p:sp>
      <p:sp>
        <p:nvSpPr>
          <p:cNvPr id="54292" name="Text Box 20"/>
          <p:cNvSpPr txBox="1">
            <a:spLocks noChangeArrowheads="1"/>
          </p:cNvSpPr>
          <p:nvPr/>
        </p:nvSpPr>
        <p:spPr bwMode="auto">
          <a:xfrm>
            <a:off x="6705600" y="6156325"/>
            <a:ext cx="2209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Times New Roman" charset="0"/>
              </a:rPr>
              <a:t>(Jack Kain, NSSL)</a:t>
            </a:r>
            <a:endParaRPr lang="en-US" sz="2200">
              <a:solidFill>
                <a:srgbClr val="FF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117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ext Box 4"/>
          <p:cNvSpPr txBox="1">
            <a:spLocks noChangeArrowheads="1"/>
          </p:cNvSpPr>
          <p:nvPr/>
        </p:nvSpPr>
        <p:spPr bwMode="auto">
          <a:xfrm>
            <a:off x="762000" y="152400"/>
            <a:ext cx="3048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u="sng">
                <a:solidFill>
                  <a:srgbClr val="FF0000"/>
                </a:solidFill>
              </a:rPr>
              <a:t>Predictability:</a:t>
            </a:r>
            <a:endParaRPr lang="en-US"/>
          </a:p>
        </p:txBody>
      </p:sp>
      <p:sp>
        <p:nvSpPr>
          <p:cNvPr id="129026" name="Text Box 5"/>
          <p:cNvSpPr txBox="1">
            <a:spLocks noChangeArrowheads="1"/>
          </p:cNvSpPr>
          <p:nvPr/>
        </p:nvSpPr>
        <p:spPr bwMode="auto">
          <a:xfrm>
            <a:off x="3810000" y="182563"/>
            <a:ext cx="5105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/>
              <a:t>What can we hope to do?</a:t>
            </a:r>
            <a:endParaRPr lang="en-US"/>
          </a:p>
        </p:txBody>
      </p:sp>
      <p:pic>
        <p:nvPicPr>
          <p:cNvPr id="129027" name="Picture 6" descr="scales_predictabil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1143000"/>
            <a:ext cx="7781925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986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1026" descr="loren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66800"/>
            <a:ext cx="6672263" cy="389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4" name="Text Box 1027"/>
          <p:cNvSpPr txBox="1">
            <a:spLocks noChangeArrowheads="1"/>
          </p:cNvSpPr>
          <p:nvPr/>
        </p:nvSpPr>
        <p:spPr bwMode="auto">
          <a:xfrm>
            <a:off x="1905000" y="228600"/>
            <a:ext cx="56388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u="sng">
                <a:solidFill>
                  <a:srgbClr val="FF0000"/>
                </a:solidFill>
              </a:rPr>
              <a:t>Theoretical Predictability Limits??</a:t>
            </a:r>
            <a:endParaRPr lang="en-US" sz="2200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131075" name="Text Box 1028"/>
          <p:cNvSpPr txBox="1">
            <a:spLocks noChangeArrowheads="1"/>
          </p:cNvSpPr>
          <p:nvPr/>
        </p:nvSpPr>
        <p:spPr bwMode="auto">
          <a:xfrm>
            <a:off x="1981200" y="5943600"/>
            <a:ext cx="4114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>
                <a:solidFill>
                  <a:srgbClr val="FF0000"/>
                </a:solidFill>
              </a:rPr>
              <a:t>Thunderstorms (~10 km):  ~ 1h</a:t>
            </a:r>
            <a:endParaRPr lang="en-US" sz="220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31076" name="Text Box 1029"/>
          <p:cNvSpPr txBox="1">
            <a:spLocks noChangeArrowheads="1"/>
          </p:cNvSpPr>
          <p:nvPr/>
        </p:nvSpPr>
        <p:spPr bwMode="auto">
          <a:xfrm>
            <a:off x="1905000" y="5562600"/>
            <a:ext cx="5181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sz="2200">
                <a:solidFill>
                  <a:srgbClr val="FF0000"/>
                </a:solidFill>
              </a:rPr>
              <a:t>Convective Systems (~300 km):  ~12 h</a:t>
            </a:r>
          </a:p>
        </p:txBody>
      </p:sp>
      <p:sp>
        <p:nvSpPr>
          <p:cNvPr id="131077" name="Text Box 1030"/>
          <p:cNvSpPr txBox="1">
            <a:spLocks noChangeArrowheads="1"/>
          </p:cNvSpPr>
          <p:nvPr/>
        </p:nvSpPr>
        <p:spPr bwMode="auto">
          <a:xfrm>
            <a:off x="1981200" y="5181600"/>
            <a:ext cx="5791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>
                <a:solidFill>
                  <a:srgbClr val="FF0000"/>
                </a:solidFill>
              </a:rPr>
              <a:t>Subsynoptic waves (~1200 km): ~1.5 days</a:t>
            </a:r>
            <a:endParaRPr lang="en-US" sz="220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31078" name="Text Box 1031"/>
          <p:cNvSpPr txBox="1">
            <a:spLocks noChangeArrowheads="1"/>
          </p:cNvSpPr>
          <p:nvPr/>
        </p:nvSpPr>
        <p:spPr bwMode="auto">
          <a:xfrm>
            <a:off x="5791200" y="1325563"/>
            <a:ext cx="19050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>
                <a:solidFill>
                  <a:schemeClr val="accent2"/>
                </a:solidFill>
              </a:rPr>
              <a:t>Lorenz, 1969</a:t>
            </a:r>
            <a:endParaRPr lang="en-US" sz="220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31079" name="Text Box 1032"/>
          <p:cNvSpPr txBox="1">
            <a:spLocks noChangeArrowheads="1"/>
          </p:cNvSpPr>
          <p:nvPr/>
        </p:nvSpPr>
        <p:spPr bwMode="auto">
          <a:xfrm>
            <a:off x="1828800" y="1371600"/>
            <a:ext cx="1371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</a:rPr>
              <a:t>Atmos. Energy Spectrum</a:t>
            </a:r>
            <a:endParaRPr lang="en-US" sz="220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31080" name="Text Box 1033"/>
          <p:cNvSpPr txBox="1">
            <a:spLocks noChangeArrowheads="1"/>
          </p:cNvSpPr>
          <p:nvPr/>
        </p:nvSpPr>
        <p:spPr bwMode="auto">
          <a:xfrm>
            <a:off x="5943600" y="2209800"/>
            <a:ext cx="1828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</a:rPr>
              <a:t>Predictability Limit for given scale</a:t>
            </a:r>
            <a:endParaRPr lang="en-US" sz="220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31081" name="Text Box 1034"/>
          <p:cNvSpPr txBox="1">
            <a:spLocks noChangeArrowheads="1"/>
          </p:cNvSpPr>
          <p:nvPr/>
        </p:nvSpPr>
        <p:spPr bwMode="auto">
          <a:xfrm>
            <a:off x="4038600" y="49530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</a:rPr>
              <a:t>Scale (km)</a:t>
            </a:r>
            <a:endParaRPr lang="en-US" sz="220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31082" name="Line 1035"/>
          <p:cNvSpPr>
            <a:spLocks noChangeShapeType="1"/>
          </p:cNvSpPr>
          <p:nvPr/>
        </p:nvSpPr>
        <p:spPr bwMode="auto">
          <a:xfrm flipH="1">
            <a:off x="5791200" y="2362200"/>
            <a:ext cx="2286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83" name="Line 1036"/>
          <p:cNvSpPr>
            <a:spLocks noChangeShapeType="1"/>
          </p:cNvSpPr>
          <p:nvPr/>
        </p:nvSpPr>
        <p:spPr bwMode="auto">
          <a:xfrm>
            <a:off x="5638800" y="3657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84" name="Line 1037"/>
          <p:cNvSpPr>
            <a:spLocks noChangeShapeType="1"/>
          </p:cNvSpPr>
          <p:nvPr/>
        </p:nvSpPr>
        <p:spPr bwMode="auto">
          <a:xfrm flipH="1">
            <a:off x="5562600" y="2514600"/>
            <a:ext cx="76200" cy="1752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85" name="Text Box 1038"/>
          <p:cNvSpPr txBox="1">
            <a:spLocks noChangeArrowheads="1"/>
          </p:cNvSpPr>
          <p:nvPr/>
        </p:nvSpPr>
        <p:spPr bwMode="auto">
          <a:xfrm>
            <a:off x="6629400" y="2971800"/>
            <a:ext cx="1524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</a:rPr>
              <a:t>Error spectrum at given time</a:t>
            </a:r>
            <a:endParaRPr lang="en-US" sz="220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31086" name="Line 1039"/>
          <p:cNvSpPr>
            <a:spLocks noChangeShapeType="1"/>
          </p:cNvSpPr>
          <p:nvPr/>
        </p:nvSpPr>
        <p:spPr bwMode="auto">
          <a:xfrm flipH="1">
            <a:off x="6248400" y="3200400"/>
            <a:ext cx="457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2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1026"/>
          <p:cNvSpPr>
            <a:spLocks noChangeArrowheads="1"/>
          </p:cNvSpPr>
          <p:nvPr/>
        </p:nvSpPr>
        <p:spPr bwMode="auto">
          <a:xfrm>
            <a:off x="0" y="1219200"/>
            <a:ext cx="9144000" cy="426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3122" name="Group 1027"/>
          <p:cNvGrpSpPr>
            <a:grpSpLocks/>
          </p:cNvGrpSpPr>
          <p:nvPr/>
        </p:nvGrpSpPr>
        <p:grpSpPr bwMode="auto">
          <a:xfrm>
            <a:off x="417513" y="1371600"/>
            <a:ext cx="8116887" cy="4083050"/>
            <a:chOff x="263" y="960"/>
            <a:chExt cx="5113" cy="2572"/>
          </a:xfrm>
        </p:grpSpPr>
        <p:pic>
          <p:nvPicPr>
            <p:cNvPr id="133127" name="Picture 102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960"/>
              <a:ext cx="5040" cy="2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33128" name="Object 3"/>
            <p:cNvGraphicFramePr>
              <a:graphicFrameLocks noChangeAspect="1"/>
            </p:cNvGraphicFramePr>
            <p:nvPr/>
          </p:nvGraphicFramePr>
          <p:xfrm>
            <a:off x="2784" y="3336"/>
            <a:ext cx="137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42" name="Equation" r:id="rId5" imgW="127000" imgH="177800" progId="Equation.DSMT4">
                    <p:embed/>
                  </p:oleObj>
                </mc:Choice>
                <mc:Fallback>
                  <p:oleObj name="Equation" r:id="rId5" imgW="127000" imgH="177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4" y="3336"/>
                          <a:ext cx="137" cy="19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129" name="Object 4"/>
            <p:cNvGraphicFramePr>
              <a:graphicFrameLocks noChangeAspect="1"/>
            </p:cNvGraphicFramePr>
            <p:nvPr/>
          </p:nvGraphicFramePr>
          <p:xfrm>
            <a:off x="1415" y="3332"/>
            <a:ext cx="697" cy="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43" name="Equation" r:id="rId7" imgW="622300" imgH="177800" progId="Equation.DSMT4">
                    <p:embed/>
                  </p:oleObj>
                </mc:Choice>
                <mc:Fallback>
                  <p:oleObj name="Equation" r:id="rId7" imgW="622300" imgH="177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5" y="3332"/>
                          <a:ext cx="697" cy="2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130" name="Object 5"/>
            <p:cNvGraphicFramePr>
              <a:graphicFrameLocks noChangeAspect="1"/>
            </p:cNvGraphicFramePr>
            <p:nvPr/>
          </p:nvGraphicFramePr>
          <p:xfrm>
            <a:off x="3648" y="3332"/>
            <a:ext cx="697" cy="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44" name="Equation" r:id="rId9" imgW="622300" imgH="177800" progId="Equation.DSMT4">
                    <p:embed/>
                  </p:oleObj>
                </mc:Choice>
                <mc:Fallback>
                  <p:oleObj name="Equation" r:id="rId9" imgW="622300" imgH="177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3332"/>
                          <a:ext cx="697" cy="2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3131" name="Line 1032"/>
            <p:cNvSpPr>
              <a:spLocks noChangeShapeType="1"/>
            </p:cNvSpPr>
            <p:nvPr/>
          </p:nvSpPr>
          <p:spPr bwMode="auto">
            <a:xfrm>
              <a:off x="1735" y="32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32" name="Line 1033"/>
            <p:cNvSpPr>
              <a:spLocks noChangeShapeType="1"/>
            </p:cNvSpPr>
            <p:nvPr/>
          </p:nvSpPr>
          <p:spPr bwMode="auto">
            <a:xfrm>
              <a:off x="2846" y="32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33" name="Line 1034"/>
            <p:cNvSpPr>
              <a:spLocks noChangeShapeType="1"/>
            </p:cNvSpPr>
            <p:nvPr/>
          </p:nvSpPr>
          <p:spPr bwMode="auto">
            <a:xfrm>
              <a:off x="3956" y="32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34" name="Line 1035"/>
            <p:cNvSpPr>
              <a:spLocks noChangeShapeType="1"/>
            </p:cNvSpPr>
            <p:nvPr/>
          </p:nvSpPr>
          <p:spPr bwMode="auto">
            <a:xfrm>
              <a:off x="264" y="2112"/>
              <a:ext cx="9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35" name="Line 1036"/>
            <p:cNvSpPr>
              <a:spLocks noChangeShapeType="1"/>
            </p:cNvSpPr>
            <p:nvPr/>
          </p:nvSpPr>
          <p:spPr bwMode="auto">
            <a:xfrm>
              <a:off x="263" y="3079"/>
              <a:ext cx="9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36" name="Line 1037"/>
            <p:cNvSpPr>
              <a:spLocks noChangeShapeType="1"/>
            </p:cNvSpPr>
            <p:nvPr/>
          </p:nvSpPr>
          <p:spPr bwMode="auto">
            <a:xfrm>
              <a:off x="263" y="1152"/>
              <a:ext cx="9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3137" name="Object 6"/>
            <p:cNvGraphicFramePr>
              <a:graphicFrameLocks noChangeAspect="1"/>
            </p:cNvGraphicFramePr>
            <p:nvPr/>
          </p:nvGraphicFramePr>
          <p:xfrm>
            <a:off x="4512" y="1056"/>
            <a:ext cx="576" cy="1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45" name="Equation" r:id="rId11" imgW="622300" imgH="177800" progId="Equation.DSMT4">
                    <p:embed/>
                  </p:oleObj>
                </mc:Choice>
                <mc:Fallback>
                  <p:oleObj name="Equation" r:id="rId11" imgW="622300" imgH="177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056"/>
                          <a:ext cx="576" cy="1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138" name="Object 7"/>
            <p:cNvGraphicFramePr>
              <a:graphicFrameLocks noChangeAspect="1"/>
            </p:cNvGraphicFramePr>
            <p:nvPr/>
          </p:nvGraphicFramePr>
          <p:xfrm>
            <a:off x="3408" y="1426"/>
            <a:ext cx="576" cy="1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46" name="Equation" r:id="rId13" imgW="622300" imgH="177800" progId="Equation.DSMT4">
                    <p:embed/>
                  </p:oleObj>
                </mc:Choice>
                <mc:Fallback>
                  <p:oleObj name="Equation" r:id="rId13" imgW="622300" imgH="177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" y="1426"/>
                          <a:ext cx="576" cy="1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139" name="Object 8"/>
            <p:cNvGraphicFramePr>
              <a:graphicFrameLocks noChangeAspect="1"/>
            </p:cNvGraphicFramePr>
            <p:nvPr/>
          </p:nvGraphicFramePr>
          <p:xfrm>
            <a:off x="3180" y="1823"/>
            <a:ext cx="564" cy="1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47" name="Equation" r:id="rId15" imgW="609600" imgH="177800" progId="Equation.DSMT4">
                    <p:embed/>
                  </p:oleObj>
                </mc:Choice>
                <mc:Fallback>
                  <p:oleObj name="Equation" r:id="rId15" imgW="609600" imgH="177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80" y="1823"/>
                          <a:ext cx="564" cy="1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140" name="Object 9"/>
            <p:cNvGraphicFramePr>
              <a:graphicFrameLocks noChangeAspect="1"/>
            </p:cNvGraphicFramePr>
            <p:nvPr/>
          </p:nvGraphicFramePr>
          <p:xfrm>
            <a:off x="3229" y="2187"/>
            <a:ext cx="611" cy="1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48" name="Equation" r:id="rId17" imgW="660400" imgH="177800" progId="Equation.DSMT4">
                    <p:embed/>
                  </p:oleObj>
                </mc:Choice>
                <mc:Fallback>
                  <p:oleObj name="Equation" r:id="rId17" imgW="660400" imgH="177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29" y="2187"/>
                          <a:ext cx="611" cy="1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3141" name="Line 1042"/>
            <p:cNvSpPr>
              <a:spLocks noChangeShapeType="1"/>
            </p:cNvSpPr>
            <p:nvPr/>
          </p:nvSpPr>
          <p:spPr bwMode="auto">
            <a:xfrm flipH="1" flipV="1">
              <a:off x="3079" y="2167"/>
              <a:ext cx="144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23" name="Text Box 1043"/>
          <p:cNvSpPr txBox="1">
            <a:spLocks noChangeArrowheads="1"/>
          </p:cNvSpPr>
          <p:nvPr/>
        </p:nvSpPr>
        <p:spPr bwMode="auto">
          <a:xfrm>
            <a:off x="2163763" y="647700"/>
            <a:ext cx="5151437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Helvetica" charset="0"/>
              </a:rPr>
              <a:t>Baroclinic Waves / Moist Convection</a:t>
            </a:r>
          </a:p>
        </p:txBody>
      </p:sp>
      <p:sp>
        <p:nvSpPr>
          <p:cNvPr id="133124" name="Text Box 1044"/>
          <p:cNvSpPr txBox="1">
            <a:spLocks noChangeArrowheads="1"/>
          </p:cNvSpPr>
          <p:nvPr/>
        </p:nvSpPr>
        <p:spPr bwMode="auto">
          <a:xfrm>
            <a:off x="6248400" y="6248400"/>
            <a:ext cx="2622550" cy="427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i="1">
                <a:solidFill>
                  <a:srgbClr val="FF0000"/>
                </a:solidFill>
                <a:latin typeface="Helvetica" charset="0"/>
              </a:rPr>
              <a:t>Zhang et al.  (2006)</a:t>
            </a:r>
            <a:endParaRPr lang="en-US" sz="1600" i="1">
              <a:latin typeface="Helvetica" charset="0"/>
            </a:endParaRPr>
          </a:p>
        </p:txBody>
      </p:sp>
      <p:sp>
        <p:nvSpPr>
          <p:cNvPr id="133125" name="Text Box 1045"/>
          <p:cNvSpPr txBox="1">
            <a:spLocks noChangeArrowheads="1"/>
          </p:cNvSpPr>
          <p:nvPr/>
        </p:nvSpPr>
        <p:spPr bwMode="auto">
          <a:xfrm>
            <a:off x="2057400" y="5711825"/>
            <a:ext cx="524827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white noise                          added to D2 at t = 36h</a:t>
            </a:r>
          </a:p>
        </p:txBody>
      </p:sp>
      <p:graphicFrame>
        <p:nvGraphicFramePr>
          <p:cNvPr id="133126" name="Object 2"/>
          <p:cNvGraphicFramePr>
            <a:graphicFrameLocks noChangeAspect="1"/>
          </p:cNvGraphicFramePr>
          <p:nvPr/>
        </p:nvGraphicFramePr>
        <p:xfrm>
          <a:off x="3446463" y="5730875"/>
          <a:ext cx="138747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9" name="Equation" r:id="rId19" imgW="914400" imgH="241300" progId="Equation.DSMT4">
                  <p:embed/>
                </p:oleObj>
              </mc:Choice>
              <mc:Fallback>
                <p:oleObj name="Equation" r:id="rId19" imgW="9144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6463" y="5730875"/>
                        <a:ext cx="1387475" cy="36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769599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1026"/>
          <p:cNvSpPr txBox="1">
            <a:spLocks noChangeArrowheads="1"/>
          </p:cNvSpPr>
          <p:nvPr/>
        </p:nvSpPr>
        <p:spPr bwMode="auto">
          <a:xfrm>
            <a:off x="3124200" y="428625"/>
            <a:ext cx="3962400" cy="561975"/>
          </a:xfrm>
          <a:prstGeom prst="rect">
            <a:avLst/>
          </a:prstGeom>
          <a:noFill/>
          <a:ln w="12700">
            <a:solidFill>
              <a:srgbClr val="99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>
                <a:solidFill>
                  <a:srgbClr val="000066"/>
                </a:solidFill>
              </a:rPr>
              <a:t>WRF Model Physics</a:t>
            </a:r>
          </a:p>
        </p:txBody>
      </p:sp>
      <p:sp>
        <p:nvSpPr>
          <p:cNvPr id="131075" name="Rectangle 1027"/>
          <p:cNvSpPr>
            <a:spLocks noChangeArrowheads="1"/>
          </p:cNvSpPr>
          <p:nvPr/>
        </p:nvSpPr>
        <p:spPr bwMode="auto">
          <a:xfrm>
            <a:off x="990600" y="1219200"/>
            <a:ext cx="7772400" cy="484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01638" indent="-401638">
              <a:spcBef>
                <a:spcPct val="50000"/>
              </a:spcBef>
              <a:buClr>
                <a:srgbClr val="000066"/>
              </a:buClr>
              <a:buSzPct val="125000"/>
              <a:buFontTx/>
              <a:buChar char="•"/>
              <a:defRPr/>
            </a:pPr>
            <a:r>
              <a:rPr lang="ja-JP" altLang="en-US" sz="2000">
                <a:latin typeface="Arial"/>
              </a:rPr>
              <a:t>“</a:t>
            </a:r>
            <a:r>
              <a:rPr lang="en-US" sz="2000"/>
              <a:t>Plug-compatible</a:t>
            </a:r>
            <a:r>
              <a:rPr lang="ja-JP" altLang="en-US" sz="2000">
                <a:latin typeface="Arial"/>
              </a:rPr>
              <a:t>”</a:t>
            </a:r>
            <a:r>
              <a:rPr lang="en-US" sz="2000"/>
              <a:t> interface defined for physics modules</a:t>
            </a:r>
          </a:p>
          <a:p>
            <a:pPr marL="401638" indent="-401638">
              <a:spcBef>
                <a:spcPct val="20000"/>
              </a:spcBef>
              <a:buClr>
                <a:srgbClr val="000066"/>
              </a:buClr>
              <a:buSzPct val="125000"/>
              <a:buFontTx/>
              <a:buChar char="•"/>
              <a:defRPr/>
            </a:pPr>
            <a:r>
              <a:rPr lang="en-US" sz="2000"/>
              <a:t>Physics options implemented in WRF:</a:t>
            </a:r>
          </a:p>
          <a:p>
            <a:pPr marL="515938" lvl="1">
              <a:lnSpc>
                <a:spcPct val="70000"/>
              </a:lnSpc>
              <a:spcBef>
                <a:spcPct val="50000"/>
              </a:spcBef>
              <a:buClr>
                <a:srgbClr val="FF0000"/>
              </a:buClr>
              <a:buFontTx/>
              <a:buChar char="–"/>
              <a:defRPr/>
            </a:pPr>
            <a:r>
              <a:rPr lang="en-US" sz="2000"/>
              <a:t>  Microphysics: 	             Kessler-type (no-ice)  </a:t>
            </a:r>
          </a:p>
          <a:p>
            <a:pPr marL="515938" lvl="1">
              <a:lnSpc>
                <a:spcPct val="60000"/>
              </a:lnSpc>
              <a:spcBef>
                <a:spcPct val="30000"/>
              </a:spcBef>
              <a:buClr>
                <a:srgbClr val="FF0000"/>
              </a:buClr>
              <a:defRPr/>
            </a:pPr>
            <a:r>
              <a:rPr lang="en-US" sz="2000"/>
              <a:t>				</a:t>
            </a:r>
            <a:r>
              <a:rPr lang="en-US" sz="2000">
                <a:solidFill>
                  <a:srgbClr val="3366FF"/>
                </a:solidFill>
              </a:rPr>
              <a:t>Lin et al. (graupel included),WSM6</a:t>
            </a:r>
            <a:r>
              <a:rPr lang="en-US" sz="2000"/>
              <a:t> </a:t>
            </a:r>
          </a:p>
          <a:p>
            <a:pPr marL="515938" lvl="1">
              <a:lnSpc>
                <a:spcPct val="60000"/>
              </a:lnSpc>
              <a:spcBef>
                <a:spcPct val="30000"/>
              </a:spcBef>
              <a:buClr>
                <a:srgbClr val="FF0000"/>
              </a:buClr>
              <a:defRPr/>
            </a:pPr>
            <a:r>
              <a:rPr lang="en-US" sz="2000"/>
              <a:t>				NCEP Cloud3, Cloud5, </a:t>
            </a:r>
            <a:r>
              <a:rPr lang="en-US" sz="2000">
                <a:solidFill>
                  <a:srgbClr val="FF00FF"/>
                </a:solidFill>
              </a:rPr>
              <a:t>F</a:t>
            </a:r>
            <a:r>
              <a:rPr lang="en-US" sz="2000">
                <a:solidFill>
                  <a:srgbClr val="3366FF"/>
                </a:solidFill>
              </a:rPr>
              <a:t>e</a:t>
            </a:r>
            <a:r>
              <a:rPr lang="en-US" sz="2000">
                <a:solidFill>
                  <a:srgbClr val="FF00FF"/>
                </a:solidFill>
              </a:rPr>
              <a:t>r</a:t>
            </a:r>
            <a:r>
              <a:rPr lang="en-US" sz="2000">
                <a:solidFill>
                  <a:srgbClr val="3366FF"/>
                </a:solidFill>
              </a:rPr>
              <a:t>r</a:t>
            </a:r>
            <a:r>
              <a:rPr lang="en-US" sz="2000">
                <a:solidFill>
                  <a:srgbClr val="FF00FF"/>
                </a:solidFill>
              </a:rPr>
              <a:t>i</a:t>
            </a:r>
            <a:r>
              <a:rPr lang="en-US" sz="2000">
                <a:solidFill>
                  <a:srgbClr val="3366FF"/>
                </a:solidFill>
              </a:rPr>
              <a:t>e</a:t>
            </a:r>
            <a:r>
              <a:rPr lang="en-US" sz="2000">
                <a:solidFill>
                  <a:srgbClr val="FF00FF"/>
                </a:solidFill>
              </a:rPr>
              <a:t>r</a:t>
            </a:r>
          </a:p>
          <a:p>
            <a:pPr marL="515938" lvl="1"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  <a:buFontTx/>
              <a:buChar char="–"/>
              <a:defRPr/>
            </a:pPr>
            <a:r>
              <a:rPr lang="en-US" sz="2000"/>
              <a:t>  Cumulus Convection:	</a:t>
            </a:r>
            <a:r>
              <a:rPr lang="en-US" sz="2000">
                <a:solidFill>
                  <a:srgbClr val="3366FF"/>
                </a:solidFill>
              </a:rPr>
              <a:t>New Kain-Fritsch</a:t>
            </a:r>
            <a:r>
              <a:rPr lang="en-US" sz="2000"/>
              <a:t>, Grell Ensemble</a:t>
            </a:r>
          </a:p>
          <a:p>
            <a:pPr marL="515938" lvl="1">
              <a:lnSpc>
                <a:spcPct val="60000"/>
              </a:lnSpc>
              <a:spcBef>
                <a:spcPct val="30000"/>
              </a:spcBef>
              <a:buClr>
                <a:srgbClr val="FF0000"/>
              </a:buClr>
              <a:defRPr/>
            </a:pPr>
            <a:r>
              <a:rPr lang="en-US" sz="2000"/>
              <a:t>				</a:t>
            </a:r>
            <a:r>
              <a:rPr lang="en-US" sz="2000">
                <a:solidFill>
                  <a:srgbClr val="FF00FF"/>
                </a:solidFill>
              </a:rPr>
              <a:t>Betts-Miller-Janjic</a:t>
            </a:r>
            <a:r>
              <a:rPr lang="en-US" sz="2000"/>
              <a:t> </a:t>
            </a:r>
          </a:p>
          <a:p>
            <a:pPr marL="515938" lvl="1"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  <a:buFontTx/>
              <a:buChar char="–"/>
              <a:defRPr/>
            </a:pPr>
            <a:r>
              <a:rPr lang="en-US" sz="2000"/>
              <a:t>  Shortwave Radiation:	</a:t>
            </a:r>
            <a:r>
              <a:rPr lang="en-US" sz="2000">
                <a:solidFill>
                  <a:srgbClr val="3366FF"/>
                </a:solidFill>
              </a:rPr>
              <a:t>Dudhia (MM5)</a:t>
            </a:r>
            <a:r>
              <a:rPr lang="en-US" sz="2000"/>
              <a:t>, Goddard, </a:t>
            </a:r>
            <a:r>
              <a:rPr lang="en-US" sz="2000">
                <a:solidFill>
                  <a:srgbClr val="FF00FF"/>
                </a:solidFill>
              </a:rPr>
              <a:t>GFDL</a:t>
            </a:r>
          </a:p>
          <a:p>
            <a:pPr marL="515938" lvl="1"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  <a:buFontTx/>
              <a:buChar char="–"/>
              <a:defRPr/>
            </a:pPr>
            <a:r>
              <a:rPr lang="en-US" sz="2000"/>
              <a:t>  Longwave Radiation:	</a:t>
            </a:r>
            <a:r>
              <a:rPr lang="en-US" sz="2000">
                <a:solidFill>
                  <a:srgbClr val="3366FF"/>
                </a:solidFill>
              </a:rPr>
              <a:t>RRTM</a:t>
            </a:r>
            <a:r>
              <a:rPr lang="en-US" sz="2000"/>
              <a:t>, </a:t>
            </a:r>
            <a:r>
              <a:rPr lang="en-US" sz="2000">
                <a:solidFill>
                  <a:srgbClr val="FF00FF"/>
                </a:solidFill>
              </a:rPr>
              <a:t>GFDL</a:t>
            </a:r>
          </a:p>
          <a:p>
            <a:pPr marL="515938" lvl="1"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  <a:buFontTx/>
              <a:buChar char="–"/>
              <a:defRPr/>
            </a:pPr>
            <a:r>
              <a:rPr lang="en-US" sz="2000"/>
              <a:t>  Turbulence:		</a:t>
            </a:r>
            <a:r>
              <a:rPr lang="en-US" sz="2000">
                <a:solidFill>
                  <a:srgbClr val="3366FF"/>
                </a:solidFill>
              </a:rPr>
              <a:t>Prognostic TKE</a:t>
            </a:r>
            <a:r>
              <a:rPr lang="en-US" sz="2000"/>
              <a:t>, </a:t>
            </a:r>
          </a:p>
          <a:p>
            <a:pPr marL="515938" lvl="1">
              <a:lnSpc>
                <a:spcPct val="60000"/>
              </a:lnSpc>
              <a:spcBef>
                <a:spcPct val="30000"/>
              </a:spcBef>
              <a:buClr>
                <a:srgbClr val="FF0000"/>
              </a:buClr>
              <a:defRPr/>
            </a:pPr>
            <a:r>
              <a:rPr lang="en-US" sz="2000"/>
              <a:t>				Smagorinsky, constant diffusion</a:t>
            </a:r>
          </a:p>
          <a:p>
            <a:pPr marL="515938" lvl="1"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  <a:buFontTx/>
              <a:buChar char="–"/>
              <a:defRPr/>
            </a:pPr>
            <a:r>
              <a:rPr lang="en-US" sz="2000"/>
              <a:t>  PBL:                                 MRF, </a:t>
            </a:r>
            <a:r>
              <a:rPr lang="en-US" sz="2000">
                <a:solidFill>
                  <a:schemeClr val="accent2"/>
                </a:solidFill>
              </a:rPr>
              <a:t>MYJ,</a:t>
            </a:r>
            <a:r>
              <a:rPr lang="en-US" sz="2000"/>
              <a:t> </a:t>
            </a:r>
            <a:r>
              <a:rPr lang="en-US" sz="2000">
                <a:solidFill>
                  <a:srgbClr val="3366FF"/>
                </a:solidFill>
              </a:rPr>
              <a:t>YSU</a:t>
            </a:r>
          </a:p>
          <a:p>
            <a:pPr marL="515938" lvl="1"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  <a:buFontTx/>
              <a:buChar char="–"/>
              <a:defRPr/>
            </a:pPr>
            <a:r>
              <a:rPr lang="en-US" sz="2000"/>
              <a:t>  Surface Layer:		Similarity theory, </a:t>
            </a:r>
            <a:r>
              <a:rPr lang="en-US" sz="2000">
                <a:solidFill>
                  <a:srgbClr val="FF00FF"/>
                </a:solidFill>
              </a:rPr>
              <a:t>MYJ</a:t>
            </a:r>
          </a:p>
          <a:p>
            <a:pPr marL="515938" lvl="1"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  <a:buFontTx/>
              <a:buChar char="–"/>
              <a:defRPr/>
            </a:pPr>
            <a:r>
              <a:rPr lang="en-US" sz="2000"/>
              <a:t>  Land-Surface:		5-layer soil model, RUC LSM</a:t>
            </a:r>
          </a:p>
          <a:p>
            <a:pPr marL="515938" lvl="1">
              <a:lnSpc>
                <a:spcPct val="60000"/>
              </a:lnSpc>
              <a:spcBef>
                <a:spcPct val="30000"/>
              </a:spcBef>
              <a:buClr>
                <a:srgbClr val="FF0000"/>
              </a:buClr>
              <a:defRPr/>
            </a:pPr>
            <a:r>
              <a:rPr lang="en-US" sz="2000"/>
              <a:t>				</a:t>
            </a:r>
            <a:r>
              <a:rPr lang="en-US" sz="2000">
                <a:solidFill>
                  <a:srgbClr val="FF00FF"/>
                </a:solidFill>
              </a:rPr>
              <a:t>N</a:t>
            </a:r>
            <a:r>
              <a:rPr lang="en-US" sz="2000">
                <a:solidFill>
                  <a:srgbClr val="3366FF"/>
                </a:solidFill>
              </a:rPr>
              <a:t>o</a:t>
            </a:r>
            <a:r>
              <a:rPr lang="en-US" sz="2000">
                <a:solidFill>
                  <a:srgbClr val="FF00FF"/>
                </a:solidFill>
              </a:rPr>
              <a:t>a</a:t>
            </a:r>
            <a:r>
              <a:rPr lang="en-US" sz="2000">
                <a:solidFill>
                  <a:srgbClr val="3366FF"/>
                </a:solidFill>
              </a:rPr>
              <a:t>h</a:t>
            </a:r>
            <a:r>
              <a:rPr lang="en-US" sz="2000">
                <a:solidFill>
                  <a:srgbClr val="FF00FF"/>
                </a:solidFill>
              </a:rPr>
              <a:t> u</a:t>
            </a:r>
            <a:r>
              <a:rPr lang="en-US" sz="2000">
                <a:solidFill>
                  <a:srgbClr val="3366FF"/>
                </a:solidFill>
              </a:rPr>
              <a:t>n</a:t>
            </a:r>
            <a:r>
              <a:rPr lang="en-US" sz="2000">
                <a:solidFill>
                  <a:srgbClr val="FF00FF"/>
                </a:solidFill>
              </a:rPr>
              <a:t>i</a:t>
            </a:r>
            <a:r>
              <a:rPr lang="en-US" sz="2000">
                <a:solidFill>
                  <a:srgbClr val="3366FF"/>
                </a:solidFill>
              </a:rPr>
              <a:t>f</a:t>
            </a:r>
            <a:r>
              <a:rPr lang="en-US" sz="2000">
                <a:solidFill>
                  <a:srgbClr val="FF00FF"/>
                </a:solidFill>
              </a:rPr>
              <a:t>i</a:t>
            </a:r>
            <a:r>
              <a:rPr lang="en-US" sz="2000">
                <a:solidFill>
                  <a:srgbClr val="3366FF"/>
                </a:solidFill>
              </a:rPr>
              <a:t>e</a:t>
            </a:r>
            <a:r>
              <a:rPr lang="en-US" sz="2000">
                <a:solidFill>
                  <a:srgbClr val="FF00FF"/>
                </a:solidFill>
              </a:rPr>
              <a:t>d </a:t>
            </a:r>
            <a:r>
              <a:rPr lang="en-US" sz="2000">
                <a:solidFill>
                  <a:srgbClr val="3366FF"/>
                </a:solidFill>
              </a:rPr>
              <a:t>L</a:t>
            </a:r>
            <a:r>
              <a:rPr lang="en-US" sz="2000">
                <a:solidFill>
                  <a:srgbClr val="FF00FF"/>
                </a:solidFill>
              </a:rPr>
              <a:t>S</a:t>
            </a:r>
            <a:r>
              <a:rPr lang="en-US" sz="2000">
                <a:solidFill>
                  <a:srgbClr val="3366FF"/>
                </a:solidFill>
              </a:rPr>
              <a:t>M, HRLDAS</a:t>
            </a:r>
            <a:r>
              <a:rPr lang="en-US" sz="2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52964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1026" descr="Z04_slid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866775"/>
            <a:ext cx="5715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Text Box 1027"/>
          <p:cNvSpPr txBox="1">
            <a:spLocks noChangeArrowheads="1"/>
          </p:cNvSpPr>
          <p:nvPr/>
        </p:nvSpPr>
        <p:spPr bwMode="auto">
          <a:xfrm>
            <a:off x="990600" y="457200"/>
            <a:ext cx="732472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latin typeface="Helvetica" charset="0"/>
              </a:rPr>
              <a:t>500 hPa height (solid), </a:t>
            </a:r>
            <a:r>
              <a:rPr lang="en-US" sz="1800" i="1">
                <a:latin typeface="Helvetica" charset="0"/>
              </a:rPr>
              <a:t>v</a:t>
            </a:r>
            <a:r>
              <a:rPr lang="ja-JP" altLang="en-US" sz="1800" i="1">
                <a:latin typeface="Helvetica" charset="0"/>
              </a:rPr>
              <a:t>’</a:t>
            </a:r>
            <a:r>
              <a:rPr lang="en-US" altLang="ja-JP" sz="1800" i="1">
                <a:latin typeface="Helvetica" charset="0"/>
              </a:rPr>
              <a:t> (color, c.i.=2m/s), 3h precip (shaded &gt; 3mm)</a:t>
            </a:r>
            <a:r>
              <a:rPr lang="en-US" altLang="ja-JP" sz="1800"/>
              <a:t> </a:t>
            </a:r>
            <a:endParaRPr lang="en-US" sz="1800"/>
          </a:p>
        </p:txBody>
      </p:sp>
      <p:sp>
        <p:nvSpPr>
          <p:cNvPr id="135171" name="Text Box 1028"/>
          <p:cNvSpPr txBox="1">
            <a:spLocks noChangeArrowheads="1"/>
          </p:cNvSpPr>
          <p:nvPr/>
        </p:nvSpPr>
        <p:spPr bwMode="auto">
          <a:xfrm>
            <a:off x="5318125" y="5500688"/>
            <a:ext cx="1997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>
                <a:latin typeface="Helvetica" charset="0"/>
              </a:rPr>
              <a:t>CAPE &gt; 50J/Kg</a:t>
            </a:r>
          </a:p>
        </p:txBody>
      </p:sp>
      <p:graphicFrame>
        <p:nvGraphicFramePr>
          <p:cNvPr id="135172" name="Object 2"/>
          <p:cNvGraphicFramePr>
            <a:graphicFrameLocks noChangeAspect="1"/>
          </p:cNvGraphicFramePr>
          <p:nvPr/>
        </p:nvGraphicFramePr>
        <p:xfrm>
          <a:off x="4510088" y="6019800"/>
          <a:ext cx="366712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2" name="Equation" r:id="rId5" imgW="127000" imgH="139700" progId="Equation.DSMT4">
                  <p:embed/>
                </p:oleObj>
              </mc:Choice>
              <mc:Fallback>
                <p:oleObj name="Equation" r:id="rId5" imgW="127000" imgH="139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0088" y="6019800"/>
                        <a:ext cx="366712" cy="403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173" name="Object 3"/>
          <p:cNvGraphicFramePr>
            <a:graphicFrameLocks noChangeAspect="1"/>
          </p:cNvGraphicFramePr>
          <p:nvPr/>
        </p:nvGraphicFramePr>
        <p:xfrm>
          <a:off x="1273175" y="3163888"/>
          <a:ext cx="40322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3" name="Equation" r:id="rId7" imgW="139700" imgH="165100" progId="Equation.DSMT4">
                  <p:embed/>
                </p:oleObj>
              </mc:Choice>
              <mc:Fallback>
                <p:oleObj name="Equation" r:id="rId7" imgW="1397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3175" y="3163888"/>
                        <a:ext cx="403225" cy="476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174" name="Object 4"/>
          <p:cNvGraphicFramePr>
            <a:graphicFrameLocks noChangeAspect="1"/>
          </p:cNvGraphicFramePr>
          <p:nvPr/>
        </p:nvGraphicFramePr>
        <p:xfrm>
          <a:off x="1855788" y="868363"/>
          <a:ext cx="1579562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4" name="Equation" r:id="rId9" imgW="431800" imgH="203200" progId="Equation.DSMT4">
                  <p:embed/>
                </p:oleObj>
              </mc:Choice>
              <mc:Fallback>
                <p:oleObj name="Equation" r:id="rId9" imgW="4318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868363"/>
                        <a:ext cx="1579562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175" name="Text Box 1032"/>
          <p:cNvSpPr txBox="1">
            <a:spLocks noChangeArrowheads="1"/>
          </p:cNvSpPr>
          <p:nvPr/>
        </p:nvSpPr>
        <p:spPr bwMode="auto">
          <a:xfrm>
            <a:off x="2924175" y="22225"/>
            <a:ext cx="3398838" cy="43497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  <a:latin typeface="Helvetica" charset="0"/>
              </a:rPr>
              <a:t>Evolution of Difference Field</a:t>
            </a:r>
          </a:p>
        </p:txBody>
      </p:sp>
      <p:grpSp>
        <p:nvGrpSpPr>
          <p:cNvPr id="135176" name="Group 1033"/>
          <p:cNvGrpSpPr>
            <a:grpSpLocks/>
          </p:cNvGrpSpPr>
          <p:nvPr/>
        </p:nvGrpSpPr>
        <p:grpSpPr bwMode="auto">
          <a:xfrm>
            <a:off x="1752600" y="6438900"/>
            <a:ext cx="5638800" cy="381000"/>
            <a:chOff x="1104" y="4056"/>
            <a:chExt cx="3552" cy="240"/>
          </a:xfrm>
        </p:grpSpPr>
        <p:sp>
          <p:nvSpPr>
            <p:cNvPr id="135178" name="Line 1034"/>
            <p:cNvSpPr>
              <a:spLocks noChangeShapeType="1"/>
            </p:cNvSpPr>
            <p:nvPr/>
          </p:nvSpPr>
          <p:spPr bwMode="auto">
            <a:xfrm>
              <a:off x="1104" y="4184"/>
              <a:ext cx="355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5179" name="Object 5"/>
            <p:cNvGraphicFramePr>
              <a:graphicFrameLocks noChangeAspect="1"/>
            </p:cNvGraphicFramePr>
            <p:nvPr/>
          </p:nvGraphicFramePr>
          <p:xfrm>
            <a:off x="2624" y="4056"/>
            <a:ext cx="720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285" name="Equation" r:id="rId11" imgW="533400" imgH="177800" progId="Equation.DSMT4">
                    <p:embed/>
                  </p:oleObj>
                </mc:Choice>
                <mc:Fallback>
                  <p:oleObj name="Equation" r:id="rId11" imgW="533400" imgH="177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24" y="4056"/>
                          <a:ext cx="720" cy="24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5177" name="Text Box 1036"/>
          <p:cNvSpPr txBox="1">
            <a:spLocks noChangeArrowheads="1"/>
          </p:cNvSpPr>
          <p:nvPr/>
        </p:nvSpPr>
        <p:spPr bwMode="auto">
          <a:xfrm>
            <a:off x="7162800" y="6140450"/>
            <a:ext cx="1957388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latin typeface="Helvetica" charset="0"/>
              </a:rPr>
              <a:t>Zhang et al.  (2006)</a:t>
            </a:r>
          </a:p>
        </p:txBody>
      </p:sp>
    </p:spTree>
    <p:extLst>
      <p:ext uri="{BB962C8B-B14F-4D97-AF65-F5344CB8AC3E}">
        <p14:creationId xmlns:p14="http://schemas.microsoft.com/office/powerpoint/2010/main" val="1846465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2" descr="Z04_slid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852488"/>
            <a:ext cx="5715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8" name="Text Box 3"/>
          <p:cNvSpPr txBox="1">
            <a:spLocks noChangeArrowheads="1"/>
          </p:cNvSpPr>
          <p:nvPr/>
        </p:nvSpPr>
        <p:spPr bwMode="auto">
          <a:xfrm>
            <a:off x="5318125" y="5500688"/>
            <a:ext cx="1997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>
                <a:latin typeface="Helvetica" charset="0"/>
              </a:rPr>
              <a:t>CAPE &gt; 50J/Kg</a:t>
            </a:r>
          </a:p>
        </p:txBody>
      </p:sp>
      <p:graphicFrame>
        <p:nvGraphicFramePr>
          <p:cNvPr id="137219" name="Object 2"/>
          <p:cNvGraphicFramePr>
            <a:graphicFrameLocks noChangeAspect="1"/>
          </p:cNvGraphicFramePr>
          <p:nvPr/>
        </p:nvGraphicFramePr>
        <p:xfrm>
          <a:off x="4510088" y="6019800"/>
          <a:ext cx="366712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0" name="Equation" r:id="rId5" imgW="127000" imgH="139700" progId="Equation.DSMT4">
                  <p:embed/>
                </p:oleObj>
              </mc:Choice>
              <mc:Fallback>
                <p:oleObj name="Equation" r:id="rId5" imgW="127000" imgH="139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0088" y="6019800"/>
                        <a:ext cx="366712" cy="403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220" name="Object 3"/>
          <p:cNvGraphicFramePr>
            <a:graphicFrameLocks noChangeAspect="1"/>
          </p:cNvGraphicFramePr>
          <p:nvPr/>
        </p:nvGraphicFramePr>
        <p:xfrm>
          <a:off x="1273175" y="3163888"/>
          <a:ext cx="40322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1" name="Equation" r:id="rId7" imgW="139700" imgH="165100" progId="Equation.DSMT4">
                  <p:embed/>
                </p:oleObj>
              </mc:Choice>
              <mc:Fallback>
                <p:oleObj name="Equation" r:id="rId7" imgW="1397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3175" y="3163888"/>
                        <a:ext cx="403225" cy="476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221" name="Object 4"/>
          <p:cNvGraphicFramePr>
            <a:graphicFrameLocks noChangeAspect="1"/>
          </p:cNvGraphicFramePr>
          <p:nvPr/>
        </p:nvGraphicFramePr>
        <p:xfrm>
          <a:off x="1831975" y="868363"/>
          <a:ext cx="1627188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2" name="Equation" r:id="rId9" imgW="444500" imgH="203200" progId="Equation.DSMT4">
                  <p:embed/>
                </p:oleObj>
              </mc:Choice>
              <mc:Fallback>
                <p:oleObj name="Equation" r:id="rId9" imgW="4445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1975" y="868363"/>
                        <a:ext cx="1627188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222" name="Text Box 7"/>
          <p:cNvSpPr txBox="1">
            <a:spLocks noChangeArrowheads="1"/>
          </p:cNvSpPr>
          <p:nvPr/>
        </p:nvSpPr>
        <p:spPr bwMode="auto">
          <a:xfrm>
            <a:off x="990600" y="457200"/>
            <a:ext cx="732472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latin typeface="Helvetica" charset="0"/>
              </a:rPr>
              <a:t>500 hPa height (solid), </a:t>
            </a:r>
            <a:r>
              <a:rPr lang="en-US" sz="1800" i="1">
                <a:latin typeface="Helvetica" charset="0"/>
              </a:rPr>
              <a:t>v</a:t>
            </a:r>
            <a:r>
              <a:rPr lang="ja-JP" altLang="en-US" sz="1800" i="1">
                <a:latin typeface="Helvetica" charset="0"/>
              </a:rPr>
              <a:t>’</a:t>
            </a:r>
            <a:r>
              <a:rPr lang="en-US" altLang="ja-JP" sz="1800" i="1">
                <a:latin typeface="Helvetica" charset="0"/>
              </a:rPr>
              <a:t> (color, c.i.=2m/s), 3h precip (shaded &gt; 3mm)</a:t>
            </a:r>
            <a:r>
              <a:rPr lang="en-US" altLang="ja-JP" sz="1800"/>
              <a:t> </a:t>
            </a:r>
            <a:endParaRPr lang="en-US" sz="1800"/>
          </a:p>
        </p:txBody>
      </p:sp>
      <p:sp>
        <p:nvSpPr>
          <p:cNvPr id="137223" name="Text Box 8"/>
          <p:cNvSpPr txBox="1">
            <a:spLocks noChangeArrowheads="1"/>
          </p:cNvSpPr>
          <p:nvPr/>
        </p:nvSpPr>
        <p:spPr bwMode="auto">
          <a:xfrm>
            <a:off x="2924175" y="22225"/>
            <a:ext cx="3398838" cy="43497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  <a:latin typeface="Helvetica" charset="0"/>
              </a:rPr>
              <a:t>Evolution of Difference Field</a:t>
            </a:r>
          </a:p>
        </p:txBody>
      </p:sp>
      <p:grpSp>
        <p:nvGrpSpPr>
          <p:cNvPr id="137224" name="Group 9"/>
          <p:cNvGrpSpPr>
            <a:grpSpLocks/>
          </p:cNvGrpSpPr>
          <p:nvPr/>
        </p:nvGrpSpPr>
        <p:grpSpPr bwMode="auto">
          <a:xfrm>
            <a:off x="1752600" y="6438900"/>
            <a:ext cx="5638800" cy="381000"/>
            <a:chOff x="1104" y="4056"/>
            <a:chExt cx="3552" cy="240"/>
          </a:xfrm>
        </p:grpSpPr>
        <p:sp>
          <p:nvSpPr>
            <p:cNvPr id="137226" name="Line 10"/>
            <p:cNvSpPr>
              <a:spLocks noChangeShapeType="1"/>
            </p:cNvSpPr>
            <p:nvPr/>
          </p:nvSpPr>
          <p:spPr bwMode="auto">
            <a:xfrm>
              <a:off x="1104" y="4184"/>
              <a:ext cx="355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7227" name="Object 5"/>
            <p:cNvGraphicFramePr>
              <a:graphicFrameLocks noChangeAspect="1"/>
            </p:cNvGraphicFramePr>
            <p:nvPr/>
          </p:nvGraphicFramePr>
          <p:xfrm>
            <a:off x="2624" y="4056"/>
            <a:ext cx="720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333" name="Equation" r:id="rId11" imgW="533400" imgH="177800" progId="Equation.DSMT4">
                    <p:embed/>
                  </p:oleObj>
                </mc:Choice>
                <mc:Fallback>
                  <p:oleObj name="Equation" r:id="rId11" imgW="533400" imgH="177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24" y="4056"/>
                          <a:ext cx="720" cy="24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7225" name="Text Box 12"/>
          <p:cNvSpPr txBox="1">
            <a:spLocks noChangeArrowheads="1"/>
          </p:cNvSpPr>
          <p:nvPr/>
        </p:nvSpPr>
        <p:spPr bwMode="auto">
          <a:xfrm>
            <a:off x="7162800" y="6140450"/>
            <a:ext cx="1957388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latin typeface="Helvetica" charset="0"/>
              </a:rPr>
              <a:t>Zhang et al.  (2006)</a:t>
            </a:r>
          </a:p>
        </p:txBody>
      </p:sp>
    </p:spTree>
    <p:extLst>
      <p:ext uri="{BB962C8B-B14F-4D97-AF65-F5344CB8AC3E}">
        <p14:creationId xmlns:p14="http://schemas.microsoft.com/office/powerpoint/2010/main" val="125948131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Z04_slid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866775"/>
            <a:ext cx="5715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6" name="Text Box 3"/>
          <p:cNvSpPr txBox="1">
            <a:spLocks noChangeArrowheads="1"/>
          </p:cNvSpPr>
          <p:nvPr/>
        </p:nvSpPr>
        <p:spPr bwMode="auto">
          <a:xfrm>
            <a:off x="5334000" y="5500688"/>
            <a:ext cx="1997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>
                <a:latin typeface="Helvetica" charset="0"/>
              </a:rPr>
              <a:t>CAPE &gt; 50J/Kg</a:t>
            </a:r>
          </a:p>
        </p:txBody>
      </p:sp>
      <p:graphicFrame>
        <p:nvGraphicFramePr>
          <p:cNvPr id="139267" name="Object 2"/>
          <p:cNvGraphicFramePr>
            <a:graphicFrameLocks noChangeAspect="1"/>
          </p:cNvGraphicFramePr>
          <p:nvPr/>
        </p:nvGraphicFramePr>
        <p:xfrm>
          <a:off x="4510088" y="6019800"/>
          <a:ext cx="366712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8" name="Equation" r:id="rId5" imgW="127000" imgH="139700" progId="Equation.DSMT4">
                  <p:embed/>
                </p:oleObj>
              </mc:Choice>
              <mc:Fallback>
                <p:oleObj name="Equation" r:id="rId5" imgW="127000" imgH="139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0088" y="6019800"/>
                        <a:ext cx="366712" cy="403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268" name="Object 3"/>
          <p:cNvGraphicFramePr>
            <a:graphicFrameLocks noChangeAspect="1"/>
          </p:cNvGraphicFramePr>
          <p:nvPr/>
        </p:nvGraphicFramePr>
        <p:xfrm>
          <a:off x="1273175" y="3163888"/>
          <a:ext cx="40322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9" name="Equation" r:id="rId7" imgW="139700" imgH="165100" progId="Equation.DSMT4">
                  <p:embed/>
                </p:oleObj>
              </mc:Choice>
              <mc:Fallback>
                <p:oleObj name="Equation" r:id="rId7" imgW="1397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3175" y="3163888"/>
                        <a:ext cx="403225" cy="476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269" name="Object 4"/>
          <p:cNvGraphicFramePr>
            <a:graphicFrameLocks noChangeAspect="1"/>
          </p:cNvGraphicFramePr>
          <p:nvPr/>
        </p:nvGraphicFramePr>
        <p:xfrm>
          <a:off x="1785938" y="914400"/>
          <a:ext cx="1719262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0" name="Equation" r:id="rId9" imgW="469900" imgH="177800" progId="Equation.DSMT4">
                  <p:embed/>
                </p:oleObj>
              </mc:Choice>
              <mc:Fallback>
                <p:oleObj name="Equation" r:id="rId9" imgW="469900" imgH="177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38" y="914400"/>
                        <a:ext cx="1719262" cy="652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270" name="Text Box 7"/>
          <p:cNvSpPr txBox="1">
            <a:spLocks noChangeArrowheads="1"/>
          </p:cNvSpPr>
          <p:nvPr/>
        </p:nvSpPr>
        <p:spPr bwMode="auto">
          <a:xfrm>
            <a:off x="990600" y="457200"/>
            <a:ext cx="732472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latin typeface="Helvetica" charset="0"/>
              </a:rPr>
              <a:t>500 hPa height (solid), </a:t>
            </a:r>
            <a:r>
              <a:rPr lang="en-US" sz="1800" i="1">
                <a:latin typeface="Helvetica" charset="0"/>
              </a:rPr>
              <a:t>v</a:t>
            </a:r>
            <a:r>
              <a:rPr lang="ja-JP" altLang="en-US" sz="1800" i="1">
                <a:latin typeface="Helvetica" charset="0"/>
              </a:rPr>
              <a:t>’</a:t>
            </a:r>
            <a:r>
              <a:rPr lang="en-US" altLang="ja-JP" sz="1800" i="1">
                <a:latin typeface="Helvetica" charset="0"/>
              </a:rPr>
              <a:t> (color, c.i.=2m/s), 3h precip (shaded &gt; 3mm)</a:t>
            </a:r>
            <a:r>
              <a:rPr lang="en-US" altLang="ja-JP" sz="1800"/>
              <a:t> </a:t>
            </a:r>
            <a:endParaRPr lang="en-US" sz="1800"/>
          </a:p>
        </p:txBody>
      </p:sp>
      <p:sp>
        <p:nvSpPr>
          <p:cNvPr id="139271" name="Text Box 8"/>
          <p:cNvSpPr txBox="1">
            <a:spLocks noChangeArrowheads="1"/>
          </p:cNvSpPr>
          <p:nvPr/>
        </p:nvSpPr>
        <p:spPr bwMode="auto">
          <a:xfrm>
            <a:off x="2924175" y="22225"/>
            <a:ext cx="3398838" cy="43497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  <a:latin typeface="Helvetica" charset="0"/>
              </a:rPr>
              <a:t>Evolution of Difference Field</a:t>
            </a:r>
          </a:p>
        </p:txBody>
      </p:sp>
      <p:grpSp>
        <p:nvGrpSpPr>
          <p:cNvPr id="139272" name="Group 9"/>
          <p:cNvGrpSpPr>
            <a:grpSpLocks/>
          </p:cNvGrpSpPr>
          <p:nvPr/>
        </p:nvGrpSpPr>
        <p:grpSpPr bwMode="auto">
          <a:xfrm>
            <a:off x="1752600" y="6438900"/>
            <a:ext cx="5638800" cy="381000"/>
            <a:chOff x="1104" y="4056"/>
            <a:chExt cx="3552" cy="240"/>
          </a:xfrm>
        </p:grpSpPr>
        <p:sp>
          <p:nvSpPr>
            <p:cNvPr id="139274" name="Line 10"/>
            <p:cNvSpPr>
              <a:spLocks noChangeShapeType="1"/>
            </p:cNvSpPr>
            <p:nvPr/>
          </p:nvSpPr>
          <p:spPr bwMode="auto">
            <a:xfrm>
              <a:off x="1104" y="4184"/>
              <a:ext cx="355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9275" name="Object 5"/>
            <p:cNvGraphicFramePr>
              <a:graphicFrameLocks noChangeAspect="1"/>
            </p:cNvGraphicFramePr>
            <p:nvPr/>
          </p:nvGraphicFramePr>
          <p:xfrm>
            <a:off x="2624" y="4056"/>
            <a:ext cx="720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381" name="Equation" r:id="rId11" imgW="533400" imgH="177800" progId="Equation.DSMT4">
                    <p:embed/>
                  </p:oleObj>
                </mc:Choice>
                <mc:Fallback>
                  <p:oleObj name="Equation" r:id="rId11" imgW="533400" imgH="177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24" y="4056"/>
                          <a:ext cx="720" cy="24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9273" name="Text Box 12"/>
          <p:cNvSpPr txBox="1">
            <a:spLocks noChangeArrowheads="1"/>
          </p:cNvSpPr>
          <p:nvPr/>
        </p:nvSpPr>
        <p:spPr bwMode="auto">
          <a:xfrm>
            <a:off x="7162800" y="6140450"/>
            <a:ext cx="1957388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latin typeface="Helvetica" charset="0"/>
              </a:rPr>
              <a:t>Zhang et al.  (2006)</a:t>
            </a:r>
          </a:p>
        </p:txBody>
      </p:sp>
    </p:spTree>
    <p:extLst>
      <p:ext uri="{BB962C8B-B14F-4D97-AF65-F5344CB8AC3E}">
        <p14:creationId xmlns:p14="http://schemas.microsoft.com/office/powerpoint/2010/main" val="292404989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1026" descr="Z04_slid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852488"/>
            <a:ext cx="5715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Text Box 1027"/>
          <p:cNvSpPr txBox="1">
            <a:spLocks noChangeArrowheads="1"/>
          </p:cNvSpPr>
          <p:nvPr/>
        </p:nvSpPr>
        <p:spPr bwMode="auto">
          <a:xfrm>
            <a:off x="5318125" y="5500688"/>
            <a:ext cx="1997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>
                <a:latin typeface="Helvetica" charset="0"/>
              </a:rPr>
              <a:t>CAPE &gt; 50J/Kg</a:t>
            </a:r>
          </a:p>
        </p:txBody>
      </p:sp>
      <p:graphicFrame>
        <p:nvGraphicFramePr>
          <p:cNvPr id="141315" name="Object 2"/>
          <p:cNvGraphicFramePr>
            <a:graphicFrameLocks noChangeAspect="1"/>
          </p:cNvGraphicFramePr>
          <p:nvPr/>
        </p:nvGraphicFramePr>
        <p:xfrm>
          <a:off x="4510088" y="6019800"/>
          <a:ext cx="366712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6" name="Equation" r:id="rId5" imgW="127000" imgH="139700" progId="Equation.DSMT4">
                  <p:embed/>
                </p:oleObj>
              </mc:Choice>
              <mc:Fallback>
                <p:oleObj name="Equation" r:id="rId5" imgW="127000" imgH="139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0088" y="6019800"/>
                        <a:ext cx="366712" cy="403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316" name="Object 3"/>
          <p:cNvGraphicFramePr>
            <a:graphicFrameLocks noChangeAspect="1"/>
          </p:cNvGraphicFramePr>
          <p:nvPr/>
        </p:nvGraphicFramePr>
        <p:xfrm>
          <a:off x="1273175" y="3163888"/>
          <a:ext cx="40322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7" name="Equation" r:id="rId7" imgW="139700" imgH="165100" progId="Equation.DSMT4">
                  <p:embed/>
                </p:oleObj>
              </mc:Choice>
              <mc:Fallback>
                <p:oleObj name="Equation" r:id="rId7" imgW="1397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3175" y="3163888"/>
                        <a:ext cx="403225" cy="476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317" name="Object 4"/>
          <p:cNvGraphicFramePr>
            <a:graphicFrameLocks noChangeAspect="1"/>
          </p:cNvGraphicFramePr>
          <p:nvPr/>
        </p:nvGraphicFramePr>
        <p:xfrm>
          <a:off x="1809750" y="914400"/>
          <a:ext cx="1671638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8" name="Equation" r:id="rId9" imgW="457200" imgH="177800" progId="Equation.DSMT4">
                  <p:embed/>
                </p:oleObj>
              </mc:Choice>
              <mc:Fallback>
                <p:oleObj name="Equation" r:id="rId9" imgW="457200" imgH="177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0" y="914400"/>
                        <a:ext cx="1671638" cy="652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18" name="Text Box 1031"/>
          <p:cNvSpPr txBox="1">
            <a:spLocks noChangeArrowheads="1"/>
          </p:cNvSpPr>
          <p:nvPr/>
        </p:nvSpPr>
        <p:spPr bwMode="auto">
          <a:xfrm>
            <a:off x="990600" y="457200"/>
            <a:ext cx="732472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latin typeface="Helvetica" charset="0"/>
              </a:rPr>
              <a:t>500 hPa height (solid), </a:t>
            </a:r>
            <a:r>
              <a:rPr lang="en-US" sz="1800" i="1">
                <a:latin typeface="Helvetica" charset="0"/>
              </a:rPr>
              <a:t>v</a:t>
            </a:r>
            <a:r>
              <a:rPr lang="ja-JP" altLang="en-US" sz="1800" i="1">
                <a:latin typeface="Helvetica" charset="0"/>
              </a:rPr>
              <a:t>’</a:t>
            </a:r>
            <a:r>
              <a:rPr lang="en-US" altLang="ja-JP" sz="1800" i="1">
                <a:latin typeface="Helvetica" charset="0"/>
              </a:rPr>
              <a:t> (color, c.i.=2m/s), 3h precip (shaded &gt; 3mm)</a:t>
            </a:r>
            <a:r>
              <a:rPr lang="en-US" altLang="ja-JP" sz="1800"/>
              <a:t> </a:t>
            </a:r>
            <a:endParaRPr lang="en-US" sz="1800"/>
          </a:p>
        </p:txBody>
      </p:sp>
      <p:sp>
        <p:nvSpPr>
          <p:cNvPr id="141319" name="Text Box 1032"/>
          <p:cNvSpPr txBox="1">
            <a:spLocks noChangeArrowheads="1"/>
          </p:cNvSpPr>
          <p:nvPr/>
        </p:nvSpPr>
        <p:spPr bwMode="auto">
          <a:xfrm>
            <a:off x="2924175" y="22225"/>
            <a:ext cx="3398838" cy="43497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  <a:latin typeface="Helvetica" charset="0"/>
              </a:rPr>
              <a:t>Evolution of Difference Field</a:t>
            </a:r>
          </a:p>
        </p:txBody>
      </p:sp>
      <p:grpSp>
        <p:nvGrpSpPr>
          <p:cNvPr id="141320" name="Group 1033"/>
          <p:cNvGrpSpPr>
            <a:grpSpLocks/>
          </p:cNvGrpSpPr>
          <p:nvPr/>
        </p:nvGrpSpPr>
        <p:grpSpPr bwMode="auto">
          <a:xfrm>
            <a:off x="1752600" y="6438900"/>
            <a:ext cx="5638800" cy="381000"/>
            <a:chOff x="1104" y="4056"/>
            <a:chExt cx="3552" cy="240"/>
          </a:xfrm>
        </p:grpSpPr>
        <p:sp>
          <p:nvSpPr>
            <p:cNvPr id="141322" name="Line 1034"/>
            <p:cNvSpPr>
              <a:spLocks noChangeShapeType="1"/>
            </p:cNvSpPr>
            <p:nvPr/>
          </p:nvSpPr>
          <p:spPr bwMode="auto">
            <a:xfrm>
              <a:off x="1104" y="4184"/>
              <a:ext cx="355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41323" name="Object 5"/>
            <p:cNvGraphicFramePr>
              <a:graphicFrameLocks noChangeAspect="1"/>
            </p:cNvGraphicFramePr>
            <p:nvPr/>
          </p:nvGraphicFramePr>
          <p:xfrm>
            <a:off x="2624" y="4056"/>
            <a:ext cx="720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29" name="Equation" r:id="rId11" imgW="533400" imgH="177800" progId="Equation.DSMT4">
                    <p:embed/>
                  </p:oleObj>
                </mc:Choice>
                <mc:Fallback>
                  <p:oleObj name="Equation" r:id="rId11" imgW="533400" imgH="177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24" y="4056"/>
                          <a:ext cx="720" cy="24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1321" name="Text Box 1036"/>
          <p:cNvSpPr txBox="1">
            <a:spLocks noChangeArrowheads="1"/>
          </p:cNvSpPr>
          <p:nvPr/>
        </p:nvSpPr>
        <p:spPr bwMode="auto">
          <a:xfrm>
            <a:off x="7162800" y="6140450"/>
            <a:ext cx="1957388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latin typeface="Helvetica" charset="0"/>
              </a:rPr>
              <a:t>Zhang et al.  (2006)</a:t>
            </a:r>
          </a:p>
        </p:txBody>
      </p:sp>
    </p:spTree>
    <p:extLst>
      <p:ext uri="{BB962C8B-B14F-4D97-AF65-F5344CB8AC3E}">
        <p14:creationId xmlns:p14="http://schemas.microsoft.com/office/powerpoint/2010/main" val="15758463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1026" descr="Z04_slide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852488"/>
            <a:ext cx="5715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2" name="Text Box 1027"/>
          <p:cNvSpPr txBox="1">
            <a:spLocks noChangeArrowheads="1"/>
          </p:cNvSpPr>
          <p:nvPr/>
        </p:nvSpPr>
        <p:spPr bwMode="auto">
          <a:xfrm>
            <a:off x="5334000" y="5576888"/>
            <a:ext cx="1997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>
                <a:latin typeface="Helvetica" charset="0"/>
              </a:rPr>
              <a:t>CAPE &gt; 50J/Kg</a:t>
            </a:r>
          </a:p>
        </p:txBody>
      </p:sp>
      <p:graphicFrame>
        <p:nvGraphicFramePr>
          <p:cNvPr id="143363" name="Object 2"/>
          <p:cNvGraphicFramePr>
            <a:graphicFrameLocks noChangeAspect="1"/>
          </p:cNvGraphicFramePr>
          <p:nvPr/>
        </p:nvGraphicFramePr>
        <p:xfrm>
          <a:off x="4510088" y="6019800"/>
          <a:ext cx="366712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4" name="Equation" r:id="rId5" imgW="127000" imgH="139700" progId="Equation.DSMT4">
                  <p:embed/>
                </p:oleObj>
              </mc:Choice>
              <mc:Fallback>
                <p:oleObj name="Equation" r:id="rId5" imgW="127000" imgH="139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0088" y="6019800"/>
                        <a:ext cx="366712" cy="403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64" name="Object 3"/>
          <p:cNvGraphicFramePr>
            <a:graphicFrameLocks noChangeAspect="1"/>
          </p:cNvGraphicFramePr>
          <p:nvPr/>
        </p:nvGraphicFramePr>
        <p:xfrm>
          <a:off x="1273175" y="3163888"/>
          <a:ext cx="40322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5" name="Equation" r:id="rId7" imgW="139700" imgH="165100" progId="Equation.DSMT4">
                  <p:embed/>
                </p:oleObj>
              </mc:Choice>
              <mc:Fallback>
                <p:oleObj name="Equation" r:id="rId7" imgW="1397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3175" y="3163888"/>
                        <a:ext cx="403225" cy="476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65" name="Object 4"/>
          <p:cNvGraphicFramePr>
            <a:graphicFrameLocks noChangeAspect="1"/>
          </p:cNvGraphicFramePr>
          <p:nvPr/>
        </p:nvGraphicFramePr>
        <p:xfrm>
          <a:off x="1762125" y="914400"/>
          <a:ext cx="1766888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6" name="Equation" r:id="rId9" imgW="482600" imgH="177800" progId="Equation.DSMT4">
                  <p:embed/>
                </p:oleObj>
              </mc:Choice>
              <mc:Fallback>
                <p:oleObj name="Equation" r:id="rId9" imgW="482600" imgH="177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2125" y="914400"/>
                        <a:ext cx="1766888" cy="652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66" name="Text Box 1031"/>
          <p:cNvSpPr txBox="1">
            <a:spLocks noChangeArrowheads="1"/>
          </p:cNvSpPr>
          <p:nvPr/>
        </p:nvSpPr>
        <p:spPr bwMode="auto">
          <a:xfrm>
            <a:off x="990600" y="457200"/>
            <a:ext cx="732472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latin typeface="Helvetica" charset="0"/>
              </a:rPr>
              <a:t>500 hPa height (solid), </a:t>
            </a:r>
            <a:r>
              <a:rPr lang="en-US" sz="1800" i="1">
                <a:latin typeface="Helvetica" charset="0"/>
              </a:rPr>
              <a:t>v</a:t>
            </a:r>
            <a:r>
              <a:rPr lang="ja-JP" altLang="en-US" sz="1800" i="1">
                <a:latin typeface="Helvetica" charset="0"/>
              </a:rPr>
              <a:t>’</a:t>
            </a:r>
            <a:r>
              <a:rPr lang="en-US" altLang="ja-JP" sz="1800" i="1">
                <a:latin typeface="Helvetica" charset="0"/>
              </a:rPr>
              <a:t> (color, c.i.=2m/s), 3h precip (shaded &gt; 3mm)</a:t>
            </a:r>
            <a:r>
              <a:rPr lang="en-US" altLang="ja-JP" sz="1800"/>
              <a:t> </a:t>
            </a:r>
            <a:endParaRPr lang="en-US" sz="1800"/>
          </a:p>
        </p:txBody>
      </p:sp>
      <p:sp>
        <p:nvSpPr>
          <p:cNvPr id="143367" name="Text Box 1032"/>
          <p:cNvSpPr txBox="1">
            <a:spLocks noChangeArrowheads="1"/>
          </p:cNvSpPr>
          <p:nvPr/>
        </p:nvSpPr>
        <p:spPr bwMode="auto">
          <a:xfrm>
            <a:off x="2924175" y="22225"/>
            <a:ext cx="3398838" cy="43497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  <a:latin typeface="Helvetica" charset="0"/>
              </a:rPr>
              <a:t>Evolution of Difference Field</a:t>
            </a:r>
          </a:p>
        </p:txBody>
      </p:sp>
      <p:grpSp>
        <p:nvGrpSpPr>
          <p:cNvPr id="143368" name="Group 1033"/>
          <p:cNvGrpSpPr>
            <a:grpSpLocks/>
          </p:cNvGrpSpPr>
          <p:nvPr/>
        </p:nvGrpSpPr>
        <p:grpSpPr bwMode="auto">
          <a:xfrm>
            <a:off x="1752600" y="6438900"/>
            <a:ext cx="5638800" cy="381000"/>
            <a:chOff x="1104" y="4056"/>
            <a:chExt cx="3552" cy="240"/>
          </a:xfrm>
        </p:grpSpPr>
        <p:sp>
          <p:nvSpPr>
            <p:cNvPr id="143370" name="Line 1034"/>
            <p:cNvSpPr>
              <a:spLocks noChangeShapeType="1"/>
            </p:cNvSpPr>
            <p:nvPr/>
          </p:nvSpPr>
          <p:spPr bwMode="auto">
            <a:xfrm>
              <a:off x="1104" y="4184"/>
              <a:ext cx="355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43371" name="Object 5"/>
            <p:cNvGraphicFramePr>
              <a:graphicFrameLocks noChangeAspect="1"/>
            </p:cNvGraphicFramePr>
            <p:nvPr/>
          </p:nvGraphicFramePr>
          <p:xfrm>
            <a:off x="2624" y="4056"/>
            <a:ext cx="720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477" name="Equation" r:id="rId11" imgW="533400" imgH="177800" progId="Equation.DSMT4">
                    <p:embed/>
                  </p:oleObj>
                </mc:Choice>
                <mc:Fallback>
                  <p:oleObj name="Equation" r:id="rId11" imgW="533400" imgH="177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24" y="4056"/>
                          <a:ext cx="720" cy="24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3369" name="Text Box 1036"/>
          <p:cNvSpPr txBox="1">
            <a:spLocks noChangeArrowheads="1"/>
          </p:cNvSpPr>
          <p:nvPr/>
        </p:nvSpPr>
        <p:spPr bwMode="auto">
          <a:xfrm>
            <a:off x="7162800" y="6140450"/>
            <a:ext cx="1957388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latin typeface="Helvetica" charset="0"/>
              </a:rPr>
              <a:t>Zhang et al.  (2006)</a:t>
            </a:r>
          </a:p>
        </p:txBody>
      </p:sp>
    </p:spTree>
    <p:extLst>
      <p:ext uri="{BB962C8B-B14F-4D97-AF65-F5344CB8AC3E}">
        <p14:creationId xmlns:p14="http://schemas.microsoft.com/office/powerpoint/2010/main" val="40119618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1026" descr="Z04_slide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852488"/>
            <a:ext cx="5715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0" name="Text Box 1027"/>
          <p:cNvSpPr txBox="1">
            <a:spLocks noChangeArrowheads="1"/>
          </p:cNvSpPr>
          <p:nvPr/>
        </p:nvSpPr>
        <p:spPr bwMode="auto">
          <a:xfrm>
            <a:off x="4175125" y="5576888"/>
            <a:ext cx="1997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>
                <a:latin typeface="Helvetica" charset="0"/>
              </a:rPr>
              <a:t>CAPE &gt; 50J/Kg</a:t>
            </a:r>
          </a:p>
        </p:txBody>
      </p:sp>
      <p:graphicFrame>
        <p:nvGraphicFramePr>
          <p:cNvPr id="145411" name="Object 2"/>
          <p:cNvGraphicFramePr>
            <a:graphicFrameLocks noChangeAspect="1"/>
          </p:cNvGraphicFramePr>
          <p:nvPr/>
        </p:nvGraphicFramePr>
        <p:xfrm>
          <a:off x="4510088" y="6019800"/>
          <a:ext cx="366712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2" name="Equation" r:id="rId5" imgW="127000" imgH="139700" progId="Equation.DSMT4">
                  <p:embed/>
                </p:oleObj>
              </mc:Choice>
              <mc:Fallback>
                <p:oleObj name="Equation" r:id="rId5" imgW="127000" imgH="139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0088" y="6019800"/>
                        <a:ext cx="366712" cy="403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5412" name="Object 3"/>
          <p:cNvGraphicFramePr>
            <a:graphicFrameLocks noChangeAspect="1"/>
          </p:cNvGraphicFramePr>
          <p:nvPr/>
        </p:nvGraphicFramePr>
        <p:xfrm>
          <a:off x="1273175" y="3163888"/>
          <a:ext cx="40322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3" name="Equation" r:id="rId7" imgW="139700" imgH="165100" progId="Equation.DSMT4">
                  <p:embed/>
                </p:oleObj>
              </mc:Choice>
              <mc:Fallback>
                <p:oleObj name="Equation" r:id="rId7" imgW="1397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3175" y="3163888"/>
                        <a:ext cx="403225" cy="476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5413" name="Object 4"/>
          <p:cNvGraphicFramePr>
            <a:graphicFrameLocks noChangeAspect="1"/>
          </p:cNvGraphicFramePr>
          <p:nvPr/>
        </p:nvGraphicFramePr>
        <p:xfrm>
          <a:off x="1785938" y="914400"/>
          <a:ext cx="1719262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4" name="Equation" r:id="rId9" imgW="469900" imgH="177800" progId="Equation.DSMT4">
                  <p:embed/>
                </p:oleObj>
              </mc:Choice>
              <mc:Fallback>
                <p:oleObj name="Equation" r:id="rId9" imgW="469900" imgH="177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38" y="914400"/>
                        <a:ext cx="1719262" cy="652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414" name="Text Box 1031"/>
          <p:cNvSpPr txBox="1">
            <a:spLocks noChangeArrowheads="1"/>
          </p:cNvSpPr>
          <p:nvPr/>
        </p:nvSpPr>
        <p:spPr bwMode="auto">
          <a:xfrm>
            <a:off x="990600" y="457200"/>
            <a:ext cx="732472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latin typeface="Helvetica" charset="0"/>
              </a:rPr>
              <a:t>500 hPa height (solid), </a:t>
            </a:r>
            <a:r>
              <a:rPr lang="en-US" sz="1800" i="1">
                <a:latin typeface="Helvetica" charset="0"/>
              </a:rPr>
              <a:t>v</a:t>
            </a:r>
            <a:r>
              <a:rPr lang="ja-JP" altLang="en-US" sz="1800" i="1">
                <a:latin typeface="Helvetica" charset="0"/>
              </a:rPr>
              <a:t>’</a:t>
            </a:r>
            <a:r>
              <a:rPr lang="en-US" altLang="ja-JP" sz="1800" i="1">
                <a:latin typeface="Helvetica" charset="0"/>
              </a:rPr>
              <a:t> (color, c.i.=2m/s), 3h precip (shaded &gt; 3mm)</a:t>
            </a:r>
            <a:r>
              <a:rPr lang="en-US" altLang="ja-JP" sz="1800"/>
              <a:t> </a:t>
            </a:r>
            <a:endParaRPr lang="en-US" sz="1800"/>
          </a:p>
        </p:txBody>
      </p:sp>
      <p:sp>
        <p:nvSpPr>
          <p:cNvPr id="145415" name="Text Box 1032"/>
          <p:cNvSpPr txBox="1">
            <a:spLocks noChangeArrowheads="1"/>
          </p:cNvSpPr>
          <p:nvPr/>
        </p:nvSpPr>
        <p:spPr bwMode="auto">
          <a:xfrm>
            <a:off x="2924175" y="22225"/>
            <a:ext cx="3398838" cy="43497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  <a:latin typeface="Helvetica" charset="0"/>
              </a:rPr>
              <a:t>Evolution of Difference Field</a:t>
            </a:r>
          </a:p>
        </p:txBody>
      </p:sp>
      <p:grpSp>
        <p:nvGrpSpPr>
          <p:cNvPr id="145416" name="Group 1033"/>
          <p:cNvGrpSpPr>
            <a:grpSpLocks/>
          </p:cNvGrpSpPr>
          <p:nvPr/>
        </p:nvGrpSpPr>
        <p:grpSpPr bwMode="auto">
          <a:xfrm>
            <a:off x="1752600" y="6438900"/>
            <a:ext cx="5638800" cy="381000"/>
            <a:chOff x="1104" y="4056"/>
            <a:chExt cx="3552" cy="240"/>
          </a:xfrm>
        </p:grpSpPr>
        <p:sp>
          <p:nvSpPr>
            <p:cNvPr id="145418" name="Line 1034"/>
            <p:cNvSpPr>
              <a:spLocks noChangeShapeType="1"/>
            </p:cNvSpPr>
            <p:nvPr/>
          </p:nvSpPr>
          <p:spPr bwMode="auto">
            <a:xfrm>
              <a:off x="1104" y="4184"/>
              <a:ext cx="355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45419" name="Object 5"/>
            <p:cNvGraphicFramePr>
              <a:graphicFrameLocks noChangeAspect="1"/>
            </p:cNvGraphicFramePr>
            <p:nvPr/>
          </p:nvGraphicFramePr>
          <p:xfrm>
            <a:off x="2624" y="4056"/>
            <a:ext cx="720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525" name="Equation" r:id="rId11" imgW="533400" imgH="177800" progId="Equation.DSMT4">
                    <p:embed/>
                  </p:oleObj>
                </mc:Choice>
                <mc:Fallback>
                  <p:oleObj name="Equation" r:id="rId11" imgW="533400" imgH="177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24" y="4056"/>
                          <a:ext cx="720" cy="24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5417" name="Text Box 1036"/>
          <p:cNvSpPr txBox="1">
            <a:spLocks noChangeArrowheads="1"/>
          </p:cNvSpPr>
          <p:nvPr/>
        </p:nvSpPr>
        <p:spPr bwMode="auto">
          <a:xfrm>
            <a:off x="7162800" y="6140450"/>
            <a:ext cx="1957388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latin typeface="Helvetica" charset="0"/>
              </a:rPr>
              <a:t>Zhang et al.  (2006)</a:t>
            </a:r>
          </a:p>
        </p:txBody>
      </p:sp>
    </p:spTree>
    <p:extLst>
      <p:ext uri="{BB962C8B-B14F-4D97-AF65-F5344CB8AC3E}">
        <p14:creationId xmlns:p14="http://schemas.microsoft.com/office/powerpoint/2010/main" val="1079309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71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 Box 4"/>
          <p:cNvSpPr txBox="1">
            <a:spLocks noChangeArrowheads="1"/>
          </p:cNvSpPr>
          <p:nvPr/>
        </p:nvSpPr>
        <p:spPr bwMode="auto">
          <a:xfrm>
            <a:off x="685800" y="914400"/>
            <a:ext cx="8305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 </a:t>
            </a:r>
            <a:r>
              <a:rPr lang="en-US" sz="3000"/>
              <a:t>What does does it take to represent convective processes?</a:t>
            </a:r>
          </a:p>
        </p:txBody>
      </p:sp>
      <p:sp>
        <p:nvSpPr>
          <p:cNvPr id="86018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3276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400" u="sng">
                <a:solidFill>
                  <a:srgbClr val="FF0000"/>
                </a:solidFill>
              </a:rPr>
              <a:t>RESOLUTION</a:t>
            </a:r>
            <a:endParaRPr lang="en-US" sz="3200"/>
          </a:p>
        </p:txBody>
      </p:sp>
      <p:sp>
        <p:nvSpPr>
          <p:cNvPr id="86019" name="Text Box 6"/>
          <p:cNvSpPr txBox="1">
            <a:spLocks noChangeArrowheads="1"/>
          </p:cNvSpPr>
          <p:nvPr/>
        </p:nvSpPr>
        <p:spPr bwMode="auto">
          <a:xfrm>
            <a:off x="1219200" y="2057400"/>
            <a:ext cx="76962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It depends on the phenomena:</a:t>
            </a:r>
          </a:p>
          <a:p>
            <a:pPr>
              <a:spcBef>
                <a:spcPct val="50000"/>
              </a:spcBef>
            </a:pPr>
            <a:r>
              <a:rPr lang="en-US"/>
              <a:t>         </a:t>
            </a:r>
            <a:r>
              <a:rPr lang="en-US">
                <a:solidFill>
                  <a:schemeClr val="accent2"/>
                </a:solidFill>
              </a:rPr>
              <a:t>convective initiation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         updrafts, downdrafts, cold pools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         rain, hail, surface winds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         supercell processes (e.g. rotating updrafts)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         tornadoes (supercell, non-supercell, QLCS, etc..)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         bow echoes, squall lines, MCCs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62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cloudgrid_6k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533400"/>
            <a:ext cx="8069263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276600" y="60198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/>
              <a:t>6 km  Resolution</a:t>
            </a:r>
          </a:p>
        </p:txBody>
      </p:sp>
    </p:spTree>
    <p:extLst>
      <p:ext uri="{BB962C8B-B14F-4D97-AF65-F5344CB8AC3E}">
        <p14:creationId xmlns:p14="http://schemas.microsoft.com/office/powerpoint/2010/main" val="451841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 descr="cloudgrid_1k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609600"/>
            <a:ext cx="8069263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2971800" y="60960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/>
              <a:t>1 km  Resolution</a:t>
            </a:r>
          </a:p>
        </p:txBody>
      </p:sp>
    </p:spTree>
    <p:extLst>
      <p:ext uri="{BB962C8B-B14F-4D97-AF65-F5344CB8AC3E}">
        <p14:creationId xmlns:p14="http://schemas.microsoft.com/office/powerpoint/2010/main" val="2449055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 descr="IMG0020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1220788"/>
            <a:ext cx="7313612" cy="487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Text Box 3"/>
          <p:cNvSpPr txBox="1">
            <a:spLocks noChangeArrowheads="1"/>
          </p:cNvSpPr>
          <p:nvPr/>
        </p:nvSpPr>
        <p:spPr bwMode="auto">
          <a:xfrm>
            <a:off x="1600200" y="152400"/>
            <a:ext cx="6934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How much resolution does it take to simulate squall lines and bow echoes?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29326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20675" y="1355725"/>
            <a:ext cx="8518525" cy="3362325"/>
            <a:chOff x="58" y="576"/>
            <a:chExt cx="5366" cy="2014"/>
          </a:xfrm>
        </p:grpSpPr>
        <p:pic>
          <p:nvPicPr>
            <p:cNvPr id="9421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8" y="774"/>
              <a:ext cx="1496" cy="1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1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3" y="726"/>
              <a:ext cx="1648" cy="1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214" name="Text Box 5"/>
            <p:cNvSpPr txBox="1">
              <a:spLocks noChangeArrowheads="1"/>
            </p:cNvSpPr>
            <p:nvPr/>
          </p:nvSpPr>
          <p:spPr bwMode="auto">
            <a:xfrm>
              <a:off x="2352" y="2304"/>
              <a:ext cx="96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solidFill>
                    <a:schemeClr val="accent2"/>
                  </a:solidFill>
                </a:rPr>
                <a:t>4 km?</a:t>
              </a:r>
            </a:p>
          </p:txBody>
        </p:sp>
        <p:sp>
          <p:nvSpPr>
            <p:cNvPr id="94215" name="Text Box 6"/>
            <p:cNvSpPr txBox="1">
              <a:spLocks noChangeArrowheads="1"/>
            </p:cNvSpPr>
            <p:nvPr/>
          </p:nvSpPr>
          <p:spPr bwMode="auto">
            <a:xfrm>
              <a:off x="4256" y="2352"/>
              <a:ext cx="944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>
                  <a:solidFill>
                    <a:schemeClr val="accent2"/>
                  </a:solidFill>
                </a:rPr>
                <a:t>2 km?</a:t>
              </a:r>
            </a:p>
          </p:txBody>
        </p:sp>
        <p:pic>
          <p:nvPicPr>
            <p:cNvPr id="94216" name="Picture 7" descr="june10_P3_rada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" y="576"/>
              <a:ext cx="1758" cy="1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217" name="Text Box 8"/>
            <p:cNvSpPr txBox="1">
              <a:spLocks noChangeArrowheads="1"/>
            </p:cNvSpPr>
            <p:nvPr/>
          </p:nvSpPr>
          <p:spPr bwMode="auto">
            <a:xfrm>
              <a:off x="58" y="2304"/>
              <a:ext cx="1958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chemeClr val="accent2"/>
                  </a:solidFill>
                </a:rPr>
                <a:t>BAMEX OBS, Reflectivity</a:t>
              </a:r>
            </a:p>
          </p:txBody>
        </p:sp>
      </p:grpSp>
      <p:sp>
        <p:nvSpPr>
          <p:cNvPr id="94210" name="Text Box 9"/>
          <p:cNvSpPr txBox="1">
            <a:spLocks noChangeArrowheads="1"/>
          </p:cNvSpPr>
          <p:nvPr/>
        </p:nvSpPr>
        <p:spPr bwMode="auto">
          <a:xfrm>
            <a:off x="1828800" y="533400"/>
            <a:ext cx="579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BAMEX Bow Echo:  10 June 2003</a:t>
            </a:r>
            <a:endParaRPr lang="en-US" sz="1800"/>
          </a:p>
        </p:txBody>
      </p:sp>
      <p:sp>
        <p:nvSpPr>
          <p:cNvPr id="94211" name="Text Box 10"/>
          <p:cNvSpPr txBox="1">
            <a:spLocks noChangeArrowheads="1"/>
          </p:cNvSpPr>
          <p:nvPr/>
        </p:nvSpPr>
        <p:spPr bwMode="auto">
          <a:xfrm>
            <a:off x="4419600" y="48006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WRF-ARW Forecasts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64505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050604_00_re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74738"/>
            <a:ext cx="5951538" cy="494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1600200" y="228600"/>
            <a:ext cx="6172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u="sng">
                <a:solidFill>
                  <a:srgbClr val="FF0000"/>
                </a:solidFill>
              </a:rPr>
              <a:t>24 h forecast  Valid 00 UTC  06/05/05</a:t>
            </a:r>
          </a:p>
        </p:txBody>
      </p:sp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228600" y="2362200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>
                <a:solidFill>
                  <a:srgbClr val="FF0000"/>
                </a:solidFill>
              </a:rPr>
              <a:t>4-km ARW</a:t>
            </a:r>
          </a:p>
        </p:txBody>
      </p:sp>
      <p:sp>
        <p:nvSpPr>
          <p:cNvPr id="124933" name="Rectangle 5"/>
          <p:cNvSpPr>
            <a:spLocks noChangeArrowheads="1"/>
          </p:cNvSpPr>
          <p:nvPr/>
        </p:nvSpPr>
        <p:spPr bwMode="auto">
          <a:xfrm>
            <a:off x="304800" y="4327525"/>
            <a:ext cx="1411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>
                <a:solidFill>
                  <a:srgbClr val="FF0000"/>
                </a:solidFill>
              </a:rPr>
              <a:t>2-km ARW</a:t>
            </a:r>
          </a:p>
        </p:txBody>
      </p:sp>
      <p:sp>
        <p:nvSpPr>
          <p:cNvPr id="124934" name="Rectangle 6"/>
          <p:cNvSpPr>
            <a:spLocks noChangeArrowheads="1"/>
          </p:cNvSpPr>
          <p:nvPr/>
        </p:nvSpPr>
        <p:spPr bwMode="auto">
          <a:xfrm>
            <a:off x="7620000" y="2209800"/>
            <a:ext cx="9667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>
                <a:solidFill>
                  <a:srgbClr val="FF0000"/>
                </a:solidFill>
              </a:rPr>
              <a:t>4-km NMM</a:t>
            </a:r>
          </a:p>
        </p:txBody>
      </p:sp>
      <p:sp>
        <p:nvSpPr>
          <p:cNvPr id="124935" name="Text Box 7"/>
          <p:cNvSpPr txBox="1">
            <a:spLocks noChangeArrowheads="1"/>
          </p:cNvSpPr>
          <p:nvPr/>
        </p:nvSpPr>
        <p:spPr bwMode="auto">
          <a:xfrm>
            <a:off x="7620000" y="4267200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>
                <a:solidFill>
                  <a:srgbClr val="FF0000"/>
                </a:solidFill>
              </a:rPr>
              <a:t>Nexrad</a:t>
            </a:r>
          </a:p>
        </p:txBody>
      </p:sp>
    </p:spTree>
    <p:extLst>
      <p:ext uri="{BB962C8B-B14F-4D97-AF65-F5344CB8AC3E}">
        <p14:creationId xmlns:p14="http://schemas.microsoft.com/office/powerpoint/2010/main" val="60894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 descr="IMG0011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1206500"/>
            <a:ext cx="7678737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4" name="Text Box 3"/>
          <p:cNvSpPr txBox="1">
            <a:spLocks noChangeArrowheads="1"/>
          </p:cNvSpPr>
          <p:nvPr/>
        </p:nvSpPr>
        <p:spPr bwMode="auto">
          <a:xfrm>
            <a:off x="838200" y="319088"/>
            <a:ext cx="7848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  How much resolution to simulate a supercell?</a:t>
            </a:r>
          </a:p>
        </p:txBody>
      </p:sp>
    </p:spTree>
    <p:extLst>
      <p:ext uri="{BB962C8B-B14F-4D97-AF65-F5344CB8AC3E}">
        <p14:creationId xmlns:p14="http://schemas.microsoft.com/office/powerpoint/2010/main" val="1383301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804</Words>
  <Application>Microsoft Macintosh PowerPoint</Application>
  <PresentationFormat>On-screen Show (4:3)</PresentationFormat>
  <Paragraphs>166</Paragraphs>
  <Slides>26</Slides>
  <Notes>24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Morris Weisman</dc:creator>
  <cp:lastModifiedBy>Morris Weisman</cp:lastModifiedBy>
  <cp:revision>3</cp:revision>
  <dcterms:created xsi:type="dcterms:W3CDTF">2017-09-20T15:49:59Z</dcterms:created>
  <dcterms:modified xsi:type="dcterms:W3CDTF">2017-09-25T17:32:12Z</dcterms:modified>
</cp:coreProperties>
</file>