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oleObject1.bin" ContentType="application/vnd.openxmlformats-officedocument.oleObject"/>
  <Override PartName="/ppt/notesSlides/notesSlide28.xml" ContentType="application/vnd.openxmlformats-officedocument.presentationml.notesSlide+xml"/>
  <Override PartName="/ppt/embeddings/oleObject2.bin" ContentType="application/vnd.openxmlformats-officedocument.oleObject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4" r:id="rId11"/>
    <p:sldId id="265" r:id="rId12"/>
    <p:sldId id="267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8" r:id="rId21"/>
    <p:sldId id="280" r:id="rId22"/>
    <p:sldId id="279" r:id="rId23"/>
    <p:sldId id="281" r:id="rId24"/>
    <p:sldId id="282" r:id="rId25"/>
    <p:sldId id="283" r:id="rId26"/>
    <p:sldId id="284" r:id="rId27"/>
    <p:sldId id="286" r:id="rId28"/>
    <p:sldId id="285" r:id="rId29"/>
    <p:sldId id="287" r:id="rId30"/>
    <p:sldId id="288" r:id="rId31"/>
    <p:sldId id="299" r:id="rId32"/>
    <p:sldId id="289" r:id="rId33"/>
    <p:sldId id="290" r:id="rId34"/>
    <p:sldId id="291" r:id="rId35"/>
    <p:sldId id="292" r:id="rId36"/>
    <p:sldId id="293" r:id="rId37"/>
    <p:sldId id="294" r:id="rId38"/>
    <p:sldId id="297" r:id="rId39"/>
    <p:sldId id="295" r:id="rId40"/>
    <p:sldId id="300" r:id="rId41"/>
    <p:sldId id="301" r:id="rId42"/>
    <p:sldId id="302" r:id="rId43"/>
    <p:sldId id="298" r:id="rId44"/>
    <p:sldId id="312" r:id="rId45"/>
    <p:sldId id="307" r:id="rId46"/>
    <p:sldId id="308" r:id="rId47"/>
    <p:sldId id="304" r:id="rId48"/>
    <p:sldId id="305" r:id="rId49"/>
    <p:sldId id="310" r:id="rId50"/>
    <p:sldId id="309" r:id="rId51"/>
    <p:sldId id="311" r:id="rId52"/>
    <p:sldId id="313" r:id="rId53"/>
    <p:sldId id="314" r:id="rId54"/>
    <p:sldId id="315" r:id="rId55"/>
    <p:sldId id="316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0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10569-F17C-A347-8B3E-5D6EFEE7E8B9}" type="datetimeFigureOut">
              <a:rPr lang="en-US" smtClean="0"/>
              <a:t>2/2/16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2A86F-A9B8-CF41-8A3D-45D8B3860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41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Jet streaks can extend on the order of 1000s</a:t>
            </a:r>
            <a:r>
              <a:rPr lang="en-US" baseline="0" dirty="0" smtClean="0"/>
              <a:t> of km, while their width is only on the order of 100s of km. Considerable lateral shear. Jets circumnavigate the globe and exhibit substantial </a:t>
            </a:r>
            <a:r>
              <a:rPr lang="en-US" baseline="0" dirty="0" err="1" smtClean="0"/>
              <a:t>meridional</a:t>
            </a:r>
            <a:r>
              <a:rPr lang="en-US" baseline="0" dirty="0" smtClean="0"/>
              <a:t> meanders.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76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Meteorgraphs</a:t>
            </a:r>
            <a:r>
              <a:rPr lang="en-US" dirty="0" smtClean="0"/>
              <a:t>.</a:t>
            </a:r>
            <a:r>
              <a:rPr lang="en-US" baseline="0" dirty="0" smtClean="0"/>
              <a:t> Coordinated international effort to launch balloon soundings at 18 diff. locations across Europe. Wanted to capture the horizontal and vertical temperature structure throughout Europe.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noted that areas characterized by a strong horizontal temperature gradient</a:t>
            </a:r>
            <a:r>
              <a:rPr lang="en-US" baseline="0" dirty="0" smtClean="0"/>
              <a:t> exhibited stronger vertical wind shear.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dissertation here for notes on the </a:t>
            </a:r>
            <a:r>
              <a:rPr lang="en-US" baseline="0" smtClean="0"/>
              <a:t>full story!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dissertation here for notes on the </a:t>
            </a:r>
            <a:r>
              <a:rPr lang="en-US" baseline="0" smtClean="0"/>
              <a:t>full story!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dissertation here for notes on the </a:t>
            </a:r>
            <a:r>
              <a:rPr lang="en-US" baseline="0" smtClean="0"/>
              <a:t>full story!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dissertation here for notes on the </a:t>
            </a:r>
            <a:r>
              <a:rPr lang="en-US" baseline="0" smtClean="0"/>
              <a:t>full story!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dissertation here for notes on the </a:t>
            </a:r>
            <a:r>
              <a:rPr lang="en-US" baseline="0" smtClean="0"/>
              <a:t>full story!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Focus</a:t>
            </a:r>
            <a:r>
              <a:rPr lang="en-US" baseline="0" dirty="0" smtClean="0"/>
              <a:t> transitioned towards understanding the formation and structure of the jet stream. Horizontal divergence operating alone at the level of maximum wind was not enough to generate the characteristic relative </a:t>
            </a:r>
            <a:r>
              <a:rPr lang="en-US" baseline="0" dirty="0" err="1" smtClean="0"/>
              <a:t>vorticity</a:t>
            </a:r>
            <a:r>
              <a:rPr lang="en-US" baseline="0" dirty="0" smtClean="0"/>
              <a:t> observed there. Cross-stream vertical circulations provided the dynamical link between UTLS </a:t>
            </a:r>
            <a:r>
              <a:rPr lang="en-US" baseline="0" dirty="0" err="1" smtClean="0"/>
              <a:t>baroclinicity</a:t>
            </a:r>
            <a:r>
              <a:rPr lang="en-US" baseline="0" dirty="0" smtClean="0"/>
              <a:t> and the jet itself. Parcels accelerated into the trough and decelerated out of it – motivated the PN49 study.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Attempted</a:t>
            </a:r>
            <a:r>
              <a:rPr lang="en-US" baseline="0" dirty="0" smtClean="0"/>
              <a:t> to provide an explanation for a process that would facilitate the development of transverse circulations. Confluence of two separate air streams that strengthened the </a:t>
            </a:r>
            <a:r>
              <a:rPr lang="en-US" baseline="0" dirty="0" err="1" smtClean="0"/>
              <a:t>tropopspheric</a:t>
            </a:r>
            <a:r>
              <a:rPr lang="en-US" baseline="0" dirty="0" smtClean="0"/>
              <a:t> temperature gradient. This resulted in an increased pressure gradient and the circulation was a dynamical mechanism that responded to this imbalance between the PGF and the flow itself. This circulation also accounted for the characteristic </a:t>
            </a:r>
            <a:r>
              <a:rPr lang="en-US" baseline="0" dirty="0" err="1" smtClean="0"/>
              <a:t>tropopause</a:t>
            </a:r>
            <a:r>
              <a:rPr lang="en-US" baseline="0" dirty="0" smtClean="0"/>
              <a:t> structure in the vicinity of the jet.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to the board and just draw example</a:t>
            </a:r>
            <a:r>
              <a:rPr lang="en-US" baseline="0" dirty="0" smtClean="0"/>
              <a:t> of how transverse circulations satisfy the tendency for the geostrophic flow to destroy the thermal wind.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Tropopause</a:t>
            </a:r>
            <a:r>
              <a:rPr lang="en-US" dirty="0" smtClean="0"/>
              <a:t> height is useful in</a:t>
            </a:r>
            <a:r>
              <a:rPr lang="en-US" baseline="0" dirty="0" smtClean="0"/>
              <a:t> identifying the locations of the jets, as they sit in the breaks in the </a:t>
            </a:r>
            <a:r>
              <a:rPr lang="en-US" baseline="0" dirty="0" err="1" smtClean="0"/>
              <a:t>tropopause</a:t>
            </a:r>
            <a:r>
              <a:rPr lang="en-US" baseline="0" dirty="0" smtClean="0"/>
              <a:t> height.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Jet streaks can extend on the order of 1000s</a:t>
            </a:r>
            <a:r>
              <a:rPr lang="en-US" baseline="0" dirty="0" smtClean="0"/>
              <a:t> of km, while their width is only on the order of 100s of km. Considerable lateral shear. Jets circumnavigate the globe and exhibit substantial </a:t>
            </a:r>
            <a:r>
              <a:rPr lang="en-US" baseline="0" dirty="0" err="1" smtClean="0"/>
              <a:t>meridional</a:t>
            </a:r>
            <a:r>
              <a:rPr lang="en-US" baseline="0" dirty="0" smtClean="0"/>
              <a:t> meanders.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43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</a:t>
            </a:r>
            <a:r>
              <a:rPr lang="en-US" baseline="0" dirty="0" smtClean="0"/>
              <a:t> increase in observational capabilities in the 1950’s, including an expansion of the N. American </a:t>
            </a:r>
            <a:r>
              <a:rPr lang="en-US" baseline="0" dirty="0" err="1" smtClean="0"/>
              <a:t>radiosonde</a:t>
            </a:r>
            <a:r>
              <a:rPr lang="en-US" baseline="0" dirty="0" smtClean="0"/>
              <a:t> network, provided additional opportunities to acquire observations that had the potential to validate the aforementioned conceptual models.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</a:t>
            </a:r>
            <a:r>
              <a:rPr lang="en-US" baseline="0" dirty="0" smtClean="0"/>
              <a:t> increase in observational capabilities in the 1950’s, including an expansion of the N. American </a:t>
            </a:r>
            <a:r>
              <a:rPr lang="en-US" baseline="0" dirty="0" err="1" smtClean="0"/>
              <a:t>radiosonde</a:t>
            </a:r>
            <a:r>
              <a:rPr lang="en-US" baseline="0" dirty="0" smtClean="0"/>
              <a:t> network, provided additional opportunities to acquire observations that had the potential to validate the aforementioned conceptual models.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</a:t>
            </a:r>
            <a:r>
              <a:rPr lang="en-US" baseline="0" dirty="0" smtClean="0"/>
              <a:t> increase in observational capabilities in the 1950’s, including an expansion of the N. American </a:t>
            </a:r>
            <a:r>
              <a:rPr lang="en-US" baseline="0" dirty="0" err="1" smtClean="0"/>
              <a:t>radiosonde</a:t>
            </a:r>
            <a:r>
              <a:rPr lang="en-US" baseline="0" dirty="0" smtClean="0"/>
              <a:t> network, provided additional opportunities to acquire observations that had the potential to validate the aforementioned conceptual models.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</a:t>
            </a:r>
            <a:r>
              <a:rPr lang="en-US" baseline="0" dirty="0" smtClean="0"/>
              <a:t> increase in observational capabilities in the 1950’s, including an expansion of the N. American </a:t>
            </a:r>
            <a:r>
              <a:rPr lang="en-US" baseline="0" dirty="0" err="1" smtClean="0"/>
              <a:t>radiosonde</a:t>
            </a:r>
            <a:r>
              <a:rPr lang="en-US" baseline="0" dirty="0" smtClean="0"/>
              <a:t> network, provided additional opportunities to acquire observations that had the potential to validate the aforementioned conceptual models.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</a:t>
            </a:r>
            <a:r>
              <a:rPr lang="en-US" baseline="0" dirty="0" smtClean="0"/>
              <a:t> increase in observational capabilities in the 1950’s, including an expansion of the N. American </a:t>
            </a:r>
            <a:r>
              <a:rPr lang="en-US" baseline="0" dirty="0" err="1" smtClean="0"/>
              <a:t>radiosonde</a:t>
            </a:r>
            <a:r>
              <a:rPr lang="en-US" baseline="0" dirty="0" smtClean="0"/>
              <a:t> network, provided additional opportunities to acquire observations that had the potential to validate the aforementioned conceptual models.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Neglects along flow </a:t>
            </a:r>
            <a:r>
              <a:rPr lang="en-US" dirty="0" err="1" smtClean="0"/>
              <a:t>ageostrophy</a:t>
            </a:r>
            <a:r>
              <a:rPr lang="en-US" dirty="0" smtClean="0"/>
              <a:t>. Derived from the thermodynamic equations and from the geostrophic</a:t>
            </a:r>
            <a:r>
              <a:rPr lang="en-US" baseline="0" dirty="0" smtClean="0"/>
              <a:t> momentum approximation. Semi-geostrophic theory. We’ll revisit this more in detail when we discuss this particular paper.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Neglects along flow </a:t>
            </a:r>
            <a:r>
              <a:rPr lang="en-US" dirty="0" err="1" smtClean="0"/>
              <a:t>ageostrophy</a:t>
            </a:r>
            <a:r>
              <a:rPr lang="en-US" dirty="0" smtClean="0"/>
              <a:t>. Derived from the thermodynamic equations and from the geostrophic</a:t>
            </a:r>
            <a:r>
              <a:rPr lang="en-US" baseline="0" dirty="0" smtClean="0"/>
              <a:t> momentum approximation. Semi-geostrophic theory. We’ll revisit this more in detail when we discuss this </a:t>
            </a:r>
            <a:r>
              <a:rPr lang="en-US" baseline="0" smtClean="0"/>
              <a:t>particular paper.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</a:t>
            </a:r>
            <a:r>
              <a:rPr lang="en-US" baseline="0" dirty="0" smtClean="0"/>
              <a:t> high-resolution field data Shapiro was able to provide further evidence for subsidence as a mechanism for upper-level frontogenesis.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Tropopause</a:t>
            </a:r>
            <a:r>
              <a:rPr lang="en-US" dirty="0" smtClean="0"/>
              <a:t> height is useful in</a:t>
            </a:r>
            <a:r>
              <a:rPr lang="en-US" baseline="0" dirty="0" smtClean="0"/>
              <a:t> identifying the locations of the jets, as they sit in the breaks in the </a:t>
            </a:r>
            <a:r>
              <a:rPr lang="en-US" baseline="0" dirty="0" err="1" smtClean="0"/>
              <a:t>tropopause</a:t>
            </a:r>
            <a:r>
              <a:rPr lang="en-US" baseline="0" dirty="0" smtClean="0"/>
              <a:t> height.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Jet streaks can extend on the order of 1000s</a:t>
            </a:r>
            <a:r>
              <a:rPr lang="en-US" baseline="0" dirty="0" smtClean="0"/>
              <a:t> of km, while their width is only on the order of 100s of km. Considerable lateral shear. Jets circumnavigate the globe and exhibit substantial </a:t>
            </a:r>
            <a:r>
              <a:rPr lang="en-US" baseline="0" dirty="0" err="1" smtClean="0"/>
              <a:t>meridional</a:t>
            </a:r>
            <a:r>
              <a:rPr lang="en-US" baseline="0" dirty="0" smtClean="0"/>
              <a:t> meanders.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433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</a:t>
            </a:r>
            <a:r>
              <a:rPr lang="en-US" baseline="0" dirty="0" smtClean="0"/>
              <a:t> high-resolution field data Shapiro was able to provide further evidence for subsidence as a mechanism for upper-level frontogenesis.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Conceptual</a:t>
            </a:r>
            <a:r>
              <a:rPr lang="en-US" baseline="0" dirty="0" smtClean="0"/>
              <a:t> models developed in 1982. The shift of the circulations has since been referred to as the “Shapiro Effect”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Role</a:t>
            </a:r>
            <a:r>
              <a:rPr lang="en-US" baseline="0" dirty="0" smtClean="0"/>
              <a:t> of subsidence in the development of the strong positive PV anomaly that aided in the development of the surface cyclone.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Role</a:t>
            </a:r>
            <a:r>
              <a:rPr lang="en-US" baseline="0" dirty="0" smtClean="0"/>
              <a:t> of subsidence in the development of the strong positive PV anomaly that aided in the development of the </a:t>
            </a:r>
            <a:r>
              <a:rPr lang="en-US" baseline="0" smtClean="0"/>
              <a:t>surface cyclone.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of ways</a:t>
            </a:r>
            <a:r>
              <a:rPr lang="en-US" baseline="0" dirty="0" smtClean="0"/>
              <a:t> that jet circulations can impact the production of sensible weather.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Ways that upper level and lower level transverse circulations can couple favorably.</a:t>
            </a:r>
            <a:r>
              <a:rPr lang="en-US" baseline="0" dirty="0" smtClean="0"/>
              <a:t> Tie to convective events.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the psi vector convergence is a diagnostic of vertical motion. You can see the low –level convergence in the right panel. Keyser et al. used a primitive equation model to simulate </a:t>
            </a:r>
            <a:r>
              <a:rPr lang="en-US" baseline="0" dirty="0" err="1" smtClean="0"/>
              <a:t>cyclogenesis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when you take a cross section you’ll notice that the jets are characterized by substantial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baroclinicity</a:t>
            </a:r>
            <a:r>
              <a:rPr lang="en-US" baseline="0" dirty="0" smtClean="0"/>
              <a:t> in the upper-troposphere and lower stratosphere. As well as strong vertical shear.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549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Velocity potential and upper level divergence.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Climatology</a:t>
            </a:r>
            <a:r>
              <a:rPr lang="en-US" baseline="0" dirty="0" smtClean="0"/>
              <a:t> of jet events.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Climatology</a:t>
            </a:r>
            <a:r>
              <a:rPr lang="en-US" baseline="0" dirty="0" smtClean="0"/>
              <a:t> of jet events.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Trends</a:t>
            </a:r>
            <a:r>
              <a:rPr lang="en-US" baseline="0" dirty="0" smtClean="0"/>
              <a:t> in jet stream identifications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Interaction between PJ and</a:t>
            </a:r>
            <a:r>
              <a:rPr lang="en-US" baseline="0" dirty="0" smtClean="0"/>
              <a:t> STJ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Ferrel’s</a:t>
            </a:r>
            <a:r>
              <a:rPr lang="en-US" dirty="0" smtClean="0"/>
              <a:t> relationships</a:t>
            </a:r>
            <a:r>
              <a:rPr lang="en-US" baseline="0" dirty="0" smtClean="0"/>
              <a:t> are now commonly known as the thermal wind relationship.. Underpins the existence of an upper-level wind speed maximum near the </a:t>
            </a:r>
            <a:r>
              <a:rPr lang="en-US" baseline="0" dirty="0" err="1" smtClean="0"/>
              <a:t>tropopause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Margules</a:t>
            </a:r>
            <a:r>
              <a:rPr lang="en-US" baseline="0" dirty="0" smtClean="0"/>
              <a:t> provided the theoretical link between Earth’s general circulation and the development of </a:t>
            </a:r>
            <a:r>
              <a:rPr lang="en-US" baseline="0" dirty="0" err="1" smtClean="0"/>
              <a:t>midlatitude</a:t>
            </a:r>
            <a:r>
              <a:rPr lang="en-US" baseline="0" dirty="0" smtClean="0"/>
              <a:t> disturbances capable of producing sensible weather.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Ferrel’s</a:t>
            </a:r>
            <a:r>
              <a:rPr lang="en-US" dirty="0" smtClean="0"/>
              <a:t> relationships</a:t>
            </a:r>
            <a:r>
              <a:rPr lang="en-US" baseline="0" dirty="0" smtClean="0"/>
              <a:t> are now commonly known as the thermal wind relationship.. Underpins the existence of an upper-level wind speed maximum near the </a:t>
            </a:r>
            <a:r>
              <a:rPr lang="en-US" baseline="0" dirty="0" err="1" smtClean="0"/>
              <a:t>tropopause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Margules</a:t>
            </a:r>
            <a:r>
              <a:rPr lang="en-US" baseline="0" dirty="0" smtClean="0"/>
              <a:t> provided the theoretical link between Earth’s general circulation and the development of </a:t>
            </a:r>
            <a:r>
              <a:rPr lang="en-US" baseline="0" dirty="0" err="1" smtClean="0"/>
              <a:t>midlatitude</a:t>
            </a:r>
            <a:r>
              <a:rPr lang="en-US" baseline="0" dirty="0" smtClean="0"/>
              <a:t> disturbances capable of producing sensible weather.</a:t>
            </a:r>
          </a:p>
          <a:p>
            <a:r>
              <a:rPr lang="en-US" baseline="0" dirty="0" err="1" smtClean="0"/>
              <a:t>Bjerknes</a:t>
            </a:r>
            <a:r>
              <a:rPr lang="en-US" baseline="0" dirty="0" smtClean="0"/>
              <a:t> and Solberg implied that the polar front was a continuous boundary at </a:t>
            </a:r>
            <a:r>
              <a:rPr lang="en-US" baseline="0" dirty="0" err="1" smtClean="0"/>
              <a:t>midlatitudes</a:t>
            </a:r>
            <a:r>
              <a:rPr lang="en-US" baseline="0" dirty="0" smtClean="0"/>
              <a:t> that encircled the globe and separated warm, moist tropical air from cold, dry polar air masses. Much of the pole-to-equator temperature gradient was focused into </a:t>
            </a:r>
            <a:r>
              <a:rPr lang="en-US" baseline="0" smtClean="0"/>
              <a:t>a single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Ferrel’s</a:t>
            </a:r>
            <a:r>
              <a:rPr lang="en-US" dirty="0" smtClean="0"/>
              <a:t> relationships</a:t>
            </a:r>
            <a:r>
              <a:rPr lang="en-US" baseline="0" dirty="0" smtClean="0"/>
              <a:t> are now commonly known as the thermal wind relationship.. Underpins the existence of an upper-level wind speed maximum near the </a:t>
            </a:r>
            <a:r>
              <a:rPr lang="en-US" baseline="0" dirty="0" err="1" smtClean="0"/>
              <a:t>tropopause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Margules</a:t>
            </a:r>
            <a:r>
              <a:rPr lang="en-US" baseline="0" dirty="0" smtClean="0"/>
              <a:t> provided the theoretical link between Earth’s general circulation and the development of </a:t>
            </a:r>
            <a:r>
              <a:rPr lang="en-US" baseline="0" dirty="0" err="1" smtClean="0"/>
              <a:t>midlatitude</a:t>
            </a:r>
            <a:r>
              <a:rPr lang="en-US" baseline="0" dirty="0" smtClean="0"/>
              <a:t> disturbances capable of producing sensible weather.</a:t>
            </a:r>
          </a:p>
          <a:p>
            <a:r>
              <a:rPr lang="en-US" baseline="0" dirty="0" err="1" smtClean="0"/>
              <a:t>Bjerknes</a:t>
            </a:r>
            <a:r>
              <a:rPr lang="en-US" baseline="0" dirty="0" smtClean="0"/>
              <a:t> and Solberg implied that the polar front was a continuous boundary at </a:t>
            </a:r>
            <a:r>
              <a:rPr lang="en-US" baseline="0" dirty="0" err="1" smtClean="0"/>
              <a:t>midlatitudes</a:t>
            </a:r>
            <a:r>
              <a:rPr lang="en-US" baseline="0" dirty="0" smtClean="0"/>
              <a:t> that encircled the globe and separated warm, moist tropical air from cold, dry polar air masses. Much of the pole-to-equator temperature gradient was focused into a single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Growing numbers of surface and upper-air observations</a:t>
            </a:r>
            <a:r>
              <a:rPr lang="en-US" baseline="0" dirty="0" smtClean="0"/>
              <a:t> followed World War I and accelerated interest in the the temperature </a:t>
            </a:r>
            <a:r>
              <a:rPr lang="en-US" baseline="0" dirty="0" err="1" smtClean="0"/>
              <a:t>stucture</a:t>
            </a:r>
            <a:r>
              <a:rPr lang="en-US" baseline="0" dirty="0" smtClean="0"/>
              <a:t> of the </a:t>
            </a:r>
            <a:r>
              <a:rPr lang="en-US" baseline="0" dirty="0" err="1" smtClean="0"/>
              <a:t>midlatitude</a:t>
            </a:r>
            <a:r>
              <a:rPr lang="en-US" baseline="0" dirty="0" smtClean="0"/>
              <a:t> atmosphere.</a:t>
            </a:r>
            <a:endParaRPr lang="en-US" dirty="0" smtClean="0"/>
          </a:p>
          <a:p>
            <a:r>
              <a:rPr lang="en-US" dirty="0" smtClean="0"/>
              <a:t>-The</a:t>
            </a:r>
            <a:r>
              <a:rPr lang="en-US" baseline="0" dirty="0" smtClean="0"/>
              <a:t> opposite held true for anticyclones. Consequently the juxtaposition of a cyclone and anticyclone resulted in a column-averaged horizontal temperature gradient between the cyclone and anticyclone, which reversed at higher altitudes.</a:t>
            </a:r>
          </a:p>
          <a:p>
            <a:r>
              <a:rPr lang="en-US" baseline="0" dirty="0" smtClean="0"/>
              <a:t>- Dines also suggested that the </a:t>
            </a:r>
            <a:r>
              <a:rPr lang="en-US" baseline="0" dirty="0" err="1" smtClean="0"/>
              <a:t>tropopause</a:t>
            </a:r>
            <a:r>
              <a:rPr lang="en-US" baseline="0" dirty="0" smtClean="0"/>
              <a:t> sloped downward towards higher latitudes.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Growing numbers of surface and upper-air observations</a:t>
            </a:r>
            <a:r>
              <a:rPr lang="en-US" baseline="0" dirty="0" smtClean="0"/>
              <a:t> followed World War I and accelerated interest in the the temperature </a:t>
            </a:r>
            <a:r>
              <a:rPr lang="en-US" baseline="0" dirty="0" err="1" smtClean="0"/>
              <a:t>stucture</a:t>
            </a:r>
            <a:r>
              <a:rPr lang="en-US" baseline="0" dirty="0" smtClean="0"/>
              <a:t> of the </a:t>
            </a:r>
            <a:r>
              <a:rPr lang="en-US" baseline="0" dirty="0" err="1" smtClean="0"/>
              <a:t>midlatitude</a:t>
            </a:r>
            <a:r>
              <a:rPr lang="en-US" baseline="0" dirty="0" smtClean="0"/>
              <a:t> atmosphere.</a:t>
            </a:r>
            <a:endParaRPr lang="en-US" dirty="0" smtClean="0"/>
          </a:p>
          <a:p>
            <a:r>
              <a:rPr lang="en-US" dirty="0" smtClean="0"/>
              <a:t>-The</a:t>
            </a:r>
            <a:r>
              <a:rPr lang="en-US" baseline="0" dirty="0" smtClean="0"/>
              <a:t> opposite held true for anticyclones. Consequently the juxtaposition of a cyclone and anticyclone resulted in a column-averaged horizontal temperature gradient between the cyclone and anticyclone, which reversed at higher altitudes.</a:t>
            </a:r>
          </a:p>
          <a:p>
            <a:r>
              <a:rPr lang="en-US" baseline="0" dirty="0" smtClean="0"/>
              <a:t>- Dines also suggested that the </a:t>
            </a:r>
            <a:r>
              <a:rPr lang="en-US" baseline="0" dirty="0" err="1" smtClean="0"/>
              <a:t>tropopause</a:t>
            </a:r>
            <a:r>
              <a:rPr lang="en-US" baseline="0" dirty="0" smtClean="0"/>
              <a:t> sloped downward towards higher latitudes.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31B1-2326-734A-AD20-A01814B79614}" type="datetimeFigureOut">
              <a:rPr lang="en-US" smtClean="0"/>
              <a:t>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7F4-CAD4-8E42-8A07-851864F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78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31B1-2326-734A-AD20-A01814B79614}" type="datetimeFigureOut">
              <a:rPr lang="en-US" smtClean="0"/>
              <a:t>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7F4-CAD4-8E42-8A07-851864F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45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31B1-2326-734A-AD20-A01814B79614}" type="datetimeFigureOut">
              <a:rPr lang="en-US" smtClean="0"/>
              <a:t>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7F4-CAD4-8E42-8A07-851864F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06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31B1-2326-734A-AD20-A01814B79614}" type="datetimeFigureOut">
              <a:rPr lang="en-US" smtClean="0"/>
              <a:t>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7F4-CAD4-8E42-8A07-851864F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63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31B1-2326-734A-AD20-A01814B79614}" type="datetimeFigureOut">
              <a:rPr lang="en-US" smtClean="0"/>
              <a:t>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7F4-CAD4-8E42-8A07-851864F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50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31B1-2326-734A-AD20-A01814B79614}" type="datetimeFigureOut">
              <a:rPr lang="en-US" smtClean="0"/>
              <a:t>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7F4-CAD4-8E42-8A07-851864F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05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31B1-2326-734A-AD20-A01814B79614}" type="datetimeFigureOut">
              <a:rPr lang="en-US" smtClean="0"/>
              <a:t>2/2/16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7F4-CAD4-8E42-8A07-851864F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07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31B1-2326-734A-AD20-A01814B79614}" type="datetimeFigureOut">
              <a:rPr lang="en-US" smtClean="0"/>
              <a:t>2/2/16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7F4-CAD4-8E42-8A07-851864F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0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31B1-2326-734A-AD20-A01814B79614}" type="datetimeFigureOut">
              <a:rPr lang="en-US" smtClean="0"/>
              <a:t>2/2/16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7F4-CAD4-8E42-8A07-851864F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4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31B1-2326-734A-AD20-A01814B79614}" type="datetimeFigureOut">
              <a:rPr lang="en-US" smtClean="0"/>
              <a:t>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7F4-CAD4-8E42-8A07-851864F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68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31B1-2326-734A-AD20-A01814B79614}" type="datetimeFigureOut">
              <a:rPr lang="en-US" smtClean="0"/>
              <a:t>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7F4-CAD4-8E42-8A07-851864F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8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431B1-2326-734A-AD20-A01814B79614}" type="datetimeFigureOut">
              <a:rPr lang="en-US" smtClean="0"/>
              <a:t>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D17F4-CAD4-8E42-8A07-851864F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0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0.emf"/><Relationship Id="rId6" Type="http://schemas.openxmlformats.org/officeDocument/2006/relationships/image" Target="../media/image2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_Roads.png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87924" y="0"/>
            <a:ext cx="9271000" cy="697523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716720" y="67463"/>
            <a:ext cx="5370907" cy="1368517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/>
              <a:t>A Review of Research on Upper-Level Jet-Front Systems</a:t>
            </a:r>
            <a:endParaRPr lang="en-US" sz="32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903579" y="1444407"/>
            <a:ext cx="5103840" cy="184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731630" y="1593230"/>
            <a:ext cx="4275789" cy="1352736"/>
          </a:xfrm>
        </p:spPr>
        <p:txBody>
          <a:bodyPr>
            <a:noAutofit/>
          </a:bodyPr>
          <a:lstStyle/>
          <a:p>
            <a:pPr algn="r"/>
            <a:r>
              <a:rPr lang="en-US" sz="2400" dirty="0" smtClean="0">
                <a:solidFill>
                  <a:schemeClr val="tx1"/>
                </a:solidFill>
              </a:rPr>
              <a:t>Andrew C. Winters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</a:rPr>
              <a:t>ATM 619</a:t>
            </a:r>
          </a:p>
          <a:p>
            <a:pPr algn="r"/>
            <a:r>
              <a:rPr lang="en-US" sz="2400" smtClean="0">
                <a:solidFill>
                  <a:schemeClr val="tx1"/>
                </a:solidFill>
              </a:rPr>
              <a:t>28 January 2016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79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Building Blocks to Jet Stream “Discovery”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0737" y="3139356"/>
            <a:ext cx="8555789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2025" indent="-2232025"/>
            <a:r>
              <a:rPr lang="en-US" sz="2800" b="1" dirty="0" smtClean="0">
                <a:solidFill>
                  <a:srgbClr val="FF0000"/>
                </a:solidFill>
              </a:rPr>
              <a:t>Dines (1925) </a:t>
            </a:r>
            <a:r>
              <a:rPr lang="en-US" sz="2800" dirty="0" smtClean="0">
                <a:solidFill>
                  <a:srgbClr val="000000"/>
                </a:solidFill>
              </a:rPr>
              <a:t>– Cyclones were characterized by </a:t>
            </a:r>
            <a:r>
              <a:rPr lang="en-US" sz="2800" b="1" dirty="0" smtClean="0">
                <a:solidFill>
                  <a:srgbClr val="0000FF"/>
                </a:solidFill>
              </a:rPr>
              <a:t>cold</a:t>
            </a:r>
            <a:r>
              <a:rPr lang="en-US" sz="2800" dirty="0" smtClean="0">
                <a:solidFill>
                  <a:srgbClr val="000000"/>
                </a:solidFill>
              </a:rPr>
              <a:t> (</a:t>
            </a:r>
            <a:r>
              <a:rPr lang="en-US" sz="2800" b="1" dirty="0" smtClean="0">
                <a:solidFill>
                  <a:srgbClr val="FF0000"/>
                </a:solidFill>
              </a:rPr>
              <a:t>warm</a:t>
            </a:r>
            <a:r>
              <a:rPr lang="en-US" sz="2800" dirty="0" smtClean="0">
                <a:solidFill>
                  <a:srgbClr val="000000"/>
                </a:solidFill>
              </a:rPr>
              <a:t>) column-averaged temperatures </a:t>
            </a:r>
            <a:r>
              <a:rPr lang="en-US" sz="2800" b="1" dirty="0" smtClean="0">
                <a:solidFill>
                  <a:srgbClr val="0000FF"/>
                </a:solidFill>
              </a:rPr>
              <a:t>below</a:t>
            </a:r>
            <a:r>
              <a:rPr lang="en-US" sz="2800" dirty="0" smtClean="0">
                <a:solidFill>
                  <a:srgbClr val="000000"/>
                </a:solidFill>
              </a:rPr>
              <a:t> (</a:t>
            </a:r>
            <a:r>
              <a:rPr lang="en-US" sz="2800" b="1" dirty="0" smtClean="0">
                <a:solidFill>
                  <a:srgbClr val="FF0000"/>
                </a:solidFill>
              </a:rPr>
              <a:t>above</a:t>
            </a:r>
            <a:r>
              <a:rPr lang="en-US" sz="2800" dirty="0" smtClean="0">
                <a:solidFill>
                  <a:srgbClr val="000000"/>
                </a:solidFill>
              </a:rPr>
              <a:t>) ~9 km.</a:t>
            </a:r>
          </a:p>
          <a:p>
            <a:pPr marL="2232025" indent="-2232025"/>
            <a:endParaRPr lang="en-US" sz="2800" b="1" dirty="0">
              <a:solidFill>
                <a:srgbClr val="000000"/>
              </a:solidFill>
            </a:endParaRPr>
          </a:p>
          <a:p>
            <a:pPr marL="2232025" indent="-2232025"/>
            <a:r>
              <a:rPr lang="en-US" sz="2800" b="1" dirty="0" smtClean="0">
                <a:solidFill>
                  <a:srgbClr val="000000"/>
                </a:solidFill>
              </a:rPr>
              <a:t>	</a:t>
            </a:r>
            <a:r>
              <a:rPr lang="en-US" sz="2800" dirty="0" smtClean="0"/>
              <a:t>Horizontal circulations associated with cyclones were </a:t>
            </a:r>
            <a:r>
              <a:rPr lang="en-US" sz="2800" b="1" u="sng" dirty="0" smtClean="0"/>
              <a:t>maximized</a:t>
            </a:r>
            <a:r>
              <a:rPr lang="en-US" sz="2800" dirty="0" smtClean="0"/>
              <a:t> near the </a:t>
            </a:r>
            <a:r>
              <a:rPr lang="en-US" sz="2800" dirty="0" err="1" smtClean="0"/>
              <a:t>tropopause</a:t>
            </a:r>
            <a:r>
              <a:rPr lang="en-US" sz="2800" dirty="0" smtClean="0"/>
              <a:t>.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marL="2232025" indent="-2232025"/>
            <a:endParaRPr lang="en-US" sz="2800" dirty="0"/>
          </a:p>
        </p:txBody>
      </p:sp>
      <p:pic>
        <p:nvPicPr>
          <p:cNvPr id="2" name="Picture 1" descr="dines19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95" y="1681079"/>
            <a:ext cx="7780628" cy="80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5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Building Blocks to Jet Stream “Discovery”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1" y="986399"/>
            <a:ext cx="482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2025" indent="-2232025" algn="ctr"/>
            <a:r>
              <a:rPr lang="en-US" sz="2800" b="1" dirty="0" err="1" smtClean="0">
                <a:solidFill>
                  <a:srgbClr val="FF0000"/>
                </a:solidFill>
              </a:rPr>
              <a:t>Bjerknes</a:t>
            </a:r>
            <a:r>
              <a:rPr lang="en-US" sz="2800" b="1" dirty="0" smtClean="0">
                <a:solidFill>
                  <a:srgbClr val="FF0000"/>
                </a:solidFill>
              </a:rPr>
              <a:t> and </a:t>
            </a:r>
            <a:r>
              <a:rPr lang="en-US" sz="2800" b="1" dirty="0" err="1" smtClean="0">
                <a:solidFill>
                  <a:srgbClr val="FF0000"/>
                </a:solidFill>
              </a:rPr>
              <a:t>Palmén</a:t>
            </a:r>
            <a:r>
              <a:rPr lang="en-US" sz="2800" b="1" dirty="0" smtClean="0">
                <a:solidFill>
                  <a:srgbClr val="FF0000"/>
                </a:solidFill>
              </a:rPr>
              <a:t> (1937)</a:t>
            </a:r>
          </a:p>
          <a:p>
            <a:pPr marL="2232025" indent="-2232025"/>
            <a:endParaRPr lang="en-US" sz="2800" dirty="0"/>
          </a:p>
        </p:txBody>
      </p:sp>
      <p:pic>
        <p:nvPicPr>
          <p:cNvPr id="3" name="Picture 2" descr="bjerknesPalmen19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26" y="1583113"/>
            <a:ext cx="5664199" cy="51679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6421" y="2927684"/>
            <a:ext cx="25801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Coordinated </a:t>
            </a:r>
            <a:r>
              <a:rPr lang="en-US" sz="2400" b="1" dirty="0" smtClean="0"/>
              <a:t>“swarm ascents” </a:t>
            </a:r>
            <a:r>
              <a:rPr lang="en-US" sz="2400" dirty="0" smtClean="0"/>
              <a:t>at 18 different locations across Europe.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09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Building Blocks to Jet Stream “Discovery”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1" y="986399"/>
            <a:ext cx="482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2025" indent="-2232025" algn="ctr"/>
            <a:r>
              <a:rPr lang="en-US" sz="2800" b="1" dirty="0" err="1" smtClean="0">
                <a:solidFill>
                  <a:srgbClr val="FF0000"/>
                </a:solidFill>
              </a:rPr>
              <a:t>Bjerknes</a:t>
            </a:r>
            <a:r>
              <a:rPr lang="en-US" sz="2800" b="1" dirty="0" smtClean="0">
                <a:solidFill>
                  <a:srgbClr val="FF0000"/>
                </a:solidFill>
              </a:rPr>
              <a:t> and </a:t>
            </a:r>
            <a:r>
              <a:rPr lang="en-US" sz="2800" b="1" dirty="0" err="1" smtClean="0">
                <a:solidFill>
                  <a:srgbClr val="FF0000"/>
                </a:solidFill>
              </a:rPr>
              <a:t>Palmén</a:t>
            </a:r>
            <a:r>
              <a:rPr lang="en-US" sz="2800" b="1" dirty="0" smtClean="0">
                <a:solidFill>
                  <a:srgbClr val="FF0000"/>
                </a:solidFill>
              </a:rPr>
              <a:t> (1937)</a:t>
            </a:r>
          </a:p>
          <a:p>
            <a:pPr marL="2232025" indent="-2232025"/>
            <a:endParaRPr lang="en-US" sz="2800" dirty="0"/>
          </a:p>
        </p:txBody>
      </p:sp>
      <p:pic>
        <p:nvPicPr>
          <p:cNvPr id="2" name="Picture 1" descr="Figure1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5" y="1699874"/>
            <a:ext cx="8128000" cy="20795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895" y="4023894"/>
            <a:ext cx="8128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front is a </a:t>
            </a:r>
            <a:r>
              <a:rPr lang="en-US" sz="2000" b="1" dirty="0" smtClean="0"/>
              <a:t>transition zone </a:t>
            </a:r>
            <a:r>
              <a:rPr lang="en-US" sz="2000" dirty="0" smtClean="0"/>
              <a:t>across which the temperature gradient, not the temperature itself, is discontinuous.</a:t>
            </a:r>
          </a:p>
          <a:p>
            <a:endParaRPr lang="en-US" sz="2000" dirty="0"/>
          </a:p>
          <a:p>
            <a:r>
              <a:rPr lang="en-US" sz="2000" dirty="0" smtClean="0"/>
              <a:t>Note that the </a:t>
            </a:r>
            <a:r>
              <a:rPr lang="en-US" sz="2000" dirty="0" err="1" smtClean="0"/>
              <a:t>tropopause</a:t>
            </a:r>
            <a:r>
              <a:rPr lang="en-US" sz="2000" dirty="0" smtClean="0"/>
              <a:t> </a:t>
            </a:r>
            <a:r>
              <a:rPr lang="en-US" sz="2000" b="1" dirty="0" smtClean="0"/>
              <a:t>abruptly lowers </a:t>
            </a:r>
            <a:r>
              <a:rPr lang="en-US" sz="2000" dirty="0" smtClean="0"/>
              <a:t>at the location where the polar front intersects the </a:t>
            </a:r>
            <a:r>
              <a:rPr lang="en-US" sz="2000" dirty="0" err="1" smtClean="0"/>
              <a:t>tropopause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b="1" dirty="0" smtClean="0"/>
              <a:t>Reversal</a:t>
            </a:r>
            <a:r>
              <a:rPr lang="en-US" sz="2000" dirty="0" smtClean="0"/>
              <a:t> in the sign of the </a:t>
            </a:r>
            <a:r>
              <a:rPr lang="en-US" sz="2000" dirty="0" err="1" smtClean="0"/>
              <a:t>meridional</a:t>
            </a:r>
            <a:r>
              <a:rPr lang="en-US" sz="2000" dirty="0" smtClean="0"/>
              <a:t> temperature gradient above the </a:t>
            </a:r>
            <a:r>
              <a:rPr lang="en-US" sz="2000" dirty="0" err="1" smtClean="0"/>
              <a:t>tropopause</a:t>
            </a:r>
            <a:r>
              <a:rPr lang="en-US" sz="2000" dirty="0" smtClean="0"/>
              <a:t> break.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431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“Discovery” of the Jet Stream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3789" y="976525"/>
            <a:ext cx="84354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Reid Bryson and Bill </a:t>
            </a:r>
            <a:r>
              <a:rPr lang="en-US" sz="2800" b="1" dirty="0" err="1" smtClean="0">
                <a:solidFill>
                  <a:srgbClr val="FF0000"/>
                </a:solidFill>
              </a:rPr>
              <a:t>Plumley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– Weather Officers in the Pacific during World War II (1944) </a:t>
            </a:r>
            <a:endParaRPr lang="en-US" sz="2800" dirty="0"/>
          </a:p>
          <a:p>
            <a:r>
              <a:rPr lang="en-US" sz="2800" dirty="0" smtClean="0"/>
              <a:t>(Bryson 1994).</a:t>
            </a:r>
          </a:p>
          <a:p>
            <a:pPr algn="ctr"/>
            <a:endParaRPr lang="en-US" sz="2800" dirty="0"/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 descr="reidBrysonYou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3" y="1982839"/>
            <a:ext cx="2596801" cy="352859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395368" y="5511433"/>
            <a:ext cx="88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CCR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6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“Discovery” of the Jet Stream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3789" y="949216"/>
            <a:ext cx="8435473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BFBFBF"/>
                </a:solidFill>
              </a:rPr>
              <a:t>Reid Bryson and Bill </a:t>
            </a:r>
            <a:r>
              <a:rPr lang="en-US" sz="2800" b="1" dirty="0" err="1" smtClean="0">
                <a:solidFill>
                  <a:srgbClr val="BFBFBF"/>
                </a:solidFill>
              </a:rPr>
              <a:t>Plumley</a:t>
            </a:r>
            <a:r>
              <a:rPr lang="en-US" sz="2800" b="1" dirty="0" smtClean="0">
                <a:solidFill>
                  <a:srgbClr val="BFBFBF"/>
                </a:solidFill>
              </a:rPr>
              <a:t> </a:t>
            </a:r>
            <a:r>
              <a:rPr lang="en-US" sz="2800" dirty="0" smtClean="0">
                <a:solidFill>
                  <a:srgbClr val="BFBFBF"/>
                </a:solidFill>
              </a:rPr>
              <a:t>– Weather Officers in the Pacific during World War II (1944)</a:t>
            </a:r>
          </a:p>
          <a:p>
            <a:r>
              <a:rPr lang="en-US" sz="2800" dirty="0" smtClean="0">
                <a:solidFill>
                  <a:srgbClr val="BFBFBF"/>
                </a:solidFill>
              </a:rPr>
              <a:t>(Bryson 1994).</a:t>
            </a:r>
          </a:p>
          <a:p>
            <a:pPr algn="ctr"/>
            <a:endParaRPr lang="en-US" sz="2000" dirty="0"/>
          </a:p>
          <a:p>
            <a:r>
              <a:rPr lang="en-US" sz="2800" b="1" dirty="0" smtClean="0">
                <a:solidFill>
                  <a:srgbClr val="FF0000"/>
                </a:solidFill>
              </a:rPr>
              <a:t>Heinrich </a:t>
            </a:r>
            <a:r>
              <a:rPr lang="en-US" sz="2800" b="1" dirty="0" err="1" smtClean="0">
                <a:solidFill>
                  <a:srgbClr val="FF0000"/>
                </a:solidFill>
              </a:rPr>
              <a:t>Seilkopf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– “die </a:t>
            </a:r>
            <a:r>
              <a:rPr lang="en-US" sz="2800" dirty="0" err="1" smtClean="0">
                <a:solidFill>
                  <a:srgbClr val="000000"/>
                </a:solidFill>
              </a:rPr>
              <a:t>Strahlströmung</a:t>
            </a:r>
            <a:r>
              <a:rPr lang="en-US" sz="2800" dirty="0" smtClean="0">
                <a:solidFill>
                  <a:srgbClr val="000000"/>
                </a:solidFill>
              </a:rPr>
              <a:t>”,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Which translates to “jet flow” (1939)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(Reiter 1963, p. 3).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0543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“Discovery” of the Jet Stream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3789" y="942574"/>
            <a:ext cx="8435473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Reid Bryson and Bill </a:t>
            </a:r>
            <a:r>
              <a:rPr lang="en-US" sz="2800" b="1" dirty="0" err="1" smtClean="0">
                <a:solidFill>
                  <a:schemeClr val="bg1">
                    <a:lumMod val="75000"/>
                  </a:schemeClr>
                </a:solidFill>
              </a:rPr>
              <a:t>Plumley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– Weather Officers in the Pacific during World War II (1944)</a:t>
            </a: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(Bryson 1994).</a:t>
            </a:r>
          </a:p>
          <a:p>
            <a:pPr algn="ctr"/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Heinrich </a:t>
            </a:r>
            <a:r>
              <a:rPr lang="en-US" sz="2800" b="1" dirty="0" err="1" smtClean="0">
                <a:solidFill>
                  <a:schemeClr val="bg1">
                    <a:lumMod val="75000"/>
                  </a:schemeClr>
                </a:solidFill>
              </a:rPr>
              <a:t>Seilkopf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– “die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Strahlströmung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”,</a:t>
            </a: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Which translates to “jet flow” (1939)</a:t>
            </a: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(Reiter 1963, p. 3).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Wasaburo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Ooishi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– observed and 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ocumented large </a:t>
            </a:r>
            <a:r>
              <a:rPr lang="en-US" sz="2800" dirty="0">
                <a:solidFill>
                  <a:srgbClr val="000000"/>
                </a:solidFill>
              </a:rPr>
              <a:t>c</a:t>
            </a:r>
            <a:r>
              <a:rPr lang="en-US" sz="2800" dirty="0" smtClean="0">
                <a:solidFill>
                  <a:srgbClr val="000000"/>
                </a:solidFill>
              </a:rPr>
              <a:t>limatological wind 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speeds over Japan (1926).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3" y="2224147"/>
            <a:ext cx="2596801" cy="3045977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940840" y="5243389"/>
            <a:ext cx="1390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Cliff Mass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99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“Discovery” of the Jet Stream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3789" y="935148"/>
            <a:ext cx="8435473" cy="7909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BFBFBF"/>
                </a:solidFill>
              </a:rPr>
              <a:t>Reid Bryson and Bill </a:t>
            </a:r>
            <a:r>
              <a:rPr lang="en-US" sz="2800" b="1" dirty="0" err="1" smtClean="0">
                <a:solidFill>
                  <a:srgbClr val="BFBFBF"/>
                </a:solidFill>
              </a:rPr>
              <a:t>Plumley</a:t>
            </a:r>
            <a:r>
              <a:rPr lang="en-US" sz="2800" b="1" dirty="0" smtClean="0">
                <a:solidFill>
                  <a:srgbClr val="BFBFBF"/>
                </a:solidFill>
              </a:rPr>
              <a:t> </a:t>
            </a:r>
            <a:r>
              <a:rPr lang="en-US" sz="2800" dirty="0" smtClean="0">
                <a:solidFill>
                  <a:srgbClr val="BFBFBF"/>
                </a:solidFill>
              </a:rPr>
              <a:t>– Weather Officers in the Pacific during World War II (1944)</a:t>
            </a:r>
          </a:p>
          <a:p>
            <a:r>
              <a:rPr lang="en-US" sz="2800" dirty="0" smtClean="0">
                <a:solidFill>
                  <a:srgbClr val="BFBFBF"/>
                </a:solidFill>
              </a:rPr>
              <a:t>(Bryson 1994).</a:t>
            </a:r>
          </a:p>
          <a:p>
            <a:pPr algn="ctr"/>
            <a:endParaRPr lang="en-US" sz="2000" dirty="0">
              <a:solidFill>
                <a:srgbClr val="BFBFBF"/>
              </a:solidFill>
            </a:endParaRPr>
          </a:p>
          <a:p>
            <a:r>
              <a:rPr lang="en-US" sz="2800" b="1" dirty="0" smtClean="0">
                <a:solidFill>
                  <a:srgbClr val="BFBFBF"/>
                </a:solidFill>
              </a:rPr>
              <a:t>Heinrich </a:t>
            </a:r>
            <a:r>
              <a:rPr lang="en-US" sz="2800" b="1" dirty="0" err="1" smtClean="0">
                <a:solidFill>
                  <a:srgbClr val="BFBFBF"/>
                </a:solidFill>
              </a:rPr>
              <a:t>Seilkopf</a:t>
            </a:r>
            <a:r>
              <a:rPr lang="en-US" sz="2800" b="1" dirty="0" smtClean="0">
                <a:solidFill>
                  <a:srgbClr val="BFBFBF"/>
                </a:solidFill>
              </a:rPr>
              <a:t> </a:t>
            </a:r>
            <a:r>
              <a:rPr lang="en-US" sz="2800" dirty="0" smtClean="0">
                <a:solidFill>
                  <a:srgbClr val="BFBFBF"/>
                </a:solidFill>
              </a:rPr>
              <a:t>– “die </a:t>
            </a:r>
            <a:r>
              <a:rPr lang="en-US" sz="2800" dirty="0" err="1" smtClean="0">
                <a:solidFill>
                  <a:srgbClr val="BFBFBF"/>
                </a:solidFill>
              </a:rPr>
              <a:t>Strahlströmung</a:t>
            </a:r>
            <a:r>
              <a:rPr lang="en-US" sz="2800" dirty="0" smtClean="0">
                <a:solidFill>
                  <a:srgbClr val="BFBFBF"/>
                </a:solidFill>
              </a:rPr>
              <a:t>”,</a:t>
            </a:r>
          </a:p>
          <a:p>
            <a:r>
              <a:rPr lang="en-US" sz="2800" dirty="0" smtClean="0">
                <a:solidFill>
                  <a:srgbClr val="BFBFBF"/>
                </a:solidFill>
              </a:rPr>
              <a:t>Which translates to “jet flow” (1939)</a:t>
            </a:r>
          </a:p>
          <a:p>
            <a:r>
              <a:rPr lang="en-US" sz="2800" dirty="0" smtClean="0">
                <a:solidFill>
                  <a:srgbClr val="BFBFBF"/>
                </a:solidFill>
              </a:rPr>
              <a:t>(Reiter 1963, p. 3).</a:t>
            </a:r>
          </a:p>
          <a:p>
            <a:endParaRPr lang="en-US" sz="2000" dirty="0" smtClean="0">
              <a:solidFill>
                <a:srgbClr val="BFBFBF"/>
              </a:solidFill>
            </a:endParaRPr>
          </a:p>
          <a:p>
            <a:r>
              <a:rPr lang="en-US" sz="2800" b="1" dirty="0" err="1" smtClean="0">
                <a:solidFill>
                  <a:srgbClr val="BFBFBF"/>
                </a:solidFill>
              </a:rPr>
              <a:t>Wasaburo</a:t>
            </a:r>
            <a:r>
              <a:rPr lang="en-US" sz="2800" b="1" dirty="0" smtClean="0">
                <a:solidFill>
                  <a:srgbClr val="BFBFBF"/>
                </a:solidFill>
              </a:rPr>
              <a:t> </a:t>
            </a:r>
            <a:r>
              <a:rPr lang="en-US" sz="2800" b="1" dirty="0" err="1" smtClean="0">
                <a:solidFill>
                  <a:srgbClr val="BFBFBF"/>
                </a:solidFill>
              </a:rPr>
              <a:t>Ooishi</a:t>
            </a:r>
            <a:r>
              <a:rPr lang="en-US" sz="2800" b="1" dirty="0" smtClean="0">
                <a:solidFill>
                  <a:srgbClr val="BFBFBF"/>
                </a:solidFill>
              </a:rPr>
              <a:t> </a:t>
            </a:r>
            <a:r>
              <a:rPr lang="en-US" sz="2800" dirty="0" smtClean="0">
                <a:solidFill>
                  <a:srgbClr val="BFBFBF"/>
                </a:solidFill>
              </a:rPr>
              <a:t>– observed and </a:t>
            </a:r>
          </a:p>
          <a:p>
            <a:r>
              <a:rPr lang="en-US" sz="2800" dirty="0">
                <a:solidFill>
                  <a:srgbClr val="BFBFBF"/>
                </a:solidFill>
              </a:rPr>
              <a:t>d</a:t>
            </a:r>
            <a:r>
              <a:rPr lang="en-US" sz="2800" dirty="0" smtClean="0">
                <a:solidFill>
                  <a:srgbClr val="BFBFBF"/>
                </a:solidFill>
              </a:rPr>
              <a:t>ocumented large </a:t>
            </a:r>
            <a:r>
              <a:rPr lang="en-US" sz="2800" dirty="0">
                <a:solidFill>
                  <a:srgbClr val="BFBFBF"/>
                </a:solidFill>
              </a:rPr>
              <a:t>c</a:t>
            </a:r>
            <a:r>
              <a:rPr lang="en-US" sz="2800" dirty="0" smtClean="0">
                <a:solidFill>
                  <a:srgbClr val="BFBFBF"/>
                </a:solidFill>
              </a:rPr>
              <a:t>limatological wind </a:t>
            </a:r>
          </a:p>
          <a:p>
            <a:r>
              <a:rPr lang="en-US" sz="2800" dirty="0" smtClean="0">
                <a:solidFill>
                  <a:srgbClr val="BFBFBF"/>
                </a:solidFill>
              </a:rPr>
              <a:t>speeds over Japan (1926).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Carl-</a:t>
            </a:r>
            <a:r>
              <a:rPr lang="en-US" sz="2800" b="1" dirty="0" err="1" smtClean="0">
                <a:solidFill>
                  <a:srgbClr val="FF0000"/>
                </a:solidFill>
              </a:rPr>
              <a:t>Gustaf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Rossby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– First to refer to the phenomenon as the “jet stream” (1947).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982" y="1982839"/>
            <a:ext cx="2368183" cy="352859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395368" y="5494895"/>
            <a:ext cx="88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608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“Discovery” of the Jet Stream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3789" y="1069474"/>
            <a:ext cx="843547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University of Chicago (1947)</a:t>
            </a:r>
          </a:p>
          <a:p>
            <a:endParaRPr lang="en-US" sz="800" dirty="0">
              <a:solidFill>
                <a:srgbClr val="FF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One of the first hemispheric examinations of the </a:t>
            </a:r>
            <a:r>
              <a:rPr lang="en-US" sz="2800" dirty="0" err="1" smtClean="0">
                <a:solidFill>
                  <a:srgbClr val="000000"/>
                </a:solidFill>
              </a:rPr>
              <a:t>midlatitude</a:t>
            </a:r>
            <a:r>
              <a:rPr lang="en-US" sz="2800" dirty="0" smtClean="0">
                <a:solidFill>
                  <a:srgbClr val="000000"/>
                </a:solidFill>
              </a:rPr>
              <a:t> circulation in the literature.</a:t>
            </a:r>
            <a:endParaRPr lang="en-US" sz="2800" dirty="0">
              <a:solidFill>
                <a:srgbClr val="000000"/>
              </a:solidFill>
            </a:endParaRPr>
          </a:p>
          <a:p>
            <a:pPr algn="ctr"/>
            <a:endParaRPr lang="en-US" sz="2800" dirty="0">
              <a:solidFill>
                <a:srgbClr val="000000"/>
              </a:solidFill>
            </a:endParaRPr>
          </a:p>
          <a:p>
            <a:pPr algn="ctr"/>
            <a:endParaRPr lang="en-US" sz="2800" dirty="0" smtClean="0">
              <a:solidFill>
                <a:srgbClr val="000000"/>
              </a:solidFill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2" name="Picture 1" descr="Figure1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333" y="2834104"/>
            <a:ext cx="4884704" cy="3676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3789" y="2834104"/>
            <a:ext cx="35949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1) </a:t>
            </a:r>
            <a:r>
              <a:rPr lang="en-US" sz="2400" b="1" dirty="0" smtClean="0"/>
              <a:t>A nearly continuous band of strong zonal wind speeds.</a:t>
            </a:r>
          </a:p>
          <a:p>
            <a:endParaRPr lang="en-US" sz="2400" b="1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2) </a:t>
            </a:r>
            <a:r>
              <a:rPr lang="en-US" sz="2400" b="1" dirty="0" smtClean="0"/>
              <a:t>Sat atop the strongly </a:t>
            </a:r>
            <a:r>
              <a:rPr lang="en-US" sz="2400" b="1" dirty="0" err="1" smtClean="0"/>
              <a:t>baroclinic</a:t>
            </a:r>
            <a:r>
              <a:rPr lang="en-US" sz="2400" b="1" dirty="0"/>
              <a:t> </a:t>
            </a:r>
            <a:r>
              <a:rPr lang="en-US" sz="2400" b="1" dirty="0" smtClean="0"/>
              <a:t>polar front.</a:t>
            </a:r>
          </a:p>
          <a:p>
            <a:endParaRPr lang="en-US" sz="2400" b="1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3) </a:t>
            </a:r>
            <a:r>
              <a:rPr lang="en-US" sz="2400" b="1" dirty="0" smtClean="0"/>
              <a:t>The jet was nestled squarely in a </a:t>
            </a:r>
            <a:r>
              <a:rPr lang="en-US" sz="2400" b="1" dirty="0" err="1" smtClean="0"/>
              <a:t>tropopause</a:t>
            </a:r>
            <a:r>
              <a:rPr lang="en-US" sz="2400" b="1" dirty="0" smtClean="0"/>
              <a:t> break.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03776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Cross-Stream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3789" y="1069474"/>
            <a:ext cx="84354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Cross-stream vertical circulations were proposed as a dynamical mechanism that could support the characteristic distribution of temperature and </a:t>
            </a:r>
            <a:r>
              <a:rPr lang="en-US" sz="2400" dirty="0" err="1" smtClean="0">
                <a:solidFill>
                  <a:srgbClr val="000000"/>
                </a:solidFill>
              </a:rPr>
              <a:t>vorticity</a:t>
            </a:r>
            <a:r>
              <a:rPr lang="en-US" sz="2400" dirty="0" smtClean="0">
                <a:solidFill>
                  <a:srgbClr val="000000"/>
                </a:solidFill>
              </a:rPr>
              <a:t> in the vicinity of the jet.</a:t>
            </a:r>
            <a:endParaRPr lang="en-US" sz="2400" dirty="0">
              <a:solidFill>
                <a:srgbClr val="000000"/>
              </a:solidFill>
            </a:endParaRPr>
          </a:p>
          <a:p>
            <a:pPr algn="ctr"/>
            <a:endParaRPr lang="en-US" sz="2800" dirty="0">
              <a:solidFill>
                <a:srgbClr val="000000"/>
              </a:solidFill>
            </a:endParaRPr>
          </a:p>
          <a:p>
            <a:pPr algn="ctr"/>
            <a:endParaRPr lang="en-US" sz="2800" dirty="0" smtClean="0">
              <a:solidFill>
                <a:srgbClr val="000000"/>
              </a:solidFill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80737" y="2588266"/>
            <a:ext cx="439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Palmén</a:t>
            </a:r>
            <a:r>
              <a:rPr lang="en-US" sz="2400" b="1" dirty="0" smtClean="0">
                <a:solidFill>
                  <a:srgbClr val="FF0000"/>
                </a:solidFill>
              </a:rPr>
              <a:t> and </a:t>
            </a:r>
            <a:r>
              <a:rPr lang="en-US" sz="2400" b="1" dirty="0" err="1" smtClean="0">
                <a:solidFill>
                  <a:srgbClr val="FF0000"/>
                </a:solidFill>
              </a:rPr>
              <a:t>Nagler</a:t>
            </a:r>
            <a:r>
              <a:rPr lang="en-US" sz="2400" b="1" dirty="0" smtClean="0">
                <a:solidFill>
                  <a:srgbClr val="FF0000"/>
                </a:solidFill>
              </a:rPr>
              <a:t> (1948)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Figure1_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7" y="3216647"/>
            <a:ext cx="8170522" cy="340743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6938831" y="4956655"/>
            <a:ext cx="0" cy="66605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606823" y="4752794"/>
            <a:ext cx="774423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606823" y="4486976"/>
            <a:ext cx="774423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847393" y="4486976"/>
            <a:ext cx="774423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847393" y="4763289"/>
            <a:ext cx="774423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606823" y="5741630"/>
            <a:ext cx="774423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847393" y="5741630"/>
            <a:ext cx="774423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606823" y="3787451"/>
            <a:ext cx="774423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847393" y="3680862"/>
            <a:ext cx="774423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387500" y="3820924"/>
            <a:ext cx="0" cy="66605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692508" y="3787451"/>
            <a:ext cx="0" cy="66605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947073" y="4956655"/>
            <a:ext cx="0" cy="66605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611089" y="3820924"/>
            <a:ext cx="0" cy="66605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947073" y="3787451"/>
            <a:ext cx="0" cy="66605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367044" y="4956655"/>
            <a:ext cx="0" cy="66605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411231" y="4956655"/>
            <a:ext cx="0" cy="66605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516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Cross-Stream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3789" y="1069474"/>
            <a:ext cx="84354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Cross-stream vertical circulations were proposed as a dynamical mechanism that could support the characteristic distribution of temperature and </a:t>
            </a:r>
            <a:r>
              <a:rPr lang="en-US" sz="2400" dirty="0" err="1" smtClean="0">
                <a:solidFill>
                  <a:srgbClr val="000000"/>
                </a:solidFill>
              </a:rPr>
              <a:t>vorticity</a:t>
            </a:r>
            <a:r>
              <a:rPr lang="en-US" sz="2400" dirty="0" smtClean="0">
                <a:solidFill>
                  <a:srgbClr val="000000"/>
                </a:solidFill>
              </a:rPr>
              <a:t> in the vicinity of the jet.</a:t>
            </a:r>
            <a:endParaRPr lang="en-US" sz="2400" dirty="0">
              <a:solidFill>
                <a:srgbClr val="000000"/>
              </a:solidFill>
            </a:endParaRPr>
          </a:p>
          <a:p>
            <a:pPr algn="ctr"/>
            <a:endParaRPr lang="en-US" sz="2800" dirty="0">
              <a:solidFill>
                <a:srgbClr val="000000"/>
              </a:solidFill>
            </a:endParaRPr>
          </a:p>
          <a:p>
            <a:pPr algn="ctr"/>
            <a:endParaRPr lang="en-US" sz="2800" dirty="0" smtClean="0">
              <a:solidFill>
                <a:srgbClr val="000000"/>
              </a:solidFill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80737" y="2588266"/>
            <a:ext cx="439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Namias</a:t>
            </a:r>
            <a:r>
              <a:rPr lang="en-US" sz="2400" b="1" dirty="0" smtClean="0">
                <a:solidFill>
                  <a:srgbClr val="FF0000"/>
                </a:solidFill>
              </a:rPr>
              <a:t> and Clapp (1949)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Figure1_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6" y="3321379"/>
            <a:ext cx="8896399" cy="302933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7775207" y="4290606"/>
            <a:ext cx="0" cy="929374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115457" y="4009299"/>
            <a:ext cx="1473889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991549" y="4290606"/>
            <a:ext cx="0" cy="929374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257339" y="5498789"/>
            <a:ext cx="1316519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07461" y="3779451"/>
            <a:ext cx="0" cy="2153048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75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50jet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47" y="347579"/>
            <a:ext cx="6109368" cy="6109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263" y="347579"/>
            <a:ext cx="22726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250 </a:t>
            </a:r>
            <a:r>
              <a:rPr lang="en-US" sz="3200" b="1" dirty="0" err="1" smtClean="0">
                <a:solidFill>
                  <a:srgbClr val="FF0000"/>
                </a:solidFill>
              </a:rPr>
              <a:t>hPa</a:t>
            </a:r>
            <a:r>
              <a:rPr lang="en-US" sz="3200" b="1" dirty="0" smtClean="0">
                <a:solidFill>
                  <a:srgbClr val="FF0000"/>
                </a:solidFill>
              </a:rPr>
              <a:t> Wind Speed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1200 UTC 22 Jan 2016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7684" y="6456947"/>
            <a:ext cx="2179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UW-Madison AOS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8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Cross-Stream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13819" y="3100630"/>
            <a:ext cx="7202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The Geostrophic Paradox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976132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Cross-Stream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3789" y="1069474"/>
            <a:ext cx="84354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000000"/>
              </a:solidFill>
            </a:endParaRPr>
          </a:p>
          <a:p>
            <a:pPr algn="ctr"/>
            <a:endParaRPr lang="en-US" sz="2800" dirty="0">
              <a:solidFill>
                <a:srgbClr val="000000"/>
              </a:solidFill>
            </a:endParaRPr>
          </a:p>
          <a:p>
            <a:pPr algn="ctr"/>
            <a:endParaRPr lang="en-US" sz="2800" dirty="0" smtClean="0">
              <a:solidFill>
                <a:srgbClr val="000000"/>
              </a:solidFill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80737" y="1101266"/>
            <a:ext cx="43987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Reed and Sanders (1953)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71" y="1628061"/>
            <a:ext cx="6459638" cy="49332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0737" y="5868519"/>
            <a:ext cx="157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1500 UTC 27 January 1953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050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Cross-Stream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3789" y="1069474"/>
            <a:ext cx="84354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000000"/>
              </a:solidFill>
            </a:endParaRPr>
          </a:p>
          <a:p>
            <a:pPr algn="ctr"/>
            <a:endParaRPr lang="en-US" sz="2800" dirty="0">
              <a:solidFill>
                <a:srgbClr val="000000"/>
              </a:solidFill>
            </a:endParaRPr>
          </a:p>
          <a:p>
            <a:pPr algn="ctr"/>
            <a:endParaRPr lang="en-US" sz="2800" dirty="0" smtClean="0">
              <a:solidFill>
                <a:srgbClr val="000000"/>
              </a:solidFill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80737" y="1054796"/>
            <a:ext cx="43987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Reed and Sanders (1953)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88" y="1628061"/>
            <a:ext cx="6630204" cy="49332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0737" y="5868519"/>
            <a:ext cx="157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0300 UTC 28 January 1953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65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Cross-Stream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3789" y="1069474"/>
            <a:ext cx="84354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000000"/>
              </a:solidFill>
            </a:endParaRPr>
          </a:p>
          <a:p>
            <a:pPr algn="ctr"/>
            <a:endParaRPr lang="en-US" sz="2800" dirty="0">
              <a:solidFill>
                <a:srgbClr val="000000"/>
              </a:solidFill>
            </a:endParaRPr>
          </a:p>
          <a:p>
            <a:pPr algn="ctr"/>
            <a:endParaRPr lang="en-US" sz="2800" dirty="0" smtClean="0">
              <a:solidFill>
                <a:srgbClr val="000000"/>
              </a:solidFill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80737" y="1101266"/>
            <a:ext cx="43987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Reed and Sanders (1953)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ReedSander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89" y="1748374"/>
            <a:ext cx="8888648" cy="3858844"/>
          </a:xfrm>
          <a:prstGeom prst="rect">
            <a:avLst/>
          </a:prstGeom>
        </p:spPr>
      </p:pic>
      <p:pic>
        <p:nvPicPr>
          <p:cNvPr id="2" name="Picture 1" descr="Miller19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50" y="5593563"/>
            <a:ext cx="7604949" cy="113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9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Cross-Stream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3789" y="1069474"/>
            <a:ext cx="84354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000000"/>
              </a:solidFill>
            </a:endParaRPr>
          </a:p>
          <a:p>
            <a:pPr algn="ctr"/>
            <a:endParaRPr lang="en-US" sz="2800" dirty="0">
              <a:solidFill>
                <a:srgbClr val="000000"/>
              </a:solidFill>
            </a:endParaRPr>
          </a:p>
          <a:p>
            <a:pPr algn="ctr"/>
            <a:endParaRPr lang="en-US" sz="2800" dirty="0" smtClean="0">
              <a:solidFill>
                <a:srgbClr val="000000"/>
              </a:solidFill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80737" y="1101266"/>
            <a:ext cx="43987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Reed (1955)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reed19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084" y="1781298"/>
            <a:ext cx="6940369" cy="445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0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Cross-Stream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3789" y="1069474"/>
            <a:ext cx="84354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000000"/>
              </a:solidFill>
            </a:endParaRPr>
          </a:p>
          <a:p>
            <a:pPr algn="ctr"/>
            <a:endParaRPr lang="en-US" sz="2800" dirty="0">
              <a:solidFill>
                <a:srgbClr val="000000"/>
              </a:solidFill>
            </a:endParaRPr>
          </a:p>
          <a:p>
            <a:pPr algn="ctr"/>
            <a:endParaRPr lang="en-US" sz="2800" dirty="0" smtClean="0">
              <a:solidFill>
                <a:srgbClr val="000000"/>
              </a:solidFill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80737" y="1101266"/>
            <a:ext cx="43987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Reed (1955)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Figure1_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100" y="1562930"/>
            <a:ext cx="5292261" cy="490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8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Cross-Stream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80737" y="1132127"/>
            <a:ext cx="85557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Only </a:t>
            </a:r>
            <a:r>
              <a:rPr lang="en-US" sz="2800" b="1" dirty="0" err="1">
                <a:solidFill>
                  <a:srgbClr val="FF0000"/>
                </a:solidFill>
              </a:rPr>
              <a:t>ageostrophic</a:t>
            </a:r>
            <a:r>
              <a:rPr lang="en-US" sz="2800" b="1" dirty="0">
                <a:solidFill>
                  <a:srgbClr val="FF0000"/>
                </a:solidFill>
              </a:rPr>
              <a:t> motions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can account for the production of </a:t>
            </a:r>
            <a:r>
              <a:rPr lang="en-US" sz="2800" u="sng" dirty="0"/>
              <a:t>convergence and </a:t>
            </a:r>
            <a:r>
              <a:rPr lang="en-US" sz="2800" u="sng" dirty="0" err="1"/>
              <a:t>vorticity</a:t>
            </a:r>
            <a:r>
              <a:rPr lang="en-US" sz="2800" dirty="0"/>
              <a:t> characteristic of a front</a:t>
            </a:r>
            <a:r>
              <a:rPr lang="en-US" sz="2800" dirty="0" smtClean="0"/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555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Cross-Stream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80737" y="1132127"/>
            <a:ext cx="85557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Only </a:t>
            </a:r>
            <a:r>
              <a:rPr lang="en-US" sz="2800" b="1" dirty="0" err="1">
                <a:solidFill>
                  <a:srgbClr val="FF0000"/>
                </a:solidFill>
              </a:rPr>
              <a:t>ageostrophic</a:t>
            </a:r>
            <a:r>
              <a:rPr lang="en-US" sz="2800" b="1" dirty="0">
                <a:solidFill>
                  <a:srgbClr val="FF0000"/>
                </a:solidFill>
              </a:rPr>
              <a:t> motions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can account for the production of </a:t>
            </a:r>
            <a:r>
              <a:rPr lang="en-US" sz="2800" u="sng" dirty="0"/>
              <a:t>convergence and </a:t>
            </a:r>
            <a:r>
              <a:rPr lang="en-US" sz="2800" u="sng" dirty="0" err="1"/>
              <a:t>vorticity</a:t>
            </a:r>
            <a:r>
              <a:rPr lang="en-US" sz="2800" dirty="0"/>
              <a:t> characteristic of a front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r>
              <a:rPr lang="en-US" sz="2800" dirty="0" smtClean="0"/>
              <a:t>The </a:t>
            </a:r>
            <a:r>
              <a:rPr lang="en-US" sz="2800" b="1" dirty="0">
                <a:solidFill>
                  <a:srgbClr val="FF0000"/>
                </a:solidFill>
              </a:rPr>
              <a:t>Sawyer (1956</a:t>
            </a:r>
            <a:r>
              <a:rPr lang="en-US" sz="2800" b="1" dirty="0" smtClean="0">
                <a:solidFill>
                  <a:srgbClr val="FF0000"/>
                </a:solidFill>
              </a:rPr>
              <a:t>)–</a:t>
            </a:r>
            <a:r>
              <a:rPr lang="en-US" sz="2800" b="1" dirty="0" err="1" smtClean="0">
                <a:solidFill>
                  <a:srgbClr val="FF0000"/>
                </a:solidFill>
              </a:rPr>
              <a:t>Eliassen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(1962) Circulation Equation </a:t>
            </a:r>
            <a:r>
              <a:rPr lang="en-US" sz="2800" dirty="0"/>
              <a:t>retains across-front </a:t>
            </a:r>
            <a:r>
              <a:rPr lang="en-US" sz="2800" dirty="0" err="1"/>
              <a:t>ageostrophic</a:t>
            </a:r>
            <a:r>
              <a:rPr lang="en-US" sz="2800" dirty="0"/>
              <a:t> advections of temperature and momentum and provides a way to diagnose the transverse circulations associated with active fronts.</a:t>
            </a:r>
          </a:p>
        </p:txBody>
      </p:sp>
    </p:spTree>
    <p:extLst>
      <p:ext uri="{BB962C8B-B14F-4D97-AF65-F5344CB8AC3E}">
        <p14:creationId xmlns:p14="http://schemas.microsoft.com/office/powerpoint/2010/main" val="3409660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Cross-Stream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80737" y="1132127"/>
            <a:ext cx="85557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Only </a:t>
            </a:r>
            <a:r>
              <a:rPr lang="en-US" sz="2800" b="1" dirty="0" err="1">
                <a:solidFill>
                  <a:srgbClr val="FF0000"/>
                </a:solidFill>
              </a:rPr>
              <a:t>ageostrophic</a:t>
            </a:r>
            <a:r>
              <a:rPr lang="en-US" sz="2800" b="1" dirty="0">
                <a:solidFill>
                  <a:srgbClr val="FF0000"/>
                </a:solidFill>
              </a:rPr>
              <a:t> motions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can account for the production of </a:t>
            </a:r>
            <a:r>
              <a:rPr lang="en-US" sz="2800" u="sng" dirty="0"/>
              <a:t>convergence and </a:t>
            </a:r>
            <a:r>
              <a:rPr lang="en-US" sz="2800" u="sng" dirty="0" err="1"/>
              <a:t>vorticity</a:t>
            </a:r>
            <a:r>
              <a:rPr lang="en-US" sz="2800" dirty="0"/>
              <a:t> characteristic of a front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r>
              <a:rPr lang="en-US" sz="2800" dirty="0" smtClean="0"/>
              <a:t>The </a:t>
            </a:r>
            <a:r>
              <a:rPr lang="en-US" sz="2800" b="1" dirty="0">
                <a:solidFill>
                  <a:srgbClr val="FF0000"/>
                </a:solidFill>
              </a:rPr>
              <a:t>Sawyer (1956</a:t>
            </a:r>
            <a:r>
              <a:rPr lang="en-US" sz="2800" b="1" dirty="0" smtClean="0">
                <a:solidFill>
                  <a:srgbClr val="FF0000"/>
                </a:solidFill>
              </a:rPr>
              <a:t>)–</a:t>
            </a:r>
            <a:r>
              <a:rPr lang="en-US" sz="2800" b="1" dirty="0" err="1" smtClean="0">
                <a:solidFill>
                  <a:srgbClr val="FF0000"/>
                </a:solidFill>
              </a:rPr>
              <a:t>Eliassen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(1962) Circulation Equation </a:t>
            </a:r>
            <a:r>
              <a:rPr lang="en-US" sz="2800" dirty="0"/>
              <a:t>retains across-front </a:t>
            </a:r>
            <a:r>
              <a:rPr lang="en-US" sz="2800" dirty="0" err="1"/>
              <a:t>ageostrophic</a:t>
            </a:r>
            <a:r>
              <a:rPr lang="en-US" sz="2800" dirty="0"/>
              <a:t> advections of temperature and momentum and provides a way to diagnose the transverse circulations associated with active fronts.</a:t>
            </a: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756798"/>
              </p:ext>
            </p:extLst>
          </p:nvPr>
        </p:nvGraphicFramePr>
        <p:xfrm>
          <a:off x="311713" y="5284668"/>
          <a:ext cx="843915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Equation" r:id="rId4" imgW="3517900" imgH="419100" progId="Equation.3">
                  <p:embed/>
                </p:oleObj>
              </mc:Choice>
              <mc:Fallback>
                <p:oleObj name="Equation" r:id="rId4" imgW="3517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13" y="5284668"/>
                        <a:ext cx="8439150" cy="10064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317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9911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Cross-Stream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392660"/>
              </p:ext>
            </p:extLst>
          </p:nvPr>
        </p:nvGraphicFramePr>
        <p:xfrm>
          <a:off x="311713" y="5284668"/>
          <a:ext cx="843915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6" name="Equation" r:id="rId4" imgW="3517900" imgH="419100" progId="Equation.3">
                  <p:embed/>
                </p:oleObj>
              </mc:Choice>
              <mc:Fallback>
                <p:oleObj name="Equation" r:id="rId4" imgW="3517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13" y="5284668"/>
                        <a:ext cx="8439150" cy="10064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317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eliassen196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7" y="1828139"/>
            <a:ext cx="8502645" cy="28342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0737" y="1101266"/>
            <a:ext cx="43987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Eliassen</a:t>
            </a:r>
            <a:r>
              <a:rPr lang="en-US" sz="3200" b="1" dirty="0" smtClean="0">
                <a:solidFill>
                  <a:srgbClr val="FF0000"/>
                </a:solidFill>
              </a:rPr>
              <a:t> (1962)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65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1797" r="-41797"/>
          <a:stretch>
            <a:fillRect/>
          </a:stretch>
        </p:blipFill>
        <p:spPr>
          <a:xfrm>
            <a:off x="-165658" y="159383"/>
            <a:ext cx="11910298" cy="6550205"/>
          </a:xfrm>
        </p:spPr>
      </p:pic>
      <p:sp>
        <p:nvSpPr>
          <p:cNvPr id="5" name="TextBox 4"/>
          <p:cNvSpPr txBox="1"/>
          <p:nvPr/>
        </p:nvSpPr>
        <p:spPr>
          <a:xfrm>
            <a:off x="227263" y="347579"/>
            <a:ext cx="22726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Modified from </a:t>
            </a:r>
            <a:r>
              <a:rPr lang="en-US" sz="3200" b="1" dirty="0" err="1" smtClean="0">
                <a:solidFill>
                  <a:srgbClr val="FF0000"/>
                </a:solidFill>
              </a:rPr>
              <a:t>Defant</a:t>
            </a:r>
            <a:r>
              <a:rPr lang="en-US" sz="3200" b="1" dirty="0" smtClean="0">
                <a:solidFill>
                  <a:srgbClr val="FF0000"/>
                </a:solidFill>
              </a:rPr>
              <a:t> and </a:t>
            </a:r>
            <a:r>
              <a:rPr lang="en-US" sz="3200" b="1" dirty="0" err="1" smtClean="0">
                <a:solidFill>
                  <a:srgbClr val="FF0000"/>
                </a:solidFill>
              </a:rPr>
              <a:t>Taba</a:t>
            </a:r>
            <a:r>
              <a:rPr lang="en-US" sz="3200" b="1" dirty="0" smtClean="0">
                <a:solidFill>
                  <a:srgbClr val="FF0000"/>
                </a:solidFill>
              </a:rPr>
              <a:t> (1957)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490759">
            <a:off x="3610755" y="1239068"/>
            <a:ext cx="817408" cy="584776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  <a:endParaRPr lang="en-US" sz="3200" b="1" dirty="0">
              <a:solidFill>
                <a:srgbClr val="FF0000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19450374">
            <a:off x="3715424" y="1512372"/>
            <a:ext cx="1431665" cy="584776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POLJ</a:t>
            </a:r>
            <a:endParaRPr lang="en-US" sz="3200" b="1" dirty="0">
              <a:solidFill>
                <a:srgbClr val="0000FF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04338" y="302395"/>
            <a:ext cx="285496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7200"/>
            <a:r>
              <a:rPr lang="en-US" dirty="0" smtClean="0"/>
              <a:t>Tropical Tropopause</a:t>
            </a:r>
          </a:p>
          <a:p>
            <a:pPr indent="457200"/>
            <a:r>
              <a:rPr lang="en-US" dirty="0" smtClean="0"/>
              <a:t>Subtropical Tropopause</a:t>
            </a:r>
          </a:p>
          <a:p>
            <a:pPr indent="457200"/>
            <a:r>
              <a:rPr lang="en-US" dirty="0" smtClean="0"/>
              <a:t>Polar Tropopause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01747" y="397808"/>
            <a:ext cx="213360" cy="19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01747" y="669583"/>
            <a:ext cx="213360" cy="1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201747" y="953595"/>
            <a:ext cx="213360" cy="1981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81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Cross-Stream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0737" y="977346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Solution of the Sawyer–</a:t>
            </a:r>
            <a:r>
              <a:rPr lang="en-US" sz="2800" b="1" dirty="0" err="1" smtClean="0">
                <a:solidFill>
                  <a:srgbClr val="FF0000"/>
                </a:solidFill>
              </a:rPr>
              <a:t>Eliassen</a:t>
            </a:r>
            <a:r>
              <a:rPr lang="en-US" sz="2800" b="1" dirty="0" smtClean="0">
                <a:solidFill>
                  <a:srgbClr val="FF0000"/>
                </a:solidFill>
              </a:rPr>
              <a:t> Circulation Equation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todsen196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44" y="1411665"/>
            <a:ext cx="3623656" cy="53372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86200" y="6256309"/>
            <a:ext cx="2586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Todsen</a:t>
            </a:r>
            <a:r>
              <a:rPr lang="en-US" sz="2800" b="1" dirty="0" smtClean="0">
                <a:solidFill>
                  <a:srgbClr val="FF0000"/>
                </a:solidFill>
              </a:rPr>
              <a:t> 1964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763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Cross-Stream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0737" y="977346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Solution of the Sawyer–</a:t>
            </a:r>
            <a:r>
              <a:rPr lang="en-US" sz="2800" b="1" dirty="0" err="1" smtClean="0">
                <a:solidFill>
                  <a:srgbClr val="FF0000"/>
                </a:solidFill>
              </a:rPr>
              <a:t>Eliassen</a:t>
            </a:r>
            <a:r>
              <a:rPr lang="en-US" sz="2800" b="1" dirty="0" smtClean="0">
                <a:solidFill>
                  <a:srgbClr val="FF0000"/>
                </a:solidFill>
              </a:rPr>
              <a:t> Circulation Equation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todsen196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44" y="1411665"/>
            <a:ext cx="3623656" cy="5337253"/>
          </a:xfrm>
          <a:prstGeom prst="rect">
            <a:avLst/>
          </a:prstGeom>
        </p:spPr>
      </p:pic>
      <p:pic>
        <p:nvPicPr>
          <p:cNvPr id="12" name="Picture 11" descr="Shapiro198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10" y="1531546"/>
            <a:ext cx="4783990" cy="44314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57426" y="5748480"/>
            <a:ext cx="2586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Shapiro 1981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6200" y="6256309"/>
            <a:ext cx="2586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Todsen</a:t>
            </a:r>
            <a:r>
              <a:rPr lang="en-US" sz="2800" b="1" dirty="0" smtClean="0">
                <a:solidFill>
                  <a:srgbClr val="FF0000"/>
                </a:solidFill>
              </a:rPr>
              <a:t> 1964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99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Cross-Stream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0737" y="977346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Solution of the Sawyer–</a:t>
            </a:r>
            <a:r>
              <a:rPr lang="en-US" sz="2800" b="1" dirty="0" err="1" smtClean="0">
                <a:solidFill>
                  <a:srgbClr val="FF0000"/>
                </a:solidFill>
              </a:rPr>
              <a:t>Eliassen</a:t>
            </a:r>
            <a:r>
              <a:rPr lang="en-US" sz="2800" b="1" dirty="0" smtClean="0">
                <a:solidFill>
                  <a:srgbClr val="FF0000"/>
                </a:solidFill>
              </a:rPr>
              <a:t> Circulation Equation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Shapiro198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2" y="1624486"/>
            <a:ext cx="4783990" cy="44314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3961" y="5963031"/>
            <a:ext cx="2586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Shapiro 1981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Figure3_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23" y="1490420"/>
            <a:ext cx="4094991" cy="49996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9061" y="6474629"/>
            <a:ext cx="3299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Lang and Martin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48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Cross-Stream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0737" y="977346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Impacts of Transverse Circulations on the Production of Sensible Weather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uccellini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9" y="2624640"/>
            <a:ext cx="8488747" cy="31529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7935" y="5762112"/>
            <a:ext cx="3391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Uccellini</a:t>
            </a:r>
            <a:r>
              <a:rPr lang="en-US" sz="2400" b="1" dirty="0" smtClean="0">
                <a:solidFill>
                  <a:srgbClr val="FF0000"/>
                </a:solidFill>
              </a:rPr>
              <a:t> et al. 1985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199" y="2042124"/>
            <a:ext cx="4639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The Presidents’ Day Storm 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664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Cross-Stream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0737" y="977346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Impacts of Transverse Circulations on the Production of Sensible Weather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19285" y="2042123"/>
            <a:ext cx="3391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Uccellini</a:t>
            </a:r>
            <a:r>
              <a:rPr lang="en-US" sz="2400" b="1" dirty="0" smtClean="0">
                <a:solidFill>
                  <a:srgbClr val="FF0000"/>
                </a:solidFill>
              </a:rPr>
              <a:t> et al. 1985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199" y="2042124"/>
            <a:ext cx="4639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The Presidents’ Day Storm 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3" name="Picture 2" descr="uccellini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7" y="2503788"/>
            <a:ext cx="4883280" cy="4225099"/>
          </a:xfrm>
          <a:prstGeom prst="rect">
            <a:avLst/>
          </a:prstGeom>
        </p:spPr>
      </p:pic>
      <p:pic>
        <p:nvPicPr>
          <p:cNvPr id="5" name="Picture 4" descr="uccellini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50" y="2503788"/>
            <a:ext cx="4715774" cy="41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98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Cross-Stream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0737" y="977346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Impacts of Transverse Circulations on the Production of Sensible Weather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199" y="2283424"/>
            <a:ext cx="8380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– Severe Weather Outbreaks</a:t>
            </a:r>
          </a:p>
          <a:p>
            <a:pPr marL="457200" indent="-457200"/>
            <a:r>
              <a:rPr lang="en-US" sz="2400" b="1" dirty="0">
                <a:solidFill>
                  <a:srgbClr val="000000"/>
                </a:solidFill>
              </a:rPr>
              <a:t>	</a:t>
            </a:r>
            <a:r>
              <a:rPr lang="en-US" sz="2400" dirty="0">
                <a:solidFill>
                  <a:srgbClr val="000000"/>
                </a:solidFill>
              </a:rPr>
              <a:t>(e.g., Omoto 1965; </a:t>
            </a:r>
            <a:r>
              <a:rPr lang="en-US" sz="2400" dirty="0" err="1">
                <a:solidFill>
                  <a:srgbClr val="000000"/>
                </a:solidFill>
              </a:rPr>
              <a:t>Uccellini</a:t>
            </a:r>
            <a:r>
              <a:rPr lang="en-US" sz="2400" dirty="0">
                <a:solidFill>
                  <a:srgbClr val="000000"/>
                </a:solidFill>
              </a:rPr>
              <a:t> and Johnson 1979; Hobbs et al. 1990; Martin et al. 1993)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6918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Cross-Stream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0737" y="977346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Impacts of Transverse Circulations on the Production of Sensible Weather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199" y="2283424"/>
            <a:ext cx="83803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– Severe Weather Outbreaks</a:t>
            </a:r>
          </a:p>
          <a:p>
            <a:pPr marL="457200" indent="-457200"/>
            <a:r>
              <a:rPr lang="en-US" sz="2400" b="1" dirty="0">
                <a:solidFill>
                  <a:srgbClr val="000000"/>
                </a:solidFill>
              </a:rPr>
              <a:t>	</a:t>
            </a:r>
            <a:r>
              <a:rPr lang="en-US" sz="2400" dirty="0">
                <a:solidFill>
                  <a:srgbClr val="000000"/>
                </a:solidFill>
              </a:rPr>
              <a:t>(e.g., Omoto 1965; </a:t>
            </a:r>
            <a:r>
              <a:rPr lang="en-US" sz="2400" dirty="0" err="1">
                <a:solidFill>
                  <a:srgbClr val="000000"/>
                </a:solidFill>
              </a:rPr>
              <a:t>Uccellini</a:t>
            </a:r>
            <a:r>
              <a:rPr lang="en-US" sz="2400" dirty="0">
                <a:solidFill>
                  <a:srgbClr val="000000"/>
                </a:solidFill>
              </a:rPr>
              <a:t> and Johnson 1979; Hobbs et al. 1990; Martin et al. 1993)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– </a:t>
            </a:r>
            <a:r>
              <a:rPr lang="en-US" sz="2400" b="1" dirty="0" err="1" smtClean="0">
                <a:solidFill>
                  <a:srgbClr val="000000"/>
                </a:solidFill>
              </a:rPr>
              <a:t>Cyclogenesis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pPr marL="457200" indent="-457200"/>
            <a:r>
              <a:rPr lang="en-US" sz="2400" b="1" dirty="0">
                <a:solidFill>
                  <a:srgbClr val="000000"/>
                </a:solidFill>
              </a:rPr>
              <a:t>	</a:t>
            </a:r>
            <a:r>
              <a:rPr lang="en-US" sz="2400" dirty="0" smtClean="0">
                <a:solidFill>
                  <a:srgbClr val="000000"/>
                </a:solidFill>
              </a:rPr>
              <a:t>(e.g., </a:t>
            </a:r>
            <a:r>
              <a:rPr lang="en-US" sz="2400" dirty="0" err="1" smtClean="0">
                <a:solidFill>
                  <a:srgbClr val="000000"/>
                </a:solidFill>
              </a:rPr>
              <a:t>Uccellini</a:t>
            </a:r>
            <a:r>
              <a:rPr lang="en-US" sz="2400" dirty="0" smtClean="0">
                <a:solidFill>
                  <a:srgbClr val="000000"/>
                </a:solidFill>
              </a:rPr>
              <a:t> et al. 1984; </a:t>
            </a:r>
            <a:r>
              <a:rPr lang="en-US" sz="2400" dirty="0" err="1" smtClean="0">
                <a:solidFill>
                  <a:srgbClr val="000000"/>
                </a:solidFill>
              </a:rPr>
              <a:t>Uccellini</a:t>
            </a:r>
            <a:r>
              <a:rPr lang="en-US" sz="2400" dirty="0" smtClean="0">
                <a:solidFill>
                  <a:srgbClr val="000000"/>
                </a:solidFill>
              </a:rPr>
              <a:t> and </a:t>
            </a:r>
            <a:r>
              <a:rPr lang="en-US" sz="2400" dirty="0" err="1" smtClean="0">
                <a:solidFill>
                  <a:srgbClr val="000000"/>
                </a:solidFill>
              </a:rPr>
              <a:t>Kocin</a:t>
            </a:r>
            <a:r>
              <a:rPr lang="en-US" sz="2400" dirty="0" smtClean="0">
                <a:solidFill>
                  <a:srgbClr val="000000"/>
                </a:solidFill>
              </a:rPr>
              <a:t> 1987; Whitaker et al. 1988; Barnes and Colman 1993; </a:t>
            </a:r>
            <a:r>
              <a:rPr lang="en-US" sz="2400" dirty="0" err="1" smtClean="0">
                <a:solidFill>
                  <a:srgbClr val="000000"/>
                </a:solidFill>
              </a:rPr>
              <a:t>Lackmann</a:t>
            </a:r>
            <a:r>
              <a:rPr lang="en-US" sz="2400" dirty="0" smtClean="0">
                <a:solidFill>
                  <a:srgbClr val="000000"/>
                </a:solidFill>
              </a:rPr>
              <a:t> et al. 1997)</a:t>
            </a:r>
          </a:p>
          <a:p>
            <a:pPr marL="457200" indent="-457200"/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672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Cross-Stream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0737" y="977346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Impacts of Transverse Circulations on the Production of Sensible Weather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199" y="2283424"/>
            <a:ext cx="8380327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– Severe Weather Outbreaks</a:t>
            </a:r>
          </a:p>
          <a:p>
            <a:pPr marL="457200" indent="-457200"/>
            <a:r>
              <a:rPr lang="en-US" sz="2400" b="1" dirty="0">
                <a:solidFill>
                  <a:srgbClr val="000000"/>
                </a:solidFill>
              </a:rPr>
              <a:t>	</a:t>
            </a:r>
            <a:r>
              <a:rPr lang="en-US" sz="2400" dirty="0" smtClean="0">
                <a:solidFill>
                  <a:srgbClr val="000000"/>
                </a:solidFill>
              </a:rPr>
              <a:t>(e.g., Omoto 1965; </a:t>
            </a:r>
            <a:r>
              <a:rPr lang="en-US" sz="2400" dirty="0" err="1" smtClean="0">
                <a:solidFill>
                  <a:srgbClr val="000000"/>
                </a:solidFill>
              </a:rPr>
              <a:t>Uccellini</a:t>
            </a:r>
            <a:r>
              <a:rPr lang="en-US" sz="2400" dirty="0" smtClean="0">
                <a:solidFill>
                  <a:srgbClr val="000000"/>
                </a:solidFill>
              </a:rPr>
              <a:t> and Johnson 1979; Hobbs et al. 1990; Martin et al. 1993)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000000"/>
                </a:solidFill>
              </a:rPr>
              <a:t> 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– </a:t>
            </a:r>
            <a:r>
              <a:rPr lang="en-US" sz="2400" b="1" dirty="0" err="1" smtClean="0">
                <a:solidFill>
                  <a:srgbClr val="000000"/>
                </a:solidFill>
              </a:rPr>
              <a:t>Cyclogenesis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pPr marL="457200" indent="-457200"/>
            <a:r>
              <a:rPr lang="en-US" sz="2400" b="1" dirty="0">
                <a:solidFill>
                  <a:srgbClr val="000000"/>
                </a:solidFill>
              </a:rPr>
              <a:t>	</a:t>
            </a:r>
            <a:r>
              <a:rPr lang="en-US" sz="2400" dirty="0" smtClean="0">
                <a:solidFill>
                  <a:srgbClr val="000000"/>
                </a:solidFill>
              </a:rPr>
              <a:t>(e.g., </a:t>
            </a:r>
            <a:r>
              <a:rPr lang="en-US" sz="2400" dirty="0" err="1" smtClean="0">
                <a:solidFill>
                  <a:srgbClr val="000000"/>
                </a:solidFill>
              </a:rPr>
              <a:t>Uccellini</a:t>
            </a:r>
            <a:r>
              <a:rPr lang="en-US" sz="2400" dirty="0" smtClean="0">
                <a:solidFill>
                  <a:srgbClr val="000000"/>
                </a:solidFill>
              </a:rPr>
              <a:t> et al. 1984; </a:t>
            </a:r>
            <a:r>
              <a:rPr lang="en-US" sz="2400" dirty="0" err="1" smtClean="0">
                <a:solidFill>
                  <a:srgbClr val="000000"/>
                </a:solidFill>
              </a:rPr>
              <a:t>Uccellini</a:t>
            </a:r>
            <a:r>
              <a:rPr lang="en-US" sz="2400" dirty="0" smtClean="0">
                <a:solidFill>
                  <a:srgbClr val="000000"/>
                </a:solidFill>
              </a:rPr>
              <a:t> and </a:t>
            </a:r>
            <a:r>
              <a:rPr lang="en-US" sz="2400" dirty="0" err="1" smtClean="0">
                <a:solidFill>
                  <a:srgbClr val="000000"/>
                </a:solidFill>
              </a:rPr>
              <a:t>Kocin</a:t>
            </a:r>
            <a:r>
              <a:rPr lang="en-US" sz="2400" dirty="0" smtClean="0">
                <a:solidFill>
                  <a:srgbClr val="000000"/>
                </a:solidFill>
              </a:rPr>
              <a:t> 1987; Whitaker et al. 1988; Barnes and Colman 1993; </a:t>
            </a:r>
            <a:r>
              <a:rPr lang="en-US" sz="2400" dirty="0" err="1" smtClean="0">
                <a:solidFill>
                  <a:srgbClr val="000000"/>
                </a:solidFill>
              </a:rPr>
              <a:t>Lackmann</a:t>
            </a:r>
            <a:r>
              <a:rPr lang="en-US" sz="2400" dirty="0" smtClean="0">
                <a:solidFill>
                  <a:srgbClr val="000000"/>
                </a:solidFill>
              </a:rPr>
              <a:t> et al. 1997)</a:t>
            </a:r>
          </a:p>
          <a:p>
            <a:pPr marL="457200" indent="-457200"/>
            <a:endParaRPr lang="en-US" sz="2400" b="1" dirty="0">
              <a:solidFill>
                <a:srgbClr val="000000"/>
              </a:solidFill>
            </a:endParaRPr>
          </a:p>
          <a:p>
            <a:pPr marL="457200" indent="-457200"/>
            <a:r>
              <a:rPr lang="en-US" sz="2400" b="1" dirty="0" smtClean="0">
                <a:solidFill>
                  <a:srgbClr val="000000"/>
                </a:solidFill>
              </a:rPr>
              <a:t>– Moisture Transport</a:t>
            </a:r>
          </a:p>
          <a:p>
            <a:pPr marL="457200" indent="-457200"/>
            <a:r>
              <a:rPr lang="en-US" sz="2400" b="1" dirty="0">
                <a:solidFill>
                  <a:srgbClr val="000000"/>
                </a:solidFill>
              </a:rPr>
              <a:t>	</a:t>
            </a:r>
            <a:r>
              <a:rPr lang="en-US" sz="2400" dirty="0" smtClean="0">
                <a:solidFill>
                  <a:srgbClr val="000000"/>
                </a:solidFill>
              </a:rPr>
              <a:t>(e.g., </a:t>
            </a:r>
            <a:r>
              <a:rPr lang="en-US" sz="2400" dirty="0" err="1" smtClean="0">
                <a:solidFill>
                  <a:srgbClr val="000000"/>
                </a:solidFill>
              </a:rPr>
              <a:t>Uccellini</a:t>
            </a:r>
            <a:r>
              <a:rPr lang="en-US" sz="2400" dirty="0" smtClean="0">
                <a:solidFill>
                  <a:srgbClr val="000000"/>
                </a:solidFill>
              </a:rPr>
              <a:t> and Johnson 1979; </a:t>
            </a:r>
            <a:r>
              <a:rPr lang="en-US" sz="2400" dirty="0" err="1" smtClean="0">
                <a:solidFill>
                  <a:srgbClr val="000000"/>
                </a:solidFill>
              </a:rPr>
              <a:t>Uccellini</a:t>
            </a:r>
            <a:r>
              <a:rPr lang="en-US" sz="2400" dirty="0" smtClean="0">
                <a:solidFill>
                  <a:srgbClr val="000000"/>
                </a:solidFill>
              </a:rPr>
              <a:t> et al. 1984; </a:t>
            </a:r>
            <a:r>
              <a:rPr lang="en-US" sz="2400" dirty="0" err="1" smtClean="0">
                <a:solidFill>
                  <a:srgbClr val="000000"/>
                </a:solidFill>
              </a:rPr>
              <a:t>Uccellini</a:t>
            </a:r>
            <a:r>
              <a:rPr lang="en-US" sz="2400" dirty="0" smtClean="0">
                <a:solidFill>
                  <a:srgbClr val="000000"/>
                </a:solidFill>
              </a:rPr>
              <a:t> and </a:t>
            </a:r>
            <a:r>
              <a:rPr lang="en-US" sz="2400" dirty="0" err="1" smtClean="0">
                <a:solidFill>
                  <a:srgbClr val="000000"/>
                </a:solidFill>
              </a:rPr>
              <a:t>Kocin</a:t>
            </a:r>
            <a:r>
              <a:rPr lang="en-US" sz="2400" dirty="0" smtClean="0">
                <a:solidFill>
                  <a:srgbClr val="000000"/>
                </a:solidFill>
              </a:rPr>
              <a:t> 1987; Winters and Martin 2014)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99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Cross-Stream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hapiro198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096051"/>
            <a:ext cx="6781800" cy="55460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01662" y="6004580"/>
            <a:ext cx="2586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Shapiro 1982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76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Three-Dimensional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80737" y="1168400"/>
            <a:ext cx="8555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Recall that the Sawyer–</a:t>
            </a:r>
            <a:r>
              <a:rPr lang="en-US" sz="2400" dirty="0" err="1" smtClean="0"/>
              <a:t>Eliassen</a:t>
            </a:r>
            <a:r>
              <a:rPr lang="en-US" sz="2400" dirty="0" smtClean="0"/>
              <a:t> Circulation Equation neglects the </a:t>
            </a:r>
            <a:r>
              <a:rPr lang="en-US" sz="2400" b="1" dirty="0" smtClean="0">
                <a:solidFill>
                  <a:srgbClr val="FF0000"/>
                </a:solidFill>
              </a:rPr>
              <a:t>along-flow </a:t>
            </a:r>
            <a:r>
              <a:rPr lang="en-US" sz="2400" dirty="0" smtClean="0"/>
              <a:t>component of the </a:t>
            </a:r>
            <a:r>
              <a:rPr lang="en-US" sz="2400" dirty="0" err="1" smtClean="0"/>
              <a:t>ageostrophic</a:t>
            </a:r>
            <a:r>
              <a:rPr lang="en-US" sz="2400" dirty="0" smtClean="0"/>
              <a:t> wind.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7899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1797" r="-41797"/>
          <a:stretch>
            <a:fillRect/>
          </a:stretch>
        </p:blipFill>
        <p:spPr>
          <a:xfrm>
            <a:off x="-165658" y="159383"/>
            <a:ext cx="11910298" cy="6550205"/>
          </a:xfrm>
        </p:spPr>
      </p:pic>
      <p:sp>
        <p:nvSpPr>
          <p:cNvPr id="5" name="TextBox 4"/>
          <p:cNvSpPr txBox="1"/>
          <p:nvPr/>
        </p:nvSpPr>
        <p:spPr>
          <a:xfrm>
            <a:off x="227263" y="347579"/>
            <a:ext cx="22726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Modified from </a:t>
            </a:r>
            <a:r>
              <a:rPr lang="en-US" sz="3200" b="1" dirty="0" err="1" smtClean="0">
                <a:solidFill>
                  <a:srgbClr val="FF0000"/>
                </a:solidFill>
              </a:rPr>
              <a:t>Defant</a:t>
            </a:r>
            <a:r>
              <a:rPr lang="en-US" sz="3200" b="1" dirty="0" smtClean="0">
                <a:solidFill>
                  <a:srgbClr val="FF0000"/>
                </a:solidFill>
              </a:rPr>
              <a:t> and </a:t>
            </a:r>
            <a:r>
              <a:rPr lang="en-US" sz="3200" b="1" dirty="0" err="1" smtClean="0">
                <a:solidFill>
                  <a:srgbClr val="FF0000"/>
                </a:solidFill>
              </a:rPr>
              <a:t>Taba</a:t>
            </a:r>
            <a:r>
              <a:rPr lang="en-US" sz="3200" b="1" dirty="0" smtClean="0">
                <a:solidFill>
                  <a:srgbClr val="FF0000"/>
                </a:solidFill>
              </a:rPr>
              <a:t> (1957)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490759">
            <a:off x="3610755" y="1239068"/>
            <a:ext cx="817408" cy="584776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  <a:endParaRPr lang="en-US" sz="3200" b="1" dirty="0">
              <a:solidFill>
                <a:srgbClr val="FF0000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19450374">
            <a:off x="3715424" y="1512372"/>
            <a:ext cx="1431665" cy="584776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POLJ</a:t>
            </a:r>
            <a:endParaRPr lang="en-US" sz="3200" b="1" dirty="0">
              <a:solidFill>
                <a:srgbClr val="0000FF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04338" y="302395"/>
            <a:ext cx="285496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7200"/>
            <a:r>
              <a:rPr lang="en-US" dirty="0" smtClean="0"/>
              <a:t>Tropical Tropopause</a:t>
            </a:r>
          </a:p>
          <a:p>
            <a:pPr indent="457200"/>
            <a:r>
              <a:rPr lang="en-US" dirty="0" smtClean="0"/>
              <a:t>Subtropical Tropopause</a:t>
            </a:r>
          </a:p>
          <a:p>
            <a:pPr indent="457200"/>
            <a:r>
              <a:rPr lang="en-US" dirty="0" smtClean="0"/>
              <a:t>Polar Tropopause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01747" y="397808"/>
            <a:ext cx="213360" cy="19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01747" y="669583"/>
            <a:ext cx="213360" cy="1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201747" y="953595"/>
            <a:ext cx="213360" cy="1981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2968047" y="397808"/>
            <a:ext cx="1670389" cy="2011874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86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Three-Dimensional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80737" y="1168400"/>
            <a:ext cx="8555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Recall that the Sawyer–</a:t>
            </a:r>
            <a:r>
              <a:rPr lang="en-US" sz="2400" dirty="0" err="1" smtClean="0"/>
              <a:t>Eliassen</a:t>
            </a:r>
            <a:r>
              <a:rPr lang="en-US" sz="2400" dirty="0" smtClean="0"/>
              <a:t> Circulation Equation neglects the </a:t>
            </a:r>
            <a:r>
              <a:rPr lang="en-US" sz="2400" b="1" dirty="0" smtClean="0">
                <a:solidFill>
                  <a:srgbClr val="FF0000"/>
                </a:solidFill>
              </a:rPr>
              <a:t>along-flow </a:t>
            </a:r>
            <a:r>
              <a:rPr lang="en-US" sz="2400" dirty="0" smtClean="0"/>
              <a:t>component of the </a:t>
            </a:r>
            <a:r>
              <a:rPr lang="en-US" sz="2400" dirty="0" err="1" smtClean="0"/>
              <a:t>ageostrophic</a:t>
            </a:r>
            <a:r>
              <a:rPr lang="en-US" sz="2400" dirty="0" smtClean="0"/>
              <a:t> wind.</a:t>
            </a:r>
            <a:endParaRPr lang="en-US" sz="2400" dirty="0"/>
          </a:p>
        </p:txBody>
      </p:sp>
      <p:pic>
        <p:nvPicPr>
          <p:cNvPr id="3" name="Picture 2" descr="keyser1989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77" y="2119489"/>
            <a:ext cx="7594600" cy="47385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640" y="6398342"/>
            <a:ext cx="3436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Keyser et al. 1989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85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Three-Dimensional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80737" y="1168400"/>
            <a:ext cx="8555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Recall that the Sawyer–</a:t>
            </a:r>
            <a:r>
              <a:rPr lang="en-US" sz="2400" dirty="0" err="1" smtClean="0"/>
              <a:t>Eliassen</a:t>
            </a:r>
            <a:r>
              <a:rPr lang="en-US" sz="2400" dirty="0" smtClean="0"/>
              <a:t> Circulation Equation neglects the </a:t>
            </a:r>
            <a:r>
              <a:rPr lang="en-US" sz="2400" b="1" dirty="0" smtClean="0">
                <a:solidFill>
                  <a:srgbClr val="FF0000"/>
                </a:solidFill>
              </a:rPr>
              <a:t>along-flow </a:t>
            </a:r>
            <a:r>
              <a:rPr lang="en-US" sz="2400" dirty="0" smtClean="0"/>
              <a:t>component of the </a:t>
            </a:r>
            <a:r>
              <a:rPr lang="en-US" sz="2400" dirty="0" err="1" smtClean="0"/>
              <a:t>ageostrophic</a:t>
            </a:r>
            <a:r>
              <a:rPr lang="en-US" sz="2400" dirty="0" smtClean="0"/>
              <a:t> wind.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37" y="2119489"/>
            <a:ext cx="7303879" cy="47385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640" y="6398342"/>
            <a:ext cx="3436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Keyser et al. 1989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23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Three-Dimensional Vertical Circulations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1640" y="6398342"/>
            <a:ext cx="3436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Keyser et al. 1989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keyser1989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59" y="1140987"/>
            <a:ext cx="5573898" cy="56574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36116" y="998192"/>
            <a:ext cx="1479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Full omega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5556" y="993840"/>
            <a:ext cx="19237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Transverse omega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5995" y="3965504"/>
            <a:ext cx="19237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Shearwise</a:t>
            </a:r>
            <a:r>
              <a:rPr lang="en-US" b="1" dirty="0" smtClean="0">
                <a:solidFill>
                  <a:srgbClr val="FF0000"/>
                </a:solidFill>
              </a:rPr>
              <a:t> omega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0739" y="1883924"/>
            <a:ext cx="249794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 majority of the vertical motion is of the transverse variety.</a:t>
            </a:r>
          </a:p>
          <a:p>
            <a:endParaRPr lang="en-US" sz="2400" b="1" dirty="0"/>
          </a:p>
          <a:p>
            <a:r>
              <a:rPr lang="en-US" sz="2400" b="1" dirty="0" smtClean="0"/>
              <a:t>Though there are important contributions from the along-flow direction, as well.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0951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Recent Upper-Level Jet–Front Research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0737" y="2152920"/>
            <a:ext cx="2770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Lang and Martin 2012; 2013</a:t>
            </a:r>
            <a:endParaRPr lang="en-US" sz="2800" b="1" dirty="0"/>
          </a:p>
        </p:txBody>
      </p:sp>
      <p:pic>
        <p:nvPicPr>
          <p:cNvPr id="2" name="Picture 1" descr="Lang20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407" y="1331590"/>
            <a:ext cx="5163264" cy="5536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737" y="1074670"/>
            <a:ext cx="676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Lower Stratospheric Fronts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14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Recent Upper-Level Jet–Front Research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80737" y="1074670"/>
            <a:ext cx="676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Jet Stream </a:t>
            </a:r>
            <a:r>
              <a:rPr lang="en-US" sz="2800" b="1" dirty="0" err="1" smtClean="0">
                <a:solidFill>
                  <a:srgbClr val="FF0000"/>
                </a:solidFill>
              </a:rPr>
              <a:t>Climatologies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koch20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96" y="1695589"/>
            <a:ext cx="5823069" cy="47219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737" y="2152920"/>
            <a:ext cx="2770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Koch et al. 2006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42829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Recent Upper-Level Jet–Front Research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80737" y="1074670"/>
            <a:ext cx="676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Jet Stream </a:t>
            </a:r>
            <a:r>
              <a:rPr lang="en-US" sz="2800" b="1" dirty="0" err="1" smtClean="0">
                <a:solidFill>
                  <a:srgbClr val="FF0000"/>
                </a:solidFill>
              </a:rPr>
              <a:t>Climatologies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737" y="2152920"/>
            <a:ext cx="27707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BFBFBF"/>
                </a:solidFill>
              </a:rPr>
              <a:t>Koch et al. 2006</a:t>
            </a:r>
          </a:p>
          <a:p>
            <a:endParaRPr lang="en-US" sz="2800" b="1" dirty="0"/>
          </a:p>
          <a:p>
            <a:r>
              <a:rPr lang="en-US" sz="2800" b="1" dirty="0" smtClean="0"/>
              <a:t>Archer and </a:t>
            </a:r>
            <a:r>
              <a:rPr lang="en-US" sz="2800" b="1" dirty="0" err="1" smtClean="0"/>
              <a:t>Caldeira</a:t>
            </a:r>
            <a:r>
              <a:rPr lang="en-US" sz="2800" b="1" dirty="0" smtClean="0"/>
              <a:t> 2008</a:t>
            </a:r>
            <a:endParaRPr lang="en-US" sz="2800" b="1" dirty="0"/>
          </a:p>
        </p:txBody>
      </p:sp>
      <p:pic>
        <p:nvPicPr>
          <p:cNvPr id="2" name="Picture 1" descr="archer20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66" y="1580052"/>
            <a:ext cx="5514460" cy="527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Recent Upper-Level Jet–Front Research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80737" y="1074670"/>
            <a:ext cx="676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Jet Stream </a:t>
            </a:r>
            <a:r>
              <a:rPr lang="en-US" sz="2800" b="1" dirty="0" err="1" smtClean="0">
                <a:solidFill>
                  <a:srgbClr val="FF0000"/>
                </a:solidFill>
              </a:rPr>
              <a:t>Climatologies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737" y="2152920"/>
            <a:ext cx="2770712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BFBFBF"/>
                </a:solidFill>
              </a:rPr>
              <a:t>Koch et al. 2006</a:t>
            </a:r>
          </a:p>
          <a:p>
            <a:endParaRPr lang="en-US" sz="2800" b="1" dirty="0"/>
          </a:p>
          <a:p>
            <a:r>
              <a:rPr lang="en-US" sz="2800" b="1" dirty="0" smtClean="0">
                <a:solidFill>
                  <a:srgbClr val="BFBFBF"/>
                </a:solidFill>
              </a:rPr>
              <a:t>Archer and </a:t>
            </a:r>
            <a:r>
              <a:rPr lang="en-US" sz="2800" b="1" dirty="0" err="1" smtClean="0">
                <a:solidFill>
                  <a:srgbClr val="BFBFBF"/>
                </a:solidFill>
              </a:rPr>
              <a:t>Caldeira</a:t>
            </a:r>
            <a:r>
              <a:rPr lang="en-US" sz="2800" b="1" dirty="0" smtClean="0">
                <a:solidFill>
                  <a:srgbClr val="BFBFBF"/>
                </a:solidFill>
              </a:rPr>
              <a:t> 2008</a:t>
            </a:r>
          </a:p>
          <a:p>
            <a:endParaRPr lang="en-US" sz="2800" b="1" dirty="0"/>
          </a:p>
          <a:p>
            <a:r>
              <a:rPr lang="en-US" sz="2800" b="1" dirty="0" err="1" smtClean="0"/>
              <a:t>Manney</a:t>
            </a:r>
            <a:r>
              <a:rPr lang="en-US" sz="2800" b="1" dirty="0" smtClean="0"/>
              <a:t> et al. 2014</a:t>
            </a:r>
            <a:endParaRPr lang="en-US" sz="2800" b="1" dirty="0"/>
          </a:p>
        </p:txBody>
      </p:sp>
      <p:pic>
        <p:nvPicPr>
          <p:cNvPr id="2" name="Picture 1" descr="manney20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15" y="1734129"/>
            <a:ext cx="6453885" cy="460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3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Recent Upper-Level Jet–Front Research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80737" y="1074670"/>
            <a:ext cx="676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Jet Stream Interactions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737" y="2152920"/>
            <a:ext cx="2770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00"/>
                </a:solidFill>
              </a:rPr>
              <a:t>Martius</a:t>
            </a:r>
            <a:r>
              <a:rPr lang="en-US" sz="2800" b="1" dirty="0" smtClean="0">
                <a:solidFill>
                  <a:srgbClr val="000000"/>
                </a:solidFill>
              </a:rPr>
              <a:t> et al. 2010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2" name="Picture 1" descr="martius20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00" y="1919949"/>
            <a:ext cx="6337300" cy="36322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3725979" y="2944875"/>
            <a:ext cx="1186174" cy="530357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283394" y="2315697"/>
            <a:ext cx="1186174" cy="530357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624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Recent Upper-Level Jet–Front Research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80737" y="1074670"/>
            <a:ext cx="676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Jet Stream Interactions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737" y="2152920"/>
            <a:ext cx="27707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>
                    <a:lumMod val="75000"/>
                  </a:schemeClr>
                </a:solidFill>
              </a:rPr>
              <a:t>Martius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 et al. 2010</a:t>
            </a:r>
          </a:p>
          <a:p>
            <a:endParaRPr lang="en-US" sz="2800" b="1" dirty="0">
              <a:solidFill>
                <a:srgbClr val="000000"/>
              </a:solidFill>
            </a:endParaRPr>
          </a:p>
          <a:p>
            <a:r>
              <a:rPr lang="en-US" sz="2800" b="1" dirty="0" smtClean="0">
                <a:solidFill>
                  <a:srgbClr val="000000"/>
                </a:solidFill>
              </a:rPr>
              <a:t>Winters and Martin 2016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5" name="Picture 4" descr="NSFfig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70" y="1765499"/>
            <a:ext cx="6142469" cy="436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6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Recent Upper-Level Jet–Front Research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80737" y="1074670"/>
            <a:ext cx="676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Jet Stream Variability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737" y="2152920"/>
            <a:ext cx="2007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Jaffe et al. 2011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2" name="Picture 1" descr="jaffe20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618" y="1737458"/>
            <a:ext cx="6757060" cy="455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10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8947" y="6456946"/>
            <a:ext cx="463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Modified from Winters and Martin (2014)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1829" y="5929614"/>
            <a:ext cx="7316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A</a:t>
            </a:r>
            <a:endParaRPr lang="en-US" sz="32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68935" y="5929614"/>
            <a:ext cx="7316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A’</a:t>
            </a:r>
            <a:endParaRPr lang="en-US" sz="32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7658" y="6109368"/>
            <a:ext cx="6571117" cy="1794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jetC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91"/>
            <a:ext cx="897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21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ambault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38" y="2152920"/>
            <a:ext cx="6518426" cy="44827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Recent Upper-Level Jet–Front Research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80737" y="1074670"/>
            <a:ext cx="676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Tropical–</a:t>
            </a:r>
            <a:r>
              <a:rPr lang="en-US" sz="2800" b="1" dirty="0" err="1" smtClean="0">
                <a:solidFill>
                  <a:srgbClr val="FF0000"/>
                </a:solidFill>
              </a:rPr>
              <a:t>Extratropical</a:t>
            </a:r>
            <a:r>
              <a:rPr lang="en-US" sz="2800" b="1" dirty="0" smtClean="0">
                <a:solidFill>
                  <a:srgbClr val="FF0000"/>
                </a:solidFill>
              </a:rPr>
              <a:t> Interactions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737" y="2152920"/>
            <a:ext cx="2770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Archambault</a:t>
            </a:r>
            <a:r>
              <a:rPr lang="en-US" sz="2800" b="1" dirty="0" smtClean="0"/>
              <a:t> et al. 2013; 2015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1400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References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80736" y="1053741"/>
            <a:ext cx="8555789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450850"/>
            <a:r>
              <a:rPr lang="en-US" dirty="0" err="1"/>
              <a:t>Archambault</a:t>
            </a:r>
            <a:r>
              <a:rPr lang="en-US" dirty="0"/>
              <a:t>, H. M., L. F. </a:t>
            </a:r>
            <a:r>
              <a:rPr lang="en-US" dirty="0" err="1"/>
              <a:t>Bosart</a:t>
            </a:r>
            <a:r>
              <a:rPr lang="en-US" dirty="0"/>
              <a:t>, D. Keyser, and J. M. </a:t>
            </a:r>
            <a:r>
              <a:rPr lang="en-US" dirty="0" err="1"/>
              <a:t>Cordeira</a:t>
            </a:r>
            <a:r>
              <a:rPr lang="en-US" dirty="0"/>
              <a:t>, 2013: A climatological analysis of the </a:t>
            </a:r>
            <a:r>
              <a:rPr lang="en-US" dirty="0" err="1"/>
              <a:t>extratropical</a:t>
            </a:r>
            <a:r>
              <a:rPr lang="en-US" dirty="0"/>
              <a:t> flow response to </a:t>
            </a:r>
            <a:r>
              <a:rPr lang="en-US" dirty="0" err="1"/>
              <a:t>recurving</a:t>
            </a:r>
            <a:r>
              <a:rPr lang="en-US" dirty="0"/>
              <a:t> western North Pacific tropical cyclones.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Rev., </a:t>
            </a:r>
            <a:r>
              <a:rPr lang="en-US" b="1" dirty="0"/>
              <a:t>141, </a:t>
            </a:r>
            <a:r>
              <a:rPr lang="en-US" dirty="0"/>
              <a:t>2325</a:t>
            </a:r>
            <a:r>
              <a:rPr lang="en-US" dirty="0">
                <a:sym typeface="Symbol"/>
              </a:rPr>
              <a:t></a:t>
            </a:r>
            <a:r>
              <a:rPr lang="en-US" dirty="0"/>
              <a:t>2346</a:t>
            </a:r>
            <a:r>
              <a:rPr lang="en-US" dirty="0" smtClean="0"/>
              <a:t>.</a:t>
            </a:r>
            <a:endParaRPr lang="en-US" dirty="0"/>
          </a:p>
          <a:p>
            <a:pPr marL="450850" indent="-450850"/>
            <a:r>
              <a:rPr lang="en-US" baseline="30000" dirty="0" smtClean="0"/>
              <a:t>________</a:t>
            </a:r>
            <a:r>
              <a:rPr lang="en-US" dirty="0" smtClean="0"/>
              <a:t>, </a:t>
            </a:r>
            <a:r>
              <a:rPr lang="en-US" dirty="0"/>
              <a:t>D. Keyser, L. F. </a:t>
            </a:r>
            <a:r>
              <a:rPr lang="en-US" dirty="0" err="1"/>
              <a:t>Bosart</a:t>
            </a:r>
            <a:r>
              <a:rPr lang="en-US" dirty="0"/>
              <a:t>, C. A. Davis, and J. M. </a:t>
            </a:r>
            <a:r>
              <a:rPr lang="en-US" dirty="0" err="1"/>
              <a:t>Cordeira</a:t>
            </a:r>
            <a:r>
              <a:rPr lang="en-US" dirty="0"/>
              <a:t>, 2015: A composite perspective of the </a:t>
            </a:r>
            <a:r>
              <a:rPr lang="en-US" dirty="0" err="1"/>
              <a:t>extratropical</a:t>
            </a:r>
            <a:r>
              <a:rPr lang="en-US" dirty="0"/>
              <a:t> flow response to </a:t>
            </a:r>
            <a:r>
              <a:rPr lang="en-US" dirty="0" err="1"/>
              <a:t>recurving</a:t>
            </a:r>
            <a:r>
              <a:rPr lang="en-US" dirty="0"/>
              <a:t> western North Pacific tropical cyclones.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</a:t>
            </a:r>
            <a:r>
              <a:rPr lang="en-US" dirty="0"/>
              <a:t>, </a:t>
            </a:r>
            <a:r>
              <a:rPr lang="en-US" b="1" dirty="0"/>
              <a:t>143, </a:t>
            </a:r>
            <a:r>
              <a:rPr lang="en-US" dirty="0"/>
              <a:t>1122–1141. </a:t>
            </a:r>
            <a:endParaRPr lang="en-US" dirty="0" smtClean="0"/>
          </a:p>
          <a:p>
            <a:pPr marL="450850" indent="-450850"/>
            <a:r>
              <a:rPr lang="en-US" dirty="0" smtClean="0"/>
              <a:t>Archer, C. L., and K. </a:t>
            </a:r>
            <a:r>
              <a:rPr lang="en-US" dirty="0" err="1" smtClean="0"/>
              <a:t>Caldeira</a:t>
            </a:r>
            <a:r>
              <a:rPr lang="en-US" dirty="0" smtClean="0"/>
              <a:t>, 2008: Historical trends in the jet streams. </a:t>
            </a:r>
            <a:r>
              <a:rPr lang="en-US" i="1" dirty="0" err="1" smtClean="0"/>
              <a:t>Geophys</a:t>
            </a:r>
            <a:r>
              <a:rPr lang="en-US" i="1" dirty="0" smtClean="0"/>
              <a:t>. Res. </a:t>
            </a:r>
            <a:r>
              <a:rPr lang="en-US" i="1" dirty="0" err="1" smtClean="0"/>
              <a:t>Lett</a:t>
            </a:r>
            <a:r>
              <a:rPr lang="en-US" dirty="0" smtClean="0"/>
              <a:t>., </a:t>
            </a:r>
            <a:r>
              <a:rPr lang="en-US" b="1" dirty="0" smtClean="0"/>
              <a:t>35,</a:t>
            </a:r>
            <a:r>
              <a:rPr lang="en-US" dirty="0" smtClean="0"/>
              <a:t> L08803.</a:t>
            </a:r>
          </a:p>
          <a:p>
            <a:pPr marL="450850" indent="-450850"/>
            <a:r>
              <a:rPr lang="en-US" dirty="0" smtClean="0"/>
              <a:t>Barnes</a:t>
            </a:r>
            <a:r>
              <a:rPr lang="en-US" dirty="0"/>
              <a:t>, S. L., and B. R. Colman, 1993: </a:t>
            </a:r>
            <a:r>
              <a:rPr lang="en-US" dirty="0" err="1"/>
              <a:t>Quasigeostrophic</a:t>
            </a:r>
            <a:r>
              <a:rPr lang="en-US" dirty="0"/>
              <a:t> diagnosis of </a:t>
            </a:r>
            <a:r>
              <a:rPr lang="en-US" dirty="0" err="1"/>
              <a:t>cyclogenesis</a:t>
            </a:r>
            <a:r>
              <a:rPr lang="en-US" dirty="0"/>
              <a:t> associated with a cutoff </a:t>
            </a:r>
            <a:r>
              <a:rPr lang="en-US" dirty="0" err="1"/>
              <a:t>extratropical</a:t>
            </a:r>
            <a:r>
              <a:rPr lang="en-US" dirty="0"/>
              <a:t> cyclone – The Christmas 1987 storm.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</a:t>
            </a:r>
            <a:r>
              <a:rPr lang="en-US" dirty="0"/>
              <a:t>, </a:t>
            </a:r>
            <a:r>
              <a:rPr lang="en-US" b="1" dirty="0"/>
              <a:t>121, </a:t>
            </a:r>
            <a:r>
              <a:rPr lang="en-US" dirty="0"/>
              <a:t>1613-1634</a:t>
            </a:r>
            <a:r>
              <a:rPr lang="en-US" dirty="0" smtClean="0"/>
              <a:t>.</a:t>
            </a:r>
          </a:p>
          <a:p>
            <a:pPr marL="450850" indent="-450850"/>
            <a:r>
              <a:rPr lang="en-US" dirty="0" err="1" smtClean="0"/>
              <a:t>Bjerknes</a:t>
            </a:r>
            <a:r>
              <a:rPr lang="en-US" dirty="0"/>
              <a:t>, J. and H. Solberg, 1922: Life cycle of cyclones and the polar front theory of atmospheric circulation. </a:t>
            </a:r>
            <a:r>
              <a:rPr lang="en-US" i="1" dirty="0" err="1"/>
              <a:t>Geofys</a:t>
            </a:r>
            <a:r>
              <a:rPr lang="en-US" i="1" dirty="0"/>
              <a:t>. </a:t>
            </a:r>
            <a:r>
              <a:rPr lang="en-US" i="1" dirty="0" err="1"/>
              <a:t>Publika</a:t>
            </a:r>
            <a:r>
              <a:rPr lang="en-US" i="1" dirty="0"/>
              <a:t>.</a:t>
            </a:r>
            <a:r>
              <a:rPr lang="en-US" dirty="0"/>
              <a:t>, </a:t>
            </a:r>
            <a:r>
              <a:rPr lang="en-US" b="1" dirty="0"/>
              <a:t>3 </a:t>
            </a:r>
            <a:r>
              <a:rPr lang="en-US" dirty="0"/>
              <a:t>(1), 1-18</a:t>
            </a:r>
            <a:r>
              <a:rPr lang="en-US" dirty="0" smtClean="0"/>
              <a:t>.</a:t>
            </a:r>
          </a:p>
          <a:p>
            <a:pPr marL="450850" indent="-450850"/>
            <a:r>
              <a:rPr lang="en-US" baseline="30000" dirty="0" smtClean="0"/>
              <a:t>________</a:t>
            </a:r>
            <a:r>
              <a:rPr lang="en-US" dirty="0" smtClean="0"/>
              <a:t>, </a:t>
            </a:r>
            <a:r>
              <a:rPr lang="en-US" dirty="0"/>
              <a:t>and E. </a:t>
            </a:r>
            <a:r>
              <a:rPr lang="en-US" dirty="0" err="1"/>
              <a:t>Palmén</a:t>
            </a:r>
            <a:r>
              <a:rPr lang="en-US" dirty="0"/>
              <a:t>, 1937: Investigations of selected European cyclones by means of serial ascents. </a:t>
            </a:r>
            <a:r>
              <a:rPr lang="en-US" i="1" dirty="0" err="1"/>
              <a:t>Geofys</a:t>
            </a:r>
            <a:r>
              <a:rPr lang="en-US" i="1" dirty="0"/>
              <a:t>. </a:t>
            </a:r>
            <a:r>
              <a:rPr lang="en-US" i="1" dirty="0" err="1"/>
              <a:t>Publika</a:t>
            </a:r>
            <a:r>
              <a:rPr lang="en-US" i="1" dirty="0"/>
              <a:t>.</a:t>
            </a:r>
            <a:r>
              <a:rPr lang="en-US" dirty="0"/>
              <a:t>, </a:t>
            </a:r>
            <a:r>
              <a:rPr lang="en-US" b="1" dirty="0"/>
              <a:t>12 </a:t>
            </a:r>
            <a:r>
              <a:rPr lang="en-US" dirty="0"/>
              <a:t>(2), 1-62</a:t>
            </a:r>
            <a:r>
              <a:rPr lang="en-US" dirty="0" smtClean="0"/>
              <a:t>.</a:t>
            </a:r>
          </a:p>
          <a:p>
            <a:pPr marL="450850" indent="-450850"/>
            <a:r>
              <a:rPr lang="en-US" dirty="0"/>
              <a:t>Bryson, R., 1994: </a:t>
            </a:r>
            <a:r>
              <a:rPr lang="en-US" i="1" dirty="0"/>
              <a:t>Discovery of the Jet Stream</a:t>
            </a:r>
            <a:r>
              <a:rPr lang="en-US" dirty="0"/>
              <a:t>. Wisconsin Academy Review 40 (3) Madison, Wisconsin: Wisconsin Academy of Science, Arts, and Letters, Summer 1994</a:t>
            </a:r>
            <a:r>
              <a:rPr lang="en-US" dirty="0" smtClean="0"/>
              <a:t>.</a:t>
            </a:r>
          </a:p>
          <a:p>
            <a:pPr marL="450850" indent="-450850"/>
            <a:r>
              <a:rPr lang="en-US" dirty="0" err="1" smtClean="0"/>
              <a:t>Defant</a:t>
            </a:r>
            <a:r>
              <a:rPr lang="en-US" dirty="0" smtClean="0"/>
              <a:t>, F., </a:t>
            </a:r>
            <a:r>
              <a:rPr lang="en-US" dirty="0"/>
              <a:t>and H. </a:t>
            </a:r>
            <a:r>
              <a:rPr lang="en-US" dirty="0" err="1"/>
              <a:t>Taba</a:t>
            </a:r>
            <a:r>
              <a:rPr lang="en-US" dirty="0"/>
              <a:t>, 1957: The threefold structure of the atmosphere and the characteristics of the </a:t>
            </a:r>
            <a:r>
              <a:rPr lang="en-US" dirty="0" err="1"/>
              <a:t>tropopause</a:t>
            </a:r>
            <a:r>
              <a:rPr lang="en-US" dirty="0"/>
              <a:t>. </a:t>
            </a:r>
            <a:r>
              <a:rPr lang="en-US" i="1" dirty="0" err="1"/>
              <a:t>Tellus</a:t>
            </a:r>
            <a:r>
              <a:rPr lang="en-US" dirty="0"/>
              <a:t>, </a:t>
            </a:r>
            <a:r>
              <a:rPr lang="en-US" b="1" dirty="0"/>
              <a:t>9, </a:t>
            </a:r>
            <a:r>
              <a:rPr lang="en-US" dirty="0"/>
              <a:t>259-275</a:t>
            </a:r>
            <a:r>
              <a:rPr lang="en-US" dirty="0" smtClean="0"/>
              <a:t>.</a:t>
            </a:r>
          </a:p>
          <a:p>
            <a:pPr marL="450850" indent="-450850"/>
            <a:endParaRPr lang="en-US" dirty="0"/>
          </a:p>
          <a:p>
            <a:pPr marL="450850" indent="-4508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740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References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737880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73789" y="753275"/>
            <a:ext cx="8407660" cy="6463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450850"/>
            <a:r>
              <a:rPr lang="en-US" dirty="0"/>
              <a:t>Dines, W. H., 1925: The correlation between pressure and temperature in the upper air with a suggested explanation. </a:t>
            </a:r>
            <a:r>
              <a:rPr lang="en-US" i="1" dirty="0"/>
              <a:t>Quart. J. Roy. Meteor. Soc.</a:t>
            </a:r>
            <a:r>
              <a:rPr lang="en-US" dirty="0"/>
              <a:t>, </a:t>
            </a:r>
            <a:r>
              <a:rPr lang="en-US" b="1" dirty="0"/>
              <a:t>51,</a:t>
            </a:r>
            <a:r>
              <a:rPr lang="en-US" dirty="0"/>
              <a:t> 31-38.</a:t>
            </a:r>
          </a:p>
          <a:p>
            <a:pPr marL="450850" indent="-450850"/>
            <a:r>
              <a:rPr lang="en-US" dirty="0" err="1"/>
              <a:t>Eliassen</a:t>
            </a:r>
            <a:r>
              <a:rPr lang="en-US" dirty="0"/>
              <a:t>, A., 1962: On the vertical circulation in frontal zones. </a:t>
            </a:r>
            <a:r>
              <a:rPr lang="en-US" i="1" dirty="0" err="1"/>
              <a:t>Geophys</a:t>
            </a:r>
            <a:r>
              <a:rPr lang="en-US" i="1" dirty="0"/>
              <a:t>. Publ.</a:t>
            </a:r>
            <a:r>
              <a:rPr lang="en-US" dirty="0"/>
              <a:t>, </a:t>
            </a:r>
            <a:r>
              <a:rPr lang="en-US" b="1" dirty="0"/>
              <a:t>24, </a:t>
            </a:r>
            <a:r>
              <a:rPr lang="en-US" dirty="0"/>
              <a:t>147-160</a:t>
            </a:r>
            <a:r>
              <a:rPr lang="en-US" dirty="0" smtClean="0"/>
              <a:t>.</a:t>
            </a:r>
          </a:p>
          <a:p>
            <a:pPr marL="450850" indent="-450850"/>
            <a:r>
              <a:rPr lang="en-US" dirty="0" smtClean="0"/>
              <a:t>Hakim, G. J., and D. Keyser, 2001: Canonical frontal circulation patterns in terms of Green’s functions for the Sawyer–</a:t>
            </a:r>
            <a:r>
              <a:rPr lang="en-US" dirty="0" err="1" smtClean="0"/>
              <a:t>Eliassen</a:t>
            </a:r>
            <a:r>
              <a:rPr lang="en-US" dirty="0" smtClean="0"/>
              <a:t> equation. </a:t>
            </a:r>
            <a:r>
              <a:rPr lang="en-US" i="1" dirty="0" smtClean="0"/>
              <a:t>Quart. J. Roy. Meteor. Soc.</a:t>
            </a:r>
            <a:r>
              <a:rPr lang="en-US" dirty="0" smtClean="0"/>
              <a:t>, </a:t>
            </a:r>
            <a:r>
              <a:rPr lang="en-US" b="1" dirty="0" smtClean="0"/>
              <a:t>127,</a:t>
            </a:r>
            <a:r>
              <a:rPr lang="en-US" dirty="0" smtClean="0"/>
              <a:t> 1795–1814.</a:t>
            </a:r>
            <a:endParaRPr lang="en-US" dirty="0"/>
          </a:p>
          <a:p>
            <a:pPr marL="450850" indent="-450850"/>
            <a:r>
              <a:rPr lang="en-US" dirty="0"/>
              <a:t>Hobbs, P. V., J. D. </a:t>
            </a:r>
            <a:r>
              <a:rPr lang="en-US" dirty="0" err="1"/>
              <a:t>Locatelli</a:t>
            </a:r>
            <a:r>
              <a:rPr lang="en-US" dirty="0"/>
              <a:t>, and J. E. Martin, 1990: Cold fronts aloft and forecasting of precipitation and severe weather east of the Rocky Mountains. </a:t>
            </a:r>
            <a:r>
              <a:rPr lang="en-US" i="1" dirty="0" err="1"/>
              <a:t>Wea</a:t>
            </a:r>
            <a:r>
              <a:rPr lang="en-US" i="1" dirty="0"/>
              <a:t>. Forecasting</a:t>
            </a:r>
            <a:r>
              <a:rPr lang="en-US" dirty="0"/>
              <a:t>, </a:t>
            </a:r>
            <a:r>
              <a:rPr lang="en-US" b="1" dirty="0"/>
              <a:t>5, </a:t>
            </a:r>
            <a:r>
              <a:rPr lang="en-US" dirty="0"/>
              <a:t>613-626. </a:t>
            </a:r>
          </a:p>
          <a:p>
            <a:pPr marL="450850" indent="-450850"/>
            <a:r>
              <a:rPr lang="en-US" dirty="0"/>
              <a:t>Jaffe, S. C., J. E. Martin, D. J. </a:t>
            </a:r>
            <a:r>
              <a:rPr lang="en-US" dirty="0" err="1"/>
              <a:t>Vimont</a:t>
            </a:r>
            <a:r>
              <a:rPr lang="en-US" dirty="0"/>
              <a:t>, and D. J. Lorenz, 2012: A synoptic climatology of episodic, </a:t>
            </a:r>
            <a:r>
              <a:rPr lang="en-US" dirty="0" err="1"/>
              <a:t>subseasonal</a:t>
            </a:r>
            <a:r>
              <a:rPr lang="en-US" dirty="0"/>
              <a:t> retractions of the Pacific Jet. </a:t>
            </a:r>
            <a:r>
              <a:rPr lang="en-US" i="1" dirty="0"/>
              <a:t>J. Climate, </a:t>
            </a:r>
            <a:r>
              <a:rPr lang="en-US" b="1" dirty="0"/>
              <a:t>24</a:t>
            </a:r>
            <a:r>
              <a:rPr lang="en-US" dirty="0"/>
              <a:t>, 2846-2860.</a:t>
            </a:r>
          </a:p>
          <a:p>
            <a:pPr marL="450850" indent="-450850"/>
            <a:r>
              <a:rPr lang="en-US" dirty="0"/>
              <a:t>Keyser, D., B. D. Schmidt, and D. G. Duffy, 1989: A technique for representing three-dimensional vertical circulations in </a:t>
            </a:r>
            <a:r>
              <a:rPr lang="en-US" dirty="0" err="1"/>
              <a:t>baroclinic</a:t>
            </a:r>
            <a:r>
              <a:rPr lang="en-US" dirty="0"/>
              <a:t> disturbances.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</a:t>
            </a:r>
            <a:r>
              <a:rPr lang="en-US" dirty="0"/>
              <a:t>, </a:t>
            </a:r>
            <a:r>
              <a:rPr lang="en-US" b="1" dirty="0"/>
              <a:t>117, </a:t>
            </a:r>
            <a:r>
              <a:rPr lang="en-US" dirty="0"/>
              <a:t>2463-2494.</a:t>
            </a:r>
          </a:p>
          <a:p>
            <a:pPr marL="450850" indent="-450850"/>
            <a:r>
              <a:rPr lang="en-US" dirty="0"/>
              <a:t>Koch, P., H. </a:t>
            </a:r>
            <a:r>
              <a:rPr lang="en-US" dirty="0" err="1"/>
              <a:t>Wernli</a:t>
            </a:r>
            <a:r>
              <a:rPr lang="en-US" dirty="0"/>
              <a:t>, and H. C. Davies, 2006: An event-based jet-stream climatology and typology. </a:t>
            </a:r>
            <a:r>
              <a:rPr lang="en-US" i="1" dirty="0"/>
              <a:t>Int. J. </a:t>
            </a:r>
            <a:r>
              <a:rPr lang="en-US" i="1" dirty="0" err="1"/>
              <a:t>Climatol</a:t>
            </a:r>
            <a:r>
              <a:rPr lang="en-US" i="1" dirty="0"/>
              <a:t>.</a:t>
            </a:r>
            <a:r>
              <a:rPr lang="en-US" dirty="0"/>
              <a:t>, </a:t>
            </a:r>
            <a:r>
              <a:rPr lang="en-US" b="1" dirty="0"/>
              <a:t>26, </a:t>
            </a:r>
            <a:r>
              <a:rPr lang="en-US" dirty="0"/>
              <a:t>283-301.</a:t>
            </a:r>
          </a:p>
          <a:p>
            <a:pPr marL="450850" indent="-450850"/>
            <a:r>
              <a:rPr lang="en-US" dirty="0" err="1"/>
              <a:t>Kutzbach</a:t>
            </a:r>
            <a:r>
              <a:rPr lang="en-US" dirty="0"/>
              <a:t>, G., 1979: </a:t>
            </a:r>
            <a:r>
              <a:rPr lang="en-US" i="1" dirty="0"/>
              <a:t>The Thermal Theory of Cyclones: A History of Meteorological Thought in the Nineteenth Century</a:t>
            </a:r>
            <a:r>
              <a:rPr lang="en-US" dirty="0"/>
              <a:t>. Amer. Meteor. Soc., 255 pp.</a:t>
            </a:r>
          </a:p>
          <a:p>
            <a:pPr marL="450850" indent="-450850"/>
            <a:r>
              <a:rPr lang="en-US" dirty="0" err="1"/>
              <a:t>Lackmann</a:t>
            </a:r>
            <a:r>
              <a:rPr lang="en-US" dirty="0"/>
              <a:t>, G. M., D. Keyser, L. F. </a:t>
            </a:r>
            <a:r>
              <a:rPr lang="en-US" dirty="0" err="1"/>
              <a:t>Bosart</a:t>
            </a:r>
            <a:r>
              <a:rPr lang="en-US" dirty="0"/>
              <a:t>, 1997: A characteristic life cycle of upper-tropospheric </a:t>
            </a:r>
            <a:r>
              <a:rPr lang="en-US" dirty="0" err="1"/>
              <a:t>cyclogenetic</a:t>
            </a:r>
            <a:r>
              <a:rPr lang="en-US" dirty="0"/>
              <a:t> precursors during Experiment on Rapidly Intensifying Cyclones of the Atlantic (ERICA).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</a:t>
            </a:r>
            <a:r>
              <a:rPr lang="en-US" dirty="0"/>
              <a:t>, </a:t>
            </a:r>
            <a:r>
              <a:rPr lang="en-US" b="1" dirty="0"/>
              <a:t>125, </a:t>
            </a:r>
            <a:r>
              <a:rPr lang="en-US" dirty="0"/>
              <a:t>2729-2758.</a:t>
            </a:r>
          </a:p>
          <a:p>
            <a:pPr marL="450850" indent="-4508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263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References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80737" y="1059239"/>
            <a:ext cx="8559857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450850"/>
            <a:r>
              <a:rPr lang="en-US" dirty="0"/>
              <a:t>Lang, A. A., and J. E. Martin, 2012: The structure and evolution of lower stratospheric frontal zones. Part I: Examples in northwesterly and southwesterly flow. </a:t>
            </a:r>
            <a:r>
              <a:rPr lang="en-US" i="1" dirty="0"/>
              <a:t>Quart. J. Roy. Meteor. Soc.</a:t>
            </a:r>
            <a:r>
              <a:rPr lang="en-US" dirty="0"/>
              <a:t>, </a:t>
            </a:r>
            <a:r>
              <a:rPr lang="en-US" b="1" dirty="0"/>
              <a:t>138, </a:t>
            </a:r>
            <a:r>
              <a:rPr lang="en-US" dirty="0"/>
              <a:t>1350-1365. </a:t>
            </a:r>
          </a:p>
          <a:p>
            <a:pPr marL="450850" indent="-450850"/>
            <a:r>
              <a:rPr lang="en-US" baseline="30000" dirty="0"/>
              <a:t>________</a:t>
            </a:r>
            <a:r>
              <a:rPr lang="en-US" dirty="0"/>
              <a:t>, and </a:t>
            </a:r>
            <a:r>
              <a:rPr lang="en-US" baseline="30000" dirty="0"/>
              <a:t>________</a:t>
            </a:r>
            <a:r>
              <a:rPr lang="en-US" dirty="0"/>
              <a:t>, 2013: The structure and evolution of lower stratospheric frontal zones. Part II: The influence of tropospheric convection on lower stratospheric frontal development. </a:t>
            </a:r>
            <a:r>
              <a:rPr lang="en-US" i="1" dirty="0"/>
              <a:t>Quart. J. Roy. Meteor. Soc.</a:t>
            </a:r>
            <a:r>
              <a:rPr lang="en-US" dirty="0"/>
              <a:t>, </a:t>
            </a:r>
            <a:r>
              <a:rPr lang="en-US" b="1" dirty="0"/>
              <a:t>139, </a:t>
            </a:r>
            <a:r>
              <a:rPr lang="en-US" dirty="0"/>
              <a:t>1798-1809.</a:t>
            </a:r>
          </a:p>
          <a:p>
            <a:pPr marL="450850" indent="-450850"/>
            <a:r>
              <a:rPr lang="en-US" dirty="0" err="1"/>
              <a:t>Manney</a:t>
            </a:r>
            <a:r>
              <a:rPr lang="en-US" dirty="0"/>
              <a:t>, G. L., M. I. </a:t>
            </a:r>
            <a:r>
              <a:rPr lang="en-US" dirty="0" err="1"/>
              <a:t>Hegglin</a:t>
            </a:r>
            <a:r>
              <a:rPr lang="en-US" dirty="0"/>
              <a:t>, W. H. </a:t>
            </a:r>
            <a:r>
              <a:rPr lang="en-US" dirty="0" err="1"/>
              <a:t>Daffer</a:t>
            </a:r>
            <a:r>
              <a:rPr lang="en-US" dirty="0"/>
              <a:t>, M. J. Schwartz, M. L. Santee, and S. </a:t>
            </a:r>
            <a:r>
              <a:rPr lang="en-US" dirty="0" err="1"/>
              <a:t>Pawson</a:t>
            </a:r>
            <a:r>
              <a:rPr lang="en-US" dirty="0"/>
              <a:t>, 2014: Climatology of upper tropospheric/lower stratospheric (UTLS) jets and </a:t>
            </a:r>
            <a:r>
              <a:rPr lang="en-US" dirty="0" err="1"/>
              <a:t>tropopauses</a:t>
            </a:r>
            <a:r>
              <a:rPr lang="en-US" dirty="0"/>
              <a:t> in MERRA. </a:t>
            </a:r>
            <a:r>
              <a:rPr lang="en-US" i="1" dirty="0"/>
              <a:t>J. Climate</a:t>
            </a:r>
            <a:r>
              <a:rPr lang="en-US" dirty="0"/>
              <a:t>, </a:t>
            </a:r>
            <a:r>
              <a:rPr lang="en-US" b="1" dirty="0"/>
              <a:t>27,</a:t>
            </a:r>
            <a:r>
              <a:rPr lang="en-US" dirty="0"/>
              <a:t> 3248-3271.</a:t>
            </a:r>
          </a:p>
          <a:p>
            <a:pPr marL="450850" indent="-450850"/>
            <a:r>
              <a:rPr lang="en-US" dirty="0" err="1"/>
              <a:t>Margules</a:t>
            </a:r>
            <a:r>
              <a:rPr lang="en-US" dirty="0"/>
              <a:t>, M., 1903: </a:t>
            </a:r>
            <a:r>
              <a:rPr lang="en-US" dirty="0" err="1"/>
              <a:t>Über</a:t>
            </a:r>
            <a:r>
              <a:rPr lang="en-US" dirty="0"/>
              <a:t> die </a:t>
            </a:r>
            <a:r>
              <a:rPr lang="en-US" dirty="0" err="1"/>
              <a:t>energie</a:t>
            </a:r>
            <a:r>
              <a:rPr lang="en-US" dirty="0"/>
              <a:t> der </a:t>
            </a:r>
            <a:r>
              <a:rPr lang="en-US" dirty="0" err="1"/>
              <a:t>stürme</a:t>
            </a:r>
            <a:r>
              <a:rPr lang="en-US" dirty="0"/>
              <a:t>. </a:t>
            </a:r>
            <a:r>
              <a:rPr lang="en-US" i="1" dirty="0" err="1"/>
              <a:t>Jahrb</a:t>
            </a:r>
            <a:r>
              <a:rPr lang="en-US" i="1" dirty="0"/>
              <a:t>. </a:t>
            </a:r>
            <a:r>
              <a:rPr lang="en-US" i="1" dirty="0" err="1"/>
              <a:t>Zentralanst</a:t>
            </a:r>
            <a:r>
              <a:rPr lang="en-US" i="1" dirty="0"/>
              <a:t>. </a:t>
            </a:r>
            <a:r>
              <a:rPr lang="en-US" i="1" dirty="0" err="1"/>
              <a:t>Meteorol</a:t>
            </a:r>
            <a:r>
              <a:rPr lang="en-US" i="1" dirty="0"/>
              <a:t>. Wien</a:t>
            </a:r>
            <a:r>
              <a:rPr lang="en-US" dirty="0"/>
              <a:t>., 1-26.</a:t>
            </a:r>
          </a:p>
          <a:p>
            <a:pPr marL="450850" indent="-450850"/>
            <a:r>
              <a:rPr lang="en-US" dirty="0"/>
              <a:t>Martin, J. E., J. D. </a:t>
            </a:r>
            <a:r>
              <a:rPr lang="en-US" dirty="0" err="1"/>
              <a:t>Locatelli</a:t>
            </a:r>
            <a:r>
              <a:rPr lang="en-US" dirty="0"/>
              <a:t>, and P. V. Hobbs, 1993: Organization and structure of clouds and precipitation on the mid-Atlantic coast of the United States. Part VI: The synoptic evolution of a deep tropospheric frontal circulation and attendant </a:t>
            </a:r>
            <a:r>
              <a:rPr lang="en-US" dirty="0" err="1"/>
              <a:t>cyclogenesis</a:t>
            </a:r>
            <a:r>
              <a:rPr lang="en-US" dirty="0"/>
              <a:t>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</a:t>
            </a:r>
            <a:r>
              <a:rPr lang="en-US" dirty="0"/>
              <a:t>, </a:t>
            </a:r>
            <a:r>
              <a:rPr lang="en-US" b="1" dirty="0"/>
              <a:t>121, </a:t>
            </a:r>
            <a:r>
              <a:rPr lang="en-US" dirty="0"/>
              <a:t>1299-1316.</a:t>
            </a:r>
          </a:p>
          <a:p>
            <a:pPr marL="450850" indent="-450850"/>
            <a:r>
              <a:rPr lang="en-US" dirty="0" err="1"/>
              <a:t>Martius</a:t>
            </a:r>
            <a:r>
              <a:rPr lang="en-US" dirty="0"/>
              <a:t>, O., C. </a:t>
            </a:r>
            <a:r>
              <a:rPr lang="en-US" dirty="0" err="1"/>
              <a:t>Schwiertz</a:t>
            </a:r>
            <a:r>
              <a:rPr lang="en-US" dirty="0"/>
              <a:t>, and H. C. Davies, 2010: </a:t>
            </a:r>
            <a:r>
              <a:rPr lang="en-US" dirty="0" err="1"/>
              <a:t>Tropopause</a:t>
            </a:r>
            <a:r>
              <a:rPr lang="en-US" dirty="0"/>
              <a:t>-level waveguides. </a:t>
            </a:r>
            <a:r>
              <a:rPr lang="en-US" i="1" dirty="0"/>
              <a:t>J. Atmos. Sci., </a:t>
            </a:r>
            <a:r>
              <a:rPr lang="en-US" b="1" dirty="0"/>
              <a:t>67, </a:t>
            </a:r>
            <a:r>
              <a:rPr lang="en-US" dirty="0"/>
              <a:t>866-879.</a:t>
            </a:r>
          </a:p>
          <a:p>
            <a:pPr marL="450850" indent="-450850"/>
            <a:r>
              <a:rPr lang="en-US" dirty="0" err="1"/>
              <a:t>Namias</a:t>
            </a:r>
            <a:r>
              <a:rPr lang="en-US" dirty="0"/>
              <a:t>, J., and P. F. Clapp, 1949: Confluence theory of the high tropospheric jet stream. </a:t>
            </a:r>
            <a:r>
              <a:rPr lang="en-US" i="1" dirty="0"/>
              <a:t>J. Meteor.</a:t>
            </a:r>
            <a:r>
              <a:rPr lang="en-US" dirty="0"/>
              <a:t>, </a:t>
            </a:r>
            <a:r>
              <a:rPr lang="en-US" b="1" dirty="0"/>
              <a:t>6, </a:t>
            </a:r>
            <a:r>
              <a:rPr lang="en-US" dirty="0"/>
              <a:t>330-336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17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References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0736" y="1073018"/>
            <a:ext cx="8555789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450850"/>
            <a:r>
              <a:rPr lang="en-US" dirty="0"/>
              <a:t>Omoto, Y., 1965: On pre-frontal precipitation zones in the United States. </a:t>
            </a:r>
            <a:r>
              <a:rPr lang="en-US" i="1" dirty="0"/>
              <a:t>J. Meteor. Soc. Japan,</a:t>
            </a:r>
            <a:r>
              <a:rPr lang="en-US" dirty="0"/>
              <a:t> </a:t>
            </a:r>
            <a:r>
              <a:rPr lang="en-US" b="1" dirty="0"/>
              <a:t>43, </a:t>
            </a:r>
            <a:r>
              <a:rPr lang="en-US" dirty="0"/>
              <a:t>310-330.</a:t>
            </a:r>
          </a:p>
          <a:p>
            <a:pPr marL="450850" indent="-450850"/>
            <a:r>
              <a:rPr lang="en-US" dirty="0" err="1"/>
              <a:t>Ooishi</a:t>
            </a:r>
            <a:r>
              <a:rPr lang="en-US" dirty="0"/>
              <a:t>, W., 1926: </a:t>
            </a:r>
            <a:r>
              <a:rPr lang="en-US" dirty="0" err="1"/>
              <a:t>Raporto</a:t>
            </a:r>
            <a:r>
              <a:rPr lang="en-US" dirty="0"/>
              <a:t> de la </a:t>
            </a:r>
            <a:r>
              <a:rPr lang="en-US" dirty="0" err="1"/>
              <a:t>Aerologia</a:t>
            </a:r>
            <a:r>
              <a:rPr lang="en-US" dirty="0"/>
              <a:t> </a:t>
            </a:r>
            <a:r>
              <a:rPr lang="en-US" dirty="0" err="1"/>
              <a:t>Observatorio</a:t>
            </a:r>
            <a:r>
              <a:rPr lang="en-US" dirty="0"/>
              <a:t> de Tateno (in Esperanto). </a:t>
            </a:r>
            <a:r>
              <a:rPr lang="en-US" dirty="0" err="1"/>
              <a:t>Aerological</a:t>
            </a:r>
            <a:r>
              <a:rPr lang="en-US" dirty="0"/>
              <a:t> Observatory Rep. 1, Central Meteorological Observatory, Japan, 213 pp.</a:t>
            </a:r>
          </a:p>
          <a:p>
            <a:pPr marL="450850" indent="-450850"/>
            <a:r>
              <a:rPr lang="en-US" dirty="0" err="1"/>
              <a:t>Palmén</a:t>
            </a:r>
            <a:r>
              <a:rPr lang="en-US" dirty="0"/>
              <a:t>, E., and K. M. </a:t>
            </a:r>
            <a:r>
              <a:rPr lang="en-US" dirty="0" err="1"/>
              <a:t>Nagler</a:t>
            </a:r>
            <a:r>
              <a:rPr lang="en-US" dirty="0"/>
              <a:t>, 1948: Formation and structure of a large-scale disturbance in the </a:t>
            </a:r>
            <a:r>
              <a:rPr lang="en-US" dirty="0" err="1"/>
              <a:t>westerlies</a:t>
            </a:r>
            <a:r>
              <a:rPr lang="en-US" dirty="0"/>
              <a:t>. </a:t>
            </a:r>
            <a:r>
              <a:rPr lang="en-US" i="1" dirty="0"/>
              <a:t>J. Meteor.</a:t>
            </a:r>
            <a:r>
              <a:rPr lang="en-US" dirty="0"/>
              <a:t>, </a:t>
            </a:r>
            <a:r>
              <a:rPr lang="en-US" b="1" dirty="0"/>
              <a:t>6</a:t>
            </a:r>
            <a:r>
              <a:rPr lang="en-US" dirty="0"/>
              <a:t> (4), 227-242.</a:t>
            </a:r>
          </a:p>
          <a:p>
            <a:pPr marL="450850" indent="-450850"/>
            <a:r>
              <a:rPr lang="en-US" dirty="0"/>
              <a:t>Reed, R. J., 1955: A study of a characteristic type of upper-level frontogenesis. </a:t>
            </a:r>
            <a:r>
              <a:rPr lang="en-US" i="1" dirty="0"/>
              <a:t>J. Meteor.</a:t>
            </a:r>
            <a:r>
              <a:rPr lang="en-US" dirty="0"/>
              <a:t>, </a:t>
            </a:r>
            <a:r>
              <a:rPr lang="en-US" b="1" dirty="0"/>
              <a:t>12,</a:t>
            </a:r>
            <a:r>
              <a:rPr lang="en-US" dirty="0"/>
              <a:t> 226-237.</a:t>
            </a:r>
          </a:p>
          <a:p>
            <a:pPr marL="450850" indent="-450850"/>
            <a:r>
              <a:rPr lang="en-US" baseline="30000" dirty="0"/>
              <a:t>________</a:t>
            </a:r>
            <a:r>
              <a:rPr lang="en-US" dirty="0"/>
              <a:t>, and F. Sanders, 1953: An investigation of the development of a mid-tropospheric frontal zone and its associated </a:t>
            </a:r>
            <a:r>
              <a:rPr lang="en-US" dirty="0" err="1"/>
              <a:t>vorticity</a:t>
            </a:r>
            <a:r>
              <a:rPr lang="en-US" dirty="0"/>
              <a:t> field. </a:t>
            </a:r>
            <a:r>
              <a:rPr lang="en-US" i="1" dirty="0"/>
              <a:t>J. Meteor.</a:t>
            </a:r>
            <a:r>
              <a:rPr lang="en-US" dirty="0"/>
              <a:t>, </a:t>
            </a:r>
            <a:r>
              <a:rPr lang="en-US" b="1" dirty="0"/>
              <a:t>10, </a:t>
            </a:r>
            <a:r>
              <a:rPr lang="en-US" dirty="0"/>
              <a:t>338-349. </a:t>
            </a:r>
          </a:p>
          <a:p>
            <a:pPr marL="450850" indent="-450850"/>
            <a:r>
              <a:rPr lang="en-US" dirty="0"/>
              <a:t>Reiter, E., 1963: </a:t>
            </a:r>
            <a:r>
              <a:rPr lang="en-US" i="1" dirty="0"/>
              <a:t>Jet Stream Meteorology</a:t>
            </a:r>
            <a:r>
              <a:rPr lang="en-US" dirty="0"/>
              <a:t>. University of Chicago Press, 515 pp.</a:t>
            </a:r>
          </a:p>
          <a:p>
            <a:pPr marL="450850" indent="-450850"/>
            <a:r>
              <a:rPr lang="en-US" dirty="0"/>
              <a:t>Sawyer, J. S., 1956: The vertical circulation at meteorological fronts and its relation to frontogenesis. </a:t>
            </a:r>
            <a:r>
              <a:rPr lang="en-US" i="1" dirty="0"/>
              <a:t>Proc. Roy. Soc. London</a:t>
            </a:r>
            <a:r>
              <a:rPr lang="en-US" dirty="0"/>
              <a:t>, </a:t>
            </a:r>
            <a:r>
              <a:rPr lang="en-US" b="1" dirty="0"/>
              <a:t>234A,</a:t>
            </a:r>
            <a:r>
              <a:rPr lang="en-US" dirty="0"/>
              <a:t> 346-362.</a:t>
            </a:r>
          </a:p>
          <a:p>
            <a:pPr marL="450850" indent="-450850"/>
            <a:r>
              <a:rPr lang="en-US" dirty="0"/>
              <a:t>Shapiro, M. A., 1981: Frontogenesis and </a:t>
            </a:r>
            <a:r>
              <a:rPr lang="en-US" dirty="0" err="1"/>
              <a:t>geostrophically</a:t>
            </a:r>
            <a:r>
              <a:rPr lang="en-US" dirty="0"/>
              <a:t> forced secondary circulations in the vicinity of the jet stream-frontal zone systems. </a:t>
            </a:r>
            <a:r>
              <a:rPr lang="en-US" i="1" dirty="0"/>
              <a:t>J. Atmos. Sci.</a:t>
            </a:r>
            <a:r>
              <a:rPr lang="en-US" dirty="0"/>
              <a:t>, </a:t>
            </a:r>
            <a:r>
              <a:rPr lang="en-US" b="1" dirty="0"/>
              <a:t>38, </a:t>
            </a:r>
            <a:r>
              <a:rPr lang="en-US" dirty="0"/>
              <a:t>954-973.</a:t>
            </a:r>
          </a:p>
          <a:p>
            <a:pPr marL="450850" indent="-450850"/>
            <a:r>
              <a:rPr lang="en-US" baseline="30000" dirty="0"/>
              <a:t>________</a:t>
            </a:r>
            <a:r>
              <a:rPr lang="en-US" dirty="0"/>
              <a:t>, 1982: </a:t>
            </a:r>
            <a:r>
              <a:rPr lang="en-US" dirty="0" err="1"/>
              <a:t>Mesoscale</a:t>
            </a:r>
            <a:r>
              <a:rPr lang="en-US" dirty="0"/>
              <a:t> weather systems of the central United States. CIRES, 78 pp.</a:t>
            </a:r>
          </a:p>
          <a:p>
            <a:pPr marL="450850" indent="-450850"/>
            <a:r>
              <a:rPr lang="en-US" dirty="0" err="1"/>
              <a:t>Todsen</a:t>
            </a:r>
            <a:r>
              <a:rPr lang="en-US" dirty="0"/>
              <a:t>, M., 1964: A computation of the vertical circulation in a frontal zone from the quasi-geostrophic equations. Air Force Cambridge Laboratories Tech. Note 4, OAR Contribution AF 61(052)-525, 23 pp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119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References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80737" y="948689"/>
            <a:ext cx="8555789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450850"/>
            <a:r>
              <a:rPr lang="en-US" dirty="0" err="1"/>
              <a:t>Uccellini</a:t>
            </a:r>
            <a:r>
              <a:rPr lang="en-US" dirty="0"/>
              <a:t>, L. W., and D. R. Johnson, 1979: The coupling of upper and lower tropospheric jet streaks and implications for the development of severe convective storms.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</a:t>
            </a:r>
            <a:r>
              <a:rPr lang="en-US" dirty="0"/>
              <a:t>, </a:t>
            </a:r>
            <a:r>
              <a:rPr lang="en-US" b="1" dirty="0"/>
              <a:t>107, </a:t>
            </a:r>
            <a:r>
              <a:rPr lang="en-US" dirty="0"/>
              <a:t>682-703.</a:t>
            </a:r>
          </a:p>
          <a:p>
            <a:pPr marL="450850" indent="-450850"/>
            <a:r>
              <a:rPr lang="en-US" baseline="30000" dirty="0"/>
              <a:t>________</a:t>
            </a:r>
            <a:r>
              <a:rPr lang="en-US" dirty="0"/>
              <a:t>, and P. J. </a:t>
            </a:r>
            <a:r>
              <a:rPr lang="en-US" dirty="0" err="1"/>
              <a:t>Kocin</a:t>
            </a:r>
            <a:r>
              <a:rPr lang="en-US" dirty="0"/>
              <a:t>, 1987: The interaction of jet streak circulations during heavy snow events along the East Coast of the United States. </a:t>
            </a:r>
            <a:r>
              <a:rPr lang="en-US" i="1" dirty="0" err="1"/>
              <a:t>Wea</a:t>
            </a:r>
            <a:r>
              <a:rPr lang="en-US" i="1" dirty="0"/>
              <a:t>. Forecasting, </a:t>
            </a:r>
            <a:r>
              <a:rPr lang="en-US" b="1" dirty="0"/>
              <a:t>2, </a:t>
            </a:r>
            <a:r>
              <a:rPr lang="en-US" dirty="0"/>
              <a:t>289-308.</a:t>
            </a:r>
          </a:p>
          <a:p>
            <a:pPr marL="450850" indent="-450850"/>
            <a:r>
              <a:rPr lang="en-US" baseline="30000" dirty="0"/>
              <a:t>________</a:t>
            </a:r>
            <a:r>
              <a:rPr lang="en-US" dirty="0"/>
              <a:t>, </a:t>
            </a:r>
            <a:r>
              <a:rPr lang="en-US" baseline="30000" dirty="0"/>
              <a:t>________</a:t>
            </a:r>
            <a:r>
              <a:rPr lang="en-US" dirty="0"/>
              <a:t>, R. A. Petersen, C. H. Wash, and K. F. Brill, 1984: The Presidents’ Day cyclone of 18-19 February 1979; Synoptic overview and analysis of the subtropical jet streak influencing the pre-</a:t>
            </a:r>
            <a:r>
              <a:rPr lang="en-US" dirty="0" err="1"/>
              <a:t>cyclogenetic</a:t>
            </a:r>
            <a:r>
              <a:rPr lang="en-US" dirty="0"/>
              <a:t> period.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</a:t>
            </a:r>
            <a:r>
              <a:rPr lang="en-US" dirty="0"/>
              <a:t>, </a:t>
            </a:r>
            <a:r>
              <a:rPr lang="en-US" b="1" dirty="0"/>
              <a:t>112, </a:t>
            </a:r>
            <a:r>
              <a:rPr lang="en-US" dirty="0"/>
              <a:t>31-55. </a:t>
            </a:r>
          </a:p>
          <a:p>
            <a:pPr marL="450850" indent="-450850"/>
            <a:r>
              <a:rPr lang="en-US" baseline="30000" dirty="0"/>
              <a:t>________</a:t>
            </a:r>
            <a:r>
              <a:rPr lang="en-US" dirty="0"/>
              <a:t>, D. Keyser, K. F. Brill, and C. H. Wash, 1985: The Presidents’ Day cyclone of 18-19 February 1979: Influence of upstream trough amplification and associated </a:t>
            </a:r>
            <a:r>
              <a:rPr lang="en-US" dirty="0" err="1"/>
              <a:t>tropopause</a:t>
            </a:r>
            <a:r>
              <a:rPr lang="en-US" dirty="0"/>
              <a:t> folding on rapid </a:t>
            </a:r>
            <a:r>
              <a:rPr lang="en-US" dirty="0" err="1"/>
              <a:t>cyclogenesis</a:t>
            </a:r>
            <a:r>
              <a:rPr lang="en-US" dirty="0"/>
              <a:t>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</a:t>
            </a:r>
            <a:r>
              <a:rPr lang="en-US" dirty="0"/>
              <a:t>, </a:t>
            </a:r>
            <a:r>
              <a:rPr lang="en-US" b="1" dirty="0"/>
              <a:t>113, </a:t>
            </a:r>
            <a:r>
              <a:rPr lang="en-US" dirty="0"/>
              <a:t>962-988. </a:t>
            </a:r>
          </a:p>
          <a:p>
            <a:pPr marL="450850" indent="-450850"/>
            <a:r>
              <a:rPr lang="en-US" dirty="0"/>
              <a:t>University of Chicago, Department of Meteorology, 1947: On the general circulation of the atmosphere in middle latitudes. </a:t>
            </a:r>
            <a:r>
              <a:rPr lang="en-US" i="1" dirty="0"/>
              <a:t>Bull. Amer. Meteor. Soc.</a:t>
            </a:r>
            <a:r>
              <a:rPr lang="en-US" dirty="0"/>
              <a:t>, </a:t>
            </a:r>
            <a:r>
              <a:rPr lang="en-US" b="1" dirty="0"/>
              <a:t>28, </a:t>
            </a:r>
            <a:r>
              <a:rPr lang="en-US" dirty="0"/>
              <a:t>255-280.</a:t>
            </a:r>
          </a:p>
          <a:p>
            <a:pPr marL="450850" indent="-450850"/>
            <a:r>
              <a:rPr lang="en-US" dirty="0"/>
              <a:t>Whitaker, J. S., L. W. </a:t>
            </a:r>
            <a:r>
              <a:rPr lang="en-US" dirty="0" err="1"/>
              <a:t>Uccellini</a:t>
            </a:r>
            <a:r>
              <a:rPr lang="en-US" dirty="0"/>
              <a:t>, and K. F. Brill, 1988: A model-based diagnostic study of the rapid development phase of the Presidents’ Day cyclone.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</a:t>
            </a:r>
            <a:r>
              <a:rPr lang="en-US" dirty="0"/>
              <a:t>, </a:t>
            </a:r>
            <a:r>
              <a:rPr lang="en-US" b="1" dirty="0"/>
              <a:t>116, </a:t>
            </a:r>
            <a:r>
              <a:rPr lang="en-US" dirty="0"/>
              <a:t>2337-2365.</a:t>
            </a:r>
          </a:p>
          <a:p>
            <a:pPr marL="450850" indent="-450850"/>
            <a:r>
              <a:rPr lang="en-US" dirty="0"/>
              <a:t>Winters, A. C., and J. E. Martin, 2014: The role of a polar/subtropical jet superposition in the May 2010 Nashville Flood. </a:t>
            </a:r>
            <a:r>
              <a:rPr lang="en-US" i="1" dirty="0" err="1"/>
              <a:t>Wea</a:t>
            </a:r>
            <a:r>
              <a:rPr lang="en-US" i="1" dirty="0"/>
              <a:t>. Forecasting</a:t>
            </a:r>
            <a:r>
              <a:rPr lang="en-US" dirty="0"/>
              <a:t>, </a:t>
            </a:r>
            <a:r>
              <a:rPr lang="en-US" b="1" dirty="0"/>
              <a:t>29, </a:t>
            </a:r>
            <a:r>
              <a:rPr lang="en-US" dirty="0"/>
              <a:t>954-974.</a:t>
            </a:r>
          </a:p>
          <a:p>
            <a:pPr marL="450850" indent="-450850"/>
            <a:r>
              <a:rPr lang="en-US" baseline="30000" dirty="0"/>
              <a:t>_________</a:t>
            </a:r>
            <a:r>
              <a:rPr lang="en-US" dirty="0"/>
              <a:t>, and </a:t>
            </a:r>
            <a:r>
              <a:rPr lang="en-US" baseline="30000" dirty="0"/>
              <a:t>_________</a:t>
            </a:r>
            <a:r>
              <a:rPr lang="en-US" dirty="0"/>
              <a:t>, 2016: Synoptic and </a:t>
            </a:r>
            <a:r>
              <a:rPr lang="en-US" dirty="0" err="1"/>
              <a:t>mesoscale</a:t>
            </a:r>
            <a:r>
              <a:rPr lang="en-US" dirty="0"/>
              <a:t> processes supporting vertical superposition of the polar and subtropical jets in two contrasting cases. </a:t>
            </a:r>
            <a:r>
              <a:rPr lang="en-US" i="1" dirty="0"/>
              <a:t>Quart. J. Roy. Meteor. Soc.</a:t>
            </a:r>
            <a:r>
              <a:rPr lang="en-US" dirty="0"/>
              <a:t>, </a:t>
            </a:r>
            <a:r>
              <a:rPr lang="en-US" b="1" dirty="0"/>
              <a:t>142, </a:t>
            </a:r>
            <a:r>
              <a:rPr lang="en-US" dirty="0"/>
              <a:t>(in press).</a:t>
            </a:r>
          </a:p>
        </p:txBody>
      </p:sp>
    </p:spTree>
    <p:extLst>
      <p:ext uri="{BB962C8B-B14F-4D97-AF65-F5344CB8AC3E}">
        <p14:creationId xmlns:p14="http://schemas.microsoft.com/office/powerpoint/2010/main" val="2237693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Building Blocks to Jet Stream “Discovery”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0737" y="1323474"/>
            <a:ext cx="8555789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2025" indent="-2232025"/>
            <a:r>
              <a:rPr lang="en-US" sz="2800" b="1" dirty="0" err="1" smtClean="0">
                <a:solidFill>
                  <a:srgbClr val="FF0000"/>
                </a:solidFill>
              </a:rPr>
              <a:t>Ferrel</a:t>
            </a:r>
            <a:r>
              <a:rPr lang="en-US" sz="2800" b="1" dirty="0" smtClean="0">
                <a:solidFill>
                  <a:srgbClr val="FF0000"/>
                </a:solidFill>
              </a:rPr>
              <a:t> (1878) </a:t>
            </a:r>
            <a:r>
              <a:rPr lang="en-US" sz="2800" dirty="0" smtClean="0"/>
              <a:t>– a direct proportionality exists between the magnitude of the column-averaged </a:t>
            </a:r>
            <a:r>
              <a:rPr lang="en-US" sz="2800" u="sng" dirty="0" smtClean="0"/>
              <a:t>horizontal temperature gradient</a:t>
            </a:r>
            <a:r>
              <a:rPr lang="en-US" sz="2800" dirty="0" smtClean="0"/>
              <a:t> and the </a:t>
            </a:r>
            <a:r>
              <a:rPr lang="en-US" sz="2800" u="sng" dirty="0" smtClean="0"/>
              <a:t>vertical shear</a:t>
            </a:r>
            <a:r>
              <a:rPr lang="en-US" sz="2800" dirty="0" smtClean="0"/>
              <a:t> of the geostrophic wind (</a:t>
            </a:r>
            <a:r>
              <a:rPr lang="en-US" sz="2800" dirty="0" err="1" smtClean="0"/>
              <a:t>Kutzbach</a:t>
            </a:r>
            <a:r>
              <a:rPr lang="en-US" sz="2800" dirty="0" smtClean="0"/>
              <a:t> 1979, p. 110).</a:t>
            </a:r>
          </a:p>
          <a:p>
            <a:pPr marL="2232025" indent="-2232025"/>
            <a:endParaRPr lang="en-US" sz="2800" dirty="0" smtClean="0"/>
          </a:p>
          <a:p>
            <a:pPr marL="2232025" indent="-2232025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13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Building Blocks to Jet Stream “Discovery”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0737" y="1323474"/>
            <a:ext cx="8555789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2025" indent="-2232025"/>
            <a:r>
              <a:rPr lang="en-US" sz="2800" b="1" dirty="0" err="1" smtClean="0">
                <a:solidFill>
                  <a:schemeClr val="bg1">
                    <a:lumMod val="65000"/>
                  </a:schemeClr>
                </a:solidFill>
              </a:rPr>
              <a:t>Ferrel</a:t>
            </a: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 (1878)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– a direct proportionality exists between the magnitude of the column-averaged </a:t>
            </a:r>
            <a:r>
              <a:rPr lang="en-US" sz="2800" u="sng" dirty="0" smtClean="0">
                <a:solidFill>
                  <a:schemeClr val="bg1">
                    <a:lumMod val="65000"/>
                  </a:schemeClr>
                </a:solidFill>
              </a:rPr>
              <a:t>horizontal temperature gradient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 and the </a:t>
            </a:r>
            <a:r>
              <a:rPr lang="en-US" sz="2800" u="sng" dirty="0" smtClean="0">
                <a:solidFill>
                  <a:schemeClr val="bg1">
                    <a:lumMod val="65000"/>
                  </a:schemeClr>
                </a:solidFill>
              </a:rPr>
              <a:t>vertical shear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 of the geostrophic wind (</a:t>
            </a: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Kutzbach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 1979, p. 110).</a:t>
            </a:r>
          </a:p>
          <a:p>
            <a:pPr marL="2232025" indent="-2232025"/>
            <a:endParaRPr lang="en-US" sz="2800" dirty="0" smtClean="0"/>
          </a:p>
          <a:p>
            <a:pPr marL="2232025" indent="-2232025"/>
            <a:r>
              <a:rPr lang="en-US" sz="2800" b="1" dirty="0" err="1" smtClean="0">
                <a:solidFill>
                  <a:srgbClr val="FF0000"/>
                </a:solidFill>
              </a:rPr>
              <a:t>Margules</a:t>
            </a:r>
            <a:r>
              <a:rPr lang="en-US" sz="2800" b="1" dirty="0" smtClean="0">
                <a:solidFill>
                  <a:srgbClr val="FF0000"/>
                </a:solidFill>
              </a:rPr>
              <a:t> (1903) </a:t>
            </a:r>
            <a:r>
              <a:rPr lang="en-US" sz="2800" dirty="0" smtClean="0"/>
              <a:t>– the pole-to-equator temperature gradient represents a reservoir of potential energy from which </a:t>
            </a:r>
            <a:r>
              <a:rPr lang="en-US" sz="2800" dirty="0" err="1" smtClean="0"/>
              <a:t>midlatitude</a:t>
            </a:r>
            <a:r>
              <a:rPr lang="en-US" sz="2800" dirty="0" smtClean="0"/>
              <a:t> disturbances could draw kinetic energy.</a:t>
            </a:r>
          </a:p>
          <a:p>
            <a:pPr marL="2232025" indent="-2232025"/>
            <a:endParaRPr lang="en-US" sz="2800" b="1" dirty="0">
              <a:solidFill>
                <a:srgbClr val="FF0000"/>
              </a:solidFill>
            </a:endParaRPr>
          </a:p>
          <a:p>
            <a:pPr marL="2232025" indent="-2232025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3507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Building Blocks to Jet Stream “Discovery”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0737" y="1323474"/>
            <a:ext cx="8555789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2025" indent="-2232025"/>
            <a:r>
              <a:rPr lang="en-US" sz="2800" b="1" dirty="0" err="1" smtClean="0">
                <a:solidFill>
                  <a:srgbClr val="A6A6A6"/>
                </a:solidFill>
              </a:rPr>
              <a:t>Ferrel</a:t>
            </a:r>
            <a:r>
              <a:rPr lang="en-US" sz="2800" b="1" dirty="0" smtClean="0">
                <a:solidFill>
                  <a:srgbClr val="A6A6A6"/>
                </a:solidFill>
              </a:rPr>
              <a:t> (1878) </a:t>
            </a:r>
            <a:r>
              <a:rPr lang="en-US" sz="2800" dirty="0" smtClean="0">
                <a:solidFill>
                  <a:srgbClr val="A6A6A6"/>
                </a:solidFill>
              </a:rPr>
              <a:t>– a direct proportionality exists between the magnitude of the column-averaged </a:t>
            </a:r>
            <a:r>
              <a:rPr lang="en-US" sz="2800" u="sng" dirty="0" smtClean="0">
                <a:solidFill>
                  <a:srgbClr val="A6A6A6"/>
                </a:solidFill>
              </a:rPr>
              <a:t>horizontal temperature gradient</a:t>
            </a:r>
            <a:r>
              <a:rPr lang="en-US" sz="2800" dirty="0" smtClean="0">
                <a:solidFill>
                  <a:srgbClr val="A6A6A6"/>
                </a:solidFill>
              </a:rPr>
              <a:t> and the </a:t>
            </a:r>
            <a:r>
              <a:rPr lang="en-US" sz="2800" u="sng" dirty="0" smtClean="0">
                <a:solidFill>
                  <a:srgbClr val="A6A6A6"/>
                </a:solidFill>
              </a:rPr>
              <a:t>vertical shear</a:t>
            </a:r>
            <a:r>
              <a:rPr lang="en-US" sz="2800" dirty="0" smtClean="0">
                <a:solidFill>
                  <a:srgbClr val="A6A6A6"/>
                </a:solidFill>
              </a:rPr>
              <a:t> of the geostrophic wind (</a:t>
            </a:r>
            <a:r>
              <a:rPr lang="en-US" sz="2800" dirty="0" err="1" smtClean="0">
                <a:solidFill>
                  <a:srgbClr val="A6A6A6"/>
                </a:solidFill>
              </a:rPr>
              <a:t>Kutzbach</a:t>
            </a:r>
            <a:r>
              <a:rPr lang="en-US" sz="2800" dirty="0" smtClean="0">
                <a:solidFill>
                  <a:srgbClr val="A6A6A6"/>
                </a:solidFill>
              </a:rPr>
              <a:t> 1979, p. 110).</a:t>
            </a:r>
          </a:p>
          <a:p>
            <a:pPr marL="2232025" indent="-2232025"/>
            <a:endParaRPr lang="en-US" sz="2800" dirty="0" smtClean="0">
              <a:solidFill>
                <a:srgbClr val="A6A6A6"/>
              </a:solidFill>
            </a:endParaRPr>
          </a:p>
          <a:p>
            <a:pPr marL="2232025" indent="-2232025"/>
            <a:r>
              <a:rPr lang="en-US" sz="2800" b="1" dirty="0" err="1" smtClean="0">
                <a:solidFill>
                  <a:srgbClr val="A6A6A6"/>
                </a:solidFill>
              </a:rPr>
              <a:t>Margules</a:t>
            </a:r>
            <a:r>
              <a:rPr lang="en-US" sz="2800" b="1" dirty="0" smtClean="0">
                <a:solidFill>
                  <a:srgbClr val="A6A6A6"/>
                </a:solidFill>
              </a:rPr>
              <a:t> (1903) </a:t>
            </a:r>
            <a:r>
              <a:rPr lang="en-US" sz="2800" dirty="0" smtClean="0">
                <a:solidFill>
                  <a:srgbClr val="A6A6A6"/>
                </a:solidFill>
              </a:rPr>
              <a:t>– the pole-to-equator temperature gradient represents a reservoir of potential energy from which </a:t>
            </a:r>
            <a:r>
              <a:rPr lang="en-US" sz="2800" dirty="0" err="1" smtClean="0">
                <a:solidFill>
                  <a:srgbClr val="A6A6A6"/>
                </a:solidFill>
              </a:rPr>
              <a:t>midlatitude</a:t>
            </a:r>
            <a:r>
              <a:rPr lang="en-US" sz="2800" dirty="0" smtClean="0">
                <a:solidFill>
                  <a:srgbClr val="A6A6A6"/>
                </a:solidFill>
              </a:rPr>
              <a:t> disturbances could draw kinetic energy.</a:t>
            </a:r>
          </a:p>
          <a:p>
            <a:pPr marL="2232025" indent="-2232025"/>
            <a:endParaRPr lang="en-US" sz="2800" b="1" dirty="0">
              <a:solidFill>
                <a:srgbClr val="FF0000"/>
              </a:solidFill>
            </a:endParaRPr>
          </a:p>
          <a:p>
            <a:pPr marL="2232025" indent="-2232025"/>
            <a:r>
              <a:rPr lang="en-US" sz="2800" b="1" dirty="0" err="1" smtClean="0">
                <a:solidFill>
                  <a:srgbClr val="FF0000"/>
                </a:solidFill>
              </a:rPr>
              <a:t>Bjerknes</a:t>
            </a:r>
            <a:r>
              <a:rPr lang="en-US" sz="2800" b="1" dirty="0" smtClean="0">
                <a:solidFill>
                  <a:srgbClr val="FF0000"/>
                </a:solidFill>
              </a:rPr>
              <a:t> and Solberg (1922) </a:t>
            </a:r>
            <a:r>
              <a:rPr lang="en-US" sz="2800" dirty="0" smtClean="0">
                <a:solidFill>
                  <a:srgbClr val="000000"/>
                </a:solidFill>
              </a:rPr>
              <a:t>– “Polar Front Theory”.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marL="2232025" indent="-2232025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7105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9" y="173790"/>
            <a:ext cx="925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Building Blocks to Jet Stream “Discovery”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935148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0737" y="3139356"/>
            <a:ext cx="85557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2025" indent="-2232025"/>
            <a:r>
              <a:rPr lang="en-US" sz="2800" b="1" dirty="0" smtClean="0">
                <a:solidFill>
                  <a:srgbClr val="FF0000"/>
                </a:solidFill>
              </a:rPr>
              <a:t>Dines (1925) </a:t>
            </a:r>
            <a:r>
              <a:rPr lang="en-US" sz="2800" dirty="0" smtClean="0">
                <a:solidFill>
                  <a:srgbClr val="000000"/>
                </a:solidFill>
              </a:rPr>
              <a:t>– Cyclones were characterized by </a:t>
            </a:r>
            <a:r>
              <a:rPr lang="en-US" sz="2800" b="1" dirty="0" smtClean="0">
                <a:solidFill>
                  <a:srgbClr val="0000FF"/>
                </a:solidFill>
              </a:rPr>
              <a:t>cold</a:t>
            </a:r>
            <a:r>
              <a:rPr lang="en-US" sz="2800" dirty="0" smtClean="0">
                <a:solidFill>
                  <a:srgbClr val="000000"/>
                </a:solidFill>
              </a:rPr>
              <a:t> (</a:t>
            </a:r>
            <a:r>
              <a:rPr lang="en-US" sz="2800" b="1" dirty="0" smtClean="0">
                <a:solidFill>
                  <a:srgbClr val="FF0000"/>
                </a:solidFill>
              </a:rPr>
              <a:t>warm</a:t>
            </a:r>
            <a:r>
              <a:rPr lang="en-US" sz="2800" dirty="0" smtClean="0">
                <a:solidFill>
                  <a:srgbClr val="000000"/>
                </a:solidFill>
              </a:rPr>
              <a:t>) column-averaged temperatures </a:t>
            </a:r>
            <a:r>
              <a:rPr lang="en-US" sz="2800" b="1" dirty="0" smtClean="0">
                <a:solidFill>
                  <a:srgbClr val="0000FF"/>
                </a:solidFill>
              </a:rPr>
              <a:t>below</a:t>
            </a:r>
            <a:r>
              <a:rPr lang="en-US" sz="2800" dirty="0" smtClean="0">
                <a:solidFill>
                  <a:srgbClr val="000000"/>
                </a:solidFill>
              </a:rPr>
              <a:t> (</a:t>
            </a:r>
            <a:r>
              <a:rPr lang="en-US" sz="2800" b="1" dirty="0" smtClean="0">
                <a:solidFill>
                  <a:srgbClr val="FF0000"/>
                </a:solidFill>
              </a:rPr>
              <a:t>above</a:t>
            </a:r>
            <a:r>
              <a:rPr lang="en-US" sz="2800" dirty="0" smtClean="0">
                <a:solidFill>
                  <a:srgbClr val="000000"/>
                </a:solidFill>
              </a:rPr>
              <a:t>) ~9 km.</a:t>
            </a:r>
          </a:p>
          <a:p>
            <a:pPr marL="2232025" indent="-2232025"/>
            <a:endParaRPr lang="en-US" sz="2800" b="1" dirty="0">
              <a:solidFill>
                <a:srgbClr val="000000"/>
              </a:solidFill>
            </a:endParaRPr>
          </a:p>
          <a:p>
            <a:pPr marL="2232025" indent="-2232025"/>
            <a:endParaRPr lang="en-US" sz="2800" dirty="0"/>
          </a:p>
        </p:txBody>
      </p:sp>
      <p:pic>
        <p:nvPicPr>
          <p:cNvPr id="2" name="Picture 1" descr="dines19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95" y="1681079"/>
            <a:ext cx="7780628" cy="80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6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4418</Words>
  <Application>Microsoft Macintosh PowerPoint</Application>
  <PresentationFormat>On-screen Show (4:3)</PresentationFormat>
  <Paragraphs>412</Paragraphs>
  <Slides>55</Slides>
  <Notes>54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Office Theme</vt:lpstr>
      <vt:lpstr>Equation</vt:lpstr>
      <vt:lpstr>A Review of Research on Upper-Level Jet-Front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Albany-SUNY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Review of Research on Upper-Level Jet-Front Systems</dc:title>
  <dc:creator>Andrew Winters</dc:creator>
  <cp:lastModifiedBy>Andrew Winters</cp:lastModifiedBy>
  <cp:revision>66</cp:revision>
  <dcterms:created xsi:type="dcterms:W3CDTF">2016-01-22T16:56:10Z</dcterms:created>
  <dcterms:modified xsi:type="dcterms:W3CDTF">2016-02-02T19:11:52Z</dcterms:modified>
</cp:coreProperties>
</file>