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3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4" r:id="rId12"/>
    <p:sldId id="265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2" r:id="rId22"/>
    <p:sldId id="284" r:id="rId23"/>
    <p:sldId id="285" r:id="rId24"/>
    <p:sldId id="306" r:id="rId25"/>
    <p:sldId id="309" r:id="rId26"/>
    <p:sldId id="277" r:id="rId27"/>
    <p:sldId id="280" r:id="rId28"/>
    <p:sldId id="281" r:id="rId29"/>
    <p:sldId id="288" r:id="rId30"/>
    <p:sldId id="289" r:id="rId31"/>
    <p:sldId id="292" r:id="rId32"/>
    <p:sldId id="290" r:id="rId33"/>
    <p:sldId id="291" r:id="rId34"/>
    <p:sldId id="294" r:id="rId35"/>
    <p:sldId id="278" r:id="rId36"/>
    <p:sldId id="279" r:id="rId37"/>
    <p:sldId id="293" r:id="rId38"/>
    <p:sldId id="295" r:id="rId39"/>
    <p:sldId id="296" r:id="rId40"/>
    <p:sldId id="297" r:id="rId41"/>
    <p:sldId id="299" r:id="rId42"/>
    <p:sldId id="298" r:id="rId43"/>
    <p:sldId id="302" r:id="rId44"/>
    <p:sldId id="313" r:id="rId45"/>
    <p:sldId id="301" r:id="rId46"/>
    <p:sldId id="303" r:id="rId47"/>
    <p:sldId id="318" r:id="rId48"/>
    <p:sldId id="319" r:id="rId49"/>
    <p:sldId id="310" r:id="rId50"/>
    <p:sldId id="311" r:id="rId51"/>
    <p:sldId id="304" r:id="rId52"/>
    <p:sldId id="305" r:id="rId53"/>
    <p:sldId id="312" r:id="rId54"/>
    <p:sldId id="316" r:id="rId55"/>
    <p:sldId id="317" r:id="rId56"/>
    <p:sldId id="287" r:id="rId57"/>
    <p:sldId id="286" r:id="rId58"/>
    <p:sldId id="314" r:id="rId59"/>
    <p:sldId id="315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6" Type="http://schemas.openxmlformats.org/officeDocument/2006/relationships/image" Target="../media/image41.wmf"/><Relationship Id="rId7" Type="http://schemas.openxmlformats.org/officeDocument/2006/relationships/image" Target="../media/image42.wmf"/><Relationship Id="rId8" Type="http://schemas.openxmlformats.org/officeDocument/2006/relationships/image" Target="../media/image43.wmf"/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6" Type="http://schemas.openxmlformats.org/officeDocument/2006/relationships/image" Target="../media/image41.wmf"/><Relationship Id="rId7" Type="http://schemas.openxmlformats.org/officeDocument/2006/relationships/image" Target="../media/image42.wmf"/><Relationship Id="rId8" Type="http://schemas.openxmlformats.org/officeDocument/2006/relationships/image" Target="../media/image45.wmf"/><Relationship Id="rId1" Type="http://schemas.openxmlformats.org/officeDocument/2006/relationships/image" Target="../media/image44.wmf"/><Relationship Id="rId2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6" Type="http://schemas.openxmlformats.org/officeDocument/2006/relationships/image" Target="../media/image41.wmf"/><Relationship Id="rId7" Type="http://schemas.openxmlformats.org/officeDocument/2006/relationships/image" Target="../media/image42.wmf"/><Relationship Id="rId8" Type="http://schemas.openxmlformats.org/officeDocument/2006/relationships/image" Target="../media/image43.wmf"/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6" Type="http://schemas.openxmlformats.org/officeDocument/2006/relationships/image" Target="../media/image41.wmf"/><Relationship Id="rId7" Type="http://schemas.openxmlformats.org/officeDocument/2006/relationships/image" Target="../media/image42.wmf"/><Relationship Id="rId8" Type="http://schemas.openxmlformats.org/officeDocument/2006/relationships/image" Target="../media/image45.wmf"/><Relationship Id="rId1" Type="http://schemas.openxmlformats.org/officeDocument/2006/relationships/image" Target="../media/image44.wmf"/><Relationship Id="rId2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82884-34CD-5A42-A814-5880A440A9C6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6E9FF-9657-0C41-9BBB-9F356F5F7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7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 streaks can extend on the order of 1000s</a:t>
            </a:r>
            <a:r>
              <a:rPr lang="en-US" baseline="0" dirty="0" smtClean="0"/>
              <a:t> of km, while their width is only on the order of 100s of km. Considerable lateral shear. Jets circumnavigate the globe and exhibit substantial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meanders.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76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Jets</a:t>
            </a:r>
            <a:r>
              <a:rPr lang="en-US" baseline="0" dirty="0" smtClean="0"/>
              <a:t> become vertically indistinguishable.. </a:t>
            </a:r>
            <a:r>
              <a:rPr lang="en-US" baseline="0" dirty="0" err="1" smtClean="0"/>
              <a:t>Harnik</a:t>
            </a:r>
            <a:r>
              <a:rPr lang="en-US" baseline="0" dirty="0" smtClean="0"/>
              <a:t> looks at being horizontally indistinguishable. Don’t need </a:t>
            </a:r>
            <a:r>
              <a:rPr lang="en-US" baseline="0" dirty="0" err="1" smtClean="0"/>
              <a:t>Martius</a:t>
            </a:r>
            <a:r>
              <a:rPr lang="en-US" baseline="0" dirty="0" smtClean="0"/>
              <a:t>…take this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37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Jets</a:t>
            </a:r>
            <a:r>
              <a:rPr lang="en-US" baseline="0" dirty="0" smtClean="0"/>
              <a:t> become vertically indistinguishable.. </a:t>
            </a:r>
            <a:r>
              <a:rPr lang="en-US" baseline="0" dirty="0" err="1" smtClean="0"/>
              <a:t>Harnik</a:t>
            </a:r>
            <a:r>
              <a:rPr lang="en-US" baseline="0" dirty="0" smtClean="0"/>
              <a:t> looks at being horizontally indistinguishable. Don’t need </a:t>
            </a:r>
            <a:r>
              <a:rPr lang="en-US" baseline="0" dirty="0" err="1" smtClean="0"/>
              <a:t>Martius</a:t>
            </a:r>
            <a:r>
              <a:rPr lang="en-US" baseline="0" dirty="0" smtClean="0"/>
              <a:t>…take this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37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Vertical relative vorticity. Maybe don’t need the</a:t>
            </a:r>
            <a:r>
              <a:rPr lang="en-US" baseline="0" dirty="0" smtClean="0"/>
              <a:t>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6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Vertical relative vorticity. Maybe don’t need the</a:t>
            </a:r>
            <a:r>
              <a:rPr lang="en-US" baseline="0" dirty="0" smtClean="0"/>
              <a:t>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6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 streaks can extend on the order of 1000s</a:t>
            </a:r>
            <a:r>
              <a:rPr lang="en-US" baseline="0" dirty="0" smtClean="0"/>
              <a:t> of km, while their width is only on the order of 100s of km. Considerable lateral shear. Jets circumnavigate the globe and exhibit substantial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meanders.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7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 streaks can extend on the order of 1000s</a:t>
            </a:r>
            <a:r>
              <a:rPr lang="en-US" baseline="0" dirty="0" smtClean="0"/>
              <a:t> of km, while their width is only on the order of 100s of km. Considerable lateral shear. Jets circumnavigate the globe and exhibit substantial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meanders.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7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 streaks can extend on the order of 1000s</a:t>
            </a:r>
            <a:r>
              <a:rPr lang="en-US" baseline="0" dirty="0" smtClean="0"/>
              <a:t> of km, while their width is only on the order of 100s of km. Considerable lateral shear. Jets circumnavigate the globe and exhibit substantial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meanders.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2A86F-A9B8-CF41-8A3D-45D8B3860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7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flash to the tropopause temperature once</a:t>
            </a:r>
            <a:r>
              <a:rPr lang="en-US" baseline="0" dirty="0" smtClean="0"/>
              <a:t> to show the intensified frontal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through these more</a:t>
            </a:r>
            <a:r>
              <a:rPr lang="en-US" baseline="0" dirty="0" smtClean="0"/>
              <a:t> quickly. Don’t need to include as many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32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9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9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Jets</a:t>
            </a:r>
            <a:r>
              <a:rPr lang="en-US" baseline="0" dirty="0" smtClean="0"/>
              <a:t> become vertically indistinguishable.. </a:t>
            </a:r>
            <a:r>
              <a:rPr lang="en-US" baseline="0" dirty="0" err="1" smtClean="0"/>
              <a:t>Harnik</a:t>
            </a:r>
            <a:r>
              <a:rPr lang="en-US" baseline="0" dirty="0" smtClean="0"/>
              <a:t> looks at being horizontally indistinguishable. Don’t need </a:t>
            </a:r>
            <a:r>
              <a:rPr lang="en-US" baseline="0" dirty="0" err="1" smtClean="0"/>
              <a:t>Martius</a:t>
            </a:r>
            <a:r>
              <a:rPr lang="en-US" baseline="0" dirty="0" smtClean="0"/>
              <a:t>…take this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3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9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9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3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4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5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3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0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9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F00BE-B692-1B41-ADF6-44473A31C422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410DD-E9FF-4444-80C9-9AFA5438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7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40.w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41.w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42.wmf"/><Relationship Id="rId18" Type="http://schemas.openxmlformats.org/officeDocument/2006/relationships/oleObject" Target="../embeddings/oleObject8.bin"/><Relationship Id="rId19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7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8.wmf"/><Relationship Id="rId10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40.wmf"/><Relationship Id="rId13" Type="http://schemas.openxmlformats.org/officeDocument/2006/relationships/oleObject" Target="../embeddings/oleObject14.bin"/><Relationship Id="rId14" Type="http://schemas.openxmlformats.org/officeDocument/2006/relationships/image" Target="../media/image41.wmf"/><Relationship Id="rId15" Type="http://schemas.openxmlformats.org/officeDocument/2006/relationships/oleObject" Target="../embeddings/oleObject15.bin"/><Relationship Id="rId16" Type="http://schemas.openxmlformats.org/officeDocument/2006/relationships/image" Target="../media/image42.wmf"/><Relationship Id="rId17" Type="http://schemas.openxmlformats.org/officeDocument/2006/relationships/oleObject" Target="../embeddings/oleObject16.bin"/><Relationship Id="rId18" Type="http://schemas.openxmlformats.org/officeDocument/2006/relationships/image" Target="../media/image4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.bin"/><Relationship Id="rId4" Type="http://schemas.openxmlformats.org/officeDocument/2006/relationships/image" Target="../media/image44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7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38.w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39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wmf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40.wmf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41.wmf"/><Relationship Id="rId16" Type="http://schemas.openxmlformats.org/officeDocument/2006/relationships/oleObject" Target="../embeddings/oleObject23.bin"/><Relationship Id="rId17" Type="http://schemas.openxmlformats.org/officeDocument/2006/relationships/image" Target="../media/image42.wmf"/><Relationship Id="rId18" Type="http://schemas.openxmlformats.org/officeDocument/2006/relationships/oleObject" Target="../embeddings/oleObject24.bin"/><Relationship Id="rId19" Type="http://schemas.openxmlformats.org/officeDocument/2006/relationships/image" Target="../media/image4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36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37.w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38.wmf"/><Relationship Id="rId10" Type="http://schemas.openxmlformats.org/officeDocument/2006/relationships/oleObject" Target="../embeddings/oleObject20.bin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9.bin"/><Relationship Id="rId12" Type="http://schemas.openxmlformats.org/officeDocument/2006/relationships/image" Target="../media/image40.wmf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41.wmf"/><Relationship Id="rId15" Type="http://schemas.openxmlformats.org/officeDocument/2006/relationships/oleObject" Target="../embeddings/oleObject31.bin"/><Relationship Id="rId16" Type="http://schemas.openxmlformats.org/officeDocument/2006/relationships/image" Target="../media/image42.wmf"/><Relationship Id="rId17" Type="http://schemas.openxmlformats.org/officeDocument/2006/relationships/oleObject" Target="../embeddings/oleObject32.bin"/><Relationship Id="rId18" Type="http://schemas.openxmlformats.org/officeDocument/2006/relationships/image" Target="../media/image4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5.bin"/><Relationship Id="rId4" Type="http://schemas.openxmlformats.org/officeDocument/2006/relationships/image" Target="../media/image44.w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7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38.w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3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5223" y="142116"/>
            <a:ext cx="8850738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Antecedent Remote and Local Synoptic Environments Most Conducive to North American Polar/Subtropical Jet </a:t>
            </a:r>
            <a:r>
              <a:rPr lang="en-US" sz="3200" b="1" dirty="0" err="1" smtClean="0"/>
              <a:t>Superpositions</a:t>
            </a:r>
            <a:endParaRPr lang="en-US" sz="32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30171" y="1962844"/>
            <a:ext cx="4275789" cy="1352736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ATM 621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14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February 2017</a:t>
            </a:r>
          </a:p>
        </p:txBody>
      </p:sp>
    </p:spTree>
    <p:extLst>
      <p:ext uri="{BB962C8B-B14F-4D97-AF65-F5344CB8AC3E}">
        <p14:creationId xmlns:p14="http://schemas.microsoft.com/office/powerpoint/2010/main" val="186527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507986"/>
            <a:ext cx="3232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Maps of tropopause pressure help to identify the location of jets.</a:t>
            </a:r>
          </a:p>
          <a:p>
            <a:endParaRPr lang="en-US" dirty="0" smtClean="0"/>
          </a:p>
          <a:p>
            <a:r>
              <a:rPr lang="en-US" dirty="0" smtClean="0"/>
              <a:t>While each jet occupies its own </a:t>
            </a:r>
            <a:r>
              <a:rPr lang="en-US" dirty="0" err="1" smtClean="0"/>
              <a:t>climatological</a:t>
            </a:r>
            <a:r>
              <a:rPr lang="en-US" dirty="0" smtClean="0"/>
              <a:t> latitude band – substantial meanders are common.</a:t>
            </a:r>
          </a:p>
          <a:p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1" name="TextBox 10"/>
          <p:cNvSpPr txBox="1"/>
          <p:nvPr/>
        </p:nvSpPr>
        <p:spPr>
          <a:xfrm rot="19490759">
            <a:off x="1082249" y="2029167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233441" y="2442883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711" y="116442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19120" y="125984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19120" y="153161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9120" y="181562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8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510221"/>
            <a:ext cx="3232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Maps of tropopause pressure help to identify the location of jets.</a:t>
            </a:r>
          </a:p>
          <a:p>
            <a:endParaRPr lang="en-US" dirty="0" smtClean="0"/>
          </a:p>
          <a:p>
            <a:r>
              <a:rPr lang="en-US" dirty="0" smtClean="0"/>
              <a:t>While each jet occupies its own </a:t>
            </a:r>
            <a:r>
              <a:rPr lang="en-US" dirty="0" err="1" smtClean="0"/>
              <a:t>climatological</a:t>
            </a:r>
            <a:r>
              <a:rPr lang="en-US" dirty="0" smtClean="0"/>
              <a:t> latitude band – substantial meanders are common.</a:t>
            </a:r>
          </a:p>
          <a:p>
            <a:endParaRPr lang="en-US" dirty="0" smtClean="0"/>
          </a:p>
          <a:p>
            <a:r>
              <a:rPr lang="en-US" dirty="0" smtClean="0"/>
              <a:t>Occasionally, latitudinal separation between the jets can vanish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b="1" u="sng" dirty="0" smtClean="0"/>
              <a:t>vertical superposition</a:t>
            </a:r>
            <a:r>
              <a:rPr lang="en-US" dirty="0"/>
              <a:t>.</a:t>
            </a:r>
            <a:endParaRPr lang="en-US" b="1" u="sng" dirty="0" smtClean="0"/>
          </a:p>
          <a:p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490759">
            <a:off x="1082249" y="2029167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233441" y="2442883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711" y="116442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19120" y="125984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19120" y="153161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19120" y="181562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1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11656" y="2664383"/>
            <a:ext cx="3232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vicinity of a superposition, the pole-to-equator </a:t>
            </a:r>
            <a:r>
              <a:rPr lang="en-US" b="1" u="sng" dirty="0" smtClean="0"/>
              <a:t>baroclinicity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combined into a much narrower zone of contrast.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69538" y="4277057"/>
            <a:ext cx="675431" cy="1105063"/>
          </a:xfrm>
          <a:custGeom>
            <a:avLst/>
            <a:gdLst>
              <a:gd name="connsiteX0" fmla="*/ 675431 w 675431"/>
              <a:gd name="connsiteY0" fmla="*/ 0 h 1105063"/>
              <a:gd name="connsiteX1" fmla="*/ 582054 w 675431"/>
              <a:gd name="connsiteY1" fmla="*/ 168094 h 1105063"/>
              <a:gd name="connsiteX2" fmla="*/ 470000 w 675431"/>
              <a:gd name="connsiteY2" fmla="*/ 382881 h 1105063"/>
              <a:gd name="connsiteX3" fmla="*/ 367285 w 675431"/>
              <a:gd name="connsiteY3" fmla="*/ 607006 h 1105063"/>
              <a:gd name="connsiteX4" fmla="*/ 283245 w 675431"/>
              <a:gd name="connsiteY4" fmla="*/ 728408 h 1105063"/>
              <a:gd name="connsiteX5" fmla="*/ 171192 w 675431"/>
              <a:gd name="connsiteY5" fmla="*/ 756423 h 1105063"/>
              <a:gd name="connsiteX6" fmla="*/ 105828 w 675431"/>
              <a:gd name="connsiteY6" fmla="*/ 803116 h 1105063"/>
              <a:gd name="connsiteX7" fmla="*/ 115166 w 675431"/>
              <a:gd name="connsiteY7" fmla="*/ 859147 h 1105063"/>
              <a:gd name="connsiteX8" fmla="*/ 105828 w 675431"/>
              <a:gd name="connsiteY8" fmla="*/ 933856 h 1105063"/>
              <a:gd name="connsiteX9" fmla="*/ 12450 w 675431"/>
              <a:gd name="connsiteY9" fmla="*/ 989887 h 1105063"/>
              <a:gd name="connsiteX10" fmla="*/ 31126 w 675431"/>
              <a:gd name="connsiteY10" fmla="*/ 1036580 h 1105063"/>
              <a:gd name="connsiteX11" fmla="*/ 115166 w 675431"/>
              <a:gd name="connsiteY11" fmla="*/ 1073934 h 1105063"/>
              <a:gd name="connsiteX12" fmla="*/ 283245 w 675431"/>
              <a:gd name="connsiteY12" fmla="*/ 1101950 h 1105063"/>
              <a:gd name="connsiteX13" fmla="*/ 339272 w 675431"/>
              <a:gd name="connsiteY13" fmla="*/ 1092611 h 110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5431" h="1105063">
                <a:moveTo>
                  <a:pt x="675431" y="0"/>
                </a:moveTo>
                <a:cubicBezTo>
                  <a:pt x="645861" y="52140"/>
                  <a:pt x="616292" y="104281"/>
                  <a:pt x="582054" y="168094"/>
                </a:cubicBezTo>
                <a:cubicBezTo>
                  <a:pt x="547816" y="231907"/>
                  <a:pt x="505795" y="309729"/>
                  <a:pt x="470000" y="382881"/>
                </a:cubicBezTo>
                <a:cubicBezTo>
                  <a:pt x="434205" y="456033"/>
                  <a:pt x="398411" y="549418"/>
                  <a:pt x="367285" y="607006"/>
                </a:cubicBezTo>
                <a:cubicBezTo>
                  <a:pt x="336159" y="664594"/>
                  <a:pt x="315927" y="703505"/>
                  <a:pt x="283245" y="728408"/>
                </a:cubicBezTo>
                <a:cubicBezTo>
                  <a:pt x="250563" y="753311"/>
                  <a:pt x="200761" y="743972"/>
                  <a:pt x="171192" y="756423"/>
                </a:cubicBezTo>
                <a:cubicBezTo>
                  <a:pt x="141623" y="768874"/>
                  <a:pt x="115166" y="785995"/>
                  <a:pt x="105828" y="803116"/>
                </a:cubicBezTo>
                <a:cubicBezTo>
                  <a:pt x="96490" y="820237"/>
                  <a:pt x="115166" y="837357"/>
                  <a:pt x="115166" y="859147"/>
                </a:cubicBezTo>
                <a:cubicBezTo>
                  <a:pt x="115166" y="880937"/>
                  <a:pt x="122947" y="912066"/>
                  <a:pt x="105828" y="933856"/>
                </a:cubicBezTo>
                <a:cubicBezTo>
                  <a:pt x="88709" y="955646"/>
                  <a:pt x="24900" y="972766"/>
                  <a:pt x="12450" y="989887"/>
                </a:cubicBezTo>
                <a:cubicBezTo>
                  <a:pt x="0" y="1007008"/>
                  <a:pt x="14007" y="1022572"/>
                  <a:pt x="31126" y="1036580"/>
                </a:cubicBezTo>
                <a:cubicBezTo>
                  <a:pt x="48245" y="1050588"/>
                  <a:pt x="73146" y="1063039"/>
                  <a:pt x="115166" y="1073934"/>
                </a:cubicBezTo>
                <a:cubicBezTo>
                  <a:pt x="157186" y="1084829"/>
                  <a:pt x="245894" y="1098837"/>
                  <a:pt x="283245" y="1101950"/>
                </a:cubicBezTo>
                <a:cubicBezTo>
                  <a:pt x="320596" y="1105063"/>
                  <a:pt x="329934" y="1098837"/>
                  <a:pt x="339272" y="1092611"/>
                </a:cubicBezTo>
              </a:path>
            </a:pathLst>
          </a:custGeom>
          <a:ln w="57150">
            <a:solidFill>
              <a:srgbClr val="0000FF"/>
            </a:solidFill>
            <a:prstDash val="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21723" y="4800016"/>
            <a:ext cx="775034" cy="952533"/>
          </a:xfrm>
          <a:custGeom>
            <a:avLst/>
            <a:gdLst>
              <a:gd name="connsiteX0" fmla="*/ 0 w 775034"/>
              <a:gd name="connsiteY0" fmla="*/ 0 h 952533"/>
              <a:gd name="connsiteX1" fmla="*/ 93377 w 775034"/>
              <a:gd name="connsiteY1" fmla="*/ 168094 h 952533"/>
              <a:gd name="connsiteX2" fmla="*/ 158742 w 775034"/>
              <a:gd name="connsiteY2" fmla="*/ 280157 h 952533"/>
              <a:gd name="connsiteX3" fmla="*/ 140066 w 775034"/>
              <a:gd name="connsiteY3" fmla="*/ 392220 h 952533"/>
              <a:gd name="connsiteX4" fmla="*/ 158742 w 775034"/>
              <a:gd name="connsiteY4" fmla="*/ 550975 h 952533"/>
              <a:gd name="connsiteX5" fmla="*/ 177417 w 775034"/>
              <a:gd name="connsiteY5" fmla="*/ 737746 h 952533"/>
              <a:gd name="connsiteX6" fmla="*/ 289470 w 775034"/>
              <a:gd name="connsiteY6" fmla="*/ 812454 h 952533"/>
              <a:gd name="connsiteX7" fmla="*/ 476225 w 775034"/>
              <a:gd name="connsiteY7" fmla="*/ 915179 h 952533"/>
              <a:gd name="connsiteX8" fmla="*/ 775034 w 775034"/>
              <a:gd name="connsiteY8" fmla="*/ 952533 h 95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5034" h="952533">
                <a:moveTo>
                  <a:pt x="0" y="0"/>
                </a:moveTo>
                <a:cubicBezTo>
                  <a:pt x="33460" y="60700"/>
                  <a:pt x="66920" y="121401"/>
                  <a:pt x="93377" y="168094"/>
                </a:cubicBezTo>
                <a:cubicBezTo>
                  <a:pt x="119834" y="214787"/>
                  <a:pt x="150961" y="242803"/>
                  <a:pt x="158742" y="280157"/>
                </a:cubicBezTo>
                <a:cubicBezTo>
                  <a:pt x="166524" y="317511"/>
                  <a:pt x="140066" y="347084"/>
                  <a:pt x="140066" y="392220"/>
                </a:cubicBezTo>
                <a:cubicBezTo>
                  <a:pt x="140066" y="437356"/>
                  <a:pt x="152517" y="493387"/>
                  <a:pt x="158742" y="550975"/>
                </a:cubicBezTo>
                <a:cubicBezTo>
                  <a:pt x="164967" y="608563"/>
                  <a:pt x="155629" y="694166"/>
                  <a:pt x="177417" y="737746"/>
                </a:cubicBezTo>
                <a:cubicBezTo>
                  <a:pt x="199205" y="781326"/>
                  <a:pt x="239669" y="782882"/>
                  <a:pt x="289470" y="812454"/>
                </a:cubicBezTo>
                <a:cubicBezTo>
                  <a:pt x="339271" y="842026"/>
                  <a:pt x="395298" y="891833"/>
                  <a:pt x="476225" y="915179"/>
                </a:cubicBezTo>
                <a:cubicBezTo>
                  <a:pt x="557152" y="938526"/>
                  <a:pt x="775034" y="952533"/>
                  <a:pt x="775034" y="952533"/>
                </a:cubicBezTo>
              </a:path>
            </a:pathLst>
          </a:custGeom>
          <a:ln w="57150">
            <a:solidFill>
              <a:srgbClr val="FF0000"/>
            </a:solidFill>
            <a:prstDash val="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20665" y="1157980"/>
            <a:ext cx="157192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POLJ</a:t>
            </a:r>
          </a:p>
          <a:p>
            <a:pPr algn="r"/>
            <a:r>
              <a:rPr lang="en-US" dirty="0" smtClean="0"/>
              <a:t>STJ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472786" y="1335413"/>
            <a:ext cx="597617" cy="1588"/>
          </a:xfrm>
          <a:prstGeom prst="line">
            <a:avLst/>
          </a:prstGeom>
          <a:ln w="44450">
            <a:solidFill>
              <a:srgbClr val="0000FF"/>
            </a:solidFill>
            <a:prstDash val="dash"/>
          </a:ln>
          <a:effectLst>
            <a:glow rad="101600">
              <a:srgbClr val="3366FF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72786" y="1624907"/>
            <a:ext cx="597617" cy="1588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  <a:effectLst>
            <a:glow rad="101600">
              <a:schemeClr val="accent2">
                <a:lumMod val="60000"/>
                <a:lumOff val="40000"/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40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57200" y="5080006"/>
            <a:ext cx="8229600" cy="1318841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ohri1953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88" y="1084359"/>
            <a:ext cx="3290553" cy="3472855"/>
          </a:xfrm>
          <a:prstGeom prst="rect">
            <a:avLst/>
          </a:prstGeom>
          <a:ln w="25400">
            <a:solidFill>
              <a:schemeClr val="tx1"/>
            </a:solidFill>
            <a:prstDash val="solid"/>
          </a:ln>
        </p:spPr>
      </p:pic>
      <p:pic>
        <p:nvPicPr>
          <p:cNvPr id="17" name="Picture 16" descr="Mohri1953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15" y="1084611"/>
            <a:ext cx="3290553" cy="34723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399806" y="2105381"/>
            <a:ext cx="66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owan Old Style Black"/>
                <a:cs typeface="Iowan Old Style Black"/>
              </a:rPr>
              <a:t>J</a:t>
            </a:r>
            <a:endParaRPr lang="en-US" sz="2400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Iowan Old Style Black"/>
              <a:cs typeface="Iowan Old Style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90483" y="2212840"/>
            <a:ext cx="66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owan Old Style Black"/>
                <a:cs typeface="Iowan Old Style Black"/>
              </a:rPr>
              <a:t>J</a:t>
            </a:r>
            <a:endParaRPr lang="en-US" sz="2400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Iowan Old Style Black"/>
              <a:cs typeface="Iowan Old Style Black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044700" y="2768600"/>
            <a:ext cx="1011767" cy="648406"/>
          </a:xfrm>
          <a:custGeom>
            <a:avLst/>
            <a:gdLst>
              <a:gd name="connsiteX0" fmla="*/ 0 w 1011767"/>
              <a:gd name="connsiteY0" fmla="*/ 635000 h 648406"/>
              <a:gd name="connsiteX1" fmla="*/ 110067 w 1011767"/>
              <a:gd name="connsiteY1" fmla="*/ 643467 h 648406"/>
              <a:gd name="connsiteX2" fmla="*/ 182033 w 1011767"/>
              <a:gd name="connsiteY2" fmla="*/ 605367 h 648406"/>
              <a:gd name="connsiteX3" fmla="*/ 190500 w 1011767"/>
              <a:gd name="connsiteY3" fmla="*/ 550333 h 648406"/>
              <a:gd name="connsiteX4" fmla="*/ 220133 w 1011767"/>
              <a:gd name="connsiteY4" fmla="*/ 499533 h 648406"/>
              <a:gd name="connsiteX5" fmla="*/ 368300 w 1011767"/>
              <a:gd name="connsiteY5" fmla="*/ 436033 h 648406"/>
              <a:gd name="connsiteX6" fmla="*/ 436033 w 1011767"/>
              <a:gd name="connsiteY6" fmla="*/ 389467 h 648406"/>
              <a:gd name="connsiteX7" fmla="*/ 491067 w 1011767"/>
              <a:gd name="connsiteY7" fmla="*/ 270933 h 648406"/>
              <a:gd name="connsiteX8" fmla="*/ 512233 w 1011767"/>
              <a:gd name="connsiteY8" fmla="*/ 156633 h 648406"/>
              <a:gd name="connsiteX9" fmla="*/ 550333 w 1011767"/>
              <a:gd name="connsiteY9" fmla="*/ 29633 h 648406"/>
              <a:gd name="connsiteX10" fmla="*/ 588433 w 1011767"/>
              <a:gd name="connsiteY10" fmla="*/ 4233 h 648406"/>
              <a:gd name="connsiteX11" fmla="*/ 715433 w 1011767"/>
              <a:gd name="connsiteY11" fmla="*/ 4233 h 648406"/>
              <a:gd name="connsiteX12" fmla="*/ 829733 w 1011767"/>
              <a:gd name="connsiteY12" fmla="*/ 8467 h 648406"/>
              <a:gd name="connsiteX13" fmla="*/ 927100 w 1011767"/>
              <a:gd name="connsiteY13" fmla="*/ 25400 h 648406"/>
              <a:gd name="connsiteX14" fmla="*/ 1011767 w 1011767"/>
              <a:gd name="connsiteY14" fmla="*/ 38100 h 64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1767" h="648406">
                <a:moveTo>
                  <a:pt x="0" y="635000"/>
                </a:moveTo>
                <a:cubicBezTo>
                  <a:pt x="39864" y="641703"/>
                  <a:pt x="79728" y="648406"/>
                  <a:pt x="110067" y="643467"/>
                </a:cubicBezTo>
                <a:cubicBezTo>
                  <a:pt x="140406" y="638528"/>
                  <a:pt x="168627" y="620889"/>
                  <a:pt x="182033" y="605367"/>
                </a:cubicBezTo>
                <a:cubicBezTo>
                  <a:pt x="195439" y="589845"/>
                  <a:pt x="184150" y="567972"/>
                  <a:pt x="190500" y="550333"/>
                </a:cubicBezTo>
                <a:cubicBezTo>
                  <a:pt x="196850" y="532694"/>
                  <a:pt x="190500" y="518583"/>
                  <a:pt x="220133" y="499533"/>
                </a:cubicBezTo>
                <a:cubicBezTo>
                  <a:pt x="249766" y="480483"/>
                  <a:pt x="332317" y="454377"/>
                  <a:pt x="368300" y="436033"/>
                </a:cubicBezTo>
                <a:cubicBezTo>
                  <a:pt x="404283" y="417689"/>
                  <a:pt x="415572" y="416984"/>
                  <a:pt x="436033" y="389467"/>
                </a:cubicBezTo>
                <a:cubicBezTo>
                  <a:pt x="456494" y="361950"/>
                  <a:pt x="478367" y="309739"/>
                  <a:pt x="491067" y="270933"/>
                </a:cubicBezTo>
                <a:cubicBezTo>
                  <a:pt x="503767" y="232127"/>
                  <a:pt x="502355" y="196850"/>
                  <a:pt x="512233" y="156633"/>
                </a:cubicBezTo>
                <a:cubicBezTo>
                  <a:pt x="522111" y="116416"/>
                  <a:pt x="537633" y="55033"/>
                  <a:pt x="550333" y="29633"/>
                </a:cubicBezTo>
                <a:cubicBezTo>
                  <a:pt x="563033" y="4233"/>
                  <a:pt x="560916" y="8466"/>
                  <a:pt x="588433" y="4233"/>
                </a:cubicBezTo>
                <a:cubicBezTo>
                  <a:pt x="615950" y="0"/>
                  <a:pt x="675216" y="3527"/>
                  <a:pt x="715433" y="4233"/>
                </a:cubicBezTo>
                <a:cubicBezTo>
                  <a:pt x="755650" y="4939"/>
                  <a:pt x="794455" y="4939"/>
                  <a:pt x="829733" y="8467"/>
                </a:cubicBezTo>
                <a:cubicBezTo>
                  <a:pt x="865011" y="11995"/>
                  <a:pt x="896761" y="20461"/>
                  <a:pt x="927100" y="25400"/>
                </a:cubicBezTo>
                <a:cubicBezTo>
                  <a:pt x="957439" y="30339"/>
                  <a:pt x="1011767" y="38100"/>
                  <a:pt x="1011767" y="38100"/>
                </a:cubicBezTo>
              </a:path>
            </a:pathLst>
          </a:custGeom>
          <a:ln>
            <a:solidFill>
              <a:srgbClr val="008000"/>
            </a:solidFill>
            <a:prstDash val="solid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053167" y="2928056"/>
            <a:ext cx="969433" cy="592667"/>
          </a:xfrm>
          <a:custGeom>
            <a:avLst/>
            <a:gdLst>
              <a:gd name="connsiteX0" fmla="*/ 0 w 969433"/>
              <a:gd name="connsiteY0" fmla="*/ 585611 h 592667"/>
              <a:gd name="connsiteX1" fmla="*/ 127000 w 969433"/>
              <a:gd name="connsiteY1" fmla="*/ 585611 h 592667"/>
              <a:gd name="connsiteX2" fmla="*/ 228600 w 969433"/>
              <a:gd name="connsiteY2" fmla="*/ 543277 h 592667"/>
              <a:gd name="connsiteX3" fmla="*/ 283633 w 969433"/>
              <a:gd name="connsiteY3" fmla="*/ 458611 h 592667"/>
              <a:gd name="connsiteX4" fmla="*/ 359833 w 969433"/>
              <a:gd name="connsiteY4" fmla="*/ 395111 h 592667"/>
              <a:gd name="connsiteX5" fmla="*/ 482600 w 969433"/>
              <a:gd name="connsiteY5" fmla="*/ 323144 h 592667"/>
              <a:gd name="connsiteX6" fmla="*/ 537633 w 969433"/>
              <a:gd name="connsiteY6" fmla="*/ 276577 h 592667"/>
              <a:gd name="connsiteX7" fmla="*/ 554566 w 969433"/>
              <a:gd name="connsiteY7" fmla="*/ 111477 h 592667"/>
              <a:gd name="connsiteX8" fmla="*/ 575733 w 969433"/>
              <a:gd name="connsiteY8" fmla="*/ 26811 h 592667"/>
              <a:gd name="connsiteX9" fmla="*/ 639233 w 969433"/>
              <a:gd name="connsiteY9" fmla="*/ 1411 h 592667"/>
              <a:gd name="connsiteX10" fmla="*/ 795866 w 969433"/>
              <a:gd name="connsiteY10" fmla="*/ 18344 h 592667"/>
              <a:gd name="connsiteX11" fmla="*/ 969433 w 969433"/>
              <a:gd name="connsiteY11" fmla="*/ 56444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9433" h="592667">
                <a:moveTo>
                  <a:pt x="0" y="585611"/>
                </a:moveTo>
                <a:cubicBezTo>
                  <a:pt x="44450" y="589139"/>
                  <a:pt x="88900" y="592667"/>
                  <a:pt x="127000" y="585611"/>
                </a:cubicBezTo>
                <a:cubicBezTo>
                  <a:pt x="165100" y="578555"/>
                  <a:pt x="202495" y="564444"/>
                  <a:pt x="228600" y="543277"/>
                </a:cubicBezTo>
                <a:cubicBezTo>
                  <a:pt x="254706" y="522110"/>
                  <a:pt x="261761" y="483305"/>
                  <a:pt x="283633" y="458611"/>
                </a:cubicBezTo>
                <a:cubicBezTo>
                  <a:pt x="305505" y="433917"/>
                  <a:pt x="326672" y="417689"/>
                  <a:pt x="359833" y="395111"/>
                </a:cubicBezTo>
                <a:cubicBezTo>
                  <a:pt x="392994" y="372533"/>
                  <a:pt x="452967" y="342900"/>
                  <a:pt x="482600" y="323144"/>
                </a:cubicBezTo>
                <a:cubicBezTo>
                  <a:pt x="512233" y="303388"/>
                  <a:pt x="525639" y="311855"/>
                  <a:pt x="537633" y="276577"/>
                </a:cubicBezTo>
                <a:cubicBezTo>
                  <a:pt x="549627" y="241299"/>
                  <a:pt x="548216" y="153105"/>
                  <a:pt x="554566" y="111477"/>
                </a:cubicBezTo>
                <a:cubicBezTo>
                  <a:pt x="560916" y="69849"/>
                  <a:pt x="561622" y="45155"/>
                  <a:pt x="575733" y="26811"/>
                </a:cubicBezTo>
                <a:cubicBezTo>
                  <a:pt x="589844" y="8467"/>
                  <a:pt x="602544" y="2822"/>
                  <a:pt x="639233" y="1411"/>
                </a:cubicBezTo>
                <a:cubicBezTo>
                  <a:pt x="675922" y="0"/>
                  <a:pt x="740833" y="9172"/>
                  <a:pt x="795866" y="18344"/>
                </a:cubicBezTo>
                <a:cubicBezTo>
                  <a:pt x="850899" y="27516"/>
                  <a:pt x="969433" y="56444"/>
                  <a:pt x="969433" y="56444"/>
                </a:cubicBezTo>
              </a:path>
            </a:pathLst>
          </a:custGeom>
          <a:ln>
            <a:solidFill>
              <a:srgbClr val="008000"/>
            </a:solidFill>
            <a:prstDash val="solid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057400" y="3095978"/>
            <a:ext cx="969433" cy="529872"/>
          </a:xfrm>
          <a:custGeom>
            <a:avLst/>
            <a:gdLst>
              <a:gd name="connsiteX0" fmla="*/ 0 w 969433"/>
              <a:gd name="connsiteY0" fmla="*/ 527755 h 529872"/>
              <a:gd name="connsiteX1" fmla="*/ 97367 w 969433"/>
              <a:gd name="connsiteY1" fmla="*/ 519289 h 529872"/>
              <a:gd name="connsiteX2" fmla="*/ 279400 w 969433"/>
              <a:gd name="connsiteY2" fmla="*/ 464255 h 529872"/>
              <a:gd name="connsiteX3" fmla="*/ 342900 w 969433"/>
              <a:gd name="connsiteY3" fmla="*/ 366889 h 529872"/>
              <a:gd name="connsiteX4" fmla="*/ 452967 w 969433"/>
              <a:gd name="connsiteY4" fmla="*/ 282222 h 529872"/>
              <a:gd name="connsiteX5" fmla="*/ 554567 w 969433"/>
              <a:gd name="connsiteY5" fmla="*/ 201789 h 529872"/>
              <a:gd name="connsiteX6" fmla="*/ 622300 w 969433"/>
              <a:gd name="connsiteY6" fmla="*/ 155222 h 529872"/>
              <a:gd name="connsiteX7" fmla="*/ 690033 w 969433"/>
              <a:gd name="connsiteY7" fmla="*/ 23989 h 529872"/>
              <a:gd name="connsiteX8" fmla="*/ 740833 w 969433"/>
              <a:gd name="connsiteY8" fmla="*/ 11289 h 529872"/>
              <a:gd name="connsiteX9" fmla="*/ 969433 w 969433"/>
              <a:gd name="connsiteY9" fmla="*/ 36689 h 52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433" h="529872">
                <a:moveTo>
                  <a:pt x="0" y="527755"/>
                </a:moveTo>
                <a:cubicBezTo>
                  <a:pt x="25400" y="528813"/>
                  <a:pt x="50800" y="529872"/>
                  <a:pt x="97367" y="519289"/>
                </a:cubicBezTo>
                <a:cubicBezTo>
                  <a:pt x="143934" y="508706"/>
                  <a:pt x="238478" y="489655"/>
                  <a:pt x="279400" y="464255"/>
                </a:cubicBezTo>
                <a:cubicBezTo>
                  <a:pt x="320322" y="438855"/>
                  <a:pt x="313972" y="397228"/>
                  <a:pt x="342900" y="366889"/>
                </a:cubicBezTo>
                <a:cubicBezTo>
                  <a:pt x="371828" y="336550"/>
                  <a:pt x="417689" y="309739"/>
                  <a:pt x="452967" y="282222"/>
                </a:cubicBezTo>
                <a:cubicBezTo>
                  <a:pt x="488245" y="254705"/>
                  <a:pt x="526345" y="222956"/>
                  <a:pt x="554567" y="201789"/>
                </a:cubicBezTo>
                <a:cubicBezTo>
                  <a:pt x="582789" y="180622"/>
                  <a:pt x="599722" y="184855"/>
                  <a:pt x="622300" y="155222"/>
                </a:cubicBezTo>
                <a:cubicBezTo>
                  <a:pt x="644878" y="125589"/>
                  <a:pt x="670278" y="47978"/>
                  <a:pt x="690033" y="23989"/>
                </a:cubicBezTo>
                <a:cubicBezTo>
                  <a:pt x="709788" y="0"/>
                  <a:pt x="694266" y="9172"/>
                  <a:pt x="740833" y="11289"/>
                </a:cubicBezTo>
                <a:cubicBezTo>
                  <a:pt x="787400" y="13406"/>
                  <a:pt x="969433" y="36689"/>
                  <a:pt x="969433" y="36689"/>
                </a:cubicBezTo>
              </a:path>
            </a:pathLst>
          </a:custGeom>
          <a:ln>
            <a:solidFill>
              <a:srgbClr val="008000"/>
            </a:solidFill>
            <a:prstDash val="solid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603500" y="2705100"/>
            <a:ext cx="889000" cy="806450"/>
          </a:xfrm>
          <a:custGeom>
            <a:avLst/>
            <a:gdLst>
              <a:gd name="connsiteX0" fmla="*/ 0 w 889000"/>
              <a:gd name="connsiteY0" fmla="*/ 0 h 806450"/>
              <a:gd name="connsiteX1" fmla="*/ 19050 w 889000"/>
              <a:gd name="connsiteY1" fmla="*/ 114300 h 806450"/>
              <a:gd name="connsiteX2" fmla="*/ 57150 w 889000"/>
              <a:gd name="connsiteY2" fmla="*/ 234950 h 806450"/>
              <a:gd name="connsiteX3" fmla="*/ 114300 w 889000"/>
              <a:gd name="connsiteY3" fmla="*/ 336550 h 806450"/>
              <a:gd name="connsiteX4" fmla="*/ 215900 w 889000"/>
              <a:gd name="connsiteY4" fmla="*/ 476250 h 806450"/>
              <a:gd name="connsiteX5" fmla="*/ 400050 w 889000"/>
              <a:gd name="connsiteY5" fmla="*/ 615950 h 806450"/>
              <a:gd name="connsiteX6" fmla="*/ 679450 w 889000"/>
              <a:gd name="connsiteY6" fmla="*/ 736600 h 806450"/>
              <a:gd name="connsiteX7" fmla="*/ 889000 w 889000"/>
              <a:gd name="connsiteY7" fmla="*/ 806450 h 80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806450">
                <a:moveTo>
                  <a:pt x="0" y="0"/>
                </a:moveTo>
                <a:cubicBezTo>
                  <a:pt x="4762" y="37571"/>
                  <a:pt x="9525" y="75142"/>
                  <a:pt x="19050" y="114300"/>
                </a:cubicBezTo>
                <a:cubicBezTo>
                  <a:pt x="28575" y="153458"/>
                  <a:pt x="41275" y="197908"/>
                  <a:pt x="57150" y="234950"/>
                </a:cubicBezTo>
                <a:cubicBezTo>
                  <a:pt x="73025" y="271992"/>
                  <a:pt x="87842" y="296333"/>
                  <a:pt x="114300" y="336550"/>
                </a:cubicBezTo>
                <a:cubicBezTo>
                  <a:pt x="140758" y="376767"/>
                  <a:pt x="168275" y="429683"/>
                  <a:pt x="215900" y="476250"/>
                </a:cubicBezTo>
                <a:cubicBezTo>
                  <a:pt x="263525" y="522817"/>
                  <a:pt x="322792" y="572558"/>
                  <a:pt x="400050" y="615950"/>
                </a:cubicBezTo>
                <a:cubicBezTo>
                  <a:pt x="477308" y="659342"/>
                  <a:pt x="597958" y="704850"/>
                  <a:pt x="679450" y="736600"/>
                </a:cubicBezTo>
                <a:cubicBezTo>
                  <a:pt x="760942" y="768350"/>
                  <a:pt x="824971" y="787400"/>
                  <a:pt x="889000" y="806450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438400" y="3105150"/>
            <a:ext cx="869950" cy="476250"/>
          </a:xfrm>
          <a:custGeom>
            <a:avLst/>
            <a:gdLst>
              <a:gd name="connsiteX0" fmla="*/ 0 w 869950"/>
              <a:gd name="connsiteY0" fmla="*/ 0 h 476250"/>
              <a:gd name="connsiteX1" fmla="*/ 114300 w 869950"/>
              <a:gd name="connsiteY1" fmla="*/ 101600 h 476250"/>
              <a:gd name="connsiteX2" fmla="*/ 273050 w 869950"/>
              <a:gd name="connsiteY2" fmla="*/ 196850 h 476250"/>
              <a:gd name="connsiteX3" fmla="*/ 514350 w 869950"/>
              <a:gd name="connsiteY3" fmla="*/ 323850 h 476250"/>
              <a:gd name="connsiteX4" fmla="*/ 869950 w 869950"/>
              <a:gd name="connsiteY4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950" h="476250">
                <a:moveTo>
                  <a:pt x="0" y="0"/>
                </a:moveTo>
                <a:cubicBezTo>
                  <a:pt x="34396" y="34396"/>
                  <a:pt x="68792" y="68792"/>
                  <a:pt x="114300" y="101600"/>
                </a:cubicBezTo>
                <a:cubicBezTo>
                  <a:pt x="159808" y="134408"/>
                  <a:pt x="206375" y="159808"/>
                  <a:pt x="273050" y="196850"/>
                </a:cubicBezTo>
                <a:cubicBezTo>
                  <a:pt x="339725" y="233892"/>
                  <a:pt x="414867" y="277283"/>
                  <a:pt x="514350" y="323850"/>
                </a:cubicBezTo>
                <a:cubicBezTo>
                  <a:pt x="613833" y="370417"/>
                  <a:pt x="869950" y="476250"/>
                  <a:pt x="869950" y="476250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120900" y="3200400"/>
            <a:ext cx="1213908" cy="890058"/>
          </a:xfrm>
          <a:custGeom>
            <a:avLst/>
            <a:gdLst>
              <a:gd name="connsiteX0" fmla="*/ 0 w 1213908"/>
              <a:gd name="connsiteY0" fmla="*/ 0 h 890058"/>
              <a:gd name="connsiteX1" fmla="*/ 95250 w 1213908"/>
              <a:gd name="connsiteY1" fmla="*/ 165100 h 890058"/>
              <a:gd name="connsiteX2" fmla="*/ 209550 w 1213908"/>
              <a:gd name="connsiteY2" fmla="*/ 355600 h 890058"/>
              <a:gd name="connsiteX3" fmla="*/ 336550 w 1213908"/>
              <a:gd name="connsiteY3" fmla="*/ 463550 h 890058"/>
              <a:gd name="connsiteX4" fmla="*/ 482600 w 1213908"/>
              <a:gd name="connsiteY4" fmla="*/ 488950 h 890058"/>
              <a:gd name="connsiteX5" fmla="*/ 654050 w 1213908"/>
              <a:gd name="connsiteY5" fmla="*/ 514350 h 890058"/>
              <a:gd name="connsiteX6" fmla="*/ 825500 w 1213908"/>
              <a:gd name="connsiteY6" fmla="*/ 590550 h 890058"/>
              <a:gd name="connsiteX7" fmla="*/ 952500 w 1213908"/>
              <a:gd name="connsiteY7" fmla="*/ 673100 h 890058"/>
              <a:gd name="connsiteX8" fmla="*/ 1174750 w 1213908"/>
              <a:gd name="connsiteY8" fmla="*/ 857250 h 890058"/>
              <a:gd name="connsiteX9" fmla="*/ 1187450 w 1213908"/>
              <a:gd name="connsiteY9" fmla="*/ 869950 h 89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3908" h="890058">
                <a:moveTo>
                  <a:pt x="0" y="0"/>
                </a:moveTo>
                <a:cubicBezTo>
                  <a:pt x="30162" y="52916"/>
                  <a:pt x="60325" y="105833"/>
                  <a:pt x="95250" y="165100"/>
                </a:cubicBezTo>
                <a:cubicBezTo>
                  <a:pt x="130175" y="224367"/>
                  <a:pt x="169333" y="305858"/>
                  <a:pt x="209550" y="355600"/>
                </a:cubicBezTo>
                <a:cubicBezTo>
                  <a:pt x="249767" y="405342"/>
                  <a:pt x="291042" y="441325"/>
                  <a:pt x="336550" y="463550"/>
                </a:cubicBezTo>
                <a:cubicBezTo>
                  <a:pt x="382058" y="485775"/>
                  <a:pt x="429683" y="480483"/>
                  <a:pt x="482600" y="488950"/>
                </a:cubicBezTo>
                <a:cubicBezTo>
                  <a:pt x="535517" y="497417"/>
                  <a:pt x="596900" y="497417"/>
                  <a:pt x="654050" y="514350"/>
                </a:cubicBezTo>
                <a:cubicBezTo>
                  <a:pt x="711200" y="531283"/>
                  <a:pt x="775758" y="564092"/>
                  <a:pt x="825500" y="590550"/>
                </a:cubicBezTo>
                <a:cubicBezTo>
                  <a:pt x="875242" y="617008"/>
                  <a:pt x="894292" y="628650"/>
                  <a:pt x="952500" y="673100"/>
                </a:cubicBezTo>
                <a:cubicBezTo>
                  <a:pt x="1010708" y="717550"/>
                  <a:pt x="1135592" y="824442"/>
                  <a:pt x="1174750" y="857250"/>
                </a:cubicBezTo>
                <a:cubicBezTo>
                  <a:pt x="1213908" y="890058"/>
                  <a:pt x="1187450" y="869950"/>
                  <a:pt x="1187450" y="869950"/>
                </a:cubicBezTo>
              </a:path>
            </a:pathLst>
          </a:custGeom>
          <a:ln>
            <a:solidFill>
              <a:srgbClr val="0000FF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330450" y="3162300"/>
            <a:ext cx="1028700" cy="768350"/>
          </a:xfrm>
          <a:custGeom>
            <a:avLst/>
            <a:gdLst>
              <a:gd name="connsiteX0" fmla="*/ 0 w 1028700"/>
              <a:gd name="connsiteY0" fmla="*/ 0 h 768350"/>
              <a:gd name="connsiteX1" fmla="*/ 114300 w 1028700"/>
              <a:gd name="connsiteY1" fmla="*/ 158750 h 768350"/>
              <a:gd name="connsiteX2" fmla="*/ 209550 w 1028700"/>
              <a:gd name="connsiteY2" fmla="*/ 323850 h 768350"/>
              <a:gd name="connsiteX3" fmla="*/ 298450 w 1028700"/>
              <a:gd name="connsiteY3" fmla="*/ 361950 h 768350"/>
              <a:gd name="connsiteX4" fmla="*/ 457200 w 1028700"/>
              <a:gd name="connsiteY4" fmla="*/ 400050 h 768350"/>
              <a:gd name="connsiteX5" fmla="*/ 615950 w 1028700"/>
              <a:gd name="connsiteY5" fmla="*/ 482600 h 768350"/>
              <a:gd name="connsiteX6" fmla="*/ 742950 w 1028700"/>
              <a:gd name="connsiteY6" fmla="*/ 546100 h 768350"/>
              <a:gd name="connsiteX7" fmla="*/ 882650 w 1028700"/>
              <a:gd name="connsiteY7" fmla="*/ 660400 h 768350"/>
              <a:gd name="connsiteX8" fmla="*/ 1028700 w 1028700"/>
              <a:gd name="connsiteY8" fmla="*/ 76835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700" h="768350">
                <a:moveTo>
                  <a:pt x="0" y="0"/>
                </a:moveTo>
                <a:cubicBezTo>
                  <a:pt x="39687" y="52387"/>
                  <a:pt x="79375" y="104775"/>
                  <a:pt x="114300" y="158750"/>
                </a:cubicBezTo>
                <a:cubicBezTo>
                  <a:pt x="149225" y="212725"/>
                  <a:pt x="178858" y="289983"/>
                  <a:pt x="209550" y="323850"/>
                </a:cubicBezTo>
                <a:cubicBezTo>
                  <a:pt x="240242" y="357717"/>
                  <a:pt x="257175" y="349250"/>
                  <a:pt x="298450" y="361950"/>
                </a:cubicBezTo>
                <a:cubicBezTo>
                  <a:pt x="339725" y="374650"/>
                  <a:pt x="404283" y="379942"/>
                  <a:pt x="457200" y="400050"/>
                </a:cubicBezTo>
                <a:cubicBezTo>
                  <a:pt x="510117" y="420158"/>
                  <a:pt x="568325" y="458258"/>
                  <a:pt x="615950" y="482600"/>
                </a:cubicBezTo>
                <a:cubicBezTo>
                  <a:pt x="663575" y="506942"/>
                  <a:pt x="698500" y="516467"/>
                  <a:pt x="742950" y="546100"/>
                </a:cubicBezTo>
                <a:cubicBezTo>
                  <a:pt x="787400" y="575733"/>
                  <a:pt x="835025" y="623358"/>
                  <a:pt x="882650" y="660400"/>
                </a:cubicBezTo>
                <a:cubicBezTo>
                  <a:pt x="930275" y="697442"/>
                  <a:pt x="1028700" y="768350"/>
                  <a:pt x="1028700" y="768350"/>
                </a:cubicBezTo>
              </a:path>
            </a:pathLst>
          </a:custGeom>
          <a:ln>
            <a:solidFill>
              <a:srgbClr val="0000FF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867400" y="2825750"/>
            <a:ext cx="1212850" cy="819150"/>
          </a:xfrm>
          <a:custGeom>
            <a:avLst/>
            <a:gdLst>
              <a:gd name="connsiteX0" fmla="*/ 0 w 1212850"/>
              <a:gd name="connsiteY0" fmla="*/ 819150 h 819150"/>
              <a:gd name="connsiteX1" fmla="*/ 190500 w 1212850"/>
              <a:gd name="connsiteY1" fmla="*/ 793750 h 819150"/>
              <a:gd name="connsiteX2" fmla="*/ 317500 w 1212850"/>
              <a:gd name="connsiteY2" fmla="*/ 723900 h 819150"/>
              <a:gd name="connsiteX3" fmla="*/ 406400 w 1212850"/>
              <a:gd name="connsiteY3" fmla="*/ 571500 h 819150"/>
              <a:gd name="connsiteX4" fmla="*/ 450850 w 1212850"/>
              <a:gd name="connsiteY4" fmla="*/ 400050 h 819150"/>
              <a:gd name="connsiteX5" fmla="*/ 495300 w 1212850"/>
              <a:gd name="connsiteY5" fmla="*/ 361950 h 819150"/>
              <a:gd name="connsiteX6" fmla="*/ 577850 w 1212850"/>
              <a:gd name="connsiteY6" fmla="*/ 241300 h 819150"/>
              <a:gd name="connsiteX7" fmla="*/ 628650 w 1212850"/>
              <a:gd name="connsiteY7" fmla="*/ 101600 h 819150"/>
              <a:gd name="connsiteX8" fmla="*/ 736600 w 1212850"/>
              <a:gd name="connsiteY8" fmla="*/ 19050 h 819150"/>
              <a:gd name="connsiteX9" fmla="*/ 996950 w 1212850"/>
              <a:gd name="connsiteY9" fmla="*/ 0 h 819150"/>
              <a:gd name="connsiteX10" fmla="*/ 1212850 w 1212850"/>
              <a:gd name="connsiteY10" fmla="*/ 1905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2850" h="819150">
                <a:moveTo>
                  <a:pt x="0" y="819150"/>
                </a:moveTo>
                <a:cubicBezTo>
                  <a:pt x="68791" y="814387"/>
                  <a:pt x="137583" y="809625"/>
                  <a:pt x="190500" y="793750"/>
                </a:cubicBezTo>
                <a:cubicBezTo>
                  <a:pt x="243417" y="777875"/>
                  <a:pt x="281517" y="760942"/>
                  <a:pt x="317500" y="723900"/>
                </a:cubicBezTo>
                <a:cubicBezTo>
                  <a:pt x="353483" y="686858"/>
                  <a:pt x="384175" y="625475"/>
                  <a:pt x="406400" y="571500"/>
                </a:cubicBezTo>
                <a:cubicBezTo>
                  <a:pt x="428625" y="517525"/>
                  <a:pt x="436033" y="434975"/>
                  <a:pt x="450850" y="400050"/>
                </a:cubicBezTo>
                <a:cubicBezTo>
                  <a:pt x="465667" y="365125"/>
                  <a:pt x="474133" y="388408"/>
                  <a:pt x="495300" y="361950"/>
                </a:cubicBezTo>
                <a:cubicBezTo>
                  <a:pt x="516467" y="335492"/>
                  <a:pt x="555625" y="284692"/>
                  <a:pt x="577850" y="241300"/>
                </a:cubicBezTo>
                <a:cubicBezTo>
                  <a:pt x="600075" y="197908"/>
                  <a:pt x="602192" y="138642"/>
                  <a:pt x="628650" y="101600"/>
                </a:cubicBezTo>
                <a:cubicBezTo>
                  <a:pt x="655108" y="64558"/>
                  <a:pt x="675217" y="35983"/>
                  <a:pt x="736600" y="19050"/>
                </a:cubicBezTo>
                <a:cubicBezTo>
                  <a:pt x="797983" y="2117"/>
                  <a:pt x="917575" y="0"/>
                  <a:pt x="996950" y="0"/>
                </a:cubicBezTo>
                <a:cubicBezTo>
                  <a:pt x="1076325" y="0"/>
                  <a:pt x="1212850" y="19050"/>
                  <a:pt x="1212850" y="19050"/>
                </a:cubicBezTo>
              </a:path>
            </a:pathLst>
          </a:custGeom>
          <a:ln>
            <a:solidFill>
              <a:srgbClr val="008000"/>
            </a:solidFill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873750" y="3022600"/>
            <a:ext cx="1162050" cy="723900"/>
          </a:xfrm>
          <a:custGeom>
            <a:avLst/>
            <a:gdLst>
              <a:gd name="connsiteX0" fmla="*/ 0 w 1162050"/>
              <a:gd name="connsiteY0" fmla="*/ 723900 h 723900"/>
              <a:gd name="connsiteX1" fmla="*/ 184150 w 1162050"/>
              <a:gd name="connsiteY1" fmla="*/ 685800 h 723900"/>
              <a:gd name="connsiteX2" fmla="*/ 311150 w 1162050"/>
              <a:gd name="connsiteY2" fmla="*/ 654050 h 723900"/>
              <a:gd name="connsiteX3" fmla="*/ 425450 w 1162050"/>
              <a:gd name="connsiteY3" fmla="*/ 635000 h 723900"/>
              <a:gd name="connsiteX4" fmla="*/ 482600 w 1162050"/>
              <a:gd name="connsiteY4" fmla="*/ 571500 h 723900"/>
              <a:gd name="connsiteX5" fmla="*/ 539750 w 1162050"/>
              <a:gd name="connsiteY5" fmla="*/ 438150 h 723900"/>
              <a:gd name="connsiteX6" fmla="*/ 654050 w 1162050"/>
              <a:gd name="connsiteY6" fmla="*/ 260350 h 723900"/>
              <a:gd name="connsiteX7" fmla="*/ 692150 w 1162050"/>
              <a:gd name="connsiteY7" fmla="*/ 139700 h 723900"/>
              <a:gd name="connsiteX8" fmla="*/ 825500 w 1162050"/>
              <a:gd name="connsiteY8" fmla="*/ 57150 h 723900"/>
              <a:gd name="connsiteX9" fmla="*/ 946150 w 1162050"/>
              <a:gd name="connsiteY9" fmla="*/ 31750 h 723900"/>
              <a:gd name="connsiteX10" fmla="*/ 1162050 w 1162050"/>
              <a:gd name="connsiteY10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2050" h="723900">
                <a:moveTo>
                  <a:pt x="0" y="723900"/>
                </a:moveTo>
                <a:lnTo>
                  <a:pt x="184150" y="685800"/>
                </a:lnTo>
                <a:cubicBezTo>
                  <a:pt x="236008" y="674158"/>
                  <a:pt x="270934" y="662517"/>
                  <a:pt x="311150" y="654050"/>
                </a:cubicBezTo>
                <a:cubicBezTo>
                  <a:pt x="351366" y="645583"/>
                  <a:pt x="396875" y="648758"/>
                  <a:pt x="425450" y="635000"/>
                </a:cubicBezTo>
                <a:cubicBezTo>
                  <a:pt x="454025" y="621242"/>
                  <a:pt x="463550" y="604308"/>
                  <a:pt x="482600" y="571500"/>
                </a:cubicBezTo>
                <a:cubicBezTo>
                  <a:pt x="501650" y="538692"/>
                  <a:pt x="511175" y="490008"/>
                  <a:pt x="539750" y="438150"/>
                </a:cubicBezTo>
                <a:cubicBezTo>
                  <a:pt x="568325" y="386292"/>
                  <a:pt x="628650" y="310092"/>
                  <a:pt x="654050" y="260350"/>
                </a:cubicBezTo>
                <a:cubicBezTo>
                  <a:pt x="679450" y="210608"/>
                  <a:pt x="663575" y="173567"/>
                  <a:pt x="692150" y="139700"/>
                </a:cubicBezTo>
                <a:cubicBezTo>
                  <a:pt x="720725" y="105833"/>
                  <a:pt x="783167" y="75142"/>
                  <a:pt x="825500" y="57150"/>
                </a:cubicBezTo>
                <a:cubicBezTo>
                  <a:pt x="867833" y="39158"/>
                  <a:pt x="890058" y="41275"/>
                  <a:pt x="946150" y="31750"/>
                </a:cubicBezTo>
                <a:cubicBezTo>
                  <a:pt x="1002242" y="22225"/>
                  <a:pt x="1162050" y="0"/>
                  <a:pt x="1162050" y="0"/>
                </a:cubicBezTo>
              </a:path>
            </a:pathLst>
          </a:custGeom>
          <a:ln>
            <a:solidFill>
              <a:srgbClr val="008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924550" y="3192992"/>
            <a:ext cx="1238250" cy="674158"/>
          </a:xfrm>
          <a:custGeom>
            <a:avLst/>
            <a:gdLst>
              <a:gd name="connsiteX0" fmla="*/ 0 w 1238250"/>
              <a:gd name="connsiteY0" fmla="*/ 674158 h 674158"/>
              <a:gd name="connsiteX1" fmla="*/ 222250 w 1238250"/>
              <a:gd name="connsiteY1" fmla="*/ 591608 h 674158"/>
              <a:gd name="connsiteX2" fmla="*/ 469900 w 1238250"/>
              <a:gd name="connsiteY2" fmla="*/ 591608 h 674158"/>
              <a:gd name="connsiteX3" fmla="*/ 596900 w 1238250"/>
              <a:gd name="connsiteY3" fmla="*/ 445558 h 674158"/>
              <a:gd name="connsiteX4" fmla="*/ 641350 w 1238250"/>
              <a:gd name="connsiteY4" fmla="*/ 363008 h 674158"/>
              <a:gd name="connsiteX5" fmla="*/ 762000 w 1238250"/>
              <a:gd name="connsiteY5" fmla="*/ 166158 h 674158"/>
              <a:gd name="connsiteX6" fmla="*/ 781050 w 1238250"/>
              <a:gd name="connsiteY6" fmla="*/ 89958 h 674158"/>
              <a:gd name="connsiteX7" fmla="*/ 1047750 w 1238250"/>
              <a:gd name="connsiteY7" fmla="*/ 13758 h 674158"/>
              <a:gd name="connsiteX8" fmla="*/ 1238250 w 1238250"/>
              <a:gd name="connsiteY8" fmla="*/ 7408 h 67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250" h="674158">
                <a:moveTo>
                  <a:pt x="0" y="674158"/>
                </a:moveTo>
                <a:cubicBezTo>
                  <a:pt x="71966" y="639762"/>
                  <a:pt x="143933" y="605366"/>
                  <a:pt x="222250" y="591608"/>
                </a:cubicBezTo>
                <a:cubicBezTo>
                  <a:pt x="300567" y="577850"/>
                  <a:pt x="407458" y="615950"/>
                  <a:pt x="469900" y="591608"/>
                </a:cubicBezTo>
                <a:cubicBezTo>
                  <a:pt x="532342" y="567266"/>
                  <a:pt x="568325" y="483658"/>
                  <a:pt x="596900" y="445558"/>
                </a:cubicBezTo>
                <a:cubicBezTo>
                  <a:pt x="625475" y="407458"/>
                  <a:pt x="613833" y="409575"/>
                  <a:pt x="641350" y="363008"/>
                </a:cubicBezTo>
                <a:cubicBezTo>
                  <a:pt x="668867" y="316441"/>
                  <a:pt x="738717" y="211666"/>
                  <a:pt x="762000" y="166158"/>
                </a:cubicBezTo>
                <a:cubicBezTo>
                  <a:pt x="785283" y="120650"/>
                  <a:pt x="733425" y="115358"/>
                  <a:pt x="781050" y="89958"/>
                </a:cubicBezTo>
                <a:cubicBezTo>
                  <a:pt x="828675" y="64558"/>
                  <a:pt x="971550" y="27516"/>
                  <a:pt x="1047750" y="13758"/>
                </a:cubicBezTo>
                <a:cubicBezTo>
                  <a:pt x="1123950" y="0"/>
                  <a:pt x="1238250" y="7408"/>
                  <a:pt x="1238250" y="7408"/>
                </a:cubicBezTo>
              </a:path>
            </a:pathLst>
          </a:custGeom>
          <a:ln>
            <a:solidFill>
              <a:srgbClr val="008000"/>
            </a:solidFill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381750" y="2730500"/>
            <a:ext cx="952500" cy="840317"/>
          </a:xfrm>
          <a:custGeom>
            <a:avLst/>
            <a:gdLst>
              <a:gd name="connsiteX0" fmla="*/ 0 w 952500"/>
              <a:gd name="connsiteY0" fmla="*/ 0 h 840317"/>
              <a:gd name="connsiteX1" fmla="*/ 146050 w 952500"/>
              <a:gd name="connsiteY1" fmla="*/ 279400 h 840317"/>
              <a:gd name="connsiteX2" fmla="*/ 298450 w 952500"/>
              <a:gd name="connsiteY2" fmla="*/ 546100 h 840317"/>
              <a:gd name="connsiteX3" fmla="*/ 539750 w 952500"/>
              <a:gd name="connsiteY3" fmla="*/ 704850 h 840317"/>
              <a:gd name="connsiteX4" fmla="*/ 831850 w 952500"/>
              <a:gd name="connsiteY4" fmla="*/ 819150 h 840317"/>
              <a:gd name="connsiteX5" fmla="*/ 952500 w 952500"/>
              <a:gd name="connsiteY5" fmla="*/ 831850 h 84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500" h="840317">
                <a:moveTo>
                  <a:pt x="0" y="0"/>
                </a:moveTo>
                <a:cubicBezTo>
                  <a:pt x="48154" y="94192"/>
                  <a:pt x="96308" y="188384"/>
                  <a:pt x="146050" y="279400"/>
                </a:cubicBezTo>
                <a:cubicBezTo>
                  <a:pt x="195792" y="370416"/>
                  <a:pt x="232833" y="475192"/>
                  <a:pt x="298450" y="546100"/>
                </a:cubicBezTo>
                <a:cubicBezTo>
                  <a:pt x="364067" y="617008"/>
                  <a:pt x="450850" y="659342"/>
                  <a:pt x="539750" y="704850"/>
                </a:cubicBezTo>
                <a:cubicBezTo>
                  <a:pt x="628650" y="750358"/>
                  <a:pt x="763058" y="797983"/>
                  <a:pt x="831850" y="819150"/>
                </a:cubicBezTo>
                <a:cubicBezTo>
                  <a:pt x="900642" y="840317"/>
                  <a:pt x="952500" y="831850"/>
                  <a:pt x="952500" y="831850"/>
                </a:cubicBezTo>
              </a:path>
            </a:pathLst>
          </a:custGeom>
          <a:ln>
            <a:solidFill>
              <a:srgbClr val="FFFF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057900" y="3187700"/>
            <a:ext cx="1035050" cy="876300"/>
          </a:xfrm>
          <a:custGeom>
            <a:avLst/>
            <a:gdLst>
              <a:gd name="connsiteX0" fmla="*/ 0 w 1035050"/>
              <a:gd name="connsiteY0" fmla="*/ 0 h 876300"/>
              <a:gd name="connsiteX1" fmla="*/ 57150 w 1035050"/>
              <a:gd name="connsiteY1" fmla="*/ 209550 h 876300"/>
              <a:gd name="connsiteX2" fmla="*/ 152400 w 1035050"/>
              <a:gd name="connsiteY2" fmla="*/ 374650 h 876300"/>
              <a:gd name="connsiteX3" fmla="*/ 292100 w 1035050"/>
              <a:gd name="connsiteY3" fmla="*/ 527050 h 876300"/>
              <a:gd name="connsiteX4" fmla="*/ 450850 w 1035050"/>
              <a:gd name="connsiteY4" fmla="*/ 635000 h 876300"/>
              <a:gd name="connsiteX5" fmla="*/ 660400 w 1035050"/>
              <a:gd name="connsiteY5" fmla="*/ 704850 h 876300"/>
              <a:gd name="connsiteX6" fmla="*/ 1035050 w 1035050"/>
              <a:gd name="connsiteY6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5050" h="876300">
                <a:moveTo>
                  <a:pt x="0" y="0"/>
                </a:moveTo>
                <a:cubicBezTo>
                  <a:pt x="15875" y="73554"/>
                  <a:pt x="31750" y="147108"/>
                  <a:pt x="57150" y="209550"/>
                </a:cubicBezTo>
                <a:cubicBezTo>
                  <a:pt x="82550" y="271992"/>
                  <a:pt x="113242" y="321733"/>
                  <a:pt x="152400" y="374650"/>
                </a:cubicBezTo>
                <a:cubicBezTo>
                  <a:pt x="191558" y="427567"/>
                  <a:pt x="242359" y="483658"/>
                  <a:pt x="292100" y="527050"/>
                </a:cubicBezTo>
                <a:cubicBezTo>
                  <a:pt x="341841" y="570442"/>
                  <a:pt x="389467" y="605367"/>
                  <a:pt x="450850" y="635000"/>
                </a:cubicBezTo>
                <a:cubicBezTo>
                  <a:pt x="512233" y="664633"/>
                  <a:pt x="563033" y="664633"/>
                  <a:pt x="660400" y="704850"/>
                </a:cubicBezTo>
                <a:cubicBezTo>
                  <a:pt x="757767" y="745067"/>
                  <a:pt x="1035050" y="876300"/>
                  <a:pt x="1035050" y="876300"/>
                </a:cubicBezTo>
              </a:path>
            </a:pathLst>
          </a:custGeom>
          <a:ln>
            <a:solidFill>
              <a:srgbClr val="FFFF00"/>
            </a:solidFill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291493" y="1074842"/>
            <a:ext cx="256540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0300 UTC 9 Dec. 1950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177205" y="1074842"/>
            <a:ext cx="256540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0300 UTC 10 Dec. 1950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963139" y="4615828"/>
            <a:ext cx="354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Mohri</a:t>
            </a:r>
            <a:r>
              <a:rPr lang="en-US" dirty="0" smtClean="0"/>
              <a:t> 1953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57200" y="512885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Mohri</a:t>
            </a:r>
            <a:r>
              <a:rPr lang="en-US" dirty="0" smtClean="0"/>
              <a:t> (1953) clearly illustrated this consolidation of </a:t>
            </a:r>
            <a:r>
              <a:rPr lang="en-US" b="1" u="sng" dirty="0" smtClean="0">
                <a:solidFill>
                  <a:srgbClr val="000000"/>
                </a:solidFill>
              </a:rPr>
              <a:t>baroclinicity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138034"/>
            <a:ext cx="8229600" cy="76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/>
              <a:t>Mohri</a:t>
            </a:r>
            <a:r>
              <a:rPr lang="en-US" b="1" dirty="0" smtClean="0"/>
              <a:t> (1953)</a:t>
            </a:r>
            <a:endParaRPr lang="en-US" b="1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97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57200" y="5080006"/>
            <a:ext cx="8229600" cy="1318841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ohri1953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88" y="1084359"/>
            <a:ext cx="3290553" cy="3472855"/>
          </a:xfrm>
          <a:prstGeom prst="rect">
            <a:avLst/>
          </a:prstGeom>
          <a:ln w="25400">
            <a:solidFill>
              <a:schemeClr val="tx1"/>
            </a:solidFill>
            <a:prstDash val="solid"/>
          </a:ln>
        </p:spPr>
      </p:pic>
      <p:pic>
        <p:nvPicPr>
          <p:cNvPr id="17" name="Picture 16" descr="Mohri1953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15" y="1084611"/>
            <a:ext cx="3290553" cy="34723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399806" y="2105381"/>
            <a:ext cx="66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owan Old Style Black"/>
                <a:cs typeface="Iowan Old Style Black"/>
              </a:rPr>
              <a:t>J</a:t>
            </a:r>
            <a:endParaRPr lang="en-US" sz="2400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Iowan Old Style Black"/>
              <a:cs typeface="Iowan Old Style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90483" y="2212840"/>
            <a:ext cx="66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owan Old Style Black"/>
                <a:cs typeface="Iowan Old Style Black"/>
              </a:rPr>
              <a:t>J</a:t>
            </a:r>
            <a:endParaRPr lang="en-US" sz="2400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Iowan Old Style Black"/>
              <a:cs typeface="Iowan Old Style Black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044700" y="2768600"/>
            <a:ext cx="1011767" cy="648406"/>
          </a:xfrm>
          <a:custGeom>
            <a:avLst/>
            <a:gdLst>
              <a:gd name="connsiteX0" fmla="*/ 0 w 1011767"/>
              <a:gd name="connsiteY0" fmla="*/ 635000 h 648406"/>
              <a:gd name="connsiteX1" fmla="*/ 110067 w 1011767"/>
              <a:gd name="connsiteY1" fmla="*/ 643467 h 648406"/>
              <a:gd name="connsiteX2" fmla="*/ 182033 w 1011767"/>
              <a:gd name="connsiteY2" fmla="*/ 605367 h 648406"/>
              <a:gd name="connsiteX3" fmla="*/ 190500 w 1011767"/>
              <a:gd name="connsiteY3" fmla="*/ 550333 h 648406"/>
              <a:gd name="connsiteX4" fmla="*/ 220133 w 1011767"/>
              <a:gd name="connsiteY4" fmla="*/ 499533 h 648406"/>
              <a:gd name="connsiteX5" fmla="*/ 368300 w 1011767"/>
              <a:gd name="connsiteY5" fmla="*/ 436033 h 648406"/>
              <a:gd name="connsiteX6" fmla="*/ 436033 w 1011767"/>
              <a:gd name="connsiteY6" fmla="*/ 389467 h 648406"/>
              <a:gd name="connsiteX7" fmla="*/ 491067 w 1011767"/>
              <a:gd name="connsiteY7" fmla="*/ 270933 h 648406"/>
              <a:gd name="connsiteX8" fmla="*/ 512233 w 1011767"/>
              <a:gd name="connsiteY8" fmla="*/ 156633 h 648406"/>
              <a:gd name="connsiteX9" fmla="*/ 550333 w 1011767"/>
              <a:gd name="connsiteY9" fmla="*/ 29633 h 648406"/>
              <a:gd name="connsiteX10" fmla="*/ 588433 w 1011767"/>
              <a:gd name="connsiteY10" fmla="*/ 4233 h 648406"/>
              <a:gd name="connsiteX11" fmla="*/ 715433 w 1011767"/>
              <a:gd name="connsiteY11" fmla="*/ 4233 h 648406"/>
              <a:gd name="connsiteX12" fmla="*/ 829733 w 1011767"/>
              <a:gd name="connsiteY12" fmla="*/ 8467 h 648406"/>
              <a:gd name="connsiteX13" fmla="*/ 927100 w 1011767"/>
              <a:gd name="connsiteY13" fmla="*/ 25400 h 648406"/>
              <a:gd name="connsiteX14" fmla="*/ 1011767 w 1011767"/>
              <a:gd name="connsiteY14" fmla="*/ 38100 h 64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1767" h="648406">
                <a:moveTo>
                  <a:pt x="0" y="635000"/>
                </a:moveTo>
                <a:cubicBezTo>
                  <a:pt x="39864" y="641703"/>
                  <a:pt x="79728" y="648406"/>
                  <a:pt x="110067" y="643467"/>
                </a:cubicBezTo>
                <a:cubicBezTo>
                  <a:pt x="140406" y="638528"/>
                  <a:pt x="168627" y="620889"/>
                  <a:pt x="182033" y="605367"/>
                </a:cubicBezTo>
                <a:cubicBezTo>
                  <a:pt x="195439" y="589845"/>
                  <a:pt x="184150" y="567972"/>
                  <a:pt x="190500" y="550333"/>
                </a:cubicBezTo>
                <a:cubicBezTo>
                  <a:pt x="196850" y="532694"/>
                  <a:pt x="190500" y="518583"/>
                  <a:pt x="220133" y="499533"/>
                </a:cubicBezTo>
                <a:cubicBezTo>
                  <a:pt x="249766" y="480483"/>
                  <a:pt x="332317" y="454377"/>
                  <a:pt x="368300" y="436033"/>
                </a:cubicBezTo>
                <a:cubicBezTo>
                  <a:pt x="404283" y="417689"/>
                  <a:pt x="415572" y="416984"/>
                  <a:pt x="436033" y="389467"/>
                </a:cubicBezTo>
                <a:cubicBezTo>
                  <a:pt x="456494" y="361950"/>
                  <a:pt x="478367" y="309739"/>
                  <a:pt x="491067" y="270933"/>
                </a:cubicBezTo>
                <a:cubicBezTo>
                  <a:pt x="503767" y="232127"/>
                  <a:pt x="502355" y="196850"/>
                  <a:pt x="512233" y="156633"/>
                </a:cubicBezTo>
                <a:cubicBezTo>
                  <a:pt x="522111" y="116416"/>
                  <a:pt x="537633" y="55033"/>
                  <a:pt x="550333" y="29633"/>
                </a:cubicBezTo>
                <a:cubicBezTo>
                  <a:pt x="563033" y="4233"/>
                  <a:pt x="560916" y="8466"/>
                  <a:pt x="588433" y="4233"/>
                </a:cubicBezTo>
                <a:cubicBezTo>
                  <a:pt x="615950" y="0"/>
                  <a:pt x="675216" y="3527"/>
                  <a:pt x="715433" y="4233"/>
                </a:cubicBezTo>
                <a:cubicBezTo>
                  <a:pt x="755650" y="4939"/>
                  <a:pt x="794455" y="4939"/>
                  <a:pt x="829733" y="8467"/>
                </a:cubicBezTo>
                <a:cubicBezTo>
                  <a:pt x="865011" y="11995"/>
                  <a:pt x="896761" y="20461"/>
                  <a:pt x="927100" y="25400"/>
                </a:cubicBezTo>
                <a:cubicBezTo>
                  <a:pt x="957439" y="30339"/>
                  <a:pt x="1011767" y="38100"/>
                  <a:pt x="1011767" y="38100"/>
                </a:cubicBezTo>
              </a:path>
            </a:pathLst>
          </a:custGeom>
          <a:ln>
            <a:solidFill>
              <a:srgbClr val="008000"/>
            </a:solidFill>
            <a:prstDash val="solid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053167" y="2928056"/>
            <a:ext cx="969433" cy="592667"/>
          </a:xfrm>
          <a:custGeom>
            <a:avLst/>
            <a:gdLst>
              <a:gd name="connsiteX0" fmla="*/ 0 w 969433"/>
              <a:gd name="connsiteY0" fmla="*/ 585611 h 592667"/>
              <a:gd name="connsiteX1" fmla="*/ 127000 w 969433"/>
              <a:gd name="connsiteY1" fmla="*/ 585611 h 592667"/>
              <a:gd name="connsiteX2" fmla="*/ 228600 w 969433"/>
              <a:gd name="connsiteY2" fmla="*/ 543277 h 592667"/>
              <a:gd name="connsiteX3" fmla="*/ 283633 w 969433"/>
              <a:gd name="connsiteY3" fmla="*/ 458611 h 592667"/>
              <a:gd name="connsiteX4" fmla="*/ 359833 w 969433"/>
              <a:gd name="connsiteY4" fmla="*/ 395111 h 592667"/>
              <a:gd name="connsiteX5" fmla="*/ 482600 w 969433"/>
              <a:gd name="connsiteY5" fmla="*/ 323144 h 592667"/>
              <a:gd name="connsiteX6" fmla="*/ 537633 w 969433"/>
              <a:gd name="connsiteY6" fmla="*/ 276577 h 592667"/>
              <a:gd name="connsiteX7" fmla="*/ 554566 w 969433"/>
              <a:gd name="connsiteY7" fmla="*/ 111477 h 592667"/>
              <a:gd name="connsiteX8" fmla="*/ 575733 w 969433"/>
              <a:gd name="connsiteY8" fmla="*/ 26811 h 592667"/>
              <a:gd name="connsiteX9" fmla="*/ 639233 w 969433"/>
              <a:gd name="connsiteY9" fmla="*/ 1411 h 592667"/>
              <a:gd name="connsiteX10" fmla="*/ 795866 w 969433"/>
              <a:gd name="connsiteY10" fmla="*/ 18344 h 592667"/>
              <a:gd name="connsiteX11" fmla="*/ 969433 w 969433"/>
              <a:gd name="connsiteY11" fmla="*/ 56444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9433" h="592667">
                <a:moveTo>
                  <a:pt x="0" y="585611"/>
                </a:moveTo>
                <a:cubicBezTo>
                  <a:pt x="44450" y="589139"/>
                  <a:pt x="88900" y="592667"/>
                  <a:pt x="127000" y="585611"/>
                </a:cubicBezTo>
                <a:cubicBezTo>
                  <a:pt x="165100" y="578555"/>
                  <a:pt x="202495" y="564444"/>
                  <a:pt x="228600" y="543277"/>
                </a:cubicBezTo>
                <a:cubicBezTo>
                  <a:pt x="254706" y="522110"/>
                  <a:pt x="261761" y="483305"/>
                  <a:pt x="283633" y="458611"/>
                </a:cubicBezTo>
                <a:cubicBezTo>
                  <a:pt x="305505" y="433917"/>
                  <a:pt x="326672" y="417689"/>
                  <a:pt x="359833" y="395111"/>
                </a:cubicBezTo>
                <a:cubicBezTo>
                  <a:pt x="392994" y="372533"/>
                  <a:pt x="452967" y="342900"/>
                  <a:pt x="482600" y="323144"/>
                </a:cubicBezTo>
                <a:cubicBezTo>
                  <a:pt x="512233" y="303388"/>
                  <a:pt x="525639" y="311855"/>
                  <a:pt x="537633" y="276577"/>
                </a:cubicBezTo>
                <a:cubicBezTo>
                  <a:pt x="549627" y="241299"/>
                  <a:pt x="548216" y="153105"/>
                  <a:pt x="554566" y="111477"/>
                </a:cubicBezTo>
                <a:cubicBezTo>
                  <a:pt x="560916" y="69849"/>
                  <a:pt x="561622" y="45155"/>
                  <a:pt x="575733" y="26811"/>
                </a:cubicBezTo>
                <a:cubicBezTo>
                  <a:pt x="589844" y="8467"/>
                  <a:pt x="602544" y="2822"/>
                  <a:pt x="639233" y="1411"/>
                </a:cubicBezTo>
                <a:cubicBezTo>
                  <a:pt x="675922" y="0"/>
                  <a:pt x="740833" y="9172"/>
                  <a:pt x="795866" y="18344"/>
                </a:cubicBezTo>
                <a:cubicBezTo>
                  <a:pt x="850899" y="27516"/>
                  <a:pt x="969433" y="56444"/>
                  <a:pt x="969433" y="56444"/>
                </a:cubicBezTo>
              </a:path>
            </a:pathLst>
          </a:custGeom>
          <a:ln>
            <a:solidFill>
              <a:srgbClr val="008000"/>
            </a:solidFill>
            <a:prstDash val="solid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057400" y="3095978"/>
            <a:ext cx="969433" cy="529872"/>
          </a:xfrm>
          <a:custGeom>
            <a:avLst/>
            <a:gdLst>
              <a:gd name="connsiteX0" fmla="*/ 0 w 969433"/>
              <a:gd name="connsiteY0" fmla="*/ 527755 h 529872"/>
              <a:gd name="connsiteX1" fmla="*/ 97367 w 969433"/>
              <a:gd name="connsiteY1" fmla="*/ 519289 h 529872"/>
              <a:gd name="connsiteX2" fmla="*/ 279400 w 969433"/>
              <a:gd name="connsiteY2" fmla="*/ 464255 h 529872"/>
              <a:gd name="connsiteX3" fmla="*/ 342900 w 969433"/>
              <a:gd name="connsiteY3" fmla="*/ 366889 h 529872"/>
              <a:gd name="connsiteX4" fmla="*/ 452967 w 969433"/>
              <a:gd name="connsiteY4" fmla="*/ 282222 h 529872"/>
              <a:gd name="connsiteX5" fmla="*/ 554567 w 969433"/>
              <a:gd name="connsiteY5" fmla="*/ 201789 h 529872"/>
              <a:gd name="connsiteX6" fmla="*/ 622300 w 969433"/>
              <a:gd name="connsiteY6" fmla="*/ 155222 h 529872"/>
              <a:gd name="connsiteX7" fmla="*/ 690033 w 969433"/>
              <a:gd name="connsiteY7" fmla="*/ 23989 h 529872"/>
              <a:gd name="connsiteX8" fmla="*/ 740833 w 969433"/>
              <a:gd name="connsiteY8" fmla="*/ 11289 h 529872"/>
              <a:gd name="connsiteX9" fmla="*/ 969433 w 969433"/>
              <a:gd name="connsiteY9" fmla="*/ 36689 h 52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433" h="529872">
                <a:moveTo>
                  <a:pt x="0" y="527755"/>
                </a:moveTo>
                <a:cubicBezTo>
                  <a:pt x="25400" y="528813"/>
                  <a:pt x="50800" y="529872"/>
                  <a:pt x="97367" y="519289"/>
                </a:cubicBezTo>
                <a:cubicBezTo>
                  <a:pt x="143934" y="508706"/>
                  <a:pt x="238478" y="489655"/>
                  <a:pt x="279400" y="464255"/>
                </a:cubicBezTo>
                <a:cubicBezTo>
                  <a:pt x="320322" y="438855"/>
                  <a:pt x="313972" y="397228"/>
                  <a:pt x="342900" y="366889"/>
                </a:cubicBezTo>
                <a:cubicBezTo>
                  <a:pt x="371828" y="336550"/>
                  <a:pt x="417689" y="309739"/>
                  <a:pt x="452967" y="282222"/>
                </a:cubicBezTo>
                <a:cubicBezTo>
                  <a:pt x="488245" y="254705"/>
                  <a:pt x="526345" y="222956"/>
                  <a:pt x="554567" y="201789"/>
                </a:cubicBezTo>
                <a:cubicBezTo>
                  <a:pt x="582789" y="180622"/>
                  <a:pt x="599722" y="184855"/>
                  <a:pt x="622300" y="155222"/>
                </a:cubicBezTo>
                <a:cubicBezTo>
                  <a:pt x="644878" y="125589"/>
                  <a:pt x="670278" y="47978"/>
                  <a:pt x="690033" y="23989"/>
                </a:cubicBezTo>
                <a:cubicBezTo>
                  <a:pt x="709788" y="0"/>
                  <a:pt x="694266" y="9172"/>
                  <a:pt x="740833" y="11289"/>
                </a:cubicBezTo>
                <a:cubicBezTo>
                  <a:pt x="787400" y="13406"/>
                  <a:pt x="969433" y="36689"/>
                  <a:pt x="969433" y="36689"/>
                </a:cubicBezTo>
              </a:path>
            </a:pathLst>
          </a:custGeom>
          <a:ln>
            <a:solidFill>
              <a:srgbClr val="008000"/>
            </a:solidFill>
            <a:prstDash val="solid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603500" y="2705100"/>
            <a:ext cx="889000" cy="806450"/>
          </a:xfrm>
          <a:custGeom>
            <a:avLst/>
            <a:gdLst>
              <a:gd name="connsiteX0" fmla="*/ 0 w 889000"/>
              <a:gd name="connsiteY0" fmla="*/ 0 h 806450"/>
              <a:gd name="connsiteX1" fmla="*/ 19050 w 889000"/>
              <a:gd name="connsiteY1" fmla="*/ 114300 h 806450"/>
              <a:gd name="connsiteX2" fmla="*/ 57150 w 889000"/>
              <a:gd name="connsiteY2" fmla="*/ 234950 h 806450"/>
              <a:gd name="connsiteX3" fmla="*/ 114300 w 889000"/>
              <a:gd name="connsiteY3" fmla="*/ 336550 h 806450"/>
              <a:gd name="connsiteX4" fmla="*/ 215900 w 889000"/>
              <a:gd name="connsiteY4" fmla="*/ 476250 h 806450"/>
              <a:gd name="connsiteX5" fmla="*/ 400050 w 889000"/>
              <a:gd name="connsiteY5" fmla="*/ 615950 h 806450"/>
              <a:gd name="connsiteX6" fmla="*/ 679450 w 889000"/>
              <a:gd name="connsiteY6" fmla="*/ 736600 h 806450"/>
              <a:gd name="connsiteX7" fmla="*/ 889000 w 889000"/>
              <a:gd name="connsiteY7" fmla="*/ 806450 h 80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806450">
                <a:moveTo>
                  <a:pt x="0" y="0"/>
                </a:moveTo>
                <a:cubicBezTo>
                  <a:pt x="4762" y="37571"/>
                  <a:pt x="9525" y="75142"/>
                  <a:pt x="19050" y="114300"/>
                </a:cubicBezTo>
                <a:cubicBezTo>
                  <a:pt x="28575" y="153458"/>
                  <a:pt x="41275" y="197908"/>
                  <a:pt x="57150" y="234950"/>
                </a:cubicBezTo>
                <a:cubicBezTo>
                  <a:pt x="73025" y="271992"/>
                  <a:pt x="87842" y="296333"/>
                  <a:pt x="114300" y="336550"/>
                </a:cubicBezTo>
                <a:cubicBezTo>
                  <a:pt x="140758" y="376767"/>
                  <a:pt x="168275" y="429683"/>
                  <a:pt x="215900" y="476250"/>
                </a:cubicBezTo>
                <a:cubicBezTo>
                  <a:pt x="263525" y="522817"/>
                  <a:pt x="322792" y="572558"/>
                  <a:pt x="400050" y="615950"/>
                </a:cubicBezTo>
                <a:cubicBezTo>
                  <a:pt x="477308" y="659342"/>
                  <a:pt x="597958" y="704850"/>
                  <a:pt x="679450" y="736600"/>
                </a:cubicBezTo>
                <a:cubicBezTo>
                  <a:pt x="760942" y="768350"/>
                  <a:pt x="824971" y="787400"/>
                  <a:pt x="889000" y="806450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438400" y="3105150"/>
            <a:ext cx="869950" cy="476250"/>
          </a:xfrm>
          <a:custGeom>
            <a:avLst/>
            <a:gdLst>
              <a:gd name="connsiteX0" fmla="*/ 0 w 869950"/>
              <a:gd name="connsiteY0" fmla="*/ 0 h 476250"/>
              <a:gd name="connsiteX1" fmla="*/ 114300 w 869950"/>
              <a:gd name="connsiteY1" fmla="*/ 101600 h 476250"/>
              <a:gd name="connsiteX2" fmla="*/ 273050 w 869950"/>
              <a:gd name="connsiteY2" fmla="*/ 196850 h 476250"/>
              <a:gd name="connsiteX3" fmla="*/ 514350 w 869950"/>
              <a:gd name="connsiteY3" fmla="*/ 323850 h 476250"/>
              <a:gd name="connsiteX4" fmla="*/ 869950 w 869950"/>
              <a:gd name="connsiteY4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950" h="476250">
                <a:moveTo>
                  <a:pt x="0" y="0"/>
                </a:moveTo>
                <a:cubicBezTo>
                  <a:pt x="34396" y="34396"/>
                  <a:pt x="68792" y="68792"/>
                  <a:pt x="114300" y="101600"/>
                </a:cubicBezTo>
                <a:cubicBezTo>
                  <a:pt x="159808" y="134408"/>
                  <a:pt x="206375" y="159808"/>
                  <a:pt x="273050" y="196850"/>
                </a:cubicBezTo>
                <a:cubicBezTo>
                  <a:pt x="339725" y="233892"/>
                  <a:pt x="414867" y="277283"/>
                  <a:pt x="514350" y="323850"/>
                </a:cubicBezTo>
                <a:cubicBezTo>
                  <a:pt x="613833" y="370417"/>
                  <a:pt x="869950" y="476250"/>
                  <a:pt x="869950" y="476250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120900" y="3200400"/>
            <a:ext cx="1213908" cy="890058"/>
          </a:xfrm>
          <a:custGeom>
            <a:avLst/>
            <a:gdLst>
              <a:gd name="connsiteX0" fmla="*/ 0 w 1213908"/>
              <a:gd name="connsiteY0" fmla="*/ 0 h 890058"/>
              <a:gd name="connsiteX1" fmla="*/ 95250 w 1213908"/>
              <a:gd name="connsiteY1" fmla="*/ 165100 h 890058"/>
              <a:gd name="connsiteX2" fmla="*/ 209550 w 1213908"/>
              <a:gd name="connsiteY2" fmla="*/ 355600 h 890058"/>
              <a:gd name="connsiteX3" fmla="*/ 336550 w 1213908"/>
              <a:gd name="connsiteY3" fmla="*/ 463550 h 890058"/>
              <a:gd name="connsiteX4" fmla="*/ 482600 w 1213908"/>
              <a:gd name="connsiteY4" fmla="*/ 488950 h 890058"/>
              <a:gd name="connsiteX5" fmla="*/ 654050 w 1213908"/>
              <a:gd name="connsiteY5" fmla="*/ 514350 h 890058"/>
              <a:gd name="connsiteX6" fmla="*/ 825500 w 1213908"/>
              <a:gd name="connsiteY6" fmla="*/ 590550 h 890058"/>
              <a:gd name="connsiteX7" fmla="*/ 952500 w 1213908"/>
              <a:gd name="connsiteY7" fmla="*/ 673100 h 890058"/>
              <a:gd name="connsiteX8" fmla="*/ 1174750 w 1213908"/>
              <a:gd name="connsiteY8" fmla="*/ 857250 h 890058"/>
              <a:gd name="connsiteX9" fmla="*/ 1187450 w 1213908"/>
              <a:gd name="connsiteY9" fmla="*/ 869950 h 89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3908" h="890058">
                <a:moveTo>
                  <a:pt x="0" y="0"/>
                </a:moveTo>
                <a:cubicBezTo>
                  <a:pt x="30162" y="52916"/>
                  <a:pt x="60325" y="105833"/>
                  <a:pt x="95250" y="165100"/>
                </a:cubicBezTo>
                <a:cubicBezTo>
                  <a:pt x="130175" y="224367"/>
                  <a:pt x="169333" y="305858"/>
                  <a:pt x="209550" y="355600"/>
                </a:cubicBezTo>
                <a:cubicBezTo>
                  <a:pt x="249767" y="405342"/>
                  <a:pt x="291042" y="441325"/>
                  <a:pt x="336550" y="463550"/>
                </a:cubicBezTo>
                <a:cubicBezTo>
                  <a:pt x="382058" y="485775"/>
                  <a:pt x="429683" y="480483"/>
                  <a:pt x="482600" y="488950"/>
                </a:cubicBezTo>
                <a:cubicBezTo>
                  <a:pt x="535517" y="497417"/>
                  <a:pt x="596900" y="497417"/>
                  <a:pt x="654050" y="514350"/>
                </a:cubicBezTo>
                <a:cubicBezTo>
                  <a:pt x="711200" y="531283"/>
                  <a:pt x="775758" y="564092"/>
                  <a:pt x="825500" y="590550"/>
                </a:cubicBezTo>
                <a:cubicBezTo>
                  <a:pt x="875242" y="617008"/>
                  <a:pt x="894292" y="628650"/>
                  <a:pt x="952500" y="673100"/>
                </a:cubicBezTo>
                <a:cubicBezTo>
                  <a:pt x="1010708" y="717550"/>
                  <a:pt x="1135592" y="824442"/>
                  <a:pt x="1174750" y="857250"/>
                </a:cubicBezTo>
                <a:cubicBezTo>
                  <a:pt x="1213908" y="890058"/>
                  <a:pt x="1187450" y="869950"/>
                  <a:pt x="1187450" y="869950"/>
                </a:cubicBezTo>
              </a:path>
            </a:pathLst>
          </a:custGeom>
          <a:ln>
            <a:solidFill>
              <a:srgbClr val="0000FF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330450" y="3162300"/>
            <a:ext cx="1028700" cy="768350"/>
          </a:xfrm>
          <a:custGeom>
            <a:avLst/>
            <a:gdLst>
              <a:gd name="connsiteX0" fmla="*/ 0 w 1028700"/>
              <a:gd name="connsiteY0" fmla="*/ 0 h 768350"/>
              <a:gd name="connsiteX1" fmla="*/ 114300 w 1028700"/>
              <a:gd name="connsiteY1" fmla="*/ 158750 h 768350"/>
              <a:gd name="connsiteX2" fmla="*/ 209550 w 1028700"/>
              <a:gd name="connsiteY2" fmla="*/ 323850 h 768350"/>
              <a:gd name="connsiteX3" fmla="*/ 298450 w 1028700"/>
              <a:gd name="connsiteY3" fmla="*/ 361950 h 768350"/>
              <a:gd name="connsiteX4" fmla="*/ 457200 w 1028700"/>
              <a:gd name="connsiteY4" fmla="*/ 400050 h 768350"/>
              <a:gd name="connsiteX5" fmla="*/ 615950 w 1028700"/>
              <a:gd name="connsiteY5" fmla="*/ 482600 h 768350"/>
              <a:gd name="connsiteX6" fmla="*/ 742950 w 1028700"/>
              <a:gd name="connsiteY6" fmla="*/ 546100 h 768350"/>
              <a:gd name="connsiteX7" fmla="*/ 882650 w 1028700"/>
              <a:gd name="connsiteY7" fmla="*/ 660400 h 768350"/>
              <a:gd name="connsiteX8" fmla="*/ 1028700 w 1028700"/>
              <a:gd name="connsiteY8" fmla="*/ 76835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700" h="768350">
                <a:moveTo>
                  <a:pt x="0" y="0"/>
                </a:moveTo>
                <a:cubicBezTo>
                  <a:pt x="39687" y="52387"/>
                  <a:pt x="79375" y="104775"/>
                  <a:pt x="114300" y="158750"/>
                </a:cubicBezTo>
                <a:cubicBezTo>
                  <a:pt x="149225" y="212725"/>
                  <a:pt x="178858" y="289983"/>
                  <a:pt x="209550" y="323850"/>
                </a:cubicBezTo>
                <a:cubicBezTo>
                  <a:pt x="240242" y="357717"/>
                  <a:pt x="257175" y="349250"/>
                  <a:pt x="298450" y="361950"/>
                </a:cubicBezTo>
                <a:cubicBezTo>
                  <a:pt x="339725" y="374650"/>
                  <a:pt x="404283" y="379942"/>
                  <a:pt x="457200" y="400050"/>
                </a:cubicBezTo>
                <a:cubicBezTo>
                  <a:pt x="510117" y="420158"/>
                  <a:pt x="568325" y="458258"/>
                  <a:pt x="615950" y="482600"/>
                </a:cubicBezTo>
                <a:cubicBezTo>
                  <a:pt x="663575" y="506942"/>
                  <a:pt x="698500" y="516467"/>
                  <a:pt x="742950" y="546100"/>
                </a:cubicBezTo>
                <a:cubicBezTo>
                  <a:pt x="787400" y="575733"/>
                  <a:pt x="835025" y="623358"/>
                  <a:pt x="882650" y="660400"/>
                </a:cubicBezTo>
                <a:cubicBezTo>
                  <a:pt x="930275" y="697442"/>
                  <a:pt x="1028700" y="768350"/>
                  <a:pt x="1028700" y="768350"/>
                </a:cubicBezTo>
              </a:path>
            </a:pathLst>
          </a:custGeom>
          <a:ln>
            <a:solidFill>
              <a:srgbClr val="0000FF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867400" y="2825750"/>
            <a:ext cx="1212850" cy="819150"/>
          </a:xfrm>
          <a:custGeom>
            <a:avLst/>
            <a:gdLst>
              <a:gd name="connsiteX0" fmla="*/ 0 w 1212850"/>
              <a:gd name="connsiteY0" fmla="*/ 819150 h 819150"/>
              <a:gd name="connsiteX1" fmla="*/ 190500 w 1212850"/>
              <a:gd name="connsiteY1" fmla="*/ 793750 h 819150"/>
              <a:gd name="connsiteX2" fmla="*/ 317500 w 1212850"/>
              <a:gd name="connsiteY2" fmla="*/ 723900 h 819150"/>
              <a:gd name="connsiteX3" fmla="*/ 406400 w 1212850"/>
              <a:gd name="connsiteY3" fmla="*/ 571500 h 819150"/>
              <a:gd name="connsiteX4" fmla="*/ 450850 w 1212850"/>
              <a:gd name="connsiteY4" fmla="*/ 400050 h 819150"/>
              <a:gd name="connsiteX5" fmla="*/ 495300 w 1212850"/>
              <a:gd name="connsiteY5" fmla="*/ 361950 h 819150"/>
              <a:gd name="connsiteX6" fmla="*/ 577850 w 1212850"/>
              <a:gd name="connsiteY6" fmla="*/ 241300 h 819150"/>
              <a:gd name="connsiteX7" fmla="*/ 628650 w 1212850"/>
              <a:gd name="connsiteY7" fmla="*/ 101600 h 819150"/>
              <a:gd name="connsiteX8" fmla="*/ 736600 w 1212850"/>
              <a:gd name="connsiteY8" fmla="*/ 19050 h 819150"/>
              <a:gd name="connsiteX9" fmla="*/ 996950 w 1212850"/>
              <a:gd name="connsiteY9" fmla="*/ 0 h 819150"/>
              <a:gd name="connsiteX10" fmla="*/ 1212850 w 1212850"/>
              <a:gd name="connsiteY10" fmla="*/ 1905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2850" h="819150">
                <a:moveTo>
                  <a:pt x="0" y="819150"/>
                </a:moveTo>
                <a:cubicBezTo>
                  <a:pt x="68791" y="814387"/>
                  <a:pt x="137583" y="809625"/>
                  <a:pt x="190500" y="793750"/>
                </a:cubicBezTo>
                <a:cubicBezTo>
                  <a:pt x="243417" y="777875"/>
                  <a:pt x="281517" y="760942"/>
                  <a:pt x="317500" y="723900"/>
                </a:cubicBezTo>
                <a:cubicBezTo>
                  <a:pt x="353483" y="686858"/>
                  <a:pt x="384175" y="625475"/>
                  <a:pt x="406400" y="571500"/>
                </a:cubicBezTo>
                <a:cubicBezTo>
                  <a:pt x="428625" y="517525"/>
                  <a:pt x="436033" y="434975"/>
                  <a:pt x="450850" y="400050"/>
                </a:cubicBezTo>
                <a:cubicBezTo>
                  <a:pt x="465667" y="365125"/>
                  <a:pt x="474133" y="388408"/>
                  <a:pt x="495300" y="361950"/>
                </a:cubicBezTo>
                <a:cubicBezTo>
                  <a:pt x="516467" y="335492"/>
                  <a:pt x="555625" y="284692"/>
                  <a:pt x="577850" y="241300"/>
                </a:cubicBezTo>
                <a:cubicBezTo>
                  <a:pt x="600075" y="197908"/>
                  <a:pt x="602192" y="138642"/>
                  <a:pt x="628650" y="101600"/>
                </a:cubicBezTo>
                <a:cubicBezTo>
                  <a:pt x="655108" y="64558"/>
                  <a:pt x="675217" y="35983"/>
                  <a:pt x="736600" y="19050"/>
                </a:cubicBezTo>
                <a:cubicBezTo>
                  <a:pt x="797983" y="2117"/>
                  <a:pt x="917575" y="0"/>
                  <a:pt x="996950" y="0"/>
                </a:cubicBezTo>
                <a:cubicBezTo>
                  <a:pt x="1076325" y="0"/>
                  <a:pt x="1212850" y="19050"/>
                  <a:pt x="1212850" y="19050"/>
                </a:cubicBezTo>
              </a:path>
            </a:pathLst>
          </a:custGeom>
          <a:ln>
            <a:solidFill>
              <a:srgbClr val="008000"/>
            </a:solidFill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873750" y="3022600"/>
            <a:ext cx="1162050" cy="723900"/>
          </a:xfrm>
          <a:custGeom>
            <a:avLst/>
            <a:gdLst>
              <a:gd name="connsiteX0" fmla="*/ 0 w 1162050"/>
              <a:gd name="connsiteY0" fmla="*/ 723900 h 723900"/>
              <a:gd name="connsiteX1" fmla="*/ 184150 w 1162050"/>
              <a:gd name="connsiteY1" fmla="*/ 685800 h 723900"/>
              <a:gd name="connsiteX2" fmla="*/ 311150 w 1162050"/>
              <a:gd name="connsiteY2" fmla="*/ 654050 h 723900"/>
              <a:gd name="connsiteX3" fmla="*/ 425450 w 1162050"/>
              <a:gd name="connsiteY3" fmla="*/ 635000 h 723900"/>
              <a:gd name="connsiteX4" fmla="*/ 482600 w 1162050"/>
              <a:gd name="connsiteY4" fmla="*/ 571500 h 723900"/>
              <a:gd name="connsiteX5" fmla="*/ 539750 w 1162050"/>
              <a:gd name="connsiteY5" fmla="*/ 438150 h 723900"/>
              <a:gd name="connsiteX6" fmla="*/ 654050 w 1162050"/>
              <a:gd name="connsiteY6" fmla="*/ 260350 h 723900"/>
              <a:gd name="connsiteX7" fmla="*/ 692150 w 1162050"/>
              <a:gd name="connsiteY7" fmla="*/ 139700 h 723900"/>
              <a:gd name="connsiteX8" fmla="*/ 825500 w 1162050"/>
              <a:gd name="connsiteY8" fmla="*/ 57150 h 723900"/>
              <a:gd name="connsiteX9" fmla="*/ 946150 w 1162050"/>
              <a:gd name="connsiteY9" fmla="*/ 31750 h 723900"/>
              <a:gd name="connsiteX10" fmla="*/ 1162050 w 1162050"/>
              <a:gd name="connsiteY10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2050" h="723900">
                <a:moveTo>
                  <a:pt x="0" y="723900"/>
                </a:moveTo>
                <a:lnTo>
                  <a:pt x="184150" y="685800"/>
                </a:lnTo>
                <a:cubicBezTo>
                  <a:pt x="236008" y="674158"/>
                  <a:pt x="270934" y="662517"/>
                  <a:pt x="311150" y="654050"/>
                </a:cubicBezTo>
                <a:cubicBezTo>
                  <a:pt x="351366" y="645583"/>
                  <a:pt x="396875" y="648758"/>
                  <a:pt x="425450" y="635000"/>
                </a:cubicBezTo>
                <a:cubicBezTo>
                  <a:pt x="454025" y="621242"/>
                  <a:pt x="463550" y="604308"/>
                  <a:pt x="482600" y="571500"/>
                </a:cubicBezTo>
                <a:cubicBezTo>
                  <a:pt x="501650" y="538692"/>
                  <a:pt x="511175" y="490008"/>
                  <a:pt x="539750" y="438150"/>
                </a:cubicBezTo>
                <a:cubicBezTo>
                  <a:pt x="568325" y="386292"/>
                  <a:pt x="628650" y="310092"/>
                  <a:pt x="654050" y="260350"/>
                </a:cubicBezTo>
                <a:cubicBezTo>
                  <a:pt x="679450" y="210608"/>
                  <a:pt x="663575" y="173567"/>
                  <a:pt x="692150" y="139700"/>
                </a:cubicBezTo>
                <a:cubicBezTo>
                  <a:pt x="720725" y="105833"/>
                  <a:pt x="783167" y="75142"/>
                  <a:pt x="825500" y="57150"/>
                </a:cubicBezTo>
                <a:cubicBezTo>
                  <a:pt x="867833" y="39158"/>
                  <a:pt x="890058" y="41275"/>
                  <a:pt x="946150" y="31750"/>
                </a:cubicBezTo>
                <a:cubicBezTo>
                  <a:pt x="1002242" y="22225"/>
                  <a:pt x="1162050" y="0"/>
                  <a:pt x="1162050" y="0"/>
                </a:cubicBezTo>
              </a:path>
            </a:pathLst>
          </a:custGeom>
          <a:ln>
            <a:solidFill>
              <a:srgbClr val="008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924550" y="3192992"/>
            <a:ext cx="1238250" cy="674158"/>
          </a:xfrm>
          <a:custGeom>
            <a:avLst/>
            <a:gdLst>
              <a:gd name="connsiteX0" fmla="*/ 0 w 1238250"/>
              <a:gd name="connsiteY0" fmla="*/ 674158 h 674158"/>
              <a:gd name="connsiteX1" fmla="*/ 222250 w 1238250"/>
              <a:gd name="connsiteY1" fmla="*/ 591608 h 674158"/>
              <a:gd name="connsiteX2" fmla="*/ 469900 w 1238250"/>
              <a:gd name="connsiteY2" fmla="*/ 591608 h 674158"/>
              <a:gd name="connsiteX3" fmla="*/ 596900 w 1238250"/>
              <a:gd name="connsiteY3" fmla="*/ 445558 h 674158"/>
              <a:gd name="connsiteX4" fmla="*/ 641350 w 1238250"/>
              <a:gd name="connsiteY4" fmla="*/ 363008 h 674158"/>
              <a:gd name="connsiteX5" fmla="*/ 762000 w 1238250"/>
              <a:gd name="connsiteY5" fmla="*/ 166158 h 674158"/>
              <a:gd name="connsiteX6" fmla="*/ 781050 w 1238250"/>
              <a:gd name="connsiteY6" fmla="*/ 89958 h 674158"/>
              <a:gd name="connsiteX7" fmla="*/ 1047750 w 1238250"/>
              <a:gd name="connsiteY7" fmla="*/ 13758 h 674158"/>
              <a:gd name="connsiteX8" fmla="*/ 1238250 w 1238250"/>
              <a:gd name="connsiteY8" fmla="*/ 7408 h 67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250" h="674158">
                <a:moveTo>
                  <a:pt x="0" y="674158"/>
                </a:moveTo>
                <a:cubicBezTo>
                  <a:pt x="71966" y="639762"/>
                  <a:pt x="143933" y="605366"/>
                  <a:pt x="222250" y="591608"/>
                </a:cubicBezTo>
                <a:cubicBezTo>
                  <a:pt x="300567" y="577850"/>
                  <a:pt x="407458" y="615950"/>
                  <a:pt x="469900" y="591608"/>
                </a:cubicBezTo>
                <a:cubicBezTo>
                  <a:pt x="532342" y="567266"/>
                  <a:pt x="568325" y="483658"/>
                  <a:pt x="596900" y="445558"/>
                </a:cubicBezTo>
                <a:cubicBezTo>
                  <a:pt x="625475" y="407458"/>
                  <a:pt x="613833" y="409575"/>
                  <a:pt x="641350" y="363008"/>
                </a:cubicBezTo>
                <a:cubicBezTo>
                  <a:pt x="668867" y="316441"/>
                  <a:pt x="738717" y="211666"/>
                  <a:pt x="762000" y="166158"/>
                </a:cubicBezTo>
                <a:cubicBezTo>
                  <a:pt x="785283" y="120650"/>
                  <a:pt x="733425" y="115358"/>
                  <a:pt x="781050" y="89958"/>
                </a:cubicBezTo>
                <a:cubicBezTo>
                  <a:pt x="828675" y="64558"/>
                  <a:pt x="971550" y="27516"/>
                  <a:pt x="1047750" y="13758"/>
                </a:cubicBezTo>
                <a:cubicBezTo>
                  <a:pt x="1123950" y="0"/>
                  <a:pt x="1238250" y="7408"/>
                  <a:pt x="1238250" y="7408"/>
                </a:cubicBezTo>
              </a:path>
            </a:pathLst>
          </a:custGeom>
          <a:ln>
            <a:solidFill>
              <a:srgbClr val="008000"/>
            </a:solidFill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381750" y="2730500"/>
            <a:ext cx="952500" cy="840317"/>
          </a:xfrm>
          <a:custGeom>
            <a:avLst/>
            <a:gdLst>
              <a:gd name="connsiteX0" fmla="*/ 0 w 952500"/>
              <a:gd name="connsiteY0" fmla="*/ 0 h 840317"/>
              <a:gd name="connsiteX1" fmla="*/ 146050 w 952500"/>
              <a:gd name="connsiteY1" fmla="*/ 279400 h 840317"/>
              <a:gd name="connsiteX2" fmla="*/ 298450 w 952500"/>
              <a:gd name="connsiteY2" fmla="*/ 546100 h 840317"/>
              <a:gd name="connsiteX3" fmla="*/ 539750 w 952500"/>
              <a:gd name="connsiteY3" fmla="*/ 704850 h 840317"/>
              <a:gd name="connsiteX4" fmla="*/ 831850 w 952500"/>
              <a:gd name="connsiteY4" fmla="*/ 819150 h 840317"/>
              <a:gd name="connsiteX5" fmla="*/ 952500 w 952500"/>
              <a:gd name="connsiteY5" fmla="*/ 831850 h 84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500" h="840317">
                <a:moveTo>
                  <a:pt x="0" y="0"/>
                </a:moveTo>
                <a:cubicBezTo>
                  <a:pt x="48154" y="94192"/>
                  <a:pt x="96308" y="188384"/>
                  <a:pt x="146050" y="279400"/>
                </a:cubicBezTo>
                <a:cubicBezTo>
                  <a:pt x="195792" y="370416"/>
                  <a:pt x="232833" y="475192"/>
                  <a:pt x="298450" y="546100"/>
                </a:cubicBezTo>
                <a:cubicBezTo>
                  <a:pt x="364067" y="617008"/>
                  <a:pt x="450850" y="659342"/>
                  <a:pt x="539750" y="704850"/>
                </a:cubicBezTo>
                <a:cubicBezTo>
                  <a:pt x="628650" y="750358"/>
                  <a:pt x="763058" y="797983"/>
                  <a:pt x="831850" y="819150"/>
                </a:cubicBezTo>
                <a:cubicBezTo>
                  <a:pt x="900642" y="840317"/>
                  <a:pt x="952500" y="831850"/>
                  <a:pt x="952500" y="831850"/>
                </a:cubicBezTo>
              </a:path>
            </a:pathLst>
          </a:custGeom>
          <a:ln>
            <a:solidFill>
              <a:srgbClr val="FFFF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057900" y="3187700"/>
            <a:ext cx="1035050" cy="876300"/>
          </a:xfrm>
          <a:custGeom>
            <a:avLst/>
            <a:gdLst>
              <a:gd name="connsiteX0" fmla="*/ 0 w 1035050"/>
              <a:gd name="connsiteY0" fmla="*/ 0 h 876300"/>
              <a:gd name="connsiteX1" fmla="*/ 57150 w 1035050"/>
              <a:gd name="connsiteY1" fmla="*/ 209550 h 876300"/>
              <a:gd name="connsiteX2" fmla="*/ 152400 w 1035050"/>
              <a:gd name="connsiteY2" fmla="*/ 374650 h 876300"/>
              <a:gd name="connsiteX3" fmla="*/ 292100 w 1035050"/>
              <a:gd name="connsiteY3" fmla="*/ 527050 h 876300"/>
              <a:gd name="connsiteX4" fmla="*/ 450850 w 1035050"/>
              <a:gd name="connsiteY4" fmla="*/ 635000 h 876300"/>
              <a:gd name="connsiteX5" fmla="*/ 660400 w 1035050"/>
              <a:gd name="connsiteY5" fmla="*/ 704850 h 876300"/>
              <a:gd name="connsiteX6" fmla="*/ 1035050 w 1035050"/>
              <a:gd name="connsiteY6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5050" h="876300">
                <a:moveTo>
                  <a:pt x="0" y="0"/>
                </a:moveTo>
                <a:cubicBezTo>
                  <a:pt x="15875" y="73554"/>
                  <a:pt x="31750" y="147108"/>
                  <a:pt x="57150" y="209550"/>
                </a:cubicBezTo>
                <a:cubicBezTo>
                  <a:pt x="82550" y="271992"/>
                  <a:pt x="113242" y="321733"/>
                  <a:pt x="152400" y="374650"/>
                </a:cubicBezTo>
                <a:cubicBezTo>
                  <a:pt x="191558" y="427567"/>
                  <a:pt x="242359" y="483658"/>
                  <a:pt x="292100" y="527050"/>
                </a:cubicBezTo>
                <a:cubicBezTo>
                  <a:pt x="341841" y="570442"/>
                  <a:pt x="389467" y="605367"/>
                  <a:pt x="450850" y="635000"/>
                </a:cubicBezTo>
                <a:cubicBezTo>
                  <a:pt x="512233" y="664633"/>
                  <a:pt x="563033" y="664633"/>
                  <a:pt x="660400" y="704850"/>
                </a:cubicBezTo>
                <a:cubicBezTo>
                  <a:pt x="757767" y="745067"/>
                  <a:pt x="1035050" y="876300"/>
                  <a:pt x="1035050" y="876300"/>
                </a:cubicBezTo>
              </a:path>
            </a:pathLst>
          </a:custGeom>
          <a:ln>
            <a:solidFill>
              <a:srgbClr val="FFFF00"/>
            </a:solidFill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291493" y="1074842"/>
            <a:ext cx="256540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0300 UTC 9 Dec. 1950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177205" y="1074842"/>
            <a:ext cx="256540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0300 UTC 10 Dec. 1950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963139" y="4615828"/>
            <a:ext cx="354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Mohri</a:t>
            </a:r>
            <a:r>
              <a:rPr lang="en-US" dirty="0" smtClean="0"/>
              <a:t> 1953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57200" y="512885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Mohri</a:t>
            </a:r>
            <a:r>
              <a:rPr lang="en-US" dirty="0" smtClean="0"/>
              <a:t> (1953) clearly illustrated this consolidation of </a:t>
            </a:r>
            <a:r>
              <a:rPr lang="en-US" b="1" u="sng" dirty="0" smtClean="0">
                <a:solidFill>
                  <a:srgbClr val="000000"/>
                </a:solidFill>
              </a:rPr>
              <a:t>baroclinicity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Intensified frontal structure is often attended by a strengthening of the </a:t>
            </a:r>
            <a:r>
              <a:rPr lang="en-US" b="1" u="sng" dirty="0" smtClean="0"/>
              <a:t>jet’s transverse circulation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138034"/>
            <a:ext cx="8229600" cy="76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>
                <a:solidFill>
                  <a:srgbClr val="000000"/>
                </a:solidFill>
              </a:rPr>
              <a:t>Mohri</a:t>
            </a:r>
            <a:r>
              <a:rPr lang="en-US" b="1" dirty="0" smtClean="0">
                <a:solidFill>
                  <a:srgbClr val="000000"/>
                </a:solidFill>
              </a:rPr>
              <a:t> (1953)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75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57200" y="4554967"/>
            <a:ext cx="8229600" cy="2000097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98530" y="4676275"/>
            <a:ext cx="797066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b="1" dirty="0" smtClean="0"/>
              <a:t>The development of a two-step </a:t>
            </a:r>
            <a:r>
              <a:rPr lang="en-US" b="1" dirty="0" err="1" smtClean="0"/>
              <a:t>tropopause</a:t>
            </a:r>
            <a:r>
              <a:rPr lang="en-US" b="1" dirty="0" smtClean="0"/>
              <a:t> structure.</a:t>
            </a:r>
          </a:p>
          <a:p>
            <a:pPr marL="342900" indent="-342900">
              <a:buAutoNum type="arabicParenR"/>
            </a:pPr>
            <a:endParaRPr lang="en-US" b="1" dirty="0"/>
          </a:p>
          <a:p>
            <a:pPr marL="342900" indent="-342900">
              <a:buAutoNum type="arabicParenR"/>
            </a:pPr>
            <a:r>
              <a:rPr lang="en-US" b="1" dirty="0" smtClean="0"/>
              <a:t>The consolidation of upper-tropospheric and lower-stratospheric </a:t>
            </a:r>
            <a:r>
              <a:rPr lang="en-US" b="1" dirty="0" err="1" smtClean="0"/>
              <a:t>baroclinicity</a:t>
            </a:r>
            <a:r>
              <a:rPr lang="en-US" b="1" dirty="0" smtClean="0"/>
              <a:t> into a single zone of contrast.</a:t>
            </a:r>
          </a:p>
          <a:p>
            <a:endParaRPr lang="en-US" b="1" dirty="0"/>
          </a:p>
          <a:p>
            <a:pPr marL="342900" indent="-342900">
              <a:buAutoNum type="arabicParenR"/>
            </a:pPr>
            <a:r>
              <a:rPr lang="en-US" b="1" dirty="0" smtClean="0"/>
              <a:t>The development of anomalously strong upper-tropospheric wind speeds.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138034"/>
            <a:ext cx="8229600" cy="76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Characteristics of a Superposition</a:t>
            </a:r>
            <a:endParaRPr lang="en-US" b="1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SFfig1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4" y="1042343"/>
            <a:ext cx="8850438" cy="33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0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554692" y="993016"/>
            <a:ext cx="419568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Superposed jets can be an element of high-impact weather events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FF0000"/>
                </a:solidFill>
              </a:rPr>
              <a:t>1–3 May 2010 Nashville Flood</a:t>
            </a:r>
          </a:p>
          <a:p>
            <a:pPr marL="458788" indent="-458788"/>
            <a:r>
              <a:rPr lang="en-US" sz="1600" dirty="0" smtClean="0">
                <a:solidFill>
                  <a:srgbClr val="FF0000"/>
                </a:solidFill>
              </a:rPr>
              <a:t>	- Superposed jet’s ageostrophic circulation helped to enhance </a:t>
            </a:r>
            <a:r>
              <a:rPr lang="en-US" sz="1600" dirty="0" err="1" smtClean="0">
                <a:solidFill>
                  <a:srgbClr val="FF0000"/>
                </a:solidFill>
              </a:rPr>
              <a:t>poleward</a:t>
            </a:r>
            <a:r>
              <a:rPr lang="en-US" sz="1600" dirty="0" smtClean="0">
                <a:solidFill>
                  <a:srgbClr val="FF0000"/>
                </a:solidFill>
              </a:rPr>
              <a:t> moisture transport (Winters and Martin 2014; 2016)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7" name="Picture 16" descr="Figure7.png"/>
          <p:cNvPicPr>
            <a:picLocks noChangeAspect="1"/>
          </p:cNvPicPr>
          <p:nvPr/>
        </p:nvPicPr>
        <p:blipFill>
          <a:blip r:embed="rId3"/>
          <a:srcRect l="8447" t="50000"/>
          <a:stretch>
            <a:fillRect/>
          </a:stretch>
        </p:blipFill>
        <p:spPr>
          <a:xfrm>
            <a:off x="689245" y="1172929"/>
            <a:ext cx="3343024" cy="25103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3731410"/>
            <a:ext cx="3993010" cy="30573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9489" y="6507912"/>
            <a:ext cx="45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43227" y="6507912"/>
            <a:ext cx="45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38034"/>
            <a:ext cx="8229600" cy="76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6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54692" y="993016"/>
            <a:ext cx="41956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Superposed jets can be an element of high-impact weather events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58788" indent="-458788"/>
            <a:r>
              <a:rPr lang="en-US" sz="1600" dirty="0" smtClean="0">
                <a:solidFill>
                  <a:srgbClr val="000000"/>
                </a:solidFill>
              </a:rPr>
              <a:t>	- Superposed jet’s ageostrophic circulation helped to enhance </a:t>
            </a:r>
            <a:r>
              <a:rPr lang="en-US" sz="1600" dirty="0" err="1" smtClean="0">
                <a:solidFill>
                  <a:srgbClr val="000000"/>
                </a:solidFill>
              </a:rPr>
              <a:t>poleward</a:t>
            </a:r>
            <a:r>
              <a:rPr lang="en-US" sz="1600" dirty="0" smtClean="0">
                <a:solidFill>
                  <a:srgbClr val="000000"/>
                </a:solidFill>
              </a:rPr>
              <a:t> moisture transport (Winters and Martin 2014; 2016)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58788" indent="-458788"/>
            <a:r>
              <a:rPr lang="en-US" sz="1600" dirty="0" smtClean="0">
                <a:solidFill>
                  <a:srgbClr val="FF0000"/>
                </a:solidFill>
              </a:rPr>
              <a:t>	- Superposed jet was associated with a rapidly deepening cyclone (Winters and Martin 2016; 2017)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5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29" y="1126692"/>
            <a:ext cx="3543673" cy="255891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 descr="ny2009blizza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16986"/>
            <a:ext cx="3882578" cy="25236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138034"/>
            <a:ext cx="8229600" cy="76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54692" y="993016"/>
            <a:ext cx="41956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Superposed jets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58788" indent="-458788"/>
            <a:r>
              <a:rPr lang="en-US" sz="1600" dirty="0" smtClean="0">
                <a:solidFill>
                  <a:srgbClr val="000000"/>
                </a:solidFill>
              </a:rPr>
              <a:t>	- Superposed jet’s ageostrophic circulation helped to enhance </a:t>
            </a:r>
            <a:r>
              <a:rPr lang="en-US" sz="1600" dirty="0" err="1" smtClean="0">
                <a:solidFill>
                  <a:srgbClr val="000000"/>
                </a:solidFill>
              </a:rPr>
              <a:t>poleward</a:t>
            </a:r>
            <a:r>
              <a:rPr lang="en-US" sz="1600" dirty="0" smtClean="0">
                <a:solidFill>
                  <a:srgbClr val="000000"/>
                </a:solidFill>
              </a:rPr>
              <a:t> moisture transport (Winters and Martin 2014; 2016)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/>
              <a:t>18–20 December 2009 Mid-Atlantic Blizzard</a:t>
            </a:r>
          </a:p>
          <a:p>
            <a:pPr marL="458788" indent="-458788"/>
            <a:r>
              <a:rPr lang="en-US" sz="1600" dirty="0" smtClean="0"/>
              <a:t>	- Superposed jet was associated with a rapidly deepening cyclone (Winters and Martin 2016; 2017)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i="1" dirty="0" smtClean="0">
                <a:solidFill>
                  <a:srgbClr val="FF0000"/>
                </a:solidFill>
              </a:rPr>
              <a:t>26 October 2010: Explosive </a:t>
            </a:r>
            <a:r>
              <a:rPr lang="en-US" sz="1600" i="1" dirty="0" err="1" smtClean="0">
                <a:solidFill>
                  <a:srgbClr val="FF0000"/>
                </a:solidFill>
              </a:rPr>
              <a:t>Cyclogenesis</a:t>
            </a:r>
            <a:r>
              <a:rPr lang="en-US" sz="1600" i="1" dirty="0" smtClean="0">
                <a:solidFill>
                  <a:srgbClr val="FF0000"/>
                </a:solidFill>
              </a:rPr>
              <a:t> Event</a:t>
            </a:r>
          </a:p>
          <a:p>
            <a:pPr marL="458788" indent="-458788"/>
            <a:r>
              <a:rPr lang="en-US" sz="1600" dirty="0" smtClean="0">
                <a:solidFill>
                  <a:srgbClr val="FF0000"/>
                </a:solidFill>
              </a:rPr>
              <a:t>	- Cyclone was associated with the development of superposed jet over the West Pacific.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9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844114"/>
            <a:ext cx="3944715" cy="2899308"/>
          </a:xfrm>
          <a:prstGeom prst="rect">
            <a:avLst/>
          </a:prstGeom>
        </p:spPr>
      </p:pic>
      <p:pic>
        <p:nvPicPr>
          <p:cNvPr id="11" name="Picture 10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8" y="1136236"/>
            <a:ext cx="3886322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57200" y="138034"/>
            <a:ext cx="8229600" cy="76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3564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54692" y="993016"/>
            <a:ext cx="4195681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Superposed jets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58788" indent="-458788"/>
            <a:r>
              <a:rPr lang="en-US" sz="1600" dirty="0" smtClean="0">
                <a:solidFill>
                  <a:srgbClr val="000000"/>
                </a:solidFill>
              </a:rPr>
              <a:t>	- Superposed jet’s ageostrophic circulation helped to enhance </a:t>
            </a:r>
            <a:r>
              <a:rPr lang="en-US" sz="1600" dirty="0" err="1" smtClean="0">
                <a:solidFill>
                  <a:srgbClr val="000000"/>
                </a:solidFill>
              </a:rPr>
              <a:t>poleward</a:t>
            </a:r>
            <a:r>
              <a:rPr lang="en-US" sz="1600" dirty="0" smtClean="0">
                <a:solidFill>
                  <a:srgbClr val="000000"/>
                </a:solidFill>
              </a:rPr>
              <a:t> moisture transport (Winters and Martin 2014; 2016)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58788" indent="-458788"/>
            <a:r>
              <a:rPr lang="en-US" sz="1600" dirty="0" smtClean="0">
                <a:solidFill>
                  <a:srgbClr val="000000"/>
                </a:solidFill>
              </a:rPr>
              <a:t>	- Superposed jet was associated with a rapidly deepening cyclone (Winters and Martin 2016; 2017)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26 October 2010: Explosive </a:t>
            </a:r>
            <a:r>
              <a:rPr lang="en-US" sz="1600" i="1" dirty="0" err="1" smtClean="0"/>
              <a:t>Cyclogenesis</a:t>
            </a:r>
            <a:r>
              <a:rPr lang="en-US" sz="1600" i="1" dirty="0" smtClean="0"/>
              <a:t> Event</a:t>
            </a:r>
          </a:p>
          <a:p>
            <a:pPr marL="458788" indent="-458788"/>
            <a:r>
              <a:rPr lang="en-US" sz="1600" dirty="0" smtClean="0"/>
              <a:t>	- Cyclone was associated with the  development of superposed jet over the West Pacific</a:t>
            </a:r>
          </a:p>
          <a:p>
            <a:pPr marL="458788" indent="-458788"/>
            <a:endParaRPr lang="en-US" sz="1600" dirty="0" smtClean="0"/>
          </a:p>
          <a:p>
            <a:pPr marL="458788" indent="-458788"/>
            <a:r>
              <a:rPr lang="en-US" sz="1600" i="1" dirty="0" smtClean="0">
                <a:solidFill>
                  <a:srgbClr val="FF0000"/>
                </a:solidFill>
              </a:rPr>
              <a:t>25–28 April 2011 Tornado Outbreak</a:t>
            </a:r>
          </a:p>
          <a:p>
            <a:pPr marL="458788" indent="-458788"/>
            <a:r>
              <a:rPr lang="en-US" sz="1600" dirty="0" smtClean="0">
                <a:solidFill>
                  <a:srgbClr val="FF0000"/>
                </a:solidFill>
              </a:rPr>
              <a:t>	- Superposed jet developed over the West Pacific prior to the outbreak (</a:t>
            </a:r>
            <a:r>
              <a:rPr lang="en-US" sz="1600" dirty="0" err="1" smtClean="0">
                <a:solidFill>
                  <a:srgbClr val="FF0000"/>
                </a:solidFill>
              </a:rPr>
              <a:t>Knupp</a:t>
            </a:r>
            <a:r>
              <a:rPr lang="en-US" sz="1600" dirty="0" smtClean="0">
                <a:solidFill>
                  <a:srgbClr val="FF0000"/>
                </a:solidFill>
              </a:rPr>
              <a:t> et al. 2014; Christenson and Martin 2012)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9" descr="oct2010impac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 descr="october2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57200" y="138034"/>
            <a:ext cx="8229600" cy="76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2229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42" y="347579"/>
            <a:ext cx="6109368" cy="6109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1930" y="361234"/>
            <a:ext cx="26354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250-hPa Wind Speed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0000 UTC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6</a:t>
            </a:r>
            <a:r>
              <a:rPr lang="en-US" sz="3200" b="1" dirty="0" smtClean="0">
                <a:solidFill>
                  <a:srgbClr val="000000"/>
                </a:solidFill>
              </a:rPr>
              <a:t> Feb 2017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7684" y="6456947"/>
            <a:ext cx="217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UW-Madison AOS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80647" y="3154199"/>
            <a:ext cx="14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NP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76654" y="4820057"/>
            <a:ext cx="232142" cy="191164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1033" y="5698788"/>
            <a:ext cx="232142" cy="191164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6576" y="5604864"/>
            <a:ext cx="1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Albany, NY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446" y="6035359"/>
            <a:ext cx="228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NP</a:t>
            </a:r>
            <a:r>
              <a:rPr lang="en-US" sz="2000" dirty="0" smtClean="0"/>
              <a:t> North Pole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3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54692" y="993016"/>
            <a:ext cx="4195681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Superposed jets can be an element of</a:t>
            </a:r>
            <a:r>
              <a:rPr lang="en-US" sz="2000" b="1" dirty="0"/>
              <a:t> </a:t>
            </a:r>
            <a:r>
              <a:rPr lang="en-US" sz="2000" b="1" dirty="0" smtClean="0"/>
              <a:t>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58788" indent="-458788"/>
            <a:r>
              <a:rPr lang="en-US" sz="1600" dirty="0" smtClean="0">
                <a:solidFill>
                  <a:srgbClr val="000000"/>
                </a:solidFill>
              </a:rPr>
              <a:t>	- Superposed jet’s ageostrophic circulation helped to enhance </a:t>
            </a:r>
            <a:r>
              <a:rPr lang="en-US" sz="1600" dirty="0" err="1" smtClean="0">
                <a:solidFill>
                  <a:srgbClr val="000000"/>
                </a:solidFill>
              </a:rPr>
              <a:t>poleward</a:t>
            </a:r>
            <a:r>
              <a:rPr lang="en-US" sz="1600" dirty="0" smtClean="0">
                <a:solidFill>
                  <a:srgbClr val="000000"/>
                </a:solidFill>
              </a:rPr>
              <a:t> moisture transport (Winters and Martin 2014; 2016)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58788" indent="-458788"/>
            <a:r>
              <a:rPr lang="en-US" sz="1600" dirty="0" smtClean="0">
                <a:solidFill>
                  <a:srgbClr val="000000"/>
                </a:solidFill>
              </a:rPr>
              <a:t>	- Superposed jet was associated with a rapidly deepening cyclone (Winters and Martin 2016; 2017)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26 October 2010: Explosive </a:t>
            </a:r>
            <a:r>
              <a:rPr lang="en-US" sz="1600" i="1" dirty="0" err="1" smtClean="0"/>
              <a:t>Cyclogenesis</a:t>
            </a:r>
            <a:r>
              <a:rPr lang="en-US" sz="1600" i="1" dirty="0" smtClean="0"/>
              <a:t> Event</a:t>
            </a:r>
          </a:p>
          <a:p>
            <a:pPr marL="458788" indent="-458788"/>
            <a:r>
              <a:rPr lang="en-US" sz="1600" dirty="0" smtClean="0"/>
              <a:t>	- Cyclone was associated with the  development of superposed jet over the West Pacific</a:t>
            </a:r>
          </a:p>
          <a:p>
            <a:pPr marL="458788" indent="-458788"/>
            <a:endParaRPr lang="en-US" sz="1600" dirty="0" smtClean="0"/>
          </a:p>
          <a:p>
            <a:pPr marL="458788" indent="-458788"/>
            <a:r>
              <a:rPr lang="en-US" sz="1600" i="1" dirty="0" smtClean="0">
                <a:solidFill>
                  <a:srgbClr val="FF0000"/>
                </a:solidFill>
              </a:rPr>
              <a:t>25–28 April 2011 Tornado Outbreak</a:t>
            </a:r>
          </a:p>
          <a:p>
            <a:pPr marL="458788" indent="-458788"/>
            <a:r>
              <a:rPr lang="en-US" sz="1600" dirty="0" smtClean="0">
                <a:solidFill>
                  <a:srgbClr val="FF0000"/>
                </a:solidFill>
              </a:rPr>
              <a:t>	- Superposed jet developed over the West Pacific prior to the outbreak (</a:t>
            </a:r>
            <a:r>
              <a:rPr lang="en-US" sz="1600" dirty="0" err="1" smtClean="0">
                <a:solidFill>
                  <a:srgbClr val="FF0000"/>
                </a:solidFill>
              </a:rPr>
              <a:t>Knupp</a:t>
            </a:r>
            <a:r>
              <a:rPr lang="en-US" sz="1600" dirty="0" smtClean="0">
                <a:solidFill>
                  <a:srgbClr val="FF0000"/>
                </a:solidFill>
              </a:rPr>
              <a:t> et al. 2014; Christenson and Martin 2012)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9" descr="oct2010impac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 descr="october2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31041" y="1062046"/>
            <a:ext cx="8724996" cy="56834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10846" y="3003842"/>
            <a:ext cx="7493000" cy="1446550"/>
          </a:xfrm>
          <a:prstGeom prst="rect">
            <a:avLst/>
          </a:prstGeom>
          <a:solidFill>
            <a:schemeClr val="tx1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How do these structures develop??</a:t>
            </a:r>
            <a:endParaRPr lang="en-US" sz="44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138034"/>
            <a:ext cx="8229600" cy="76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5292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rnik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45" y="2579164"/>
            <a:ext cx="5197231" cy="214589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Jet “Mergers”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64909" y="1494692"/>
            <a:ext cx="3346937" cy="4506770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43044" y="1862127"/>
            <a:ext cx="3021844" cy="461665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Harnik</a:t>
            </a:r>
            <a:r>
              <a:rPr lang="en-US" sz="2400" dirty="0" smtClean="0"/>
              <a:t> et al. 2014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94216" y="1494692"/>
            <a:ext cx="331763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Much of the relevant literature that addresses the topic of jet “mergers”…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Considers </a:t>
            </a:r>
            <a:r>
              <a:rPr lang="en-US" u="sng" dirty="0" err="1" smtClean="0">
                <a:solidFill>
                  <a:srgbClr val="000000"/>
                </a:solidFill>
              </a:rPr>
              <a:t>interannual</a:t>
            </a:r>
            <a:r>
              <a:rPr lang="en-US" u="sng" dirty="0" smtClean="0">
                <a:solidFill>
                  <a:srgbClr val="000000"/>
                </a:solidFill>
              </a:rPr>
              <a:t> or climate time scales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(e.g.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Eichelberger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Hartmann 2007;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Harnik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2014)</a:t>
            </a:r>
          </a:p>
          <a:p>
            <a:endParaRPr lang="en-US" dirty="0" smtClean="0"/>
          </a:p>
        </p:txBody>
      </p:sp>
      <p:sp>
        <p:nvSpPr>
          <p:cNvPr id="18" name="Freeform 17"/>
          <p:cNvSpPr/>
          <p:nvPr/>
        </p:nvSpPr>
        <p:spPr>
          <a:xfrm>
            <a:off x="609991" y="3773333"/>
            <a:ext cx="1944077" cy="144910"/>
          </a:xfrm>
          <a:custGeom>
            <a:avLst/>
            <a:gdLst>
              <a:gd name="connsiteX0" fmla="*/ 0 w 1944077"/>
              <a:gd name="connsiteY0" fmla="*/ 144910 h 144910"/>
              <a:gd name="connsiteX1" fmla="*/ 439615 w 1944077"/>
              <a:gd name="connsiteY1" fmla="*/ 56987 h 144910"/>
              <a:gd name="connsiteX2" fmla="*/ 644769 w 1944077"/>
              <a:gd name="connsiteY2" fmla="*/ 56987 h 144910"/>
              <a:gd name="connsiteX3" fmla="*/ 859692 w 1944077"/>
              <a:gd name="connsiteY3" fmla="*/ 8141 h 144910"/>
              <a:gd name="connsiteX4" fmla="*/ 1045307 w 1944077"/>
              <a:gd name="connsiteY4" fmla="*/ 8141 h 144910"/>
              <a:gd name="connsiteX5" fmla="*/ 1182077 w 1944077"/>
              <a:gd name="connsiteY5" fmla="*/ 17910 h 144910"/>
              <a:gd name="connsiteX6" fmla="*/ 1260231 w 1944077"/>
              <a:gd name="connsiteY6" fmla="*/ 76525 h 144910"/>
              <a:gd name="connsiteX7" fmla="*/ 1699846 w 1944077"/>
              <a:gd name="connsiteY7" fmla="*/ 66756 h 144910"/>
              <a:gd name="connsiteX8" fmla="*/ 1885461 w 1944077"/>
              <a:gd name="connsiteY8" fmla="*/ 125372 h 144910"/>
              <a:gd name="connsiteX9" fmla="*/ 1944077 w 1944077"/>
              <a:gd name="connsiteY9" fmla="*/ 105833 h 14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4077" h="144910">
                <a:moveTo>
                  <a:pt x="0" y="144910"/>
                </a:moveTo>
                <a:cubicBezTo>
                  <a:pt x="166077" y="108275"/>
                  <a:pt x="332154" y="71641"/>
                  <a:pt x="439615" y="56987"/>
                </a:cubicBezTo>
                <a:cubicBezTo>
                  <a:pt x="547076" y="42333"/>
                  <a:pt x="574756" y="65128"/>
                  <a:pt x="644769" y="56987"/>
                </a:cubicBezTo>
                <a:cubicBezTo>
                  <a:pt x="714782" y="48846"/>
                  <a:pt x="792936" y="16282"/>
                  <a:pt x="859692" y="8141"/>
                </a:cubicBezTo>
                <a:cubicBezTo>
                  <a:pt x="926448" y="0"/>
                  <a:pt x="991576" y="6513"/>
                  <a:pt x="1045307" y="8141"/>
                </a:cubicBezTo>
                <a:cubicBezTo>
                  <a:pt x="1099038" y="9769"/>
                  <a:pt x="1146256" y="6513"/>
                  <a:pt x="1182077" y="17910"/>
                </a:cubicBezTo>
                <a:cubicBezTo>
                  <a:pt x="1217898" y="29307"/>
                  <a:pt x="1173936" y="68384"/>
                  <a:pt x="1260231" y="76525"/>
                </a:cubicBezTo>
                <a:cubicBezTo>
                  <a:pt x="1346526" y="84666"/>
                  <a:pt x="1595641" y="58615"/>
                  <a:pt x="1699846" y="66756"/>
                </a:cubicBezTo>
                <a:cubicBezTo>
                  <a:pt x="1804051" y="74897"/>
                  <a:pt x="1844756" y="118859"/>
                  <a:pt x="1885461" y="125372"/>
                </a:cubicBezTo>
                <a:cubicBezTo>
                  <a:pt x="1926166" y="131885"/>
                  <a:pt x="1944077" y="105833"/>
                  <a:pt x="1944077" y="105833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198837" y="3581204"/>
            <a:ext cx="1953846" cy="480321"/>
          </a:xfrm>
          <a:custGeom>
            <a:avLst/>
            <a:gdLst>
              <a:gd name="connsiteX0" fmla="*/ 0 w 1953846"/>
              <a:gd name="connsiteY0" fmla="*/ 278424 h 480321"/>
              <a:gd name="connsiteX1" fmla="*/ 107461 w 1953846"/>
              <a:gd name="connsiteY1" fmla="*/ 239347 h 480321"/>
              <a:gd name="connsiteX2" fmla="*/ 185615 w 1953846"/>
              <a:gd name="connsiteY2" fmla="*/ 200270 h 480321"/>
              <a:gd name="connsiteX3" fmla="*/ 302846 w 1953846"/>
              <a:gd name="connsiteY3" fmla="*/ 170962 h 480321"/>
              <a:gd name="connsiteX4" fmla="*/ 390769 w 1953846"/>
              <a:gd name="connsiteY4" fmla="*/ 170962 h 480321"/>
              <a:gd name="connsiteX5" fmla="*/ 508000 w 1953846"/>
              <a:gd name="connsiteY5" fmla="*/ 122116 h 480321"/>
              <a:gd name="connsiteX6" fmla="*/ 644769 w 1953846"/>
              <a:gd name="connsiteY6" fmla="*/ 92808 h 480321"/>
              <a:gd name="connsiteX7" fmla="*/ 713154 w 1953846"/>
              <a:gd name="connsiteY7" fmla="*/ 63501 h 480321"/>
              <a:gd name="connsiteX8" fmla="*/ 810846 w 1953846"/>
              <a:gd name="connsiteY8" fmla="*/ 43962 h 480321"/>
              <a:gd name="connsiteX9" fmla="*/ 859692 w 1953846"/>
              <a:gd name="connsiteY9" fmla="*/ 4885 h 480321"/>
              <a:gd name="connsiteX10" fmla="*/ 869461 w 1953846"/>
              <a:gd name="connsiteY10" fmla="*/ 73270 h 480321"/>
              <a:gd name="connsiteX11" fmla="*/ 957385 w 1953846"/>
              <a:gd name="connsiteY11" fmla="*/ 249116 h 480321"/>
              <a:gd name="connsiteX12" fmla="*/ 986692 w 1953846"/>
              <a:gd name="connsiteY12" fmla="*/ 346808 h 480321"/>
              <a:gd name="connsiteX13" fmla="*/ 1025769 w 1953846"/>
              <a:gd name="connsiteY13" fmla="*/ 424962 h 480321"/>
              <a:gd name="connsiteX14" fmla="*/ 1025769 w 1953846"/>
              <a:gd name="connsiteY14" fmla="*/ 473808 h 480321"/>
              <a:gd name="connsiteX15" fmla="*/ 1103923 w 1953846"/>
              <a:gd name="connsiteY15" fmla="*/ 464039 h 480321"/>
              <a:gd name="connsiteX16" fmla="*/ 1182077 w 1953846"/>
              <a:gd name="connsiteY16" fmla="*/ 434731 h 480321"/>
              <a:gd name="connsiteX17" fmla="*/ 1289538 w 1953846"/>
              <a:gd name="connsiteY17" fmla="*/ 415193 h 480321"/>
              <a:gd name="connsiteX18" fmla="*/ 1367692 w 1953846"/>
              <a:gd name="connsiteY18" fmla="*/ 405424 h 480321"/>
              <a:gd name="connsiteX19" fmla="*/ 1504461 w 1953846"/>
              <a:gd name="connsiteY19" fmla="*/ 366347 h 480321"/>
              <a:gd name="connsiteX20" fmla="*/ 1602154 w 1953846"/>
              <a:gd name="connsiteY20" fmla="*/ 366347 h 480321"/>
              <a:gd name="connsiteX21" fmla="*/ 1748692 w 1953846"/>
              <a:gd name="connsiteY21" fmla="*/ 346808 h 480321"/>
              <a:gd name="connsiteX22" fmla="*/ 1875692 w 1953846"/>
              <a:gd name="connsiteY22" fmla="*/ 346808 h 480321"/>
              <a:gd name="connsiteX23" fmla="*/ 1953846 w 1953846"/>
              <a:gd name="connsiteY23" fmla="*/ 327270 h 48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53846" h="480321">
                <a:moveTo>
                  <a:pt x="0" y="278424"/>
                </a:moveTo>
                <a:cubicBezTo>
                  <a:pt x="38262" y="265398"/>
                  <a:pt x="76525" y="252373"/>
                  <a:pt x="107461" y="239347"/>
                </a:cubicBezTo>
                <a:cubicBezTo>
                  <a:pt x="138397" y="226321"/>
                  <a:pt x="153051" y="211668"/>
                  <a:pt x="185615" y="200270"/>
                </a:cubicBezTo>
                <a:cubicBezTo>
                  <a:pt x="218179" y="188872"/>
                  <a:pt x="268654" y="175847"/>
                  <a:pt x="302846" y="170962"/>
                </a:cubicBezTo>
                <a:cubicBezTo>
                  <a:pt x="337038" y="166077"/>
                  <a:pt x="356577" y="179103"/>
                  <a:pt x="390769" y="170962"/>
                </a:cubicBezTo>
                <a:cubicBezTo>
                  <a:pt x="424961" y="162821"/>
                  <a:pt x="465667" y="135142"/>
                  <a:pt x="508000" y="122116"/>
                </a:cubicBezTo>
                <a:cubicBezTo>
                  <a:pt x="550333" y="109090"/>
                  <a:pt x="610577" y="102577"/>
                  <a:pt x="644769" y="92808"/>
                </a:cubicBezTo>
                <a:cubicBezTo>
                  <a:pt x="678961" y="83039"/>
                  <a:pt x="685475" y="71642"/>
                  <a:pt x="713154" y="63501"/>
                </a:cubicBezTo>
                <a:cubicBezTo>
                  <a:pt x="740833" y="55360"/>
                  <a:pt x="786423" y="53731"/>
                  <a:pt x="810846" y="43962"/>
                </a:cubicBezTo>
                <a:cubicBezTo>
                  <a:pt x="835269" y="34193"/>
                  <a:pt x="849923" y="0"/>
                  <a:pt x="859692" y="4885"/>
                </a:cubicBezTo>
                <a:cubicBezTo>
                  <a:pt x="869461" y="9770"/>
                  <a:pt x="853179" y="32565"/>
                  <a:pt x="869461" y="73270"/>
                </a:cubicBezTo>
                <a:cubicBezTo>
                  <a:pt x="885743" y="113975"/>
                  <a:pt x="937847" y="203526"/>
                  <a:pt x="957385" y="249116"/>
                </a:cubicBezTo>
                <a:cubicBezTo>
                  <a:pt x="976923" y="294706"/>
                  <a:pt x="975295" y="317500"/>
                  <a:pt x="986692" y="346808"/>
                </a:cubicBezTo>
                <a:cubicBezTo>
                  <a:pt x="998089" y="376116"/>
                  <a:pt x="1019256" y="403795"/>
                  <a:pt x="1025769" y="424962"/>
                </a:cubicBezTo>
                <a:cubicBezTo>
                  <a:pt x="1032282" y="446129"/>
                  <a:pt x="1012743" y="467295"/>
                  <a:pt x="1025769" y="473808"/>
                </a:cubicBezTo>
                <a:cubicBezTo>
                  <a:pt x="1038795" y="480321"/>
                  <a:pt x="1077872" y="470552"/>
                  <a:pt x="1103923" y="464039"/>
                </a:cubicBezTo>
                <a:cubicBezTo>
                  <a:pt x="1129974" y="457526"/>
                  <a:pt x="1151141" y="442872"/>
                  <a:pt x="1182077" y="434731"/>
                </a:cubicBezTo>
                <a:cubicBezTo>
                  <a:pt x="1213013" y="426590"/>
                  <a:pt x="1258602" y="420077"/>
                  <a:pt x="1289538" y="415193"/>
                </a:cubicBezTo>
                <a:cubicBezTo>
                  <a:pt x="1320474" y="410309"/>
                  <a:pt x="1331871" y="413565"/>
                  <a:pt x="1367692" y="405424"/>
                </a:cubicBezTo>
                <a:cubicBezTo>
                  <a:pt x="1403513" y="397283"/>
                  <a:pt x="1465384" y="372860"/>
                  <a:pt x="1504461" y="366347"/>
                </a:cubicBezTo>
                <a:cubicBezTo>
                  <a:pt x="1543538" y="359834"/>
                  <a:pt x="1561449" y="369603"/>
                  <a:pt x="1602154" y="366347"/>
                </a:cubicBezTo>
                <a:cubicBezTo>
                  <a:pt x="1642859" y="363091"/>
                  <a:pt x="1703102" y="350065"/>
                  <a:pt x="1748692" y="346808"/>
                </a:cubicBezTo>
                <a:cubicBezTo>
                  <a:pt x="1794282" y="343551"/>
                  <a:pt x="1841500" y="350064"/>
                  <a:pt x="1875692" y="346808"/>
                </a:cubicBezTo>
                <a:cubicBezTo>
                  <a:pt x="1909884" y="343552"/>
                  <a:pt x="1953846" y="327270"/>
                  <a:pt x="1953846" y="327270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Jet “Mergers”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64909" y="1494692"/>
            <a:ext cx="3346937" cy="4506770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26258" y="1533318"/>
            <a:ext cx="3109434" cy="461665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Martius</a:t>
            </a:r>
            <a:r>
              <a:rPr lang="en-US" sz="2400" dirty="0" smtClean="0"/>
              <a:t> et al. 2010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94216" y="1494692"/>
            <a:ext cx="331763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Much of the relevant literature that addresses the topic of jet “mergers”…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Considers </a:t>
            </a:r>
            <a:r>
              <a:rPr lang="en-US" u="sng" dirty="0" err="1" smtClean="0">
                <a:solidFill>
                  <a:srgbClr val="000000"/>
                </a:solidFill>
              </a:rPr>
              <a:t>interannual</a:t>
            </a:r>
            <a:r>
              <a:rPr lang="en-US" u="sng" dirty="0" smtClean="0">
                <a:solidFill>
                  <a:srgbClr val="000000"/>
                </a:solidFill>
              </a:rPr>
              <a:t> or climate time scales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(e.g.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Eichelberger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Hartmann 2007;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Harnik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2014)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Is strongly based on </a:t>
            </a:r>
            <a:r>
              <a:rPr lang="en-US" u="sng" dirty="0" smtClean="0">
                <a:solidFill>
                  <a:srgbClr val="000000"/>
                </a:solidFill>
              </a:rPr>
              <a:t>wave-wave interaction</a:t>
            </a:r>
            <a:r>
              <a:rPr lang="en-US" dirty="0" smtClean="0"/>
              <a:t> </a:t>
            </a:r>
            <a:r>
              <a:rPr lang="en-US" sz="1400" dirty="0" smtClean="0">
                <a:solidFill>
                  <a:srgbClr val="404040"/>
                </a:solidFill>
              </a:rPr>
              <a:t>(e.g. O’Rourke and </a:t>
            </a:r>
            <a:r>
              <a:rPr lang="en-US" sz="1400" dirty="0" err="1" smtClean="0">
                <a:solidFill>
                  <a:srgbClr val="404040"/>
                </a:solidFill>
              </a:rPr>
              <a:t>Vallis</a:t>
            </a:r>
            <a:r>
              <a:rPr lang="en-US" sz="1400" dirty="0" smtClean="0">
                <a:solidFill>
                  <a:srgbClr val="404040"/>
                </a:solidFill>
              </a:rPr>
              <a:t> 2013; </a:t>
            </a:r>
            <a:r>
              <a:rPr lang="en-US" sz="1400" dirty="0" err="1" smtClean="0">
                <a:solidFill>
                  <a:srgbClr val="404040"/>
                </a:solidFill>
              </a:rPr>
              <a:t>Martius</a:t>
            </a:r>
            <a:r>
              <a:rPr lang="en-US" sz="1400" dirty="0" smtClean="0">
                <a:solidFill>
                  <a:srgbClr val="404040"/>
                </a:solidFill>
              </a:rPr>
              <a:t> et al. 2010)</a:t>
            </a:r>
          </a:p>
          <a:p>
            <a:endParaRPr lang="en-US" dirty="0" smtClean="0"/>
          </a:p>
        </p:txBody>
      </p:sp>
      <p:pic>
        <p:nvPicPr>
          <p:cNvPr id="2" name="Picture 1" descr="MartiusDT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60" y="2193081"/>
            <a:ext cx="5166537" cy="37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Jet “Mergers”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64909" y="1494692"/>
            <a:ext cx="3346937" cy="4506770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94216" y="1494692"/>
            <a:ext cx="33176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Much of the relevant literature that addresses the topic of jet “mergers”…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Considers </a:t>
            </a:r>
            <a:r>
              <a:rPr lang="en-US" u="sng" dirty="0" err="1" smtClean="0">
                <a:solidFill>
                  <a:srgbClr val="000000"/>
                </a:solidFill>
              </a:rPr>
              <a:t>interannual</a:t>
            </a:r>
            <a:r>
              <a:rPr lang="en-US" u="sng" dirty="0" smtClean="0">
                <a:solidFill>
                  <a:srgbClr val="000000"/>
                </a:solidFill>
              </a:rPr>
              <a:t> or climate time scales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(e.g.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Eichelberger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Hartmann 2007;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Harnik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2014)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Is strongly based 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u="sng" dirty="0" smtClean="0">
                <a:solidFill>
                  <a:srgbClr val="000000"/>
                </a:solidFill>
              </a:rPr>
              <a:t>wave-wave interaction</a:t>
            </a:r>
            <a:r>
              <a:rPr lang="en-US" dirty="0" smtClean="0"/>
              <a:t> </a:t>
            </a:r>
            <a:r>
              <a:rPr lang="en-US" sz="1400" dirty="0" smtClean="0">
                <a:solidFill>
                  <a:srgbClr val="404040"/>
                </a:solidFill>
              </a:rPr>
              <a:t>(e.g. O’Rourke and </a:t>
            </a:r>
            <a:r>
              <a:rPr lang="en-US" sz="1400" dirty="0" err="1" smtClean="0">
                <a:solidFill>
                  <a:srgbClr val="404040"/>
                </a:solidFill>
              </a:rPr>
              <a:t>Vallis</a:t>
            </a:r>
            <a:r>
              <a:rPr lang="en-US" sz="1400" dirty="0" smtClean="0">
                <a:solidFill>
                  <a:srgbClr val="404040"/>
                </a:solidFill>
              </a:rPr>
              <a:t> 2013; </a:t>
            </a:r>
            <a:r>
              <a:rPr lang="en-US" sz="1400" dirty="0" err="1" smtClean="0">
                <a:solidFill>
                  <a:srgbClr val="404040"/>
                </a:solidFill>
              </a:rPr>
              <a:t>Martius</a:t>
            </a:r>
            <a:r>
              <a:rPr lang="en-US" sz="1400" dirty="0" smtClean="0">
                <a:solidFill>
                  <a:srgbClr val="404040"/>
                </a:solidFill>
              </a:rPr>
              <a:t> et al. 2010)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And/or is performed within an </a:t>
            </a:r>
            <a:r>
              <a:rPr lang="en-US" u="sng" dirty="0" smtClean="0">
                <a:solidFill>
                  <a:srgbClr val="000000"/>
                </a:solidFill>
              </a:rPr>
              <a:t>idealized model environment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404040"/>
                </a:solidFill>
              </a:rPr>
              <a:t>(e.g. Lee and Kim 2003; Son and Lee 2005)</a:t>
            </a:r>
            <a:endParaRPr lang="en-US" sz="1400" dirty="0">
              <a:solidFill>
                <a:srgbClr val="404040"/>
              </a:solidFill>
            </a:endParaRPr>
          </a:p>
        </p:txBody>
      </p:sp>
      <p:pic>
        <p:nvPicPr>
          <p:cNvPr id="3" name="Picture 2" descr="SonLee2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9" y="1084278"/>
            <a:ext cx="4687983" cy="55801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66807" y="1471078"/>
            <a:ext cx="1315584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Son and Lee 2005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36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 Superposition Conceptual Model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riehl6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72" y="1152769"/>
            <a:ext cx="5111141" cy="52105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2172" y="1152769"/>
            <a:ext cx="1465385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Riehl</a:t>
            </a:r>
            <a:r>
              <a:rPr lang="en-US" sz="2000" dirty="0" smtClean="0"/>
              <a:t> 1962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882104" y="1552879"/>
            <a:ext cx="3074738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Krishnamurti</a:t>
            </a:r>
            <a:r>
              <a:rPr lang="en-US" dirty="0" smtClean="0"/>
              <a:t> (1961) demonstrated that there are </a:t>
            </a:r>
            <a:r>
              <a:rPr lang="en-US" u="sng" dirty="0" smtClean="0"/>
              <a:t>three</a:t>
            </a:r>
            <a:r>
              <a:rPr lang="en-US" dirty="0" smtClean="0"/>
              <a:t> areas where the </a:t>
            </a:r>
            <a:r>
              <a:rPr lang="en-US" b="1" dirty="0" smtClean="0">
                <a:solidFill>
                  <a:srgbClr val="000000"/>
                </a:solidFill>
              </a:rPr>
              <a:t>polar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b="1" dirty="0" smtClean="0">
                <a:solidFill>
                  <a:srgbClr val="000000"/>
                </a:solidFill>
              </a:rPr>
              <a:t>subtropical </a:t>
            </a:r>
            <a:r>
              <a:rPr lang="en-US" dirty="0" smtClean="0"/>
              <a:t>jets are typically found in close proximity.</a:t>
            </a:r>
          </a:p>
          <a:p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Northern Africa</a:t>
            </a:r>
          </a:p>
        </p:txBody>
      </p:sp>
    </p:spTree>
    <p:extLst>
      <p:ext uri="{BB962C8B-B14F-4D97-AF65-F5344CB8AC3E}">
        <p14:creationId xmlns:p14="http://schemas.microsoft.com/office/powerpoint/2010/main" val="279341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 Superposition Conceptual Model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riehl6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72" y="1152769"/>
            <a:ext cx="5111141" cy="52105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2172" y="1152769"/>
            <a:ext cx="1465385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Riehl</a:t>
            </a:r>
            <a:r>
              <a:rPr lang="en-US" sz="2000" dirty="0" smtClean="0"/>
              <a:t> 1962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82104" y="1552879"/>
            <a:ext cx="3074738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Krishnamurti</a:t>
            </a:r>
            <a:r>
              <a:rPr lang="en-US" dirty="0" smtClean="0"/>
              <a:t> (1961) demonstrated that there are </a:t>
            </a:r>
            <a:r>
              <a:rPr lang="en-US" u="sng" dirty="0" smtClean="0"/>
              <a:t>three</a:t>
            </a:r>
            <a:r>
              <a:rPr lang="en-US" dirty="0" smtClean="0"/>
              <a:t> areas where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b="1" dirty="0" smtClean="0">
                <a:solidFill>
                  <a:srgbClr val="000000"/>
                </a:solidFill>
              </a:rPr>
              <a:t>polar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b="1" dirty="0" smtClean="0">
                <a:solidFill>
                  <a:srgbClr val="000000"/>
                </a:solidFill>
              </a:rPr>
              <a:t>subtropical </a:t>
            </a:r>
            <a:r>
              <a:rPr lang="en-US" dirty="0" smtClean="0"/>
              <a:t>jets are typically found in close proximity.</a:t>
            </a:r>
          </a:p>
          <a:p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Northern Africa</a:t>
            </a:r>
          </a:p>
        </p:txBody>
      </p:sp>
      <p:sp>
        <p:nvSpPr>
          <p:cNvPr id="9" name="Freeform 8"/>
          <p:cNvSpPr/>
          <p:nvPr/>
        </p:nvSpPr>
        <p:spPr>
          <a:xfrm>
            <a:off x="1542618" y="2660316"/>
            <a:ext cx="1077595" cy="2112210"/>
          </a:xfrm>
          <a:custGeom>
            <a:avLst/>
            <a:gdLst>
              <a:gd name="connsiteX0" fmla="*/ 869461 w 869461"/>
              <a:gd name="connsiteY0" fmla="*/ 517769 h 1455615"/>
              <a:gd name="connsiteX1" fmla="*/ 869461 w 869461"/>
              <a:gd name="connsiteY1" fmla="*/ 1016000 h 1455615"/>
              <a:gd name="connsiteX2" fmla="*/ 0 w 869461"/>
              <a:gd name="connsiteY2" fmla="*/ 1455615 h 1455615"/>
              <a:gd name="connsiteX3" fmla="*/ 68384 w 869461"/>
              <a:gd name="connsiteY3" fmla="*/ 0 h 1455615"/>
              <a:gd name="connsiteX4" fmla="*/ 869461 w 869461"/>
              <a:gd name="connsiteY4" fmla="*/ 517769 h 145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461" h="1455615">
                <a:moveTo>
                  <a:pt x="869461" y="517769"/>
                </a:moveTo>
                <a:lnTo>
                  <a:pt x="869461" y="1016000"/>
                </a:lnTo>
                <a:lnTo>
                  <a:pt x="0" y="1455615"/>
                </a:lnTo>
                <a:lnTo>
                  <a:pt x="68384" y="0"/>
                </a:lnTo>
                <a:lnTo>
                  <a:pt x="869461" y="51776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 Superposition Conceptual Model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" y="1142999"/>
            <a:ext cx="7720329" cy="5481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0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 Superposition Conceptual Model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" y="1142999"/>
            <a:ext cx="7720329" cy="5481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7282" y="1386929"/>
            <a:ext cx="3182425" cy="198549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9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Polar Cyclonic PV Anomalies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avalloHakim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99" y="2330511"/>
            <a:ext cx="4424101" cy="6527585"/>
          </a:xfrm>
          <a:prstGeom prst="rect">
            <a:avLst/>
          </a:prstGeom>
        </p:spPr>
      </p:pic>
      <p:pic>
        <p:nvPicPr>
          <p:cNvPr id="7" name="Picture 6" descr="Pyle20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41484"/>
            <a:ext cx="4655775" cy="353838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670372" y="1182540"/>
            <a:ext cx="0" cy="5489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2824" y="1341507"/>
            <a:ext cx="42131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Pyle et al. 2004: </a:t>
            </a:r>
          </a:p>
          <a:p>
            <a:pPr algn="ctr"/>
            <a:r>
              <a:rPr lang="en-US" sz="2400" dirty="0" smtClean="0"/>
              <a:t>Coherent </a:t>
            </a:r>
            <a:r>
              <a:rPr lang="en-US" sz="2400" dirty="0" err="1" smtClean="0"/>
              <a:t>Tropopause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Disturbances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504" y="1130183"/>
            <a:ext cx="41056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Cavallo</a:t>
            </a:r>
            <a:r>
              <a:rPr lang="en-US" sz="2400" b="1" dirty="0" smtClean="0">
                <a:solidFill>
                  <a:srgbClr val="0000FF"/>
                </a:solidFill>
              </a:rPr>
              <a:t> and Hakim 2010:</a:t>
            </a:r>
          </a:p>
          <a:p>
            <a:pPr algn="ctr"/>
            <a:r>
              <a:rPr lang="en-US" sz="2400" dirty="0" err="1" smtClean="0"/>
              <a:t>Tropopause</a:t>
            </a:r>
            <a:r>
              <a:rPr lang="en-US" sz="2400" dirty="0" smtClean="0"/>
              <a:t> Polar </a:t>
            </a:r>
          </a:p>
          <a:p>
            <a:pPr algn="ctr"/>
            <a:r>
              <a:rPr lang="en-US" sz="2400" dirty="0" smtClean="0"/>
              <a:t>Vortices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376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 Superposition Conceptual Model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" y="1142999"/>
            <a:ext cx="7720329" cy="5481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75897" y="4313857"/>
            <a:ext cx="3182425" cy="198549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7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42" y="347579"/>
            <a:ext cx="6109368" cy="6109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37684" y="6456947"/>
            <a:ext cx="217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UW-Madison AOS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80647" y="3154199"/>
            <a:ext cx="14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NP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76654" y="4820057"/>
            <a:ext cx="232142" cy="191164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1033" y="5698788"/>
            <a:ext cx="232142" cy="191164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6576" y="5604864"/>
            <a:ext cx="1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Albany, NY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1033" y="5345428"/>
            <a:ext cx="666925" cy="0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2309" y="5133452"/>
            <a:ext cx="1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Jet Streaks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85446" y="6035359"/>
            <a:ext cx="228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NP</a:t>
            </a:r>
            <a:r>
              <a:rPr lang="en-US" sz="2000" dirty="0" smtClean="0"/>
              <a:t> North Pole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930" y="361234"/>
            <a:ext cx="26354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250-hPa Wind Speed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0000 UTC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6</a:t>
            </a:r>
            <a:r>
              <a:rPr lang="en-US" sz="3200" b="1" dirty="0" smtClean="0">
                <a:solidFill>
                  <a:srgbClr val="000000"/>
                </a:solidFill>
              </a:rPr>
              <a:t> Feb 2017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63436" y="1651000"/>
            <a:ext cx="808564" cy="2770204"/>
          </a:xfrm>
          <a:custGeom>
            <a:avLst/>
            <a:gdLst>
              <a:gd name="connsiteX0" fmla="*/ 808564 w 808564"/>
              <a:gd name="connsiteY0" fmla="*/ 0 h 2770204"/>
              <a:gd name="connsiteX1" fmla="*/ 611008 w 808564"/>
              <a:gd name="connsiteY1" fmla="*/ 451556 h 2770204"/>
              <a:gd name="connsiteX2" fmla="*/ 540453 w 808564"/>
              <a:gd name="connsiteY2" fmla="*/ 776111 h 2770204"/>
              <a:gd name="connsiteX3" fmla="*/ 441675 w 808564"/>
              <a:gd name="connsiteY3" fmla="*/ 1100667 h 2770204"/>
              <a:gd name="connsiteX4" fmla="*/ 272342 w 808564"/>
              <a:gd name="connsiteY4" fmla="*/ 1326444 h 2770204"/>
              <a:gd name="connsiteX5" fmla="*/ 145342 w 808564"/>
              <a:gd name="connsiteY5" fmla="*/ 1552222 h 2770204"/>
              <a:gd name="connsiteX6" fmla="*/ 46564 w 808564"/>
              <a:gd name="connsiteY6" fmla="*/ 1820333 h 2770204"/>
              <a:gd name="connsiteX7" fmla="*/ 4231 w 808564"/>
              <a:gd name="connsiteY7" fmla="*/ 2116667 h 2770204"/>
              <a:gd name="connsiteX8" fmla="*/ 145342 w 808564"/>
              <a:gd name="connsiteY8" fmla="*/ 2356556 h 2770204"/>
              <a:gd name="connsiteX9" fmla="*/ 272342 w 808564"/>
              <a:gd name="connsiteY9" fmla="*/ 2582333 h 2770204"/>
              <a:gd name="connsiteX10" fmla="*/ 399342 w 808564"/>
              <a:gd name="connsiteY10" fmla="*/ 2751667 h 2770204"/>
              <a:gd name="connsiteX11" fmla="*/ 399342 w 808564"/>
              <a:gd name="connsiteY11" fmla="*/ 2765778 h 27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564" h="2770204">
                <a:moveTo>
                  <a:pt x="808564" y="0"/>
                </a:moveTo>
                <a:cubicBezTo>
                  <a:pt x="732128" y="161102"/>
                  <a:pt x="655693" y="322204"/>
                  <a:pt x="611008" y="451556"/>
                </a:cubicBezTo>
                <a:cubicBezTo>
                  <a:pt x="566323" y="580908"/>
                  <a:pt x="568675" y="667926"/>
                  <a:pt x="540453" y="776111"/>
                </a:cubicBezTo>
                <a:cubicBezTo>
                  <a:pt x="512231" y="884296"/>
                  <a:pt x="486360" y="1008945"/>
                  <a:pt x="441675" y="1100667"/>
                </a:cubicBezTo>
                <a:cubicBezTo>
                  <a:pt x="396990" y="1192389"/>
                  <a:pt x="321731" y="1251185"/>
                  <a:pt x="272342" y="1326444"/>
                </a:cubicBezTo>
                <a:cubicBezTo>
                  <a:pt x="222953" y="1401703"/>
                  <a:pt x="182972" y="1469907"/>
                  <a:pt x="145342" y="1552222"/>
                </a:cubicBezTo>
                <a:cubicBezTo>
                  <a:pt x="107712" y="1634537"/>
                  <a:pt x="70082" y="1726259"/>
                  <a:pt x="46564" y="1820333"/>
                </a:cubicBezTo>
                <a:cubicBezTo>
                  <a:pt x="23046" y="1914407"/>
                  <a:pt x="-12232" y="2027297"/>
                  <a:pt x="4231" y="2116667"/>
                </a:cubicBezTo>
                <a:cubicBezTo>
                  <a:pt x="20694" y="2206038"/>
                  <a:pt x="100657" y="2278945"/>
                  <a:pt x="145342" y="2356556"/>
                </a:cubicBezTo>
                <a:cubicBezTo>
                  <a:pt x="190027" y="2434167"/>
                  <a:pt x="230009" y="2516481"/>
                  <a:pt x="272342" y="2582333"/>
                </a:cubicBezTo>
                <a:cubicBezTo>
                  <a:pt x="314675" y="2648185"/>
                  <a:pt x="378175" y="2721093"/>
                  <a:pt x="399342" y="2751667"/>
                </a:cubicBezTo>
                <a:cubicBezTo>
                  <a:pt x="420509" y="2782241"/>
                  <a:pt x="399342" y="2765778"/>
                  <a:pt x="399342" y="2765778"/>
                </a:cubicBezTo>
              </a:path>
            </a:pathLst>
          </a:custGeom>
          <a:ln w="76200" cmpd="sng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557889" y="2946910"/>
            <a:ext cx="1044496" cy="947757"/>
          </a:xfrm>
          <a:custGeom>
            <a:avLst/>
            <a:gdLst>
              <a:gd name="connsiteX0" fmla="*/ 0 w 1044496"/>
              <a:gd name="connsiteY0" fmla="*/ 665534 h 947757"/>
              <a:gd name="connsiteX1" fmla="*/ 169333 w 1044496"/>
              <a:gd name="connsiteY1" fmla="*/ 383312 h 947757"/>
              <a:gd name="connsiteX2" fmla="*/ 381000 w 1044496"/>
              <a:gd name="connsiteY2" fmla="*/ 115201 h 947757"/>
              <a:gd name="connsiteX3" fmla="*/ 677333 w 1044496"/>
              <a:gd name="connsiteY3" fmla="*/ 16423 h 947757"/>
              <a:gd name="connsiteX4" fmla="*/ 931333 w 1044496"/>
              <a:gd name="connsiteY4" fmla="*/ 439757 h 947757"/>
              <a:gd name="connsiteX5" fmla="*/ 1044222 w 1044496"/>
              <a:gd name="connsiteY5" fmla="*/ 693757 h 947757"/>
              <a:gd name="connsiteX6" fmla="*/ 903111 w 1044496"/>
              <a:gd name="connsiteY6" fmla="*/ 947757 h 94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4496" h="947757">
                <a:moveTo>
                  <a:pt x="0" y="665534"/>
                </a:moveTo>
                <a:cubicBezTo>
                  <a:pt x="52916" y="570284"/>
                  <a:pt x="105833" y="475034"/>
                  <a:pt x="169333" y="383312"/>
                </a:cubicBezTo>
                <a:cubicBezTo>
                  <a:pt x="232833" y="291590"/>
                  <a:pt x="296333" y="176349"/>
                  <a:pt x="381000" y="115201"/>
                </a:cubicBezTo>
                <a:cubicBezTo>
                  <a:pt x="465667" y="54053"/>
                  <a:pt x="585611" y="-37670"/>
                  <a:pt x="677333" y="16423"/>
                </a:cubicBezTo>
                <a:cubicBezTo>
                  <a:pt x="769055" y="70516"/>
                  <a:pt x="870185" y="326868"/>
                  <a:pt x="931333" y="439757"/>
                </a:cubicBezTo>
                <a:cubicBezTo>
                  <a:pt x="992481" y="552646"/>
                  <a:pt x="1048926" y="609090"/>
                  <a:pt x="1044222" y="693757"/>
                </a:cubicBezTo>
                <a:cubicBezTo>
                  <a:pt x="1039518" y="778424"/>
                  <a:pt x="903111" y="947757"/>
                  <a:pt x="903111" y="947757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291667" y="4572000"/>
            <a:ext cx="762000" cy="268111"/>
          </a:xfrm>
          <a:custGeom>
            <a:avLst/>
            <a:gdLst>
              <a:gd name="connsiteX0" fmla="*/ 0 w 762000"/>
              <a:gd name="connsiteY0" fmla="*/ 0 h 268111"/>
              <a:gd name="connsiteX1" fmla="*/ 479777 w 762000"/>
              <a:gd name="connsiteY1" fmla="*/ 169333 h 268111"/>
              <a:gd name="connsiteX2" fmla="*/ 762000 w 762000"/>
              <a:gd name="connsiteY2" fmla="*/ 268111 h 26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268111">
                <a:moveTo>
                  <a:pt x="0" y="0"/>
                </a:moveTo>
                <a:lnTo>
                  <a:pt x="479777" y="169333"/>
                </a:lnTo>
                <a:lnTo>
                  <a:pt x="762000" y="268111"/>
                </a:ln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477000" y="3872324"/>
            <a:ext cx="676287" cy="1179454"/>
          </a:xfrm>
          <a:custGeom>
            <a:avLst/>
            <a:gdLst>
              <a:gd name="connsiteX0" fmla="*/ 0 w 676287"/>
              <a:gd name="connsiteY0" fmla="*/ 1179454 h 1179454"/>
              <a:gd name="connsiteX1" fmla="*/ 338667 w 676287"/>
              <a:gd name="connsiteY1" fmla="*/ 996009 h 1179454"/>
              <a:gd name="connsiteX2" fmla="*/ 550333 w 676287"/>
              <a:gd name="connsiteY2" fmla="*/ 770232 h 1179454"/>
              <a:gd name="connsiteX3" fmla="*/ 649111 w 676287"/>
              <a:gd name="connsiteY3" fmla="*/ 544454 h 1179454"/>
              <a:gd name="connsiteX4" fmla="*/ 663222 w 676287"/>
              <a:gd name="connsiteY4" fmla="*/ 248120 h 1179454"/>
              <a:gd name="connsiteX5" fmla="*/ 479778 w 676287"/>
              <a:gd name="connsiteY5" fmla="*/ 22343 h 1179454"/>
              <a:gd name="connsiteX6" fmla="*/ 437444 w 676287"/>
              <a:gd name="connsiteY6" fmla="*/ 8232 h 117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287" h="1179454">
                <a:moveTo>
                  <a:pt x="0" y="1179454"/>
                </a:moveTo>
                <a:cubicBezTo>
                  <a:pt x="123472" y="1121833"/>
                  <a:pt x="246945" y="1064213"/>
                  <a:pt x="338667" y="996009"/>
                </a:cubicBezTo>
                <a:cubicBezTo>
                  <a:pt x="430389" y="927805"/>
                  <a:pt x="498592" y="845491"/>
                  <a:pt x="550333" y="770232"/>
                </a:cubicBezTo>
                <a:cubicBezTo>
                  <a:pt x="602074" y="694973"/>
                  <a:pt x="630296" y="631473"/>
                  <a:pt x="649111" y="544454"/>
                </a:cubicBezTo>
                <a:cubicBezTo>
                  <a:pt x="667926" y="457435"/>
                  <a:pt x="691444" y="335138"/>
                  <a:pt x="663222" y="248120"/>
                </a:cubicBezTo>
                <a:cubicBezTo>
                  <a:pt x="635000" y="161102"/>
                  <a:pt x="517408" y="62324"/>
                  <a:pt x="479778" y="22343"/>
                </a:cubicBezTo>
                <a:cubicBezTo>
                  <a:pt x="442148" y="-17638"/>
                  <a:pt x="437444" y="8232"/>
                  <a:pt x="437444" y="8232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660444" y="3033889"/>
            <a:ext cx="997984" cy="719667"/>
          </a:xfrm>
          <a:custGeom>
            <a:avLst/>
            <a:gdLst>
              <a:gd name="connsiteX0" fmla="*/ 0 w 997984"/>
              <a:gd name="connsiteY0" fmla="*/ 719667 h 719667"/>
              <a:gd name="connsiteX1" fmla="*/ 338667 w 997984"/>
              <a:gd name="connsiteY1" fmla="*/ 479778 h 719667"/>
              <a:gd name="connsiteX2" fmla="*/ 719667 w 997984"/>
              <a:gd name="connsiteY2" fmla="*/ 381000 h 719667"/>
              <a:gd name="connsiteX3" fmla="*/ 973667 w 997984"/>
              <a:gd name="connsiteY3" fmla="*/ 310444 h 719667"/>
              <a:gd name="connsiteX4" fmla="*/ 987778 w 997984"/>
              <a:gd name="connsiteY4" fmla="*/ 0 h 71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84" h="719667">
                <a:moveTo>
                  <a:pt x="0" y="719667"/>
                </a:moveTo>
                <a:cubicBezTo>
                  <a:pt x="109361" y="627944"/>
                  <a:pt x="218723" y="536222"/>
                  <a:pt x="338667" y="479778"/>
                </a:cubicBezTo>
                <a:cubicBezTo>
                  <a:pt x="458612" y="423333"/>
                  <a:pt x="613834" y="409222"/>
                  <a:pt x="719667" y="381000"/>
                </a:cubicBezTo>
                <a:cubicBezTo>
                  <a:pt x="825500" y="352778"/>
                  <a:pt x="928982" y="373944"/>
                  <a:pt x="973667" y="310444"/>
                </a:cubicBezTo>
                <a:cubicBezTo>
                  <a:pt x="1018352" y="246944"/>
                  <a:pt x="987778" y="0"/>
                  <a:pt x="987778" y="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715000" y="1324681"/>
            <a:ext cx="2696592" cy="2569986"/>
          </a:xfrm>
          <a:custGeom>
            <a:avLst/>
            <a:gdLst>
              <a:gd name="connsiteX0" fmla="*/ 2652889 w 2696592"/>
              <a:gd name="connsiteY0" fmla="*/ 2569986 h 2569986"/>
              <a:gd name="connsiteX1" fmla="*/ 2681111 w 2696592"/>
              <a:gd name="connsiteY1" fmla="*/ 1977319 h 2569986"/>
              <a:gd name="connsiteX2" fmla="*/ 2441222 w 2696592"/>
              <a:gd name="connsiteY2" fmla="*/ 1497541 h 2569986"/>
              <a:gd name="connsiteX3" fmla="*/ 2130778 w 2696592"/>
              <a:gd name="connsiteY3" fmla="*/ 1045986 h 2569986"/>
              <a:gd name="connsiteX4" fmla="*/ 1792111 w 2696592"/>
              <a:gd name="connsiteY4" fmla="*/ 679097 h 2569986"/>
              <a:gd name="connsiteX5" fmla="*/ 1312333 w 2696592"/>
              <a:gd name="connsiteY5" fmla="*/ 410986 h 2569986"/>
              <a:gd name="connsiteX6" fmla="*/ 1001889 w 2696592"/>
              <a:gd name="connsiteY6" fmla="*/ 213430 h 2569986"/>
              <a:gd name="connsiteX7" fmla="*/ 719667 w 2696592"/>
              <a:gd name="connsiteY7" fmla="*/ 44097 h 2569986"/>
              <a:gd name="connsiteX8" fmla="*/ 381000 w 2696592"/>
              <a:gd name="connsiteY8" fmla="*/ 1763 h 2569986"/>
              <a:gd name="connsiteX9" fmla="*/ 0 w 2696592"/>
              <a:gd name="connsiteY9" fmla="*/ 86430 h 256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6592" h="2569986">
                <a:moveTo>
                  <a:pt x="2652889" y="2569986"/>
                </a:moveTo>
                <a:cubicBezTo>
                  <a:pt x="2684639" y="2363023"/>
                  <a:pt x="2716389" y="2156060"/>
                  <a:pt x="2681111" y="1977319"/>
                </a:cubicBezTo>
                <a:cubicBezTo>
                  <a:pt x="2645833" y="1798578"/>
                  <a:pt x="2532944" y="1652763"/>
                  <a:pt x="2441222" y="1497541"/>
                </a:cubicBezTo>
                <a:cubicBezTo>
                  <a:pt x="2349500" y="1342319"/>
                  <a:pt x="2238963" y="1182393"/>
                  <a:pt x="2130778" y="1045986"/>
                </a:cubicBezTo>
                <a:cubicBezTo>
                  <a:pt x="2022593" y="909579"/>
                  <a:pt x="1928518" y="784930"/>
                  <a:pt x="1792111" y="679097"/>
                </a:cubicBezTo>
                <a:cubicBezTo>
                  <a:pt x="1655704" y="573264"/>
                  <a:pt x="1444037" y="488597"/>
                  <a:pt x="1312333" y="410986"/>
                </a:cubicBezTo>
                <a:cubicBezTo>
                  <a:pt x="1180629" y="333375"/>
                  <a:pt x="1100667" y="274578"/>
                  <a:pt x="1001889" y="213430"/>
                </a:cubicBezTo>
                <a:cubicBezTo>
                  <a:pt x="903111" y="152282"/>
                  <a:pt x="823148" y="79375"/>
                  <a:pt x="719667" y="44097"/>
                </a:cubicBezTo>
                <a:cubicBezTo>
                  <a:pt x="616186" y="8819"/>
                  <a:pt x="500944" y="-5292"/>
                  <a:pt x="381000" y="1763"/>
                </a:cubicBezTo>
                <a:cubicBezTo>
                  <a:pt x="261056" y="8818"/>
                  <a:pt x="0" y="86430"/>
                  <a:pt x="0" y="8643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854222" y="1947333"/>
            <a:ext cx="931334" cy="184617"/>
          </a:xfrm>
          <a:custGeom>
            <a:avLst/>
            <a:gdLst>
              <a:gd name="connsiteX0" fmla="*/ 931334 w 931334"/>
              <a:gd name="connsiteY0" fmla="*/ 56445 h 184617"/>
              <a:gd name="connsiteX1" fmla="*/ 635000 w 931334"/>
              <a:gd name="connsiteY1" fmla="*/ 183445 h 184617"/>
              <a:gd name="connsiteX2" fmla="*/ 268111 w 931334"/>
              <a:gd name="connsiteY2" fmla="*/ 112889 h 184617"/>
              <a:gd name="connsiteX3" fmla="*/ 0 w 931334"/>
              <a:gd name="connsiteY3" fmla="*/ 0 h 1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334" h="184617">
                <a:moveTo>
                  <a:pt x="931334" y="56445"/>
                </a:moveTo>
                <a:cubicBezTo>
                  <a:pt x="838435" y="115241"/>
                  <a:pt x="745537" y="174038"/>
                  <a:pt x="635000" y="183445"/>
                </a:cubicBezTo>
                <a:cubicBezTo>
                  <a:pt x="524463" y="192852"/>
                  <a:pt x="373944" y="143463"/>
                  <a:pt x="268111" y="112889"/>
                </a:cubicBezTo>
                <a:cubicBezTo>
                  <a:pt x="162278" y="82315"/>
                  <a:pt x="0" y="0"/>
                  <a:pt x="0" y="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1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Tropical </a:t>
            </a:r>
            <a:r>
              <a:rPr lang="en-US" b="1" dirty="0" err="1" smtClean="0"/>
              <a:t>Anticyclonic</a:t>
            </a:r>
            <a:r>
              <a:rPr lang="en-US" b="1" dirty="0" smtClean="0"/>
              <a:t> PV Anomalies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09746" y="1070870"/>
            <a:ext cx="236026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Heather </a:t>
            </a:r>
            <a:r>
              <a:rPr lang="en-US" dirty="0" err="1" smtClean="0"/>
              <a:t>Archambault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4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Tropical </a:t>
            </a:r>
            <a:r>
              <a:rPr lang="en-US" b="1" dirty="0" err="1" smtClean="0"/>
              <a:t>Anticyclonic</a:t>
            </a:r>
            <a:r>
              <a:rPr lang="en-US" b="1" dirty="0" smtClean="0"/>
              <a:t> PV Anomalies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846631" y="34600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9746" y="1070870"/>
            <a:ext cx="236026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Heather </a:t>
            </a:r>
            <a:r>
              <a:rPr lang="en-US" dirty="0" err="1" smtClean="0"/>
              <a:t>Archambault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4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Tropical </a:t>
            </a:r>
            <a:r>
              <a:rPr lang="en-US" b="1" dirty="0" err="1" smtClean="0"/>
              <a:t>Anticyclonic</a:t>
            </a:r>
            <a:r>
              <a:rPr lang="en-US" b="1" dirty="0" smtClean="0"/>
              <a:t> PV Anomalies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846631" y="34600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9746" y="1070870"/>
            <a:ext cx="236026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Heather </a:t>
            </a:r>
            <a:r>
              <a:rPr lang="en-US" dirty="0" err="1" smtClean="0"/>
              <a:t>Archambault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2744661"/>
            <a:ext cx="3484337" cy="2862323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Several studies document the mechanisms through which low PV air can be transported </a:t>
            </a:r>
            <a:r>
              <a:rPr lang="en-US" b="1" dirty="0" err="1" smtClean="0">
                <a:solidFill>
                  <a:srgbClr val="0000FF"/>
                </a:solidFill>
              </a:rPr>
              <a:t>poleward</a:t>
            </a:r>
            <a:r>
              <a:rPr lang="en-US" b="1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Liebmann</a:t>
            </a:r>
            <a:r>
              <a:rPr lang="en-US" dirty="0" smtClean="0"/>
              <a:t> and Hartmann 1984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Iskenderian</a:t>
            </a:r>
            <a:r>
              <a:rPr lang="en-US" dirty="0" smtClean="0"/>
              <a:t> 1995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Roundy et al. 2010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Fröhlich</a:t>
            </a:r>
            <a:r>
              <a:rPr lang="en-US" dirty="0" smtClean="0"/>
              <a:t> et al. 2013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Archambault</a:t>
            </a:r>
            <a:r>
              <a:rPr lang="en-US" dirty="0" smtClean="0"/>
              <a:t> et al. 2013;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2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Tropical </a:t>
            </a:r>
            <a:r>
              <a:rPr lang="en-US" b="1" dirty="0" err="1" smtClean="0"/>
              <a:t>Anticyclonic</a:t>
            </a:r>
            <a:r>
              <a:rPr lang="en-US" b="1" dirty="0" smtClean="0"/>
              <a:t> PV Anomalies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846631" y="34600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9746" y="1070870"/>
            <a:ext cx="236026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Heather </a:t>
            </a:r>
            <a:r>
              <a:rPr lang="en-US" dirty="0" err="1" smtClean="0"/>
              <a:t>Archambault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2744661"/>
            <a:ext cx="3484337" cy="2585323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Tropical </a:t>
            </a:r>
            <a:r>
              <a:rPr lang="en-US" b="1" dirty="0" err="1" smtClean="0">
                <a:solidFill>
                  <a:srgbClr val="0000FF"/>
                </a:solidFill>
              </a:rPr>
              <a:t>anticyclonic</a:t>
            </a:r>
            <a:r>
              <a:rPr lang="en-US" b="1" dirty="0" smtClean="0">
                <a:solidFill>
                  <a:srgbClr val="0000FF"/>
                </a:solidFill>
              </a:rPr>
              <a:t> PV anomalies typify a thermodynamic environment characterized by:</a:t>
            </a:r>
          </a:p>
          <a:p>
            <a:pPr algn="ctr"/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Weak upper-tropospheric static stability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Atmospheric rivers within the </a:t>
            </a:r>
            <a:r>
              <a:rPr lang="en-US" dirty="0" err="1" smtClean="0"/>
              <a:t>poleward</a:t>
            </a:r>
            <a:r>
              <a:rPr lang="en-US" dirty="0" smtClean="0"/>
              <a:t>-directed branch of their circulation, on occasion</a:t>
            </a:r>
          </a:p>
        </p:txBody>
      </p:sp>
    </p:spTree>
    <p:extLst>
      <p:ext uri="{BB962C8B-B14F-4D97-AF65-F5344CB8AC3E}">
        <p14:creationId xmlns:p14="http://schemas.microsoft.com/office/powerpoint/2010/main" val="197368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 Superposition Conceptual Model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" y="1142999"/>
            <a:ext cx="7720329" cy="5481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3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 Superposition Conceptual Model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" y="1142999"/>
            <a:ext cx="7720329" cy="5481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8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 Superposition Conceptual Model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" y="1142999"/>
            <a:ext cx="7720328" cy="5481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8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The Process of Superposition (WM17)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WM16b_Figur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4" y="1054077"/>
            <a:ext cx="7642494" cy="58039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3180" y="6441783"/>
            <a:ext cx="7747188" cy="5074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1572" y="6012496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7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The Process of Superposition (WM17)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M16b_Figur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8742"/>
            <a:ext cx="6697313" cy="5584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798" y="1153341"/>
            <a:ext cx="248170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0000 UTC 19 Dec 2009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0419" y="1153341"/>
            <a:ext cx="248170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1800 UTC 19 Dec 2009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1798" y="3962806"/>
            <a:ext cx="248170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1200 UTC 20 Dec 2009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116717" y="4963746"/>
            <a:ext cx="4695130" cy="1620517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35690" y="5220380"/>
            <a:ext cx="4351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18–20 December 2009 </a:t>
            </a:r>
          </a:p>
          <a:p>
            <a:r>
              <a:rPr lang="en-US" sz="3200" dirty="0" smtClean="0"/>
              <a:t>Mid-Atlantic Blizzard </a:t>
            </a:r>
          </a:p>
        </p:txBody>
      </p:sp>
    </p:spTree>
    <p:extLst>
      <p:ext uri="{BB962C8B-B14F-4D97-AF65-F5344CB8AC3E}">
        <p14:creationId xmlns:p14="http://schemas.microsoft.com/office/powerpoint/2010/main" val="367506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The Process of Superposition (WM17)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WM16b_Figure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737"/>
            <a:ext cx="9144000" cy="6786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77368" y="4642563"/>
            <a:ext cx="9421367" cy="33661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4963746"/>
            <a:ext cx="8354647" cy="1620517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7526" y="5153539"/>
            <a:ext cx="77424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Employed piecewise PV inversion (Davis and Emanuel 1991) to diagnose the development of a superposition during the blizzard.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23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42" y="347579"/>
            <a:ext cx="6109368" cy="6109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1930" y="361234"/>
            <a:ext cx="26354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850-hPa Temperature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0000 UTC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6</a:t>
            </a:r>
            <a:r>
              <a:rPr lang="en-US" sz="3200" b="1" dirty="0" smtClean="0">
                <a:solidFill>
                  <a:srgbClr val="000000"/>
                </a:solidFill>
              </a:rPr>
              <a:t> Feb 2017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7684" y="6456947"/>
            <a:ext cx="217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UW-Madison AOS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80647" y="3154199"/>
            <a:ext cx="14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NP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76654" y="4820057"/>
            <a:ext cx="232142" cy="191164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1033" y="5698788"/>
            <a:ext cx="232142" cy="191164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6576" y="5604864"/>
            <a:ext cx="1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Albany, NY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1033" y="5345428"/>
            <a:ext cx="666925" cy="0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2309" y="5133452"/>
            <a:ext cx="1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Jet Streaks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85446" y="6035359"/>
            <a:ext cx="228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NP</a:t>
            </a:r>
            <a:r>
              <a:rPr lang="en-US" sz="2000" dirty="0" smtClean="0"/>
              <a:t> North Pole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763436" y="1651000"/>
            <a:ext cx="808564" cy="2770204"/>
          </a:xfrm>
          <a:custGeom>
            <a:avLst/>
            <a:gdLst>
              <a:gd name="connsiteX0" fmla="*/ 808564 w 808564"/>
              <a:gd name="connsiteY0" fmla="*/ 0 h 2770204"/>
              <a:gd name="connsiteX1" fmla="*/ 611008 w 808564"/>
              <a:gd name="connsiteY1" fmla="*/ 451556 h 2770204"/>
              <a:gd name="connsiteX2" fmla="*/ 540453 w 808564"/>
              <a:gd name="connsiteY2" fmla="*/ 776111 h 2770204"/>
              <a:gd name="connsiteX3" fmla="*/ 441675 w 808564"/>
              <a:gd name="connsiteY3" fmla="*/ 1100667 h 2770204"/>
              <a:gd name="connsiteX4" fmla="*/ 272342 w 808564"/>
              <a:gd name="connsiteY4" fmla="*/ 1326444 h 2770204"/>
              <a:gd name="connsiteX5" fmla="*/ 145342 w 808564"/>
              <a:gd name="connsiteY5" fmla="*/ 1552222 h 2770204"/>
              <a:gd name="connsiteX6" fmla="*/ 46564 w 808564"/>
              <a:gd name="connsiteY6" fmla="*/ 1820333 h 2770204"/>
              <a:gd name="connsiteX7" fmla="*/ 4231 w 808564"/>
              <a:gd name="connsiteY7" fmla="*/ 2116667 h 2770204"/>
              <a:gd name="connsiteX8" fmla="*/ 145342 w 808564"/>
              <a:gd name="connsiteY8" fmla="*/ 2356556 h 2770204"/>
              <a:gd name="connsiteX9" fmla="*/ 272342 w 808564"/>
              <a:gd name="connsiteY9" fmla="*/ 2582333 h 2770204"/>
              <a:gd name="connsiteX10" fmla="*/ 399342 w 808564"/>
              <a:gd name="connsiteY10" fmla="*/ 2751667 h 2770204"/>
              <a:gd name="connsiteX11" fmla="*/ 399342 w 808564"/>
              <a:gd name="connsiteY11" fmla="*/ 2765778 h 27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564" h="2770204">
                <a:moveTo>
                  <a:pt x="808564" y="0"/>
                </a:moveTo>
                <a:cubicBezTo>
                  <a:pt x="732128" y="161102"/>
                  <a:pt x="655693" y="322204"/>
                  <a:pt x="611008" y="451556"/>
                </a:cubicBezTo>
                <a:cubicBezTo>
                  <a:pt x="566323" y="580908"/>
                  <a:pt x="568675" y="667926"/>
                  <a:pt x="540453" y="776111"/>
                </a:cubicBezTo>
                <a:cubicBezTo>
                  <a:pt x="512231" y="884296"/>
                  <a:pt x="486360" y="1008945"/>
                  <a:pt x="441675" y="1100667"/>
                </a:cubicBezTo>
                <a:cubicBezTo>
                  <a:pt x="396990" y="1192389"/>
                  <a:pt x="321731" y="1251185"/>
                  <a:pt x="272342" y="1326444"/>
                </a:cubicBezTo>
                <a:cubicBezTo>
                  <a:pt x="222953" y="1401703"/>
                  <a:pt x="182972" y="1469907"/>
                  <a:pt x="145342" y="1552222"/>
                </a:cubicBezTo>
                <a:cubicBezTo>
                  <a:pt x="107712" y="1634537"/>
                  <a:pt x="70082" y="1726259"/>
                  <a:pt x="46564" y="1820333"/>
                </a:cubicBezTo>
                <a:cubicBezTo>
                  <a:pt x="23046" y="1914407"/>
                  <a:pt x="-12232" y="2027297"/>
                  <a:pt x="4231" y="2116667"/>
                </a:cubicBezTo>
                <a:cubicBezTo>
                  <a:pt x="20694" y="2206038"/>
                  <a:pt x="100657" y="2278945"/>
                  <a:pt x="145342" y="2356556"/>
                </a:cubicBezTo>
                <a:cubicBezTo>
                  <a:pt x="190027" y="2434167"/>
                  <a:pt x="230009" y="2516481"/>
                  <a:pt x="272342" y="2582333"/>
                </a:cubicBezTo>
                <a:cubicBezTo>
                  <a:pt x="314675" y="2648185"/>
                  <a:pt x="378175" y="2721093"/>
                  <a:pt x="399342" y="2751667"/>
                </a:cubicBezTo>
                <a:cubicBezTo>
                  <a:pt x="420509" y="2782241"/>
                  <a:pt x="399342" y="2765778"/>
                  <a:pt x="399342" y="2765778"/>
                </a:cubicBezTo>
              </a:path>
            </a:pathLst>
          </a:custGeom>
          <a:ln w="76200" cmpd="sng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557889" y="2946910"/>
            <a:ext cx="1044496" cy="947757"/>
          </a:xfrm>
          <a:custGeom>
            <a:avLst/>
            <a:gdLst>
              <a:gd name="connsiteX0" fmla="*/ 0 w 1044496"/>
              <a:gd name="connsiteY0" fmla="*/ 665534 h 947757"/>
              <a:gd name="connsiteX1" fmla="*/ 169333 w 1044496"/>
              <a:gd name="connsiteY1" fmla="*/ 383312 h 947757"/>
              <a:gd name="connsiteX2" fmla="*/ 381000 w 1044496"/>
              <a:gd name="connsiteY2" fmla="*/ 115201 h 947757"/>
              <a:gd name="connsiteX3" fmla="*/ 677333 w 1044496"/>
              <a:gd name="connsiteY3" fmla="*/ 16423 h 947757"/>
              <a:gd name="connsiteX4" fmla="*/ 931333 w 1044496"/>
              <a:gd name="connsiteY4" fmla="*/ 439757 h 947757"/>
              <a:gd name="connsiteX5" fmla="*/ 1044222 w 1044496"/>
              <a:gd name="connsiteY5" fmla="*/ 693757 h 947757"/>
              <a:gd name="connsiteX6" fmla="*/ 903111 w 1044496"/>
              <a:gd name="connsiteY6" fmla="*/ 947757 h 94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4496" h="947757">
                <a:moveTo>
                  <a:pt x="0" y="665534"/>
                </a:moveTo>
                <a:cubicBezTo>
                  <a:pt x="52916" y="570284"/>
                  <a:pt x="105833" y="475034"/>
                  <a:pt x="169333" y="383312"/>
                </a:cubicBezTo>
                <a:cubicBezTo>
                  <a:pt x="232833" y="291590"/>
                  <a:pt x="296333" y="176349"/>
                  <a:pt x="381000" y="115201"/>
                </a:cubicBezTo>
                <a:cubicBezTo>
                  <a:pt x="465667" y="54053"/>
                  <a:pt x="585611" y="-37670"/>
                  <a:pt x="677333" y="16423"/>
                </a:cubicBezTo>
                <a:cubicBezTo>
                  <a:pt x="769055" y="70516"/>
                  <a:pt x="870185" y="326868"/>
                  <a:pt x="931333" y="439757"/>
                </a:cubicBezTo>
                <a:cubicBezTo>
                  <a:pt x="992481" y="552646"/>
                  <a:pt x="1048926" y="609090"/>
                  <a:pt x="1044222" y="693757"/>
                </a:cubicBezTo>
                <a:cubicBezTo>
                  <a:pt x="1039518" y="778424"/>
                  <a:pt x="903111" y="947757"/>
                  <a:pt x="903111" y="947757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291667" y="4572000"/>
            <a:ext cx="762000" cy="268111"/>
          </a:xfrm>
          <a:custGeom>
            <a:avLst/>
            <a:gdLst>
              <a:gd name="connsiteX0" fmla="*/ 0 w 762000"/>
              <a:gd name="connsiteY0" fmla="*/ 0 h 268111"/>
              <a:gd name="connsiteX1" fmla="*/ 479777 w 762000"/>
              <a:gd name="connsiteY1" fmla="*/ 169333 h 268111"/>
              <a:gd name="connsiteX2" fmla="*/ 762000 w 762000"/>
              <a:gd name="connsiteY2" fmla="*/ 268111 h 26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268111">
                <a:moveTo>
                  <a:pt x="0" y="0"/>
                </a:moveTo>
                <a:lnTo>
                  <a:pt x="479777" y="169333"/>
                </a:lnTo>
                <a:lnTo>
                  <a:pt x="762000" y="268111"/>
                </a:ln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477000" y="3872324"/>
            <a:ext cx="676287" cy="1179454"/>
          </a:xfrm>
          <a:custGeom>
            <a:avLst/>
            <a:gdLst>
              <a:gd name="connsiteX0" fmla="*/ 0 w 676287"/>
              <a:gd name="connsiteY0" fmla="*/ 1179454 h 1179454"/>
              <a:gd name="connsiteX1" fmla="*/ 338667 w 676287"/>
              <a:gd name="connsiteY1" fmla="*/ 996009 h 1179454"/>
              <a:gd name="connsiteX2" fmla="*/ 550333 w 676287"/>
              <a:gd name="connsiteY2" fmla="*/ 770232 h 1179454"/>
              <a:gd name="connsiteX3" fmla="*/ 649111 w 676287"/>
              <a:gd name="connsiteY3" fmla="*/ 544454 h 1179454"/>
              <a:gd name="connsiteX4" fmla="*/ 663222 w 676287"/>
              <a:gd name="connsiteY4" fmla="*/ 248120 h 1179454"/>
              <a:gd name="connsiteX5" fmla="*/ 479778 w 676287"/>
              <a:gd name="connsiteY5" fmla="*/ 22343 h 1179454"/>
              <a:gd name="connsiteX6" fmla="*/ 437444 w 676287"/>
              <a:gd name="connsiteY6" fmla="*/ 8232 h 117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287" h="1179454">
                <a:moveTo>
                  <a:pt x="0" y="1179454"/>
                </a:moveTo>
                <a:cubicBezTo>
                  <a:pt x="123472" y="1121833"/>
                  <a:pt x="246945" y="1064213"/>
                  <a:pt x="338667" y="996009"/>
                </a:cubicBezTo>
                <a:cubicBezTo>
                  <a:pt x="430389" y="927805"/>
                  <a:pt x="498592" y="845491"/>
                  <a:pt x="550333" y="770232"/>
                </a:cubicBezTo>
                <a:cubicBezTo>
                  <a:pt x="602074" y="694973"/>
                  <a:pt x="630296" y="631473"/>
                  <a:pt x="649111" y="544454"/>
                </a:cubicBezTo>
                <a:cubicBezTo>
                  <a:pt x="667926" y="457435"/>
                  <a:pt x="691444" y="335138"/>
                  <a:pt x="663222" y="248120"/>
                </a:cubicBezTo>
                <a:cubicBezTo>
                  <a:pt x="635000" y="161102"/>
                  <a:pt x="517408" y="62324"/>
                  <a:pt x="479778" y="22343"/>
                </a:cubicBezTo>
                <a:cubicBezTo>
                  <a:pt x="442148" y="-17638"/>
                  <a:pt x="437444" y="8232"/>
                  <a:pt x="437444" y="8232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660444" y="3033889"/>
            <a:ext cx="997984" cy="719667"/>
          </a:xfrm>
          <a:custGeom>
            <a:avLst/>
            <a:gdLst>
              <a:gd name="connsiteX0" fmla="*/ 0 w 997984"/>
              <a:gd name="connsiteY0" fmla="*/ 719667 h 719667"/>
              <a:gd name="connsiteX1" fmla="*/ 338667 w 997984"/>
              <a:gd name="connsiteY1" fmla="*/ 479778 h 719667"/>
              <a:gd name="connsiteX2" fmla="*/ 719667 w 997984"/>
              <a:gd name="connsiteY2" fmla="*/ 381000 h 719667"/>
              <a:gd name="connsiteX3" fmla="*/ 973667 w 997984"/>
              <a:gd name="connsiteY3" fmla="*/ 310444 h 719667"/>
              <a:gd name="connsiteX4" fmla="*/ 987778 w 997984"/>
              <a:gd name="connsiteY4" fmla="*/ 0 h 71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84" h="719667">
                <a:moveTo>
                  <a:pt x="0" y="719667"/>
                </a:moveTo>
                <a:cubicBezTo>
                  <a:pt x="109361" y="627944"/>
                  <a:pt x="218723" y="536222"/>
                  <a:pt x="338667" y="479778"/>
                </a:cubicBezTo>
                <a:cubicBezTo>
                  <a:pt x="458612" y="423333"/>
                  <a:pt x="613834" y="409222"/>
                  <a:pt x="719667" y="381000"/>
                </a:cubicBezTo>
                <a:cubicBezTo>
                  <a:pt x="825500" y="352778"/>
                  <a:pt x="928982" y="373944"/>
                  <a:pt x="973667" y="310444"/>
                </a:cubicBezTo>
                <a:cubicBezTo>
                  <a:pt x="1018352" y="246944"/>
                  <a:pt x="987778" y="0"/>
                  <a:pt x="987778" y="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715000" y="1324681"/>
            <a:ext cx="2696592" cy="2569986"/>
          </a:xfrm>
          <a:custGeom>
            <a:avLst/>
            <a:gdLst>
              <a:gd name="connsiteX0" fmla="*/ 2652889 w 2696592"/>
              <a:gd name="connsiteY0" fmla="*/ 2569986 h 2569986"/>
              <a:gd name="connsiteX1" fmla="*/ 2681111 w 2696592"/>
              <a:gd name="connsiteY1" fmla="*/ 1977319 h 2569986"/>
              <a:gd name="connsiteX2" fmla="*/ 2441222 w 2696592"/>
              <a:gd name="connsiteY2" fmla="*/ 1497541 h 2569986"/>
              <a:gd name="connsiteX3" fmla="*/ 2130778 w 2696592"/>
              <a:gd name="connsiteY3" fmla="*/ 1045986 h 2569986"/>
              <a:gd name="connsiteX4" fmla="*/ 1792111 w 2696592"/>
              <a:gd name="connsiteY4" fmla="*/ 679097 h 2569986"/>
              <a:gd name="connsiteX5" fmla="*/ 1312333 w 2696592"/>
              <a:gd name="connsiteY5" fmla="*/ 410986 h 2569986"/>
              <a:gd name="connsiteX6" fmla="*/ 1001889 w 2696592"/>
              <a:gd name="connsiteY6" fmla="*/ 213430 h 2569986"/>
              <a:gd name="connsiteX7" fmla="*/ 719667 w 2696592"/>
              <a:gd name="connsiteY7" fmla="*/ 44097 h 2569986"/>
              <a:gd name="connsiteX8" fmla="*/ 381000 w 2696592"/>
              <a:gd name="connsiteY8" fmla="*/ 1763 h 2569986"/>
              <a:gd name="connsiteX9" fmla="*/ 0 w 2696592"/>
              <a:gd name="connsiteY9" fmla="*/ 86430 h 256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6592" h="2569986">
                <a:moveTo>
                  <a:pt x="2652889" y="2569986"/>
                </a:moveTo>
                <a:cubicBezTo>
                  <a:pt x="2684639" y="2363023"/>
                  <a:pt x="2716389" y="2156060"/>
                  <a:pt x="2681111" y="1977319"/>
                </a:cubicBezTo>
                <a:cubicBezTo>
                  <a:pt x="2645833" y="1798578"/>
                  <a:pt x="2532944" y="1652763"/>
                  <a:pt x="2441222" y="1497541"/>
                </a:cubicBezTo>
                <a:cubicBezTo>
                  <a:pt x="2349500" y="1342319"/>
                  <a:pt x="2238963" y="1182393"/>
                  <a:pt x="2130778" y="1045986"/>
                </a:cubicBezTo>
                <a:cubicBezTo>
                  <a:pt x="2022593" y="909579"/>
                  <a:pt x="1928518" y="784930"/>
                  <a:pt x="1792111" y="679097"/>
                </a:cubicBezTo>
                <a:cubicBezTo>
                  <a:pt x="1655704" y="573264"/>
                  <a:pt x="1444037" y="488597"/>
                  <a:pt x="1312333" y="410986"/>
                </a:cubicBezTo>
                <a:cubicBezTo>
                  <a:pt x="1180629" y="333375"/>
                  <a:pt x="1100667" y="274578"/>
                  <a:pt x="1001889" y="213430"/>
                </a:cubicBezTo>
                <a:cubicBezTo>
                  <a:pt x="903111" y="152282"/>
                  <a:pt x="823148" y="79375"/>
                  <a:pt x="719667" y="44097"/>
                </a:cubicBezTo>
                <a:cubicBezTo>
                  <a:pt x="616186" y="8819"/>
                  <a:pt x="500944" y="-5292"/>
                  <a:pt x="381000" y="1763"/>
                </a:cubicBezTo>
                <a:cubicBezTo>
                  <a:pt x="261056" y="8818"/>
                  <a:pt x="0" y="86430"/>
                  <a:pt x="0" y="8643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854222" y="1947333"/>
            <a:ext cx="931334" cy="184617"/>
          </a:xfrm>
          <a:custGeom>
            <a:avLst/>
            <a:gdLst>
              <a:gd name="connsiteX0" fmla="*/ 931334 w 931334"/>
              <a:gd name="connsiteY0" fmla="*/ 56445 h 184617"/>
              <a:gd name="connsiteX1" fmla="*/ 635000 w 931334"/>
              <a:gd name="connsiteY1" fmla="*/ 183445 h 184617"/>
              <a:gd name="connsiteX2" fmla="*/ 268111 w 931334"/>
              <a:gd name="connsiteY2" fmla="*/ 112889 h 184617"/>
              <a:gd name="connsiteX3" fmla="*/ 0 w 931334"/>
              <a:gd name="connsiteY3" fmla="*/ 0 h 1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334" h="184617">
                <a:moveTo>
                  <a:pt x="931334" y="56445"/>
                </a:moveTo>
                <a:cubicBezTo>
                  <a:pt x="838435" y="115241"/>
                  <a:pt x="745537" y="174038"/>
                  <a:pt x="635000" y="183445"/>
                </a:cubicBezTo>
                <a:cubicBezTo>
                  <a:pt x="524463" y="192852"/>
                  <a:pt x="373944" y="143463"/>
                  <a:pt x="268111" y="112889"/>
                </a:cubicBezTo>
                <a:cubicBezTo>
                  <a:pt x="162278" y="82315"/>
                  <a:pt x="0" y="0"/>
                  <a:pt x="0" y="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6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16b_Figure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4" y="94237"/>
            <a:ext cx="5271793" cy="67199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52246" y="491223"/>
            <a:ext cx="3343324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1800 UTC </a:t>
            </a:r>
            <a:br>
              <a:rPr lang="en-US" b="1" dirty="0" smtClean="0"/>
            </a:br>
            <a:r>
              <a:rPr lang="en-US" b="1" dirty="0" smtClean="0"/>
              <a:t>19 December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737126" y="1689020"/>
            <a:ext cx="294967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2246" y="2029066"/>
            <a:ext cx="30931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Non-divergent wind associated with the </a:t>
            </a:r>
            <a:r>
              <a:rPr lang="en-US" sz="2000" b="1" u="sng" dirty="0" smtClean="0"/>
              <a:t>Mean PV</a:t>
            </a:r>
            <a:r>
              <a:rPr lang="en-US" sz="2000" b="1" dirty="0" smtClean="0"/>
              <a:t> </a:t>
            </a:r>
            <a:r>
              <a:rPr lang="en-US" sz="2000" dirty="0" smtClean="0"/>
              <a:t>and the </a:t>
            </a:r>
            <a:r>
              <a:rPr lang="en-US" sz="2000" b="1" u="sng" dirty="0" smtClean="0"/>
              <a:t>Upper-tropospheric PV</a:t>
            </a:r>
            <a:r>
              <a:rPr lang="en-US" sz="2000" dirty="0" smtClean="0"/>
              <a:t> has the dominant impact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Net effect is to promote a differential horizontal displacement of both 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 breaks that favors superposition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752246" y="6101819"/>
            <a:ext cx="742007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94253" y="5904059"/>
            <a:ext cx="185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 Trop. Break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52246" y="6438885"/>
            <a:ext cx="742007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94253" y="6241125"/>
            <a:ext cx="248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Subtropical Trop.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3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16b_Figure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4" y="94237"/>
            <a:ext cx="5271793" cy="67199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52246" y="491223"/>
            <a:ext cx="3343324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1800 UTC </a:t>
            </a:r>
            <a:br>
              <a:rPr lang="en-US" b="1" dirty="0" smtClean="0"/>
            </a:br>
            <a:r>
              <a:rPr lang="en-US" b="1" dirty="0" smtClean="0"/>
              <a:t>19 December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737126" y="1689020"/>
            <a:ext cx="294967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1385" y="2343323"/>
            <a:ext cx="5409272" cy="213864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752246" y="6101819"/>
            <a:ext cx="742007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94253" y="5904059"/>
            <a:ext cx="185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 Trop. Break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52246" y="6438885"/>
            <a:ext cx="742007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94253" y="6241125"/>
            <a:ext cx="248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Subtropical Trop. Break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52246" y="2029066"/>
            <a:ext cx="30931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Non-divergent wind associated with the </a:t>
            </a:r>
            <a:r>
              <a:rPr lang="en-US" sz="2000" b="1" u="sng" dirty="0" smtClean="0"/>
              <a:t>Mean PV</a:t>
            </a:r>
            <a:r>
              <a:rPr lang="en-US" sz="2000" b="1" dirty="0" smtClean="0"/>
              <a:t> </a:t>
            </a:r>
            <a:r>
              <a:rPr lang="en-US" sz="2000" dirty="0" smtClean="0"/>
              <a:t>and the </a:t>
            </a:r>
            <a:r>
              <a:rPr lang="en-US" sz="2000" b="1" u="sng" dirty="0" smtClean="0"/>
              <a:t>Upper-tropospheric PV</a:t>
            </a:r>
            <a:r>
              <a:rPr lang="en-US" sz="2000" dirty="0" smtClean="0"/>
              <a:t> has the dominant impact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Net effect is to promote a differential horizontal displacement of both 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 breaks that favors superposition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708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4" y="2203798"/>
            <a:ext cx="5271793" cy="461097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52246" y="491223"/>
            <a:ext cx="3343324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1800 UTC </a:t>
            </a:r>
            <a:br>
              <a:rPr lang="en-US" b="1" dirty="0" smtClean="0"/>
            </a:br>
            <a:r>
              <a:rPr lang="en-US" b="1" dirty="0" smtClean="0"/>
              <a:t>19 December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737126" y="1689020"/>
            <a:ext cx="294967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2246" y="1771881"/>
            <a:ext cx="30931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b="1" u="sng" dirty="0" smtClean="0"/>
              <a:t>Polar Jet</a:t>
            </a:r>
            <a:r>
              <a:rPr lang="en-US" sz="2000" dirty="0" smtClean="0"/>
              <a:t> and </a:t>
            </a:r>
            <a:r>
              <a:rPr lang="en-US" sz="2000" b="1" u="sng" dirty="0" smtClean="0"/>
              <a:t>Subtropical Jet PV</a:t>
            </a:r>
            <a:r>
              <a:rPr lang="en-US" sz="2000" dirty="0" smtClean="0"/>
              <a:t> non-divergent wind contribute equally to advection along the polar 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 break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b="1" u="sng" dirty="0" smtClean="0"/>
              <a:t>Subtropical Jet PV</a:t>
            </a:r>
            <a:r>
              <a:rPr lang="en-US" sz="2000" dirty="0" smtClean="0"/>
              <a:t> non-divergent wind is primarily responsible for all advection diagnosed along the subtropical 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 break </a:t>
            </a:r>
            <a:endParaRPr lang="en-US" sz="2000" dirty="0"/>
          </a:p>
        </p:txBody>
      </p:sp>
      <p:pic>
        <p:nvPicPr>
          <p:cNvPr id="6" name="Picture 5" descr="WM16b_Figure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5" b="34043"/>
          <a:stretch/>
        </p:blipFill>
        <p:spPr>
          <a:xfrm>
            <a:off x="268864" y="50798"/>
            <a:ext cx="5271793" cy="21251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752246" y="6101819"/>
            <a:ext cx="742007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94253" y="5904059"/>
            <a:ext cx="185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 Trop. Break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52246" y="6438885"/>
            <a:ext cx="742007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94253" y="6241125"/>
            <a:ext cx="248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Subtropical Trop.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2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The Process of Superposition (WM17)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WM16b_Figur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4" y="1054077"/>
            <a:ext cx="7642494" cy="58039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3180" y="6441783"/>
            <a:ext cx="7747188" cy="5074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1572" y="6012496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7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The Process of Superposition (WM17)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WM16b_Figur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4" y="1054077"/>
            <a:ext cx="7642494" cy="58039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3180" y="6441783"/>
            <a:ext cx="7747188" cy="5074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1572" y="6012496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489157" y="2446421"/>
            <a:ext cx="1016000" cy="191168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2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4200" y="5421639"/>
            <a:ext cx="7981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Subsidence is favorably located to promote a downward displacement of the subtropical </a:t>
            </a:r>
            <a:r>
              <a:rPr lang="en-US" sz="2400" dirty="0" err="1" smtClean="0"/>
              <a:t>tropopause</a:t>
            </a:r>
            <a:r>
              <a:rPr lang="en-US" sz="2400" dirty="0" smtClean="0"/>
              <a:t> step</a:t>
            </a:r>
            <a:endParaRPr lang="en-US" sz="2400" dirty="0"/>
          </a:p>
        </p:txBody>
      </p:sp>
      <p:pic>
        <p:nvPicPr>
          <p:cNvPr id="2" name="Picture 1" descr="WM16b_Figure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6" y="1447219"/>
            <a:ext cx="8731074" cy="363844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1800 UTC 19 December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14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0" y="272057"/>
            <a:ext cx="5468262" cy="637963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52246" y="491223"/>
            <a:ext cx="3343324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1800 UTC </a:t>
            </a:r>
            <a:br>
              <a:rPr lang="en-US" b="1" dirty="0" smtClean="0"/>
            </a:br>
            <a:r>
              <a:rPr lang="en-US" b="1" dirty="0" smtClean="0"/>
              <a:t>19 December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737126" y="1689020"/>
            <a:ext cx="294967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2246" y="2610692"/>
            <a:ext cx="3093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Subsidence is primarily associated with the </a:t>
            </a:r>
            <a:r>
              <a:rPr lang="en-US" sz="2000" b="1" u="sng" dirty="0"/>
              <a:t>U</a:t>
            </a:r>
            <a:r>
              <a:rPr lang="en-US" sz="2000" b="1" u="sng" dirty="0" smtClean="0"/>
              <a:t>pper-Tropospheric</a:t>
            </a:r>
            <a:r>
              <a:rPr lang="en-US" sz="2000" dirty="0" smtClean="0"/>
              <a:t>, </a:t>
            </a:r>
            <a:r>
              <a:rPr lang="en-US" sz="2000" b="1" u="sng" dirty="0"/>
              <a:t>I</a:t>
            </a:r>
            <a:r>
              <a:rPr lang="en-US" sz="2000" b="1" u="sng" dirty="0" smtClean="0"/>
              <a:t>nterior</a:t>
            </a:r>
            <a:r>
              <a:rPr lang="en-US" sz="2000" dirty="0" smtClean="0"/>
              <a:t>, and </a:t>
            </a:r>
            <a:r>
              <a:rPr lang="en-US" sz="2000" b="1" u="sng" dirty="0" smtClean="0"/>
              <a:t>Surface PV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b="1" u="sng" dirty="0" smtClean="0"/>
              <a:t>Polar Jet PV</a:t>
            </a:r>
            <a:r>
              <a:rPr lang="en-US" sz="2000" b="1" dirty="0" smtClean="0"/>
              <a:t> </a:t>
            </a:r>
            <a:r>
              <a:rPr lang="en-US" sz="2000" dirty="0" smtClean="0"/>
              <a:t>is associated with stronger subsidence than the </a:t>
            </a:r>
            <a:r>
              <a:rPr lang="en-US" sz="2000" b="1" u="sng" dirty="0" smtClean="0"/>
              <a:t>Subtropical Jet PV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343066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03225" y="4157663"/>
            <a:ext cx="5459190" cy="23342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49"/>
            <a:ext cx="8229600" cy="73195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Sawyer–</a:t>
            </a:r>
            <a:r>
              <a:rPr lang="en-US" b="1" dirty="0" err="1" smtClean="0"/>
              <a:t>Eliassen</a:t>
            </a:r>
            <a:r>
              <a:rPr lang="en-US" b="1" dirty="0" smtClean="0"/>
              <a:t> Circulation Equation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93704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03225" y="1241895"/>
          <a:ext cx="84391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4" imgW="3517900" imgH="419100" progId="Equation.3">
                  <p:embed/>
                </p:oleObj>
              </mc:Choice>
              <mc:Fallback>
                <p:oleObj name="Equation" r:id="rId4" imgW="3517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1241895"/>
                        <a:ext cx="8439150" cy="1006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>
            <a:off x="5950979" y="5479815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375900" y="5479816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814872" y="5479816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247611" y="5479815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5185" y="4045185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780213" y="4157663"/>
          <a:ext cx="365125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6" imgW="254000" imgH="177800" progId="Equation.3">
                  <p:embed/>
                </p:oleObj>
              </mc:Choice>
              <mc:Fallback>
                <p:oleObj name="Equation" r:id="rId6" imgW="254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3" y="4157663"/>
                        <a:ext cx="365125" cy="25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7186613" y="4157663"/>
          <a:ext cx="4032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8" imgW="279400" imgH="177800" progId="Equation.3">
                  <p:embed/>
                </p:oleObj>
              </mc:Choice>
              <mc:Fallback>
                <p:oleObj name="Equation" r:id="rId8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6613" y="4157663"/>
                        <a:ext cx="40322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7624763" y="4157663"/>
          <a:ext cx="4032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10" imgW="279400" imgH="177800" progId="Equation.3">
                  <p:embed/>
                </p:oleObj>
              </mc:Choice>
              <mc:Fallback>
                <p:oleObj name="Equation" r:id="rId10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763" y="4157663"/>
                        <a:ext cx="40322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8056563" y="4156075"/>
          <a:ext cx="40481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12" imgW="279400" imgH="177800" progId="Equation.3">
                  <p:embed/>
                </p:oleObj>
              </mc:Choice>
              <mc:Fallback>
                <p:oleObj name="Equation" r:id="rId12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4156075"/>
                        <a:ext cx="404812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 rot="5400000" flipH="1" flipV="1">
            <a:off x="7029743" y="5498629"/>
            <a:ext cx="1157111" cy="1588"/>
          </a:xfrm>
          <a:prstGeom prst="line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6462893" y="6049757"/>
            <a:ext cx="1143025" cy="1588"/>
          </a:xfrm>
          <a:prstGeom prst="line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4873038" y="5437481"/>
            <a:ext cx="2812815" cy="282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37112" y="4045184"/>
            <a:ext cx="290688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12371" y="5567541"/>
            <a:ext cx="7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06805" y="4469313"/>
            <a:ext cx="7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graphicFrame>
        <p:nvGraphicFramePr>
          <p:cNvPr id="36" name="Object 13"/>
          <p:cNvGraphicFramePr>
            <a:graphicFrameLocks noChangeAspect="1"/>
          </p:cNvGraphicFramePr>
          <p:nvPr/>
        </p:nvGraphicFramePr>
        <p:xfrm>
          <a:off x="820179" y="5567541"/>
          <a:ext cx="1277523" cy="70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14" imgW="711200" imgH="393700" progId="Equation.3">
                  <p:embed/>
                </p:oleObj>
              </mc:Choice>
              <mc:Fallback>
                <p:oleObj name="Equation" r:id="rId14" imgW="711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79" y="5567541"/>
                        <a:ext cx="1277523" cy="70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4"/>
          <p:cNvGraphicFramePr>
            <a:graphicFrameLocks noChangeAspect="1"/>
          </p:cNvGraphicFramePr>
          <p:nvPr/>
        </p:nvGraphicFramePr>
        <p:xfrm>
          <a:off x="933063" y="4619328"/>
          <a:ext cx="1042493" cy="80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16" imgW="508000" imgH="393700" progId="Equation.3">
                  <p:embed/>
                </p:oleObj>
              </mc:Choice>
              <mc:Fallback>
                <p:oleObj name="Equation" r:id="rId16" imgW="508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063" y="4619328"/>
                        <a:ext cx="1042493" cy="807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15"/>
          <p:cNvGraphicFramePr>
            <a:graphicFrameLocks noChangeAspect="1"/>
          </p:cNvGraphicFramePr>
          <p:nvPr/>
        </p:nvGraphicFramePr>
        <p:xfrm>
          <a:off x="2551877" y="4920867"/>
          <a:ext cx="310991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18" imgW="1663700" imgH="419100" progId="Equation.3">
                  <p:embed/>
                </p:oleObj>
              </mc:Choice>
              <mc:Fallback>
                <p:oleObj name="Equation" r:id="rId18" imgW="1663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877" y="4920867"/>
                        <a:ext cx="3109912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Connector 38"/>
          <p:cNvCxnSpPr/>
          <p:nvPr/>
        </p:nvCxnSpPr>
        <p:spPr>
          <a:xfrm>
            <a:off x="3543020" y="5858922"/>
            <a:ext cx="920267" cy="92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20643" y="5877328"/>
            <a:ext cx="920267" cy="920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427992" y="5743894"/>
            <a:ext cx="230057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4347465" y="5761505"/>
            <a:ext cx="230057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4606409" y="5770707"/>
            <a:ext cx="230057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5526676" y="5770710"/>
            <a:ext cx="230057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509683" y="5867781"/>
            <a:ext cx="111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Shearing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23207" y="5893313"/>
            <a:ext cx="123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Stretching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3225" y="4157663"/>
            <a:ext cx="214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Where:</a:t>
            </a:r>
            <a:endParaRPr lang="en-US" sz="2400" dirty="0"/>
          </a:p>
        </p:txBody>
      </p:sp>
      <p:sp>
        <p:nvSpPr>
          <p:cNvPr id="52" name="Rectangle 51"/>
          <p:cNvSpPr/>
          <p:nvPr/>
        </p:nvSpPr>
        <p:spPr>
          <a:xfrm>
            <a:off x="403225" y="1241895"/>
            <a:ext cx="1148997" cy="1006475"/>
          </a:xfrm>
          <a:prstGeom prst="rect">
            <a:avLst/>
          </a:prstGeom>
          <a:noFill/>
          <a:ln w="38100">
            <a:solidFill>
              <a:srgbClr val="660066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33063" y="1241895"/>
            <a:ext cx="991938" cy="100647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51429" y="1241895"/>
            <a:ext cx="1038582" cy="100647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12632" y="2577626"/>
            <a:ext cx="50718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Static Stability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Across-Front Baroclinicity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Horizontal Relative Vorticity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13167" y="1241895"/>
            <a:ext cx="2229207" cy="10064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613167" y="2577626"/>
            <a:ext cx="21956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Geostrophic and Diabatic Forcing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847628" y="2596440"/>
            <a:ext cx="29163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3539094" y="3196604"/>
            <a:ext cx="120032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3847629" y="3797562"/>
            <a:ext cx="29242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289778" y="2869259"/>
            <a:ext cx="15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Frontal Characteristics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857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03225" y="4157663"/>
            <a:ext cx="5459190" cy="23342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49"/>
            <a:ext cx="8385174" cy="73195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Piecewise Sawyer–</a:t>
            </a:r>
            <a:r>
              <a:rPr lang="en-US" b="1" dirty="0" err="1" smtClean="0"/>
              <a:t>Eliassen</a:t>
            </a:r>
            <a:r>
              <a:rPr lang="en-US" b="1" dirty="0" smtClean="0"/>
              <a:t> Circulation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93704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33388" y="1241425"/>
          <a:ext cx="837882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3" imgW="3492500" imgH="419100" progId="Equation.3">
                  <p:embed/>
                </p:oleObj>
              </mc:Choice>
              <mc:Fallback>
                <p:oleObj name="Equation" r:id="rId3" imgW="3492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1241425"/>
                        <a:ext cx="8378825" cy="1006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>
            <a:off x="5950979" y="5479815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375900" y="5479816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814872" y="5479816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247611" y="5479815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5185" y="4045185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780213" y="4157663"/>
          <a:ext cx="365125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5" imgW="254000" imgH="177800" progId="Equation.3">
                  <p:embed/>
                </p:oleObj>
              </mc:Choice>
              <mc:Fallback>
                <p:oleObj name="Equation" r:id="rId5" imgW="254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3" y="4157663"/>
                        <a:ext cx="365125" cy="25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7186613" y="4157663"/>
          <a:ext cx="4032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7" imgW="279400" imgH="177800" progId="Equation.3">
                  <p:embed/>
                </p:oleObj>
              </mc:Choice>
              <mc:Fallback>
                <p:oleObj name="Equation" r:id="rId7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6613" y="4157663"/>
                        <a:ext cx="40322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7624763" y="4157663"/>
          <a:ext cx="4032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9" imgW="279400" imgH="177800" progId="Equation.3">
                  <p:embed/>
                </p:oleObj>
              </mc:Choice>
              <mc:Fallback>
                <p:oleObj name="Equation" r:id="rId9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763" y="4157663"/>
                        <a:ext cx="40322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8056563" y="4156075"/>
          <a:ext cx="40481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11" imgW="279400" imgH="177800" progId="Equation.3">
                  <p:embed/>
                </p:oleObj>
              </mc:Choice>
              <mc:Fallback>
                <p:oleObj name="Equation" r:id="rId11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4156075"/>
                        <a:ext cx="404812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 rot="5400000" flipH="1" flipV="1">
            <a:off x="7029743" y="5498629"/>
            <a:ext cx="1157111" cy="1588"/>
          </a:xfrm>
          <a:prstGeom prst="line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6462893" y="6049757"/>
            <a:ext cx="1143025" cy="1588"/>
          </a:xfrm>
          <a:prstGeom prst="line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4873038" y="5437481"/>
            <a:ext cx="2812815" cy="282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37112" y="4045184"/>
            <a:ext cx="290688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12371" y="5567541"/>
            <a:ext cx="7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06805" y="4469313"/>
            <a:ext cx="7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graphicFrame>
        <p:nvGraphicFramePr>
          <p:cNvPr id="36" name="Object 13"/>
          <p:cNvGraphicFramePr>
            <a:graphicFrameLocks noChangeAspect="1"/>
          </p:cNvGraphicFramePr>
          <p:nvPr/>
        </p:nvGraphicFramePr>
        <p:xfrm>
          <a:off x="820179" y="5567541"/>
          <a:ext cx="1277523" cy="70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13" imgW="711200" imgH="393700" progId="Equation.3">
                  <p:embed/>
                </p:oleObj>
              </mc:Choice>
              <mc:Fallback>
                <p:oleObj name="Equation" r:id="rId13" imgW="711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79" y="5567541"/>
                        <a:ext cx="1277523" cy="70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4"/>
          <p:cNvGraphicFramePr>
            <a:graphicFrameLocks noChangeAspect="1"/>
          </p:cNvGraphicFramePr>
          <p:nvPr/>
        </p:nvGraphicFramePr>
        <p:xfrm>
          <a:off x="933063" y="4619328"/>
          <a:ext cx="1042493" cy="80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15" imgW="508000" imgH="393700" progId="Equation.3">
                  <p:embed/>
                </p:oleObj>
              </mc:Choice>
              <mc:Fallback>
                <p:oleObj name="Equation" r:id="rId15" imgW="508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063" y="4619328"/>
                        <a:ext cx="1042493" cy="807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15"/>
          <p:cNvGraphicFramePr>
            <a:graphicFrameLocks noChangeAspect="1"/>
          </p:cNvGraphicFramePr>
          <p:nvPr/>
        </p:nvGraphicFramePr>
        <p:xfrm>
          <a:off x="2503488" y="4921250"/>
          <a:ext cx="320516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17" imgW="1714500" imgH="419100" progId="Equation.3">
                  <p:embed/>
                </p:oleObj>
              </mc:Choice>
              <mc:Fallback>
                <p:oleObj name="Equation" r:id="rId17" imgW="1714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8" y="4921250"/>
                        <a:ext cx="3205162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Connector 38"/>
          <p:cNvCxnSpPr/>
          <p:nvPr/>
        </p:nvCxnSpPr>
        <p:spPr>
          <a:xfrm>
            <a:off x="3543020" y="5858922"/>
            <a:ext cx="920267" cy="92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20643" y="5877328"/>
            <a:ext cx="920267" cy="920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427992" y="5743894"/>
            <a:ext cx="230057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4347465" y="5761505"/>
            <a:ext cx="230057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4606409" y="5770707"/>
            <a:ext cx="230057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5526676" y="5770710"/>
            <a:ext cx="230057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509683" y="5867781"/>
            <a:ext cx="111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Shearing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23207" y="5893313"/>
            <a:ext cx="123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Stretching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3225" y="4157663"/>
            <a:ext cx="214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Where:</a:t>
            </a:r>
            <a:endParaRPr lang="en-US" sz="2400" dirty="0"/>
          </a:p>
        </p:txBody>
      </p:sp>
      <p:sp>
        <p:nvSpPr>
          <p:cNvPr id="52" name="Rectangle 51"/>
          <p:cNvSpPr/>
          <p:nvPr/>
        </p:nvSpPr>
        <p:spPr>
          <a:xfrm>
            <a:off x="403225" y="1241895"/>
            <a:ext cx="1148997" cy="1006475"/>
          </a:xfrm>
          <a:prstGeom prst="rect">
            <a:avLst/>
          </a:prstGeom>
          <a:noFill/>
          <a:ln w="38100">
            <a:solidFill>
              <a:srgbClr val="660066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33063" y="1241895"/>
            <a:ext cx="991938" cy="100647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51429" y="1241895"/>
            <a:ext cx="1038582" cy="100647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12632" y="2577626"/>
            <a:ext cx="50718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Static Stability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Across-Front Baroclinicity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Horizontal Relative Vorticity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13167" y="1241895"/>
            <a:ext cx="2229207" cy="10064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613167" y="2577626"/>
            <a:ext cx="21956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Geostrophic and Diabatic Forcing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847628" y="2596440"/>
            <a:ext cx="29163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3539094" y="3196604"/>
            <a:ext cx="120032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3847629" y="3797562"/>
            <a:ext cx="29242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289778" y="2869259"/>
            <a:ext cx="15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Frontal Characteristics</a:t>
            </a:r>
            <a:endParaRPr lang="en-US" b="1" dirty="0"/>
          </a:p>
        </p:txBody>
      </p:sp>
      <p:sp>
        <p:nvSpPr>
          <p:cNvPr id="57" name="Rectangle 56"/>
          <p:cNvSpPr/>
          <p:nvPr/>
        </p:nvSpPr>
        <p:spPr>
          <a:xfrm>
            <a:off x="2367280" y="4619328"/>
            <a:ext cx="3495135" cy="1655413"/>
          </a:xfrm>
          <a:prstGeom prst="rect">
            <a:avLst/>
          </a:prstGeom>
          <a:noFill/>
          <a:ln w="53975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4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4" y="215417"/>
            <a:ext cx="8380504" cy="67957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04927" y="4398213"/>
            <a:ext cx="4144967" cy="2098842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92842" y="4478421"/>
            <a:ext cx="3930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geostrophic </a:t>
            </a:r>
            <a:r>
              <a:rPr lang="en-US" sz="2000" dirty="0"/>
              <a:t>w</a:t>
            </a:r>
            <a:r>
              <a:rPr lang="en-US" sz="2000" dirty="0" smtClean="0"/>
              <a:t>ind associated with each subset of the PV distribution was used to force the </a:t>
            </a:r>
            <a:r>
              <a:rPr lang="en-US" sz="2000" dirty="0"/>
              <a:t>p</a:t>
            </a:r>
            <a:r>
              <a:rPr lang="en-US" sz="2000" dirty="0" smtClean="0"/>
              <a:t>iecewise Sawyer–</a:t>
            </a:r>
            <a:r>
              <a:rPr lang="en-US" sz="2000" dirty="0" err="1" smtClean="0"/>
              <a:t>Eliassen</a:t>
            </a:r>
            <a:r>
              <a:rPr lang="en-US" sz="2000" dirty="0" smtClean="0"/>
              <a:t> Circulation Equation (Sawyer 1956; </a:t>
            </a:r>
            <a:r>
              <a:rPr lang="en-US" sz="2000" dirty="0" err="1" smtClean="0"/>
              <a:t>Eliassen</a:t>
            </a:r>
            <a:r>
              <a:rPr lang="en-US" sz="2000" dirty="0" smtClean="0"/>
              <a:t> 1962; Morgan 1999)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675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30" y="358136"/>
            <a:ext cx="6672370" cy="6649308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1930" y="361234"/>
            <a:ext cx="26354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Potential Temperature on the DT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0000 UTC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6</a:t>
            </a:r>
            <a:r>
              <a:rPr lang="en-US" sz="3200" b="1" dirty="0" smtClean="0">
                <a:solidFill>
                  <a:srgbClr val="000000"/>
                </a:solidFill>
              </a:rPr>
              <a:t> Feb 2017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0647" y="3154199"/>
            <a:ext cx="149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NP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76654" y="4820057"/>
            <a:ext cx="232142" cy="191164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1033" y="5698788"/>
            <a:ext cx="232142" cy="191164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6576" y="5604864"/>
            <a:ext cx="1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Albany, NY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1033" y="5345428"/>
            <a:ext cx="666925" cy="0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2309" y="5133452"/>
            <a:ext cx="1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Jet Streaks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85446" y="6035359"/>
            <a:ext cx="228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NP</a:t>
            </a:r>
            <a:r>
              <a:rPr lang="en-US" sz="2000" dirty="0" smtClean="0"/>
              <a:t> North Pole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763436" y="1651000"/>
            <a:ext cx="808564" cy="2770204"/>
          </a:xfrm>
          <a:custGeom>
            <a:avLst/>
            <a:gdLst>
              <a:gd name="connsiteX0" fmla="*/ 808564 w 808564"/>
              <a:gd name="connsiteY0" fmla="*/ 0 h 2770204"/>
              <a:gd name="connsiteX1" fmla="*/ 611008 w 808564"/>
              <a:gd name="connsiteY1" fmla="*/ 451556 h 2770204"/>
              <a:gd name="connsiteX2" fmla="*/ 540453 w 808564"/>
              <a:gd name="connsiteY2" fmla="*/ 776111 h 2770204"/>
              <a:gd name="connsiteX3" fmla="*/ 441675 w 808564"/>
              <a:gd name="connsiteY3" fmla="*/ 1100667 h 2770204"/>
              <a:gd name="connsiteX4" fmla="*/ 272342 w 808564"/>
              <a:gd name="connsiteY4" fmla="*/ 1326444 h 2770204"/>
              <a:gd name="connsiteX5" fmla="*/ 145342 w 808564"/>
              <a:gd name="connsiteY5" fmla="*/ 1552222 h 2770204"/>
              <a:gd name="connsiteX6" fmla="*/ 46564 w 808564"/>
              <a:gd name="connsiteY6" fmla="*/ 1820333 h 2770204"/>
              <a:gd name="connsiteX7" fmla="*/ 4231 w 808564"/>
              <a:gd name="connsiteY7" fmla="*/ 2116667 h 2770204"/>
              <a:gd name="connsiteX8" fmla="*/ 145342 w 808564"/>
              <a:gd name="connsiteY8" fmla="*/ 2356556 h 2770204"/>
              <a:gd name="connsiteX9" fmla="*/ 272342 w 808564"/>
              <a:gd name="connsiteY9" fmla="*/ 2582333 h 2770204"/>
              <a:gd name="connsiteX10" fmla="*/ 399342 w 808564"/>
              <a:gd name="connsiteY10" fmla="*/ 2751667 h 2770204"/>
              <a:gd name="connsiteX11" fmla="*/ 399342 w 808564"/>
              <a:gd name="connsiteY11" fmla="*/ 2765778 h 27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564" h="2770204">
                <a:moveTo>
                  <a:pt x="808564" y="0"/>
                </a:moveTo>
                <a:cubicBezTo>
                  <a:pt x="732128" y="161102"/>
                  <a:pt x="655693" y="322204"/>
                  <a:pt x="611008" y="451556"/>
                </a:cubicBezTo>
                <a:cubicBezTo>
                  <a:pt x="566323" y="580908"/>
                  <a:pt x="568675" y="667926"/>
                  <a:pt x="540453" y="776111"/>
                </a:cubicBezTo>
                <a:cubicBezTo>
                  <a:pt x="512231" y="884296"/>
                  <a:pt x="486360" y="1008945"/>
                  <a:pt x="441675" y="1100667"/>
                </a:cubicBezTo>
                <a:cubicBezTo>
                  <a:pt x="396990" y="1192389"/>
                  <a:pt x="321731" y="1251185"/>
                  <a:pt x="272342" y="1326444"/>
                </a:cubicBezTo>
                <a:cubicBezTo>
                  <a:pt x="222953" y="1401703"/>
                  <a:pt x="182972" y="1469907"/>
                  <a:pt x="145342" y="1552222"/>
                </a:cubicBezTo>
                <a:cubicBezTo>
                  <a:pt x="107712" y="1634537"/>
                  <a:pt x="70082" y="1726259"/>
                  <a:pt x="46564" y="1820333"/>
                </a:cubicBezTo>
                <a:cubicBezTo>
                  <a:pt x="23046" y="1914407"/>
                  <a:pt x="-12232" y="2027297"/>
                  <a:pt x="4231" y="2116667"/>
                </a:cubicBezTo>
                <a:cubicBezTo>
                  <a:pt x="20694" y="2206038"/>
                  <a:pt x="100657" y="2278945"/>
                  <a:pt x="145342" y="2356556"/>
                </a:cubicBezTo>
                <a:cubicBezTo>
                  <a:pt x="190027" y="2434167"/>
                  <a:pt x="230009" y="2516481"/>
                  <a:pt x="272342" y="2582333"/>
                </a:cubicBezTo>
                <a:cubicBezTo>
                  <a:pt x="314675" y="2648185"/>
                  <a:pt x="378175" y="2721093"/>
                  <a:pt x="399342" y="2751667"/>
                </a:cubicBezTo>
                <a:cubicBezTo>
                  <a:pt x="420509" y="2782241"/>
                  <a:pt x="399342" y="2765778"/>
                  <a:pt x="399342" y="2765778"/>
                </a:cubicBezTo>
              </a:path>
            </a:pathLst>
          </a:custGeom>
          <a:ln w="76200" cmpd="sng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557889" y="2946910"/>
            <a:ext cx="1044496" cy="947757"/>
          </a:xfrm>
          <a:custGeom>
            <a:avLst/>
            <a:gdLst>
              <a:gd name="connsiteX0" fmla="*/ 0 w 1044496"/>
              <a:gd name="connsiteY0" fmla="*/ 665534 h 947757"/>
              <a:gd name="connsiteX1" fmla="*/ 169333 w 1044496"/>
              <a:gd name="connsiteY1" fmla="*/ 383312 h 947757"/>
              <a:gd name="connsiteX2" fmla="*/ 381000 w 1044496"/>
              <a:gd name="connsiteY2" fmla="*/ 115201 h 947757"/>
              <a:gd name="connsiteX3" fmla="*/ 677333 w 1044496"/>
              <a:gd name="connsiteY3" fmla="*/ 16423 h 947757"/>
              <a:gd name="connsiteX4" fmla="*/ 931333 w 1044496"/>
              <a:gd name="connsiteY4" fmla="*/ 439757 h 947757"/>
              <a:gd name="connsiteX5" fmla="*/ 1044222 w 1044496"/>
              <a:gd name="connsiteY5" fmla="*/ 693757 h 947757"/>
              <a:gd name="connsiteX6" fmla="*/ 903111 w 1044496"/>
              <a:gd name="connsiteY6" fmla="*/ 947757 h 94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4496" h="947757">
                <a:moveTo>
                  <a:pt x="0" y="665534"/>
                </a:moveTo>
                <a:cubicBezTo>
                  <a:pt x="52916" y="570284"/>
                  <a:pt x="105833" y="475034"/>
                  <a:pt x="169333" y="383312"/>
                </a:cubicBezTo>
                <a:cubicBezTo>
                  <a:pt x="232833" y="291590"/>
                  <a:pt x="296333" y="176349"/>
                  <a:pt x="381000" y="115201"/>
                </a:cubicBezTo>
                <a:cubicBezTo>
                  <a:pt x="465667" y="54053"/>
                  <a:pt x="585611" y="-37670"/>
                  <a:pt x="677333" y="16423"/>
                </a:cubicBezTo>
                <a:cubicBezTo>
                  <a:pt x="769055" y="70516"/>
                  <a:pt x="870185" y="326868"/>
                  <a:pt x="931333" y="439757"/>
                </a:cubicBezTo>
                <a:cubicBezTo>
                  <a:pt x="992481" y="552646"/>
                  <a:pt x="1048926" y="609090"/>
                  <a:pt x="1044222" y="693757"/>
                </a:cubicBezTo>
                <a:cubicBezTo>
                  <a:pt x="1039518" y="778424"/>
                  <a:pt x="903111" y="947757"/>
                  <a:pt x="903111" y="947757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291667" y="4572000"/>
            <a:ext cx="762000" cy="268111"/>
          </a:xfrm>
          <a:custGeom>
            <a:avLst/>
            <a:gdLst>
              <a:gd name="connsiteX0" fmla="*/ 0 w 762000"/>
              <a:gd name="connsiteY0" fmla="*/ 0 h 268111"/>
              <a:gd name="connsiteX1" fmla="*/ 479777 w 762000"/>
              <a:gd name="connsiteY1" fmla="*/ 169333 h 268111"/>
              <a:gd name="connsiteX2" fmla="*/ 762000 w 762000"/>
              <a:gd name="connsiteY2" fmla="*/ 268111 h 26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268111">
                <a:moveTo>
                  <a:pt x="0" y="0"/>
                </a:moveTo>
                <a:lnTo>
                  <a:pt x="479777" y="169333"/>
                </a:lnTo>
                <a:lnTo>
                  <a:pt x="762000" y="268111"/>
                </a:ln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477000" y="3872324"/>
            <a:ext cx="676287" cy="1179454"/>
          </a:xfrm>
          <a:custGeom>
            <a:avLst/>
            <a:gdLst>
              <a:gd name="connsiteX0" fmla="*/ 0 w 676287"/>
              <a:gd name="connsiteY0" fmla="*/ 1179454 h 1179454"/>
              <a:gd name="connsiteX1" fmla="*/ 338667 w 676287"/>
              <a:gd name="connsiteY1" fmla="*/ 996009 h 1179454"/>
              <a:gd name="connsiteX2" fmla="*/ 550333 w 676287"/>
              <a:gd name="connsiteY2" fmla="*/ 770232 h 1179454"/>
              <a:gd name="connsiteX3" fmla="*/ 649111 w 676287"/>
              <a:gd name="connsiteY3" fmla="*/ 544454 h 1179454"/>
              <a:gd name="connsiteX4" fmla="*/ 663222 w 676287"/>
              <a:gd name="connsiteY4" fmla="*/ 248120 h 1179454"/>
              <a:gd name="connsiteX5" fmla="*/ 479778 w 676287"/>
              <a:gd name="connsiteY5" fmla="*/ 22343 h 1179454"/>
              <a:gd name="connsiteX6" fmla="*/ 437444 w 676287"/>
              <a:gd name="connsiteY6" fmla="*/ 8232 h 117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287" h="1179454">
                <a:moveTo>
                  <a:pt x="0" y="1179454"/>
                </a:moveTo>
                <a:cubicBezTo>
                  <a:pt x="123472" y="1121833"/>
                  <a:pt x="246945" y="1064213"/>
                  <a:pt x="338667" y="996009"/>
                </a:cubicBezTo>
                <a:cubicBezTo>
                  <a:pt x="430389" y="927805"/>
                  <a:pt x="498592" y="845491"/>
                  <a:pt x="550333" y="770232"/>
                </a:cubicBezTo>
                <a:cubicBezTo>
                  <a:pt x="602074" y="694973"/>
                  <a:pt x="630296" y="631473"/>
                  <a:pt x="649111" y="544454"/>
                </a:cubicBezTo>
                <a:cubicBezTo>
                  <a:pt x="667926" y="457435"/>
                  <a:pt x="691444" y="335138"/>
                  <a:pt x="663222" y="248120"/>
                </a:cubicBezTo>
                <a:cubicBezTo>
                  <a:pt x="635000" y="161102"/>
                  <a:pt x="517408" y="62324"/>
                  <a:pt x="479778" y="22343"/>
                </a:cubicBezTo>
                <a:cubicBezTo>
                  <a:pt x="442148" y="-17638"/>
                  <a:pt x="437444" y="8232"/>
                  <a:pt x="437444" y="8232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660444" y="3033889"/>
            <a:ext cx="997984" cy="719667"/>
          </a:xfrm>
          <a:custGeom>
            <a:avLst/>
            <a:gdLst>
              <a:gd name="connsiteX0" fmla="*/ 0 w 997984"/>
              <a:gd name="connsiteY0" fmla="*/ 719667 h 719667"/>
              <a:gd name="connsiteX1" fmla="*/ 338667 w 997984"/>
              <a:gd name="connsiteY1" fmla="*/ 479778 h 719667"/>
              <a:gd name="connsiteX2" fmla="*/ 719667 w 997984"/>
              <a:gd name="connsiteY2" fmla="*/ 381000 h 719667"/>
              <a:gd name="connsiteX3" fmla="*/ 973667 w 997984"/>
              <a:gd name="connsiteY3" fmla="*/ 310444 h 719667"/>
              <a:gd name="connsiteX4" fmla="*/ 987778 w 997984"/>
              <a:gd name="connsiteY4" fmla="*/ 0 h 71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984" h="719667">
                <a:moveTo>
                  <a:pt x="0" y="719667"/>
                </a:moveTo>
                <a:cubicBezTo>
                  <a:pt x="109361" y="627944"/>
                  <a:pt x="218723" y="536222"/>
                  <a:pt x="338667" y="479778"/>
                </a:cubicBezTo>
                <a:cubicBezTo>
                  <a:pt x="458612" y="423333"/>
                  <a:pt x="613834" y="409222"/>
                  <a:pt x="719667" y="381000"/>
                </a:cubicBezTo>
                <a:cubicBezTo>
                  <a:pt x="825500" y="352778"/>
                  <a:pt x="928982" y="373944"/>
                  <a:pt x="973667" y="310444"/>
                </a:cubicBezTo>
                <a:cubicBezTo>
                  <a:pt x="1018352" y="246944"/>
                  <a:pt x="987778" y="0"/>
                  <a:pt x="987778" y="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715000" y="1324681"/>
            <a:ext cx="2696592" cy="2569986"/>
          </a:xfrm>
          <a:custGeom>
            <a:avLst/>
            <a:gdLst>
              <a:gd name="connsiteX0" fmla="*/ 2652889 w 2696592"/>
              <a:gd name="connsiteY0" fmla="*/ 2569986 h 2569986"/>
              <a:gd name="connsiteX1" fmla="*/ 2681111 w 2696592"/>
              <a:gd name="connsiteY1" fmla="*/ 1977319 h 2569986"/>
              <a:gd name="connsiteX2" fmla="*/ 2441222 w 2696592"/>
              <a:gd name="connsiteY2" fmla="*/ 1497541 h 2569986"/>
              <a:gd name="connsiteX3" fmla="*/ 2130778 w 2696592"/>
              <a:gd name="connsiteY3" fmla="*/ 1045986 h 2569986"/>
              <a:gd name="connsiteX4" fmla="*/ 1792111 w 2696592"/>
              <a:gd name="connsiteY4" fmla="*/ 679097 h 2569986"/>
              <a:gd name="connsiteX5" fmla="*/ 1312333 w 2696592"/>
              <a:gd name="connsiteY5" fmla="*/ 410986 h 2569986"/>
              <a:gd name="connsiteX6" fmla="*/ 1001889 w 2696592"/>
              <a:gd name="connsiteY6" fmla="*/ 213430 h 2569986"/>
              <a:gd name="connsiteX7" fmla="*/ 719667 w 2696592"/>
              <a:gd name="connsiteY7" fmla="*/ 44097 h 2569986"/>
              <a:gd name="connsiteX8" fmla="*/ 381000 w 2696592"/>
              <a:gd name="connsiteY8" fmla="*/ 1763 h 2569986"/>
              <a:gd name="connsiteX9" fmla="*/ 0 w 2696592"/>
              <a:gd name="connsiteY9" fmla="*/ 86430 h 256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6592" h="2569986">
                <a:moveTo>
                  <a:pt x="2652889" y="2569986"/>
                </a:moveTo>
                <a:cubicBezTo>
                  <a:pt x="2684639" y="2363023"/>
                  <a:pt x="2716389" y="2156060"/>
                  <a:pt x="2681111" y="1977319"/>
                </a:cubicBezTo>
                <a:cubicBezTo>
                  <a:pt x="2645833" y="1798578"/>
                  <a:pt x="2532944" y="1652763"/>
                  <a:pt x="2441222" y="1497541"/>
                </a:cubicBezTo>
                <a:cubicBezTo>
                  <a:pt x="2349500" y="1342319"/>
                  <a:pt x="2238963" y="1182393"/>
                  <a:pt x="2130778" y="1045986"/>
                </a:cubicBezTo>
                <a:cubicBezTo>
                  <a:pt x="2022593" y="909579"/>
                  <a:pt x="1928518" y="784930"/>
                  <a:pt x="1792111" y="679097"/>
                </a:cubicBezTo>
                <a:cubicBezTo>
                  <a:pt x="1655704" y="573264"/>
                  <a:pt x="1444037" y="488597"/>
                  <a:pt x="1312333" y="410986"/>
                </a:cubicBezTo>
                <a:cubicBezTo>
                  <a:pt x="1180629" y="333375"/>
                  <a:pt x="1100667" y="274578"/>
                  <a:pt x="1001889" y="213430"/>
                </a:cubicBezTo>
                <a:cubicBezTo>
                  <a:pt x="903111" y="152282"/>
                  <a:pt x="823148" y="79375"/>
                  <a:pt x="719667" y="44097"/>
                </a:cubicBezTo>
                <a:cubicBezTo>
                  <a:pt x="616186" y="8819"/>
                  <a:pt x="500944" y="-5292"/>
                  <a:pt x="381000" y="1763"/>
                </a:cubicBezTo>
                <a:cubicBezTo>
                  <a:pt x="261056" y="8818"/>
                  <a:pt x="0" y="86430"/>
                  <a:pt x="0" y="8643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854222" y="1947333"/>
            <a:ext cx="931334" cy="184617"/>
          </a:xfrm>
          <a:custGeom>
            <a:avLst/>
            <a:gdLst>
              <a:gd name="connsiteX0" fmla="*/ 931334 w 931334"/>
              <a:gd name="connsiteY0" fmla="*/ 56445 h 184617"/>
              <a:gd name="connsiteX1" fmla="*/ 635000 w 931334"/>
              <a:gd name="connsiteY1" fmla="*/ 183445 h 184617"/>
              <a:gd name="connsiteX2" fmla="*/ 268111 w 931334"/>
              <a:gd name="connsiteY2" fmla="*/ 112889 h 184617"/>
              <a:gd name="connsiteX3" fmla="*/ 0 w 931334"/>
              <a:gd name="connsiteY3" fmla="*/ 0 h 1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334" h="184617">
                <a:moveTo>
                  <a:pt x="931334" y="56445"/>
                </a:moveTo>
                <a:cubicBezTo>
                  <a:pt x="838435" y="115241"/>
                  <a:pt x="745537" y="174038"/>
                  <a:pt x="635000" y="183445"/>
                </a:cubicBezTo>
                <a:cubicBezTo>
                  <a:pt x="524463" y="192852"/>
                  <a:pt x="373944" y="143463"/>
                  <a:pt x="268111" y="112889"/>
                </a:cubicBezTo>
                <a:cubicBezTo>
                  <a:pt x="162278" y="82315"/>
                  <a:pt x="0" y="0"/>
                  <a:pt x="0" y="0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40812" y="6558579"/>
            <a:ext cx="7148072" cy="44886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3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9" y="200525"/>
            <a:ext cx="5539677" cy="655052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97549" y="491223"/>
            <a:ext cx="3343324" cy="7652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1800 UTC </a:t>
            </a:r>
            <a:br>
              <a:rPr lang="en-US" b="1" dirty="0" smtClean="0"/>
            </a:br>
            <a:r>
              <a:rPr lang="en-US" b="1" dirty="0" smtClean="0"/>
              <a:t>19 December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951021" y="1635548"/>
            <a:ext cx="294967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30708" y="2133170"/>
            <a:ext cx="31261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Strongest circulation was driven by the </a:t>
            </a:r>
            <a:r>
              <a:rPr lang="en-US" sz="2000" b="1" u="sng" dirty="0" smtClean="0"/>
              <a:t>Upper-Tropospheric PV</a:t>
            </a:r>
            <a:r>
              <a:rPr lang="en-US" sz="2000" dirty="0" smtClean="0"/>
              <a:t> geostrophic wind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b="1" u="sng" dirty="0" smtClean="0"/>
              <a:t>Polar Jet PV </a:t>
            </a:r>
            <a:r>
              <a:rPr lang="en-US" sz="2000" dirty="0" smtClean="0"/>
              <a:t>geostrophic wind forced a stronger circulation than the </a:t>
            </a:r>
            <a:r>
              <a:rPr lang="en-US" sz="2000" b="1" u="sng" dirty="0" smtClean="0"/>
              <a:t>Subtropical Jet PV</a:t>
            </a:r>
            <a:r>
              <a:rPr lang="en-US" sz="2000" dirty="0" smtClean="0"/>
              <a:t> geostrophic wind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247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42389" y="96819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Synthesis (WM17)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683804" y="903254"/>
            <a:ext cx="4289361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WM16b_Figure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2" y="213647"/>
            <a:ext cx="4296964" cy="65374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3804" y="1324491"/>
            <a:ext cx="412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Both the </a:t>
            </a:r>
            <a:r>
              <a:rPr lang="en-US" sz="2000" b="1" u="sng" dirty="0" smtClean="0"/>
              <a:t>differential horizontal displacement</a:t>
            </a:r>
            <a:r>
              <a:rPr lang="en-US" sz="2000" dirty="0" smtClean="0"/>
              <a:t> and </a:t>
            </a:r>
            <a:r>
              <a:rPr lang="en-US" sz="2000" b="1" u="sng" dirty="0" smtClean="0"/>
              <a:t>vertical displacement</a:t>
            </a:r>
            <a:r>
              <a:rPr lang="en-US" sz="2000" dirty="0" smtClean="0"/>
              <a:t> of the 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 are evident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Considerable variability characterizes the environments associated with jet </a:t>
            </a:r>
            <a:r>
              <a:rPr lang="en-US" sz="2000" dirty="0" err="1" smtClean="0"/>
              <a:t>superpositions</a:t>
            </a:r>
            <a:r>
              <a:rPr lang="en-US" sz="2000" dirty="0" smtClean="0"/>
              <a:t> (e.g., 2010 Nashville Flood)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00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Future Work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NSFfig4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1" y="1336841"/>
            <a:ext cx="5729471" cy="5066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6632" y="1390314"/>
            <a:ext cx="25132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dirty="0" smtClean="0"/>
              <a:t>Categorize and composite North American Jet Superposition Events</a:t>
            </a:r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>
              <a:buFontTx/>
              <a:buAutoNum type="arabicParenR"/>
            </a:pPr>
            <a:r>
              <a:rPr lang="en-US" sz="2000" dirty="0" smtClean="0"/>
              <a:t>Determine the preferred mode of jet superposition</a:t>
            </a:r>
          </a:p>
          <a:p>
            <a:pPr marL="457200" indent="-457200">
              <a:buFontTx/>
              <a:buAutoNum type="arabicParenR"/>
            </a:pPr>
            <a:endParaRPr lang="en-US" sz="2000" dirty="0"/>
          </a:p>
          <a:p>
            <a:pPr marL="457200" indent="-457200">
              <a:buAutoNum type="arabicParenR"/>
            </a:pPr>
            <a:r>
              <a:rPr lang="en-US" sz="2000" dirty="0" smtClean="0"/>
              <a:t>Differentiate between jet superposition and “null events”</a:t>
            </a:r>
          </a:p>
          <a:p>
            <a:pPr marL="457200" indent="-457200">
              <a:buAutoNum type="arabicParenR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946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979" y="946530"/>
            <a:ext cx="8847881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dirty="0" err="1"/>
              <a:t>Archambault</a:t>
            </a:r>
            <a:r>
              <a:rPr lang="en-US" dirty="0"/>
              <a:t>, H. M., L. F. </a:t>
            </a:r>
            <a:r>
              <a:rPr lang="en-US" dirty="0" err="1"/>
              <a:t>Bosart</a:t>
            </a:r>
            <a:r>
              <a:rPr lang="en-US" dirty="0"/>
              <a:t>, D. Keyser, and J. M. </a:t>
            </a:r>
            <a:r>
              <a:rPr lang="en-US" dirty="0" err="1"/>
              <a:t>Cordeira</a:t>
            </a:r>
            <a:r>
              <a:rPr lang="en-US" dirty="0"/>
              <a:t>, 2013: A climatological analysis of the </a:t>
            </a:r>
            <a:r>
              <a:rPr lang="en-US" dirty="0" err="1"/>
              <a:t>extratropical</a:t>
            </a:r>
            <a:r>
              <a:rPr lang="en-US" dirty="0"/>
              <a:t> flow response to </a:t>
            </a:r>
            <a:r>
              <a:rPr lang="en-US" dirty="0" err="1"/>
              <a:t>recurving</a:t>
            </a:r>
            <a:r>
              <a:rPr lang="en-US" dirty="0"/>
              <a:t> western North Pacific tropical cyclones.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Rev., </a:t>
            </a:r>
            <a:r>
              <a:rPr lang="en-US" b="1" dirty="0"/>
              <a:t>141, </a:t>
            </a:r>
            <a:r>
              <a:rPr lang="en-US" dirty="0"/>
              <a:t>2325–2346.</a:t>
            </a:r>
          </a:p>
          <a:p>
            <a:pPr marL="457200" indent="-457200"/>
            <a:r>
              <a:rPr lang="en-US" baseline="30000" dirty="0"/>
              <a:t>_________</a:t>
            </a:r>
            <a:r>
              <a:rPr lang="en-US" dirty="0"/>
              <a:t>, D. Keyser, L. F. </a:t>
            </a:r>
            <a:r>
              <a:rPr lang="en-US" dirty="0" err="1"/>
              <a:t>Bosart</a:t>
            </a:r>
            <a:r>
              <a:rPr lang="en-US" dirty="0"/>
              <a:t>, C. A. Davis, and J. M. </a:t>
            </a:r>
            <a:r>
              <a:rPr lang="en-US" dirty="0" err="1"/>
              <a:t>Cordeira</a:t>
            </a:r>
            <a:r>
              <a:rPr lang="en-US" dirty="0"/>
              <a:t>, 2015: A composite perspective of the </a:t>
            </a:r>
            <a:r>
              <a:rPr lang="en-US" dirty="0" err="1"/>
              <a:t>extratropical</a:t>
            </a:r>
            <a:r>
              <a:rPr lang="en-US" dirty="0"/>
              <a:t> flow response to </a:t>
            </a:r>
            <a:r>
              <a:rPr lang="en-US" dirty="0" err="1"/>
              <a:t>recurving</a:t>
            </a:r>
            <a:r>
              <a:rPr lang="en-US" dirty="0"/>
              <a:t> western North Pacific tropical cyclones.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143, </a:t>
            </a:r>
            <a:r>
              <a:rPr lang="en-US" dirty="0"/>
              <a:t>1122–1141</a:t>
            </a:r>
            <a:r>
              <a:rPr lang="en-US" dirty="0" smtClean="0"/>
              <a:t>.</a:t>
            </a:r>
          </a:p>
          <a:p>
            <a:pPr marL="450850" indent="-450850"/>
            <a:r>
              <a:rPr lang="en-US" dirty="0" err="1" smtClean="0"/>
              <a:t>Cavallo</a:t>
            </a:r>
            <a:r>
              <a:rPr lang="en-US" dirty="0" smtClean="0"/>
              <a:t>, S. M., </a:t>
            </a:r>
            <a:r>
              <a:rPr lang="en-US" dirty="0"/>
              <a:t>and </a:t>
            </a:r>
            <a:r>
              <a:rPr lang="en-US" dirty="0" smtClean="0"/>
              <a:t>G. J. Hakim, </a:t>
            </a:r>
            <a:r>
              <a:rPr lang="en-US" dirty="0"/>
              <a:t>2010: Composite structure of </a:t>
            </a:r>
            <a:r>
              <a:rPr lang="en-US" dirty="0" err="1"/>
              <a:t>tropopause</a:t>
            </a:r>
            <a:r>
              <a:rPr lang="en-US" dirty="0"/>
              <a:t> polar cyclones.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138, </a:t>
            </a:r>
            <a:r>
              <a:rPr lang="en-US" dirty="0" smtClean="0"/>
              <a:t>3840</a:t>
            </a:r>
            <a:r>
              <a:rPr lang="en-US" dirty="0">
                <a:sym typeface="Symbol"/>
              </a:rPr>
              <a:t>–</a:t>
            </a:r>
            <a:r>
              <a:rPr lang="en-US" dirty="0" smtClean="0"/>
              <a:t>3857.</a:t>
            </a:r>
          </a:p>
          <a:p>
            <a:pPr marL="450850" indent="-450850"/>
            <a:r>
              <a:rPr lang="en-US" dirty="0" smtClean="0"/>
              <a:t>Christenson</a:t>
            </a:r>
            <a:r>
              <a:rPr lang="en-US" dirty="0"/>
              <a:t>, C. E., and J. E. Martin, 2012: The large-scale environment associated with the 25</a:t>
            </a:r>
            <a:r>
              <a:rPr lang="en-US" dirty="0">
                <a:sym typeface="Symbol"/>
              </a:rPr>
              <a:t></a:t>
            </a:r>
            <a:r>
              <a:rPr lang="en-US" dirty="0"/>
              <a:t>28 April 2011 severe weather outbreak. </a:t>
            </a:r>
            <a:r>
              <a:rPr lang="en-US" i="1" dirty="0"/>
              <a:t>16</a:t>
            </a:r>
            <a:r>
              <a:rPr lang="en-US" i="1" baseline="30000" dirty="0"/>
              <a:t>th</a:t>
            </a:r>
            <a:r>
              <a:rPr lang="en-US" i="1" dirty="0"/>
              <a:t> NWA Severe Storms and Doppler Radar Conference</a:t>
            </a:r>
            <a:r>
              <a:rPr lang="en-US" dirty="0"/>
              <a:t>, Des Moines, IA, National Weather Association, 31 March 2012</a:t>
            </a:r>
            <a:r>
              <a:rPr lang="en-US" dirty="0" smtClean="0"/>
              <a:t>.</a:t>
            </a:r>
          </a:p>
          <a:p>
            <a:pPr marL="450850" indent="-450850"/>
            <a:r>
              <a:rPr lang="en-US" dirty="0"/>
              <a:t>Davis, C. A., and K. E. Emanuel, 1991: Potential </a:t>
            </a:r>
            <a:r>
              <a:rPr lang="en-US" dirty="0" err="1"/>
              <a:t>vorticity</a:t>
            </a:r>
            <a:r>
              <a:rPr lang="en-US" dirty="0"/>
              <a:t> diagnostics of </a:t>
            </a:r>
            <a:r>
              <a:rPr lang="en-US" dirty="0" err="1"/>
              <a:t>cyclogenesis</a:t>
            </a:r>
            <a:r>
              <a:rPr lang="en-US" dirty="0"/>
              <a:t>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119, </a:t>
            </a:r>
            <a:r>
              <a:rPr lang="en-US" dirty="0" smtClean="0"/>
              <a:t>1929</a:t>
            </a:r>
            <a:r>
              <a:rPr lang="en-US" dirty="0">
                <a:sym typeface="Symbol"/>
              </a:rPr>
              <a:t>–</a:t>
            </a:r>
            <a:r>
              <a:rPr lang="en-US" dirty="0" smtClean="0"/>
              <a:t>1953.</a:t>
            </a:r>
          </a:p>
          <a:p>
            <a:pPr marL="450850" indent="-450850"/>
            <a:r>
              <a:rPr lang="en-US" dirty="0" err="1" smtClean="0"/>
              <a:t>Defant</a:t>
            </a:r>
            <a:r>
              <a:rPr lang="en-US" dirty="0" smtClean="0"/>
              <a:t>, F., </a:t>
            </a:r>
            <a:r>
              <a:rPr lang="en-US" dirty="0"/>
              <a:t>and H. </a:t>
            </a:r>
            <a:r>
              <a:rPr lang="en-US" dirty="0" err="1"/>
              <a:t>Taba</a:t>
            </a:r>
            <a:r>
              <a:rPr lang="en-US" dirty="0"/>
              <a:t>, 1957: The threefold structure of the atmosphere and the characteristics of the </a:t>
            </a:r>
            <a:r>
              <a:rPr lang="en-US" dirty="0" err="1"/>
              <a:t>tropopause</a:t>
            </a:r>
            <a:r>
              <a:rPr lang="en-US" dirty="0"/>
              <a:t>. </a:t>
            </a:r>
            <a:r>
              <a:rPr lang="en-US" i="1" dirty="0" err="1"/>
              <a:t>Tellus</a:t>
            </a:r>
            <a:r>
              <a:rPr lang="en-US" dirty="0"/>
              <a:t>, </a:t>
            </a:r>
            <a:r>
              <a:rPr lang="en-US" b="1" dirty="0"/>
              <a:t>9, </a:t>
            </a:r>
            <a:r>
              <a:rPr lang="en-US" dirty="0" smtClean="0"/>
              <a:t>259–275.</a:t>
            </a:r>
          </a:p>
          <a:p>
            <a:pPr marL="450850" indent="-450850"/>
            <a:r>
              <a:rPr lang="en-US" dirty="0" err="1" smtClean="0"/>
              <a:t>Eichelberger</a:t>
            </a:r>
            <a:r>
              <a:rPr lang="en-US" dirty="0" smtClean="0"/>
              <a:t>, S. J., and D. L. Hartmann, 2007: Zonal jet structure and the leading mode of variability. </a:t>
            </a:r>
            <a:r>
              <a:rPr lang="en-US" i="1" dirty="0" smtClean="0"/>
              <a:t>J. Climate</a:t>
            </a:r>
            <a:r>
              <a:rPr lang="en-US" dirty="0" smtClean="0"/>
              <a:t>, </a:t>
            </a:r>
            <a:r>
              <a:rPr lang="en-US" b="1" dirty="0" smtClean="0"/>
              <a:t>20, </a:t>
            </a:r>
            <a:r>
              <a:rPr lang="en-US" dirty="0" smtClean="0"/>
              <a:t>5149–5163.</a:t>
            </a:r>
          </a:p>
          <a:p>
            <a:pPr marL="450850" indent="-450850"/>
            <a:r>
              <a:rPr lang="en-US" dirty="0" err="1"/>
              <a:t>Eliassen</a:t>
            </a:r>
            <a:r>
              <a:rPr lang="en-US" dirty="0"/>
              <a:t>, A., 1962: On the vertical circulation in frontal zones. </a:t>
            </a:r>
            <a:r>
              <a:rPr lang="en-US" i="1" dirty="0" err="1"/>
              <a:t>Geophys</a:t>
            </a:r>
            <a:r>
              <a:rPr lang="en-US" i="1" dirty="0"/>
              <a:t>. Publ.</a:t>
            </a:r>
            <a:r>
              <a:rPr lang="en-US" dirty="0"/>
              <a:t>, </a:t>
            </a:r>
            <a:r>
              <a:rPr lang="en-US" b="1" dirty="0"/>
              <a:t>24, </a:t>
            </a:r>
            <a:r>
              <a:rPr lang="en-US" dirty="0" smtClean="0"/>
              <a:t>147</a:t>
            </a:r>
            <a:r>
              <a:rPr lang="en-US" dirty="0">
                <a:sym typeface="Symbol"/>
              </a:rPr>
              <a:t>–</a:t>
            </a:r>
            <a:r>
              <a:rPr lang="en-US" dirty="0" smtClean="0"/>
              <a:t>160.</a:t>
            </a:r>
          </a:p>
          <a:p>
            <a:pPr marL="450850" indent="-450850"/>
            <a:r>
              <a:rPr lang="en-US" dirty="0" err="1"/>
              <a:t>Fröhlich</a:t>
            </a:r>
            <a:r>
              <a:rPr lang="en-US" dirty="0"/>
              <a:t>, L., P. </a:t>
            </a:r>
            <a:r>
              <a:rPr lang="en-US" dirty="0" err="1"/>
              <a:t>Knippertz</a:t>
            </a:r>
            <a:r>
              <a:rPr lang="en-US" dirty="0"/>
              <a:t>, A. H. Fink, and E. </a:t>
            </a:r>
            <a:r>
              <a:rPr lang="en-US" dirty="0" err="1"/>
              <a:t>Hohberger</a:t>
            </a:r>
            <a:r>
              <a:rPr lang="en-US" dirty="0"/>
              <a:t>, 2013: An objective climatology of tropical plumes. </a:t>
            </a:r>
            <a:r>
              <a:rPr lang="en-US" i="1" dirty="0"/>
              <a:t>J. Climate</a:t>
            </a:r>
            <a:r>
              <a:rPr lang="en-US" dirty="0"/>
              <a:t>, </a:t>
            </a:r>
            <a:r>
              <a:rPr lang="en-US" b="1" dirty="0"/>
              <a:t>26, </a:t>
            </a:r>
            <a:r>
              <a:rPr lang="en-US" dirty="0"/>
              <a:t>5044–5060</a:t>
            </a:r>
            <a:r>
              <a:rPr lang="en-US" dirty="0" smtClean="0"/>
              <a:t>.</a:t>
            </a:r>
            <a:endParaRPr lang="en-US" dirty="0"/>
          </a:p>
          <a:p>
            <a:pPr marL="450850" indent="-45085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4655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References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834634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96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4655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References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834634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6979" y="891138"/>
            <a:ext cx="8847881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 err="1"/>
              <a:t>Harnik</a:t>
            </a:r>
            <a:r>
              <a:rPr lang="en-US" dirty="0"/>
              <a:t>, N., E. </a:t>
            </a:r>
            <a:r>
              <a:rPr lang="en-US" dirty="0" err="1"/>
              <a:t>Galanti</a:t>
            </a:r>
            <a:r>
              <a:rPr lang="en-US" dirty="0"/>
              <a:t>, O. </a:t>
            </a:r>
            <a:r>
              <a:rPr lang="en-US" dirty="0" err="1"/>
              <a:t>Martius</a:t>
            </a:r>
            <a:r>
              <a:rPr lang="en-US" dirty="0"/>
              <a:t>, and O. Adam, 2014: The anomalous merging of the African and North Atlantic jet streams during the Northern Hemisphere winter of 2010. </a:t>
            </a:r>
            <a:r>
              <a:rPr lang="en-US" i="1" dirty="0"/>
              <a:t>J. Climate</a:t>
            </a:r>
            <a:r>
              <a:rPr lang="en-US" dirty="0"/>
              <a:t>, </a:t>
            </a:r>
            <a:r>
              <a:rPr lang="en-US" b="1" dirty="0"/>
              <a:t>27,</a:t>
            </a:r>
            <a:r>
              <a:rPr lang="en-US" dirty="0"/>
              <a:t> </a:t>
            </a:r>
            <a:r>
              <a:rPr lang="en-US" dirty="0" smtClean="0"/>
              <a:t>7319</a:t>
            </a:r>
            <a:r>
              <a:rPr lang="en-US" dirty="0" smtClean="0">
                <a:sym typeface="Symbol"/>
              </a:rPr>
              <a:t>–</a:t>
            </a:r>
            <a:r>
              <a:rPr lang="en-US" dirty="0" smtClean="0"/>
              <a:t>7334</a:t>
            </a:r>
            <a:r>
              <a:rPr lang="en-US" dirty="0"/>
              <a:t>.</a:t>
            </a:r>
          </a:p>
          <a:p>
            <a:pPr marL="450850" indent="-450850"/>
            <a:r>
              <a:rPr lang="en-US" dirty="0" err="1"/>
              <a:t>Iskenderian</a:t>
            </a:r>
            <a:r>
              <a:rPr lang="en-US" dirty="0"/>
              <a:t>, H., 1995: A 10-year climatology of Northern Hemisphere tropical cloud plumes and their composite flow patterns. </a:t>
            </a:r>
            <a:r>
              <a:rPr lang="en-US" i="1" dirty="0"/>
              <a:t>J. Climate</a:t>
            </a:r>
            <a:r>
              <a:rPr lang="en-US" dirty="0"/>
              <a:t>, </a:t>
            </a:r>
            <a:r>
              <a:rPr lang="en-US" b="1" dirty="0"/>
              <a:t>8, </a:t>
            </a:r>
            <a:r>
              <a:rPr lang="en-US" dirty="0"/>
              <a:t>1630–1637.</a:t>
            </a:r>
          </a:p>
          <a:p>
            <a:pPr marL="450850" indent="-450850"/>
            <a:r>
              <a:rPr lang="en-US" dirty="0" err="1"/>
              <a:t>Knupp</a:t>
            </a:r>
            <a:r>
              <a:rPr lang="en-US" dirty="0"/>
              <a:t>, K. R., T. A. Murphy, T. A. Coleman, R. A. Wade, S. A. Mullins, C. J. Schultz, E. V. Schultz, L. Carey, A. </a:t>
            </a:r>
            <a:r>
              <a:rPr lang="en-US" dirty="0" err="1"/>
              <a:t>Sherrer</a:t>
            </a:r>
            <a:r>
              <a:rPr lang="en-US" dirty="0"/>
              <a:t>, E. W. </a:t>
            </a:r>
            <a:r>
              <a:rPr lang="en-US" dirty="0" err="1"/>
              <a:t>McCaul</a:t>
            </a:r>
            <a:r>
              <a:rPr lang="en-US" dirty="0"/>
              <a:t> Jr., B. </a:t>
            </a:r>
            <a:r>
              <a:rPr lang="en-US" dirty="0" err="1"/>
              <a:t>Carcione</a:t>
            </a:r>
            <a:r>
              <a:rPr lang="en-US" dirty="0"/>
              <a:t>, S. Latimer, A. Kula, K. Laws, P. T. Marsh, and K. </a:t>
            </a:r>
            <a:r>
              <a:rPr lang="en-US" dirty="0" err="1"/>
              <a:t>Klockow</a:t>
            </a:r>
            <a:r>
              <a:rPr lang="en-US" dirty="0"/>
              <a:t>, 2014: Meteorological overview of the devastating 27 April 2011 Tornado Outbreak. </a:t>
            </a:r>
            <a:r>
              <a:rPr lang="en-US" i="1" dirty="0"/>
              <a:t>Bull. Amer. Meteor. Soc., </a:t>
            </a:r>
            <a:r>
              <a:rPr lang="en-US" b="1" dirty="0"/>
              <a:t>95, </a:t>
            </a:r>
            <a:r>
              <a:rPr lang="en-US" dirty="0"/>
              <a:t>1041</a:t>
            </a:r>
            <a:r>
              <a:rPr lang="en-US" dirty="0">
                <a:sym typeface="Symbol"/>
              </a:rPr>
              <a:t>–</a:t>
            </a:r>
            <a:r>
              <a:rPr lang="en-US" dirty="0"/>
              <a:t>1062.</a:t>
            </a:r>
          </a:p>
          <a:p>
            <a:pPr marL="450850" indent="-450850"/>
            <a:r>
              <a:rPr lang="en-US" dirty="0" err="1"/>
              <a:t>Krishnamurti</a:t>
            </a:r>
            <a:r>
              <a:rPr lang="en-US" dirty="0"/>
              <a:t>, T. N., 1961: The subtropical jet stream of winter. </a:t>
            </a:r>
            <a:r>
              <a:rPr lang="en-US" i="1" dirty="0"/>
              <a:t>J. Meteor.</a:t>
            </a:r>
            <a:r>
              <a:rPr lang="en-US" dirty="0"/>
              <a:t>, </a:t>
            </a:r>
            <a:r>
              <a:rPr lang="en-US" b="1" dirty="0"/>
              <a:t>18, </a:t>
            </a:r>
            <a:r>
              <a:rPr lang="en-US" dirty="0"/>
              <a:t>172</a:t>
            </a:r>
            <a:r>
              <a:rPr lang="en-US" dirty="0">
                <a:sym typeface="Symbol"/>
              </a:rPr>
              <a:t></a:t>
            </a:r>
            <a:r>
              <a:rPr lang="en-US" dirty="0"/>
              <a:t>191.</a:t>
            </a:r>
          </a:p>
          <a:p>
            <a:pPr marL="450850" indent="-450850"/>
            <a:r>
              <a:rPr lang="en-US" dirty="0"/>
              <a:t>Lee, S., and H.-K. Kim, 2003: The dynamical relationship between subtropical and eddy-driven jets. </a:t>
            </a:r>
            <a:r>
              <a:rPr lang="en-US" i="1" dirty="0"/>
              <a:t>J. Atmos. Sci.</a:t>
            </a:r>
            <a:r>
              <a:rPr lang="en-US" dirty="0"/>
              <a:t>, </a:t>
            </a:r>
            <a:r>
              <a:rPr lang="en-US" b="1" dirty="0"/>
              <a:t>60, </a:t>
            </a:r>
            <a:r>
              <a:rPr lang="en-US" dirty="0" smtClean="0"/>
              <a:t>1490</a:t>
            </a:r>
            <a:r>
              <a:rPr lang="en-US" dirty="0" smtClean="0">
                <a:sym typeface="Symbol"/>
              </a:rPr>
              <a:t>–</a:t>
            </a:r>
            <a:r>
              <a:rPr lang="en-US" dirty="0" smtClean="0"/>
              <a:t>1503</a:t>
            </a:r>
            <a:r>
              <a:rPr lang="en-US" dirty="0"/>
              <a:t>.</a:t>
            </a:r>
          </a:p>
          <a:p>
            <a:pPr marL="450850" indent="-450850"/>
            <a:r>
              <a:rPr lang="en-US" dirty="0" err="1"/>
              <a:t>Liebmann</a:t>
            </a:r>
            <a:r>
              <a:rPr lang="en-US" dirty="0"/>
              <a:t>, B., and D. L. Hartmann, 1984: An observational study of tropical–</a:t>
            </a:r>
            <a:r>
              <a:rPr lang="en-US" dirty="0" err="1"/>
              <a:t>midlatitude</a:t>
            </a:r>
            <a:r>
              <a:rPr lang="en-US" dirty="0"/>
              <a:t> interaction on </a:t>
            </a:r>
            <a:r>
              <a:rPr lang="en-US" dirty="0" err="1"/>
              <a:t>intraseasonal</a:t>
            </a:r>
            <a:r>
              <a:rPr lang="en-US" dirty="0"/>
              <a:t> time scales during winter. </a:t>
            </a:r>
            <a:r>
              <a:rPr lang="en-US" i="1" dirty="0"/>
              <a:t>J. Atmos. Sci.</a:t>
            </a:r>
            <a:r>
              <a:rPr lang="en-US" dirty="0"/>
              <a:t>, </a:t>
            </a:r>
            <a:r>
              <a:rPr lang="en-US" b="1" dirty="0"/>
              <a:t>41, </a:t>
            </a:r>
            <a:r>
              <a:rPr lang="en-US" dirty="0"/>
              <a:t>3333–3350.</a:t>
            </a:r>
          </a:p>
          <a:p>
            <a:pPr marL="450850" indent="-450850"/>
            <a:r>
              <a:rPr lang="en-US" dirty="0" err="1"/>
              <a:t>Martius</a:t>
            </a:r>
            <a:r>
              <a:rPr lang="en-US" dirty="0"/>
              <a:t>, O., C. </a:t>
            </a:r>
            <a:r>
              <a:rPr lang="en-US" dirty="0" err="1"/>
              <a:t>Schwiertz</a:t>
            </a:r>
            <a:r>
              <a:rPr lang="en-US" dirty="0"/>
              <a:t>, and H. C. Davies, 2010: </a:t>
            </a:r>
            <a:r>
              <a:rPr lang="en-US" dirty="0" err="1"/>
              <a:t>Tropopause</a:t>
            </a:r>
            <a:r>
              <a:rPr lang="en-US" dirty="0"/>
              <a:t>-level waveguides. </a:t>
            </a:r>
            <a:r>
              <a:rPr lang="en-US" i="1" dirty="0"/>
              <a:t>J. Atmos. Sci., </a:t>
            </a:r>
            <a:r>
              <a:rPr lang="en-US" b="1" dirty="0"/>
              <a:t>67, </a:t>
            </a:r>
            <a:r>
              <a:rPr lang="en-US" dirty="0" smtClean="0"/>
              <a:t>866</a:t>
            </a:r>
            <a:r>
              <a:rPr lang="en-US" dirty="0" smtClean="0">
                <a:sym typeface="Symbol"/>
              </a:rPr>
              <a:t>–</a:t>
            </a:r>
            <a:r>
              <a:rPr lang="en-US" dirty="0" smtClean="0"/>
              <a:t>879</a:t>
            </a:r>
            <a:r>
              <a:rPr lang="en-US" dirty="0"/>
              <a:t>.</a:t>
            </a:r>
          </a:p>
          <a:p>
            <a:pPr marL="450850" indent="-450850"/>
            <a:r>
              <a:rPr lang="en-US" dirty="0" err="1"/>
              <a:t>Mohri</a:t>
            </a:r>
            <a:r>
              <a:rPr lang="en-US" dirty="0"/>
              <a:t>, K., 1953: On the fields of wind and temperature over Japan and adjacent waters during winter of 1950–1951. </a:t>
            </a:r>
            <a:r>
              <a:rPr lang="en-US" i="1" dirty="0" err="1"/>
              <a:t>Tellus</a:t>
            </a:r>
            <a:r>
              <a:rPr lang="en-US" dirty="0"/>
              <a:t>, </a:t>
            </a:r>
            <a:r>
              <a:rPr lang="en-US" b="1" dirty="0"/>
              <a:t>5, </a:t>
            </a:r>
            <a:r>
              <a:rPr lang="en-US" dirty="0"/>
              <a:t>340</a:t>
            </a:r>
            <a:r>
              <a:rPr lang="en-US" dirty="0">
                <a:sym typeface="Symbol"/>
              </a:rPr>
              <a:t>–</a:t>
            </a:r>
            <a:r>
              <a:rPr lang="en-US" dirty="0"/>
              <a:t>358</a:t>
            </a:r>
            <a:r>
              <a:rPr lang="en-US" dirty="0" smtClean="0"/>
              <a:t>.</a:t>
            </a:r>
          </a:p>
          <a:p>
            <a:pPr marL="450850" indent="-450850"/>
            <a:r>
              <a:rPr lang="en-US" dirty="0"/>
              <a:t>Morgan, M. C., 1999: Using piecewise potential </a:t>
            </a:r>
            <a:r>
              <a:rPr lang="en-US" dirty="0" err="1"/>
              <a:t>vorticity</a:t>
            </a:r>
            <a:r>
              <a:rPr lang="en-US" dirty="0"/>
              <a:t> inversion to diagnose frontogenesis. Part I: A partitioning of the Q vector applied to diagnosing surface frontogenesis and vertical motion.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127, </a:t>
            </a:r>
            <a:r>
              <a:rPr lang="en-US" dirty="0"/>
              <a:t>2796–2821.</a:t>
            </a:r>
          </a:p>
          <a:p>
            <a:pPr marL="450850" indent="-450850"/>
            <a:endParaRPr lang="en-US" dirty="0"/>
          </a:p>
          <a:p>
            <a:pPr marL="450850" indent="-4508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3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979" y="968125"/>
            <a:ext cx="8847881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 smtClean="0"/>
              <a:t>O’Rourke</a:t>
            </a:r>
            <a:r>
              <a:rPr lang="en-US" dirty="0"/>
              <a:t>, A. K., and G. K. </a:t>
            </a:r>
            <a:r>
              <a:rPr lang="en-US" dirty="0" err="1"/>
              <a:t>Vallis</a:t>
            </a:r>
            <a:r>
              <a:rPr lang="en-US" dirty="0"/>
              <a:t>, 2013: Jet interaction and the influence of a minimum phase speed bound on the propagation of eddies. </a:t>
            </a:r>
            <a:r>
              <a:rPr lang="en-US" i="1" dirty="0"/>
              <a:t>J. Atmos. Sci.</a:t>
            </a:r>
            <a:r>
              <a:rPr lang="en-US" dirty="0"/>
              <a:t>, </a:t>
            </a:r>
            <a:r>
              <a:rPr lang="en-US" b="1" dirty="0"/>
              <a:t>70, </a:t>
            </a:r>
            <a:r>
              <a:rPr lang="en-US" dirty="0" smtClean="0"/>
              <a:t>2614</a:t>
            </a:r>
            <a:r>
              <a:rPr lang="en-US" dirty="0" smtClean="0">
                <a:sym typeface="Symbol"/>
              </a:rPr>
              <a:t>–</a:t>
            </a:r>
            <a:r>
              <a:rPr lang="en-US" dirty="0" smtClean="0"/>
              <a:t>2628</a:t>
            </a:r>
            <a:r>
              <a:rPr lang="en-US" dirty="0"/>
              <a:t>.</a:t>
            </a:r>
          </a:p>
          <a:p>
            <a:pPr marL="450850" indent="-450850"/>
            <a:r>
              <a:rPr lang="en-US" dirty="0"/>
              <a:t>Pyle, M. E., D. Keyser, and L. F. </a:t>
            </a:r>
            <a:r>
              <a:rPr lang="en-US" dirty="0" err="1"/>
              <a:t>Bosart</a:t>
            </a:r>
            <a:r>
              <a:rPr lang="en-US" dirty="0"/>
              <a:t>, 2004: A diagnostic study of jet streaks: Kinematic signatures and relationship to coherent </a:t>
            </a:r>
            <a:r>
              <a:rPr lang="en-US" dirty="0" err="1"/>
              <a:t>tropopause</a:t>
            </a:r>
            <a:r>
              <a:rPr lang="en-US" dirty="0"/>
              <a:t> disturbances.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132, </a:t>
            </a:r>
            <a:r>
              <a:rPr lang="en-US" dirty="0" smtClean="0"/>
              <a:t>297</a:t>
            </a:r>
            <a:r>
              <a:rPr lang="en-US" dirty="0" smtClean="0">
                <a:sym typeface="Symbol"/>
              </a:rPr>
              <a:t>–</a:t>
            </a:r>
            <a:r>
              <a:rPr lang="en-US" dirty="0" smtClean="0"/>
              <a:t>319</a:t>
            </a:r>
            <a:r>
              <a:rPr lang="en-US" dirty="0"/>
              <a:t>.</a:t>
            </a:r>
          </a:p>
          <a:p>
            <a:pPr marL="450850" indent="-450850"/>
            <a:r>
              <a:rPr lang="en-US" dirty="0"/>
              <a:t>Roundy, P. E., K. </a:t>
            </a:r>
            <a:r>
              <a:rPr lang="en-US" dirty="0" err="1"/>
              <a:t>MacRitchie</a:t>
            </a:r>
            <a:r>
              <a:rPr lang="en-US" dirty="0"/>
              <a:t>, J. </a:t>
            </a:r>
            <a:r>
              <a:rPr lang="en-US" dirty="0" err="1"/>
              <a:t>Asuma</a:t>
            </a:r>
            <a:r>
              <a:rPr lang="en-US" dirty="0"/>
              <a:t>, and T. </a:t>
            </a:r>
            <a:r>
              <a:rPr lang="en-US" dirty="0" err="1"/>
              <a:t>Melino</a:t>
            </a:r>
            <a:r>
              <a:rPr lang="en-US" dirty="0"/>
              <a:t>, 2010: Modulation of the global atmospheric circulation by combined activity in the Madden–Julian Oscillation and the El Niño/Southern Oscillation during boreal winter. </a:t>
            </a:r>
            <a:r>
              <a:rPr lang="en-US" i="1" dirty="0"/>
              <a:t>J. Climate</a:t>
            </a:r>
            <a:r>
              <a:rPr lang="en-US" dirty="0"/>
              <a:t>, </a:t>
            </a:r>
            <a:r>
              <a:rPr lang="en-US" b="1" dirty="0"/>
              <a:t>23, </a:t>
            </a:r>
            <a:r>
              <a:rPr lang="en-US" dirty="0"/>
              <a:t>4045–4059.</a:t>
            </a:r>
          </a:p>
          <a:p>
            <a:pPr marL="450850" indent="-450850"/>
            <a:r>
              <a:rPr lang="en-US" dirty="0"/>
              <a:t>Sawyer, J. S., 1956: The vertical circulation at meteorological fronts and its relation to frontogenesis. </a:t>
            </a:r>
            <a:r>
              <a:rPr lang="en-US" i="1" dirty="0"/>
              <a:t>Proc. Roy. Soc. London, </a:t>
            </a:r>
            <a:r>
              <a:rPr lang="en-US" b="1" dirty="0"/>
              <a:t>234A, </a:t>
            </a:r>
            <a:r>
              <a:rPr lang="en-US" dirty="0" smtClean="0"/>
              <a:t>346</a:t>
            </a:r>
            <a:r>
              <a:rPr lang="en-US" dirty="0" smtClean="0">
                <a:sym typeface="Symbol"/>
              </a:rPr>
              <a:t>–</a:t>
            </a:r>
            <a:r>
              <a:rPr lang="en-US" dirty="0" smtClean="0"/>
              <a:t>362</a:t>
            </a:r>
            <a:r>
              <a:rPr lang="en-US" dirty="0"/>
              <a:t>.</a:t>
            </a:r>
          </a:p>
          <a:p>
            <a:pPr marL="450850" indent="-450850"/>
            <a:r>
              <a:rPr lang="en-US" dirty="0"/>
              <a:t>Son, S.-W., and S. Lee, 2005: The response of westerly jets to thermal driving in a primitive equation model. </a:t>
            </a:r>
            <a:r>
              <a:rPr lang="en-US" i="1" dirty="0"/>
              <a:t>J. Atmos. Sci., </a:t>
            </a:r>
            <a:r>
              <a:rPr lang="en-US" b="1" dirty="0"/>
              <a:t>62</a:t>
            </a:r>
            <a:r>
              <a:rPr lang="en-US" b="1"/>
              <a:t>, </a:t>
            </a:r>
            <a:r>
              <a:rPr lang="en-US" smtClean="0"/>
              <a:t>3741</a:t>
            </a:r>
            <a:r>
              <a:rPr lang="en-US" dirty="0" smtClean="0">
                <a:sym typeface="Symbol"/>
              </a:rPr>
              <a:t>–</a:t>
            </a:r>
            <a:r>
              <a:rPr lang="en-US" smtClean="0"/>
              <a:t>3757</a:t>
            </a:r>
            <a:r>
              <a:rPr lang="en-US" dirty="0"/>
              <a:t>.</a:t>
            </a:r>
          </a:p>
          <a:p>
            <a:pPr marL="450850" indent="-450850"/>
            <a:r>
              <a:rPr lang="en-US" dirty="0"/>
              <a:t>Winters, A. C., and J. E. Martin, 2014: The role of a polar/subtropical jet superposition in the May 2010 Nashville Flood. </a:t>
            </a:r>
            <a:r>
              <a:rPr lang="en-US" i="1" dirty="0" err="1"/>
              <a:t>Wea</a:t>
            </a:r>
            <a:r>
              <a:rPr lang="en-US" i="1" dirty="0"/>
              <a:t>. Forecasting</a:t>
            </a:r>
            <a:r>
              <a:rPr lang="en-US" dirty="0"/>
              <a:t>, </a:t>
            </a:r>
            <a:r>
              <a:rPr lang="en-US" b="1" dirty="0"/>
              <a:t>29, </a:t>
            </a:r>
            <a:r>
              <a:rPr lang="en-US" dirty="0"/>
              <a:t>954</a:t>
            </a:r>
            <a:r>
              <a:rPr lang="en-US" dirty="0">
                <a:sym typeface="Symbol"/>
              </a:rPr>
              <a:t>–</a:t>
            </a:r>
            <a:r>
              <a:rPr lang="en-US" dirty="0"/>
              <a:t>974.</a:t>
            </a:r>
          </a:p>
          <a:p>
            <a:pPr marL="450850" indent="-450850"/>
            <a:r>
              <a:rPr lang="en-US" baseline="30000" dirty="0"/>
              <a:t>_________</a:t>
            </a:r>
            <a:r>
              <a:rPr lang="en-US" dirty="0"/>
              <a:t>, and </a:t>
            </a:r>
            <a:r>
              <a:rPr lang="en-US" baseline="30000" dirty="0"/>
              <a:t>_________</a:t>
            </a:r>
            <a:r>
              <a:rPr lang="en-US" dirty="0"/>
              <a:t>, 2016: Synoptic and </a:t>
            </a:r>
            <a:r>
              <a:rPr lang="en-US" dirty="0" err="1"/>
              <a:t>mesoscale</a:t>
            </a:r>
            <a:r>
              <a:rPr lang="en-US" dirty="0"/>
              <a:t> processes supporting vertical superposition of the polar and subtropical jets in two contrasting cases. </a:t>
            </a:r>
            <a:r>
              <a:rPr lang="en-US" i="1" dirty="0"/>
              <a:t>Quart. J. Roy. Meteor. Soc.</a:t>
            </a:r>
            <a:r>
              <a:rPr lang="en-US" dirty="0"/>
              <a:t>, </a:t>
            </a:r>
            <a:r>
              <a:rPr lang="en-US" b="1" dirty="0"/>
              <a:t>142, </a:t>
            </a:r>
            <a:r>
              <a:rPr lang="en-US" dirty="0"/>
              <a:t>1133–1149.</a:t>
            </a:r>
          </a:p>
          <a:p>
            <a:pPr marL="450850" indent="-450850"/>
            <a:r>
              <a:rPr lang="en-US" baseline="30000" dirty="0"/>
              <a:t>_________</a:t>
            </a:r>
            <a:r>
              <a:rPr lang="en-US" dirty="0"/>
              <a:t>, and </a:t>
            </a:r>
            <a:r>
              <a:rPr lang="en-US" baseline="30000" dirty="0"/>
              <a:t>_________</a:t>
            </a:r>
            <a:r>
              <a:rPr lang="en-US" dirty="0"/>
              <a:t>, 2017: Diagnosis of a North American polar/subtropical jet superposition employing potential </a:t>
            </a:r>
            <a:r>
              <a:rPr lang="en-US" dirty="0" err="1"/>
              <a:t>vorticity</a:t>
            </a:r>
            <a:r>
              <a:rPr lang="en-US" dirty="0"/>
              <a:t> inversion.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145, </a:t>
            </a:r>
            <a:r>
              <a:rPr lang="en-US" dirty="0"/>
              <a:t>(in review).</a:t>
            </a:r>
          </a:p>
          <a:p>
            <a:pPr marL="450850" indent="-45085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4655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References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834634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77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3266"/>
            <a:ext cx="8229600" cy="1143000"/>
          </a:xfrm>
        </p:spPr>
        <p:txBody>
          <a:bodyPr/>
          <a:lstStyle/>
          <a:p>
            <a:r>
              <a:rPr lang="en-US" b="1" dirty="0" smtClean="0"/>
              <a:t>Supplementary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719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84077" y="2127885"/>
            <a:ext cx="4327769" cy="4524316"/>
          </a:xfrm>
          <a:prstGeom prst="rect">
            <a:avLst/>
          </a:prstGeom>
          <a:solidFill>
            <a:srgbClr val="FFFF00">
              <a:alpha val="48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smtClean="0"/>
              <a:t>Jet “Mergers”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closest analog to jet superpositions in the synoptic-dynamic literature is the concept of mid-latitude trough mergers</a:t>
            </a:r>
            <a:endParaRPr lang="en-US" sz="2000" b="1" dirty="0"/>
          </a:p>
        </p:txBody>
      </p:sp>
      <p:pic>
        <p:nvPicPr>
          <p:cNvPr id="22" name="Picture 21" descr="hakim95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62" y="2065808"/>
            <a:ext cx="3057769" cy="2347287"/>
          </a:xfrm>
          <a:prstGeom prst="rect">
            <a:avLst/>
          </a:prstGeom>
        </p:spPr>
      </p:pic>
      <p:pic>
        <p:nvPicPr>
          <p:cNvPr id="23" name="Picture 22" descr="hakim95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4413095"/>
            <a:ext cx="3057769" cy="23361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124125" y="3062272"/>
            <a:ext cx="20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12Z 25 Jan. 1978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24126" y="5402980"/>
            <a:ext cx="20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12Z 26 Jan. 1978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484077" y="2127885"/>
            <a:ext cx="432776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amalgamation of two mid-tropospheric vorticity maxima, with origins in distinctly different westerly air streams.</a:t>
            </a:r>
          </a:p>
          <a:p>
            <a:endParaRPr lang="en-US" dirty="0" smtClean="0"/>
          </a:p>
          <a:p>
            <a:r>
              <a:rPr lang="en-US" dirty="0" smtClean="0"/>
              <a:t>Frequently associated with explosive </a:t>
            </a:r>
            <a:r>
              <a:rPr lang="en-US" dirty="0" err="1" smtClean="0"/>
              <a:t>cyclogenesis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May be simultaneously characterized by a jet superposition.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analyses do </a:t>
            </a:r>
            <a:r>
              <a:rPr lang="en-US" b="1" u="sng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marL="225425" indent="-225425"/>
            <a:r>
              <a:rPr lang="en-US" dirty="0" smtClean="0">
                <a:solidFill>
                  <a:srgbClr val="FF0000"/>
                </a:solidFill>
              </a:rPr>
              <a:t>1)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separate the two air streams as </a:t>
            </a:r>
            <a:r>
              <a:rPr lang="en-US" u="sng" dirty="0" smtClean="0">
                <a:solidFill>
                  <a:srgbClr val="FF0000"/>
                </a:solidFill>
              </a:rPr>
              <a:t>distinct </a:t>
            </a:r>
            <a:r>
              <a:rPr lang="en-US" dirty="0" smtClean="0">
                <a:solidFill>
                  <a:srgbClr val="FF0000"/>
                </a:solidFill>
              </a:rPr>
              <a:t>polar/subtropical jets. </a:t>
            </a:r>
          </a:p>
          <a:p>
            <a:pPr marL="225425" indent="-225425"/>
            <a:r>
              <a:rPr lang="en-US" dirty="0" smtClean="0">
                <a:solidFill>
                  <a:srgbClr val="FF0000"/>
                </a:solidFill>
              </a:rPr>
              <a:t>2) specifically investigate the merger’s impact on the jet structures/reshaping the dynamic tropopause.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9846" y="1850886"/>
            <a:ext cx="1787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Hakim et al. 1995; 1996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5487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03225" y="4157663"/>
            <a:ext cx="5459190" cy="23342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49"/>
            <a:ext cx="8229600" cy="73195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Sawyer-</a:t>
            </a:r>
            <a:r>
              <a:rPr lang="en-US" b="1" dirty="0" err="1" smtClean="0"/>
              <a:t>Eliassen</a:t>
            </a:r>
            <a:r>
              <a:rPr lang="en-US" b="1" dirty="0" smtClean="0"/>
              <a:t> Circulation Equation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93704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03225" y="1241895"/>
          <a:ext cx="84391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Equation" r:id="rId4" imgW="3517900" imgH="419100" progId="Equation.3">
                  <p:embed/>
                </p:oleObj>
              </mc:Choice>
              <mc:Fallback>
                <p:oleObj name="Equation" r:id="rId4" imgW="3517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1241895"/>
                        <a:ext cx="8439150" cy="1006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>
            <a:off x="5950979" y="5479815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375900" y="5479816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814872" y="5479816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247611" y="5479815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5185" y="4045185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780213" y="4157663"/>
          <a:ext cx="365125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Equation" r:id="rId6" imgW="254000" imgH="177800" progId="Equation.3">
                  <p:embed/>
                </p:oleObj>
              </mc:Choice>
              <mc:Fallback>
                <p:oleObj name="Equation" r:id="rId6" imgW="254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3" y="4157663"/>
                        <a:ext cx="365125" cy="25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7186613" y="4157663"/>
          <a:ext cx="4032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Equation" r:id="rId8" imgW="279400" imgH="177800" progId="Equation.3">
                  <p:embed/>
                </p:oleObj>
              </mc:Choice>
              <mc:Fallback>
                <p:oleObj name="Equation" r:id="rId8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6613" y="4157663"/>
                        <a:ext cx="40322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7624763" y="4157663"/>
          <a:ext cx="4032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Equation" r:id="rId10" imgW="279400" imgH="177800" progId="Equation.3">
                  <p:embed/>
                </p:oleObj>
              </mc:Choice>
              <mc:Fallback>
                <p:oleObj name="Equation" r:id="rId10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763" y="4157663"/>
                        <a:ext cx="40322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8056563" y="4156075"/>
          <a:ext cx="40481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quation" r:id="rId12" imgW="279400" imgH="177800" progId="Equation.3">
                  <p:embed/>
                </p:oleObj>
              </mc:Choice>
              <mc:Fallback>
                <p:oleObj name="Equation" r:id="rId12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4156075"/>
                        <a:ext cx="404812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 rot="5400000" flipH="1" flipV="1">
            <a:off x="7029743" y="5498629"/>
            <a:ext cx="1157111" cy="1588"/>
          </a:xfrm>
          <a:prstGeom prst="line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6462893" y="6049757"/>
            <a:ext cx="1143025" cy="1588"/>
          </a:xfrm>
          <a:prstGeom prst="line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4873038" y="5437481"/>
            <a:ext cx="2812815" cy="282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37112" y="4045184"/>
            <a:ext cx="290688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12371" y="5567541"/>
            <a:ext cx="7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06805" y="4469313"/>
            <a:ext cx="7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graphicFrame>
        <p:nvGraphicFramePr>
          <p:cNvPr id="36" name="Object 13"/>
          <p:cNvGraphicFramePr>
            <a:graphicFrameLocks noChangeAspect="1"/>
          </p:cNvGraphicFramePr>
          <p:nvPr/>
        </p:nvGraphicFramePr>
        <p:xfrm>
          <a:off x="820179" y="5567541"/>
          <a:ext cx="1277523" cy="70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Equation" r:id="rId14" imgW="711200" imgH="393700" progId="Equation.3">
                  <p:embed/>
                </p:oleObj>
              </mc:Choice>
              <mc:Fallback>
                <p:oleObj name="Equation" r:id="rId14" imgW="711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79" y="5567541"/>
                        <a:ext cx="1277523" cy="70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4"/>
          <p:cNvGraphicFramePr>
            <a:graphicFrameLocks noChangeAspect="1"/>
          </p:cNvGraphicFramePr>
          <p:nvPr/>
        </p:nvGraphicFramePr>
        <p:xfrm>
          <a:off x="933063" y="4619328"/>
          <a:ext cx="1042493" cy="80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Equation" r:id="rId16" imgW="508000" imgH="393700" progId="Equation.3">
                  <p:embed/>
                </p:oleObj>
              </mc:Choice>
              <mc:Fallback>
                <p:oleObj name="Equation" r:id="rId16" imgW="508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063" y="4619328"/>
                        <a:ext cx="1042493" cy="807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15"/>
          <p:cNvGraphicFramePr>
            <a:graphicFrameLocks noChangeAspect="1"/>
          </p:cNvGraphicFramePr>
          <p:nvPr/>
        </p:nvGraphicFramePr>
        <p:xfrm>
          <a:off x="2551877" y="4920867"/>
          <a:ext cx="310991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Equation" r:id="rId18" imgW="1663700" imgH="419100" progId="Equation.3">
                  <p:embed/>
                </p:oleObj>
              </mc:Choice>
              <mc:Fallback>
                <p:oleObj name="Equation" r:id="rId18" imgW="1663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877" y="4920867"/>
                        <a:ext cx="3109912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Connector 38"/>
          <p:cNvCxnSpPr/>
          <p:nvPr/>
        </p:nvCxnSpPr>
        <p:spPr>
          <a:xfrm>
            <a:off x="3543020" y="5858922"/>
            <a:ext cx="920267" cy="92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20643" y="5877328"/>
            <a:ext cx="920267" cy="920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427992" y="5743894"/>
            <a:ext cx="230057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4347465" y="5761505"/>
            <a:ext cx="230057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4606409" y="5770707"/>
            <a:ext cx="230057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5526676" y="5770710"/>
            <a:ext cx="230057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509683" y="5867781"/>
            <a:ext cx="111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Shearing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23207" y="5893313"/>
            <a:ext cx="123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Stretching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3225" y="4157663"/>
            <a:ext cx="214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Where:</a:t>
            </a:r>
            <a:endParaRPr lang="en-US" sz="2400" dirty="0"/>
          </a:p>
        </p:txBody>
      </p:sp>
      <p:sp>
        <p:nvSpPr>
          <p:cNvPr id="52" name="Rectangle 51"/>
          <p:cNvSpPr/>
          <p:nvPr/>
        </p:nvSpPr>
        <p:spPr>
          <a:xfrm>
            <a:off x="403225" y="1241895"/>
            <a:ext cx="1148997" cy="1006475"/>
          </a:xfrm>
          <a:prstGeom prst="rect">
            <a:avLst/>
          </a:prstGeom>
          <a:noFill/>
          <a:ln w="38100">
            <a:solidFill>
              <a:srgbClr val="660066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33063" y="1241895"/>
            <a:ext cx="991938" cy="100647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51429" y="1241895"/>
            <a:ext cx="1038582" cy="100647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12632" y="2577626"/>
            <a:ext cx="50718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Static Stability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Across-Front Baroclinicity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Horizontal Relative Vorticity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13167" y="1241895"/>
            <a:ext cx="2229207" cy="10064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613167" y="2577626"/>
            <a:ext cx="21956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Geostrophic and Diabatic Forcing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847628" y="2596440"/>
            <a:ext cx="29163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3539094" y="3196604"/>
            <a:ext cx="120032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3847629" y="3797562"/>
            <a:ext cx="29242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289778" y="2869259"/>
            <a:ext cx="15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Frontal Characteristics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932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03225" y="4157663"/>
            <a:ext cx="5459190" cy="23342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49"/>
            <a:ext cx="8229600" cy="73195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Piecewise Sawyer-</a:t>
            </a:r>
            <a:r>
              <a:rPr lang="en-US" b="1" dirty="0" err="1" smtClean="0"/>
              <a:t>Eliassen</a:t>
            </a:r>
            <a:r>
              <a:rPr lang="en-US" b="1" dirty="0" smtClean="0"/>
              <a:t> Circulation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93704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33388" y="1241425"/>
          <a:ext cx="837882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Equation" r:id="rId3" imgW="3492500" imgH="419100" progId="Equation.3">
                  <p:embed/>
                </p:oleObj>
              </mc:Choice>
              <mc:Fallback>
                <p:oleObj name="Equation" r:id="rId3" imgW="3492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1241425"/>
                        <a:ext cx="8378825" cy="1006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>
            <a:off x="5950979" y="5479815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375900" y="5479816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814872" y="5479816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247611" y="5479815"/>
            <a:ext cx="2022593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5185" y="4045185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780213" y="4157663"/>
          <a:ext cx="365125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Equation" r:id="rId5" imgW="254000" imgH="177800" progId="Equation.3">
                  <p:embed/>
                </p:oleObj>
              </mc:Choice>
              <mc:Fallback>
                <p:oleObj name="Equation" r:id="rId5" imgW="254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3" y="4157663"/>
                        <a:ext cx="365125" cy="25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7186613" y="4157663"/>
          <a:ext cx="4032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name="Equation" r:id="rId7" imgW="279400" imgH="177800" progId="Equation.3">
                  <p:embed/>
                </p:oleObj>
              </mc:Choice>
              <mc:Fallback>
                <p:oleObj name="Equation" r:id="rId7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6613" y="4157663"/>
                        <a:ext cx="40322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7624763" y="4157663"/>
          <a:ext cx="4032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name="Equation" r:id="rId9" imgW="279400" imgH="177800" progId="Equation.3">
                  <p:embed/>
                </p:oleObj>
              </mc:Choice>
              <mc:Fallback>
                <p:oleObj name="Equation" r:id="rId9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763" y="4157663"/>
                        <a:ext cx="403225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8056563" y="4156075"/>
          <a:ext cx="40481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Equation" r:id="rId11" imgW="279400" imgH="177800" progId="Equation.3">
                  <p:embed/>
                </p:oleObj>
              </mc:Choice>
              <mc:Fallback>
                <p:oleObj name="Equation" r:id="rId11" imgW="279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4156075"/>
                        <a:ext cx="404812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 rot="5400000" flipH="1" flipV="1">
            <a:off x="7029743" y="5498629"/>
            <a:ext cx="1157111" cy="1588"/>
          </a:xfrm>
          <a:prstGeom prst="line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6462893" y="6049757"/>
            <a:ext cx="1143025" cy="1588"/>
          </a:xfrm>
          <a:prstGeom prst="line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4873038" y="5437481"/>
            <a:ext cx="2812815" cy="2822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37112" y="4045184"/>
            <a:ext cx="2906888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12371" y="5567541"/>
            <a:ext cx="7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06805" y="4469313"/>
            <a:ext cx="70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graphicFrame>
        <p:nvGraphicFramePr>
          <p:cNvPr id="36" name="Object 13"/>
          <p:cNvGraphicFramePr>
            <a:graphicFrameLocks noChangeAspect="1"/>
          </p:cNvGraphicFramePr>
          <p:nvPr/>
        </p:nvGraphicFramePr>
        <p:xfrm>
          <a:off x="820179" y="5567541"/>
          <a:ext cx="1277523" cy="70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Equation" r:id="rId13" imgW="711200" imgH="393700" progId="Equation.3">
                  <p:embed/>
                </p:oleObj>
              </mc:Choice>
              <mc:Fallback>
                <p:oleObj name="Equation" r:id="rId13" imgW="711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79" y="5567541"/>
                        <a:ext cx="1277523" cy="70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4"/>
          <p:cNvGraphicFramePr>
            <a:graphicFrameLocks noChangeAspect="1"/>
          </p:cNvGraphicFramePr>
          <p:nvPr/>
        </p:nvGraphicFramePr>
        <p:xfrm>
          <a:off x="933063" y="4619328"/>
          <a:ext cx="1042493" cy="80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Equation" r:id="rId15" imgW="508000" imgH="393700" progId="Equation.3">
                  <p:embed/>
                </p:oleObj>
              </mc:Choice>
              <mc:Fallback>
                <p:oleObj name="Equation" r:id="rId15" imgW="508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063" y="4619328"/>
                        <a:ext cx="1042493" cy="807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15"/>
          <p:cNvGraphicFramePr>
            <a:graphicFrameLocks noChangeAspect="1"/>
          </p:cNvGraphicFramePr>
          <p:nvPr/>
        </p:nvGraphicFramePr>
        <p:xfrm>
          <a:off x="2503488" y="4921250"/>
          <a:ext cx="320516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Equation" r:id="rId17" imgW="1714500" imgH="419100" progId="Equation.3">
                  <p:embed/>
                </p:oleObj>
              </mc:Choice>
              <mc:Fallback>
                <p:oleObj name="Equation" r:id="rId17" imgW="1714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8" y="4921250"/>
                        <a:ext cx="3205162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Connector 38"/>
          <p:cNvCxnSpPr/>
          <p:nvPr/>
        </p:nvCxnSpPr>
        <p:spPr>
          <a:xfrm>
            <a:off x="3543020" y="5858922"/>
            <a:ext cx="920267" cy="92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20643" y="5877328"/>
            <a:ext cx="920267" cy="920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427992" y="5743894"/>
            <a:ext cx="230057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4347465" y="5761505"/>
            <a:ext cx="230057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4606409" y="5770707"/>
            <a:ext cx="230057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5526676" y="5770710"/>
            <a:ext cx="230057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509683" y="5867781"/>
            <a:ext cx="111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Shearing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23207" y="5893313"/>
            <a:ext cx="123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Stretching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3225" y="4157663"/>
            <a:ext cx="214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Where:</a:t>
            </a:r>
            <a:endParaRPr lang="en-US" sz="2400" dirty="0"/>
          </a:p>
        </p:txBody>
      </p:sp>
      <p:sp>
        <p:nvSpPr>
          <p:cNvPr id="52" name="Rectangle 51"/>
          <p:cNvSpPr/>
          <p:nvPr/>
        </p:nvSpPr>
        <p:spPr>
          <a:xfrm>
            <a:off x="403225" y="1241895"/>
            <a:ext cx="1148997" cy="1006475"/>
          </a:xfrm>
          <a:prstGeom prst="rect">
            <a:avLst/>
          </a:prstGeom>
          <a:noFill/>
          <a:ln w="38100">
            <a:solidFill>
              <a:srgbClr val="660066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33063" y="1241895"/>
            <a:ext cx="991938" cy="100647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51429" y="1241895"/>
            <a:ext cx="1038582" cy="100647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12632" y="2577626"/>
            <a:ext cx="50718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Static Stability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Across-Front Baroclinicity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Horizontal Relative Vorticity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13167" y="1241895"/>
            <a:ext cx="2229207" cy="10064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381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613167" y="2577626"/>
            <a:ext cx="21956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Geostrophic and Diabatic Forcing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847628" y="2596440"/>
            <a:ext cx="29163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3539094" y="3196604"/>
            <a:ext cx="120032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3847629" y="3797562"/>
            <a:ext cx="29242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289778" y="2869259"/>
            <a:ext cx="15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Frontal Characteristics</a:t>
            </a:r>
            <a:endParaRPr lang="en-US" b="1" dirty="0"/>
          </a:p>
        </p:txBody>
      </p:sp>
      <p:sp>
        <p:nvSpPr>
          <p:cNvPr id="57" name="Rectangle 56"/>
          <p:cNvSpPr/>
          <p:nvPr/>
        </p:nvSpPr>
        <p:spPr>
          <a:xfrm>
            <a:off x="2367280" y="4619328"/>
            <a:ext cx="3495135" cy="1655413"/>
          </a:xfrm>
          <a:prstGeom prst="rect">
            <a:avLst/>
          </a:prstGeom>
          <a:noFill/>
          <a:ln w="53975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7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508751"/>
            <a:ext cx="3232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Maps of tropopause pressure help to identify the location of jets.</a:t>
            </a:r>
          </a:p>
          <a:p>
            <a:endParaRPr lang="en-US" dirty="0"/>
          </a:p>
        </p:txBody>
      </p:sp>
      <p:pic>
        <p:nvPicPr>
          <p:cNvPr id="13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4" name="TextBox 13"/>
          <p:cNvSpPr txBox="1"/>
          <p:nvPr/>
        </p:nvSpPr>
        <p:spPr>
          <a:xfrm rot="19490759">
            <a:off x="1082249" y="2029167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19450374">
            <a:off x="1233441" y="2442883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1711" y="116442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19120" y="125984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9120" y="153161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19120" y="181562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6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507986"/>
            <a:ext cx="3232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Maps of tropopause pressure help to identify the location of jets.</a:t>
            </a:r>
          </a:p>
          <a:p>
            <a:endParaRPr lang="en-US" dirty="0" smtClean="0"/>
          </a:p>
          <a:p>
            <a:r>
              <a:rPr lang="en-US" dirty="0" smtClean="0"/>
              <a:t>While each jet occupies its own </a:t>
            </a:r>
            <a:r>
              <a:rPr lang="en-US" dirty="0" err="1" smtClean="0"/>
              <a:t>climatological</a:t>
            </a:r>
            <a:r>
              <a:rPr lang="en-US" dirty="0" smtClean="0"/>
              <a:t> latitude band – substantial meanders are common.</a:t>
            </a:r>
          </a:p>
          <a:p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1" name="TextBox 10"/>
          <p:cNvSpPr txBox="1"/>
          <p:nvPr/>
        </p:nvSpPr>
        <p:spPr>
          <a:xfrm rot="19490759">
            <a:off x="1082249" y="2029167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233441" y="2442883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711" y="116442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19120" y="125984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19120" y="153161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9120" y="181562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7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507986"/>
            <a:ext cx="3232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Maps of tropopause pressure help to identify the location of jets.</a:t>
            </a:r>
          </a:p>
          <a:p>
            <a:endParaRPr lang="en-US" dirty="0" smtClean="0"/>
          </a:p>
          <a:p>
            <a:r>
              <a:rPr lang="en-US" dirty="0" smtClean="0"/>
              <a:t>While each jet occupies its own </a:t>
            </a:r>
            <a:r>
              <a:rPr lang="en-US" dirty="0" err="1" smtClean="0"/>
              <a:t>climatological</a:t>
            </a:r>
            <a:r>
              <a:rPr lang="en-US" dirty="0" smtClean="0"/>
              <a:t> latitude band – substantial meanders are common.</a:t>
            </a:r>
          </a:p>
          <a:p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1" name="TextBox 10"/>
          <p:cNvSpPr txBox="1"/>
          <p:nvPr/>
        </p:nvSpPr>
        <p:spPr>
          <a:xfrm rot="19490759">
            <a:off x="1082249" y="2029167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233441" y="2442883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711" y="116442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19120" y="125984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19120" y="153161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9120" y="181562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51438" y="1545125"/>
            <a:ext cx="2767682" cy="2359257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50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765220"/>
          </a:xfrm>
        </p:spPr>
        <p:txBody>
          <a:bodyPr/>
          <a:lstStyle/>
          <a:p>
            <a:pPr algn="l"/>
            <a:r>
              <a:rPr lang="en-US" b="1" dirty="0" err="1" smtClean="0"/>
              <a:t>Defant</a:t>
            </a:r>
            <a:r>
              <a:rPr lang="en-US" b="1" dirty="0" smtClean="0"/>
              <a:t> and </a:t>
            </a:r>
            <a:r>
              <a:rPr lang="en-US" b="1" dirty="0" err="1" smtClean="0"/>
              <a:t>Taba</a:t>
            </a:r>
            <a:r>
              <a:rPr lang="en-US" b="1" dirty="0" smtClean="0"/>
              <a:t> (1957)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01666"/>
            <a:ext cx="822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30" y="1021731"/>
            <a:ext cx="7256954" cy="5127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6708" y="6330462"/>
            <a:ext cx="37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7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3152</Words>
  <Application>Microsoft Macintosh PowerPoint</Application>
  <PresentationFormat>On-screen Show (4:3)</PresentationFormat>
  <Paragraphs>424</Paragraphs>
  <Slides>59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Equation</vt:lpstr>
      <vt:lpstr>Antecedent Remote and Local Synoptic Environments Most Conducive to North American Polar/Subtropical Jet Superpositions</vt:lpstr>
      <vt:lpstr>PowerPoint Presentation</vt:lpstr>
      <vt:lpstr>PowerPoint Presentation</vt:lpstr>
      <vt:lpstr>PowerPoint Presentation</vt:lpstr>
      <vt:lpstr>PowerPoint Presentation</vt:lpstr>
      <vt:lpstr>Defant and Taba (1957)</vt:lpstr>
      <vt:lpstr>Defant and Taba (1957)</vt:lpstr>
      <vt:lpstr>Defant and Taba (1957)</vt:lpstr>
      <vt:lpstr>Defant and Taba (1957)</vt:lpstr>
      <vt:lpstr>Defant and Taba (1957)</vt:lpstr>
      <vt:lpstr>Defant and Taba (1957)</vt:lpstr>
      <vt:lpstr>Defant and Taba (1957)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Jet “Mergers”</vt:lpstr>
      <vt:lpstr>Jet “Mergers”</vt:lpstr>
      <vt:lpstr>Jet “Mergers”</vt:lpstr>
      <vt:lpstr>A Superposition Conceptual Model</vt:lpstr>
      <vt:lpstr>A Superposition Conceptual Model</vt:lpstr>
      <vt:lpstr>A Superposition Conceptual Model</vt:lpstr>
      <vt:lpstr>A Superposition Conceptual Model</vt:lpstr>
      <vt:lpstr>Polar Cyclonic PV Anomalies</vt:lpstr>
      <vt:lpstr>A Superposition Conceptual Model</vt:lpstr>
      <vt:lpstr>Tropical Anticyclonic PV Anomalies</vt:lpstr>
      <vt:lpstr>Tropical Anticyclonic PV Anomalies</vt:lpstr>
      <vt:lpstr>Tropical Anticyclonic PV Anomalies</vt:lpstr>
      <vt:lpstr>Tropical Anticyclonic PV Anomalies</vt:lpstr>
      <vt:lpstr>A Superposition Conceptual Model</vt:lpstr>
      <vt:lpstr>A Superposition Conceptual Model</vt:lpstr>
      <vt:lpstr>A Superposition Conceptual Model</vt:lpstr>
      <vt:lpstr>The Process of Superposition (WM17)</vt:lpstr>
      <vt:lpstr>The Process of Superposition (WM17)</vt:lpstr>
      <vt:lpstr>The Process of Superposition (WM17)</vt:lpstr>
      <vt:lpstr>1800 UTC  19 December</vt:lpstr>
      <vt:lpstr>1800 UTC  19 December</vt:lpstr>
      <vt:lpstr>1800 UTC  19 December</vt:lpstr>
      <vt:lpstr>The Process of Superposition (WM17)</vt:lpstr>
      <vt:lpstr>The Process of Superposition (WM17)</vt:lpstr>
      <vt:lpstr>1800 UTC 19 December</vt:lpstr>
      <vt:lpstr>1800 UTC  19 December</vt:lpstr>
      <vt:lpstr>Sawyer–Eliassen Circulation Equation</vt:lpstr>
      <vt:lpstr>Piecewise Sawyer–Eliassen Circulation</vt:lpstr>
      <vt:lpstr>PowerPoint Presentation</vt:lpstr>
      <vt:lpstr>1800 UTC  19 December</vt:lpstr>
      <vt:lpstr>Synthesis (WM17)</vt:lpstr>
      <vt:lpstr>Future Work</vt:lpstr>
      <vt:lpstr>References</vt:lpstr>
      <vt:lpstr>References</vt:lpstr>
      <vt:lpstr>References</vt:lpstr>
      <vt:lpstr>Supplementary Slides</vt:lpstr>
      <vt:lpstr>Jet “Mergers”</vt:lpstr>
      <vt:lpstr>Sawyer-Eliassen Circulation Equation</vt:lpstr>
      <vt:lpstr>Piecewise Sawyer-Eliassen Circulation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Antecedent Remote and Local Synoptic Environments Most Conducive to North American Polar/Subtropical Jet Superpositions</dc:title>
  <dc:creator>Andrew Winters</dc:creator>
  <cp:lastModifiedBy>Andrew Winters</cp:lastModifiedBy>
  <cp:revision>59</cp:revision>
  <dcterms:created xsi:type="dcterms:W3CDTF">2017-02-06T15:06:20Z</dcterms:created>
  <dcterms:modified xsi:type="dcterms:W3CDTF">2017-02-14T18:22:18Z</dcterms:modified>
</cp:coreProperties>
</file>