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7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2" r:id="rId16"/>
    <p:sldId id="275" r:id="rId17"/>
    <p:sldId id="274" r:id="rId18"/>
    <p:sldId id="273" r:id="rId19"/>
    <p:sldId id="270" r:id="rId20"/>
    <p:sldId id="26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6" r:id="rId33"/>
    <p:sldId id="287" r:id="rId34"/>
    <p:sldId id="289" r:id="rId35"/>
    <p:sldId id="290" r:id="rId36"/>
    <p:sldId id="291" r:id="rId37"/>
    <p:sldId id="293" r:id="rId38"/>
    <p:sldId id="294" r:id="rId39"/>
    <p:sldId id="295" r:id="rId40"/>
    <p:sldId id="297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10" r:id="rId53"/>
    <p:sldId id="311" r:id="rId54"/>
    <p:sldId id="309" r:id="rId55"/>
    <p:sldId id="30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6"/>
    <p:restoredTop sz="94658"/>
  </p:normalViewPr>
  <p:slideViewPr>
    <p:cSldViewPr snapToGrid="0" snapToObjects="1">
      <p:cViewPr>
        <p:scale>
          <a:sx n="200" d="100"/>
          <a:sy n="200" d="100"/>
        </p:scale>
        <p:origin x="712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0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5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7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07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5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98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35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0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8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93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1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55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1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6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7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0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69D7-3239-F74B-936A-47C54C673408}" type="datetimeFigureOut">
              <a:rPr lang="en-US" smtClean="0"/>
              <a:t>4/20/16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9737-91E0-A349-8532-DC59A1FB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hyperlink" Target="http://www.wiley.com/go/mcguffie/climatemodellingprimer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wiley.com/go/mcguffie/climatemodellingprimer" TargetMode="Externa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ENV 415 / ATM 415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Climate Laboratory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1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99" y="29424"/>
            <a:ext cx="7613074" cy="6589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8151" y="6443915"/>
            <a:ext cx="425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Climate Change 2013: The Physical Science Basis (IPCC)</a:t>
            </a:r>
          </a:p>
        </p:txBody>
      </p:sp>
    </p:spTree>
    <p:extLst>
      <p:ext uri="{BB962C8B-B14F-4D97-AF65-F5344CB8AC3E}">
        <p14:creationId xmlns:p14="http://schemas.microsoft.com/office/powerpoint/2010/main" val="1572609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2" y="381294"/>
            <a:ext cx="8122510" cy="63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1625" y="1108253"/>
            <a:ext cx="8540750" cy="4641494"/>
            <a:chOff x="300101" y="1302106"/>
            <a:chExt cx="8540750" cy="4641494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01" y="1302106"/>
              <a:ext cx="8540750" cy="455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3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5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57" y="0"/>
            <a:ext cx="504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4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81210" y="17742"/>
            <a:ext cx="5376326" cy="6840258"/>
            <a:chOff x="2424113" y="480139"/>
            <a:chExt cx="4294187" cy="5463461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113" y="480139"/>
              <a:ext cx="4294187" cy="534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83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7926" y="193534"/>
            <a:ext cx="8564842" cy="6664466"/>
            <a:chOff x="1739169" y="1537414"/>
            <a:chExt cx="5662613" cy="4406186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169" y="1537414"/>
              <a:ext cx="5662613" cy="428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12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7763" y="594586"/>
            <a:ext cx="8648528" cy="5616966"/>
            <a:chOff x="1795526" y="2339102"/>
            <a:chExt cx="5549900" cy="3604498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526" y="2339102"/>
              <a:ext cx="5549900" cy="348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24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9370" y="-189"/>
            <a:ext cx="7928554" cy="6858189"/>
            <a:chOff x="1469294" y="578564"/>
            <a:chExt cx="6202363" cy="5365036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294" y="578564"/>
              <a:ext cx="6202363" cy="524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6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642" y="260440"/>
            <a:ext cx="8643551" cy="6291761"/>
            <a:chOff x="1751076" y="1839039"/>
            <a:chExt cx="5638800" cy="4104561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076" y="1839039"/>
              <a:ext cx="5638800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39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8619" y="277456"/>
            <a:ext cx="8155823" cy="6430711"/>
            <a:chOff x="1728788" y="1461214"/>
            <a:chExt cx="5684837" cy="4482386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8" y="1461214"/>
              <a:ext cx="5684837" cy="435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9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climate model?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i="1" dirty="0"/>
              <a:t>In the broadest sense, models are for learning about the world (in our case, the climate) and the learning takes place in the </a:t>
            </a:r>
            <a:r>
              <a:rPr lang="en-US" i="1" dirty="0" err="1"/>
              <a:t>contruction</a:t>
            </a:r>
            <a:r>
              <a:rPr lang="en-US" i="1" dirty="0"/>
              <a:t> and the manipulation of the model, as anyone who has watched a child build </a:t>
            </a:r>
            <a:r>
              <a:rPr lang="en-US" i="1" dirty="0" err="1"/>
              <a:t>idealised</a:t>
            </a:r>
            <a:r>
              <a:rPr lang="en-US" i="1" dirty="0"/>
              <a:t> houses or spaceships with Lego, or built with it themselves, will know.  Climate models are, likewise, </a:t>
            </a:r>
            <a:r>
              <a:rPr lang="en-US" i="1" dirty="0" err="1"/>
              <a:t>idealised</a:t>
            </a:r>
            <a:r>
              <a:rPr lang="en-US" i="1" dirty="0"/>
              <a:t> representations of a complicated and complex reality through which our understanding of the climate has significantly expanded. All models involve some ignoring, </a:t>
            </a:r>
            <a:r>
              <a:rPr lang="en-US" i="1" dirty="0" err="1"/>
              <a:t>distoring</a:t>
            </a:r>
            <a:r>
              <a:rPr lang="en-US" i="1" dirty="0"/>
              <a:t> and approximating, but gradually they allow us to build understanding of the system being </a:t>
            </a:r>
            <a:r>
              <a:rPr lang="en-US" i="1" dirty="0" err="1"/>
              <a:t>modelled</a:t>
            </a:r>
            <a:r>
              <a:rPr lang="en-US" i="1" dirty="0"/>
              <a:t>. A child's Lego construction typically contains the essential elements of the real objects, improves with attention to detail, helps them understand the real world, but is never confused with the real thing.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4083" y="6212588"/>
            <a:ext cx="703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Climate </a:t>
            </a:r>
            <a:r>
              <a:rPr lang="en-US" sz="1600" dirty="0" err="1" smtClean="0"/>
              <a:t>Modelling</a:t>
            </a:r>
            <a:r>
              <a:rPr lang="en-US" sz="1600" dirty="0" smtClean="0"/>
              <a:t> Primer (4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), </a:t>
            </a:r>
            <a:r>
              <a:rPr lang="en-US" sz="1600" dirty="0" err="1" smtClean="0"/>
              <a:t>McGuffie</a:t>
            </a:r>
            <a:r>
              <a:rPr lang="en-US" sz="1600" dirty="0" smtClean="0"/>
              <a:t> &amp; Henderson-Sellers, page 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594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feedback concept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362513" y="2369423"/>
            <a:ext cx="5910411" cy="2452393"/>
            <a:chOff x="1362513" y="1516058"/>
            <a:chExt cx="5910411" cy="2452393"/>
          </a:xfrm>
        </p:grpSpPr>
        <p:sp>
          <p:nvSpPr>
            <p:cNvPr id="4" name="Merge 3"/>
            <p:cNvSpPr/>
            <p:nvPr/>
          </p:nvSpPr>
          <p:spPr>
            <a:xfrm rot="16200000">
              <a:off x="3690181" y="2573286"/>
              <a:ext cx="1275065" cy="1515266"/>
            </a:xfrm>
            <a:prstGeom prst="flowChartMer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43637" y="3145132"/>
              <a:ext cx="984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process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648945" y="3311367"/>
              <a:ext cx="1848415" cy="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4" idx="2"/>
            </p:cNvCxnSpPr>
            <p:nvPr/>
          </p:nvCxnSpPr>
          <p:spPr>
            <a:xfrm flipV="1">
              <a:off x="5085347" y="3324665"/>
              <a:ext cx="1968097" cy="625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62513" y="3422354"/>
              <a:ext cx="984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88876" y="3422354"/>
              <a:ext cx="984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829809" y="1516058"/>
              <a:ext cx="744685" cy="74468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rot="16200000" flipV="1">
              <a:off x="4454770" y="2008125"/>
              <a:ext cx="1422966" cy="1183517"/>
            </a:xfrm>
            <a:prstGeom prst="bentConnector2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13" idx="2"/>
            </p:cNvCxnSpPr>
            <p:nvPr/>
          </p:nvCxnSpPr>
          <p:spPr>
            <a:xfrm rot="10800000" flipV="1">
              <a:off x="2679537" y="1888401"/>
              <a:ext cx="1150273" cy="1363144"/>
            </a:xfrm>
            <a:prstGeom prst="bentConnector2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89651" y="1698578"/>
              <a:ext cx="68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6849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60" y="4095167"/>
            <a:ext cx="60960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63" y="1081959"/>
            <a:ext cx="4355077" cy="299411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5163" y="7227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Feedback parameters estimated from GCMs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68077" y="3447248"/>
            <a:ext cx="426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Soden</a:t>
            </a:r>
            <a:r>
              <a:rPr lang="en-US" dirty="0" smtClean="0"/>
              <a:t> and Held (2006) </a:t>
            </a:r>
            <a:r>
              <a:rPr lang="en-US" i="1" dirty="0" smtClean="0"/>
              <a:t>J. Climate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231567" y="1081959"/>
                <a:ext cx="3563196" cy="95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in W/m2/K</a:t>
                </a:r>
              </a:p>
              <a:p>
                <a:endParaRPr lang="en-US" dirty="0"/>
              </a:p>
              <a:p>
                <a:r>
                  <a:rPr lang="en-US" dirty="0" smtClean="0"/>
                  <a:t>Feedback amount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567" y="1081959"/>
                <a:ext cx="3563196" cy="953466"/>
              </a:xfrm>
              <a:prstGeom prst="rect">
                <a:avLst/>
              </a:prstGeom>
              <a:blipFill rotWithShape="0">
                <a:blip r:embed="rId4"/>
                <a:stretch>
                  <a:fillRect l="-1368" t="-3185" b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95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02560" y="360495"/>
            <a:ext cx="8229600" cy="73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Annual Radiation Balance</a:t>
            </a:r>
            <a:endParaRPr lang="en-US" sz="2400" dirty="0"/>
          </a:p>
        </p:txBody>
      </p:sp>
      <p:pic>
        <p:nvPicPr>
          <p:cNvPr id="5" name="Picture 3" descr="rad_balance_ERBE_19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5" y="1007489"/>
            <a:ext cx="7243100" cy="4949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3496" y="6072195"/>
            <a:ext cx="8460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meridional</a:t>
            </a:r>
            <a:r>
              <a:rPr lang="en-US" sz="2000" dirty="0"/>
              <a:t> gradient in Absorbed Solar Radiation (ASR) </a:t>
            </a:r>
            <a:r>
              <a:rPr lang="en-US" sz="2000" dirty="0" smtClean="0"/>
              <a:t>drives </a:t>
            </a:r>
            <a:r>
              <a:rPr lang="en-US" sz="2000" dirty="0"/>
              <a:t>circulation.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17" y="543163"/>
            <a:ext cx="9144000" cy="46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0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984" y="480195"/>
            <a:ext cx="7461860" cy="5638474"/>
          </a:xfrm>
        </p:spPr>
      </p:pic>
    </p:spTree>
    <p:extLst>
      <p:ext uri="{BB962C8B-B14F-4D97-AF65-F5344CB8AC3E}">
        <p14:creationId xmlns:p14="http://schemas.microsoft.com/office/powerpoint/2010/main" val="1096601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BM_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25" y="365491"/>
            <a:ext cx="4392116" cy="66049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0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Adjustment to equilibrium in the EBM</a:t>
            </a:r>
            <a:br>
              <a:rPr lang="en-US" sz="2800" dirty="0" smtClean="0"/>
            </a:br>
            <a:r>
              <a:rPr lang="en-US" sz="1800" i="1" dirty="0" smtClean="0"/>
              <a:t>1D annual mean model with heat transport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9301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oTimeScale20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Snowball Earth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1151546"/>
            <a:ext cx="5359400" cy="459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405547"/>
            <a:ext cx="3543300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857" y="6059714"/>
            <a:ext cx="735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Extensive evidence for large glaciers at sea level in the tropics! Evidently climate was </a:t>
            </a:r>
            <a:r>
              <a:rPr lang="en-US" b="1" dirty="0" smtClean="0"/>
              <a:t>very cold</a:t>
            </a:r>
            <a:r>
              <a:rPr lang="en-US" dirty="0" smtClean="0"/>
              <a:t> at these times.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48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Snowball Earth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4192"/>
            <a:ext cx="5030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3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Snowball Earth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8324" y="1429733"/>
            <a:ext cx="81884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Various bizarre features in the geological record from 635 and 715 Ma ago indicate that the Earth underwent some very extreme environmental changes… at least twice.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b="1" dirty="0" smtClean="0"/>
              <a:t>Snowball Earth hypothesis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Earth was completely ice-covered (including the oceans)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total glaciation endured for millions of years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CO2 slowly accumulated in the atmosphere from volcanoes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Weathering of rocks (normally acting to reduce CO2) extremely slow due to cold, dry climate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Eventually the extreme greenhouse effect is enough to melt back the 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Earth then enters a period of extremely hot climate.</a:t>
            </a:r>
          </a:p>
          <a:p>
            <a:endParaRPr lang="en-US" dirty="0"/>
          </a:p>
          <a:p>
            <a:r>
              <a:rPr lang="en-US" dirty="0" smtClean="0"/>
              <a:t>The hypothesis rests on a phenomenon first discovered by climate modelers in the </a:t>
            </a:r>
            <a:r>
              <a:rPr lang="en-US" dirty="0" err="1" smtClean="0"/>
              <a:t>Budyko</a:t>
            </a:r>
            <a:r>
              <a:rPr lang="en-US" dirty="0" smtClean="0"/>
              <a:t>-Sellers energy balance models: </a:t>
            </a:r>
            <a:r>
              <a:rPr lang="en-US" b="1" dirty="0" smtClean="0"/>
              <a:t>runaway ice-albedo feedback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0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Or another way to phrase it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194" y="2500263"/>
            <a:ext cx="8170606" cy="833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/>
              <a:t>All models are wrong, but some are useful.</a:t>
            </a:r>
            <a:endParaRPr lang="en-US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777631" y="4811492"/>
            <a:ext cx="703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Box and Draper (1987), </a:t>
            </a:r>
            <a:r>
              <a:rPr lang="en-US" sz="1600" i="1" dirty="0" smtClean="0"/>
              <a:t>Empirical Model-Building and Response Surfaces.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634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5" y="152935"/>
            <a:ext cx="4758167" cy="3903184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81" y="2573308"/>
            <a:ext cx="4937870" cy="3891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50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9" y="164353"/>
            <a:ext cx="7945322" cy="630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608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341" y="360853"/>
            <a:ext cx="5270500" cy="311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81" y="3751783"/>
            <a:ext cx="5295900" cy="257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7627" y="6330553"/>
            <a:ext cx="562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Marshall and Plumb (2007), </a:t>
            </a:r>
            <a:r>
              <a:rPr lang="en-US" sz="1400" i="1" dirty="0" smtClean="0"/>
              <a:t>Atmosphere, Ocean, and Climate Dynamics</a:t>
            </a:r>
          </a:p>
        </p:txBody>
      </p:sp>
    </p:spTree>
    <p:extLst>
      <p:ext uri="{BB962C8B-B14F-4D97-AF65-F5344CB8AC3E}">
        <p14:creationId xmlns:p14="http://schemas.microsoft.com/office/powerpoint/2010/main" val="2128590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000">
            <a:off x="1904999" y="-40373"/>
            <a:ext cx="5334000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7627" y="6254097"/>
            <a:ext cx="562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Marshall and Plumb (2007), </a:t>
            </a:r>
            <a:r>
              <a:rPr lang="en-US" sz="1400" i="1" dirty="0" smtClean="0"/>
              <a:t>Atmosphere, Ocean, and Climate Dynamics</a:t>
            </a:r>
          </a:p>
        </p:txBody>
      </p:sp>
    </p:spTree>
    <p:extLst>
      <p:ext uri="{BB962C8B-B14F-4D97-AF65-F5344CB8AC3E}">
        <p14:creationId xmlns:p14="http://schemas.microsoft.com/office/powerpoint/2010/main" val="292407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Radiative</a:t>
            </a:r>
            <a:r>
              <a:rPr lang="en-US" dirty="0" smtClean="0"/>
              <a:t> forcing scenarios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52" y="1643051"/>
            <a:ext cx="8547016" cy="43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4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1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GHG concentrations / emissions in different scenarios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8" y="1344609"/>
            <a:ext cx="4824046" cy="428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63" y="3663942"/>
            <a:ext cx="5848649" cy="2871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00" y="929990"/>
            <a:ext cx="3480400" cy="26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0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9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3400" y="205781"/>
            <a:ext cx="8216899" cy="6439289"/>
            <a:chOff x="1770856" y="1447800"/>
            <a:chExt cx="5602287" cy="4390311"/>
          </a:xfrm>
        </p:grpSpPr>
        <p:sp>
          <p:nvSpPr>
            <p:cNvPr id="2" name="Rectangle 1"/>
            <p:cNvSpPr/>
            <p:nvPr/>
          </p:nvSpPr>
          <p:spPr>
            <a:xfrm>
              <a:off x="2497074" y="5715000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856" y="1447800"/>
              <a:ext cx="5602287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63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7501" y="1195237"/>
            <a:ext cx="8649584" cy="4748363"/>
            <a:chOff x="1758950" y="2749550"/>
            <a:chExt cx="5626100" cy="3088561"/>
          </a:xfrm>
        </p:grpSpPr>
        <p:sp>
          <p:nvSpPr>
            <p:cNvPr id="2" name="Rectangle 1"/>
            <p:cNvSpPr/>
            <p:nvPr/>
          </p:nvSpPr>
          <p:spPr>
            <a:xfrm>
              <a:off x="2497074" y="5715000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1239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950" y="2749550"/>
              <a:ext cx="5626100" cy="29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7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286941"/>
            <a:ext cx="7213600" cy="6571059"/>
            <a:chOff x="1777999" y="749300"/>
            <a:chExt cx="5586413" cy="5088811"/>
          </a:xfrm>
        </p:grpSpPr>
        <p:sp>
          <p:nvSpPr>
            <p:cNvPr id="2" name="Rectangle 1"/>
            <p:cNvSpPr/>
            <p:nvPr/>
          </p:nvSpPr>
          <p:spPr>
            <a:xfrm>
              <a:off x="2497074" y="5715000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1249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999" y="749300"/>
              <a:ext cx="5586413" cy="496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12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minimal definition of a </a:t>
            </a:r>
            <a:r>
              <a:rPr lang="en-US" sz="3600" b="1" dirty="0" smtClean="0"/>
              <a:t>climate model: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974" y="1977104"/>
            <a:ext cx="8229600" cy="229173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 representation of the exchange of energy between the Earth system and space, and its effects on average surface temperature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52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81210" y="17742"/>
            <a:ext cx="5376326" cy="6840258"/>
            <a:chOff x="2424113" y="480139"/>
            <a:chExt cx="4294187" cy="5463461"/>
          </a:xfrm>
        </p:grpSpPr>
        <p:sp>
          <p:nvSpPr>
            <p:cNvPr id="2" name="Rectangle 1"/>
            <p:cNvSpPr/>
            <p:nvPr/>
          </p:nvSpPr>
          <p:spPr>
            <a:xfrm>
              <a:off x="2495550" y="5820489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113" y="480139"/>
              <a:ext cx="4294187" cy="534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700" y="114477"/>
            <a:ext cx="6573045" cy="6619933"/>
            <a:chOff x="2037556" y="733066"/>
            <a:chExt cx="5068887" cy="5105045"/>
          </a:xfrm>
        </p:grpSpPr>
        <p:sp>
          <p:nvSpPr>
            <p:cNvPr id="2" name="Rectangle 1"/>
            <p:cNvSpPr/>
            <p:nvPr/>
          </p:nvSpPr>
          <p:spPr>
            <a:xfrm>
              <a:off x="2497074" y="5715000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1269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556" y="733066"/>
              <a:ext cx="5068887" cy="497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09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69" y="0"/>
            <a:ext cx="52784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3830" y="5563969"/>
            <a:ext cx="2720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Webster (1994</a:t>
            </a:r>
            <a:r>
              <a:rPr lang="en-US" sz="1600" i="1" dirty="0"/>
              <a:t>), </a:t>
            </a:r>
            <a:r>
              <a:rPr lang="en-US" sz="1600" i="1" dirty="0" smtClean="0"/>
              <a:t>The </a:t>
            </a:r>
            <a:r>
              <a:rPr lang="en-US" sz="1600" i="1" dirty="0"/>
              <a:t>role of hydrological processes in Ocean-atmosphere </a:t>
            </a:r>
            <a:r>
              <a:rPr lang="en-US" sz="1600" i="1" dirty="0" smtClean="0"/>
              <a:t>interactions</a:t>
            </a:r>
            <a:r>
              <a:rPr lang="en-US" sz="1600" dirty="0" smtClean="0"/>
              <a:t>. Rev. </a:t>
            </a:r>
            <a:r>
              <a:rPr lang="en-US" sz="1600" dirty="0" err="1" smtClean="0"/>
              <a:t>Geophys</a:t>
            </a:r>
            <a:r>
              <a:rPr lang="en-US" sz="1600" dirty="0" smtClean="0"/>
              <a:t>. 32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269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Radiative</a:t>
            </a:r>
            <a:r>
              <a:rPr lang="en-US" dirty="0" smtClean="0"/>
              <a:t> forcing scenarios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52" y="1643051"/>
            <a:ext cx="8547016" cy="43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1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GHG concentrations / emissions in different scenarios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8" y="1344609"/>
            <a:ext cx="4824046" cy="428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63" y="3663942"/>
            <a:ext cx="5848649" cy="2871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00" y="929990"/>
            <a:ext cx="3480400" cy="26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99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CMIP5 experimental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26" y="1619786"/>
            <a:ext cx="8525441" cy="48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80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0" y="-26776"/>
            <a:ext cx="7811964" cy="67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5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0"/>
            <a:ext cx="6157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58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Global mean temperature changes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99" y="1232421"/>
            <a:ext cx="5045053" cy="52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75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41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Normalized changes per degree global warming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06" y="925511"/>
            <a:ext cx="7703505" cy="56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79" y="267107"/>
            <a:ext cx="8537586" cy="6022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8045" y="6383442"/>
            <a:ext cx="447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Trenberth</a:t>
            </a:r>
            <a:r>
              <a:rPr lang="en-US" dirty="0" smtClean="0"/>
              <a:t> and </a:t>
            </a:r>
            <a:r>
              <a:rPr lang="en-US" dirty="0" err="1" smtClean="0"/>
              <a:t>Fasullo</a:t>
            </a:r>
            <a:r>
              <a:rPr lang="en-US" dirty="0"/>
              <a:t> </a:t>
            </a:r>
            <a:r>
              <a:rPr lang="en-US" dirty="0" smtClean="0"/>
              <a:t>(2012) </a:t>
            </a:r>
            <a:r>
              <a:rPr lang="en-US" dirty="0" err="1" smtClean="0"/>
              <a:t>Surv</a:t>
            </a:r>
            <a:r>
              <a:rPr lang="en-US" dirty="0" smtClean="0"/>
              <a:t>. </a:t>
            </a:r>
            <a:r>
              <a:rPr lang="en-US" dirty="0" err="1" smtClean="0"/>
              <a:t>Geophys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10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6293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91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Energy budget in CMIP5 simulations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9" y="1851277"/>
            <a:ext cx="8733911" cy="355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Feedback and climate sensitivity in CMIP5 models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03" y="1168399"/>
            <a:ext cx="8145097" cy="55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5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Equilibrium Climate Sensitivity and Transient Climate Response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03" y="1271877"/>
            <a:ext cx="3213100" cy="534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96" y="1271877"/>
            <a:ext cx="31242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30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3970" y="-988781"/>
            <a:ext cx="6369301" cy="86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3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78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08957" y="906026"/>
            <a:ext cx="5526087" cy="5045948"/>
            <a:chOff x="1799050" y="26649"/>
            <a:chExt cx="5526087" cy="5045948"/>
          </a:xfrm>
        </p:grpSpPr>
        <p:sp>
          <p:nvSpPr>
            <p:cNvPr id="2" name="Rectangle 1"/>
            <p:cNvSpPr/>
            <p:nvPr/>
          </p:nvSpPr>
          <p:spPr>
            <a:xfrm>
              <a:off x="2487168" y="4949486"/>
              <a:ext cx="414985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800" dirty="0">
                  <a:latin typeface="Avenir LT Std 45 Book" pitchFamily="34" charset="0"/>
                </a:rPr>
                <a:t>Companion </a:t>
              </a:r>
              <a:r>
                <a:rPr lang="en-US" sz="800" dirty="0" smtClean="0">
                  <a:latin typeface="Avenir LT Std 45 Book" pitchFamily="34" charset="0"/>
                </a:rPr>
                <a:t>website: </a:t>
              </a:r>
              <a:r>
                <a:rPr lang="en-US" sz="800" dirty="0" smtClean="0">
                  <a:latin typeface="Avenir LT Std 45 Book" pitchFamily="34" charset="0"/>
                  <a:hlinkClick r:id="rId2"/>
                </a:rPr>
                <a:t>www.wiley.com/go/mcguffie/climatemodellingprimer</a:t>
              </a:r>
              <a:endParaRPr lang="en-US" sz="800" dirty="0">
                <a:latin typeface="Avenir LT Std 45 Book" pitchFamily="34" charset="0"/>
              </a:endParaRPr>
            </a:p>
          </p:txBody>
        </p: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050" y="26649"/>
              <a:ext cx="5526087" cy="492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90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6692" y="1869988"/>
            <a:ext cx="79083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Calibri" charset="0"/>
              </a:rPr>
              <a:t>“The climate system is the highly complex system consisting of five major components: the </a:t>
            </a:r>
            <a:r>
              <a:rPr lang="en-US" sz="2800" i="1" dirty="0">
                <a:latin typeface="Times New Roman" charset="0"/>
                <a:ea typeface="Calibri" charset="0"/>
              </a:rPr>
              <a:t>atmosphere</a:t>
            </a:r>
            <a:r>
              <a:rPr lang="en-US" sz="2800" dirty="0">
                <a:latin typeface="Times New Roman" charset="0"/>
                <a:ea typeface="Calibri" charset="0"/>
              </a:rPr>
              <a:t>, the </a:t>
            </a:r>
            <a:r>
              <a:rPr lang="en-US" sz="2800" i="1" dirty="0">
                <a:latin typeface="Times New Roman" charset="0"/>
                <a:ea typeface="Calibri" charset="0"/>
              </a:rPr>
              <a:t>hydrosphere</a:t>
            </a:r>
            <a:r>
              <a:rPr lang="en-US" sz="2800" dirty="0">
                <a:latin typeface="Times New Roman" charset="0"/>
                <a:ea typeface="Calibri" charset="0"/>
              </a:rPr>
              <a:t>, the </a:t>
            </a:r>
            <a:r>
              <a:rPr lang="en-US" sz="2800" i="1" dirty="0">
                <a:latin typeface="Times New Roman" charset="0"/>
                <a:ea typeface="Calibri" charset="0"/>
              </a:rPr>
              <a:t>cryosphere</a:t>
            </a:r>
            <a:r>
              <a:rPr lang="en-US" sz="2800" dirty="0">
                <a:latin typeface="Times New Roman" charset="0"/>
                <a:ea typeface="Calibri" charset="0"/>
              </a:rPr>
              <a:t>, the </a:t>
            </a:r>
            <a:r>
              <a:rPr lang="en-US" sz="2800" i="1" dirty="0">
                <a:latin typeface="Times New Roman" charset="0"/>
                <a:ea typeface="Calibri" charset="0"/>
              </a:rPr>
              <a:t>lithosphere </a:t>
            </a:r>
            <a:r>
              <a:rPr lang="en-US" sz="2800" dirty="0">
                <a:latin typeface="Times New Roman" charset="0"/>
                <a:ea typeface="Calibri" charset="0"/>
              </a:rPr>
              <a:t>and the </a:t>
            </a:r>
            <a:r>
              <a:rPr lang="en-US" sz="2800" i="1" dirty="0">
                <a:latin typeface="Times New Roman" charset="0"/>
                <a:ea typeface="Calibri" charset="0"/>
              </a:rPr>
              <a:t>biosphere</a:t>
            </a:r>
            <a:r>
              <a:rPr lang="en-US" sz="2800" dirty="0">
                <a:latin typeface="Times New Roman" charset="0"/>
                <a:ea typeface="Calibri" charset="0"/>
              </a:rPr>
              <a:t>, and the interactions between them. The climate system evolves in time under the influence of its own internal dynamics and because of </a:t>
            </a:r>
            <a:r>
              <a:rPr lang="en-US" sz="2800" i="1" dirty="0">
                <a:latin typeface="Times New Roman" charset="0"/>
                <a:ea typeface="Calibri" charset="0"/>
              </a:rPr>
              <a:t>external </a:t>
            </a:r>
            <a:r>
              <a:rPr lang="en-US" sz="2800" i="1" dirty="0" err="1">
                <a:latin typeface="Times New Roman" charset="0"/>
                <a:ea typeface="Calibri" charset="0"/>
              </a:rPr>
              <a:t>forcings</a:t>
            </a:r>
            <a:r>
              <a:rPr lang="en-US" sz="2800" i="1" dirty="0">
                <a:latin typeface="Times New Roman" charset="0"/>
                <a:ea typeface="Calibri" charset="0"/>
              </a:rPr>
              <a:t> </a:t>
            </a:r>
            <a:r>
              <a:rPr lang="en-US" sz="2800" dirty="0">
                <a:latin typeface="Times New Roman" charset="0"/>
                <a:ea typeface="Calibri" charset="0"/>
              </a:rPr>
              <a:t>such as volcanic eruptions, solar variations and </a:t>
            </a:r>
            <a:r>
              <a:rPr lang="en-US" sz="2800" i="1" dirty="0">
                <a:latin typeface="Times New Roman" charset="0"/>
                <a:ea typeface="Calibri" charset="0"/>
              </a:rPr>
              <a:t>anthropogenic </a:t>
            </a:r>
            <a:r>
              <a:rPr lang="en-US" sz="2800" dirty="0" err="1">
                <a:latin typeface="Times New Roman" charset="0"/>
                <a:ea typeface="Calibri" charset="0"/>
              </a:rPr>
              <a:t>forcings</a:t>
            </a:r>
            <a:r>
              <a:rPr lang="en-US" sz="2800" dirty="0">
                <a:latin typeface="Times New Roman" charset="0"/>
                <a:ea typeface="Calibri" charset="0"/>
              </a:rPr>
              <a:t> such as the changing composition of the atmosphere and </a:t>
            </a:r>
            <a:r>
              <a:rPr lang="en-US" sz="2800" i="1" dirty="0">
                <a:latin typeface="Times New Roman" charset="0"/>
                <a:ea typeface="Calibri" charset="0"/>
              </a:rPr>
              <a:t>land use change</a:t>
            </a:r>
            <a:r>
              <a:rPr lang="en-US" sz="2800" dirty="0">
                <a:latin typeface="Times New Roman" charset="0"/>
                <a:ea typeface="Calibri" charset="0"/>
              </a:rPr>
              <a:t>.”</a:t>
            </a:r>
            <a:r>
              <a:rPr lang="en-US" sz="28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16692" y="214354"/>
            <a:ext cx="8649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charset="0"/>
                <a:ea typeface="Calibri" charset="0"/>
                <a:cs typeface="Times New Roman" charset="0"/>
              </a:rPr>
              <a:t>Definition of the “climate system”:</a:t>
            </a:r>
            <a:endParaRPr lang="en-US" sz="40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4000" b="1" dirty="0">
                <a:latin typeface="Times New Roman" charset="0"/>
                <a:ea typeface="Calibri" charset="0"/>
              </a:rPr>
              <a:t>From the IPCC AR5 report</a:t>
            </a:r>
            <a:r>
              <a:rPr lang="en-US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150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limateSystemSchematic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0419" y="-1315451"/>
            <a:ext cx="6014734" cy="8926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8364" y="6290027"/>
            <a:ext cx="425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Climate System Modeling, K. </a:t>
            </a:r>
            <a:r>
              <a:rPr lang="en-US" sz="1400" dirty="0" err="1" smtClean="0"/>
              <a:t>Trenberth</a:t>
            </a:r>
            <a:r>
              <a:rPr lang="en-US" sz="1400" dirty="0" smtClean="0"/>
              <a:t> (ed.)</a:t>
            </a:r>
          </a:p>
        </p:txBody>
      </p:sp>
    </p:spTree>
    <p:extLst>
      <p:ext uri="{BB962C8B-B14F-4D97-AF65-F5344CB8AC3E}">
        <p14:creationId xmlns:p14="http://schemas.microsoft.com/office/powerpoint/2010/main" val="128788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7" y="89787"/>
            <a:ext cx="7404494" cy="6193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8364" y="6290027"/>
            <a:ext cx="425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Climate Change 2013: The Physical Science Basis (IPCC)</a:t>
            </a:r>
          </a:p>
        </p:txBody>
      </p:sp>
    </p:spTree>
    <p:extLst>
      <p:ext uri="{BB962C8B-B14F-4D97-AF65-F5344CB8AC3E}">
        <p14:creationId xmlns:p14="http://schemas.microsoft.com/office/powerpoint/2010/main" val="93015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9281</TotalTime>
  <Words>702</Words>
  <Application>Microsoft Macintosh PowerPoint</Application>
  <PresentationFormat>On-screen Show (4:3)</PresentationFormat>
  <Paragraphs>71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Avenir LT Std 45 Book</vt:lpstr>
      <vt:lpstr>Calibri</vt:lpstr>
      <vt:lpstr>Cambria Math</vt:lpstr>
      <vt:lpstr>Times New Roman</vt:lpstr>
      <vt:lpstr>Arial</vt:lpstr>
      <vt:lpstr>Office Theme</vt:lpstr>
      <vt:lpstr>ENV 415 / ATM 415 Climate Laboratory</vt:lpstr>
      <vt:lpstr>What is a climate model?</vt:lpstr>
      <vt:lpstr>Or another way to phrase it…</vt:lpstr>
      <vt:lpstr>A minimal definition of a climate model: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feedback concept</vt:lpstr>
      <vt:lpstr>Feedback parameters estimated from GCMs</vt:lpstr>
      <vt:lpstr>PowerPoint Presentation</vt:lpstr>
      <vt:lpstr>PowerPoint Presentation</vt:lpstr>
      <vt:lpstr>PowerPoint Presentation</vt:lpstr>
      <vt:lpstr>Adjustment to equilibrium in the EBM 1D annual mean model with heat transport</vt:lpstr>
      <vt:lpstr>PowerPoint Presentation</vt:lpstr>
      <vt:lpstr>Snowball Earth</vt:lpstr>
      <vt:lpstr>Snowball Earth</vt:lpstr>
      <vt:lpstr>Snowball Earth</vt:lpstr>
      <vt:lpstr>PowerPoint Presentation</vt:lpstr>
      <vt:lpstr>PowerPoint Presentation</vt:lpstr>
      <vt:lpstr>PowerPoint Presentation</vt:lpstr>
      <vt:lpstr>PowerPoint Presentation</vt:lpstr>
      <vt:lpstr>Radiative forcing scenarios</vt:lpstr>
      <vt:lpstr>GHG concentrations / emissions in different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Radiative forcing scenarios</vt:lpstr>
      <vt:lpstr>GHG concentrations / emissions in different scenarios</vt:lpstr>
      <vt:lpstr>CMIP5 experimental design</vt:lpstr>
      <vt:lpstr>PowerPoint Presentation</vt:lpstr>
      <vt:lpstr>PowerPoint Presentation</vt:lpstr>
      <vt:lpstr>Global mean temperature changes</vt:lpstr>
      <vt:lpstr>Normalized changes per degree global warming</vt:lpstr>
      <vt:lpstr>PowerPoint Presentation</vt:lpstr>
      <vt:lpstr>Energy budget in CMIP5 simulations</vt:lpstr>
      <vt:lpstr>Feedback and climate sensitivity in CMIP5 models</vt:lpstr>
      <vt:lpstr>Equilibrium Climate Sensitivity and Transient Climate Response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 415 / ATM 415 Climate Laboratory</dc:title>
  <dc:creator>Brian Rose</dc:creator>
  <cp:lastModifiedBy>Rose, Brian</cp:lastModifiedBy>
  <cp:revision>49</cp:revision>
  <dcterms:created xsi:type="dcterms:W3CDTF">2016-01-26T14:43:46Z</dcterms:created>
  <dcterms:modified xsi:type="dcterms:W3CDTF">2016-04-20T16:54:55Z</dcterms:modified>
</cp:coreProperties>
</file>