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embeddings/Microsoft_Equation3.bin" ContentType="application/vnd.openxmlformats-officedocument.oleObject"/>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notesSlides/notesSlide45.xml" ContentType="application/vnd.openxmlformats-officedocument.presentationml.notesSlide+xml"/>
  <Override PartName="/ppt/slides/slide9.xml" ContentType="application/vnd.openxmlformats-officedocument.presentationml.slide+xml"/>
  <Override PartName="/ppt/slides/slide47.xml" ContentType="application/vnd.openxmlformats-officedocument.presentationml.slide+xml"/>
  <Override PartName="/ppt/notesSlides/notesSlide55.xml" ContentType="application/vnd.openxmlformats-officedocument.presentationml.notesSlide+xml"/>
  <Override PartName="/ppt/slides/slide56.xml" ContentType="application/vnd.openxmlformats-officedocument.presentationml.slide+xml"/>
  <Override PartName="/ppt/notesMasters/notesMaster1.xml" ContentType="application/vnd.openxmlformats-officedocument.presentationml.notesMaster+xml"/>
  <Default Extension="vml" ContentType="application/vnd.openxmlformats-officedocument.vmlDrawing"/>
  <Override PartName="/ppt/slides/slide66.xml" ContentType="application/vnd.openxmlformats-officedocument.presentationml.slide+xml"/>
  <Override PartName="/ppt/theme/theme1.xml" ContentType="application/vnd.openxmlformats-officedocument.theme+xml"/>
  <Override PartName="/ppt/notesSlides/notesSlide2.xml" ContentType="application/vnd.openxmlformats-officedocument.presentationml.notesSlide+xml"/>
  <Default Extension="jpeg" ContentType="image/jpeg"/>
  <Override PartName="/ppt/notesSlides/notesSlide11.xml" ContentType="application/vnd.openxmlformats-officedocument.presentationml.notesSlide+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slides/slide42.xml" ContentType="application/vnd.openxmlformats-officedocument.presentationml.slide+xml"/>
  <Override PartName="/ppt/notesSlides/notesSlide17.xml" ContentType="application/vnd.openxmlformats-officedocument.presentationml.notesSlide+xml"/>
  <Override PartName="/ppt/notesSlides/notesSlide50.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61.xml" ContentType="application/vnd.openxmlformats-officedocument.presentationml.slide+xml"/>
  <Override PartName="/ppt/embeddings/Microsoft_Equation4.bin" ContentType="application/vnd.openxmlformats-officedocument.oleObject"/>
  <Override PartName="/ppt/notesSlides/notesSlide36.xml" ContentType="application/vnd.openxmlformats-officedocument.presentationml.notesSlide+xml"/>
  <Override PartName="/ppt/slides/slide29.xml" ContentType="application/vnd.openxmlformats-officedocument.presentationml.slide+xml"/>
  <Override PartName="/ppt/slides/slide38.xml" ContentType="application/vnd.openxmlformats-officedocument.presentationml.slide+xml"/>
  <Override PartName="/ppt/slides/slide71.xml" ContentType="application/vnd.openxmlformats-officedocument.presentationml.slide+xml"/>
  <Override PartName="/ppt/notesSlides/notesSlide46.xml" ContentType="application/vnd.openxmlformats-officedocument.presentationml.notesSlide+xml"/>
  <Override PartName="/ppt/slides/slide48.xml" ContentType="application/vnd.openxmlformats-officedocument.presentationml.slide+xml"/>
  <Override PartName="/ppt/notesSlides/notesSlide56.xml" ContentType="application/vnd.openxmlformats-officedocument.presentationml.notesSlide+xml"/>
  <Override PartName="/ppt/slides/slide57.xml" ContentType="application/vnd.openxmlformats-officedocument.presentationml.slide+xml"/>
  <Override PartName="/ppt/slides/slide67.xml" ContentType="application/vnd.openxmlformats-officedocument.presentationml.slide+xml"/>
  <Override PartName="/ppt/theme/theme2.xml" ContentType="application/vnd.openxmlformats-officedocument.theme+xml"/>
  <Override PartName="/ppt/notesSlides/notesSlide3.xml" ContentType="application/vnd.openxmlformats-officedocument.presentationml.notesSlide+xml"/>
  <Default Extension="emf" ContentType="image/x-emf"/>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Override PartName="/ppt/notesSlides/notesSlide41.xml" ContentType="application/vnd.openxmlformats-officedocument.presentationml.notesSlide+xml"/>
  <Override PartName="/ppt/slideLayouts/slideLayout6.xml" ContentType="application/vnd.openxmlformats-officedocument.presentationml.slideLayout+xml"/>
  <Default Extension="xml" ContentType="application/xml"/>
  <Override PartName="/ppt/slides/slide43.xml" ContentType="application/vnd.openxmlformats-officedocument.presentationml.slide+xml"/>
  <Override PartName="/ppt/tableStyles.xml" ContentType="application/vnd.openxmlformats-officedocument.presentationml.tableStyles+xml"/>
  <Override PartName="/ppt/notesSlides/notesSlide18.xml" ContentType="application/vnd.openxmlformats-officedocument.presentationml.notesSlide+xml"/>
  <Override PartName="/ppt/notesSlides/notesSlide51.xml" ContentType="application/vnd.openxmlformats-officedocument.presentationml.notesSlide+xml"/>
  <Override PartName="/ppt/slides/slide52.xml" ContentType="application/vnd.openxmlformats-officedocument.presentationml.slide+xml"/>
  <Override PartName="/ppt/notesSlides/notesSlide28.xml" ContentType="application/vnd.openxmlformats-officedocument.presentationml.notesSlide+xml"/>
  <Override PartName="/ppt/embeddings/Microsoft_Equation5.bin" ContentType="application/vnd.openxmlformats-officedocument.oleObject"/>
  <Override PartName="/ppt/slides/slide62.xml" ContentType="application/vnd.openxmlformats-officedocument.presentationml.slide+xml"/>
  <Override PartName="/ppt/slideLayouts/slideLayout11.xml" ContentType="application/vnd.openxmlformats-officedocument.presentationml.slideLayout+xml"/>
  <Override PartName="/ppt/notesSlides/notesSlide37.xml" ContentType="application/vnd.openxmlformats-officedocument.presentationml.notesSlide+xml"/>
  <Override PartName="/docProps/app.xml" ContentType="application/vnd.openxmlformats-officedocument.extended-properties+xml"/>
  <Override PartName="/ppt/slides/slide39.xml" ContentType="application/vnd.openxmlformats-officedocument.presentationml.slide+xml"/>
  <Override PartName="/ppt/notesSlides/notesSlide47.xml" ContentType="application/vnd.openxmlformats-officedocument.presentationml.notesSlide+xml"/>
  <Override PartName="/ppt/slides/slide49.xml" ContentType="application/vnd.openxmlformats-officedocument.presentationml.slide+xml"/>
  <Override PartName="/ppt/notesSlides/notesSlide57.xml" ContentType="application/vnd.openxmlformats-officedocument.presentationml.notesSlide+xml"/>
  <Override PartName="/ppt/slides/slide58.xml" ContentType="application/vnd.openxmlformats-officedocument.presentationml.slide+xml"/>
  <Override PartName="/docProps/core.xml" ContentType="application/vnd.openxmlformats-package.core-properties+xml"/>
  <Override PartName="/ppt/slides/slide68.xml" ContentType="application/vnd.openxmlformats-officedocument.presentationml.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Override PartName="/ppt/notesSlides/notesSlide42.xml" ContentType="application/vnd.openxmlformats-officedocument.presentationml.notesSlide+xml"/>
  <Override PartName="/ppt/slideLayouts/slideLayout7.xml" ContentType="application/vnd.openxmlformats-officedocument.presentationml.slideLayout+xml"/>
  <Default Extension="png" ContentType="image/png"/>
  <Override PartName="/ppt/slides/slide44.xml" ContentType="application/vnd.openxmlformats-officedocument.presentationml.slide+xml"/>
  <Override PartName="/ppt/notesSlides/notesSlide19.xml" ContentType="application/vnd.openxmlformats-officedocument.presentationml.notesSlide+xml"/>
  <Override PartName="/ppt/notesSlides/notesSlide52.xml" ContentType="application/vnd.openxmlformats-officedocument.presentationml.notesSlide+xml"/>
  <Override PartName="/ppt/slides/slide53.xml" ContentType="application/vnd.openxmlformats-officedocument.presentationml.slide+xml"/>
  <Override PartName="/ppt/notesSlides/notesSlide29.xml" ContentType="application/vnd.openxmlformats-officedocument.presentationml.notesSlide+xml"/>
  <Override PartName="/ppt/embeddings/Microsoft_Equation6.bin" ContentType="application/vnd.openxmlformats-officedocument.oleObject"/>
  <Override PartName="/ppt/slides/slide63.xml" ContentType="application/vnd.openxmlformats-officedocument.presentationml.slide+xml"/>
  <Override PartName="/ppt/notesSlides/notesSlide38.xml" ContentType="application/vnd.openxmlformats-officedocument.presentationml.notesSlide+xml"/>
  <Override PartName="/ppt/notesSlides/notesSlide48.xml" ContentType="application/vnd.openxmlformats-officedocument.presentationml.notesSlide+xml"/>
  <Override PartName="/ppt/notesSlides/notesSlide58.xml" ContentType="application/vnd.openxmlformats-officedocument.presentationml.notesSlide+xml"/>
  <Override PartName="/ppt/slides/slide59.xml" ContentType="application/vnd.openxmlformats-officedocument.presentationml.slide+xml"/>
  <Override PartName="/ppt/slides/slide69.xml" ContentType="application/vnd.openxmlformats-officedocument.presentationml.slide+xml"/>
  <Override PartName="/ppt/notesSlides/notesSlide5.xml" ContentType="application/vnd.openxmlformats-officedocument.presentationml.notesSlide+xml"/>
  <Override PartName="/ppt/slides/slide10.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Override PartName="/ppt/embeddings/Microsoft_Equation1.bin" ContentType="application/vnd.openxmlformats-officedocument.oleObject"/>
  <Override PartName="/ppt/slides/slide26.xml" ContentType="application/vnd.openxmlformats-officedocument.presentationml.slide+xml"/>
  <Default Extension="rels" ContentType="application/vnd.openxmlformats-package.relationships+xml"/>
  <Override PartName="/ppt/notesSlides/notesSlide34.xml" ContentType="application/vnd.openxmlformats-officedocument.presentationml.notesSlide+xml"/>
  <Default Extension="wmf" ContentType="image/x-wmf"/>
  <Override PartName="/ppt/slides/slide7.xml" ContentType="application/vnd.openxmlformats-officedocument.presentationml.slide+xml"/>
  <Override PartName="/ppt/slides/slide35.xml" ContentType="application/vnd.openxmlformats-officedocument.presentationml.slide+xml"/>
  <Override PartName="/ppt/slideLayouts/slideLayout8.xml" ContentType="application/vnd.openxmlformats-officedocument.presentationml.slideLayout+xml"/>
  <Override PartName="/ppt/notesSlides/notesSlide43.xml" ContentType="application/vnd.openxmlformats-officedocument.presentationml.notesSlide+xml"/>
  <Override PartName="/ppt/slides/slide45.xml" ContentType="application/vnd.openxmlformats-officedocument.presentationml.slide+xml"/>
  <Override PartName="/ppt/notesSlides/notesSlide53.xml" ContentType="application/vnd.openxmlformats-officedocument.presentationml.notesSlide+xml"/>
  <Override PartName="/ppt/slides/slide54.xml" ContentType="application/vnd.openxmlformats-officedocument.presentationml.slide+xml"/>
  <Override PartName="/ppt/embeddings/Microsoft_Equation7.bin" ContentType="application/vnd.openxmlformats-officedocument.oleObject"/>
  <Override PartName="/ppt/slides/slide6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49.xml" ContentType="application/vnd.openxmlformats-officedocument.presentationml.notesSlide+xml"/>
  <Override PartName="/ppt/presentation.xml" ContentType="application/vnd.openxmlformats-officedocument.presentationml.presentation.main+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25.xml" ContentType="application/vnd.openxmlformats-officedocument.presentationml.notesSlide+xml"/>
  <Override PartName="/ppt/embeddings/Microsoft_Equation2.bin" ContentType="application/vnd.openxmlformats-officedocument.oleObject"/>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Layouts/slideLayout9.xml" ContentType="application/vnd.openxmlformats-officedocument.presentationml.slideLayout+xml"/>
  <Override PartName="/ppt/slides/slide46.xml" ContentType="application/vnd.openxmlformats-officedocument.presentationml.slide+xml"/>
  <Override PartName="/ppt/notesSlides/notesSlide54.xml" ContentType="application/vnd.openxmlformats-officedocument.presentationml.notesSlide+xml"/>
  <Override PartName="/ppt/slides/slide55.xml" ContentType="application/vnd.openxmlformats-officedocument.presentationml.slide+xml"/>
  <Override PartName="/ppt/slides/slide65.xml" ContentType="application/vnd.openxmlformats-officedocument.presentationml.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73"/>
  </p:notesMasterIdLst>
  <p:sldIdLst>
    <p:sldId id="256" r:id="rId2"/>
    <p:sldId id="257" r:id="rId3"/>
    <p:sldId id="259" r:id="rId4"/>
    <p:sldId id="260" r:id="rId5"/>
    <p:sldId id="258" r:id="rId6"/>
    <p:sldId id="309" r:id="rId7"/>
    <p:sldId id="310" r:id="rId8"/>
    <p:sldId id="311" r:id="rId9"/>
    <p:sldId id="312" r:id="rId10"/>
    <p:sldId id="313" r:id="rId11"/>
    <p:sldId id="320" r:id="rId12"/>
    <p:sldId id="314" r:id="rId13"/>
    <p:sldId id="315" r:id="rId14"/>
    <p:sldId id="316" r:id="rId15"/>
    <p:sldId id="319" r:id="rId16"/>
    <p:sldId id="303" r:id="rId17"/>
    <p:sldId id="261" r:id="rId18"/>
    <p:sldId id="262" r:id="rId19"/>
    <p:sldId id="263" r:id="rId20"/>
    <p:sldId id="264" r:id="rId21"/>
    <p:sldId id="265" r:id="rId22"/>
    <p:sldId id="266" r:id="rId23"/>
    <p:sldId id="267" r:id="rId24"/>
    <p:sldId id="305"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306" r:id="rId39"/>
    <p:sldId id="307" r:id="rId40"/>
    <p:sldId id="308" r:id="rId41"/>
    <p:sldId id="332" r:id="rId42"/>
    <p:sldId id="333" r:id="rId43"/>
    <p:sldId id="323" r:id="rId44"/>
    <p:sldId id="324" r:id="rId45"/>
    <p:sldId id="325" r:id="rId46"/>
    <p:sldId id="326" r:id="rId47"/>
    <p:sldId id="327" r:id="rId48"/>
    <p:sldId id="328" r:id="rId49"/>
    <p:sldId id="321" r:id="rId50"/>
    <p:sldId id="281" r:id="rId51"/>
    <p:sldId id="282" r:id="rId52"/>
    <p:sldId id="283" r:id="rId53"/>
    <p:sldId id="284" r:id="rId54"/>
    <p:sldId id="285" r:id="rId55"/>
    <p:sldId id="286" r:id="rId56"/>
    <p:sldId id="287" r:id="rId57"/>
    <p:sldId id="288" r:id="rId58"/>
    <p:sldId id="289" r:id="rId59"/>
    <p:sldId id="290" r:id="rId60"/>
    <p:sldId id="291" r:id="rId61"/>
    <p:sldId id="292" r:id="rId62"/>
    <p:sldId id="293" r:id="rId63"/>
    <p:sldId id="294" r:id="rId64"/>
    <p:sldId id="295" r:id="rId65"/>
    <p:sldId id="296" r:id="rId66"/>
    <p:sldId id="297" r:id="rId67"/>
    <p:sldId id="298" r:id="rId68"/>
    <p:sldId id="329" r:id="rId69"/>
    <p:sldId id="330" r:id="rId70"/>
    <p:sldId id="331" r:id="rId71"/>
    <p:sldId id="322" r:id="rId7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25" d="100"/>
          <a:sy n="125" d="100"/>
        </p:scale>
        <p:origin x="-121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notesMaster" Target="notesMasters/notesMaster1.xml"/><Relationship Id="rId74" Type="http://schemas.openxmlformats.org/officeDocument/2006/relationships/printerSettings" Target="printerSettings/printerSettings1.bin"/><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4" Type="http://schemas.openxmlformats.org/officeDocument/2006/relationships/image" Target="../media/image17.wmf"/><Relationship Id="rId5" Type="http://schemas.openxmlformats.org/officeDocument/2006/relationships/image" Target="../media/image18.wmf"/><Relationship Id="rId6" Type="http://schemas.openxmlformats.org/officeDocument/2006/relationships/image" Target="../media/image19.wmf"/><Relationship Id="rId1" Type="http://schemas.openxmlformats.org/officeDocument/2006/relationships/image" Target="../media/image14.wmf"/><Relationship Id="rId2"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45970F-1C76-A346-ADC6-A232C8AAAE0B}" type="datetimeFigureOut">
              <a:rPr lang="en-US" smtClean="0"/>
              <a:pPr/>
              <a:t>11/9/11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BE915D-86D0-2842-A43F-055D5FE38DC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DE055F-91A4-6340-B4DF-F3D0644F292C}" type="slidenum">
              <a:rPr lang="en-US"/>
              <a:pPr/>
              <a:t>3</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F5D23CA-37E6-884D-92B5-7A7561CB716C}" type="slidenum">
              <a:rPr lang="en-US"/>
              <a:pPr/>
              <a:t>14</a:t>
            </a:fld>
            <a:endParaRPr lang="en-US"/>
          </a:p>
        </p:txBody>
      </p:sp>
      <p:sp>
        <p:nvSpPr>
          <p:cNvPr id="2560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21E76DB1-CC48-FE47-86B6-FDAC0BD5FF32}" type="slidenum">
              <a:rPr lang="en-US" sz="1200" b="1">
                <a:latin typeface="Times" charset="0"/>
                <a:ea typeface="ＭＳ Ｐゴシック" charset="-128"/>
                <a:cs typeface="ＭＳ Ｐゴシック" charset="-128"/>
              </a:rPr>
              <a:pPr algn="r" eaLnBrk="0" hangingPunct="0"/>
              <a:t>14</a:t>
            </a:fld>
            <a:endParaRPr lang="en-US" sz="1200" b="1">
              <a:latin typeface="Times" charset="0"/>
              <a:ea typeface="ＭＳ Ｐゴシック" charset="-128"/>
              <a:cs typeface="ＭＳ Ｐゴシック" charset="-128"/>
            </a:endParaRPr>
          </a:p>
        </p:txBody>
      </p:sp>
      <p:sp>
        <p:nvSpPr>
          <p:cNvPr id="25603" name="Rectangle 2"/>
          <p:cNvSpPr>
            <a:spLocks noChangeArrowheads="1" noTextEdit="1"/>
          </p:cNvSpPr>
          <p:nvPr>
            <p:ph type="sldImg"/>
          </p:nvPr>
        </p:nvSpPr>
        <p:spPr>
          <a:ln/>
        </p:spPr>
      </p:sp>
      <p:sp>
        <p:nvSpPr>
          <p:cNvPr id="25604" name="Rectangle 3"/>
          <p:cNvSpPr>
            <a:spLocks noChangeArrowheads="1"/>
          </p:cNvSpPr>
          <p:nvPr>
            <p:ph type="body" idx="1"/>
          </p:nvPr>
        </p:nvSpPr>
        <p:spPr>
          <a:xfrm>
            <a:off x="914400" y="4343400"/>
            <a:ext cx="5029200" cy="4114800"/>
          </a:xfrm>
          <a:solidFill>
            <a:srgbClr val="FFFFFF"/>
          </a:solidFill>
          <a:ln>
            <a:solidFill>
              <a:srgbClr val="000000"/>
            </a:solidFill>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5658243-1AB5-9C42-8B95-2ECC2167CB07}" type="slidenum">
              <a:rPr lang="en-US"/>
              <a:pPr/>
              <a:t>15</a:t>
            </a:fld>
            <a:endParaRPr lang="en-US"/>
          </a:p>
        </p:txBody>
      </p:sp>
      <p:sp>
        <p:nvSpPr>
          <p:cNvPr id="1945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246D3D51-77BD-524F-A977-32342B98420D}" type="slidenum">
              <a:rPr lang="en-US" sz="1200" b="1">
                <a:latin typeface="Times" charset="0"/>
                <a:ea typeface="ＭＳ Ｐゴシック" charset="-128"/>
                <a:cs typeface="ＭＳ Ｐゴシック" charset="-128"/>
              </a:rPr>
              <a:pPr algn="r" eaLnBrk="0" hangingPunct="0"/>
              <a:t>15</a:t>
            </a:fld>
            <a:endParaRPr lang="en-US" sz="1200" b="1">
              <a:latin typeface="Times" charset="0"/>
              <a:ea typeface="ＭＳ Ｐゴシック" charset="-128"/>
              <a:cs typeface="ＭＳ Ｐゴシック" charset="-128"/>
            </a:endParaRPr>
          </a:p>
        </p:txBody>
      </p:sp>
      <p:sp>
        <p:nvSpPr>
          <p:cNvPr id="19459" name="Rectangle 2"/>
          <p:cNvSpPr>
            <a:spLocks noChangeArrowheads="1" noTextEdit="1"/>
          </p:cNvSpPr>
          <p:nvPr>
            <p:ph type="sldImg"/>
          </p:nvPr>
        </p:nvSpPr>
        <p:spPr>
          <a:ln/>
        </p:spPr>
      </p:sp>
      <p:sp>
        <p:nvSpPr>
          <p:cNvPr id="19460" name="Rectangle 3"/>
          <p:cNvSpPr>
            <a:spLocks noChangeArrowheads="1"/>
          </p:cNvSpPr>
          <p:nvPr>
            <p:ph type="body" idx="1"/>
          </p:nvPr>
        </p:nvSpPr>
        <p:spPr>
          <a:xfrm>
            <a:off x="914400" y="4343400"/>
            <a:ext cx="5029200" cy="4114800"/>
          </a:xfrm>
          <a:solidFill>
            <a:srgbClr val="FFFFFF"/>
          </a:solidFill>
          <a:ln>
            <a:solidFill>
              <a:srgbClr val="000000"/>
            </a:solidFill>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3CC60D-C746-D248-9627-620B1339C650}" type="slidenum">
              <a:rPr lang="en-AU"/>
              <a:pPr/>
              <a:t>16</a:t>
            </a:fld>
            <a:endParaRPr lang="en-AU"/>
          </a:p>
        </p:txBody>
      </p:sp>
      <p:sp>
        <p:nvSpPr>
          <p:cNvPr id="128002" name="Rectangle 2"/>
          <p:cNvSpPr>
            <a:spLocks noRot="1" noChangeArrowheads="1" noTextEdit="1"/>
          </p:cNvSpPr>
          <p:nvPr>
            <p:ph type="sldImg"/>
          </p:nvPr>
        </p:nvSpPr>
        <p:spPr>
          <a:ln/>
        </p:spPr>
      </p:sp>
      <p:sp>
        <p:nvSpPr>
          <p:cNvPr id="128003" name="Rectangle 3"/>
          <p:cNvSpPr>
            <a:spLocks noGrp="1" noChangeArrowheads="1"/>
          </p:cNvSpPr>
          <p:nvPr>
            <p:ph type="body" idx="1"/>
          </p:nvPr>
        </p:nvSpPr>
        <p:spPr/>
        <p:txBody>
          <a:bodyPr/>
          <a:lstStyle/>
          <a:p>
            <a:pPr>
              <a:lnSpc>
                <a:spcPct val="90000"/>
              </a:lnSpc>
            </a:pPr>
            <a:r>
              <a:rPr lang="en-AU" sz="1000"/>
              <a:t>These figures show power spectra of such observations of OLR covering all latitudes from 15S to 15N. Hence, these figures describe all the variability that occurred over this 22 year period between these latitudes.</a:t>
            </a:r>
          </a:p>
          <a:p>
            <a:pPr>
              <a:lnSpc>
                <a:spcPct val="90000"/>
              </a:lnSpc>
            </a:pPr>
            <a:endParaRPr lang="en-AU" sz="1000"/>
          </a:p>
          <a:p>
            <a:pPr>
              <a:lnSpc>
                <a:spcPct val="90000"/>
              </a:lnSpc>
            </a:pPr>
            <a:r>
              <a:rPr lang="en-AU" sz="1000"/>
              <a:t>On the figures, the planetary zonal wavenumber is on this axis, and the frequency  in cycles per day is on this axis. The perios of 3 days, 6 days, and 30 days are here. Wavenumber 0 is the zonal mean, and variability that propagates to the west is on the left of each panel, while variability propagating to the east is on the right.</a:t>
            </a:r>
          </a:p>
          <a:p>
            <a:pPr>
              <a:lnSpc>
                <a:spcPct val="90000"/>
              </a:lnSpc>
            </a:pPr>
            <a:endParaRPr lang="en-AU" sz="1000"/>
          </a:p>
          <a:p>
            <a:pPr>
              <a:lnSpc>
                <a:spcPct val="90000"/>
              </a:lnSpc>
            </a:pPr>
            <a:r>
              <a:rPr lang="en-AU" sz="1000"/>
              <a:t>One thing that I did prior to this analysis was to separate the data into symmetric and antisymmetric components about the equator. The reason for this is because the theory of waves trapped in the equatorial wave guide suggest that waves should either be symmetric or antisymmetric. The antisymmetric component is here on the left and the symmetric is in these panels.</a:t>
            </a:r>
          </a:p>
          <a:p>
            <a:pPr>
              <a:lnSpc>
                <a:spcPct val="90000"/>
              </a:lnSpc>
            </a:pPr>
            <a:endParaRPr lang="en-AU" sz="1000"/>
          </a:p>
          <a:p>
            <a:pPr>
              <a:lnSpc>
                <a:spcPct val="90000"/>
              </a:lnSpc>
            </a:pPr>
            <a:r>
              <a:rPr lang="en-AU" sz="1000"/>
              <a:t>The top two panels are the raw power spectra, while the bottom two panels are the raw power normalized by an estimated red background spectrum. So the normalized spectrum shows where there are relative peaks in the raw spectrum, such as through here and here.</a:t>
            </a:r>
          </a:p>
          <a:p>
            <a:pPr>
              <a:lnSpc>
                <a:spcPct val="90000"/>
              </a:lnSpc>
            </a:pPr>
            <a:endParaRPr lang="en-AU" sz="1000"/>
          </a:p>
          <a:p>
            <a:pPr>
              <a:lnSpc>
                <a:spcPct val="90000"/>
              </a:lnSpc>
            </a:pPr>
            <a:r>
              <a:rPr lang="en-AU" sz="1000"/>
              <a:t>The MJO appears as an absolute peak here for wavenumber of about 1 to 3 and periods between 30 and 80 days. It is mostly in the symmetric component.</a:t>
            </a:r>
          </a:p>
          <a:p>
            <a:pPr>
              <a:lnSpc>
                <a:spcPct val="90000"/>
              </a:lnSpc>
            </a:pPr>
            <a:r>
              <a:rPr lang="en-AU" sz="1000"/>
              <a:t>Elsewhere in the spectrum, however, we can see spectral peaks running along these dispersion curves that are derived from fairly simple theory. These are known as Kelvin waves, the se as equatorial rossby waves, and these as mixed-Rossby gravity waves. As well as some inertio-gravity waves at high frequencies.</a:t>
            </a:r>
          </a:p>
          <a:p>
            <a:pPr>
              <a:lnSpc>
                <a:spcPct val="90000"/>
              </a:lnSpc>
            </a:pPr>
            <a:r>
              <a:rPr lang="en-AU" sz="1000"/>
              <a:t>Together, these waves that fall on the theoretical dispersion curves are called the convectively-coupled equatorial waves. The MJO, in contrast, does not lie on one of these theoretical curves.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ln>
            <a:miter lim="800000"/>
            <a:headEnd/>
            <a:tailEnd/>
          </a:ln>
        </p:spPr>
        <p:txBody>
          <a:bodyPr/>
          <a:lstStyle/>
          <a:p>
            <a:fld id="{44A28057-B6DF-B948-B321-E6A49AFBEB0F}" type="slidenum">
              <a:rPr lang="en-US"/>
              <a:pPr/>
              <a:t>18</a:t>
            </a:fld>
            <a:endParaRPr lang="en-US"/>
          </a:p>
        </p:txBody>
      </p:sp>
      <p:sp>
        <p:nvSpPr>
          <p:cNvPr id="115715" name="Rectangle 2"/>
          <p:cNvSpPr>
            <a:spLocks noRo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bwMode="auto">
          <a:noFill/>
          <a:ln>
            <a:miter lim="800000"/>
            <a:headEnd/>
            <a:tailEnd/>
          </a:ln>
        </p:spPr>
        <p:txBody>
          <a:bodyPr/>
          <a:lstStyle/>
          <a:p>
            <a:fld id="{38F18860-00C4-3D41-9FBA-B8E6F75E6131}" type="slidenum">
              <a:rPr lang="en-US"/>
              <a:pPr/>
              <a:t>19</a:t>
            </a:fld>
            <a:endParaRPr lang="en-US"/>
          </a:p>
        </p:txBody>
      </p:sp>
      <p:sp>
        <p:nvSpPr>
          <p:cNvPr id="117763" name="Rectangle 2"/>
          <p:cNvSpPr>
            <a:spLocks noRot="1" noChangeArrowheads="1" noTextEdit="1"/>
          </p:cNvSpPr>
          <p:nvPr>
            <p:ph type="sldImg"/>
          </p:nvPr>
        </p:nvSpPr>
        <p:spPr bwMode="auto">
          <a:noFill/>
          <a:ln>
            <a:solidFill>
              <a:srgbClr val="000000"/>
            </a:solidFill>
            <a:miter lim="800000"/>
            <a:headEnd/>
            <a:tailEnd/>
          </a:ln>
        </p:spPr>
      </p:sp>
      <p:sp>
        <p:nvSpPr>
          <p:cNvPr id="1177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noFill/>
          <a:ln>
            <a:miter lim="800000"/>
            <a:headEnd/>
            <a:tailEnd/>
          </a:ln>
        </p:spPr>
        <p:txBody>
          <a:bodyPr/>
          <a:lstStyle/>
          <a:p>
            <a:fld id="{1539567C-CF2D-F244-BBDE-C74871A68E4A}" type="slidenum">
              <a:rPr lang="en-US"/>
              <a:pPr/>
              <a:t>20</a:t>
            </a:fld>
            <a:endParaRPr lang="en-US"/>
          </a:p>
        </p:txBody>
      </p:sp>
      <p:sp>
        <p:nvSpPr>
          <p:cNvPr id="119811" name="Rectangle 2"/>
          <p:cNvSpPr>
            <a:spLocks noRot="1" noChangeArrowheads="1" noTextEdit="1"/>
          </p:cNvSpPr>
          <p:nvPr>
            <p:ph type="sldImg"/>
          </p:nvPr>
        </p:nvSpPr>
        <p:spPr bwMode="auto">
          <a:noFill/>
          <a:ln>
            <a:solidFill>
              <a:srgbClr val="000000"/>
            </a:solidFill>
            <a:miter lim="800000"/>
            <a:headEnd/>
            <a:tailEnd/>
          </a:ln>
        </p:spPr>
      </p:sp>
      <p:sp>
        <p:nvSpPr>
          <p:cNvPr id="1198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noFill/>
          <a:ln>
            <a:miter lim="800000"/>
            <a:headEnd/>
            <a:tailEnd/>
          </a:ln>
        </p:spPr>
        <p:txBody>
          <a:bodyPr/>
          <a:lstStyle/>
          <a:p>
            <a:fld id="{273954F7-68E7-E54C-A893-C2EB1E03BFEA}" type="slidenum">
              <a:rPr lang="en-US"/>
              <a:pPr/>
              <a:t>21</a:t>
            </a:fld>
            <a:endParaRPr lang="en-US"/>
          </a:p>
        </p:txBody>
      </p:sp>
      <p:sp>
        <p:nvSpPr>
          <p:cNvPr id="121859" name="Rectangle 2"/>
          <p:cNvSpPr>
            <a:spLocks noRot="1" noChangeArrowheads="1" noTextEdit="1"/>
          </p:cNvSpPr>
          <p:nvPr>
            <p:ph type="sldImg"/>
          </p:nvPr>
        </p:nvSpPr>
        <p:spPr bwMode="auto">
          <a:noFill/>
          <a:ln>
            <a:solidFill>
              <a:srgbClr val="000000"/>
            </a:solidFill>
            <a:miter lim="800000"/>
            <a:headEnd/>
            <a:tailEnd/>
          </a:ln>
        </p:spPr>
      </p:sp>
      <p:sp>
        <p:nvSpPr>
          <p:cNvPr id="1218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noFill/>
          <a:ln>
            <a:miter lim="800000"/>
            <a:headEnd/>
            <a:tailEnd/>
          </a:ln>
        </p:spPr>
        <p:txBody>
          <a:bodyPr/>
          <a:lstStyle/>
          <a:p>
            <a:fld id="{2991D0B0-DB7E-8742-B4EC-F17011AD2F9F}" type="slidenum">
              <a:rPr lang="en-US"/>
              <a:pPr/>
              <a:t>22</a:t>
            </a:fld>
            <a:endParaRPr lang="en-US"/>
          </a:p>
        </p:txBody>
      </p:sp>
      <p:sp>
        <p:nvSpPr>
          <p:cNvPr id="123907" name="Rectangle 2"/>
          <p:cNvSpPr>
            <a:spLocks noRot="1" noChangeArrowheads="1" noTextEdit="1"/>
          </p:cNvSpPr>
          <p:nvPr>
            <p:ph type="sldImg"/>
          </p:nvPr>
        </p:nvSpPr>
        <p:spPr bwMode="auto">
          <a:noFill/>
          <a:ln>
            <a:solidFill>
              <a:srgbClr val="000000"/>
            </a:solidFill>
            <a:miter lim="800000"/>
            <a:headEnd/>
            <a:tailEnd/>
          </a:ln>
        </p:spPr>
      </p:sp>
      <p:sp>
        <p:nvSpPr>
          <p:cNvPr id="1239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bwMode="auto">
          <a:noFill/>
          <a:ln>
            <a:miter lim="800000"/>
            <a:headEnd/>
            <a:tailEnd/>
          </a:ln>
        </p:spPr>
        <p:txBody>
          <a:bodyPr/>
          <a:lstStyle/>
          <a:p>
            <a:fld id="{17381E08-4F1A-4E47-A94C-4224A4F62FEB}" type="slidenum">
              <a:rPr lang="en-US"/>
              <a:pPr/>
              <a:t>23</a:t>
            </a:fld>
            <a:endParaRPr lang="en-US"/>
          </a:p>
        </p:txBody>
      </p:sp>
      <p:sp>
        <p:nvSpPr>
          <p:cNvPr id="125955" name="Rectangle 2"/>
          <p:cNvSpPr>
            <a:spLocks noRot="1" noChangeArrowheads="1" noTextEdit="1"/>
          </p:cNvSpPr>
          <p:nvPr>
            <p:ph type="sldImg"/>
          </p:nvPr>
        </p:nvSpPr>
        <p:spPr bwMode="auto">
          <a:noFill/>
          <a:ln>
            <a:solidFill>
              <a:srgbClr val="000000"/>
            </a:solidFill>
            <a:miter lim="800000"/>
            <a:headEnd/>
            <a:tailEnd/>
          </a:ln>
        </p:spPr>
      </p:sp>
      <p:sp>
        <p:nvSpPr>
          <p:cNvPr id="1259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3E5171D0-29F1-5E48-A1D8-937821D32610}" type="slidenum">
              <a:rPr lang="en-US"/>
              <a:pPr/>
              <a:t>24</a:t>
            </a:fld>
            <a:endParaRPr lang="en-US"/>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EAA756-263D-B94D-B77B-9052423602C4}" type="slidenum">
              <a:rPr lang="en-US"/>
              <a:pPr/>
              <a:t>4</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28004" name="Slide Number Placeholder 3"/>
          <p:cNvSpPr>
            <a:spLocks noGrp="1"/>
          </p:cNvSpPr>
          <p:nvPr>
            <p:ph type="sldNum" sz="quarter" idx="5"/>
          </p:nvPr>
        </p:nvSpPr>
        <p:spPr bwMode="auto">
          <a:noFill/>
          <a:ln>
            <a:miter lim="800000"/>
            <a:headEnd/>
            <a:tailEnd/>
          </a:ln>
        </p:spPr>
        <p:txBody>
          <a:bodyPr/>
          <a:lstStyle/>
          <a:p>
            <a:fld id="{850E859D-35D2-5646-BCC7-340F253DEADF}" type="slidenum">
              <a:rPr lang="en-US"/>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30052" name="Slide Number Placeholder 3"/>
          <p:cNvSpPr>
            <a:spLocks noGrp="1"/>
          </p:cNvSpPr>
          <p:nvPr>
            <p:ph type="sldNum" sz="quarter" idx="5"/>
          </p:nvPr>
        </p:nvSpPr>
        <p:spPr bwMode="auto">
          <a:noFill/>
          <a:ln>
            <a:miter lim="800000"/>
            <a:headEnd/>
            <a:tailEnd/>
          </a:ln>
        </p:spPr>
        <p:txBody>
          <a:bodyPr/>
          <a:lstStyle/>
          <a:p>
            <a:fld id="{24001A67-9166-5848-AC5D-CC7CE960820D}" type="slidenum">
              <a:rPr lang="en-US"/>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bwMode="auto">
          <a:noFill/>
          <a:ln>
            <a:miter lim="800000"/>
            <a:headEnd/>
            <a:tailEnd/>
          </a:ln>
        </p:spPr>
        <p:txBody>
          <a:bodyPr/>
          <a:lstStyle/>
          <a:p>
            <a:fld id="{73C62FAE-A460-F442-A0FB-055C1CEAF68F}" type="slidenum">
              <a:rPr lang="en-US"/>
              <a:pPr/>
              <a:t>27</a:t>
            </a:fld>
            <a:endParaRPr lang="en-US"/>
          </a:p>
        </p:txBody>
      </p:sp>
      <p:sp>
        <p:nvSpPr>
          <p:cNvPr id="132099" name="Rectangle 2"/>
          <p:cNvSpPr>
            <a:spLocks noRot="1" noChangeArrowheads="1" noTextEdit="1"/>
          </p:cNvSpPr>
          <p:nvPr>
            <p:ph type="sldImg"/>
          </p:nvPr>
        </p:nvSpPr>
        <p:spPr bwMode="auto">
          <a:noFill/>
          <a:ln>
            <a:solidFill>
              <a:srgbClr val="000000"/>
            </a:solidFill>
            <a:miter lim="800000"/>
            <a:headEnd/>
            <a:tailEnd/>
          </a:ln>
        </p:spPr>
      </p:sp>
      <p:sp>
        <p:nvSpPr>
          <p:cNvPr id="1321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34148" name="Slide Number Placeholder 3"/>
          <p:cNvSpPr>
            <a:spLocks noGrp="1"/>
          </p:cNvSpPr>
          <p:nvPr>
            <p:ph type="sldNum" sz="quarter" idx="5"/>
          </p:nvPr>
        </p:nvSpPr>
        <p:spPr bwMode="auto">
          <a:noFill/>
          <a:ln>
            <a:miter lim="800000"/>
            <a:headEnd/>
            <a:tailEnd/>
          </a:ln>
        </p:spPr>
        <p:txBody>
          <a:bodyPr/>
          <a:lstStyle/>
          <a:p>
            <a:fld id="{E4C00555-1A87-5646-8B62-DCBEFAF0585A}" type="slidenum">
              <a:rPr lang="en-US"/>
              <a:pPr/>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36196" name="Slide Number Placeholder 3"/>
          <p:cNvSpPr>
            <a:spLocks noGrp="1"/>
          </p:cNvSpPr>
          <p:nvPr>
            <p:ph type="sldNum" sz="quarter" idx="5"/>
          </p:nvPr>
        </p:nvSpPr>
        <p:spPr bwMode="auto">
          <a:noFill/>
          <a:ln>
            <a:miter lim="800000"/>
            <a:headEnd/>
            <a:tailEnd/>
          </a:ln>
        </p:spPr>
        <p:txBody>
          <a:bodyPr/>
          <a:lstStyle/>
          <a:p>
            <a:fld id="{311C63F7-F78A-FE4A-9A9E-C5E860CC3F70}" type="slidenum">
              <a:rPr lang="en-US"/>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38244" name="Slide Number Placeholder 3"/>
          <p:cNvSpPr>
            <a:spLocks noGrp="1"/>
          </p:cNvSpPr>
          <p:nvPr>
            <p:ph type="sldNum" sz="quarter" idx="5"/>
          </p:nvPr>
        </p:nvSpPr>
        <p:spPr bwMode="auto">
          <a:noFill/>
          <a:ln>
            <a:miter lim="800000"/>
            <a:headEnd/>
            <a:tailEnd/>
          </a:ln>
        </p:spPr>
        <p:txBody>
          <a:bodyPr/>
          <a:lstStyle/>
          <a:p>
            <a:fld id="{8A84A965-8FBA-CD4B-93FF-C9E5578144B4}" type="slidenum">
              <a:rPr lang="en-US"/>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40292" name="Slide Number Placeholder 3"/>
          <p:cNvSpPr>
            <a:spLocks noGrp="1"/>
          </p:cNvSpPr>
          <p:nvPr>
            <p:ph type="sldNum" sz="quarter" idx="5"/>
          </p:nvPr>
        </p:nvSpPr>
        <p:spPr bwMode="auto">
          <a:noFill/>
          <a:ln>
            <a:miter lim="800000"/>
            <a:headEnd/>
            <a:tailEnd/>
          </a:ln>
        </p:spPr>
        <p:txBody>
          <a:bodyPr/>
          <a:lstStyle/>
          <a:p>
            <a:fld id="{14996A2B-3C85-E341-828D-2E0472A7AEFE}" type="slidenum">
              <a:rPr lang="en-US"/>
              <a:pPr/>
              <a:t>31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42340" name="Slide Number Placeholder 3"/>
          <p:cNvSpPr>
            <a:spLocks noGrp="1"/>
          </p:cNvSpPr>
          <p:nvPr>
            <p:ph type="sldNum" sz="quarter" idx="5"/>
          </p:nvPr>
        </p:nvSpPr>
        <p:spPr bwMode="auto">
          <a:noFill/>
          <a:ln>
            <a:miter lim="800000"/>
            <a:headEnd/>
            <a:tailEnd/>
          </a:ln>
        </p:spPr>
        <p:txBody>
          <a:bodyPr/>
          <a:lstStyle/>
          <a:p>
            <a:fld id="{0FB6C739-7C0D-F745-A233-1D804578620A}" type="slidenum">
              <a:rPr lang="en-US"/>
              <a:pPr/>
              <a:t>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44388" name="Slide Number Placeholder 3"/>
          <p:cNvSpPr>
            <a:spLocks noGrp="1"/>
          </p:cNvSpPr>
          <p:nvPr>
            <p:ph type="sldNum" sz="quarter" idx="5"/>
          </p:nvPr>
        </p:nvSpPr>
        <p:spPr bwMode="auto">
          <a:noFill/>
          <a:ln>
            <a:miter lim="800000"/>
            <a:headEnd/>
            <a:tailEnd/>
          </a:ln>
        </p:spPr>
        <p:txBody>
          <a:bodyPr/>
          <a:lstStyle/>
          <a:p>
            <a:fld id="{338E2414-2032-D14A-B481-C761399721AD}" type="slidenum">
              <a:rPr lang="en-US"/>
              <a:pPr/>
              <a:t>33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46436" name="Slide Number Placeholder 3"/>
          <p:cNvSpPr>
            <a:spLocks noGrp="1"/>
          </p:cNvSpPr>
          <p:nvPr>
            <p:ph type="sldNum" sz="quarter" idx="5"/>
          </p:nvPr>
        </p:nvSpPr>
        <p:spPr bwMode="auto">
          <a:noFill/>
          <a:ln>
            <a:miter lim="800000"/>
            <a:headEnd/>
            <a:tailEnd/>
          </a:ln>
        </p:spPr>
        <p:txBody>
          <a:bodyPr/>
          <a:lstStyle/>
          <a:p>
            <a:fld id="{01D2A5F0-9B7C-CF48-ADA5-688867F6C55D}" type="slidenum">
              <a:rPr lang="en-US"/>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340296D-6E90-254F-95A9-1F6D5689019F}" type="slidenum">
              <a:rPr lang="en-US"/>
              <a:pPr/>
              <a:t>6</a:t>
            </a:fld>
            <a:endParaRPr lang="en-US"/>
          </a:p>
        </p:txBody>
      </p:sp>
      <p:sp>
        <p:nvSpPr>
          <p:cNvPr id="296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4558D323-C712-FF4E-8BBB-3E6276D04AC4}" type="slidenum">
              <a:rPr lang="en-US" sz="1200" b="1">
                <a:latin typeface="Times" charset="0"/>
                <a:ea typeface="ＭＳ Ｐゴシック" charset="-128"/>
                <a:cs typeface="ＭＳ Ｐゴシック" charset="-128"/>
              </a:rPr>
              <a:pPr algn="r" eaLnBrk="0" hangingPunct="0"/>
              <a:t>6</a:t>
            </a:fld>
            <a:endParaRPr lang="en-US" sz="1200" b="1">
              <a:latin typeface="Times" charset="0"/>
              <a:ea typeface="ＭＳ Ｐゴシック" charset="-128"/>
              <a:cs typeface="ＭＳ Ｐゴシック" charset="-128"/>
            </a:endParaRPr>
          </a:p>
        </p:txBody>
      </p:sp>
      <p:sp>
        <p:nvSpPr>
          <p:cNvPr id="29699" name="Rectangle 2"/>
          <p:cNvSpPr>
            <a:spLocks noChangeArrowheads="1" noTextEdit="1"/>
          </p:cNvSpPr>
          <p:nvPr>
            <p:ph type="sldImg"/>
          </p:nvPr>
        </p:nvSpPr>
        <p:spPr>
          <a:ln/>
        </p:spPr>
      </p:sp>
      <p:sp>
        <p:nvSpPr>
          <p:cNvPr id="29700" name="Rectangle 3"/>
          <p:cNvSpPr>
            <a:spLocks noChangeArrowheads="1"/>
          </p:cNvSpPr>
          <p:nvPr>
            <p:ph type="body" idx="1"/>
          </p:nvPr>
        </p:nvSpPr>
        <p:spPr>
          <a:xfrm>
            <a:off x="914400" y="4343400"/>
            <a:ext cx="5029200" cy="4114800"/>
          </a:xfrm>
          <a:solidFill>
            <a:srgbClr val="FFFFFF"/>
          </a:solidFill>
          <a:ln>
            <a:solidFill>
              <a:srgbClr val="000000"/>
            </a:solidFill>
          </a:ln>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48484" name="Slide Number Placeholder 3"/>
          <p:cNvSpPr>
            <a:spLocks noGrp="1"/>
          </p:cNvSpPr>
          <p:nvPr>
            <p:ph type="sldNum" sz="quarter" idx="5"/>
          </p:nvPr>
        </p:nvSpPr>
        <p:spPr bwMode="auto">
          <a:noFill/>
          <a:ln>
            <a:miter lim="800000"/>
            <a:headEnd/>
            <a:tailEnd/>
          </a:ln>
        </p:spPr>
        <p:txBody>
          <a:bodyPr/>
          <a:lstStyle/>
          <a:p>
            <a:fld id="{EA1E5845-045B-D74C-BB74-55C5FDEB1B46}" type="slidenum">
              <a:rPr lang="en-US"/>
              <a:pPr/>
              <a:t>35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50532" name="Slide Number Placeholder 3"/>
          <p:cNvSpPr>
            <a:spLocks noGrp="1"/>
          </p:cNvSpPr>
          <p:nvPr>
            <p:ph type="sldNum" sz="quarter" idx="5"/>
          </p:nvPr>
        </p:nvSpPr>
        <p:spPr bwMode="auto">
          <a:noFill/>
          <a:ln>
            <a:miter lim="800000"/>
            <a:headEnd/>
            <a:tailEnd/>
          </a:ln>
        </p:spPr>
        <p:txBody>
          <a:bodyPr/>
          <a:lstStyle/>
          <a:p>
            <a:fld id="{2008A818-2BB7-F84D-B0F6-EBF6F673E659}" type="slidenum">
              <a:rPr lang="en-US"/>
              <a:pPr/>
              <a:t>36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bwMode="auto">
          <a:noFill/>
          <a:ln>
            <a:miter lim="800000"/>
            <a:headEnd/>
            <a:tailEnd/>
          </a:ln>
        </p:spPr>
        <p:txBody>
          <a:bodyPr/>
          <a:lstStyle/>
          <a:p>
            <a:fld id="{DA4442F5-477E-2C43-A9AA-977A9ACFEFF0}" type="slidenum">
              <a:rPr lang="en-US"/>
              <a:pPr/>
              <a:t>37</a:t>
            </a:fld>
            <a:endParaRPr lang="en-US"/>
          </a:p>
        </p:txBody>
      </p:sp>
      <p:sp>
        <p:nvSpPr>
          <p:cNvPr id="152579" name="Rectangle 2"/>
          <p:cNvSpPr>
            <a:spLocks noRot="1" noChangeArrowheads="1" noTextEdit="1"/>
          </p:cNvSpPr>
          <p:nvPr>
            <p:ph type="sldImg"/>
          </p:nvPr>
        </p:nvSpPr>
        <p:spPr bwMode="auto">
          <a:noFill/>
          <a:ln>
            <a:solidFill>
              <a:srgbClr val="000000"/>
            </a:solidFill>
            <a:miter lim="800000"/>
            <a:headEnd/>
            <a:tailEnd/>
          </a:ln>
        </p:spPr>
      </p:sp>
      <p:sp>
        <p:nvSpPr>
          <p:cNvPr id="152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eaLnBrk="1" hangingPunct="1"/>
            <a:endParaRPr lang="en-US"/>
          </a:p>
        </p:txBody>
      </p:sp>
      <p:sp>
        <p:nvSpPr>
          <p:cNvPr id="66564" name="Slide Number Placeholder 3"/>
          <p:cNvSpPr>
            <a:spLocks noGrp="1"/>
          </p:cNvSpPr>
          <p:nvPr>
            <p:ph type="sldNum" sz="quarter" idx="5"/>
          </p:nvPr>
        </p:nvSpPr>
        <p:spPr>
          <a:noFill/>
        </p:spPr>
        <p:txBody>
          <a:bodyPr/>
          <a:lstStyle/>
          <a:p>
            <a:fld id="{04F16546-7A69-4E49-B71F-104526198FA3}" type="slidenum">
              <a:rPr lang="en-US"/>
              <a:pPr/>
              <a:t>38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760B876B-2BA8-F342-A52A-A2313CF24A0C}" type="slidenum">
              <a:rPr lang="en-US"/>
              <a:pPr/>
              <a:t>39</a:t>
            </a:fld>
            <a:endParaRPr lang="en-US"/>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a:p>
        </p:txBody>
      </p:sp>
      <p:sp>
        <p:nvSpPr>
          <p:cNvPr id="70660" name="Slide Number Placeholder 3"/>
          <p:cNvSpPr>
            <a:spLocks noGrp="1"/>
          </p:cNvSpPr>
          <p:nvPr>
            <p:ph type="sldNum" sz="quarter" idx="5"/>
          </p:nvPr>
        </p:nvSpPr>
        <p:spPr>
          <a:noFill/>
        </p:spPr>
        <p:txBody>
          <a:bodyPr/>
          <a:lstStyle/>
          <a:p>
            <a:fld id="{B624DE50-B857-314E-BD92-EC7AB3953E41}" type="slidenum">
              <a:rPr lang="en-US"/>
              <a:pPr/>
              <a:t>40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FBBBE7-A35C-504F-87D6-4FF088191381}" type="slidenum">
              <a:rPr lang="en-US"/>
              <a:pPr/>
              <a:t>43</a:t>
            </a:fld>
            <a:endParaRPr lang="en-US"/>
          </a:p>
        </p:txBody>
      </p:sp>
      <p:sp>
        <p:nvSpPr>
          <p:cNvPr id="63490" name="Rectangle 2"/>
          <p:cNvSpPr>
            <a:spLocks noRo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838BCB-86AF-BC49-B7E5-39D7000C0E45}" type="slidenum">
              <a:rPr lang="en-US"/>
              <a:pPr/>
              <a:t>44</a:t>
            </a:fld>
            <a:endParaRPr lang="en-US"/>
          </a:p>
        </p:txBody>
      </p:sp>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D87002-314E-8949-A72B-7990AC6E0000}" type="slidenum">
              <a:rPr lang="en-US"/>
              <a:pPr/>
              <a:t>45</a:t>
            </a:fld>
            <a:endParaRPr lang="en-US"/>
          </a:p>
        </p:txBody>
      </p:sp>
      <p:sp>
        <p:nvSpPr>
          <p:cNvPr id="109570" name="Rectangle 2"/>
          <p:cNvSpPr>
            <a:spLocks noRot="1" noChangeArrowheads="1" noTextEdit="1"/>
          </p:cNvSpPr>
          <p:nvPr>
            <p:ph type="sldImg"/>
          </p:nvPr>
        </p:nvSpPr>
        <p:spPr>
          <a:ln/>
        </p:spPr>
      </p:sp>
      <p:sp>
        <p:nvSpPr>
          <p:cNvPr id="10957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00F540-3FFA-204D-9272-B33EC81AC895}" type="slidenum">
              <a:rPr lang="en-US"/>
              <a:pPr/>
              <a:t>46</a:t>
            </a:fld>
            <a:endParaRPr lang="en-US"/>
          </a:p>
        </p:txBody>
      </p:sp>
      <p:sp>
        <p:nvSpPr>
          <p:cNvPr id="33794" name="Rectangle 2"/>
          <p:cNvSpPr>
            <a:spLocks noRo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6A43A8C-CD3A-354D-95E5-54932185ED3B}" type="slidenum">
              <a:rPr lang="en-US"/>
              <a:pPr/>
              <a:t>7</a:t>
            </a:fld>
            <a:endParaRPr lang="en-US"/>
          </a:p>
        </p:txBody>
      </p:sp>
      <p:sp>
        <p:nvSpPr>
          <p:cNvPr id="3174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D3891CA9-187C-BD4C-980A-15093BB924E8}" type="slidenum">
              <a:rPr lang="en-US" sz="1200" b="1">
                <a:latin typeface="Times" charset="0"/>
                <a:ea typeface="ＭＳ Ｐゴシック" charset="-128"/>
                <a:cs typeface="ＭＳ Ｐゴシック" charset="-128"/>
              </a:rPr>
              <a:pPr algn="r" eaLnBrk="0" hangingPunct="0"/>
              <a:t>7</a:t>
            </a:fld>
            <a:endParaRPr lang="en-US" sz="1200" b="1">
              <a:latin typeface="Times" charset="0"/>
              <a:ea typeface="ＭＳ Ｐゴシック" charset="-128"/>
              <a:cs typeface="ＭＳ Ｐゴシック" charset="-128"/>
            </a:endParaRPr>
          </a:p>
        </p:txBody>
      </p:sp>
      <p:sp>
        <p:nvSpPr>
          <p:cNvPr id="31747" name="Rectangle 2"/>
          <p:cNvSpPr>
            <a:spLocks noChangeArrowheads="1" noTextEdit="1"/>
          </p:cNvSpPr>
          <p:nvPr>
            <p:ph type="sldImg"/>
          </p:nvPr>
        </p:nvSpPr>
        <p:spPr>
          <a:ln/>
        </p:spPr>
      </p:sp>
      <p:sp>
        <p:nvSpPr>
          <p:cNvPr id="31748" name="Rectangle 3"/>
          <p:cNvSpPr>
            <a:spLocks noChangeArrowheads="1"/>
          </p:cNvSpPr>
          <p:nvPr>
            <p:ph type="body" idx="1"/>
          </p:nvPr>
        </p:nvSpPr>
        <p:spPr>
          <a:xfrm>
            <a:off x="914400" y="4343400"/>
            <a:ext cx="5029200" cy="4114800"/>
          </a:xfrm>
          <a:solidFill>
            <a:srgbClr val="FFFFFF"/>
          </a:solidFill>
          <a:ln>
            <a:solidFill>
              <a:srgbClr val="000000"/>
            </a:solidFill>
          </a:ln>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7BBC6E-A7C6-994C-AB23-59C24D206FD2}" type="slidenum">
              <a:rPr lang="en-US"/>
              <a:pPr/>
              <a:t>47</a:t>
            </a:fld>
            <a:endParaRPr lang="en-US"/>
          </a:p>
        </p:txBody>
      </p:sp>
      <p:sp>
        <p:nvSpPr>
          <p:cNvPr id="41986"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prstTxWarp prst="textNoShape">
              <a:avLst/>
            </a:prstTxWarp>
          </a:bodyPr>
          <a:lstStyle/>
          <a:p>
            <a:endParaRPr lang="en-US"/>
          </a:p>
        </p:txBody>
      </p:sp>
      <p:sp>
        <p:nvSpPr>
          <p:cNvPr id="41987" name="Text Box 3"/>
          <p:cNvSpPr txBox="1">
            <a:spLocks noChangeArrowheads="1"/>
          </p:cNvSpPr>
          <p:nvPr>
            <p:ph type="body"/>
          </p:nvPr>
        </p:nvSpPr>
        <p:spPr>
          <a:ln/>
        </p:spPr>
        <p:txBody>
          <a:bodyPr wrap="none" anchor="ct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60277F3-EA61-3C40-B886-91AF689F941B}" type="slidenum">
              <a:rPr lang="en-US"/>
              <a:pPr/>
              <a:t>48</a:t>
            </a:fld>
            <a:endParaRPr lang="en-US"/>
          </a:p>
        </p:txBody>
      </p:sp>
      <p:sp>
        <p:nvSpPr>
          <p:cNvPr id="44034" name="Text Box 2"/>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prstTxWarp prst="textNoShape">
              <a:avLst/>
            </a:prstTxWarp>
          </a:bodyPr>
          <a:lstStyle/>
          <a:p>
            <a:pPr algn="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35D1DF0-A07F-9746-882C-A77026BCA9BF}" type="slidenum">
              <a:rPr lang="en-GB" sz="1200">
                <a:solidFill>
                  <a:srgbClr val="000000"/>
                </a:solidFill>
              </a:rPr>
              <a:pPr algn="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48</a:t>
            </a:fld>
            <a:endParaRPr lang="en-GB" sz="1200">
              <a:solidFill>
                <a:srgbClr val="000000"/>
              </a:solidFill>
            </a:endParaRPr>
          </a:p>
        </p:txBody>
      </p:sp>
      <p:sp>
        <p:nvSpPr>
          <p:cNvPr id="44035" name="Text Box 3"/>
          <p:cNvSpPr txBox="1">
            <a:spLocks noChangeArrowheads="1"/>
          </p:cNvSpPr>
          <p:nvPr/>
        </p:nvSpPr>
        <p:spPr bwMode="auto">
          <a:xfrm>
            <a:off x="1319213" y="877888"/>
            <a:ext cx="4221162" cy="3165475"/>
          </a:xfrm>
          <a:prstGeom prst="rect">
            <a:avLst/>
          </a:prstGeom>
          <a:solidFill>
            <a:srgbClr val="FFFFFF"/>
          </a:solidFill>
          <a:ln w="9525">
            <a:solidFill>
              <a:srgbClr val="000000"/>
            </a:solidFill>
            <a:miter lim="800000"/>
            <a:headEnd/>
            <a:tailEnd/>
          </a:ln>
          <a:effectLst/>
        </p:spPr>
        <p:txBody>
          <a:bodyPr wrap="none" anchor="ctr">
            <a:prstTxWarp prst="textNoShape">
              <a:avLst/>
            </a:prstTxWarp>
          </a:bodyPr>
          <a:lstStyle/>
          <a:p>
            <a:endParaRPr lang="en-US"/>
          </a:p>
        </p:txBody>
      </p:sp>
      <p:sp>
        <p:nvSpPr>
          <p:cNvPr id="44036" name="Text Box 4"/>
          <p:cNvSpPr txBox="1">
            <a:spLocks noChangeArrowheads="1"/>
          </p:cNvSpPr>
          <p:nvPr>
            <p:ph type="body"/>
          </p:nvPr>
        </p:nvSpPr>
        <p:spPr>
          <a:ln/>
        </p:spPr>
        <p:txBody>
          <a:bodyPr wrap="none" anchor="ct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bwMode="auto">
          <a:noFill/>
          <a:ln>
            <a:miter lim="800000"/>
            <a:headEnd/>
            <a:tailEnd/>
          </a:ln>
        </p:spPr>
        <p:txBody>
          <a:bodyPr/>
          <a:lstStyle/>
          <a:p>
            <a:fld id="{22D0B716-CEF8-0F46-B4E3-750CF2D0E597}" type="slidenum">
              <a:rPr lang="en-US"/>
              <a:pPr/>
              <a:t>50</a:t>
            </a:fld>
            <a:endParaRPr lang="en-US"/>
          </a:p>
        </p:txBody>
      </p:sp>
      <p:sp>
        <p:nvSpPr>
          <p:cNvPr id="154627" name="Rectangle 2"/>
          <p:cNvSpPr>
            <a:spLocks noChangeArrowheads="1" noTextEdit="1"/>
          </p:cNvSpPr>
          <p:nvPr>
            <p:ph type="sldImg"/>
          </p:nvPr>
        </p:nvSpPr>
        <p:spPr bwMode="auto">
          <a:noFill/>
          <a:ln>
            <a:solidFill>
              <a:srgbClr val="000000"/>
            </a:solidFill>
            <a:miter lim="800000"/>
            <a:headEnd/>
            <a:tailEnd/>
          </a:ln>
        </p:spPr>
      </p:sp>
      <p:sp>
        <p:nvSpPr>
          <p:cNvPr id="1546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bwMode="auto">
          <a:noFill/>
          <a:ln>
            <a:miter lim="800000"/>
            <a:headEnd/>
            <a:tailEnd/>
          </a:ln>
        </p:spPr>
        <p:txBody>
          <a:bodyPr/>
          <a:lstStyle/>
          <a:p>
            <a:fld id="{29099E91-5085-674D-BBFD-C406FAA00ACA}" type="slidenum">
              <a:rPr lang="en-US"/>
              <a:pPr/>
              <a:t>51</a:t>
            </a:fld>
            <a:endParaRPr lang="en-US"/>
          </a:p>
        </p:txBody>
      </p:sp>
      <p:sp>
        <p:nvSpPr>
          <p:cNvPr id="156675" name="Rectangle 2"/>
          <p:cNvSpPr>
            <a:spLocks noChangeArrowheads="1" noTextEdit="1"/>
          </p:cNvSpPr>
          <p:nvPr>
            <p:ph type="sldImg"/>
          </p:nvPr>
        </p:nvSpPr>
        <p:spPr bwMode="auto">
          <a:noFill/>
          <a:ln>
            <a:solidFill>
              <a:srgbClr val="000000"/>
            </a:solidFill>
            <a:miter lim="800000"/>
            <a:headEnd/>
            <a:tailEnd/>
          </a:ln>
        </p:spPr>
      </p:sp>
      <p:sp>
        <p:nvSpPr>
          <p:cNvPr id="156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bwMode="auto">
          <a:noFill/>
          <a:ln>
            <a:miter lim="800000"/>
            <a:headEnd/>
            <a:tailEnd/>
          </a:ln>
        </p:spPr>
        <p:txBody>
          <a:bodyPr/>
          <a:lstStyle/>
          <a:p>
            <a:fld id="{0EBC0944-E77A-D848-84DE-90797E61A90E}" type="slidenum">
              <a:rPr lang="en-US"/>
              <a:pPr/>
              <a:t>52</a:t>
            </a:fld>
            <a:endParaRPr lang="en-US"/>
          </a:p>
        </p:txBody>
      </p:sp>
      <p:sp>
        <p:nvSpPr>
          <p:cNvPr id="158723" name="Rectangle 2"/>
          <p:cNvSpPr>
            <a:spLocks noChangeArrowheads="1" noTextEdit="1"/>
          </p:cNvSpPr>
          <p:nvPr>
            <p:ph type="sldImg"/>
          </p:nvPr>
        </p:nvSpPr>
        <p:spPr bwMode="auto">
          <a:noFill/>
          <a:ln>
            <a:solidFill>
              <a:srgbClr val="000000"/>
            </a:solidFill>
            <a:miter lim="800000"/>
            <a:headEnd/>
            <a:tailEnd/>
          </a:ln>
        </p:spPr>
      </p:sp>
      <p:sp>
        <p:nvSpPr>
          <p:cNvPr id="158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bwMode="auto">
          <a:noFill/>
          <a:ln>
            <a:miter lim="800000"/>
            <a:headEnd/>
            <a:tailEnd/>
          </a:ln>
        </p:spPr>
        <p:txBody>
          <a:bodyPr/>
          <a:lstStyle/>
          <a:p>
            <a:fld id="{F8C95F91-89B7-534C-8354-CF8FDD01C8FF}" type="slidenum">
              <a:rPr lang="en-US"/>
              <a:pPr/>
              <a:t>53</a:t>
            </a:fld>
            <a:endParaRPr lang="en-US"/>
          </a:p>
        </p:txBody>
      </p:sp>
      <p:sp>
        <p:nvSpPr>
          <p:cNvPr id="160771" name="Rectangle 2"/>
          <p:cNvSpPr>
            <a:spLocks noChangeArrowheads="1" noTextEdit="1"/>
          </p:cNvSpPr>
          <p:nvPr>
            <p:ph type="sldImg"/>
          </p:nvPr>
        </p:nvSpPr>
        <p:spPr bwMode="auto">
          <a:noFill/>
          <a:ln>
            <a:solidFill>
              <a:srgbClr val="000000"/>
            </a:solidFill>
            <a:miter lim="800000"/>
            <a:headEnd/>
            <a:tailEnd/>
          </a:ln>
        </p:spPr>
      </p:sp>
      <p:sp>
        <p:nvSpPr>
          <p:cNvPr id="160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bwMode="auto">
          <a:noFill/>
          <a:ln>
            <a:miter lim="800000"/>
            <a:headEnd/>
            <a:tailEnd/>
          </a:ln>
        </p:spPr>
        <p:txBody>
          <a:bodyPr/>
          <a:lstStyle/>
          <a:p>
            <a:fld id="{FB02AC1B-65E5-5544-A156-8A3C8DED2451}" type="slidenum">
              <a:rPr lang="en-US"/>
              <a:pPr/>
              <a:t>54</a:t>
            </a:fld>
            <a:endParaRPr lang="en-US"/>
          </a:p>
        </p:txBody>
      </p:sp>
      <p:sp>
        <p:nvSpPr>
          <p:cNvPr id="162819" name="Rectangle 2"/>
          <p:cNvSpPr>
            <a:spLocks noChangeArrowheads="1" noTextEdit="1"/>
          </p:cNvSpPr>
          <p:nvPr>
            <p:ph type="sldImg"/>
          </p:nvPr>
        </p:nvSpPr>
        <p:spPr bwMode="auto">
          <a:noFill/>
          <a:ln>
            <a:solidFill>
              <a:srgbClr val="000000"/>
            </a:solidFill>
            <a:miter lim="800000"/>
            <a:headEnd/>
            <a:tailEnd/>
          </a:ln>
        </p:spPr>
      </p:sp>
      <p:sp>
        <p:nvSpPr>
          <p:cNvPr id="162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bwMode="auto">
          <a:noFill/>
          <a:ln>
            <a:miter lim="800000"/>
            <a:headEnd/>
            <a:tailEnd/>
          </a:ln>
        </p:spPr>
        <p:txBody>
          <a:bodyPr/>
          <a:lstStyle/>
          <a:p>
            <a:fld id="{E20B1D38-69E2-AB4E-B035-1E591A54149E}" type="slidenum">
              <a:rPr lang="en-US"/>
              <a:pPr/>
              <a:t>55</a:t>
            </a:fld>
            <a:endParaRPr lang="en-US"/>
          </a:p>
        </p:txBody>
      </p:sp>
      <p:sp>
        <p:nvSpPr>
          <p:cNvPr id="164867" name="Rectangle 2"/>
          <p:cNvSpPr>
            <a:spLocks noChangeArrowheads="1" noTextEdit="1"/>
          </p:cNvSpPr>
          <p:nvPr>
            <p:ph type="sldImg"/>
          </p:nvPr>
        </p:nvSpPr>
        <p:spPr bwMode="auto">
          <a:noFill/>
          <a:ln>
            <a:solidFill>
              <a:srgbClr val="000000"/>
            </a:solidFill>
            <a:miter lim="800000"/>
            <a:headEnd/>
            <a:tailEnd/>
          </a:ln>
        </p:spPr>
      </p:sp>
      <p:sp>
        <p:nvSpPr>
          <p:cNvPr id="164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bwMode="auto">
          <a:noFill/>
          <a:ln>
            <a:miter lim="800000"/>
            <a:headEnd/>
            <a:tailEnd/>
          </a:ln>
        </p:spPr>
        <p:txBody>
          <a:bodyPr/>
          <a:lstStyle/>
          <a:p>
            <a:fld id="{D37EF413-AA07-7C48-A57A-B2DE0216D29F}" type="slidenum">
              <a:rPr lang="en-US"/>
              <a:pPr/>
              <a:t>56</a:t>
            </a:fld>
            <a:endParaRPr lang="en-US"/>
          </a:p>
        </p:txBody>
      </p:sp>
      <p:sp>
        <p:nvSpPr>
          <p:cNvPr id="166915" name="Rectangle 2"/>
          <p:cNvSpPr>
            <a:spLocks noChangeArrowheads="1" noTextEdit="1"/>
          </p:cNvSpPr>
          <p:nvPr>
            <p:ph type="sldImg"/>
          </p:nvPr>
        </p:nvSpPr>
        <p:spPr bwMode="auto">
          <a:noFill/>
          <a:ln>
            <a:solidFill>
              <a:srgbClr val="000000"/>
            </a:solidFill>
            <a:miter lim="800000"/>
            <a:headEnd/>
            <a:tailEnd/>
          </a:ln>
        </p:spPr>
      </p:sp>
      <p:sp>
        <p:nvSpPr>
          <p:cNvPr id="166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bwMode="auto">
          <a:noFill/>
          <a:ln>
            <a:miter lim="800000"/>
            <a:headEnd/>
            <a:tailEnd/>
          </a:ln>
        </p:spPr>
        <p:txBody>
          <a:bodyPr/>
          <a:lstStyle/>
          <a:p>
            <a:fld id="{B9ADF7B7-72A7-EA46-939C-9958D4B7298A}" type="slidenum">
              <a:rPr lang="en-US"/>
              <a:pPr/>
              <a:t>57</a:t>
            </a:fld>
            <a:endParaRPr lang="en-US"/>
          </a:p>
        </p:txBody>
      </p:sp>
      <p:sp>
        <p:nvSpPr>
          <p:cNvPr id="168963" name="Rectangle 2"/>
          <p:cNvSpPr>
            <a:spLocks noChangeArrowheads="1" noTextEdit="1"/>
          </p:cNvSpPr>
          <p:nvPr>
            <p:ph type="sldImg"/>
          </p:nvPr>
        </p:nvSpPr>
        <p:spPr bwMode="auto">
          <a:noFill/>
          <a:ln>
            <a:solidFill>
              <a:srgbClr val="000000"/>
            </a:solidFill>
            <a:miter lim="800000"/>
            <a:headEnd/>
            <a:tailEnd/>
          </a:ln>
        </p:spPr>
      </p:sp>
      <p:sp>
        <p:nvSpPr>
          <p:cNvPr id="168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5AB160D-93EC-A04C-85AA-1FA6EC0B98E6}" type="slidenum">
              <a:rPr lang="en-US"/>
              <a:pPr/>
              <a:t>8</a:t>
            </a:fld>
            <a:endParaRPr lang="en-US"/>
          </a:p>
        </p:txBody>
      </p:sp>
      <p:sp>
        <p:nvSpPr>
          <p:cNvPr id="3379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133DAD4D-880B-9842-B569-BB035160BD61}" type="slidenum">
              <a:rPr lang="en-US" sz="1200" b="1">
                <a:latin typeface="Times" charset="0"/>
                <a:ea typeface="ＭＳ Ｐゴシック" charset="-128"/>
                <a:cs typeface="ＭＳ Ｐゴシック" charset="-128"/>
              </a:rPr>
              <a:pPr algn="r" eaLnBrk="0" hangingPunct="0"/>
              <a:t>8</a:t>
            </a:fld>
            <a:endParaRPr lang="en-US" sz="1200" b="1">
              <a:latin typeface="Times" charset="0"/>
              <a:ea typeface="ＭＳ Ｐゴシック" charset="-128"/>
              <a:cs typeface="ＭＳ Ｐゴシック" charset="-128"/>
            </a:endParaRPr>
          </a:p>
        </p:txBody>
      </p:sp>
      <p:sp>
        <p:nvSpPr>
          <p:cNvPr id="33795" name="Rectangle 2"/>
          <p:cNvSpPr>
            <a:spLocks noChangeArrowheads="1" noTextEdit="1"/>
          </p:cNvSpPr>
          <p:nvPr>
            <p:ph type="sldImg"/>
          </p:nvPr>
        </p:nvSpPr>
        <p:spPr>
          <a:ln/>
        </p:spPr>
      </p:sp>
      <p:sp>
        <p:nvSpPr>
          <p:cNvPr id="33796" name="Rectangle 3"/>
          <p:cNvSpPr>
            <a:spLocks noChangeArrowheads="1"/>
          </p:cNvSpPr>
          <p:nvPr>
            <p:ph type="body" idx="1"/>
          </p:nvPr>
        </p:nvSpPr>
        <p:spPr>
          <a:xfrm>
            <a:off x="914400" y="4343400"/>
            <a:ext cx="5029200" cy="4114800"/>
          </a:xfrm>
          <a:solidFill>
            <a:srgbClr val="FFFFFF"/>
          </a:solidFill>
          <a:ln>
            <a:solidFill>
              <a:srgbClr val="000000"/>
            </a:solidFill>
          </a:ln>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bwMode="auto">
          <a:noFill/>
          <a:ln>
            <a:miter lim="800000"/>
            <a:headEnd/>
            <a:tailEnd/>
          </a:ln>
        </p:spPr>
        <p:txBody>
          <a:bodyPr/>
          <a:lstStyle/>
          <a:p>
            <a:fld id="{55471B56-B214-3144-94FF-1C16FBB688DE}" type="slidenum">
              <a:rPr lang="en-US"/>
              <a:pPr/>
              <a:t>58</a:t>
            </a:fld>
            <a:endParaRPr lang="en-US"/>
          </a:p>
        </p:txBody>
      </p:sp>
      <p:sp>
        <p:nvSpPr>
          <p:cNvPr id="171011" name="Rectangle 2"/>
          <p:cNvSpPr>
            <a:spLocks noChangeArrowheads="1" noTextEdit="1"/>
          </p:cNvSpPr>
          <p:nvPr>
            <p:ph type="sldImg"/>
          </p:nvPr>
        </p:nvSpPr>
        <p:spPr bwMode="auto">
          <a:noFill/>
          <a:ln>
            <a:solidFill>
              <a:srgbClr val="000000"/>
            </a:solidFill>
            <a:miter lim="800000"/>
            <a:headEnd/>
            <a:tailEnd/>
          </a:ln>
        </p:spPr>
      </p:sp>
      <p:sp>
        <p:nvSpPr>
          <p:cNvPr id="1710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bwMode="auto">
          <a:noFill/>
          <a:ln>
            <a:miter lim="800000"/>
            <a:headEnd/>
            <a:tailEnd/>
          </a:ln>
        </p:spPr>
        <p:txBody>
          <a:bodyPr/>
          <a:lstStyle/>
          <a:p>
            <a:fld id="{0900A42C-EC6A-604A-9BC2-B11FA0A09DA4}" type="slidenum">
              <a:rPr lang="en-US"/>
              <a:pPr/>
              <a:t>59</a:t>
            </a:fld>
            <a:endParaRPr lang="en-US"/>
          </a:p>
        </p:txBody>
      </p:sp>
      <p:sp>
        <p:nvSpPr>
          <p:cNvPr id="173059" name="Rectangle 2"/>
          <p:cNvSpPr>
            <a:spLocks noChangeArrowheads="1" noTextEdit="1"/>
          </p:cNvSpPr>
          <p:nvPr>
            <p:ph type="sldImg"/>
          </p:nvPr>
        </p:nvSpPr>
        <p:spPr bwMode="auto">
          <a:noFill/>
          <a:ln>
            <a:solidFill>
              <a:srgbClr val="000000"/>
            </a:solidFill>
            <a:miter lim="800000"/>
            <a:headEnd/>
            <a:tailEnd/>
          </a:ln>
        </p:spPr>
      </p:sp>
      <p:sp>
        <p:nvSpPr>
          <p:cNvPr id="173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bwMode="auto">
          <a:noFill/>
          <a:ln>
            <a:miter lim="800000"/>
            <a:headEnd/>
            <a:tailEnd/>
          </a:ln>
        </p:spPr>
        <p:txBody>
          <a:bodyPr/>
          <a:lstStyle/>
          <a:p>
            <a:fld id="{47DB237D-E91E-6349-A822-D6340A4D7A17}" type="slidenum">
              <a:rPr lang="en-US"/>
              <a:pPr/>
              <a:t>60</a:t>
            </a:fld>
            <a:endParaRPr lang="en-US"/>
          </a:p>
        </p:txBody>
      </p:sp>
      <p:sp>
        <p:nvSpPr>
          <p:cNvPr id="175107" name="Rectangle 2"/>
          <p:cNvSpPr>
            <a:spLocks noChangeArrowheads="1" noTextEdit="1"/>
          </p:cNvSpPr>
          <p:nvPr>
            <p:ph type="sldImg"/>
          </p:nvPr>
        </p:nvSpPr>
        <p:spPr bwMode="auto">
          <a:noFill/>
          <a:ln>
            <a:solidFill>
              <a:srgbClr val="000000"/>
            </a:solidFill>
            <a:miter lim="800000"/>
            <a:headEnd/>
            <a:tailEnd/>
          </a:ln>
        </p:spPr>
      </p:sp>
      <p:sp>
        <p:nvSpPr>
          <p:cNvPr id="1751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bwMode="auto">
          <a:noFill/>
          <a:ln>
            <a:miter lim="800000"/>
            <a:headEnd/>
            <a:tailEnd/>
          </a:ln>
        </p:spPr>
        <p:txBody>
          <a:bodyPr/>
          <a:lstStyle/>
          <a:p>
            <a:fld id="{8981DC21-C012-124B-827C-EBE0C7E92A9B}" type="slidenum">
              <a:rPr lang="en-US"/>
              <a:pPr/>
              <a:t>61</a:t>
            </a:fld>
            <a:endParaRPr lang="en-US"/>
          </a:p>
        </p:txBody>
      </p:sp>
      <p:sp>
        <p:nvSpPr>
          <p:cNvPr id="177155" name="Rectangle 2"/>
          <p:cNvSpPr>
            <a:spLocks noChangeArrowheads="1" noTextEdit="1"/>
          </p:cNvSpPr>
          <p:nvPr>
            <p:ph type="sldImg"/>
          </p:nvPr>
        </p:nvSpPr>
        <p:spPr bwMode="auto">
          <a:noFill/>
          <a:ln>
            <a:solidFill>
              <a:srgbClr val="000000"/>
            </a:solidFill>
            <a:miter lim="800000"/>
            <a:headEnd/>
            <a:tailEnd/>
          </a:ln>
        </p:spPr>
      </p:sp>
      <p:sp>
        <p:nvSpPr>
          <p:cNvPr id="177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bwMode="auto">
          <a:noFill/>
          <a:ln>
            <a:miter lim="800000"/>
            <a:headEnd/>
            <a:tailEnd/>
          </a:ln>
        </p:spPr>
        <p:txBody>
          <a:bodyPr/>
          <a:lstStyle/>
          <a:p>
            <a:fld id="{089FDC3F-91A9-B34C-B122-10DB79F6324E}" type="slidenum">
              <a:rPr lang="en-US"/>
              <a:pPr/>
              <a:t>62</a:t>
            </a:fld>
            <a:endParaRPr lang="en-US"/>
          </a:p>
        </p:txBody>
      </p:sp>
      <p:sp>
        <p:nvSpPr>
          <p:cNvPr id="179203" name="Rectangle 2"/>
          <p:cNvSpPr>
            <a:spLocks noChangeArrowheads="1" noTextEdit="1"/>
          </p:cNvSpPr>
          <p:nvPr>
            <p:ph type="sldImg"/>
          </p:nvPr>
        </p:nvSpPr>
        <p:spPr bwMode="auto">
          <a:noFill/>
          <a:ln>
            <a:solidFill>
              <a:srgbClr val="000000"/>
            </a:solidFill>
            <a:miter lim="800000"/>
            <a:headEnd/>
            <a:tailEnd/>
          </a:ln>
        </p:spPr>
      </p:sp>
      <p:sp>
        <p:nvSpPr>
          <p:cNvPr id="1792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bwMode="auto">
          <a:noFill/>
          <a:ln>
            <a:miter lim="800000"/>
            <a:headEnd/>
            <a:tailEnd/>
          </a:ln>
        </p:spPr>
        <p:txBody>
          <a:bodyPr/>
          <a:lstStyle/>
          <a:p>
            <a:fld id="{DBD3423A-9BF3-964D-96E9-75C4AE6D758A}" type="slidenum">
              <a:rPr lang="en-US"/>
              <a:pPr/>
              <a:t>63</a:t>
            </a:fld>
            <a:endParaRPr lang="en-US"/>
          </a:p>
        </p:txBody>
      </p:sp>
      <p:sp>
        <p:nvSpPr>
          <p:cNvPr id="181251" name="Rectangle 2"/>
          <p:cNvSpPr>
            <a:spLocks noChangeArrowheads="1" noTextEdit="1"/>
          </p:cNvSpPr>
          <p:nvPr>
            <p:ph type="sldImg"/>
          </p:nvPr>
        </p:nvSpPr>
        <p:spPr bwMode="auto">
          <a:noFill/>
          <a:ln>
            <a:solidFill>
              <a:srgbClr val="000000"/>
            </a:solidFill>
            <a:miter lim="800000"/>
            <a:headEnd/>
            <a:tailEnd/>
          </a:ln>
        </p:spPr>
      </p:sp>
      <p:sp>
        <p:nvSpPr>
          <p:cNvPr id="181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bwMode="auto">
          <a:noFill/>
          <a:ln>
            <a:miter lim="800000"/>
            <a:headEnd/>
            <a:tailEnd/>
          </a:ln>
        </p:spPr>
        <p:txBody>
          <a:bodyPr/>
          <a:lstStyle/>
          <a:p>
            <a:fld id="{EB9B34E4-D61D-4340-9474-75E0566BEFB7}" type="slidenum">
              <a:rPr lang="en-US"/>
              <a:pPr/>
              <a:t>64</a:t>
            </a:fld>
            <a:endParaRPr lang="en-US"/>
          </a:p>
        </p:txBody>
      </p:sp>
      <p:sp>
        <p:nvSpPr>
          <p:cNvPr id="183299" name="Rectangle 2"/>
          <p:cNvSpPr>
            <a:spLocks noChangeArrowheads="1" noTextEdit="1"/>
          </p:cNvSpPr>
          <p:nvPr>
            <p:ph type="sldImg"/>
          </p:nvPr>
        </p:nvSpPr>
        <p:spPr bwMode="auto">
          <a:noFill/>
          <a:ln>
            <a:solidFill>
              <a:srgbClr val="000000"/>
            </a:solidFill>
            <a:miter lim="800000"/>
            <a:headEnd/>
            <a:tailEnd/>
          </a:ln>
        </p:spPr>
      </p:sp>
      <p:sp>
        <p:nvSpPr>
          <p:cNvPr id="183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bwMode="auto">
          <a:noFill/>
          <a:ln>
            <a:miter lim="800000"/>
            <a:headEnd/>
            <a:tailEnd/>
          </a:ln>
        </p:spPr>
        <p:txBody>
          <a:bodyPr/>
          <a:lstStyle/>
          <a:p>
            <a:fld id="{DCE1DAF9-D938-CB4E-93AA-1430BC36842D}" type="slidenum">
              <a:rPr lang="en-US"/>
              <a:pPr/>
              <a:t>65</a:t>
            </a:fld>
            <a:endParaRPr lang="en-US"/>
          </a:p>
        </p:txBody>
      </p:sp>
      <p:sp>
        <p:nvSpPr>
          <p:cNvPr id="185347" name="Rectangle 2"/>
          <p:cNvSpPr>
            <a:spLocks noChangeArrowheads="1" noTextEdit="1"/>
          </p:cNvSpPr>
          <p:nvPr>
            <p:ph type="sldImg"/>
          </p:nvPr>
        </p:nvSpPr>
        <p:spPr bwMode="auto">
          <a:noFill/>
          <a:ln>
            <a:solidFill>
              <a:srgbClr val="000000"/>
            </a:solidFill>
            <a:miter lim="800000"/>
            <a:headEnd/>
            <a:tailEnd/>
          </a:ln>
        </p:spPr>
      </p:sp>
      <p:sp>
        <p:nvSpPr>
          <p:cNvPr id="185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bwMode="auto">
          <a:noFill/>
          <a:ln>
            <a:miter lim="800000"/>
            <a:headEnd/>
            <a:tailEnd/>
          </a:ln>
        </p:spPr>
        <p:txBody>
          <a:bodyPr/>
          <a:lstStyle/>
          <a:p>
            <a:fld id="{2551A30F-803B-D94B-9EA6-BA8C980CFB80}" type="slidenum">
              <a:rPr lang="en-US"/>
              <a:pPr/>
              <a:t>66</a:t>
            </a:fld>
            <a:endParaRPr lang="en-US"/>
          </a:p>
        </p:txBody>
      </p:sp>
      <p:sp>
        <p:nvSpPr>
          <p:cNvPr id="187395" name="Rectangle 2"/>
          <p:cNvSpPr>
            <a:spLocks noChangeArrowheads="1" noTextEdit="1"/>
          </p:cNvSpPr>
          <p:nvPr>
            <p:ph type="sldImg"/>
          </p:nvPr>
        </p:nvSpPr>
        <p:spPr bwMode="auto">
          <a:noFill/>
          <a:ln>
            <a:solidFill>
              <a:srgbClr val="000000"/>
            </a:solidFill>
            <a:miter lim="800000"/>
            <a:headEnd/>
            <a:tailEnd/>
          </a:ln>
        </p:spPr>
      </p:sp>
      <p:sp>
        <p:nvSpPr>
          <p:cNvPr id="187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bwMode="auto">
          <a:noFill/>
          <a:ln>
            <a:miter lim="800000"/>
            <a:headEnd/>
            <a:tailEnd/>
          </a:ln>
        </p:spPr>
        <p:txBody>
          <a:bodyPr/>
          <a:lstStyle/>
          <a:p>
            <a:fld id="{D37178EC-DCB8-6C47-9A23-037EA60A45F2}" type="slidenum">
              <a:rPr lang="en-US"/>
              <a:pPr/>
              <a:t>67</a:t>
            </a:fld>
            <a:endParaRPr lang="en-US"/>
          </a:p>
        </p:txBody>
      </p:sp>
      <p:sp>
        <p:nvSpPr>
          <p:cNvPr id="189443" name="Rectangle 2"/>
          <p:cNvSpPr>
            <a:spLocks noChangeArrowheads="1" noTextEdit="1"/>
          </p:cNvSpPr>
          <p:nvPr>
            <p:ph type="sldImg"/>
          </p:nvPr>
        </p:nvSpPr>
        <p:spPr bwMode="auto">
          <a:noFill/>
          <a:ln>
            <a:solidFill>
              <a:srgbClr val="000000"/>
            </a:solidFill>
            <a:miter lim="800000"/>
            <a:headEnd/>
            <a:tailEnd/>
          </a:ln>
        </p:spPr>
      </p:sp>
      <p:sp>
        <p:nvSpPr>
          <p:cNvPr id="189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E51E38D-DB28-EA4C-825A-C6AF6FCFC5ED}" type="slidenum">
              <a:rPr lang="en-US"/>
              <a:pPr/>
              <a:t>9</a:t>
            </a:fld>
            <a:endParaRPr lang="en-US"/>
          </a:p>
        </p:txBody>
      </p:sp>
      <p:sp>
        <p:nvSpPr>
          <p:cNvPr id="2765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A033A30D-6FCF-1D4B-881B-31E25D20EBE6}" type="slidenum">
              <a:rPr lang="en-US" sz="1200" b="1">
                <a:latin typeface="Times" charset="0"/>
                <a:ea typeface="ＭＳ Ｐゴシック" charset="-128"/>
                <a:cs typeface="ＭＳ Ｐゴシック" charset="-128"/>
              </a:rPr>
              <a:pPr algn="r" eaLnBrk="0" hangingPunct="0"/>
              <a:t>9</a:t>
            </a:fld>
            <a:endParaRPr lang="en-US" sz="1200" b="1">
              <a:latin typeface="Times" charset="0"/>
              <a:ea typeface="ＭＳ Ｐゴシック" charset="-128"/>
              <a:cs typeface="ＭＳ Ｐゴシック" charset="-128"/>
            </a:endParaRPr>
          </a:p>
        </p:txBody>
      </p:sp>
      <p:sp>
        <p:nvSpPr>
          <p:cNvPr id="27651" name="Rectangle 2"/>
          <p:cNvSpPr>
            <a:spLocks noChangeArrowheads="1" noTextEdit="1"/>
          </p:cNvSpPr>
          <p:nvPr>
            <p:ph type="sldImg"/>
          </p:nvPr>
        </p:nvSpPr>
        <p:spPr>
          <a:ln/>
        </p:spPr>
      </p:sp>
      <p:sp>
        <p:nvSpPr>
          <p:cNvPr id="27652" name="Rectangle 3"/>
          <p:cNvSpPr>
            <a:spLocks noChangeArrowheads="1"/>
          </p:cNvSpPr>
          <p:nvPr>
            <p:ph type="body" idx="1"/>
          </p:nvPr>
        </p:nvSpPr>
        <p:spPr>
          <a:xfrm>
            <a:off x="914400" y="4343400"/>
            <a:ext cx="5029200" cy="4114800"/>
          </a:xfrm>
          <a:solidFill>
            <a:srgbClr val="FFFFFF"/>
          </a:solidFill>
          <a:ln>
            <a:solidFill>
              <a:srgbClr val="000000"/>
            </a:solidFill>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AF5CA6-A60C-5E42-B598-22CB16A7B350}" type="slidenum">
              <a:rPr lang="en-US"/>
              <a:pPr/>
              <a:t>10</a:t>
            </a:fld>
            <a:endParaRPr lang="en-US"/>
          </a:p>
        </p:txBody>
      </p:sp>
      <p:sp>
        <p:nvSpPr>
          <p:cNvPr id="60418" name="Rectangle 2"/>
          <p:cNvSpPr>
            <a:spLocks noRo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2EA374F-87B4-194D-B7F4-E585E2B76A0E}" type="slidenum">
              <a:rPr lang="en-US"/>
              <a:pPr/>
              <a:t>12</a:t>
            </a:fld>
            <a:endParaRPr lang="en-US"/>
          </a:p>
        </p:txBody>
      </p:sp>
      <p:sp>
        <p:nvSpPr>
          <p:cNvPr id="2150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F145B839-8290-2446-8AE6-BD8987B22A4E}" type="slidenum">
              <a:rPr lang="en-US" sz="1200" b="1">
                <a:latin typeface="Times" charset="0"/>
                <a:ea typeface="ＭＳ Ｐゴシック" charset="-128"/>
                <a:cs typeface="ＭＳ Ｐゴシック" charset="-128"/>
              </a:rPr>
              <a:pPr algn="r" eaLnBrk="0" hangingPunct="0"/>
              <a:t>12</a:t>
            </a:fld>
            <a:endParaRPr lang="en-US" sz="1200" b="1">
              <a:latin typeface="Times" charset="0"/>
              <a:ea typeface="ＭＳ Ｐゴシック" charset="-128"/>
              <a:cs typeface="ＭＳ Ｐゴシック" charset="-128"/>
            </a:endParaRPr>
          </a:p>
        </p:txBody>
      </p:sp>
      <p:sp>
        <p:nvSpPr>
          <p:cNvPr id="21507" name="Rectangle 2"/>
          <p:cNvSpPr>
            <a:spLocks noChangeArrowheads="1" noTextEdit="1"/>
          </p:cNvSpPr>
          <p:nvPr>
            <p:ph type="sldImg"/>
          </p:nvPr>
        </p:nvSpPr>
        <p:spPr>
          <a:ln/>
        </p:spPr>
      </p:sp>
      <p:sp>
        <p:nvSpPr>
          <p:cNvPr id="21508" name="Rectangle 3"/>
          <p:cNvSpPr>
            <a:spLocks noChangeArrowheads="1"/>
          </p:cNvSpPr>
          <p:nvPr>
            <p:ph type="body" idx="1"/>
          </p:nvPr>
        </p:nvSpPr>
        <p:spPr>
          <a:xfrm>
            <a:off x="914400" y="4343400"/>
            <a:ext cx="5029200" cy="4114800"/>
          </a:xfrm>
          <a:solidFill>
            <a:srgbClr val="FFFFFF"/>
          </a:solidFill>
          <a:ln>
            <a:solidFill>
              <a:srgbClr val="000000"/>
            </a:solidFill>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3F26D84-85C8-9E4A-8D0D-C1BF2DCB55BA}" type="slidenum">
              <a:rPr lang="en-US"/>
              <a:pPr/>
              <a:t>13</a:t>
            </a:fld>
            <a:endParaRPr lang="en-US"/>
          </a:p>
        </p:txBody>
      </p:sp>
      <p:sp>
        <p:nvSpPr>
          <p:cNvPr id="2355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9FE247BF-0AEA-CE41-B8FD-D9BD8832585E}" type="slidenum">
              <a:rPr lang="en-US" sz="1200" b="1">
                <a:latin typeface="Times" charset="0"/>
                <a:ea typeface="ＭＳ Ｐゴシック" charset="-128"/>
                <a:cs typeface="ＭＳ Ｐゴシック" charset="-128"/>
              </a:rPr>
              <a:pPr algn="r" eaLnBrk="0" hangingPunct="0"/>
              <a:t>13</a:t>
            </a:fld>
            <a:endParaRPr lang="en-US" sz="1200" b="1">
              <a:latin typeface="Times" charset="0"/>
              <a:ea typeface="ＭＳ Ｐゴシック" charset="-128"/>
              <a:cs typeface="ＭＳ Ｐゴシック" charset="-128"/>
            </a:endParaRPr>
          </a:p>
        </p:txBody>
      </p:sp>
      <p:sp>
        <p:nvSpPr>
          <p:cNvPr id="23555" name="Rectangle 2"/>
          <p:cNvSpPr>
            <a:spLocks noChangeArrowheads="1" noTextEdit="1"/>
          </p:cNvSpPr>
          <p:nvPr>
            <p:ph type="sldImg"/>
          </p:nvPr>
        </p:nvSpPr>
        <p:spPr>
          <a:ln/>
        </p:spPr>
      </p:sp>
      <p:sp>
        <p:nvSpPr>
          <p:cNvPr id="23556" name="Rectangle 3"/>
          <p:cNvSpPr>
            <a:spLocks noChangeArrowheads="1"/>
          </p:cNvSpPr>
          <p:nvPr>
            <p:ph type="body" idx="1"/>
          </p:nvPr>
        </p:nvSpPr>
        <p:spPr>
          <a:xfrm>
            <a:off x="914400" y="4343400"/>
            <a:ext cx="5029200" cy="4114800"/>
          </a:xfrm>
          <a:solidFill>
            <a:srgbClr val="FFFFFF"/>
          </a:solidFill>
          <a:ln>
            <a:solidFill>
              <a:srgbClr val="000000"/>
            </a:solidFill>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001D20-7A7C-4443-A2DA-7411CDAF66D5}" type="datetimeFigureOut">
              <a:rPr lang="en-US" smtClean="0"/>
              <a:pPr/>
              <a:t>11/9/11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076E7-F267-DE4A-964B-F8B521764AF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001D20-7A7C-4443-A2DA-7411CDAF66D5}" type="datetimeFigureOut">
              <a:rPr lang="en-US" smtClean="0"/>
              <a:pPr/>
              <a:t>11/9/11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076E7-F267-DE4A-964B-F8B521764A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001D20-7A7C-4443-A2DA-7411CDAF66D5}" type="datetimeFigureOut">
              <a:rPr lang="en-US" smtClean="0"/>
              <a:pPr/>
              <a:t>11/9/11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076E7-F267-DE4A-964B-F8B521764AF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001D20-7A7C-4443-A2DA-7411CDAF66D5}" type="datetimeFigureOut">
              <a:rPr lang="en-US" smtClean="0"/>
              <a:pPr/>
              <a:t>11/9/11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076E7-F267-DE4A-964B-F8B521764AF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001D20-7A7C-4443-A2DA-7411CDAF66D5}" type="datetimeFigureOut">
              <a:rPr lang="en-US" smtClean="0"/>
              <a:pPr/>
              <a:t>11/9/11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076E7-F267-DE4A-964B-F8B521764AF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001D20-7A7C-4443-A2DA-7411CDAF66D5}" type="datetimeFigureOut">
              <a:rPr lang="en-US" smtClean="0"/>
              <a:pPr/>
              <a:t>11/9/11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D076E7-F267-DE4A-964B-F8B521764AF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001D20-7A7C-4443-A2DA-7411CDAF66D5}" type="datetimeFigureOut">
              <a:rPr lang="en-US" smtClean="0"/>
              <a:pPr/>
              <a:t>11/9/11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D076E7-F267-DE4A-964B-F8B521764AF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001D20-7A7C-4443-A2DA-7411CDAF66D5}" type="datetimeFigureOut">
              <a:rPr lang="en-US" smtClean="0"/>
              <a:pPr/>
              <a:t>11/9/11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D076E7-F267-DE4A-964B-F8B521764A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001D20-7A7C-4443-A2DA-7411CDAF66D5}" type="datetimeFigureOut">
              <a:rPr lang="en-US" smtClean="0"/>
              <a:pPr/>
              <a:t>11/9/11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D076E7-F267-DE4A-964B-F8B521764AF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001D20-7A7C-4443-A2DA-7411CDAF66D5}" type="datetimeFigureOut">
              <a:rPr lang="en-US" smtClean="0"/>
              <a:pPr/>
              <a:t>11/9/11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D076E7-F267-DE4A-964B-F8B521764AF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001D20-7A7C-4443-A2DA-7411CDAF66D5}" type="datetimeFigureOut">
              <a:rPr lang="en-US" smtClean="0"/>
              <a:pPr/>
              <a:t>11/9/11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D076E7-F267-DE4A-964B-F8B521764AF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001D20-7A7C-4443-A2DA-7411CDAF66D5}" type="datetimeFigureOut">
              <a:rPr lang="en-US" smtClean="0"/>
              <a:pPr/>
              <a:t>11/9/11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D076E7-F267-DE4A-964B-F8B521764A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20.png"/><Relationship Id="rId5" Type="http://schemas.openxmlformats.org/officeDocument/2006/relationships/oleObject" Target="../embeddings/Microsoft_Equation1.bin"/><Relationship Id="rId6" Type="http://schemas.openxmlformats.org/officeDocument/2006/relationships/oleObject" Target="../embeddings/Microsoft_Equation2.bin"/><Relationship Id="rId7" Type="http://schemas.openxmlformats.org/officeDocument/2006/relationships/oleObject" Target="../embeddings/Microsoft_Equation3.bin"/><Relationship Id="rId8" Type="http://schemas.openxmlformats.org/officeDocument/2006/relationships/oleObject" Target="../embeddings/Microsoft_Equation4.bin"/><Relationship Id="rId9" Type="http://schemas.openxmlformats.org/officeDocument/2006/relationships/oleObject" Target="../embeddings/Microsoft_Equation5.bin"/><Relationship Id="rId10" Type="http://schemas.openxmlformats.org/officeDocument/2006/relationships/oleObject" Target="../embeddings/Microsoft_Equation6.bin"/><Relationship Id="rId11" Type="http://schemas.openxmlformats.org/officeDocument/2006/relationships/oleObject" Target="../embeddings/Microsoft_Equation7.bin"/><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4.emf"/><Relationship Id="rId4" Type="http://schemas.openxmlformats.org/officeDocument/2006/relationships/image" Target="../media/image35.emf"/><Relationship Id="rId5" Type="http://schemas.openxmlformats.org/officeDocument/2006/relationships/image" Target="../media/image36.emf"/><Relationship Id="rId6" Type="http://schemas.openxmlformats.org/officeDocument/2006/relationships/image" Target="../media/image37.png"/><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4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1.png"/></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png"/><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4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4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4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image" Target="../media/image5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5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image" Target="../media/image5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 Id="rId3" Type="http://schemas.openxmlformats.org/officeDocument/2006/relationships/image" Target="../media/image5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image" Target="../media/image5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image" Target="../media/image5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4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image" Target="../media/image4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image" Target="../media/image4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 Id="rId3" Type="http://schemas.openxmlformats.org/officeDocument/2006/relationships/image" Target="../media/image5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 Id="rId3" Type="http://schemas.openxmlformats.org/officeDocument/2006/relationships/image" Target="../media/image5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 Id="rId3" Type="http://schemas.openxmlformats.org/officeDocument/2006/relationships/image" Target="../media/image5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 Id="rId3" Type="http://schemas.openxmlformats.org/officeDocument/2006/relationships/image" Target="../media/image5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 Id="rId3" Type="http://schemas.openxmlformats.org/officeDocument/2006/relationships/image" Target="../media/image5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 Id="rId3" Type="http://schemas.openxmlformats.org/officeDocument/2006/relationships/image" Target="../media/image5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6.png"/><Relationship Id="rId3" Type="http://schemas.openxmlformats.org/officeDocument/2006/relationships/image" Target="../media/image5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7.png"/><Relationship Id="rId3" Type="http://schemas.openxmlformats.org/officeDocument/2006/relationships/image" Target="../media/image5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28600" y="228600"/>
            <a:ext cx="8610600" cy="369332"/>
          </a:xfrm>
          <a:prstGeom prst="rect">
            <a:avLst/>
          </a:prstGeom>
          <a:solidFill>
            <a:srgbClr val="99CCFF"/>
          </a:solidFill>
          <a:ln w="9525">
            <a:noFill/>
            <a:miter lim="800000"/>
            <a:headEnd/>
            <a:tailEnd/>
          </a:ln>
        </p:spPr>
        <p:txBody>
          <a:bodyPr>
            <a:prstTxWarp prst="textNoShape">
              <a:avLst/>
            </a:prstTxWarp>
            <a:spAutoFit/>
          </a:bodyPr>
          <a:lstStyle/>
          <a:p>
            <a:pPr marL="457200" indent="-457200">
              <a:spcBef>
                <a:spcPct val="50000"/>
              </a:spcBef>
            </a:pPr>
            <a:r>
              <a:rPr lang="en-GB" b="1" dirty="0">
                <a:solidFill>
                  <a:srgbClr val="0000FF"/>
                </a:solidFill>
              </a:rPr>
              <a:t>5</a:t>
            </a:r>
            <a:r>
              <a:rPr lang="en-GB" b="1" dirty="0" smtClean="0">
                <a:solidFill>
                  <a:srgbClr val="0000FF"/>
                </a:solidFill>
              </a:rPr>
              <a:t> Kelvin Waves</a:t>
            </a:r>
            <a:endParaRPr lang="en-US" b="1" dirty="0">
              <a:solidFill>
                <a:srgbClr val="0000FF"/>
              </a:solidFill>
            </a:endParaRPr>
          </a:p>
        </p:txBody>
      </p:sp>
      <p:sp>
        <p:nvSpPr>
          <p:cNvPr id="5" name="Rectangle 8"/>
          <p:cNvSpPr>
            <a:spLocks noChangeArrowheads="1"/>
          </p:cNvSpPr>
          <p:nvPr/>
        </p:nvSpPr>
        <p:spPr bwMode="auto">
          <a:xfrm>
            <a:off x="926473" y="1520037"/>
            <a:ext cx="8077200" cy="3046988"/>
          </a:xfrm>
          <a:prstGeom prst="rect">
            <a:avLst/>
          </a:prstGeom>
          <a:noFill/>
          <a:ln w="9525">
            <a:noFill/>
            <a:miter lim="800000"/>
            <a:headEnd/>
            <a:tailEnd/>
          </a:ln>
        </p:spPr>
        <p:txBody>
          <a:bodyPr>
            <a:prstTxWarp prst="textNoShape">
              <a:avLst/>
            </a:prstTxWarp>
            <a:spAutoFit/>
          </a:bodyPr>
          <a:lstStyle/>
          <a:p>
            <a:r>
              <a:rPr lang="en-US" sz="2400" dirty="0" smtClean="0">
                <a:solidFill>
                  <a:schemeClr val="accent2"/>
                </a:solidFill>
              </a:rPr>
              <a:t>	</a:t>
            </a:r>
            <a:r>
              <a:rPr lang="en-US" sz="2400" dirty="0">
                <a:solidFill>
                  <a:srgbClr val="0000FF"/>
                </a:solidFill>
              </a:rPr>
              <a:t>5</a:t>
            </a:r>
            <a:r>
              <a:rPr lang="en-US" sz="2400" dirty="0" smtClean="0">
                <a:solidFill>
                  <a:srgbClr val="0000FF"/>
                </a:solidFill>
              </a:rPr>
              <a:t>.1 Introduction</a:t>
            </a:r>
          </a:p>
          <a:p>
            <a:r>
              <a:rPr lang="en-US" sz="2400" dirty="0" smtClean="0">
                <a:solidFill>
                  <a:srgbClr val="0000FF"/>
                </a:solidFill>
              </a:rPr>
              <a:t>	5.2 Theory</a:t>
            </a:r>
          </a:p>
          <a:p>
            <a:r>
              <a:rPr lang="en-US" sz="2400" dirty="0" smtClean="0">
                <a:solidFill>
                  <a:srgbClr val="0000FF"/>
                </a:solidFill>
              </a:rPr>
              <a:t>	</a:t>
            </a:r>
            <a:r>
              <a:rPr lang="en-US" sz="2400" dirty="0">
                <a:solidFill>
                  <a:srgbClr val="0000FF"/>
                </a:solidFill>
              </a:rPr>
              <a:t>5</a:t>
            </a:r>
            <a:r>
              <a:rPr lang="en-US" sz="2400" dirty="0" smtClean="0">
                <a:solidFill>
                  <a:srgbClr val="0000FF"/>
                </a:solidFill>
              </a:rPr>
              <a:t>.3 </a:t>
            </a:r>
            <a:r>
              <a:rPr lang="en-US" sz="2400" dirty="0" smtClean="0">
                <a:solidFill>
                  <a:srgbClr val="0000FF"/>
                </a:solidFill>
              </a:rPr>
              <a:t>Observations of Convectively Coup</a:t>
            </a:r>
            <a:r>
              <a:rPr lang="en-US" sz="2400" dirty="0" smtClean="0">
                <a:solidFill>
                  <a:srgbClr val="0000FF"/>
                </a:solidFill>
              </a:rPr>
              <a:t>led Kelvin Waves</a:t>
            </a:r>
          </a:p>
          <a:p>
            <a:r>
              <a:rPr lang="en-US" sz="2400" dirty="0" smtClean="0">
                <a:solidFill>
                  <a:srgbClr val="0000FF"/>
                </a:solidFill>
              </a:rPr>
              <a:t>		5.3.1 Power Spectra</a:t>
            </a:r>
          </a:p>
          <a:p>
            <a:r>
              <a:rPr lang="en-US" sz="2400" dirty="0" smtClean="0">
                <a:solidFill>
                  <a:srgbClr val="0000FF"/>
                </a:solidFill>
              </a:rPr>
              <a:t>		5.3.2 Kelvin Waves over Africa</a:t>
            </a:r>
          </a:p>
          <a:p>
            <a:r>
              <a:rPr lang="en-US" sz="2400" dirty="0" smtClean="0">
                <a:solidFill>
                  <a:srgbClr val="0000FF"/>
                </a:solidFill>
              </a:rPr>
              <a:t>		5.3.3 Kelvin Waves and Atlantic Tropical Cyclones</a:t>
            </a:r>
          </a:p>
          <a:p>
            <a:r>
              <a:rPr lang="en-US" sz="2400" dirty="0" smtClean="0">
                <a:solidFill>
                  <a:srgbClr val="0000FF"/>
                </a:solidFill>
              </a:rPr>
              <a:t>		5.3.4 Kelvin Waves and Other regions!</a:t>
            </a:r>
            <a:endParaRPr lang="en-US" sz="2400" dirty="0" smtClean="0">
              <a:solidFill>
                <a:srgbClr val="0000FF"/>
              </a:solidFill>
            </a:endParaRPr>
          </a:p>
          <a:p>
            <a:r>
              <a:rPr lang="en-US" sz="2400" dirty="0" smtClean="0">
                <a:solidFill>
                  <a:srgbClr val="0000FF"/>
                </a:solidFill>
              </a:rPr>
              <a:t>	</a:t>
            </a:r>
            <a:endParaRPr lang="en-US" sz="2400" dirty="0">
              <a:solidFill>
                <a:srgbClr val="0000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76200"/>
            <a:ext cx="8229600" cy="1143000"/>
          </a:xfrm>
        </p:spPr>
        <p:txBody>
          <a:bodyPr/>
          <a:lstStyle/>
          <a:p>
            <a:r>
              <a:rPr lang="en-US" sz="4000"/>
              <a:t>Model experiment: Gill model</a:t>
            </a:r>
          </a:p>
        </p:txBody>
      </p:sp>
      <p:grpSp>
        <p:nvGrpSpPr>
          <p:cNvPr id="2" name="Group 10"/>
          <p:cNvGrpSpPr>
            <a:grpSpLocks/>
          </p:cNvGrpSpPr>
          <p:nvPr/>
        </p:nvGrpSpPr>
        <p:grpSpPr bwMode="auto">
          <a:xfrm>
            <a:off x="-273050" y="1576388"/>
            <a:ext cx="8251825" cy="5357812"/>
            <a:chOff x="-172" y="993"/>
            <a:chExt cx="5198" cy="3375"/>
          </a:xfrm>
        </p:grpSpPr>
        <p:pic>
          <p:nvPicPr>
            <p:cNvPr id="59395" name="Picture 3"/>
            <p:cNvPicPr>
              <a:picLocks noChangeAspect="1" noChangeArrowheads="1"/>
            </p:cNvPicPr>
            <p:nvPr/>
          </p:nvPicPr>
          <p:blipFill>
            <a:blip r:embed="rId3"/>
            <a:srcRect l="21341" t="18285" r="21341" b="7999"/>
            <a:stretch>
              <a:fillRect/>
            </a:stretch>
          </p:blipFill>
          <p:spPr bwMode="auto">
            <a:xfrm>
              <a:off x="-77" y="993"/>
              <a:ext cx="4704" cy="3327"/>
            </a:xfrm>
            <a:prstGeom prst="rect">
              <a:avLst/>
            </a:prstGeom>
            <a:noFill/>
            <a:ln>
              <a:noFill/>
            </a:ln>
          </p:spPr>
        </p:pic>
        <p:sp>
          <p:nvSpPr>
            <p:cNvPr id="59396" name="Rectangle 4"/>
            <p:cNvSpPr>
              <a:spLocks noChangeArrowheads="1"/>
            </p:cNvSpPr>
            <p:nvPr/>
          </p:nvSpPr>
          <p:spPr bwMode="auto">
            <a:xfrm>
              <a:off x="1562" y="4080"/>
              <a:ext cx="1221" cy="288"/>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59397" name="Rectangle 5"/>
            <p:cNvSpPr>
              <a:spLocks noChangeArrowheads="1"/>
            </p:cNvSpPr>
            <p:nvPr/>
          </p:nvSpPr>
          <p:spPr bwMode="auto">
            <a:xfrm>
              <a:off x="4203" y="4115"/>
              <a:ext cx="823" cy="253"/>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59398" name="Rectangle 6"/>
            <p:cNvSpPr>
              <a:spLocks noChangeArrowheads="1"/>
            </p:cNvSpPr>
            <p:nvPr/>
          </p:nvSpPr>
          <p:spPr bwMode="auto">
            <a:xfrm>
              <a:off x="-172" y="4045"/>
              <a:ext cx="314" cy="288"/>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grpSp>
      <p:sp>
        <p:nvSpPr>
          <p:cNvPr id="59400" name="Text Box 8"/>
          <p:cNvSpPr txBox="1">
            <a:spLocks noChangeArrowheads="1"/>
          </p:cNvSpPr>
          <p:nvPr/>
        </p:nvSpPr>
        <p:spPr bwMode="auto">
          <a:xfrm>
            <a:off x="6934200" y="1255713"/>
            <a:ext cx="2209800" cy="4760912"/>
          </a:xfrm>
          <a:prstGeom prst="rect">
            <a:avLst/>
          </a:prstGeom>
          <a:noFill/>
          <a:ln w="9525">
            <a:noFill/>
            <a:miter lim="800000"/>
            <a:headEnd/>
            <a:tailEnd/>
          </a:ln>
          <a:effectLst/>
        </p:spPr>
        <p:txBody>
          <a:bodyPr>
            <a:prstTxWarp prst="textNoShape">
              <a:avLst/>
            </a:prstTxWarp>
            <a:spAutoFit/>
          </a:bodyPr>
          <a:lstStyle/>
          <a:p>
            <a:r>
              <a:rPr lang="en-US"/>
              <a:t>Multilevel primitive atmospheric model forced by latent heating in organized convection over 2 days.</a:t>
            </a:r>
          </a:p>
          <a:p>
            <a:endParaRPr lang="en-US"/>
          </a:p>
          <a:p>
            <a:r>
              <a:rPr lang="en-US">
                <a:solidFill>
                  <a:srgbClr val="FF3300"/>
                </a:solidFill>
              </a:rPr>
              <a:t>imposed heating</a:t>
            </a:r>
          </a:p>
          <a:p>
            <a:endParaRPr lang="en-US"/>
          </a:p>
          <a:p>
            <a:r>
              <a:rPr lang="en-US"/>
              <a:t>Vectors: 200 hPa horizontal wind anomalies </a:t>
            </a:r>
          </a:p>
          <a:p>
            <a:endParaRPr lang="en-US"/>
          </a:p>
          <a:p>
            <a:r>
              <a:rPr lang="en-US"/>
              <a:t>Contours: surface temperature perturbations  </a:t>
            </a:r>
          </a:p>
        </p:txBody>
      </p:sp>
      <p:sp>
        <p:nvSpPr>
          <p:cNvPr id="59401" name="Line 9"/>
          <p:cNvSpPr>
            <a:spLocks noChangeShapeType="1"/>
          </p:cNvSpPr>
          <p:nvPr/>
        </p:nvSpPr>
        <p:spPr bwMode="auto">
          <a:xfrm>
            <a:off x="4114800" y="2209800"/>
            <a:ext cx="2895600" cy="1371600"/>
          </a:xfrm>
          <a:prstGeom prst="line">
            <a:avLst/>
          </a:prstGeom>
          <a:noFill/>
          <a:ln w="9525">
            <a:solidFill>
              <a:schemeClr val="tx1"/>
            </a:solidFill>
            <a:round/>
            <a:headEnd type="triangle" w="med" len="med"/>
            <a:tailEnd/>
          </a:ln>
          <a:effectLst/>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28600" y="228600"/>
            <a:ext cx="8610600" cy="369332"/>
          </a:xfrm>
          <a:prstGeom prst="rect">
            <a:avLst/>
          </a:prstGeom>
          <a:solidFill>
            <a:srgbClr val="99CCFF"/>
          </a:solidFill>
          <a:ln w="9525">
            <a:noFill/>
            <a:miter lim="800000"/>
            <a:headEnd/>
            <a:tailEnd/>
          </a:ln>
        </p:spPr>
        <p:txBody>
          <a:bodyPr>
            <a:prstTxWarp prst="textNoShape">
              <a:avLst/>
            </a:prstTxWarp>
            <a:spAutoFit/>
          </a:bodyPr>
          <a:lstStyle/>
          <a:p>
            <a:pPr marL="457200" indent="-457200">
              <a:spcBef>
                <a:spcPct val="50000"/>
              </a:spcBef>
            </a:pPr>
            <a:r>
              <a:rPr lang="en-GB" b="1" dirty="0" smtClean="0">
                <a:solidFill>
                  <a:srgbClr val="0000FF"/>
                </a:solidFill>
              </a:rPr>
              <a:t>5.3 Observations</a:t>
            </a:r>
            <a:endParaRPr lang="en-US" b="1" dirty="0">
              <a:solidFill>
                <a:srgbClr val="0000FF"/>
              </a:solidFill>
            </a:endParaRPr>
          </a:p>
        </p:txBody>
      </p:sp>
      <p:sp>
        <p:nvSpPr>
          <p:cNvPr id="5" name="TextBox 4"/>
          <p:cNvSpPr txBox="1"/>
          <p:nvPr/>
        </p:nvSpPr>
        <p:spPr>
          <a:xfrm>
            <a:off x="684591" y="1428647"/>
            <a:ext cx="7838068" cy="3416320"/>
          </a:xfrm>
          <a:prstGeom prst="rect">
            <a:avLst/>
          </a:prstGeom>
          <a:noFill/>
        </p:spPr>
        <p:txBody>
          <a:bodyPr wrap="square" rtlCol="0">
            <a:spAutoFit/>
          </a:bodyPr>
          <a:lstStyle/>
          <a:p>
            <a:r>
              <a:rPr lang="en-US" dirty="0" smtClean="0">
                <a:solidFill>
                  <a:srgbClr val="0000FF"/>
                </a:solidFill>
              </a:rPr>
              <a:t>5.3.1 Power Spectra</a:t>
            </a:r>
          </a:p>
          <a:p>
            <a:endParaRPr lang="en-US" dirty="0" smtClean="0"/>
          </a:p>
          <a:p>
            <a:r>
              <a:rPr lang="en-US" dirty="0" smtClean="0"/>
              <a:t>Important References</a:t>
            </a:r>
          </a:p>
          <a:p>
            <a:endParaRPr lang="en-US" dirty="0" smtClean="0"/>
          </a:p>
          <a:p>
            <a:r>
              <a:rPr lang="en-US" dirty="0" smtClean="0"/>
              <a:t>See: Wheeler and </a:t>
            </a:r>
            <a:r>
              <a:rPr lang="en-US" dirty="0" err="1" smtClean="0"/>
              <a:t>Kiladis</a:t>
            </a:r>
            <a:r>
              <a:rPr lang="en-US" dirty="0" smtClean="0"/>
              <a:t> (1999)  Convectively Coupled Equatorial Waves: Analysis of Clouds and Temperature in the </a:t>
            </a:r>
            <a:r>
              <a:rPr lang="en-US" dirty="0" err="1" smtClean="0"/>
              <a:t>wavenumber</a:t>
            </a:r>
            <a:r>
              <a:rPr lang="en-US" dirty="0" smtClean="0"/>
              <a:t>-frequency domain, JAS, 56, 374-399</a:t>
            </a:r>
          </a:p>
          <a:p>
            <a:endParaRPr lang="en-US" dirty="0" smtClean="0"/>
          </a:p>
          <a:p>
            <a:r>
              <a:rPr lang="en-US" dirty="0" smtClean="0"/>
              <a:t>As of today cited 570 times!</a:t>
            </a:r>
          </a:p>
          <a:p>
            <a:endParaRPr lang="en-US" dirty="0" smtClean="0"/>
          </a:p>
          <a:p>
            <a:r>
              <a:rPr lang="en-US" dirty="0" smtClean="0"/>
              <a:t>See also: </a:t>
            </a:r>
            <a:r>
              <a:rPr lang="en-US" dirty="0" err="1" smtClean="0"/>
              <a:t>Kiladis</a:t>
            </a:r>
            <a:r>
              <a:rPr lang="en-US" dirty="0" smtClean="0"/>
              <a:t> et al (2009): Convectively Coupled Equatorial Waves, Rev. </a:t>
            </a:r>
            <a:r>
              <a:rPr lang="en-US" dirty="0" err="1" smtClean="0"/>
              <a:t>Geophys</a:t>
            </a:r>
            <a:r>
              <a:rPr lang="en-US" dirty="0" smtClean="0"/>
              <a:t>., 47, </a:t>
            </a:r>
            <a:r>
              <a:rPr lang="en-US" dirty="0" smtClean="0"/>
              <a:t>doi:10.1029/</a:t>
            </a:r>
            <a:r>
              <a:rPr lang="en-US" dirty="0" smtClean="0"/>
              <a:t>2008RG000266.</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3" name="Picture 3" descr="meta"/>
          <p:cNvPicPr>
            <a:picLocks noChangeAspect="1" noChangeArrowheads="1"/>
          </p:cNvPicPr>
          <p:nvPr/>
        </p:nvPicPr>
        <p:blipFill>
          <a:blip r:embed="rId3"/>
          <a:srcRect/>
          <a:stretch>
            <a:fillRect/>
          </a:stretch>
        </p:blipFill>
        <p:spPr bwMode="auto">
          <a:xfrm>
            <a:off x="228600" y="579438"/>
            <a:ext cx="6400800" cy="6213475"/>
          </a:xfrm>
          <a:prstGeom prst="rect">
            <a:avLst/>
          </a:prstGeom>
          <a:noFill/>
          <a:ln w="9525">
            <a:noFill/>
            <a:miter lim="800000"/>
            <a:headEnd/>
            <a:tailEnd/>
          </a:ln>
        </p:spPr>
      </p:pic>
      <p:sp>
        <p:nvSpPr>
          <p:cNvPr id="20482" name="Text Box 2"/>
          <p:cNvSpPr txBox="1">
            <a:spLocks noChangeArrowheads="1"/>
          </p:cNvSpPr>
          <p:nvPr/>
        </p:nvSpPr>
        <p:spPr bwMode="auto">
          <a:xfrm>
            <a:off x="6477000" y="898525"/>
            <a:ext cx="2667000" cy="1311275"/>
          </a:xfrm>
          <a:prstGeom prst="rect">
            <a:avLst/>
          </a:prstGeom>
          <a:noFill/>
          <a:ln w="9525">
            <a:noFill/>
            <a:miter lim="800000"/>
            <a:headEnd/>
            <a:tailEnd/>
          </a:ln>
        </p:spPr>
        <p:txBody>
          <a:bodyPr>
            <a:prstTxWarp prst="textNoShape">
              <a:avLst/>
            </a:prstTxWarp>
            <a:spAutoFit/>
          </a:bodyPr>
          <a:lstStyle/>
          <a:p>
            <a:pPr eaLnBrk="0" hangingPunct="0"/>
            <a:r>
              <a:rPr lang="en-US" sz="2000">
                <a:latin typeface="Times" charset="0"/>
                <a:ea typeface="ＭＳ Ｐゴシック" charset="-128"/>
                <a:cs typeface="ＭＳ Ｐゴシック" charset="-128"/>
              </a:rPr>
              <a:t>CLAUS Tb</a:t>
            </a:r>
          </a:p>
          <a:p>
            <a:pPr eaLnBrk="0" hangingPunct="0"/>
            <a:r>
              <a:rPr lang="en-US" sz="2000">
                <a:latin typeface="Times" charset="0"/>
                <a:ea typeface="ＭＳ Ｐゴシック" charset="-128"/>
                <a:cs typeface="ＭＳ Ｐゴシック" charset="-128"/>
              </a:rPr>
              <a:t>Averaged 15ºS-15ºN, 1983–2005</a:t>
            </a:r>
          </a:p>
          <a:p>
            <a:pPr eaLnBrk="0" hangingPunct="0"/>
            <a:r>
              <a:rPr lang="en-US" sz="2000">
                <a:latin typeface="Times" charset="0"/>
                <a:ea typeface="ＭＳ Ｐゴシック" charset="-128"/>
                <a:cs typeface="ＭＳ Ｐゴシック" charset="-128"/>
              </a:rPr>
              <a:t>Symmetric component</a:t>
            </a:r>
          </a:p>
        </p:txBody>
      </p:sp>
      <p:sp>
        <p:nvSpPr>
          <p:cNvPr id="20484" name="Text Box 4"/>
          <p:cNvSpPr txBox="1">
            <a:spLocks noChangeArrowheads="1"/>
          </p:cNvSpPr>
          <p:nvPr/>
        </p:nvSpPr>
        <p:spPr bwMode="auto">
          <a:xfrm>
            <a:off x="152400" y="65088"/>
            <a:ext cx="8747125" cy="396875"/>
          </a:xfrm>
          <a:prstGeom prst="rect">
            <a:avLst/>
          </a:prstGeom>
          <a:noFill/>
          <a:ln w="9525">
            <a:noFill/>
            <a:miter lim="800000"/>
            <a:headEnd/>
            <a:tailEnd/>
          </a:ln>
          <a:effectLst/>
        </p:spPr>
        <p:txBody>
          <a:bodyPr wrap="none">
            <a:prstTxWarp prst="textNoShape">
              <a:avLst/>
            </a:prstTxWarp>
            <a:spAutoFit/>
          </a:bodyPr>
          <a:lstStyle/>
          <a:p>
            <a:r>
              <a:rPr lang="en-US" sz="2000"/>
              <a:t>Wave-number frequency spectrum of convectively coupled equatorial waves</a:t>
            </a:r>
          </a:p>
        </p:txBody>
      </p:sp>
      <p:sp>
        <p:nvSpPr>
          <p:cNvPr id="20485" name="Text Box 5"/>
          <p:cNvSpPr txBox="1">
            <a:spLocks noChangeArrowheads="1"/>
          </p:cNvSpPr>
          <p:nvPr/>
        </p:nvSpPr>
        <p:spPr bwMode="auto">
          <a:xfrm>
            <a:off x="6673850" y="6110288"/>
            <a:ext cx="2393950" cy="366712"/>
          </a:xfrm>
          <a:prstGeom prst="rect">
            <a:avLst/>
          </a:prstGeom>
          <a:noFill/>
          <a:ln w="9525">
            <a:noFill/>
            <a:miter lim="800000"/>
            <a:headEnd/>
            <a:tailEnd/>
          </a:ln>
          <a:effectLst/>
        </p:spPr>
        <p:txBody>
          <a:bodyPr wrap="none">
            <a:prstTxWarp prst="textNoShape">
              <a:avLst/>
            </a:prstTxWarp>
            <a:spAutoFit/>
          </a:bodyPr>
          <a:lstStyle/>
          <a:p>
            <a:r>
              <a:rPr lang="en-US" i="1">
                <a:solidFill>
                  <a:srgbClr val="944C99"/>
                </a:solidFill>
              </a:rPr>
              <a:t>Courtesy of G. Kiladis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31" name="Picture 3" descr="meta"/>
          <p:cNvPicPr>
            <a:picLocks noChangeAspect="1" noChangeArrowheads="1"/>
          </p:cNvPicPr>
          <p:nvPr/>
        </p:nvPicPr>
        <p:blipFill>
          <a:blip r:embed="rId3"/>
          <a:srcRect/>
          <a:stretch>
            <a:fillRect/>
          </a:stretch>
        </p:blipFill>
        <p:spPr bwMode="auto">
          <a:xfrm>
            <a:off x="228600" y="568325"/>
            <a:ext cx="6400800" cy="6213475"/>
          </a:xfrm>
          <a:prstGeom prst="rect">
            <a:avLst/>
          </a:prstGeom>
          <a:noFill/>
          <a:ln w="9525">
            <a:noFill/>
            <a:miter lim="800000"/>
            <a:headEnd/>
            <a:tailEnd/>
          </a:ln>
        </p:spPr>
      </p:pic>
      <p:sp>
        <p:nvSpPr>
          <p:cNvPr id="22532" name="Rectangle 4"/>
          <p:cNvSpPr>
            <a:spLocks noChangeArrowheads="1"/>
          </p:cNvSpPr>
          <p:nvPr/>
        </p:nvSpPr>
        <p:spPr bwMode="auto">
          <a:xfrm>
            <a:off x="990600" y="2041525"/>
            <a:ext cx="2295525" cy="396875"/>
          </a:xfrm>
          <a:prstGeom prst="rect">
            <a:avLst/>
          </a:prstGeom>
          <a:noFill/>
          <a:ln w="9525">
            <a:noFill/>
            <a:miter lim="800000"/>
            <a:headEnd/>
            <a:tailEnd/>
          </a:ln>
        </p:spPr>
        <p:txBody>
          <a:bodyPr>
            <a:prstTxWarp prst="textNoShape">
              <a:avLst/>
            </a:prstTxWarp>
            <a:spAutoFit/>
          </a:bodyPr>
          <a:lstStyle/>
          <a:p>
            <a:pPr eaLnBrk="0" hangingPunct="0"/>
            <a:r>
              <a:rPr lang="en-US" sz="2000" b="1">
                <a:solidFill>
                  <a:srgbClr val="944C99"/>
                </a:solidFill>
                <a:latin typeface="Times" charset="0"/>
                <a:ea typeface="ＭＳ Ｐゴシック" charset="-128"/>
                <a:cs typeface="ＭＳ Ｐゴシック" charset="-128"/>
              </a:rPr>
              <a:t>   Westward Power</a:t>
            </a:r>
          </a:p>
        </p:txBody>
      </p:sp>
      <p:sp>
        <p:nvSpPr>
          <p:cNvPr id="22533" name="Line 5"/>
          <p:cNvSpPr>
            <a:spLocks noChangeShapeType="1"/>
          </p:cNvSpPr>
          <p:nvPr/>
        </p:nvSpPr>
        <p:spPr bwMode="auto">
          <a:xfrm flipH="1">
            <a:off x="1295400" y="2438400"/>
            <a:ext cx="2057400" cy="0"/>
          </a:xfrm>
          <a:prstGeom prst="line">
            <a:avLst/>
          </a:prstGeom>
          <a:noFill/>
          <a:ln w="38100">
            <a:solidFill>
              <a:srgbClr val="E3131E"/>
            </a:solidFill>
            <a:round/>
            <a:headEnd/>
            <a:tailEnd type="triangle" w="med" len="med"/>
          </a:ln>
        </p:spPr>
        <p:txBody>
          <a:bodyPr wrap="none" anchor="ctr">
            <a:prstTxWarp prst="textNoShape">
              <a:avLst/>
            </a:prstTxWarp>
          </a:bodyPr>
          <a:lstStyle/>
          <a:p>
            <a:endParaRPr lang="en-US"/>
          </a:p>
        </p:txBody>
      </p:sp>
      <p:sp>
        <p:nvSpPr>
          <p:cNvPr id="22534" name="Rectangle 6"/>
          <p:cNvSpPr>
            <a:spLocks noChangeArrowheads="1"/>
          </p:cNvSpPr>
          <p:nvPr/>
        </p:nvSpPr>
        <p:spPr bwMode="auto">
          <a:xfrm>
            <a:off x="3495675" y="2041525"/>
            <a:ext cx="2295525" cy="396875"/>
          </a:xfrm>
          <a:prstGeom prst="rect">
            <a:avLst/>
          </a:prstGeom>
          <a:noFill/>
          <a:ln w="9525">
            <a:noFill/>
            <a:miter lim="800000"/>
            <a:headEnd/>
            <a:tailEnd/>
          </a:ln>
        </p:spPr>
        <p:txBody>
          <a:bodyPr>
            <a:prstTxWarp prst="textNoShape">
              <a:avLst/>
            </a:prstTxWarp>
            <a:spAutoFit/>
          </a:bodyPr>
          <a:lstStyle/>
          <a:p>
            <a:pPr eaLnBrk="0" hangingPunct="0"/>
            <a:r>
              <a:rPr lang="en-US" sz="2000" b="1">
                <a:solidFill>
                  <a:srgbClr val="944C99"/>
                </a:solidFill>
                <a:latin typeface="Times" charset="0"/>
                <a:ea typeface="ＭＳ Ｐゴシック" charset="-128"/>
                <a:cs typeface="ＭＳ Ｐゴシック" charset="-128"/>
              </a:rPr>
              <a:t>Eastward Power</a:t>
            </a:r>
          </a:p>
        </p:txBody>
      </p:sp>
      <p:sp>
        <p:nvSpPr>
          <p:cNvPr id="22535" name="Line 7"/>
          <p:cNvSpPr>
            <a:spLocks noChangeShapeType="1"/>
          </p:cNvSpPr>
          <p:nvPr/>
        </p:nvSpPr>
        <p:spPr bwMode="auto">
          <a:xfrm>
            <a:off x="3352800" y="2438400"/>
            <a:ext cx="2133600" cy="0"/>
          </a:xfrm>
          <a:prstGeom prst="line">
            <a:avLst/>
          </a:prstGeom>
          <a:noFill/>
          <a:ln w="38100">
            <a:solidFill>
              <a:srgbClr val="E3131E"/>
            </a:solidFill>
            <a:round/>
            <a:headEnd/>
            <a:tailEnd type="triangle" w="med" len="med"/>
          </a:ln>
        </p:spPr>
        <p:txBody>
          <a:bodyPr wrap="none" anchor="ctr">
            <a:prstTxWarp prst="textNoShape">
              <a:avLst/>
            </a:prstTxWarp>
          </a:bodyPr>
          <a:lstStyle/>
          <a:p>
            <a:endParaRPr lang="en-US"/>
          </a:p>
        </p:txBody>
      </p:sp>
      <p:sp>
        <p:nvSpPr>
          <p:cNvPr id="22536" name="Line 8"/>
          <p:cNvSpPr>
            <a:spLocks noChangeShapeType="1"/>
          </p:cNvSpPr>
          <p:nvPr/>
        </p:nvSpPr>
        <p:spPr bwMode="auto">
          <a:xfrm flipH="1">
            <a:off x="6019800" y="609600"/>
            <a:ext cx="457200" cy="0"/>
          </a:xfrm>
          <a:prstGeom prst="line">
            <a:avLst/>
          </a:prstGeom>
          <a:noFill/>
          <a:ln w="38100">
            <a:solidFill>
              <a:srgbClr val="E3131E"/>
            </a:solidFill>
            <a:round/>
            <a:headEnd/>
            <a:tailEnd type="triangle" w="med" len="med"/>
          </a:ln>
        </p:spPr>
        <p:txBody>
          <a:bodyPr wrap="none" anchor="ctr">
            <a:prstTxWarp prst="textNoShape">
              <a:avLst/>
            </a:prstTxWarp>
          </a:bodyPr>
          <a:lstStyle/>
          <a:p>
            <a:endParaRPr lang="en-US"/>
          </a:p>
        </p:txBody>
      </p:sp>
      <p:sp>
        <p:nvSpPr>
          <p:cNvPr id="22537" name="Rectangle 9"/>
          <p:cNvSpPr>
            <a:spLocks noChangeArrowheads="1"/>
          </p:cNvSpPr>
          <p:nvPr/>
        </p:nvSpPr>
        <p:spPr bwMode="auto">
          <a:xfrm>
            <a:off x="6477000" y="441325"/>
            <a:ext cx="1371600" cy="396875"/>
          </a:xfrm>
          <a:prstGeom prst="rect">
            <a:avLst/>
          </a:prstGeom>
          <a:noFill/>
          <a:ln w="9525">
            <a:noFill/>
            <a:miter lim="800000"/>
            <a:headEnd/>
            <a:tailEnd/>
          </a:ln>
        </p:spPr>
        <p:txBody>
          <a:bodyPr>
            <a:prstTxWarp prst="textNoShape">
              <a:avLst/>
            </a:prstTxWarp>
            <a:spAutoFit/>
          </a:bodyPr>
          <a:lstStyle/>
          <a:p>
            <a:pPr eaLnBrk="0" hangingPunct="0"/>
            <a:r>
              <a:rPr lang="en-US" sz="2000" b="1">
                <a:solidFill>
                  <a:srgbClr val="944C99"/>
                </a:solidFill>
                <a:latin typeface="Times" charset="0"/>
                <a:ea typeface="ＭＳ Ｐゴシック" charset="-128"/>
                <a:cs typeface="ＭＳ Ｐゴシック" charset="-128"/>
              </a:rPr>
              <a:t>1.25 Days</a:t>
            </a:r>
          </a:p>
        </p:txBody>
      </p:sp>
      <p:sp>
        <p:nvSpPr>
          <p:cNvPr id="22538" name="Line 10"/>
          <p:cNvSpPr>
            <a:spLocks noChangeShapeType="1"/>
          </p:cNvSpPr>
          <p:nvPr/>
        </p:nvSpPr>
        <p:spPr bwMode="auto">
          <a:xfrm flipH="1">
            <a:off x="6019800" y="6324600"/>
            <a:ext cx="457200" cy="0"/>
          </a:xfrm>
          <a:prstGeom prst="line">
            <a:avLst/>
          </a:prstGeom>
          <a:noFill/>
          <a:ln w="38100">
            <a:solidFill>
              <a:srgbClr val="E3131E"/>
            </a:solidFill>
            <a:round/>
            <a:headEnd/>
            <a:tailEnd type="triangle" w="med" len="med"/>
          </a:ln>
        </p:spPr>
        <p:txBody>
          <a:bodyPr wrap="none" anchor="ctr">
            <a:prstTxWarp prst="textNoShape">
              <a:avLst/>
            </a:prstTxWarp>
          </a:bodyPr>
          <a:lstStyle/>
          <a:p>
            <a:endParaRPr lang="en-US"/>
          </a:p>
        </p:txBody>
      </p:sp>
      <p:sp>
        <p:nvSpPr>
          <p:cNvPr id="22539" name="Rectangle 11"/>
          <p:cNvSpPr>
            <a:spLocks noChangeArrowheads="1"/>
          </p:cNvSpPr>
          <p:nvPr/>
        </p:nvSpPr>
        <p:spPr bwMode="auto">
          <a:xfrm>
            <a:off x="6477000" y="6156325"/>
            <a:ext cx="1371600" cy="396875"/>
          </a:xfrm>
          <a:prstGeom prst="rect">
            <a:avLst/>
          </a:prstGeom>
          <a:noFill/>
          <a:ln w="9525">
            <a:noFill/>
            <a:miter lim="800000"/>
            <a:headEnd/>
            <a:tailEnd/>
          </a:ln>
        </p:spPr>
        <p:txBody>
          <a:bodyPr>
            <a:prstTxWarp prst="textNoShape">
              <a:avLst/>
            </a:prstTxWarp>
            <a:spAutoFit/>
          </a:bodyPr>
          <a:lstStyle/>
          <a:p>
            <a:pPr eaLnBrk="0" hangingPunct="0"/>
            <a:r>
              <a:rPr lang="en-US" sz="2000" b="1">
                <a:solidFill>
                  <a:srgbClr val="944C99"/>
                </a:solidFill>
                <a:latin typeface="Times" charset="0"/>
                <a:ea typeface="ＭＳ Ｐゴシック" charset="-128"/>
                <a:cs typeface="ＭＳ Ｐゴシック" charset="-128"/>
              </a:rPr>
              <a:t>96 Days</a:t>
            </a:r>
          </a:p>
        </p:txBody>
      </p:sp>
      <p:sp>
        <p:nvSpPr>
          <p:cNvPr id="22540" name="Text Box 12"/>
          <p:cNvSpPr txBox="1">
            <a:spLocks noChangeArrowheads="1"/>
          </p:cNvSpPr>
          <p:nvPr/>
        </p:nvSpPr>
        <p:spPr bwMode="auto">
          <a:xfrm>
            <a:off x="152400" y="65088"/>
            <a:ext cx="8747125" cy="396875"/>
          </a:xfrm>
          <a:prstGeom prst="rect">
            <a:avLst/>
          </a:prstGeom>
          <a:noFill/>
          <a:ln w="9525">
            <a:noFill/>
            <a:miter lim="800000"/>
            <a:headEnd/>
            <a:tailEnd/>
          </a:ln>
          <a:effectLst/>
        </p:spPr>
        <p:txBody>
          <a:bodyPr wrap="none">
            <a:prstTxWarp prst="textNoShape">
              <a:avLst/>
            </a:prstTxWarp>
            <a:spAutoFit/>
          </a:bodyPr>
          <a:lstStyle/>
          <a:p>
            <a:r>
              <a:rPr lang="en-US" sz="2000"/>
              <a:t>Wave-number frequency spectrum of convectively coupled equatorial waves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7010400" y="1981200"/>
            <a:ext cx="1676400" cy="366713"/>
          </a:xfrm>
          <a:prstGeom prst="rect">
            <a:avLst/>
          </a:prstGeom>
          <a:noFill/>
          <a:ln w="9525">
            <a:noFill/>
            <a:miter lim="800000"/>
            <a:headEnd/>
            <a:tailEnd/>
          </a:ln>
        </p:spPr>
        <p:txBody>
          <a:bodyPr>
            <a:prstTxWarp prst="textNoShape">
              <a:avLst/>
            </a:prstTxWarp>
            <a:spAutoFit/>
          </a:bodyPr>
          <a:lstStyle/>
          <a:p>
            <a:pPr algn="ctr" eaLnBrk="0" hangingPunct="0"/>
            <a:r>
              <a:rPr lang="en-US" b="1">
                <a:solidFill>
                  <a:srgbClr val="2E56E3"/>
                </a:solidFill>
                <a:latin typeface="Times" charset="0"/>
                <a:ea typeface="ＭＳ Ｐゴシック" charset="-128"/>
                <a:cs typeface="ＭＳ Ｐゴシック" charset="-128"/>
              </a:rPr>
              <a:t>Kelvin</a:t>
            </a:r>
          </a:p>
        </p:txBody>
      </p:sp>
      <p:pic>
        <p:nvPicPr>
          <p:cNvPr id="24583" name="Picture 7" descr="meta"/>
          <p:cNvPicPr>
            <a:picLocks noChangeAspect="1" noChangeArrowheads="1"/>
          </p:cNvPicPr>
          <p:nvPr/>
        </p:nvPicPr>
        <p:blipFill>
          <a:blip r:embed="rId3"/>
          <a:srcRect/>
          <a:stretch>
            <a:fillRect/>
          </a:stretch>
        </p:blipFill>
        <p:spPr bwMode="auto">
          <a:xfrm>
            <a:off x="228600" y="568325"/>
            <a:ext cx="6400800" cy="6213475"/>
          </a:xfrm>
          <a:prstGeom prst="rect">
            <a:avLst/>
          </a:prstGeom>
          <a:noFill/>
          <a:ln w="9525">
            <a:noFill/>
            <a:miter lim="800000"/>
            <a:headEnd/>
            <a:tailEnd/>
          </a:ln>
        </p:spPr>
      </p:pic>
      <p:sp>
        <p:nvSpPr>
          <p:cNvPr id="24585" name="Line 9"/>
          <p:cNvSpPr>
            <a:spLocks noChangeShapeType="1"/>
          </p:cNvSpPr>
          <p:nvPr/>
        </p:nvSpPr>
        <p:spPr bwMode="auto">
          <a:xfrm flipH="1">
            <a:off x="3962400" y="2209800"/>
            <a:ext cx="3505200" cy="28956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4588" name="Text Box 12"/>
          <p:cNvSpPr txBox="1">
            <a:spLocks noChangeArrowheads="1"/>
          </p:cNvSpPr>
          <p:nvPr/>
        </p:nvSpPr>
        <p:spPr bwMode="auto">
          <a:xfrm>
            <a:off x="152400" y="65088"/>
            <a:ext cx="8747125" cy="396875"/>
          </a:xfrm>
          <a:prstGeom prst="rect">
            <a:avLst/>
          </a:prstGeom>
          <a:noFill/>
          <a:ln w="9525">
            <a:noFill/>
            <a:miter lim="800000"/>
            <a:headEnd/>
            <a:tailEnd/>
          </a:ln>
          <a:effectLst/>
        </p:spPr>
        <p:txBody>
          <a:bodyPr wrap="none">
            <a:prstTxWarp prst="textNoShape">
              <a:avLst/>
            </a:prstTxWarp>
            <a:spAutoFit/>
          </a:bodyPr>
          <a:lstStyle/>
          <a:p>
            <a:r>
              <a:rPr lang="en-US" sz="2000"/>
              <a:t>Wave-number frequency spectrum of convectively coupled equatorial waves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6264275" y="1066800"/>
            <a:ext cx="2879725" cy="1920875"/>
          </a:xfrm>
          <a:prstGeom prst="rect">
            <a:avLst/>
          </a:prstGeom>
          <a:noFill/>
          <a:ln w="9525">
            <a:noFill/>
            <a:miter lim="800000"/>
            <a:headEnd/>
            <a:tailEnd/>
          </a:ln>
        </p:spPr>
        <p:txBody>
          <a:bodyPr>
            <a:prstTxWarp prst="textNoShape">
              <a:avLst/>
            </a:prstTxWarp>
            <a:spAutoFit/>
          </a:bodyPr>
          <a:lstStyle/>
          <a:p>
            <a:pPr eaLnBrk="0" hangingPunct="0"/>
            <a:r>
              <a:rPr lang="en-US" sz="2000">
                <a:latin typeface="Times" charset="0"/>
                <a:ea typeface="ＭＳ Ｐゴシック" charset="-128"/>
                <a:cs typeface="ＭＳ Ｐゴシック" charset="-128"/>
              </a:rPr>
              <a:t>Outgoing Longwave Radiation (OLR)</a:t>
            </a:r>
          </a:p>
          <a:p>
            <a:pPr eaLnBrk="0" hangingPunct="0"/>
            <a:r>
              <a:rPr lang="en-US" sz="2000">
                <a:latin typeface="Times" charset="0"/>
                <a:ea typeface="ＭＳ Ｐゴシック" charset="-128"/>
                <a:cs typeface="ＭＳ Ｐゴシック" charset="-128"/>
              </a:rPr>
              <a:t>Average: </a:t>
            </a:r>
            <a:r>
              <a:rPr lang="en-US"/>
              <a:t>15ºS-15ºN</a:t>
            </a:r>
            <a:r>
              <a:rPr lang="en-US" sz="2000">
                <a:latin typeface="Times" charset="0"/>
                <a:ea typeface="ＭＳ Ｐゴシック" charset="-128"/>
                <a:cs typeface="ＭＳ Ｐゴシック" charset="-128"/>
              </a:rPr>
              <a:t>, 1979–2001 </a:t>
            </a:r>
          </a:p>
          <a:p>
            <a:pPr eaLnBrk="0" hangingPunct="0"/>
            <a:r>
              <a:rPr lang="en-US" sz="2000">
                <a:latin typeface="Times" charset="0"/>
                <a:ea typeface="ＭＳ Ｐゴシック" charset="-128"/>
                <a:cs typeface="ＭＳ Ｐゴシック" charset="-128"/>
              </a:rPr>
              <a:t>Symmetric component</a:t>
            </a:r>
          </a:p>
          <a:p>
            <a:pPr eaLnBrk="0" hangingPunct="0"/>
            <a:r>
              <a:rPr lang="en-US" sz="2000" b="1">
                <a:latin typeface="Times" charset="0"/>
                <a:ea typeface="ＭＳ Ｐゴシック" charset="-128"/>
                <a:cs typeface="ＭＳ Ｐゴシック" charset="-128"/>
              </a:rPr>
              <a:t>Background removed</a:t>
            </a:r>
          </a:p>
        </p:txBody>
      </p:sp>
      <p:pic>
        <p:nvPicPr>
          <p:cNvPr id="18435" name="Picture 3"/>
          <p:cNvPicPr>
            <a:picLocks noChangeAspect="1" noChangeArrowheads="1"/>
          </p:cNvPicPr>
          <p:nvPr/>
        </p:nvPicPr>
        <p:blipFill>
          <a:blip r:embed="rId3"/>
          <a:srcRect/>
          <a:stretch>
            <a:fillRect/>
          </a:stretch>
        </p:blipFill>
        <p:spPr bwMode="auto">
          <a:xfrm>
            <a:off x="228600" y="849313"/>
            <a:ext cx="5797550" cy="5627687"/>
          </a:xfrm>
          <a:prstGeom prst="rect">
            <a:avLst/>
          </a:prstGeom>
          <a:noFill/>
          <a:ln w="9525">
            <a:noFill/>
            <a:miter lim="800000"/>
            <a:headEnd/>
            <a:tailEnd/>
          </a:ln>
        </p:spPr>
      </p:pic>
      <p:sp>
        <p:nvSpPr>
          <p:cNvPr id="18436" name="Text Box 4"/>
          <p:cNvSpPr txBox="1">
            <a:spLocks noChangeArrowheads="1"/>
          </p:cNvSpPr>
          <p:nvPr/>
        </p:nvSpPr>
        <p:spPr bwMode="auto">
          <a:xfrm>
            <a:off x="6629400" y="6324600"/>
            <a:ext cx="2378075" cy="336550"/>
          </a:xfrm>
          <a:prstGeom prst="rect">
            <a:avLst/>
          </a:prstGeom>
          <a:noFill/>
          <a:ln w="9525">
            <a:noFill/>
            <a:miter lim="800000"/>
            <a:headEnd/>
            <a:tailEnd/>
          </a:ln>
        </p:spPr>
        <p:txBody>
          <a:bodyPr>
            <a:prstTxWarp prst="textNoShape">
              <a:avLst/>
            </a:prstTxWarp>
            <a:spAutoFit/>
          </a:bodyPr>
          <a:lstStyle/>
          <a:p>
            <a:pPr eaLnBrk="0" hangingPunct="0"/>
            <a:r>
              <a:rPr lang="en-US" sz="1600" i="1">
                <a:solidFill>
                  <a:srgbClr val="672399"/>
                </a:solidFill>
                <a:latin typeface="Times" charset="0"/>
                <a:ea typeface="ＭＳ Ｐゴシック" charset="-128"/>
                <a:cs typeface="ＭＳ Ｐゴシック" charset="-128"/>
              </a:rPr>
              <a:t>Wheeler and Kiladis, 1999</a:t>
            </a:r>
            <a:endParaRPr lang="en-US" sz="1600" i="1">
              <a:solidFill>
                <a:srgbClr val="587299"/>
              </a:solidFill>
              <a:latin typeface="Times" charset="0"/>
              <a:ea typeface="ＭＳ Ｐゴシック" charset="-128"/>
              <a:cs typeface="ＭＳ Ｐゴシック" charset="-128"/>
            </a:endParaRPr>
          </a:p>
        </p:txBody>
      </p:sp>
      <p:sp>
        <p:nvSpPr>
          <p:cNvPr id="18437" name="Text Box 5"/>
          <p:cNvSpPr txBox="1">
            <a:spLocks noChangeArrowheads="1"/>
          </p:cNvSpPr>
          <p:nvPr/>
        </p:nvSpPr>
        <p:spPr bwMode="auto">
          <a:xfrm>
            <a:off x="152400" y="65088"/>
            <a:ext cx="8747125" cy="396875"/>
          </a:xfrm>
          <a:prstGeom prst="rect">
            <a:avLst/>
          </a:prstGeom>
          <a:noFill/>
          <a:ln w="9525">
            <a:noFill/>
            <a:miter lim="800000"/>
            <a:headEnd/>
            <a:tailEnd/>
          </a:ln>
          <a:effectLst/>
        </p:spPr>
        <p:txBody>
          <a:bodyPr wrap="none">
            <a:prstTxWarp prst="textNoShape">
              <a:avLst/>
            </a:prstTxWarp>
            <a:spAutoFit/>
          </a:bodyPr>
          <a:lstStyle/>
          <a:p>
            <a:r>
              <a:rPr lang="en-US" sz="2000"/>
              <a:t>Wave-number frequency spectrum of convectively coupled equatorial waves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2212975" y="0"/>
            <a:ext cx="6931025" cy="6858000"/>
            <a:chOff x="1394" y="0"/>
            <a:chExt cx="4366" cy="4320"/>
          </a:xfrm>
        </p:grpSpPr>
        <p:pic>
          <p:nvPicPr>
            <p:cNvPr id="114696" name="Picture 8" descr="Fig1"/>
            <p:cNvPicPr>
              <a:picLocks noChangeAspect="1" noChangeArrowheads="1"/>
            </p:cNvPicPr>
            <p:nvPr/>
          </p:nvPicPr>
          <p:blipFill>
            <a:blip r:embed="rId3"/>
            <a:srcRect/>
            <a:stretch>
              <a:fillRect/>
            </a:stretch>
          </p:blipFill>
          <p:spPr bwMode="auto">
            <a:xfrm>
              <a:off x="3378" y="0"/>
              <a:ext cx="2382" cy="2221"/>
            </a:xfrm>
            <a:prstGeom prst="rect">
              <a:avLst/>
            </a:prstGeom>
            <a:noFill/>
          </p:spPr>
        </p:pic>
        <p:pic>
          <p:nvPicPr>
            <p:cNvPr id="114700" name="Picture 12" descr="Fig3"/>
            <p:cNvPicPr>
              <a:picLocks noChangeAspect="1" noChangeArrowheads="1"/>
            </p:cNvPicPr>
            <p:nvPr/>
          </p:nvPicPr>
          <p:blipFill>
            <a:blip r:embed="rId4"/>
            <a:srcRect t="5173"/>
            <a:stretch>
              <a:fillRect/>
            </a:stretch>
          </p:blipFill>
          <p:spPr bwMode="auto">
            <a:xfrm>
              <a:off x="3379" y="2207"/>
              <a:ext cx="2381" cy="2113"/>
            </a:xfrm>
            <a:prstGeom prst="rect">
              <a:avLst/>
            </a:prstGeom>
            <a:noFill/>
          </p:spPr>
        </p:pic>
        <p:pic>
          <p:nvPicPr>
            <p:cNvPr id="114702" name="Picture 14" descr="Fig3"/>
            <p:cNvPicPr>
              <a:picLocks noChangeAspect="1" noChangeArrowheads="1"/>
            </p:cNvPicPr>
            <p:nvPr/>
          </p:nvPicPr>
          <p:blipFill>
            <a:blip r:embed="rId5"/>
            <a:srcRect t="4562" r="11745"/>
            <a:stretch>
              <a:fillRect/>
            </a:stretch>
          </p:blipFill>
          <p:spPr bwMode="auto">
            <a:xfrm>
              <a:off x="1394" y="2198"/>
              <a:ext cx="2097" cy="2122"/>
            </a:xfrm>
            <a:prstGeom prst="rect">
              <a:avLst/>
            </a:prstGeom>
            <a:noFill/>
          </p:spPr>
        </p:pic>
        <p:pic>
          <p:nvPicPr>
            <p:cNvPr id="114694" name="Picture 6" descr="Fig1"/>
            <p:cNvPicPr>
              <a:picLocks noChangeAspect="1" noChangeArrowheads="1"/>
            </p:cNvPicPr>
            <p:nvPr/>
          </p:nvPicPr>
          <p:blipFill>
            <a:blip r:embed="rId6"/>
            <a:srcRect r="11629"/>
            <a:stretch>
              <a:fillRect/>
            </a:stretch>
          </p:blipFill>
          <p:spPr bwMode="auto">
            <a:xfrm>
              <a:off x="1394" y="0"/>
              <a:ext cx="2106" cy="2221"/>
            </a:xfrm>
            <a:prstGeom prst="rect">
              <a:avLst/>
            </a:prstGeom>
            <a:noFill/>
          </p:spPr>
        </p:pic>
      </p:grpSp>
      <p:sp>
        <p:nvSpPr>
          <p:cNvPr id="114705" name="Text Box 17"/>
          <p:cNvSpPr txBox="1">
            <a:spLocks noChangeArrowheads="1"/>
          </p:cNvSpPr>
          <p:nvPr/>
        </p:nvSpPr>
        <p:spPr bwMode="auto">
          <a:xfrm>
            <a:off x="0" y="227013"/>
            <a:ext cx="2339975" cy="4213225"/>
          </a:xfrm>
          <a:prstGeom prst="rect">
            <a:avLst/>
          </a:prstGeom>
          <a:noFill/>
          <a:ln w="9525">
            <a:noFill/>
            <a:miter lim="800000"/>
            <a:headEnd/>
            <a:tailEnd/>
          </a:ln>
          <a:effectLst/>
        </p:spPr>
        <p:txBody>
          <a:bodyPr>
            <a:prstTxWarp prst="textNoShape">
              <a:avLst/>
            </a:prstTxWarp>
            <a:spAutoFit/>
          </a:bodyPr>
          <a:lstStyle/>
          <a:p>
            <a:pPr>
              <a:spcBef>
                <a:spcPct val="50000"/>
              </a:spcBef>
            </a:pPr>
            <a:r>
              <a:rPr lang="en-AU" sz="2400">
                <a:solidFill>
                  <a:schemeClr val="accent2"/>
                </a:solidFill>
                <a:latin typeface="Arial" charset="0"/>
              </a:rPr>
              <a:t>Raw power spectra of OLR in 15</a:t>
            </a:r>
            <a:r>
              <a:rPr lang="en-AU" sz="2400">
                <a:solidFill>
                  <a:schemeClr val="accent2"/>
                </a:solidFill>
                <a:latin typeface="Arial" charset="0"/>
                <a:sym typeface="Symbol" charset="2"/>
              </a:rPr>
              <a:t></a:t>
            </a:r>
            <a:r>
              <a:rPr lang="en-AU" sz="2400">
                <a:solidFill>
                  <a:schemeClr val="accent2"/>
                </a:solidFill>
                <a:latin typeface="Arial" charset="0"/>
              </a:rPr>
              <a:t>S-15</a:t>
            </a:r>
            <a:r>
              <a:rPr lang="en-AU" sz="2400">
                <a:solidFill>
                  <a:schemeClr val="accent2"/>
                </a:solidFill>
                <a:latin typeface="Arial" charset="0"/>
                <a:sym typeface="Symbol" charset="2"/>
              </a:rPr>
              <a:t></a:t>
            </a:r>
            <a:r>
              <a:rPr lang="en-AU" sz="2400">
                <a:solidFill>
                  <a:schemeClr val="accent2"/>
                </a:solidFill>
                <a:latin typeface="Arial" charset="0"/>
              </a:rPr>
              <a:t>N band for years 1979-2000.</a:t>
            </a:r>
            <a:endParaRPr lang="en-AU" sz="1400">
              <a:solidFill>
                <a:schemeClr val="accent2"/>
              </a:solidFill>
              <a:latin typeface="Arial" charset="0"/>
            </a:endParaRPr>
          </a:p>
          <a:p>
            <a:pPr>
              <a:spcBef>
                <a:spcPct val="50000"/>
              </a:spcBef>
            </a:pPr>
            <a:endParaRPr lang="en-AU" sz="1400">
              <a:solidFill>
                <a:schemeClr val="accent2"/>
              </a:solidFill>
              <a:latin typeface="Arial" charset="0"/>
            </a:endParaRPr>
          </a:p>
          <a:p>
            <a:pPr>
              <a:spcBef>
                <a:spcPct val="50000"/>
              </a:spcBef>
            </a:pPr>
            <a:r>
              <a:rPr lang="en-AU" sz="1400">
                <a:solidFill>
                  <a:schemeClr val="accent2"/>
                </a:solidFill>
                <a:latin typeface="Arial" charset="0"/>
              </a:rPr>
              <a:t>Separately for anti-symmetric and symmetric parts about the equator.</a:t>
            </a:r>
          </a:p>
          <a:p>
            <a:pPr>
              <a:spcBef>
                <a:spcPct val="50000"/>
              </a:spcBef>
            </a:pPr>
            <a:endParaRPr lang="en-AU" sz="1400">
              <a:solidFill>
                <a:schemeClr val="accent2"/>
              </a:solidFill>
              <a:latin typeface="Arial" charset="0"/>
            </a:endParaRPr>
          </a:p>
          <a:p>
            <a:pPr>
              <a:spcBef>
                <a:spcPct val="50000"/>
              </a:spcBef>
            </a:pPr>
            <a:r>
              <a:rPr lang="en-AU" sz="2400">
                <a:solidFill>
                  <a:schemeClr val="accent2"/>
                </a:solidFill>
                <a:latin typeface="Arial" charset="0"/>
              </a:rPr>
              <a:t>Normalized power spectra</a:t>
            </a:r>
          </a:p>
        </p:txBody>
      </p:sp>
      <p:sp>
        <p:nvSpPr>
          <p:cNvPr id="114706" name="Text Box 18"/>
          <p:cNvSpPr txBox="1">
            <a:spLocks noChangeArrowheads="1"/>
          </p:cNvSpPr>
          <p:nvPr/>
        </p:nvSpPr>
        <p:spPr bwMode="auto">
          <a:xfrm>
            <a:off x="430213" y="6392863"/>
            <a:ext cx="2413000" cy="457200"/>
          </a:xfrm>
          <a:prstGeom prst="rect">
            <a:avLst/>
          </a:prstGeom>
          <a:noFill/>
          <a:ln w="9525">
            <a:noFill/>
            <a:miter lim="800000"/>
            <a:headEnd/>
            <a:tailEnd/>
          </a:ln>
          <a:effectLst/>
        </p:spPr>
        <p:txBody>
          <a:bodyPr>
            <a:prstTxWarp prst="textNoShape">
              <a:avLst/>
            </a:prstTxWarp>
            <a:spAutoFit/>
          </a:bodyPr>
          <a:lstStyle/>
          <a:p>
            <a:r>
              <a:rPr lang="en-AU" sz="1200">
                <a:latin typeface="Arial" charset="0"/>
              </a:rPr>
              <a:t>Courtesy of NCAR, adapted from Wheeler and Kiladis (1999)</a:t>
            </a:r>
          </a:p>
        </p:txBody>
      </p:sp>
      <p:sp>
        <p:nvSpPr>
          <p:cNvPr id="114708" name="Text Box 20"/>
          <p:cNvSpPr txBox="1">
            <a:spLocks noChangeArrowheads="1"/>
          </p:cNvSpPr>
          <p:nvPr/>
        </p:nvSpPr>
        <p:spPr bwMode="auto">
          <a:xfrm>
            <a:off x="8243888" y="6453188"/>
            <a:ext cx="506412" cy="274637"/>
          </a:xfrm>
          <a:prstGeom prst="rect">
            <a:avLst/>
          </a:prstGeom>
          <a:solidFill>
            <a:schemeClr val="bg1"/>
          </a:solidFill>
          <a:ln w="9525">
            <a:noFill/>
            <a:miter lim="800000"/>
            <a:headEnd/>
            <a:tailEnd/>
          </a:ln>
          <a:effectLst/>
        </p:spPr>
        <p:txBody>
          <a:bodyPr wrap="none">
            <a:prstTxWarp prst="textNoShape">
              <a:avLst/>
            </a:prstTxWarp>
            <a:spAutoFit/>
          </a:bodyPr>
          <a:lstStyle/>
          <a:p>
            <a:r>
              <a:rPr lang="en-AU" sz="1200">
                <a:solidFill>
                  <a:srgbClr val="FF0000"/>
                </a:solidFill>
                <a:latin typeface="Arial" charset="0"/>
              </a:rPr>
              <a:t>MJO</a:t>
            </a:r>
          </a:p>
        </p:txBody>
      </p:sp>
      <p:sp>
        <p:nvSpPr>
          <p:cNvPr id="114709" name="Line 21"/>
          <p:cNvSpPr>
            <a:spLocks noChangeShapeType="1"/>
          </p:cNvSpPr>
          <p:nvPr/>
        </p:nvSpPr>
        <p:spPr bwMode="auto">
          <a:xfrm flipH="1" flipV="1">
            <a:off x="7524750" y="6381750"/>
            <a:ext cx="792163" cy="142875"/>
          </a:xfrm>
          <a:prstGeom prst="line">
            <a:avLst/>
          </a:prstGeom>
          <a:noFill/>
          <a:ln w="9525">
            <a:solidFill>
              <a:srgbClr val="FF0000"/>
            </a:solidFill>
            <a:round/>
            <a:headEnd/>
            <a:tailEnd type="triangle" w="sm" len="lg"/>
          </a:ln>
          <a:effectLst/>
        </p:spPr>
        <p:txBody>
          <a:bodyPr>
            <a:prstTxWarp prst="textNoShape">
              <a:avLst/>
            </a:prstTxWarp>
          </a:bodyPr>
          <a:lstStyle/>
          <a:p>
            <a:endParaRPr lang="en-US"/>
          </a:p>
        </p:txBody>
      </p:sp>
      <p:sp>
        <p:nvSpPr>
          <p:cNvPr id="114710" name="Line 22"/>
          <p:cNvSpPr>
            <a:spLocks noChangeShapeType="1"/>
          </p:cNvSpPr>
          <p:nvPr/>
        </p:nvSpPr>
        <p:spPr bwMode="auto">
          <a:xfrm flipH="1" flipV="1">
            <a:off x="7380288" y="3068638"/>
            <a:ext cx="936625" cy="3455987"/>
          </a:xfrm>
          <a:prstGeom prst="line">
            <a:avLst/>
          </a:prstGeom>
          <a:noFill/>
          <a:ln w="9525">
            <a:solidFill>
              <a:srgbClr val="FF0000"/>
            </a:solidFill>
            <a:round/>
            <a:headEnd/>
            <a:tailEnd type="triangle" w="sm" len="lg"/>
          </a:ln>
          <a:effectLst/>
        </p:spPr>
        <p:txBody>
          <a:bodyPr>
            <a:prstTxWarp prst="textNoShape">
              <a:avLst/>
            </a:prstTxWarp>
          </a:bodyPr>
          <a:lstStyle/>
          <a:p>
            <a:endParaRPr lang="en-US"/>
          </a:p>
        </p:txBody>
      </p:sp>
      <p:sp>
        <p:nvSpPr>
          <p:cNvPr id="114711" name="Text Box 23"/>
          <p:cNvSpPr txBox="1">
            <a:spLocks noChangeArrowheads="1"/>
          </p:cNvSpPr>
          <p:nvPr/>
        </p:nvSpPr>
        <p:spPr bwMode="auto">
          <a:xfrm>
            <a:off x="217488" y="5157788"/>
            <a:ext cx="1906587" cy="825500"/>
          </a:xfrm>
          <a:prstGeom prst="rect">
            <a:avLst/>
          </a:prstGeom>
          <a:noFill/>
          <a:ln w="9525">
            <a:noFill/>
            <a:miter lim="800000"/>
            <a:headEnd/>
            <a:tailEnd/>
          </a:ln>
          <a:effectLst/>
        </p:spPr>
        <p:txBody>
          <a:bodyPr>
            <a:prstTxWarp prst="textNoShape">
              <a:avLst/>
            </a:prstTxWarp>
            <a:spAutoFit/>
          </a:bodyPr>
          <a:lstStyle/>
          <a:p>
            <a:pPr>
              <a:spcBef>
                <a:spcPct val="50000"/>
              </a:spcBef>
            </a:pPr>
            <a:r>
              <a:rPr lang="en-AU" sz="1600">
                <a:solidFill>
                  <a:srgbClr val="FF0000"/>
                </a:solidFill>
                <a:latin typeface="Arial" charset="0"/>
              </a:rPr>
              <a:t>Convectively-coupled equatorial waves (CCEWs)</a:t>
            </a:r>
          </a:p>
        </p:txBody>
      </p:sp>
      <p:sp>
        <p:nvSpPr>
          <p:cNvPr id="114712" name="Line 24"/>
          <p:cNvSpPr>
            <a:spLocks noChangeShapeType="1"/>
          </p:cNvSpPr>
          <p:nvPr/>
        </p:nvSpPr>
        <p:spPr bwMode="auto">
          <a:xfrm flipV="1">
            <a:off x="2051050" y="4473575"/>
            <a:ext cx="1549400" cy="1116013"/>
          </a:xfrm>
          <a:prstGeom prst="line">
            <a:avLst/>
          </a:prstGeom>
          <a:noFill/>
          <a:ln w="9525">
            <a:solidFill>
              <a:srgbClr val="FF0000"/>
            </a:solidFill>
            <a:round/>
            <a:headEnd/>
            <a:tailEnd type="triangle" w="sm" len="lg"/>
          </a:ln>
          <a:effectLst/>
        </p:spPr>
        <p:txBody>
          <a:bodyPr>
            <a:prstTxWarp prst="textNoShape">
              <a:avLst/>
            </a:prstTxWarp>
          </a:bodyPr>
          <a:lstStyle/>
          <a:p>
            <a:endParaRPr lang="en-US"/>
          </a:p>
        </p:txBody>
      </p:sp>
      <p:sp>
        <p:nvSpPr>
          <p:cNvPr id="114713" name="Line 25"/>
          <p:cNvSpPr>
            <a:spLocks noChangeShapeType="1"/>
          </p:cNvSpPr>
          <p:nvPr/>
        </p:nvSpPr>
        <p:spPr bwMode="auto">
          <a:xfrm flipV="1">
            <a:off x="2051050" y="5516563"/>
            <a:ext cx="1981200" cy="73025"/>
          </a:xfrm>
          <a:prstGeom prst="line">
            <a:avLst/>
          </a:prstGeom>
          <a:noFill/>
          <a:ln w="9525">
            <a:solidFill>
              <a:srgbClr val="FF0000"/>
            </a:solidFill>
            <a:round/>
            <a:headEnd/>
            <a:tailEnd type="triangle" w="sm" len="lg"/>
          </a:ln>
          <a:effectLst/>
        </p:spPr>
        <p:txBody>
          <a:bodyPr>
            <a:prstTxWarp prst="textNoShape">
              <a:avLst/>
            </a:prstTxWarp>
          </a:bodyPr>
          <a:lstStyle/>
          <a:p>
            <a:endParaRPr lang="en-US"/>
          </a:p>
        </p:txBody>
      </p:sp>
      <p:sp>
        <p:nvSpPr>
          <p:cNvPr id="114714" name="Line 26"/>
          <p:cNvSpPr>
            <a:spLocks noChangeShapeType="1"/>
          </p:cNvSpPr>
          <p:nvPr/>
        </p:nvSpPr>
        <p:spPr bwMode="auto">
          <a:xfrm>
            <a:off x="2051050" y="5589588"/>
            <a:ext cx="4141788" cy="576262"/>
          </a:xfrm>
          <a:prstGeom prst="line">
            <a:avLst/>
          </a:prstGeom>
          <a:noFill/>
          <a:ln w="9525">
            <a:solidFill>
              <a:srgbClr val="FF0000"/>
            </a:solidFill>
            <a:round/>
            <a:headEnd/>
            <a:tailEnd type="triangle" w="sm" len="lg"/>
          </a:ln>
          <a:effectLst/>
        </p:spPr>
        <p:txBody>
          <a:bodyPr>
            <a:prstTxWarp prst="textNoShape">
              <a:avLst/>
            </a:prstTxWarp>
          </a:bodyPr>
          <a:lstStyle/>
          <a:p>
            <a:endParaRPr lang="en-US"/>
          </a:p>
        </p:txBody>
      </p:sp>
      <p:sp>
        <p:nvSpPr>
          <p:cNvPr id="114715" name="Line 27"/>
          <p:cNvSpPr>
            <a:spLocks noChangeShapeType="1"/>
          </p:cNvSpPr>
          <p:nvPr/>
        </p:nvSpPr>
        <p:spPr bwMode="auto">
          <a:xfrm>
            <a:off x="2051050" y="5589588"/>
            <a:ext cx="5437188" cy="287337"/>
          </a:xfrm>
          <a:prstGeom prst="line">
            <a:avLst/>
          </a:prstGeom>
          <a:noFill/>
          <a:ln w="9525">
            <a:solidFill>
              <a:srgbClr val="FF0000"/>
            </a:solidFill>
            <a:round/>
            <a:headEnd/>
            <a:tailEnd type="triangle" w="sm" len="lg"/>
          </a:ln>
          <a:effectLst/>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Content Placeholder 2"/>
          <p:cNvSpPr>
            <a:spLocks noGrp="1"/>
          </p:cNvSpPr>
          <p:nvPr>
            <p:ph idx="1"/>
          </p:nvPr>
        </p:nvSpPr>
        <p:spPr/>
        <p:txBody>
          <a:bodyPr>
            <a:normAutofit/>
          </a:bodyPr>
          <a:lstStyle/>
          <a:p>
            <a:pPr>
              <a:buNone/>
            </a:pPr>
            <a:endParaRPr lang="en-US" sz="2400" dirty="0" smtClean="0">
              <a:solidFill>
                <a:srgbClr val="0000FF"/>
              </a:solidFill>
            </a:endParaRPr>
          </a:p>
          <a:p>
            <a:pPr>
              <a:buFont typeface="Arial" charset="0"/>
              <a:buNone/>
            </a:pPr>
            <a:endParaRPr lang="en-US" sz="2400" dirty="0" smtClean="0">
              <a:solidFill>
                <a:srgbClr val="0000FF"/>
              </a:solidFill>
            </a:endParaRPr>
          </a:p>
          <a:p>
            <a:pPr>
              <a:buFont typeface="Arial" charset="0"/>
              <a:buNone/>
            </a:pPr>
            <a:r>
              <a:rPr lang="en-US" sz="2400" dirty="0" smtClean="0">
                <a:solidFill>
                  <a:srgbClr val="0000FF"/>
                </a:solidFill>
              </a:rPr>
              <a:t> </a:t>
            </a:r>
          </a:p>
        </p:txBody>
      </p:sp>
      <p:sp>
        <p:nvSpPr>
          <p:cNvPr id="113667" name="Text Box 4"/>
          <p:cNvSpPr txBox="1">
            <a:spLocks noChangeArrowheads="1"/>
          </p:cNvSpPr>
          <p:nvPr/>
        </p:nvSpPr>
        <p:spPr bwMode="auto">
          <a:xfrm>
            <a:off x="228600" y="228600"/>
            <a:ext cx="8610600" cy="400050"/>
          </a:xfrm>
          <a:prstGeom prst="rect">
            <a:avLst/>
          </a:prstGeom>
          <a:solidFill>
            <a:srgbClr val="99CCFF"/>
          </a:solidFill>
          <a:ln w="9525">
            <a:noFill/>
            <a:miter lim="800000"/>
            <a:headEnd/>
            <a:tailEnd/>
          </a:ln>
        </p:spPr>
        <p:txBody>
          <a:bodyPr>
            <a:prstTxWarp prst="textNoShape">
              <a:avLst/>
            </a:prstTxWarp>
            <a:spAutoFit/>
          </a:bodyPr>
          <a:lstStyle/>
          <a:p>
            <a:pPr marL="457200" indent="-457200">
              <a:spcBef>
                <a:spcPct val="50000"/>
              </a:spcBef>
            </a:pPr>
            <a:r>
              <a:rPr lang="en-GB" sz="2000" b="1" dirty="0" smtClean="0">
                <a:solidFill>
                  <a:srgbClr val="0000FF"/>
                </a:solidFill>
              </a:rPr>
              <a:t>5.3.2 Kelvin Waves over Africa</a:t>
            </a:r>
            <a:endParaRPr lang="en-US" sz="2000" b="1" dirty="0">
              <a:solidFill>
                <a:srgbClr val="0000FF"/>
              </a:solidFill>
            </a:endParaRPr>
          </a:p>
        </p:txBody>
      </p:sp>
      <p:pic>
        <p:nvPicPr>
          <p:cNvPr id="4" name="Picture 16" descr="1990"/>
          <p:cNvPicPr>
            <a:picLocks noChangeAspect="1" noChangeArrowheads="1"/>
          </p:cNvPicPr>
          <p:nvPr/>
        </p:nvPicPr>
        <p:blipFill>
          <a:blip r:embed="rId2"/>
          <a:srcRect l="15646" t="21909" r="19647" b="18364"/>
          <a:stretch>
            <a:fillRect/>
          </a:stretch>
        </p:blipFill>
        <p:spPr bwMode="auto">
          <a:xfrm>
            <a:off x="1253323" y="1191064"/>
            <a:ext cx="4292856" cy="5129197"/>
          </a:xfrm>
          <a:prstGeom prst="rect">
            <a:avLst/>
          </a:prstGeom>
          <a:noFill/>
          <a:ln w="9525">
            <a:noFill/>
            <a:miter lim="800000"/>
            <a:headEnd/>
            <a:tailEnd/>
          </a:ln>
        </p:spPr>
      </p:pic>
      <p:sp>
        <p:nvSpPr>
          <p:cNvPr id="5" name="Text Box 5"/>
          <p:cNvSpPr txBox="1">
            <a:spLocks noChangeArrowheads="1"/>
          </p:cNvSpPr>
          <p:nvPr/>
        </p:nvSpPr>
        <p:spPr bwMode="auto">
          <a:xfrm>
            <a:off x="6553200" y="1828800"/>
            <a:ext cx="2514600" cy="1200150"/>
          </a:xfrm>
          <a:prstGeom prst="rect">
            <a:avLst/>
          </a:prstGeom>
          <a:noFill/>
          <a:ln w="9525">
            <a:solidFill>
              <a:schemeClr val="tx1"/>
            </a:solidFill>
            <a:miter lim="800000"/>
            <a:headEnd/>
            <a:tailEnd/>
          </a:ln>
        </p:spPr>
        <p:txBody>
          <a:bodyPr>
            <a:prstTxWarp prst="textNoShape">
              <a:avLst/>
            </a:prstTxWarp>
            <a:spAutoFit/>
          </a:bodyPr>
          <a:lstStyle/>
          <a:p>
            <a:r>
              <a:rPr lang="en-US"/>
              <a:t>2-6d filtered T</a:t>
            </a:r>
            <a:r>
              <a:rPr lang="en-US" baseline="-25000"/>
              <a:t>B</a:t>
            </a:r>
            <a:r>
              <a:rPr lang="en-US"/>
              <a:t> (shaded) and 700hPa </a:t>
            </a:r>
            <a:r>
              <a:rPr lang="en-US">
                <a:sym typeface="Symbol" charset="2"/>
              </a:rPr>
              <a:t> (contoured); averaged in 10-15N</a:t>
            </a:r>
          </a:p>
        </p:txBody>
      </p:sp>
      <p:sp>
        <p:nvSpPr>
          <p:cNvPr id="6" name="Text Box 26"/>
          <p:cNvSpPr txBox="1">
            <a:spLocks noChangeArrowheads="1"/>
          </p:cNvSpPr>
          <p:nvPr/>
        </p:nvSpPr>
        <p:spPr bwMode="auto">
          <a:xfrm>
            <a:off x="6553200" y="4953000"/>
            <a:ext cx="2454275" cy="650875"/>
          </a:xfrm>
          <a:prstGeom prst="rect">
            <a:avLst/>
          </a:prstGeom>
          <a:noFill/>
          <a:ln w="9525">
            <a:solidFill>
              <a:schemeClr val="tx1"/>
            </a:solidFill>
            <a:miter lim="800000"/>
            <a:headEnd/>
            <a:tailEnd/>
          </a:ln>
        </p:spPr>
        <p:txBody>
          <a:bodyPr>
            <a:prstTxWarp prst="textNoShape">
              <a:avLst/>
            </a:prstTxWarp>
            <a:spAutoFit/>
          </a:bodyPr>
          <a:lstStyle/>
          <a:p>
            <a:r>
              <a:rPr lang="en-US"/>
              <a:t>From Mekonnen et al, 2006 (J. Climate).</a:t>
            </a:r>
          </a:p>
        </p:txBody>
      </p:sp>
      <p:sp>
        <p:nvSpPr>
          <p:cNvPr id="7" name="TextBox 6"/>
          <p:cNvSpPr txBox="1"/>
          <p:nvPr/>
        </p:nvSpPr>
        <p:spPr>
          <a:xfrm>
            <a:off x="684590" y="823456"/>
            <a:ext cx="6230769" cy="369332"/>
          </a:xfrm>
          <a:prstGeom prst="rect">
            <a:avLst/>
          </a:prstGeom>
          <a:noFill/>
        </p:spPr>
        <p:txBody>
          <a:bodyPr wrap="square" rtlCol="0">
            <a:spAutoFit/>
          </a:bodyPr>
          <a:lstStyle/>
          <a:p>
            <a:r>
              <a:rPr lang="en-US" dirty="0" smtClean="0"/>
              <a:t>Some motivation for studying Kelvin Waves over Africa</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533400" y="762000"/>
            <a:ext cx="7270750" cy="457200"/>
          </a:xfrm>
          <a:prstGeom prst="rect">
            <a:avLst/>
          </a:prstGeom>
          <a:noFill/>
          <a:ln w="9525">
            <a:noFill/>
            <a:miter lim="800000"/>
            <a:headEnd/>
            <a:tailEnd/>
          </a:ln>
        </p:spPr>
        <p:txBody>
          <a:bodyPr wrap="none">
            <a:prstTxWarp prst="textNoShape">
              <a:avLst/>
            </a:prstTxWarp>
            <a:spAutoFit/>
          </a:bodyPr>
          <a:lstStyle/>
          <a:p>
            <a:r>
              <a:rPr lang="en-US" sz="2400">
                <a:solidFill>
                  <a:srgbClr val="0000FF"/>
                </a:solidFill>
              </a:rPr>
              <a:t>Average Kelvin filtered T</a:t>
            </a:r>
            <a:r>
              <a:rPr lang="en-US" sz="2400" baseline="-25000">
                <a:solidFill>
                  <a:srgbClr val="0000FF"/>
                </a:solidFill>
              </a:rPr>
              <a:t>B</a:t>
            </a:r>
            <a:r>
              <a:rPr lang="en-US" sz="2400">
                <a:solidFill>
                  <a:srgbClr val="0000FF"/>
                </a:solidFill>
              </a:rPr>
              <a:t> variance (JAS 1984-2004)</a:t>
            </a:r>
          </a:p>
        </p:txBody>
      </p:sp>
      <p:pic>
        <p:nvPicPr>
          <p:cNvPr id="114691" name="Picture 3"/>
          <p:cNvPicPr>
            <a:picLocks noChangeAspect="1" noChangeArrowheads="1"/>
          </p:cNvPicPr>
          <p:nvPr/>
        </p:nvPicPr>
        <p:blipFill>
          <a:blip r:embed="rId3"/>
          <a:srcRect/>
          <a:stretch>
            <a:fillRect/>
          </a:stretch>
        </p:blipFill>
        <p:spPr bwMode="auto">
          <a:xfrm>
            <a:off x="304800" y="1828800"/>
            <a:ext cx="8450263" cy="1828800"/>
          </a:xfrm>
          <a:prstGeom prst="rect">
            <a:avLst/>
          </a:prstGeom>
          <a:noFill/>
          <a:ln w="9525">
            <a:noFill/>
            <a:miter lim="800000"/>
            <a:headEnd/>
            <a:tailEnd/>
          </a:ln>
        </p:spPr>
      </p:pic>
      <p:sp>
        <p:nvSpPr>
          <p:cNvPr id="114692" name="Text Box 4"/>
          <p:cNvSpPr txBox="1">
            <a:spLocks noChangeArrowheads="1"/>
          </p:cNvSpPr>
          <p:nvPr/>
        </p:nvSpPr>
        <p:spPr bwMode="auto">
          <a:xfrm>
            <a:off x="152400" y="3914775"/>
            <a:ext cx="8686800" cy="1200150"/>
          </a:xfrm>
          <a:prstGeom prst="rect">
            <a:avLst/>
          </a:prstGeom>
          <a:noFill/>
          <a:ln w="9525">
            <a:noFill/>
            <a:miter lim="800000"/>
            <a:headEnd/>
            <a:tailEnd/>
          </a:ln>
        </p:spPr>
        <p:txBody>
          <a:bodyPr>
            <a:prstTxWarp prst="textNoShape">
              <a:avLst/>
            </a:prstTxWarp>
            <a:spAutoFit/>
          </a:bodyPr>
          <a:lstStyle/>
          <a:p>
            <a:pPr>
              <a:buFontTx/>
              <a:buChar char="•"/>
            </a:pPr>
            <a:r>
              <a:rPr lang="en-US" sz="2400">
                <a:solidFill>
                  <a:srgbClr val="0000FF"/>
                </a:solidFill>
              </a:rPr>
              <a:t> Peaks over tropical Africa, equatorial Indian Ocean, tropical 	Pacific</a:t>
            </a:r>
          </a:p>
          <a:p>
            <a:pPr>
              <a:buFontTx/>
              <a:buChar char="•"/>
            </a:pPr>
            <a:r>
              <a:rPr lang="en-US" sz="2400">
                <a:solidFill>
                  <a:srgbClr val="0000FF"/>
                </a:solidFill>
              </a:rPr>
              <a:t> Max. over Africa near 10N, 20E</a:t>
            </a:r>
          </a:p>
        </p:txBody>
      </p:sp>
      <p:sp>
        <p:nvSpPr>
          <p:cNvPr id="7" name="Text Box 4"/>
          <p:cNvSpPr txBox="1">
            <a:spLocks noChangeArrowheads="1"/>
          </p:cNvSpPr>
          <p:nvPr/>
        </p:nvSpPr>
        <p:spPr bwMode="auto">
          <a:xfrm>
            <a:off x="228600" y="228600"/>
            <a:ext cx="8610600" cy="400050"/>
          </a:xfrm>
          <a:prstGeom prst="rect">
            <a:avLst/>
          </a:prstGeom>
          <a:solidFill>
            <a:srgbClr val="99CCFF"/>
          </a:solidFill>
          <a:ln w="9525">
            <a:noFill/>
            <a:miter lim="800000"/>
            <a:headEnd/>
            <a:tailEnd/>
          </a:ln>
        </p:spPr>
        <p:txBody>
          <a:bodyPr>
            <a:prstTxWarp prst="textNoShape">
              <a:avLst/>
            </a:prstTxWarp>
            <a:spAutoFit/>
          </a:bodyPr>
          <a:lstStyle/>
          <a:p>
            <a:pPr marL="457200" indent="-457200">
              <a:spcBef>
                <a:spcPct val="50000"/>
              </a:spcBef>
            </a:pPr>
            <a:r>
              <a:rPr lang="en-GB" sz="2000" b="1" dirty="0" smtClean="0">
                <a:solidFill>
                  <a:srgbClr val="0000FF"/>
                </a:solidFill>
              </a:rPr>
              <a:t>5.3.2 Kelvin Waves over Africa</a:t>
            </a:r>
            <a:endParaRPr lang="en-US" sz="2000" b="1" dirty="0">
              <a:solidFill>
                <a:srgbClr val="0000FF"/>
              </a:solidFill>
            </a:endParaRPr>
          </a:p>
        </p:txBody>
      </p:sp>
    </p:spTree>
  </p:cSld>
  <p:clrMapOvr>
    <a:masterClrMapping/>
  </p:clrMapOvr>
  <p:transition advTm="10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6738" name="Picture 2"/>
          <p:cNvPicPr>
            <a:picLocks noChangeAspect="1" noChangeArrowheads="1"/>
          </p:cNvPicPr>
          <p:nvPr/>
        </p:nvPicPr>
        <p:blipFill>
          <a:blip r:embed="rId3"/>
          <a:srcRect l="13527" t="9973" r="43297" b="16502"/>
          <a:stretch>
            <a:fillRect/>
          </a:stretch>
        </p:blipFill>
        <p:spPr bwMode="auto">
          <a:xfrm>
            <a:off x="685800" y="609600"/>
            <a:ext cx="6781800" cy="2497138"/>
          </a:xfrm>
          <a:prstGeom prst="rect">
            <a:avLst/>
          </a:prstGeom>
          <a:noFill/>
          <a:ln w="9525">
            <a:solidFill>
              <a:schemeClr val="accent1"/>
            </a:solidFill>
            <a:miter lim="800000"/>
            <a:headEnd/>
            <a:tailEnd/>
          </a:ln>
        </p:spPr>
      </p:pic>
      <p:sp>
        <p:nvSpPr>
          <p:cNvPr id="116739" name="Text Box 3"/>
          <p:cNvSpPr txBox="1">
            <a:spLocks noChangeArrowheads="1"/>
          </p:cNvSpPr>
          <p:nvPr/>
        </p:nvSpPr>
        <p:spPr bwMode="auto">
          <a:xfrm>
            <a:off x="4876800" y="533400"/>
            <a:ext cx="412750" cy="1189038"/>
          </a:xfrm>
          <a:prstGeom prst="rect">
            <a:avLst/>
          </a:prstGeom>
          <a:noFill/>
          <a:ln w="9525">
            <a:noFill/>
            <a:miter lim="800000"/>
            <a:headEnd/>
            <a:tailEnd/>
          </a:ln>
        </p:spPr>
        <p:txBody>
          <a:bodyPr wrap="none">
            <a:prstTxWarp prst="textNoShape">
              <a:avLst/>
            </a:prstTxWarp>
            <a:spAutoFit/>
          </a:bodyPr>
          <a:lstStyle/>
          <a:p>
            <a:r>
              <a:rPr lang="en-US" sz="7200">
                <a:sym typeface="Symbol" charset="2"/>
              </a:rPr>
              <a:t></a:t>
            </a:r>
          </a:p>
        </p:txBody>
      </p:sp>
      <p:sp>
        <p:nvSpPr>
          <p:cNvPr id="116740" name="Rectangle 4"/>
          <p:cNvSpPr>
            <a:spLocks noChangeArrowheads="1"/>
          </p:cNvSpPr>
          <p:nvPr/>
        </p:nvSpPr>
        <p:spPr bwMode="auto">
          <a:xfrm>
            <a:off x="457200" y="4241800"/>
            <a:ext cx="8153400" cy="1625600"/>
          </a:xfrm>
          <a:prstGeom prst="rect">
            <a:avLst/>
          </a:prstGeom>
          <a:noFill/>
          <a:ln w="9525">
            <a:solidFill>
              <a:srgbClr val="FF0000"/>
            </a:solidFill>
            <a:miter lim="800000"/>
            <a:headEnd/>
            <a:tailEnd/>
          </a:ln>
        </p:spPr>
        <p:txBody>
          <a:bodyPr>
            <a:prstTxWarp prst="textNoShape">
              <a:avLst/>
            </a:prstTxWarp>
            <a:spAutoFit/>
          </a:bodyPr>
          <a:lstStyle/>
          <a:p>
            <a:r>
              <a:rPr lang="en-US" sz="2000">
                <a:solidFill>
                  <a:srgbClr val="0000FF"/>
                </a:solidFill>
              </a:rPr>
              <a:t>Total fields (T</a:t>
            </a:r>
            <a:r>
              <a:rPr lang="en-US" sz="2000" baseline="-25000">
                <a:solidFill>
                  <a:srgbClr val="0000FF"/>
                </a:solidFill>
              </a:rPr>
              <a:t>B</a:t>
            </a:r>
            <a:r>
              <a:rPr lang="en-US" sz="2000">
                <a:solidFill>
                  <a:srgbClr val="0000FF"/>
                </a:solidFill>
              </a:rPr>
              <a:t>, wind, height, velocity potential, etc. ) are lag regressed onto Kelvin filtered time series at a base point.</a:t>
            </a:r>
          </a:p>
          <a:p>
            <a:endParaRPr lang="en-US" sz="2000">
              <a:solidFill>
                <a:srgbClr val="0000FF"/>
              </a:solidFill>
            </a:endParaRPr>
          </a:p>
          <a:p>
            <a:r>
              <a:rPr lang="en-US" sz="2000">
                <a:solidFill>
                  <a:srgbClr val="0000FF"/>
                </a:solidFill>
              </a:rPr>
              <a:t>The results are anomalies with respect to -1 standard deviation of the base point Kelvin filtered time series.</a:t>
            </a:r>
          </a:p>
        </p:txBody>
      </p:sp>
      <p:sp>
        <p:nvSpPr>
          <p:cNvPr id="116741" name="Text Box 5"/>
          <p:cNvSpPr txBox="1">
            <a:spLocks noChangeArrowheads="1"/>
          </p:cNvSpPr>
          <p:nvPr/>
        </p:nvSpPr>
        <p:spPr bwMode="auto">
          <a:xfrm>
            <a:off x="3962400" y="3200400"/>
            <a:ext cx="2652713" cy="396875"/>
          </a:xfrm>
          <a:prstGeom prst="rect">
            <a:avLst/>
          </a:prstGeom>
          <a:noFill/>
          <a:ln w="9525">
            <a:noFill/>
            <a:miter lim="800000"/>
            <a:headEnd/>
            <a:tailEnd/>
          </a:ln>
        </p:spPr>
        <p:txBody>
          <a:bodyPr wrap="none">
            <a:prstTxWarp prst="textNoShape">
              <a:avLst/>
            </a:prstTxWarp>
            <a:spAutoFit/>
          </a:bodyPr>
          <a:lstStyle/>
          <a:p>
            <a:r>
              <a:rPr lang="en-US" sz="2000"/>
              <a:t>Base point : 10N, 20E</a:t>
            </a:r>
          </a:p>
        </p:txBody>
      </p:sp>
      <p:sp>
        <p:nvSpPr>
          <p:cNvPr id="116742" name="Line 6"/>
          <p:cNvSpPr>
            <a:spLocks noChangeShapeType="1"/>
          </p:cNvSpPr>
          <p:nvPr/>
        </p:nvSpPr>
        <p:spPr bwMode="auto">
          <a:xfrm flipH="1" flipV="1">
            <a:off x="5105400" y="1600200"/>
            <a:ext cx="76200" cy="1676400"/>
          </a:xfrm>
          <a:prstGeom prst="line">
            <a:avLst/>
          </a:prstGeom>
          <a:noFill/>
          <a:ln w="19050">
            <a:solidFill>
              <a:srgbClr val="FF0000"/>
            </a:solidFill>
            <a:round/>
            <a:headEnd/>
            <a:tailEnd type="triangle" w="med" len="med"/>
          </a:ln>
        </p:spPr>
        <p:txBody>
          <a:bodyPr>
            <a:prstTxWarp prst="textNoShape">
              <a:avLst/>
            </a:prstTxWarp>
          </a:bodyPr>
          <a:lstStyle/>
          <a:p>
            <a:endParaRPr lang="en-US"/>
          </a:p>
        </p:txBody>
      </p:sp>
      <p:sp>
        <p:nvSpPr>
          <p:cNvPr id="116743" name="Text Box 7"/>
          <p:cNvSpPr txBox="1">
            <a:spLocks noChangeArrowheads="1"/>
          </p:cNvSpPr>
          <p:nvPr/>
        </p:nvSpPr>
        <p:spPr bwMode="auto">
          <a:xfrm>
            <a:off x="669925" y="3821113"/>
            <a:ext cx="5516563" cy="400050"/>
          </a:xfrm>
          <a:prstGeom prst="rect">
            <a:avLst/>
          </a:prstGeom>
          <a:noFill/>
          <a:ln w="9525">
            <a:noFill/>
            <a:miter lim="800000"/>
            <a:headEnd/>
            <a:tailEnd/>
          </a:ln>
        </p:spPr>
        <p:txBody>
          <a:bodyPr wrap="none">
            <a:prstTxWarp prst="textNoShape">
              <a:avLst/>
            </a:prstTxWarp>
            <a:spAutoFit/>
          </a:bodyPr>
          <a:lstStyle/>
          <a:p>
            <a:r>
              <a:rPr lang="en-US" sz="2000">
                <a:solidFill>
                  <a:srgbClr val="0000FF"/>
                </a:solidFill>
              </a:rPr>
              <a:t>Composites based on regression technique ….</a:t>
            </a:r>
          </a:p>
        </p:txBody>
      </p:sp>
      <p:sp>
        <p:nvSpPr>
          <p:cNvPr id="11" name="Text Box 4"/>
          <p:cNvSpPr txBox="1">
            <a:spLocks noChangeArrowheads="1"/>
          </p:cNvSpPr>
          <p:nvPr/>
        </p:nvSpPr>
        <p:spPr bwMode="auto">
          <a:xfrm>
            <a:off x="228600" y="228600"/>
            <a:ext cx="8610600" cy="400050"/>
          </a:xfrm>
          <a:prstGeom prst="rect">
            <a:avLst/>
          </a:prstGeom>
          <a:solidFill>
            <a:srgbClr val="99CCFF"/>
          </a:solidFill>
          <a:ln w="9525">
            <a:noFill/>
            <a:miter lim="800000"/>
            <a:headEnd/>
            <a:tailEnd/>
          </a:ln>
        </p:spPr>
        <p:txBody>
          <a:bodyPr>
            <a:prstTxWarp prst="textNoShape">
              <a:avLst/>
            </a:prstTxWarp>
            <a:spAutoFit/>
          </a:bodyPr>
          <a:lstStyle/>
          <a:p>
            <a:pPr marL="457200" indent="-457200">
              <a:spcBef>
                <a:spcPct val="50000"/>
              </a:spcBef>
            </a:pPr>
            <a:r>
              <a:rPr lang="en-GB" sz="2000" b="1" dirty="0" smtClean="0">
                <a:solidFill>
                  <a:srgbClr val="0000FF"/>
                </a:solidFill>
              </a:rPr>
              <a:t>5.3.2 Kelvin Waves over Africa</a:t>
            </a:r>
            <a:endParaRPr lang="en-US" sz="2000" b="1" dirty="0">
              <a:solidFill>
                <a:srgbClr val="0000FF"/>
              </a:solidFill>
            </a:endParaRPr>
          </a:p>
        </p:txBody>
      </p:sp>
    </p:spTree>
  </p:cSld>
  <p:clrMapOvr>
    <a:masterClrMapping/>
  </p:clrMapOvr>
  <p:transition advTm="1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28600" y="228600"/>
            <a:ext cx="8610600" cy="369332"/>
          </a:xfrm>
          <a:prstGeom prst="rect">
            <a:avLst/>
          </a:prstGeom>
          <a:solidFill>
            <a:srgbClr val="99CCFF"/>
          </a:solidFill>
          <a:ln w="9525">
            <a:noFill/>
            <a:miter lim="800000"/>
            <a:headEnd/>
            <a:tailEnd/>
          </a:ln>
        </p:spPr>
        <p:txBody>
          <a:bodyPr>
            <a:prstTxWarp prst="textNoShape">
              <a:avLst/>
            </a:prstTxWarp>
            <a:spAutoFit/>
          </a:bodyPr>
          <a:lstStyle/>
          <a:p>
            <a:pPr marL="457200" indent="-457200">
              <a:spcBef>
                <a:spcPct val="50000"/>
              </a:spcBef>
            </a:pPr>
            <a:r>
              <a:rPr lang="en-GB" b="1" dirty="0" smtClean="0">
                <a:solidFill>
                  <a:srgbClr val="0000FF"/>
                </a:solidFill>
              </a:rPr>
              <a:t>5.1 Introduction</a:t>
            </a:r>
            <a:endParaRPr lang="en-US" b="1" dirty="0">
              <a:solidFill>
                <a:srgbClr val="0000FF"/>
              </a:solidFill>
            </a:endParaRPr>
          </a:p>
        </p:txBody>
      </p:sp>
      <p:pic>
        <p:nvPicPr>
          <p:cNvPr id="6" name="Picture 8" descr="hov"/>
          <p:cNvPicPr>
            <a:picLocks noChangeAspect="1" noChangeArrowheads="1"/>
          </p:cNvPicPr>
          <p:nvPr/>
        </p:nvPicPr>
        <p:blipFill>
          <a:blip r:embed="rId2"/>
          <a:srcRect/>
          <a:stretch>
            <a:fillRect/>
          </a:stretch>
        </p:blipFill>
        <p:spPr bwMode="auto">
          <a:xfrm>
            <a:off x="1184354" y="1713554"/>
            <a:ext cx="4495772" cy="4383378"/>
          </a:xfrm>
          <a:prstGeom prst="rect">
            <a:avLst/>
          </a:prstGeom>
          <a:noFill/>
          <a:ln w="9525">
            <a:noFill/>
            <a:miter lim="800000"/>
            <a:headEnd/>
            <a:tailEnd/>
          </a:ln>
        </p:spPr>
      </p:pic>
      <p:sp>
        <p:nvSpPr>
          <p:cNvPr id="7" name="Text Box 2"/>
          <p:cNvSpPr txBox="1">
            <a:spLocks noChangeArrowheads="1"/>
          </p:cNvSpPr>
          <p:nvPr/>
        </p:nvSpPr>
        <p:spPr bwMode="auto">
          <a:xfrm>
            <a:off x="428623" y="957575"/>
            <a:ext cx="6858000" cy="457200"/>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2400" dirty="0">
                <a:solidFill>
                  <a:srgbClr val="0000FF"/>
                </a:solidFill>
                <a:latin typeface="Times" charset="0"/>
                <a:ea typeface="ＭＳ Ｐゴシック" charset="-128"/>
                <a:cs typeface="ＭＳ Ｐゴシック" charset="-128"/>
              </a:rPr>
              <a:t>1998 CLAUS Brightness Temperature    5ºS-5º 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6781800" y="304800"/>
            <a:ext cx="2057400" cy="1200150"/>
          </a:xfrm>
          <a:prstGeom prst="rect">
            <a:avLst/>
          </a:prstGeom>
          <a:noFill/>
          <a:ln w="9525">
            <a:solidFill>
              <a:schemeClr val="tx1"/>
            </a:solidFill>
            <a:miter lim="800000"/>
            <a:headEnd/>
            <a:tailEnd/>
          </a:ln>
        </p:spPr>
        <p:txBody>
          <a:bodyPr>
            <a:prstTxWarp prst="textNoShape">
              <a:avLst/>
            </a:prstTxWarp>
            <a:spAutoFit/>
          </a:bodyPr>
          <a:lstStyle/>
          <a:p>
            <a:r>
              <a:rPr lang="en-US"/>
              <a:t>KT</a:t>
            </a:r>
            <a:r>
              <a:rPr lang="en-US" baseline="-25000"/>
              <a:t>B</a:t>
            </a:r>
            <a:r>
              <a:rPr lang="en-US" baseline="30000"/>
              <a:t> </a:t>
            </a:r>
            <a:r>
              <a:rPr lang="en-US"/>
              <a:t>anomalies (shaded), Velocity potential @ 200-hPa (contoured)</a:t>
            </a:r>
          </a:p>
        </p:txBody>
      </p:sp>
      <p:pic>
        <p:nvPicPr>
          <p:cNvPr id="118787" name="Picture 3" descr="KTB-VELP10N20E"/>
          <p:cNvPicPr>
            <a:picLocks noChangeAspect="1" noChangeArrowheads="1"/>
          </p:cNvPicPr>
          <p:nvPr/>
        </p:nvPicPr>
        <p:blipFill>
          <a:blip r:embed="rId3"/>
          <a:srcRect l="17928" t="20622" r="13765" b="18909"/>
          <a:stretch>
            <a:fillRect/>
          </a:stretch>
        </p:blipFill>
        <p:spPr bwMode="auto">
          <a:xfrm>
            <a:off x="838200" y="0"/>
            <a:ext cx="5867400" cy="6691313"/>
          </a:xfrm>
          <a:prstGeom prst="rect">
            <a:avLst/>
          </a:prstGeom>
          <a:noFill/>
          <a:ln w="9525">
            <a:noFill/>
            <a:miter lim="800000"/>
            <a:headEnd/>
            <a:tailEnd/>
          </a:ln>
        </p:spPr>
      </p:pic>
      <p:sp>
        <p:nvSpPr>
          <p:cNvPr id="118788" name="Text Box 4"/>
          <p:cNvSpPr txBox="1">
            <a:spLocks noChangeArrowheads="1"/>
          </p:cNvSpPr>
          <p:nvPr/>
        </p:nvSpPr>
        <p:spPr bwMode="auto">
          <a:xfrm rot="10800000">
            <a:off x="349250" y="2590800"/>
            <a:ext cx="488950" cy="1600200"/>
          </a:xfrm>
          <a:prstGeom prst="rect">
            <a:avLst/>
          </a:prstGeom>
          <a:noFill/>
          <a:ln w="9525">
            <a:noFill/>
            <a:miter lim="800000"/>
            <a:headEnd/>
            <a:tailEnd/>
          </a:ln>
        </p:spPr>
        <p:txBody>
          <a:bodyPr vert="eaVert">
            <a:prstTxWarp prst="textNoShape">
              <a:avLst/>
            </a:prstTxWarp>
            <a:spAutoFit/>
          </a:bodyPr>
          <a:lstStyle/>
          <a:p>
            <a:pPr>
              <a:spcBef>
                <a:spcPct val="50000"/>
              </a:spcBef>
            </a:pPr>
            <a:r>
              <a:rPr lang="en-US" sz="2000" b="1"/>
              <a:t>Lag (days)</a:t>
            </a:r>
          </a:p>
        </p:txBody>
      </p:sp>
      <p:sp>
        <p:nvSpPr>
          <p:cNvPr id="118789" name="TextBox 4"/>
          <p:cNvSpPr txBox="1">
            <a:spLocks noChangeArrowheads="1"/>
          </p:cNvSpPr>
          <p:nvPr/>
        </p:nvSpPr>
        <p:spPr bwMode="auto">
          <a:xfrm>
            <a:off x="6781800" y="1752600"/>
            <a:ext cx="2209800" cy="6186488"/>
          </a:xfrm>
          <a:prstGeom prst="rect">
            <a:avLst/>
          </a:prstGeom>
          <a:noFill/>
          <a:ln w="9525">
            <a:noFill/>
            <a:miter lim="800000"/>
            <a:headEnd/>
            <a:tailEnd/>
          </a:ln>
        </p:spPr>
        <p:txBody>
          <a:bodyPr>
            <a:prstTxWarp prst="textNoShape">
              <a:avLst/>
            </a:prstTxWarp>
            <a:spAutoFit/>
          </a:bodyPr>
          <a:lstStyle/>
          <a:p>
            <a:r>
              <a:rPr lang="en-US"/>
              <a:t>Winds can be separated into their contribution to the divergent and rotational flow.</a:t>
            </a:r>
          </a:p>
          <a:p>
            <a:endParaRPr lang="en-US"/>
          </a:p>
          <a:p>
            <a:r>
              <a:rPr lang="en-US"/>
              <a:t>The velocity potential highlights the regions where the winds are divergent and convergent. </a:t>
            </a:r>
          </a:p>
          <a:p>
            <a:endParaRPr lang="en-US"/>
          </a:p>
          <a:p>
            <a:r>
              <a:rPr lang="en-US"/>
              <a:t>Negative values are associated with large-scale regions or divergence.</a:t>
            </a:r>
          </a:p>
          <a:p>
            <a:endParaRPr lang="en-US"/>
          </a:p>
          <a:p>
            <a:r>
              <a:rPr lang="en-US"/>
              <a:t> </a:t>
            </a:r>
          </a:p>
          <a:p>
            <a:endParaRPr lang="en-US"/>
          </a:p>
          <a:p>
            <a:endParaRPr lang="en-US"/>
          </a:p>
          <a:p>
            <a:endParaRPr lang="en-US"/>
          </a:p>
        </p:txBody>
      </p:sp>
    </p:spTree>
  </p:cSld>
  <p:clrMapOvr>
    <a:masterClrMapping/>
  </p:clrMapOvr>
  <p:transition advTm="10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7010400" y="722313"/>
            <a:ext cx="2057400" cy="1200150"/>
          </a:xfrm>
          <a:prstGeom prst="rect">
            <a:avLst/>
          </a:prstGeom>
          <a:noFill/>
          <a:ln w="9525">
            <a:solidFill>
              <a:schemeClr val="tx1"/>
            </a:solidFill>
            <a:miter lim="800000"/>
            <a:headEnd/>
            <a:tailEnd/>
          </a:ln>
        </p:spPr>
        <p:txBody>
          <a:bodyPr>
            <a:prstTxWarp prst="textNoShape">
              <a:avLst/>
            </a:prstTxWarp>
            <a:spAutoFit/>
          </a:bodyPr>
          <a:lstStyle/>
          <a:p>
            <a:r>
              <a:rPr lang="en-US"/>
              <a:t>KT</a:t>
            </a:r>
            <a:r>
              <a:rPr lang="en-US" baseline="-25000"/>
              <a:t>B</a:t>
            </a:r>
            <a:r>
              <a:rPr lang="en-US" baseline="30000"/>
              <a:t> </a:t>
            </a:r>
            <a:r>
              <a:rPr lang="en-US"/>
              <a:t>anomalies (shaded), Velocity potential @ 200-hPa (contoured)</a:t>
            </a:r>
          </a:p>
        </p:txBody>
      </p:sp>
      <p:pic>
        <p:nvPicPr>
          <p:cNvPr id="120835" name="Picture 3" descr="KTB-VELP10N20E"/>
          <p:cNvPicPr>
            <a:picLocks noChangeAspect="1" noChangeArrowheads="1"/>
          </p:cNvPicPr>
          <p:nvPr/>
        </p:nvPicPr>
        <p:blipFill>
          <a:blip r:embed="rId3"/>
          <a:srcRect l="17928" t="20622" r="13765" b="18909"/>
          <a:stretch>
            <a:fillRect/>
          </a:stretch>
        </p:blipFill>
        <p:spPr bwMode="auto">
          <a:xfrm>
            <a:off x="838200" y="0"/>
            <a:ext cx="5867400" cy="6691313"/>
          </a:xfrm>
          <a:prstGeom prst="rect">
            <a:avLst/>
          </a:prstGeom>
          <a:noFill/>
          <a:ln w="9525">
            <a:noFill/>
            <a:miter lim="800000"/>
            <a:headEnd/>
            <a:tailEnd/>
          </a:ln>
        </p:spPr>
      </p:pic>
      <p:sp>
        <p:nvSpPr>
          <p:cNvPr id="120836" name="Text Box 4"/>
          <p:cNvSpPr txBox="1">
            <a:spLocks noChangeArrowheads="1"/>
          </p:cNvSpPr>
          <p:nvPr/>
        </p:nvSpPr>
        <p:spPr bwMode="auto">
          <a:xfrm rot="10800000">
            <a:off x="349250" y="2590800"/>
            <a:ext cx="488950" cy="1600200"/>
          </a:xfrm>
          <a:prstGeom prst="rect">
            <a:avLst/>
          </a:prstGeom>
          <a:noFill/>
          <a:ln w="9525">
            <a:noFill/>
            <a:miter lim="800000"/>
            <a:headEnd/>
            <a:tailEnd/>
          </a:ln>
        </p:spPr>
        <p:txBody>
          <a:bodyPr vert="eaVert">
            <a:prstTxWarp prst="textNoShape">
              <a:avLst/>
            </a:prstTxWarp>
            <a:spAutoFit/>
          </a:bodyPr>
          <a:lstStyle/>
          <a:p>
            <a:pPr>
              <a:spcBef>
                <a:spcPct val="50000"/>
              </a:spcBef>
            </a:pPr>
            <a:r>
              <a:rPr lang="en-US" sz="2000" b="1"/>
              <a:t>Lag (days)</a:t>
            </a:r>
          </a:p>
        </p:txBody>
      </p:sp>
      <p:sp>
        <p:nvSpPr>
          <p:cNvPr id="120837" name="Line 5"/>
          <p:cNvSpPr>
            <a:spLocks noChangeShapeType="1"/>
          </p:cNvSpPr>
          <p:nvPr/>
        </p:nvSpPr>
        <p:spPr bwMode="auto">
          <a:xfrm>
            <a:off x="1447800" y="3048000"/>
            <a:ext cx="5029200" cy="0"/>
          </a:xfrm>
          <a:prstGeom prst="line">
            <a:avLst/>
          </a:prstGeom>
          <a:noFill/>
          <a:ln w="38100">
            <a:solidFill>
              <a:srgbClr val="FF3300"/>
            </a:solidFill>
            <a:round/>
            <a:headEnd/>
            <a:tailEnd/>
          </a:ln>
        </p:spPr>
        <p:txBody>
          <a:bodyPr>
            <a:prstTxWarp prst="textNoShape">
              <a:avLst/>
            </a:prstTxWarp>
          </a:bodyPr>
          <a:lstStyle/>
          <a:p>
            <a:endParaRPr lang="en-US"/>
          </a:p>
        </p:txBody>
      </p:sp>
      <p:sp>
        <p:nvSpPr>
          <p:cNvPr id="120838" name="Line 6"/>
          <p:cNvSpPr>
            <a:spLocks noChangeShapeType="1"/>
          </p:cNvSpPr>
          <p:nvPr/>
        </p:nvSpPr>
        <p:spPr bwMode="auto">
          <a:xfrm>
            <a:off x="1447800" y="4800600"/>
            <a:ext cx="5029200" cy="0"/>
          </a:xfrm>
          <a:prstGeom prst="line">
            <a:avLst/>
          </a:prstGeom>
          <a:noFill/>
          <a:ln w="38100">
            <a:solidFill>
              <a:srgbClr val="FF3300"/>
            </a:solidFill>
            <a:round/>
            <a:headEnd/>
            <a:tailEnd/>
          </a:ln>
        </p:spPr>
        <p:txBody>
          <a:bodyPr>
            <a:prstTxWarp prst="textNoShape">
              <a:avLst/>
            </a:prstTxWarp>
          </a:bodyPr>
          <a:lstStyle/>
          <a:p>
            <a:endParaRPr lang="en-US"/>
          </a:p>
        </p:txBody>
      </p:sp>
      <p:sp>
        <p:nvSpPr>
          <p:cNvPr id="120839" name="Line 7"/>
          <p:cNvSpPr>
            <a:spLocks noChangeShapeType="1"/>
          </p:cNvSpPr>
          <p:nvPr/>
        </p:nvSpPr>
        <p:spPr bwMode="auto">
          <a:xfrm>
            <a:off x="4343400" y="3048000"/>
            <a:ext cx="1371600" cy="1752600"/>
          </a:xfrm>
          <a:prstGeom prst="line">
            <a:avLst/>
          </a:prstGeom>
          <a:noFill/>
          <a:ln w="38100">
            <a:solidFill>
              <a:schemeClr val="accent2"/>
            </a:solidFill>
            <a:round/>
            <a:headEnd/>
            <a:tailEnd/>
          </a:ln>
        </p:spPr>
        <p:txBody>
          <a:bodyPr>
            <a:prstTxWarp prst="textNoShape">
              <a:avLst/>
            </a:prstTxWarp>
          </a:bodyPr>
          <a:lstStyle/>
          <a:p>
            <a:endParaRPr lang="en-US"/>
          </a:p>
        </p:txBody>
      </p:sp>
    </p:spTree>
  </p:cSld>
  <p:clrMapOvr>
    <a:masterClrMapping/>
  </p:clrMapOvr>
  <p:transition advTm="1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9" name="Text Box 2"/>
          <p:cNvSpPr txBox="1">
            <a:spLocks noChangeArrowheads="1"/>
          </p:cNvSpPr>
          <p:nvPr/>
        </p:nvSpPr>
        <p:spPr bwMode="auto">
          <a:xfrm>
            <a:off x="7086600" y="1520825"/>
            <a:ext cx="1981200" cy="3122613"/>
          </a:xfrm>
          <a:prstGeom prst="rect">
            <a:avLst/>
          </a:prstGeom>
          <a:noFill/>
          <a:ln w="9525">
            <a:solidFill>
              <a:schemeClr val="tx1"/>
            </a:solidFill>
            <a:miter lim="800000"/>
            <a:headEnd/>
            <a:tailEnd/>
          </a:ln>
        </p:spPr>
        <p:txBody>
          <a:bodyPr>
            <a:prstTxWarp prst="textNoShape">
              <a:avLst/>
            </a:prstTxWarp>
            <a:spAutoFit/>
          </a:bodyPr>
          <a:lstStyle/>
          <a:p>
            <a:r>
              <a:rPr lang="en-US" b="1"/>
              <a:t>Evolution from lag day -4 to day 4:</a:t>
            </a:r>
          </a:p>
          <a:p>
            <a:endParaRPr lang="en-US" b="1"/>
          </a:p>
          <a:p>
            <a:r>
              <a:rPr lang="en-US" b="1"/>
              <a:t>Convection, 850mb      , Geopotential height anomalies</a:t>
            </a:r>
          </a:p>
          <a:p>
            <a:r>
              <a:rPr lang="en-US" b="1"/>
              <a:t>(      significant &gt; 95%)</a:t>
            </a:r>
          </a:p>
        </p:txBody>
      </p:sp>
      <p:pic>
        <p:nvPicPr>
          <p:cNvPr id="122890" name="Picture 3" descr="ktb-850gh-wnd"/>
          <p:cNvPicPr>
            <a:picLocks noChangeAspect="1" noChangeArrowheads="1"/>
          </p:cNvPicPr>
          <p:nvPr/>
        </p:nvPicPr>
        <p:blipFill>
          <a:blip r:embed="rId4"/>
          <a:srcRect l="16705" t="9091" r="11765" b="35637"/>
          <a:stretch>
            <a:fillRect/>
          </a:stretch>
        </p:blipFill>
        <p:spPr bwMode="auto">
          <a:xfrm>
            <a:off x="0" y="0"/>
            <a:ext cx="6956425" cy="6956425"/>
          </a:xfrm>
          <a:prstGeom prst="rect">
            <a:avLst/>
          </a:prstGeom>
          <a:noFill/>
          <a:ln w="9525">
            <a:noFill/>
            <a:miter lim="800000"/>
            <a:headEnd/>
            <a:tailEnd/>
          </a:ln>
        </p:spPr>
      </p:pic>
      <p:sp>
        <p:nvSpPr>
          <p:cNvPr id="122891" name="Text Box 4"/>
          <p:cNvSpPr txBox="1">
            <a:spLocks noChangeArrowheads="1"/>
          </p:cNvSpPr>
          <p:nvPr/>
        </p:nvSpPr>
        <p:spPr bwMode="auto">
          <a:xfrm>
            <a:off x="5826125" y="228600"/>
            <a:ext cx="803275" cy="346075"/>
          </a:xfrm>
          <a:prstGeom prst="rect">
            <a:avLst/>
          </a:prstGeom>
          <a:solidFill>
            <a:schemeClr val="bg1"/>
          </a:solidFill>
          <a:ln w="9525">
            <a:solidFill>
              <a:schemeClr val="tx1"/>
            </a:solidFill>
            <a:miter lim="800000"/>
            <a:headEnd/>
            <a:tailEnd/>
          </a:ln>
        </p:spPr>
        <p:txBody>
          <a:bodyPr wrap="none">
            <a:prstTxWarp prst="textNoShape">
              <a:avLst/>
            </a:prstTxWarp>
            <a:spAutoFit/>
          </a:bodyPr>
          <a:lstStyle/>
          <a:p>
            <a:r>
              <a:rPr lang="en-US" sz="1600" b="1"/>
              <a:t>Day -4</a:t>
            </a:r>
          </a:p>
        </p:txBody>
      </p:sp>
      <p:sp>
        <p:nvSpPr>
          <p:cNvPr id="122892" name="Text Box 5"/>
          <p:cNvSpPr txBox="1">
            <a:spLocks noChangeArrowheads="1"/>
          </p:cNvSpPr>
          <p:nvPr/>
        </p:nvSpPr>
        <p:spPr bwMode="auto">
          <a:xfrm>
            <a:off x="5826125" y="2625725"/>
            <a:ext cx="803275" cy="346075"/>
          </a:xfrm>
          <a:prstGeom prst="rect">
            <a:avLst/>
          </a:prstGeom>
          <a:solidFill>
            <a:schemeClr val="bg1"/>
          </a:solidFill>
          <a:ln w="9525">
            <a:solidFill>
              <a:schemeClr val="tx1"/>
            </a:solidFill>
            <a:miter lim="800000"/>
            <a:headEnd/>
            <a:tailEnd/>
          </a:ln>
        </p:spPr>
        <p:txBody>
          <a:bodyPr wrap="none">
            <a:prstTxWarp prst="textNoShape">
              <a:avLst/>
            </a:prstTxWarp>
            <a:spAutoFit/>
          </a:bodyPr>
          <a:lstStyle/>
          <a:p>
            <a:r>
              <a:rPr lang="en-US" sz="1600" b="1"/>
              <a:t>Day -2</a:t>
            </a:r>
          </a:p>
        </p:txBody>
      </p:sp>
      <p:sp>
        <p:nvSpPr>
          <p:cNvPr id="122893" name="Text Box 6"/>
          <p:cNvSpPr txBox="1">
            <a:spLocks noChangeArrowheads="1"/>
          </p:cNvSpPr>
          <p:nvPr/>
        </p:nvSpPr>
        <p:spPr bwMode="auto">
          <a:xfrm>
            <a:off x="5894388" y="4911725"/>
            <a:ext cx="735012" cy="346075"/>
          </a:xfrm>
          <a:prstGeom prst="rect">
            <a:avLst/>
          </a:prstGeom>
          <a:solidFill>
            <a:schemeClr val="bg1"/>
          </a:solidFill>
          <a:ln w="9525">
            <a:solidFill>
              <a:schemeClr val="tx1"/>
            </a:solidFill>
            <a:miter lim="800000"/>
            <a:headEnd/>
            <a:tailEnd/>
          </a:ln>
        </p:spPr>
        <p:txBody>
          <a:bodyPr wrap="none">
            <a:prstTxWarp prst="textNoShape">
              <a:avLst/>
            </a:prstTxWarp>
            <a:spAutoFit/>
          </a:bodyPr>
          <a:lstStyle/>
          <a:p>
            <a:r>
              <a:rPr lang="en-US" sz="1600" b="1"/>
              <a:t>Day 0</a:t>
            </a:r>
          </a:p>
        </p:txBody>
      </p:sp>
      <p:sp>
        <p:nvSpPr>
          <p:cNvPr id="122894" name="Line 7"/>
          <p:cNvSpPr>
            <a:spLocks noChangeShapeType="1"/>
          </p:cNvSpPr>
          <p:nvPr/>
        </p:nvSpPr>
        <p:spPr bwMode="auto">
          <a:xfrm>
            <a:off x="2438400" y="1143000"/>
            <a:ext cx="2057400" cy="4724400"/>
          </a:xfrm>
          <a:prstGeom prst="line">
            <a:avLst/>
          </a:prstGeom>
          <a:noFill/>
          <a:ln w="28575">
            <a:solidFill>
              <a:srgbClr val="FF3300"/>
            </a:solidFill>
            <a:round/>
            <a:headEnd/>
            <a:tailEnd type="triangle" w="med" len="med"/>
          </a:ln>
        </p:spPr>
        <p:txBody>
          <a:bodyPr>
            <a:prstTxWarp prst="textNoShape">
              <a:avLst/>
            </a:prstTxWarp>
          </a:bodyPr>
          <a:lstStyle/>
          <a:p>
            <a:endParaRPr lang="en-US"/>
          </a:p>
        </p:txBody>
      </p:sp>
      <p:graphicFrame>
        <p:nvGraphicFramePr>
          <p:cNvPr id="122882" name="Object 8"/>
          <p:cNvGraphicFramePr>
            <a:graphicFrameLocks noChangeAspect="1"/>
          </p:cNvGraphicFramePr>
          <p:nvPr/>
        </p:nvGraphicFramePr>
        <p:xfrm>
          <a:off x="4514850" y="3359150"/>
          <a:ext cx="114300" cy="139700"/>
        </p:xfrm>
        <a:graphic>
          <a:graphicData uri="http://schemas.openxmlformats.org/presentationml/2006/ole">
            <p:oleObj spid="_x0000_s30722" name="Equation" r:id="rId5" imgW="114120" imgH="139680" progId="Equation.3">
              <p:embed/>
            </p:oleObj>
          </a:graphicData>
        </a:graphic>
      </p:graphicFrame>
      <p:graphicFrame>
        <p:nvGraphicFramePr>
          <p:cNvPr id="122883" name="Object 9"/>
          <p:cNvGraphicFramePr>
            <a:graphicFrameLocks noChangeAspect="1"/>
          </p:cNvGraphicFramePr>
          <p:nvPr/>
        </p:nvGraphicFramePr>
        <p:xfrm>
          <a:off x="4514850" y="3359150"/>
          <a:ext cx="114300" cy="139700"/>
        </p:xfrm>
        <a:graphic>
          <a:graphicData uri="http://schemas.openxmlformats.org/presentationml/2006/ole">
            <p:oleObj spid="_x0000_s30723" name="Equation" r:id="rId6" imgW="114120" imgH="139680" progId="Equation.3">
              <p:embed/>
            </p:oleObj>
          </a:graphicData>
        </a:graphic>
      </p:graphicFrame>
      <p:graphicFrame>
        <p:nvGraphicFramePr>
          <p:cNvPr id="122884" name="Object 10"/>
          <p:cNvGraphicFramePr>
            <a:graphicFrameLocks noChangeAspect="1"/>
          </p:cNvGraphicFramePr>
          <p:nvPr/>
        </p:nvGraphicFramePr>
        <p:xfrm>
          <a:off x="4362450" y="3340100"/>
          <a:ext cx="419100" cy="177800"/>
        </p:xfrm>
        <a:graphic>
          <a:graphicData uri="http://schemas.openxmlformats.org/presentationml/2006/ole">
            <p:oleObj spid="_x0000_s30724" name="Equation" r:id="rId7" imgW="419040" imgH="177480" progId="Equation.3">
              <p:embed/>
            </p:oleObj>
          </a:graphicData>
        </a:graphic>
      </p:graphicFrame>
      <p:graphicFrame>
        <p:nvGraphicFramePr>
          <p:cNvPr id="122885" name="Object 11"/>
          <p:cNvGraphicFramePr>
            <a:graphicFrameLocks noChangeAspect="1"/>
          </p:cNvGraphicFramePr>
          <p:nvPr/>
        </p:nvGraphicFramePr>
        <p:xfrm>
          <a:off x="4514850" y="3321050"/>
          <a:ext cx="114300" cy="215900"/>
        </p:xfrm>
        <a:graphic>
          <a:graphicData uri="http://schemas.openxmlformats.org/presentationml/2006/ole">
            <p:oleObj spid="_x0000_s30725" name="Equation" r:id="rId8" imgW="114120" imgH="215640" progId="Equation.3">
              <p:embed/>
            </p:oleObj>
          </a:graphicData>
        </a:graphic>
      </p:graphicFrame>
      <p:graphicFrame>
        <p:nvGraphicFramePr>
          <p:cNvPr id="122886" name="Object 12"/>
          <p:cNvGraphicFramePr>
            <a:graphicFrameLocks noChangeAspect="1"/>
          </p:cNvGraphicFramePr>
          <p:nvPr/>
        </p:nvGraphicFramePr>
        <p:xfrm>
          <a:off x="4114800" y="3321050"/>
          <a:ext cx="914400" cy="215900"/>
        </p:xfrm>
        <a:graphic>
          <a:graphicData uri="http://schemas.openxmlformats.org/presentationml/2006/ole">
            <p:oleObj spid="_x0000_s30726" name="Equation" r:id="rId9" imgW="914400" imgH="215640" progId="Equation.3">
              <p:embed/>
            </p:oleObj>
          </a:graphicData>
        </a:graphic>
      </p:graphicFrame>
      <p:graphicFrame>
        <p:nvGraphicFramePr>
          <p:cNvPr id="122887" name="Object 13"/>
          <p:cNvGraphicFramePr>
            <a:graphicFrameLocks noChangeAspect="1"/>
          </p:cNvGraphicFramePr>
          <p:nvPr/>
        </p:nvGraphicFramePr>
        <p:xfrm>
          <a:off x="8027988" y="2819400"/>
          <a:ext cx="430212" cy="430213"/>
        </p:xfrm>
        <a:graphic>
          <a:graphicData uri="http://schemas.openxmlformats.org/presentationml/2006/ole">
            <p:oleObj spid="_x0000_s30727" name="Equation" r:id="rId10" imgW="152280" imgH="215640" progId="Equation.3">
              <p:embed/>
            </p:oleObj>
          </a:graphicData>
        </a:graphic>
      </p:graphicFrame>
      <p:graphicFrame>
        <p:nvGraphicFramePr>
          <p:cNvPr id="122888" name="Object 14"/>
          <p:cNvGraphicFramePr>
            <a:graphicFrameLocks noChangeAspect="1"/>
          </p:cNvGraphicFramePr>
          <p:nvPr/>
        </p:nvGraphicFramePr>
        <p:xfrm>
          <a:off x="7239000" y="3962400"/>
          <a:ext cx="430213" cy="430213"/>
        </p:xfrm>
        <a:graphic>
          <a:graphicData uri="http://schemas.openxmlformats.org/presentationml/2006/ole">
            <p:oleObj spid="_x0000_s30728" name="Equation" r:id="rId11" imgW="152280" imgH="215640" progId="Equation.3">
              <p:embed/>
            </p:oleObj>
          </a:graphicData>
        </a:graphic>
      </p:graphicFrame>
    </p:spTree>
  </p:cSld>
  <p:clrMapOvr>
    <a:masterClrMapping/>
  </p:clrMapOvr>
  <p:transition advTm="10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4930" name="Picture 2" descr="ktb-gh-wind-2"/>
          <p:cNvPicPr>
            <a:picLocks noChangeAspect="1" noChangeArrowheads="1"/>
          </p:cNvPicPr>
          <p:nvPr/>
        </p:nvPicPr>
        <p:blipFill>
          <a:blip r:embed="rId3"/>
          <a:srcRect l="16705" t="9091" r="12706" b="53818"/>
          <a:stretch>
            <a:fillRect/>
          </a:stretch>
        </p:blipFill>
        <p:spPr bwMode="auto">
          <a:xfrm>
            <a:off x="79375" y="0"/>
            <a:ext cx="6864350" cy="4667250"/>
          </a:xfrm>
          <a:prstGeom prst="rect">
            <a:avLst/>
          </a:prstGeom>
          <a:noFill/>
          <a:ln w="9525">
            <a:noFill/>
            <a:miter lim="800000"/>
            <a:headEnd/>
            <a:tailEnd/>
          </a:ln>
        </p:spPr>
      </p:pic>
      <p:sp>
        <p:nvSpPr>
          <p:cNvPr id="124931" name="Text Box 3"/>
          <p:cNvSpPr txBox="1">
            <a:spLocks noChangeArrowheads="1"/>
          </p:cNvSpPr>
          <p:nvPr/>
        </p:nvSpPr>
        <p:spPr bwMode="auto">
          <a:xfrm>
            <a:off x="5970588" y="2590800"/>
            <a:ext cx="735012" cy="346075"/>
          </a:xfrm>
          <a:prstGeom prst="rect">
            <a:avLst/>
          </a:prstGeom>
          <a:solidFill>
            <a:schemeClr val="bg1"/>
          </a:solidFill>
          <a:ln w="9525">
            <a:solidFill>
              <a:schemeClr val="tx1"/>
            </a:solidFill>
            <a:miter lim="800000"/>
            <a:headEnd/>
            <a:tailEnd/>
          </a:ln>
        </p:spPr>
        <p:txBody>
          <a:bodyPr wrap="none">
            <a:prstTxWarp prst="textNoShape">
              <a:avLst/>
            </a:prstTxWarp>
            <a:spAutoFit/>
          </a:bodyPr>
          <a:lstStyle/>
          <a:p>
            <a:r>
              <a:rPr lang="en-US" sz="1600" b="1"/>
              <a:t>Day 4</a:t>
            </a:r>
          </a:p>
        </p:txBody>
      </p:sp>
      <p:sp>
        <p:nvSpPr>
          <p:cNvPr id="124932" name="Text Box 4"/>
          <p:cNvSpPr txBox="1">
            <a:spLocks noChangeArrowheads="1"/>
          </p:cNvSpPr>
          <p:nvPr/>
        </p:nvSpPr>
        <p:spPr bwMode="auto">
          <a:xfrm>
            <a:off x="5970588" y="263525"/>
            <a:ext cx="735012" cy="346075"/>
          </a:xfrm>
          <a:prstGeom prst="rect">
            <a:avLst/>
          </a:prstGeom>
          <a:solidFill>
            <a:schemeClr val="bg1"/>
          </a:solidFill>
          <a:ln w="9525">
            <a:solidFill>
              <a:schemeClr val="tx1"/>
            </a:solidFill>
            <a:miter lim="800000"/>
            <a:headEnd/>
            <a:tailEnd/>
          </a:ln>
        </p:spPr>
        <p:txBody>
          <a:bodyPr wrap="none">
            <a:prstTxWarp prst="textNoShape">
              <a:avLst/>
            </a:prstTxWarp>
            <a:spAutoFit/>
          </a:bodyPr>
          <a:lstStyle/>
          <a:p>
            <a:r>
              <a:rPr lang="en-US" sz="1600" b="1"/>
              <a:t>Day 2</a:t>
            </a:r>
          </a:p>
        </p:txBody>
      </p:sp>
      <p:sp>
        <p:nvSpPr>
          <p:cNvPr id="124933" name="Text Box 5"/>
          <p:cNvSpPr txBox="1">
            <a:spLocks noChangeArrowheads="1"/>
          </p:cNvSpPr>
          <p:nvPr/>
        </p:nvSpPr>
        <p:spPr bwMode="auto">
          <a:xfrm>
            <a:off x="212725" y="5146675"/>
            <a:ext cx="8474075" cy="1025525"/>
          </a:xfrm>
          <a:prstGeom prst="rect">
            <a:avLst/>
          </a:prstGeom>
          <a:noFill/>
          <a:ln w="19050">
            <a:solidFill>
              <a:srgbClr val="FF0000"/>
            </a:solidFill>
            <a:miter lim="800000"/>
            <a:headEnd/>
            <a:tailEnd/>
          </a:ln>
        </p:spPr>
        <p:txBody>
          <a:bodyPr>
            <a:prstTxWarp prst="textNoShape">
              <a:avLst/>
            </a:prstTxWarp>
            <a:spAutoFit/>
          </a:bodyPr>
          <a:lstStyle/>
          <a:p>
            <a:r>
              <a:rPr lang="en-US" sz="2000">
                <a:solidFill>
                  <a:srgbClr val="003399"/>
                </a:solidFill>
              </a:rPr>
              <a:t>Evidence, based on composite analysis, of eastward moving convective envelope associated with dynamical signals that can be tracked back to the Pacific and western Atlantic.</a:t>
            </a:r>
          </a:p>
        </p:txBody>
      </p:sp>
      <p:sp>
        <p:nvSpPr>
          <p:cNvPr id="124934" name="Line 6"/>
          <p:cNvSpPr>
            <a:spLocks noChangeShapeType="1"/>
          </p:cNvSpPr>
          <p:nvPr/>
        </p:nvSpPr>
        <p:spPr bwMode="auto">
          <a:xfrm>
            <a:off x="5029200" y="838200"/>
            <a:ext cx="1447800" cy="2743200"/>
          </a:xfrm>
          <a:prstGeom prst="line">
            <a:avLst/>
          </a:prstGeom>
          <a:noFill/>
          <a:ln w="28575">
            <a:solidFill>
              <a:srgbClr val="FF3300"/>
            </a:solidFill>
            <a:round/>
            <a:headEnd/>
            <a:tailEnd type="triangle" w="med" len="med"/>
          </a:ln>
        </p:spPr>
        <p:txBody>
          <a:bodyPr>
            <a:prstTxWarp prst="textNoShape">
              <a:avLst/>
            </a:prstTxWarp>
          </a:bodyPr>
          <a:lstStyle/>
          <a:p>
            <a:endParaRPr lang="en-US"/>
          </a:p>
        </p:txBody>
      </p:sp>
    </p:spTree>
  </p:cSld>
  <p:clrMapOvr>
    <a:masterClrMapping/>
  </p:clrMapOvr>
  <p:transition advTm="10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866" name="Picture 2" descr="kelvin-source"/>
          <p:cNvPicPr>
            <a:picLocks noChangeAspect="1" noChangeArrowheads="1"/>
          </p:cNvPicPr>
          <p:nvPr/>
        </p:nvPicPr>
        <p:blipFill>
          <a:blip r:embed="rId3"/>
          <a:srcRect l="14941" t="34273" r="15176" b="29454"/>
          <a:stretch>
            <a:fillRect/>
          </a:stretch>
        </p:blipFill>
        <p:spPr bwMode="auto">
          <a:xfrm>
            <a:off x="228600" y="533400"/>
            <a:ext cx="7029450" cy="4727575"/>
          </a:xfrm>
          <a:prstGeom prst="rect">
            <a:avLst/>
          </a:prstGeom>
          <a:noFill/>
          <a:ln w="9525">
            <a:noFill/>
            <a:miter lim="800000"/>
            <a:headEnd/>
            <a:tailEnd/>
          </a:ln>
        </p:spPr>
      </p:pic>
      <p:sp>
        <p:nvSpPr>
          <p:cNvPr id="36867" name="Text Box 4"/>
          <p:cNvSpPr txBox="1">
            <a:spLocks noChangeArrowheads="1"/>
          </p:cNvSpPr>
          <p:nvPr/>
        </p:nvSpPr>
        <p:spPr bwMode="auto">
          <a:xfrm>
            <a:off x="304800" y="5334000"/>
            <a:ext cx="8077200" cy="1016000"/>
          </a:xfrm>
          <a:prstGeom prst="rect">
            <a:avLst/>
          </a:prstGeom>
          <a:noFill/>
          <a:ln w="9525">
            <a:solidFill>
              <a:schemeClr val="tx1"/>
            </a:solidFill>
            <a:miter lim="800000"/>
            <a:headEnd/>
            <a:tailEnd/>
          </a:ln>
        </p:spPr>
        <p:txBody>
          <a:bodyPr>
            <a:prstTxWarp prst="textNoShape">
              <a:avLst/>
            </a:prstTxWarp>
            <a:spAutoFit/>
          </a:bodyPr>
          <a:lstStyle/>
          <a:p>
            <a:r>
              <a:rPr lang="en-US" sz="2000"/>
              <a:t>Kelvin convection that originate in a 10</a:t>
            </a:r>
            <a:r>
              <a:rPr lang="en-US" sz="2000" baseline="30000"/>
              <a:t>o</a:t>
            </a:r>
            <a:r>
              <a:rPr lang="en-US" sz="2000"/>
              <a:t>-wide in the region between 180W-90E ( in Lat 7-12N). The Kelvin waves are </a:t>
            </a:r>
            <a:r>
              <a:rPr lang="en-US" sz="2000">
                <a:sym typeface="Symbol" charset="2"/>
              </a:rPr>
              <a:t></a:t>
            </a:r>
            <a:r>
              <a:rPr lang="en-US" sz="2000"/>
              <a:t> -5K and waves must propagate at least for 4-days and for 5000km from the origin </a:t>
            </a:r>
          </a:p>
        </p:txBody>
      </p:sp>
      <p:sp>
        <p:nvSpPr>
          <p:cNvPr id="4" name="Rectangle 4"/>
          <p:cNvSpPr txBox="1">
            <a:spLocks noChangeArrowheads="1"/>
          </p:cNvSpPr>
          <p:nvPr/>
        </p:nvSpPr>
        <p:spPr bwMode="auto">
          <a:xfrm>
            <a:off x="1508891" y="533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smtClean="0">
                <a:ln>
                  <a:noFill/>
                </a:ln>
                <a:solidFill>
                  <a:schemeClr val="tx2"/>
                </a:solidFill>
                <a:effectLst/>
                <a:uLnTx/>
                <a:uFillTx/>
                <a:latin typeface="+mj-lt"/>
                <a:ea typeface="ＭＳ Ｐゴシック" charset="-128"/>
                <a:cs typeface="ＭＳ Ｐゴシック" charset="-128"/>
              </a:rPr>
              <a:t>Source regions?</a:t>
            </a:r>
            <a:endParaRPr kumimoji="0" lang="en-US" sz="4400" b="0" i="0" u="none" strike="noStrike" kern="0" cap="none" spc="0" normalizeH="0" baseline="0" noProof="0" dirty="0">
              <a:ln>
                <a:noFill/>
              </a:ln>
              <a:solidFill>
                <a:schemeClr val="tx2"/>
              </a:solidFill>
              <a:effectLst/>
              <a:uLnTx/>
              <a:uFillTx/>
              <a:latin typeface="+mj-lt"/>
              <a:ea typeface="ＭＳ Ｐゴシック" charset="-128"/>
              <a:cs typeface="ＭＳ Ｐゴシック" charset="-128"/>
            </a:endParaRPr>
          </a:p>
        </p:txBody>
      </p:sp>
    </p:spTree>
  </p:cSld>
  <p:clrMapOvr>
    <a:masterClrMapping/>
  </p:clrMapOvr>
  <p:transition advTm="10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78" name="Rectangle 4"/>
          <p:cNvSpPr>
            <a:spLocks noChangeArrowheads="1"/>
          </p:cNvSpPr>
          <p:nvPr/>
        </p:nvSpPr>
        <p:spPr bwMode="auto">
          <a:xfrm>
            <a:off x="228600" y="990600"/>
            <a:ext cx="8610600" cy="3090863"/>
          </a:xfrm>
          <a:prstGeom prst="rect">
            <a:avLst/>
          </a:prstGeom>
          <a:solidFill>
            <a:srgbClr val="CCECFF"/>
          </a:solidFill>
          <a:ln w="9525">
            <a:solidFill>
              <a:schemeClr val="tx1"/>
            </a:solidFill>
            <a:miter lim="800000"/>
            <a:headEnd/>
            <a:tailEnd/>
          </a:ln>
        </p:spPr>
        <p:txBody>
          <a:bodyPr>
            <a:prstTxWarp prst="textNoShape">
              <a:avLst/>
            </a:prstTxWarp>
            <a:spAutoFit/>
          </a:bodyPr>
          <a:lstStyle/>
          <a:p>
            <a:pPr>
              <a:buFontTx/>
              <a:buChar char="•"/>
            </a:pPr>
            <a:r>
              <a:rPr lang="en-US" sz="2800"/>
              <a:t> Evidence of convectively coupled Kelvin wave that originated over central and eastern Pacific and western Atlantic that have significant impact over tropical Africa</a:t>
            </a:r>
          </a:p>
          <a:p>
            <a:endParaRPr lang="en-US" sz="2800"/>
          </a:p>
          <a:p>
            <a:pPr>
              <a:buFontTx/>
              <a:buChar char="•"/>
            </a:pPr>
            <a:r>
              <a:rPr lang="en-US" sz="2800"/>
              <a:t> Convectively coupled Kelvin wave characterized by an average C</a:t>
            </a:r>
            <a:r>
              <a:rPr lang="en-US" sz="2800" baseline="-25000"/>
              <a:t>ph</a:t>
            </a:r>
            <a:r>
              <a:rPr lang="en-US" sz="2800"/>
              <a:t> ~15m/s and </a:t>
            </a:r>
            <a:r>
              <a:rPr lang="en-US" sz="2800">
                <a:sym typeface="Symbol" charset="2"/>
              </a:rPr>
              <a:t> ~5000-6000km</a:t>
            </a:r>
          </a:p>
        </p:txBody>
      </p:sp>
      <p:sp>
        <p:nvSpPr>
          <p:cNvPr id="126979" name="Text Box 7"/>
          <p:cNvSpPr txBox="1">
            <a:spLocks noChangeArrowheads="1"/>
          </p:cNvSpPr>
          <p:nvPr/>
        </p:nvSpPr>
        <p:spPr bwMode="auto">
          <a:xfrm>
            <a:off x="1050925" y="369888"/>
            <a:ext cx="5338763" cy="519112"/>
          </a:xfrm>
          <a:prstGeom prst="rect">
            <a:avLst/>
          </a:prstGeom>
          <a:noFill/>
          <a:ln w="9525">
            <a:noFill/>
            <a:miter lim="800000"/>
            <a:headEnd/>
            <a:tailEnd/>
          </a:ln>
        </p:spPr>
        <p:txBody>
          <a:bodyPr wrap="none">
            <a:prstTxWarp prst="textNoShape">
              <a:avLst/>
            </a:prstTxWarp>
            <a:spAutoFit/>
          </a:bodyPr>
          <a:lstStyle/>
          <a:p>
            <a:r>
              <a:rPr lang="en-US" sz="2800"/>
              <a:t>Summary of composite analysis</a:t>
            </a:r>
            <a:r>
              <a:rPr lang="en-US"/>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026" name="Rectangle 4"/>
          <p:cNvSpPr>
            <a:spLocks noGrp="1" noChangeArrowheads="1"/>
          </p:cNvSpPr>
          <p:nvPr>
            <p:ph type="title"/>
          </p:nvPr>
        </p:nvSpPr>
        <p:spPr>
          <a:xfrm>
            <a:off x="457200" y="914400"/>
            <a:ext cx="8229600" cy="2590800"/>
          </a:xfrm>
          <a:ln>
            <a:solidFill>
              <a:schemeClr val="tx1"/>
            </a:solidFill>
          </a:ln>
        </p:spPr>
        <p:txBody>
          <a:bodyPr/>
          <a:lstStyle/>
          <a:p>
            <a:pPr algn="l" eaLnBrk="1" hangingPunct="1"/>
            <a:r>
              <a:rPr lang="en-US"/>
              <a:t>Weather event:</a:t>
            </a:r>
            <a:br>
              <a:rPr lang="en-US"/>
            </a:br>
            <a:r>
              <a:rPr lang="en-US" sz="3600"/>
              <a:t/>
            </a:r>
            <a:br>
              <a:rPr lang="en-US" sz="3600"/>
            </a:br>
            <a:r>
              <a:rPr lang="en-US" sz="3600"/>
              <a:t>July-September 1987 (high Kelvin variance year)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074" name="Line 2"/>
          <p:cNvSpPr>
            <a:spLocks noChangeShapeType="1"/>
          </p:cNvSpPr>
          <p:nvPr/>
        </p:nvSpPr>
        <p:spPr bwMode="auto">
          <a:xfrm flipH="1" flipV="1">
            <a:off x="5791200" y="4419600"/>
            <a:ext cx="0" cy="609600"/>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sp>
        <p:nvSpPr>
          <p:cNvPr id="131075" name="Line 3"/>
          <p:cNvSpPr>
            <a:spLocks noChangeShapeType="1"/>
          </p:cNvSpPr>
          <p:nvPr/>
        </p:nvSpPr>
        <p:spPr bwMode="auto">
          <a:xfrm flipV="1">
            <a:off x="8915400" y="4191000"/>
            <a:ext cx="0" cy="762000"/>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sp>
        <p:nvSpPr>
          <p:cNvPr id="131076" name="Text Box 4"/>
          <p:cNvSpPr txBox="1">
            <a:spLocks noChangeArrowheads="1"/>
          </p:cNvSpPr>
          <p:nvPr/>
        </p:nvSpPr>
        <p:spPr bwMode="auto">
          <a:xfrm>
            <a:off x="5486400" y="5105400"/>
            <a:ext cx="920750" cy="641350"/>
          </a:xfrm>
          <a:prstGeom prst="rect">
            <a:avLst/>
          </a:prstGeom>
          <a:noFill/>
          <a:ln w="9525">
            <a:noFill/>
            <a:miter lim="800000"/>
            <a:headEnd/>
            <a:tailEnd/>
          </a:ln>
        </p:spPr>
        <p:txBody>
          <a:bodyPr wrap="none">
            <a:prstTxWarp prst="textNoShape">
              <a:avLst/>
            </a:prstTxWarp>
            <a:spAutoFit/>
          </a:bodyPr>
          <a:lstStyle/>
          <a:p>
            <a:r>
              <a:rPr lang="en-US"/>
              <a:t>Started</a:t>
            </a:r>
          </a:p>
          <a:p>
            <a:r>
              <a:rPr lang="en-US"/>
              <a:t>July 29</a:t>
            </a:r>
          </a:p>
        </p:txBody>
      </p:sp>
      <p:sp>
        <p:nvSpPr>
          <p:cNvPr id="131077" name="Text Box 5"/>
          <p:cNvSpPr txBox="1">
            <a:spLocks noChangeArrowheads="1"/>
          </p:cNvSpPr>
          <p:nvPr/>
        </p:nvSpPr>
        <p:spPr bwMode="auto">
          <a:xfrm>
            <a:off x="7981950" y="5029200"/>
            <a:ext cx="1085850" cy="641350"/>
          </a:xfrm>
          <a:prstGeom prst="rect">
            <a:avLst/>
          </a:prstGeom>
          <a:noFill/>
          <a:ln w="9525">
            <a:noFill/>
            <a:miter lim="800000"/>
            <a:headEnd/>
            <a:tailEnd/>
          </a:ln>
        </p:spPr>
        <p:txBody>
          <a:bodyPr wrap="none">
            <a:prstTxWarp prst="textNoShape">
              <a:avLst/>
            </a:prstTxWarp>
            <a:spAutoFit/>
          </a:bodyPr>
          <a:lstStyle/>
          <a:p>
            <a:r>
              <a:rPr lang="en-US"/>
              <a:t>Decayed</a:t>
            </a:r>
          </a:p>
          <a:p>
            <a:r>
              <a:rPr lang="en-US"/>
              <a:t>Aug. 18</a:t>
            </a:r>
          </a:p>
        </p:txBody>
      </p:sp>
      <p:sp>
        <p:nvSpPr>
          <p:cNvPr id="131078" name="Text Box 6"/>
          <p:cNvSpPr txBox="1">
            <a:spLocks noChangeArrowheads="1"/>
          </p:cNvSpPr>
          <p:nvPr/>
        </p:nvSpPr>
        <p:spPr bwMode="auto">
          <a:xfrm>
            <a:off x="5546725" y="417513"/>
            <a:ext cx="3035300" cy="1190625"/>
          </a:xfrm>
          <a:prstGeom prst="rect">
            <a:avLst/>
          </a:prstGeom>
          <a:noFill/>
          <a:ln w="9525">
            <a:noFill/>
            <a:miter lim="800000"/>
            <a:headEnd/>
            <a:tailEnd/>
          </a:ln>
        </p:spPr>
        <p:txBody>
          <a:bodyPr wrap="none">
            <a:prstTxWarp prst="textNoShape">
              <a:avLst/>
            </a:prstTxWarp>
            <a:spAutoFit/>
          </a:bodyPr>
          <a:lstStyle/>
          <a:p>
            <a:r>
              <a:rPr lang="en-US"/>
              <a:t>convection (T</a:t>
            </a:r>
            <a:r>
              <a:rPr lang="en-US" baseline="-25000"/>
              <a:t>B</a:t>
            </a:r>
            <a:r>
              <a:rPr lang="en-US"/>
              <a:t> &lt; 260K) and </a:t>
            </a:r>
          </a:p>
          <a:p>
            <a:r>
              <a:rPr lang="en-US"/>
              <a:t>Kelvin filtered T</a:t>
            </a:r>
            <a:r>
              <a:rPr lang="en-US" baseline="-25000"/>
              <a:t>B</a:t>
            </a:r>
            <a:r>
              <a:rPr lang="en-US"/>
              <a:t> &lt; -5K (only</a:t>
            </a:r>
          </a:p>
          <a:p>
            <a:r>
              <a:rPr lang="en-US"/>
              <a:t>negatives shown). </a:t>
            </a:r>
          </a:p>
          <a:p>
            <a:r>
              <a:rPr lang="en-US"/>
              <a:t>Lat. Average: 7-12N.</a:t>
            </a:r>
          </a:p>
        </p:txBody>
      </p:sp>
      <p:sp>
        <p:nvSpPr>
          <p:cNvPr id="131079" name="Oval 7"/>
          <p:cNvSpPr>
            <a:spLocks noChangeArrowheads="1"/>
          </p:cNvSpPr>
          <p:nvPr/>
        </p:nvSpPr>
        <p:spPr bwMode="auto">
          <a:xfrm>
            <a:off x="5562600" y="4114800"/>
            <a:ext cx="381000" cy="304800"/>
          </a:xfrm>
          <a:prstGeom prst="ellipse">
            <a:avLst/>
          </a:prstGeom>
          <a:solidFill>
            <a:schemeClr val="accent1"/>
          </a:solidFill>
          <a:ln w="9525">
            <a:solidFill>
              <a:schemeClr val="accent2"/>
            </a:solidFill>
            <a:round/>
            <a:headEnd/>
            <a:tailEnd/>
          </a:ln>
        </p:spPr>
        <p:txBody>
          <a:bodyPr wrap="none" anchor="ctr">
            <a:prstTxWarp prst="textNoShape">
              <a:avLst/>
            </a:prstTxWarp>
          </a:bodyPr>
          <a:lstStyle/>
          <a:p>
            <a:endParaRPr lang="en-US"/>
          </a:p>
        </p:txBody>
      </p:sp>
      <p:pic>
        <p:nvPicPr>
          <p:cNvPr id="131080" name="Picture 8" descr="1987case"/>
          <p:cNvPicPr>
            <a:picLocks noChangeAspect="1" noChangeArrowheads="1"/>
          </p:cNvPicPr>
          <p:nvPr/>
        </p:nvPicPr>
        <p:blipFill>
          <a:blip r:embed="rId3"/>
          <a:srcRect l="7843" t="21970" r="23529" b="21970"/>
          <a:stretch>
            <a:fillRect/>
          </a:stretch>
        </p:blipFill>
        <p:spPr bwMode="auto">
          <a:xfrm>
            <a:off x="0" y="381000"/>
            <a:ext cx="5334000" cy="5638800"/>
          </a:xfrm>
          <a:prstGeom prst="rect">
            <a:avLst/>
          </a:prstGeom>
          <a:noFill/>
          <a:ln w="9525">
            <a:noFill/>
            <a:miter lim="800000"/>
            <a:headEnd/>
            <a:tailEnd/>
          </a:ln>
        </p:spPr>
      </p:pic>
      <p:pic>
        <p:nvPicPr>
          <p:cNvPr id="131081" name="Picture 9" descr="map"/>
          <p:cNvPicPr>
            <a:picLocks noChangeAspect="1" noChangeArrowheads="1"/>
          </p:cNvPicPr>
          <p:nvPr/>
        </p:nvPicPr>
        <p:blipFill>
          <a:blip r:embed="rId4">
            <a:clrChange>
              <a:clrFrom>
                <a:srgbClr val="FFFFFF"/>
              </a:clrFrom>
              <a:clrTo>
                <a:srgbClr val="FFFFFF">
                  <a:alpha val="0"/>
                </a:srgbClr>
              </a:clrTo>
            </a:clrChange>
            <a:lum bright="-72000" contrast="96000"/>
          </a:blip>
          <a:srcRect l="20589" t="9090" r="16667" b="82579"/>
          <a:stretch>
            <a:fillRect/>
          </a:stretch>
        </p:blipFill>
        <p:spPr bwMode="auto">
          <a:xfrm>
            <a:off x="5105400" y="3581400"/>
            <a:ext cx="4038600" cy="1143000"/>
          </a:xfrm>
          <a:prstGeom prst="rect">
            <a:avLst/>
          </a:prstGeom>
          <a:noFill/>
          <a:ln w="9525">
            <a:noFill/>
            <a:miter lim="800000"/>
            <a:headEnd/>
            <a:tailEnd/>
          </a:ln>
        </p:spPr>
      </p:pic>
      <p:sp>
        <p:nvSpPr>
          <p:cNvPr id="131082" name="Line 10"/>
          <p:cNvSpPr>
            <a:spLocks noChangeShapeType="1"/>
          </p:cNvSpPr>
          <p:nvPr/>
        </p:nvSpPr>
        <p:spPr bwMode="auto">
          <a:xfrm flipH="1" flipV="1">
            <a:off x="4953000" y="3200400"/>
            <a:ext cx="533400" cy="228600"/>
          </a:xfrm>
          <a:prstGeom prst="line">
            <a:avLst/>
          </a:prstGeom>
          <a:noFill/>
          <a:ln w="57150">
            <a:solidFill>
              <a:srgbClr val="FF0000"/>
            </a:solidFill>
            <a:round/>
            <a:headEnd/>
            <a:tailEnd type="triangle" w="med" len="med"/>
          </a:ln>
        </p:spPr>
        <p:txBody>
          <a:bodyPr>
            <a:prstTxWarp prst="textNoShape">
              <a:avLst/>
            </a:prstTxWarp>
          </a:bodyPr>
          <a:lstStyle/>
          <a:p>
            <a:endParaRPr lang="en-US"/>
          </a:p>
        </p:txBody>
      </p:sp>
      <p:sp>
        <p:nvSpPr>
          <p:cNvPr id="131083" name="Line 11"/>
          <p:cNvSpPr>
            <a:spLocks noChangeShapeType="1"/>
          </p:cNvSpPr>
          <p:nvPr/>
        </p:nvSpPr>
        <p:spPr bwMode="auto">
          <a:xfrm>
            <a:off x="1143000" y="1905000"/>
            <a:ext cx="533400" cy="228600"/>
          </a:xfrm>
          <a:prstGeom prst="line">
            <a:avLst/>
          </a:prstGeom>
          <a:noFill/>
          <a:ln w="57150">
            <a:solidFill>
              <a:srgbClr val="FF0000"/>
            </a:solidFill>
            <a:round/>
            <a:headEnd/>
            <a:tailEnd type="triangle" w="med" len="med"/>
          </a:ln>
        </p:spPr>
        <p:txBody>
          <a:bodyPr>
            <a:prstTxWarp prst="textNoShape">
              <a:avLst/>
            </a:prstTxWarp>
          </a:bodyPr>
          <a:lstStyle/>
          <a:p>
            <a:endParaRPr lang="en-US"/>
          </a:p>
        </p:txBody>
      </p:sp>
      <p:sp>
        <p:nvSpPr>
          <p:cNvPr id="131084" name="Line 12"/>
          <p:cNvSpPr>
            <a:spLocks noChangeShapeType="1"/>
          </p:cNvSpPr>
          <p:nvPr/>
        </p:nvSpPr>
        <p:spPr bwMode="auto">
          <a:xfrm>
            <a:off x="4038600" y="685800"/>
            <a:ext cx="0" cy="5105400"/>
          </a:xfrm>
          <a:prstGeom prst="line">
            <a:avLst/>
          </a:prstGeom>
          <a:noFill/>
          <a:ln w="19050">
            <a:solidFill>
              <a:srgbClr val="FF0000"/>
            </a:solidFill>
            <a:prstDash val="dash"/>
            <a:round/>
            <a:headEnd/>
            <a:tailEnd/>
          </a:ln>
        </p:spPr>
        <p:txBody>
          <a:bodyPr>
            <a:prstTxWarp prst="textNoShape">
              <a:avLst/>
            </a:prstTxWarp>
          </a:bodyPr>
          <a:lstStyle/>
          <a:p>
            <a:endParaRPr lang="en-US"/>
          </a:p>
        </p:txBody>
      </p:sp>
    </p:spTree>
  </p:cSld>
  <p:clrMapOvr>
    <a:masterClrMapping/>
  </p:clrMapOvr>
  <p:transition advTm="10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22" name="Picture 4" descr="amma1"/>
          <p:cNvPicPr>
            <a:picLocks noChangeAspect="1" noChangeArrowheads="1"/>
          </p:cNvPicPr>
          <p:nvPr/>
        </p:nvPicPr>
        <p:blipFill>
          <a:blip r:embed="rId3"/>
          <a:srcRect l="16664" t="9091" r="13765" b="60164"/>
          <a:stretch>
            <a:fillRect/>
          </a:stretch>
        </p:blipFill>
        <p:spPr bwMode="auto">
          <a:xfrm>
            <a:off x="0" y="0"/>
            <a:ext cx="8126413" cy="4648200"/>
          </a:xfrm>
          <a:prstGeom prst="rect">
            <a:avLst/>
          </a:prstGeom>
          <a:noFill/>
          <a:ln w="9525">
            <a:noFill/>
            <a:miter lim="800000"/>
            <a:headEnd/>
            <a:tailEnd/>
          </a:ln>
        </p:spPr>
      </p:pic>
      <p:sp>
        <p:nvSpPr>
          <p:cNvPr id="133123" name="AutoShape 5"/>
          <p:cNvSpPr>
            <a:spLocks noChangeArrowheads="1"/>
          </p:cNvSpPr>
          <p:nvPr/>
        </p:nvSpPr>
        <p:spPr bwMode="auto">
          <a:xfrm>
            <a:off x="1752600" y="2209800"/>
            <a:ext cx="533400" cy="533400"/>
          </a:xfrm>
          <a:prstGeom prst="star4">
            <a:avLst>
              <a:gd name="adj" fmla="val 125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133124" name="Text Box 6"/>
          <p:cNvSpPr txBox="1">
            <a:spLocks noChangeArrowheads="1"/>
          </p:cNvSpPr>
          <p:nvPr/>
        </p:nvSpPr>
        <p:spPr bwMode="auto">
          <a:xfrm>
            <a:off x="914400" y="5292725"/>
            <a:ext cx="7010400" cy="406400"/>
          </a:xfrm>
          <a:prstGeom prst="rect">
            <a:avLst/>
          </a:prstGeom>
          <a:noFill/>
          <a:ln w="9525">
            <a:solidFill>
              <a:schemeClr val="tx1"/>
            </a:solidFill>
            <a:miter lim="800000"/>
            <a:headEnd/>
            <a:tailEnd/>
          </a:ln>
        </p:spPr>
        <p:txBody>
          <a:bodyPr>
            <a:prstTxWarp prst="textNoShape">
              <a:avLst/>
            </a:prstTxWarp>
            <a:spAutoFit/>
          </a:bodyPr>
          <a:lstStyle/>
          <a:p>
            <a:r>
              <a:rPr lang="en-US" sz="2000"/>
              <a:t>Convection (shaded T</a:t>
            </a:r>
            <a:r>
              <a:rPr lang="en-US" sz="2000" baseline="-25000"/>
              <a:t>B</a:t>
            </a:r>
            <a:r>
              <a:rPr lang="en-US" sz="2000"/>
              <a:t> &lt; 260K), Kelvin T</a:t>
            </a:r>
            <a:r>
              <a:rPr lang="en-US" sz="2000" baseline="-25000"/>
              <a:t>B</a:t>
            </a:r>
            <a:r>
              <a:rPr lang="en-US" sz="2000"/>
              <a:t> (&lt;-4K contoured)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5170" name="Picture 4" descr="amma2"/>
          <p:cNvPicPr>
            <a:picLocks noChangeAspect="1" noChangeArrowheads="1"/>
          </p:cNvPicPr>
          <p:nvPr/>
        </p:nvPicPr>
        <p:blipFill>
          <a:blip r:embed="rId3"/>
          <a:srcRect l="15646" t="9091" r="14706" b="59818"/>
          <a:stretch>
            <a:fillRect/>
          </a:stretch>
        </p:blipFill>
        <p:spPr bwMode="auto">
          <a:xfrm>
            <a:off x="0" y="0"/>
            <a:ext cx="8116888" cy="4689475"/>
          </a:xfrm>
          <a:prstGeom prst="rect">
            <a:avLst/>
          </a:prstGeom>
          <a:noFill/>
          <a:ln w="9525">
            <a:noFill/>
            <a:miter lim="800000"/>
            <a:headEnd/>
            <a:tailEnd/>
          </a:ln>
        </p:spPr>
      </p:pic>
      <p:sp>
        <p:nvSpPr>
          <p:cNvPr id="135171" name="AutoShape 5"/>
          <p:cNvSpPr>
            <a:spLocks noChangeArrowheads="1"/>
          </p:cNvSpPr>
          <p:nvPr/>
        </p:nvSpPr>
        <p:spPr bwMode="auto">
          <a:xfrm>
            <a:off x="3962400" y="2057400"/>
            <a:ext cx="533400" cy="533400"/>
          </a:xfrm>
          <a:prstGeom prst="star4">
            <a:avLst>
              <a:gd name="adj" fmla="val 125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135172" name="Text Box 6"/>
          <p:cNvSpPr txBox="1">
            <a:spLocks noChangeArrowheads="1"/>
          </p:cNvSpPr>
          <p:nvPr/>
        </p:nvSpPr>
        <p:spPr bwMode="auto">
          <a:xfrm>
            <a:off x="914400" y="5292725"/>
            <a:ext cx="7010400" cy="406400"/>
          </a:xfrm>
          <a:prstGeom prst="rect">
            <a:avLst/>
          </a:prstGeom>
          <a:noFill/>
          <a:ln w="9525">
            <a:solidFill>
              <a:schemeClr val="tx1"/>
            </a:solidFill>
            <a:miter lim="800000"/>
            <a:headEnd/>
            <a:tailEnd/>
          </a:ln>
        </p:spPr>
        <p:txBody>
          <a:bodyPr>
            <a:prstTxWarp prst="textNoShape">
              <a:avLst/>
            </a:prstTxWarp>
            <a:spAutoFit/>
          </a:bodyPr>
          <a:lstStyle/>
          <a:p>
            <a:r>
              <a:rPr lang="en-US" sz="2000"/>
              <a:t>Convection (shaded T</a:t>
            </a:r>
            <a:r>
              <a:rPr lang="en-US" sz="2000" baseline="-25000"/>
              <a:t>B</a:t>
            </a:r>
            <a:r>
              <a:rPr lang="en-US" sz="2000"/>
              <a:t> &lt; 260K), Kelvin T</a:t>
            </a:r>
            <a:r>
              <a:rPr lang="en-US" sz="2000" baseline="-25000"/>
              <a:t>B</a:t>
            </a:r>
            <a:r>
              <a:rPr lang="en-US" sz="2000"/>
              <a:t> (&lt;-4K contoured)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8" name="Rectangle 6"/>
          <p:cNvSpPr>
            <a:spLocks noGrp="1" noChangeArrowheads="1"/>
          </p:cNvSpPr>
          <p:nvPr>
            <p:ph type="body" idx="1"/>
          </p:nvPr>
        </p:nvSpPr>
        <p:spPr>
          <a:xfrm>
            <a:off x="457200" y="1149090"/>
            <a:ext cx="8229600" cy="4525963"/>
          </a:xfrm>
        </p:spPr>
        <p:txBody>
          <a:bodyPr>
            <a:normAutofit lnSpcReduction="10000"/>
          </a:bodyPr>
          <a:lstStyle/>
          <a:p>
            <a:pPr>
              <a:lnSpc>
                <a:spcPct val="80000"/>
              </a:lnSpc>
              <a:spcBef>
                <a:spcPct val="0"/>
              </a:spcBef>
            </a:pPr>
            <a:r>
              <a:rPr lang="en-US" sz="2400" dirty="0">
                <a:solidFill>
                  <a:srgbClr val="3366FF"/>
                </a:solidFill>
              </a:rPr>
              <a:t>Kelvin waves were first identified by William Thomson (Lord Kelvin) in the nineteenth century. </a:t>
            </a:r>
          </a:p>
          <a:p>
            <a:pPr>
              <a:lnSpc>
                <a:spcPct val="80000"/>
              </a:lnSpc>
              <a:spcBef>
                <a:spcPct val="0"/>
              </a:spcBef>
            </a:pPr>
            <a:endParaRPr lang="en-US" sz="2400" dirty="0">
              <a:solidFill>
                <a:srgbClr val="3366FF"/>
              </a:solidFill>
            </a:endParaRPr>
          </a:p>
          <a:p>
            <a:pPr>
              <a:lnSpc>
                <a:spcPct val="80000"/>
              </a:lnSpc>
              <a:spcBef>
                <a:spcPct val="0"/>
              </a:spcBef>
            </a:pPr>
            <a:r>
              <a:rPr lang="en-US" sz="2400" dirty="0">
                <a:solidFill>
                  <a:srgbClr val="3366FF"/>
                </a:solidFill>
              </a:rPr>
              <a:t>Kelvin waves are large-scale waves whose structure "traps" them so that they propagate along a physical boundary such as a mountain range in the atmosphere or a coastline in the ocean.</a:t>
            </a:r>
          </a:p>
          <a:p>
            <a:pPr>
              <a:lnSpc>
                <a:spcPct val="80000"/>
              </a:lnSpc>
              <a:spcBef>
                <a:spcPct val="0"/>
              </a:spcBef>
            </a:pPr>
            <a:endParaRPr lang="en-US" sz="2400" dirty="0">
              <a:solidFill>
                <a:srgbClr val="3366FF"/>
              </a:solidFill>
            </a:endParaRPr>
          </a:p>
          <a:p>
            <a:pPr>
              <a:lnSpc>
                <a:spcPct val="80000"/>
              </a:lnSpc>
              <a:spcBef>
                <a:spcPct val="0"/>
              </a:spcBef>
            </a:pPr>
            <a:r>
              <a:rPr lang="en-US" sz="2400" dirty="0">
                <a:solidFill>
                  <a:srgbClr val="3366FF"/>
                </a:solidFill>
              </a:rPr>
              <a:t>In the tropics, each hemisphere can act as the barrier for a Kelvin wave in the opposite atmosphere, resulting in "equatorially-trapped" Kelvin waves. </a:t>
            </a:r>
          </a:p>
          <a:p>
            <a:pPr>
              <a:lnSpc>
                <a:spcPct val="80000"/>
              </a:lnSpc>
              <a:spcBef>
                <a:spcPct val="0"/>
              </a:spcBef>
            </a:pPr>
            <a:endParaRPr lang="en-US" sz="2400" dirty="0" smtClean="0">
              <a:solidFill>
                <a:srgbClr val="3366FF"/>
              </a:solidFill>
            </a:endParaRPr>
          </a:p>
          <a:p>
            <a:pPr>
              <a:lnSpc>
                <a:spcPct val="80000"/>
              </a:lnSpc>
              <a:spcBef>
                <a:spcPct val="0"/>
              </a:spcBef>
            </a:pPr>
            <a:r>
              <a:rPr lang="en-US" sz="2400" dirty="0" smtClean="0">
                <a:solidFill>
                  <a:srgbClr val="3366FF"/>
                </a:solidFill>
              </a:rPr>
              <a:t>Oceanic Kelvin </a:t>
            </a:r>
            <a:r>
              <a:rPr lang="en-US" sz="2400" dirty="0">
                <a:solidFill>
                  <a:srgbClr val="3366FF"/>
                </a:solidFill>
              </a:rPr>
              <a:t>waves are thought to be important for initiation of</a:t>
            </a:r>
            <a:r>
              <a:rPr lang="en-US" sz="2400" dirty="0" smtClean="0">
                <a:solidFill>
                  <a:srgbClr val="3366FF"/>
                </a:solidFill>
              </a:rPr>
              <a:t> El </a:t>
            </a:r>
            <a:r>
              <a:rPr lang="en-US" sz="2400" dirty="0">
                <a:solidFill>
                  <a:srgbClr val="3366FF"/>
                </a:solidFill>
              </a:rPr>
              <a:t>Niño Southern Oscillation (</a:t>
            </a:r>
            <a:r>
              <a:rPr lang="en-US" sz="2400" dirty="0" smtClean="0">
                <a:solidFill>
                  <a:srgbClr val="3366FF"/>
                </a:solidFill>
              </a:rPr>
              <a:t>ENSO).</a:t>
            </a:r>
          </a:p>
          <a:p>
            <a:pPr>
              <a:lnSpc>
                <a:spcPct val="80000"/>
              </a:lnSpc>
              <a:spcBef>
                <a:spcPct val="0"/>
              </a:spcBef>
            </a:pPr>
            <a:endParaRPr lang="en-US" sz="2400" dirty="0" smtClean="0">
              <a:solidFill>
                <a:srgbClr val="3366FF"/>
              </a:solidFill>
            </a:endParaRPr>
          </a:p>
          <a:p>
            <a:pPr>
              <a:lnSpc>
                <a:spcPct val="80000"/>
              </a:lnSpc>
              <a:spcBef>
                <a:spcPct val="0"/>
              </a:spcBef>
            </a:pPr>
            <a:r>
              <a:rPr lang="en-US" sz="2400" dirty="0" smtClean="0">
                <a:solidFill>
                  <a:srgbClr val="3366FF"/>
                </a:solidFill>
              </a:rPr>
              <a:t>Atmospheric Kelvin waves are a key component of of </a:t>
            </a:r>
            <a:r>
              <a:rPr lang="en-US" sz="2400" dirty="0">
                <a:solidFill>
                  <a:srgbClr val="3366FF"/>
                </a:solidFill>
              </a:rPr>
              <a:t>the MJO. </a:t>
            </a:r>
          </a:p>
        </p:txBody>
      </p:sp>
      <p:sp>
        <p:nvSpPr>
          <p:cNvPr id="5" name="Text Box 4"/>
          <p:cNvSpPr txBox="1">
            <a:spLocks noChangeArrowheads="1"/>
          </p:cNvSpPr>
          <p:nvPr/>
        </p:nvSpPr>
        <p:spPr bwMode="auto">
          <a:xfrm>
            <a:off x="228600" y="228600"/>
            <a:ext cx="8610600" cy="369332"/>
          </a:xfrm>
          <a:prstGeom prst="rect">
            <a:avLst/>
          </a:prstGeom>
          <a:solidFill>
            <a:srgbClr val="99CCFF"/>
          </a:solidFill>
          <a:ln w="9525">
            <a:noFill/>
            <a:miter lim="800000"/>
            <a:headEnd/>
            <a:tailEnd/>
          </a:ln>
        </p:spPr>
        <p:txBody>
          <a:bodyPr>
            <a:prstTxWarp prst="textNoShape">
              <a:avLst/>
            </a:prstTxWarp>
            <a:spAutoFit/>
          </a:bodyPr>
          <a:lstStyle/>
          <a:p>
            <a:pPr marL="457200" indent="-457200">
              <a:spcBef>
                <a:spcPct val="50000"/>
              </a:spcBef>
            </a:pPr>
            <a:r>
              <a:rPr lang="en-GB" b="1" dirty="0" smtClean="0">
                <a:solidFill>
                  <a:srgbClr val="0000FF"/>
                </a:solidFill>
              </a:rPr>
              <a:t>5.1 Introduction</a:t>
            </a:r>
            <a:endParaRPr lang="en-US" b="1" dirty="0">
              <a:solidFill>
                <a:srgbClr val="0000FF"/>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7218" name="Picture 4" descr="amma3"/>
          <p:cNvPicPr>
            <a:picLocks noChangeAspect="1" noChangeArrowheads="1"/>
          </p:cNvPicPr>
          <p:nvPr/>
        </p:nvPicPr>
        <p:blipFill>
          <a:blip r:embed="rId3"/>
          <a:srcRect l="15646" t="9091" r="11765" b="58363"/>
          <a:stretch>
            <a:fillRect/>
          </a:stretch>
        </p:blipFill>
        <p:spPr bwMode="auto">
          <a:xfrm>
            <a:off x="0" y="0"/>
            <a:ext cx="8464550" cy="4910138"/>
          </a:xfrm>
          <a:prstGeom prst="rect">
            <a:avLst/>
          </a:prstGeom>
          <a:noFill/>
          <a:ln w="9525">
            <a:noFill/>
            <a:miter lim="800000"/>
            <a:headEnd/>
            <a:tailEnd/>
          </a:ln>
        </p:spPr>
      </p:pic>
      <p:sp>
        <p:nvSpPr>
          <p:cNvPr id="137219" name="AutoShape 5"/>
          <p:cNvSpPr>
            <a:spLocks noChangeArrowheads="1"/>
          </p:cNvSpPr>
          <p:nvPr/>
        </p:nvSpPr>
        <p:spPr bwMode="auto">
          <a:xfrm>
            <a:off x="5486400" y="1981200"/>
            <a:ext cx="533400" cy="533400"/>
          </a:xfrm>
          <a:prstGeom prst="star4">
            <a:avLst>
              <a:gd name="adj" fmla="val 125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137220" name="Text Box 6"/>
          <p:cNvSpPr txBox="1">
            <a:spLocks noChangeArrowheads="1"/>
          </p:cNvSpPr>
          <p:nvPr/>
        </p:nvSpPr>
        <p:spPr bwMode="auto">
          <a:xfrm>
            <a:off x="914400" y="5292725"/>
            <a:ext cx="7010400" cy="406400"/>
          </a:xfrm>
          <a:prstGeom prst="rect">
            <a:avLst/>
          </a:prstGeom>
          <a:noFill/>
          <a:ln w="9525">
            <a:solidFill>
              <a:schemeClr val="tx1"/>
            </a:solidFill>
            <a:miter lim="800000"/>
            <a:headEnd/>
            <a:tailEnd/>
          </a:ln>
        </p:spPr>
        <p:txBody>
          <a:bodyPr>
            <a:prstTxWarp prst="textNoShape">
              <a:avLst/>
            </a:prstTxWarp>
            <a:spAutoFit/>
          </a:bodyPr>
          <a:lstStyle/>
          <a:p>
            <a:r>
              <a:rPr lang="en-US" sz="2000"/>
              <a:t>Convection (shaded T</a:t>
            </a:r>
            <a:r>
              <a:rPr lang="en-US" sz="2000" baseline="-25000"/>
              <a:t>B</a:t>
            </a:r>
            <a:r>
              <a:rPr lang="en-US" sz="2000"/>
              <a:t> &lt; 260K), Kelvin T</a:t>
            </a:r>
            <a:r>
              <a:rPr lang="en-US" sz="2000" baseline="-25000"/>
              <a:t>B</a:t>
            </a:r>
            <a:r>
              <a:rPr lang="en-US" sz="2000"/>
              <a:t> (&lt;-4K contoured)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266" name="Text Box 8"/>
          <p:cNvSpPr txBox="1">
            <a:spLocks noChangeArrowheads="1"/>
          </p:cNvSpPr>
          <p:nvPr/>
        </p:nvSpPr>
        <p:spPr bwMode="auto">
          <a:xfrm>
            <a:off x="914400" y="5292725"/>
            <a:ext cx="7010400" cy="406400"/>
          </a:xfrm>
          <a:prstGeom prst="rect">
            <a:avLst/>
          </a:prstGeom>
          <a:noFill/>
          <a:ln w="9525">
            <a:solidFill>
              <a:schemeClr val="tx1"/>
            </a:solidFill>
            <a:miter lim="800000"/>
            <a:headEnd/>
            <a:tailEnd/>
          </a:ln>
        </p:spPr>
        <p:txBody>
          <a:bodyPr>
            <a:prstTxWarp prst="textNoShape">
              <a:avLst/>
            </a:prstTxWarp>
            <a:spAutoFit/>
          </a:bodyPr>
          <a:lstStyle/>
          <a:p>
            <a:r>
              <a:rPr lang="en-US" sz="2000"/>
              <a:t>Convection (shaded T</a:t>
            </a:r>
            <a:r>
              <a:rPr lang="en-US" sz="2000" baseline="-25000"/>
              <a:t>B</a:t>
            </a:r>
            <a:r>
              <a:rPr lang="en-US" sz="2000"/>
              <a:t> &lt; 260K), Kelvin T</a:t>
            </a:r>
            <a:r>
              <a:rPr lang="en-US" sz="2000" baseline="-25000"/>
              <a:t>B</a:t>
            </a:r>
            <a:r>
              <a:rPr lang="en-US" sz="2000"/>
              <a:t> (&lt;-4K contoured)</a:t>
            </a:r>
          </a:p>
        </p:txBody>
      </p:sp>
      <p:pic>
        <p:nvPicPr>
          <p:cNvPr id="139267" name="Picture 9" descr="amma4"/>
          <p:cNvPicPr>
            <a:picLocks noChangeAspect="1" noChangeArrowheads="1"/>
          </p:cNvPicPr>
          <p:nvPr/>
        </p:nvPicPr>
        <p:blipFill>
          <a:blip r:embed="rId3"/>
          <a:srcRect l="16872" t="9091" r="12680" b="67236"/>
          <a:stretch>
            <a:fillRect/>
          </a:stretch>
        </p:blipFill>
        <p:spPr bwMode="auto">
          <a:xfrm>
            <a:off x="0" y="0"/>
            <a:ext cx="8763000" cy="3810000"/>
          </a:xfrm>
          <a:prstGeom prst="rect">
            <a:avLst/>
          </a:prstGeom>
          <a:noFill/>
          <a:ln w="9525">
            <a:noFill/>
            <a:miter lim="800000"/>
            <a:headEnd/>
            <a:tailEnd/>
          </a:ln>
        </p:spPr>
      </p:pic>
      <p:sp>
        <p:nvSpPr>
          <p:cNvPr id="139268" name="AutoShape 10"/>
          <p:cNvSpPr>
            <a:spLocks noChangeArrowheads="1"/>
          </p:cNvSpPr>
          <p:nvPr/>
        </p:nvSpPr>
        <p:spPr bwMode="auto">
          <a:xfrm>
            <a:off x="1752600" y="1676400"/>
            <a:ext cx="533400" cy="533400"/>
          </a:xfrm>
          <a:prstGeom prst="star4">
            <a:avLst>
              <a:gd name="adj" fmla="val 125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314" name="Text Box 6"/>
          <p:cNvSpPr txBox="1">
            <a:spLocks noChangeArrowheads="1"/>
          </p:cNvSpPr>
          <p:nvPr/>
        </p:nvSpPr>
        <p:spPr bwMode="auto">
          <a:xfrm>
            <a:off x="914400" y="5292725"/>
            <a:ext cx="7010400" cy="406400"/>
          </a:xfrm>
          <a:prstGeom prst="rect">
            <a:avLst/>
          </a:prstGeom>
          <a:noFill/>
          <a:ln w="9525">
            <a:solidFill>
              <a:schemeClr val="tx1"/>
            </a:solidFill>
            <a:miter lim="800000"/>
            <a:headEnd/>
            <a:tailEnd/>
          </a:ln>
        </p:spPr>
        <p:txBody>
          <a:bodyPr>
            <a:prstTxWarp prst="textNoShape">
              <a:avLst/>
            </a:prstTxWarp>
            <a:spAutoFit/>
          </a:bodyPr>
          <a:lstStyle/>
          <a:p>
            <a:r>
              <a:rPr lang="en-US" sz="2000"/>
              <a:t>Convection (shaded T</a:t>
            </a:r>
            <a:r>
              <a:rPr lang="en-US" sz="2000" baseline="-25000"/>
              <a:t>B</a:t>
            </a:r>
            <a:r>
              <a:rPr lang="en-US" sz="2000"/>
              <a:t> &lt; 260K), Kelvin T</a:t>
            </a:r>
            <a:r>
              <a:rPr lang="en-US" sz="2000" baseline="-25000"/>
              <a:t>B</a:t>
            </a:r>
            <a:r>
              <a:rPr lang="en-US" sz="2000"/>
              <a:t> (&lt;-4K contoured)</a:t>
            </a:r>
          </a:p>
        </p:txBody>
      </p:sp>
      <p:pic>
        <p:nvPicPr>
          <p:cNvPr id="141315" name="Picture 7" descr="amma5"/>
          <p:cNvPicPr>
            <a:picLocks noChangeAspect="1" noChangeArrowheads="1"/>
          </p:cNvPicPr>
          <p:nvPr/>
        </p:nvPicPr>
        <p:blipFill>
          <a:blip r:embed="rId3"/>
          <a:srcRect l="16872" t="9091" r="12083" b="66774"/>
          <a:stretch>
            <a:fillRect/>
          </a:stretch>
        </p:blipFill>
        <p:spPr bwMode="auto">
          <a:xfrm>
            <a:off x="0" y="0"/>
            <a:ext cx="8839200" cy="3886200"/>
          </a:xfrm>
          <a:prstGeom prst="rect">
            <a:avLst/>
          </a:prstGeom>
          <a:noFill/>
          <a:ln w="9525">
            <a:noFill/>
            <a:miter lim="800000"/>
            <a:headEnd/>
            <a:tailEnd/>
          </a:ln>
        </p:spPr>
      </p:pic>
      <p:sp>
        <p:nvSpPr>
          <p:cNvPr id="141316" name="AutoShape 8"/>
          <p:cNvSpPr>
            <a:spLocks noChangeArrowheads="1"/>
          </p:cNvSpPr>
          <p:nvPr/>
        </p:nvSpPr>
        <p:spPr bwMode="auto">
          <a:xfrm>
            <a:off x="3048000" y="1600200"/>
            <a:ext cx="533400" cy="533400"/>
          </a:xfrm>
          <a:prstGeom prst="star4">
            <a:avLst>
              <a:gd name="adj" fmla="val 125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2" name="Text Box 6"/>
          <p:cNvSpPr txBox="1">
            <a:spLocks noChangeArrowheads="1"/>
          </p:cNvSpPr>
          <p:nvPr/>
        </p:nvSpPr>
        <p:spPr bwMode="auto">
          <a:xfrm>
            <a:off x="914400" y="5292725"/>
            <a:ext cx="7010400" cy="406400"/>
          </a:xfrm>
          <a:prstGeom prst="rect">
            <a:avLst/>
          </a:prstGeom>
          <a:noFill/>
          <a:ln w="9525">
            <a:solidFill>
              <a:schemeClr val="tx1"/>
            </a:solidFill>
            <a:miter lim="800000"/>
            <a:headEnd/>
            <a:tailEnd/>
          </a:ln>
        </p:spPr>
        <p:txBody>
          <a:bodyPr>
            <a:prstTxWarp prst="textNoShape">
              <a:avLst/>
            </a:prstTxWarp>
            <a:spAutoFit/>
          </a:bodyPr>
          <a:lstStyle/>
          <a:p>
            <a:r>
              <a:rPr lang="en-US" sz="2000"/>
              <a:t>Convection (shaded T</a:t>
            </a:r>
            <a:r>
              <a:rPr lang="en-US" sz="2000" baseline="-25000"/>
              <a:t>B</a:t>
            </a:r>
            <a:r>
              <a:rPr lang="en-US" sz="2000"/>
              <a:t> &lt; 260K), Kelvin T</a:t>
            </a:r>
            <a:r>
              <a:rPr lang="en-US" sz="2000" baseline="-25000"/>
              <a:t>B</a:t>
            </a:r>
            <a:r>
              <a:rPr lang="en-US" sz="2000"/>
              <a:t> (&lt;-4K contoured)</a:t>
            </a:r>
          </a:p>
        </p:txBody>
      </p:sp>
      <p:pic>
        <p:nvPicPr>
          <p:cNvPr id="143363" name="Picture 7" descr="amma6"/>
          <p:cNvPicPr>
            <a:picLocks noChangeAspect="1" noChangeArrowheads="1"/>
          </p:cNvPicPr>
          <p:nvPr/>
        </p:nvPicPr>
        <p:blipFill>
          <a:blip r:embed="rId3"/>
          <a:srcRect l="16884" t="9309" r="12706" b="65909"/>
          <a:stretch>
            <a:fillRect/>
          </a:stretch>
        </p:blipFill>
        <p:spPr bwMode="auto">
          <a:xfrm>
            <a:off x="0" y="0"/>
            <a:ext cx="8763000" cy="3990975"/>
          </a:xfrm>
          <a:prstGeom prst="rect">
            <a:avLst/>
          </a:prstGeom>
          <a:noFill/>
          <a:ln w="9525">
            <a:noFill/>
            <a:miter lim="800000"/>
            <a:headEnd/>
            <a:tailEnd/>
          </a:ln>
        </p:spPr>
      </p:pic>
      <p:sp>
        <p:nvSpPr>
          <p:cNvPr id="143364" name="AutoShape 8"/>
          <p:cNvSpPr>
            <a:spLocks noChangeArrowheads="1"/>
          </p:cNvSpPr>
          <p:nvPr/>
        </p:nvSpPr>
        <p:spPr bwMode="auto">
          <a:xfrm>
            <a:off x="4495800" y="1752600"/>
            <a:ext cx="533400" cy="533400"/>
          </a:xfrm>
          <a:prstGeom prst="star4">
            <a:avLst>
              <a:gd name="adj" fmla="val 125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5410" name="Text Box 6"/>
          <p:cNvSpPr txBox="1">
            <a:spLocks noChangeArrowheads="1"/>
          </p:cNvSpPr>
          <p:nvPr/>
        </p:nvSpPr>
        <p:spPr bwMode="auto">
          <a:xfrm>
            <a:off x="914400" y="5292725"/>
            <a:ext cx="7010400" cy="406400"/>
          </a:xfrm>
          <a:prstGeom prst="rect">
            <a:avLst/>
          </a:prstGeom>
          <a:noFill/>
          <a:ln w="9525">
            <a:solidFill>
              <a:schemeClr val="tx1"/>
            </a:solidFill>
            <a:miter lim="800000"/>
            <a:headEnd/>
            <a:tailEnd/>
          </a:ln>
        </p:spPr>
        <p:txBody>
          <a:bodyPr>
            <a:prstTxWarp prst="textNoShape">
              <a:avLst/>
            </a:prstTxWarp>
            <a:spAutoFit/>
          </a:bodyPr>
          <a:lstStyle/>
          <a:p>
            <a:r>
              <a:rPr lang="en-US" sz="2000"/>
              <a:t>Convection (shaded T</a:t>
            </a:r>
            <a:r>
              <a:rPr lang="en-US" sz="2000" baseline="-25000"/>
              <a:t>B</a:t>
            </a:r>
            <a:r>
              <a:rPr lang="en-US" sz="2000"/>
              <a:t> &lt; 260K), Kelvin T</a:t>
            </a:r>
            <a:r>
              <a:rPr lang="en-US" sz="2000" baseline="-25000"/>
              <a:t>B</a:t>
            </a:r>
            <a:r>
              <a:rPr lang="en-US" sz="2000"/>
              <a:t> (&lt;-4K contoured)</a:t>
            </a:r>
          </a:p>
        </p:txBody>
      </p:sp>
      <p:pic>
        <p:nvPicPr>
          <p:cNvPr id="145411" name="Picture 7" descr="amma7"/>
          <p:cNvPicPr>
            <a:picLocks noChangeAspect="1" noChangeArrowheads="1"/>
          </p:cNvPicPr>
          <p:nvPr/>
        </p:nvPicPr>
        <p:blipFill>
          <a:blip r:embed="rId3"/>
          <a:srcRect l="16705" t="9091" r="12706" b="65909"/>
          <a:stretch>
            <a:fillRect/>
          </a:stretch>
        </p:blipFill>
        <p:spPr bwMode="auto">
          <a:xfrm>
            <a:off x="0" y="0"/>
            <a:ext cx="8775700" cy="4022725"/>
          </a:xfrm>
          <a:prstGeom prst="rect">
            <a:avLst/>
          </a:prstGeom>
          <a:noFill/>
          <a:ln w="9525">
            <a:noFill/>
            <a:miter lim="800000"/>
            <a:headEnd/>
            <a:tailEnd/>
          </a:ln>
        </p:spPr>
      </p:pic>
      <p:sp>
        <p:nvSpPr>
          <p:cNvPr id="145412" name="AutoShape 8"/>
          <p:cNvSpPr>
            <a:spLocks noChangeArrowheads="1"/>
          </p:cNvSpPr>
          <p:nvPr/>
        </p:nvSpPr>
        <p:spPr bwMode="auto">
          <a:xfrm>
            <a:off x="5410200" y="1752600"/>
            <a:ext cx="533400" cy="533400"/>
          </a:xfrm>
          <a:prstGeom prst="star4">
            <a:avLst>
              <a:gd name="adj" fmla="val 125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458" name="Text Box 7"/>
          <p:cNvSpPr txBox="1">
            <a:spLocks noChangeArrowheads="1"/>
          </p:cNvSpPr>
          <p:nvPr/>
        </p:nvSpPr>
        <p:spPr bwMode="auto">
          <a:xfrm>
            <a:off x="914400" y="5292725"/>
            <a:ext cx="7010400" cy="406400"/>
          </a:xfrm>
          <a:prstGeom prst="rect">
            <a:avLst/>
          </a:prstGeom>
          <a:noFill/>
          <a:ln w="9525">
            <a:solidFill>
              <a:schemeClr val="tx1"/>
            </a:solidFill>
            <a:miter lim="800000"/>
            <a:headEnd/>
            <a:tailEnd/>
          </a:ln>
        </p:spPr>
        <p:txBody>
          <a:bodyPr>
            <a:prstTxWarp prst="textNoShape">
              <a:avLst/>
            </a:prstTxWarp>
            <a:spAutoFit/>
          </a:bodyPr>
          <a:lstStyle/>
          <a:p>
            <a:r>
              <a:rPr lang="en-US" sz="2000"/>
              <a:t>Convection (shaded T</a:t>
            </a:r>
            <a:r>
              <a:rPr lang="en-US" sz="2000" baseline="-25000"/>
              <a:t>B</a:t>
            </a:r>
            <a:r>
              <a:rPr lang="en-US" sz="2000"/>
              <a:t> &lt; 260K), Kelvin T</a:t>
            </a:r>
            <a:r>
              <a:rPr lang="en-US" sz="2000" baseline="-25000"/>
              <a:t>B</a:t>
            </a:r>
            <a:r>
              <a:rPr lang="en-US" sz="2000"/>
              <a:t> (&lt;-4K contoured)</a:t>
            </a:r>
          </a:p>
        </p:txBody>
      </p:sp>
      <p:pic>
        <p:nvPicPr>
          <p:cNvPr id="147459" name="Picture 8" descr="amma8"/>
          <p:cNvPicPr>
            <a:picLocks noChangeAspect="1" noChangeArrowheads="1"/>
          </p:cNvPicPr>
          <p:nvPr/>
        </p:nvPicPr>
        <p:blipFill>
          <a:blip r:embed="rId3"/>
          <a:srcRect l="16705" t="9091" r="10823" b="66637"/>
          <a:stretch>
            <a:fillRect/>
          </a:stretch>
        </p:blipFill>
        <p:spPr bwMode="auto">
          <a:xfrm>
            <a:off x="0" y="0"/>
            <a:ext cx="9021763" cy="3910013"/>
          </a:xfrm>
          <a:prstGeom prst="rect">
            <a:avLst/>
          </a:prstGeom>
          <a:noFill/>
          <a:ln w="9525">
            <a:noFill/>
            <a:miter lim="800000"/>
            <a:headEnd/>
            <a:tailEnd/>
          </a:ln>
        </p:spPr>
      </p:pic>
      <p:sp>
        <p:nvSpPr>
          <p:cNvPr id="147460" name="AutoShape 9"/>
          <p:cNvSpPr>
            <a:spLocks noChangeArrowheads="1"/>
          </p:cNvSpPr>
          <p:nvPr/>
        </p:nvSpPr>
        <p:spPr bwMode="auto">
          <a:xfrm>
            <a:off x="6172200" y="1752600"/>
            <a:ext cx="533400" cy="533400"/>
          </a:xfrm>
          <a:prstGeom prst="star4">
            <a:avLst>
              <a:gd name="adj" fmla="val 125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9506" name="Text Box 6"/>
          <p:cNvSpPr txBox="1">
            <a:spLocks noChangeArrowheads="1"/>
          </p:cNvSpPr>
          <p:nvPr/>
        </p:nvSpPr>
        <p:spPr bwMode="auto">
          <a:xfrm>
            <a:off x="914400" y="5292725"/>
            <a:ext cx="7010400" cy="406400"/>
          </a:xfrm>
          <a:prstGeom prst="rect">
            <a:avLst/>
          </a:prstGeom>
          <a:noFill/>
          <a:ln w="9525">
            <a:solidFill>
              <a:schemeClr val="tx1"/>
            </a:solidFill>
            <a:miter lim="800000"/>
            <a:headEnd/>
            <a:tailEnd/>
          </a:ln>
        </p:spPr>
        <p:txBody>
          <a:bodyPr>
            <a:prstTxWarp prst="textNoShape">
              <a:avLst/>
            </a:prstTxWarp>
            <a:spAutoFit/>
          </a:bodyPr>
          <a:lstStyle/>
          <a:p>
            <a:r>
              <a:rPr lang="en-US" sz="2000"/>
              <a:t>Convection (shaded T</a:t>
            </a:r>
            <a:r>
              <a:rPr lang="en-US" sz="2000" baseline="-25000"/>
              <a:t>B</a:t>
            </a:r>
            <a:r>
              <a:rPr lang="en-US" sz="2000"/>
              <a:t> &lt; 260K), Kelvin T</a:t>
            </a:r>
            <a:r>
              <a:rPr lang="en-US" sz="2000" baseline="-25000"/>
              <a:t>B</a:t>
            </a:r>
            <a:r>
              <a:rPr lang="en-US" sz="2000"/>
              <a:t> (&lt;-4K contoured)</a:t>
            </a:r>
          </a:p>
        </p:txBody>
      </p:sp>
      <p:pic>
        <p:nvPicPr>
          <p:cNvPr id="149507" name="Picture 7" descr="amma9"/>
          <p:cNvPicPr>
            <a:picLocks noChangeAspect="1" noChangeArrowheads="1"/>
          </p:cNvPicPr>
          <p:nvPr/>
        </p:nvPicPr>
        <p:blipFill>
          <a:blip r:embed="rId3"/>
          <a:srcRect l="15646" t="9091" r="12706" b="66637"/>
          <a:stretch>
            <a:fillRect/>
          </a:stretch>
        </p:blipFill>
        <p:spPr bwMode="auto">
          <a:xfrm>
            <a:off x="0" y="0"/>
            <a:ext cx="8902700" cy="3903663"/>
          </a:xfrm>
          <a:prstGeom prst="rect">
            <a:avLst/>
          </a:prstGeom>
          <a:noFill/>
          <a:ln w="9525">
            <a:noFill/>
            <a:miter lim="800000"/>
            <a:headEnd/>
            <a:tailEnd/>
          </a:ln>
        </p:spPr>
      </p:pic>
      <p:sp>
        <p:nvSpPr>
          <p:cNvPr id="149508" name="AutoShape 8"/>
          <p:cNvSpPr>
            <a:spLocks noChangeArrowheads="1"/>
          </p:cNvSpPr>
          <p:nvPr/>
        </p:nvSpPr>
        <p:spPr bwMode="auto">
          <a:xfrm>
            <a:off x="7162800" y="1752600"/>
            <a:ext cx="533400" cy="533400"/>
          </a:xfrm>
          <a:prstGeom prst="star4">
            <a:avLst>
              <a:gd name="adj" fmla="val 125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1554" name="Picture 2"/>
          <p:cNvPicPr>
            <a:picLocks noChangeAspect="1" noChangeArrowheads="1"/>
          </p:cNvPicPr>
          <p:nvPr/>
        </p:nvPicPr>
        <p:blipFill>
          <a:blip r:embed="rId3"/>
          <a:srcRect/>
          <a:stretch>
            <a:fillRect/>
          </a:stretch>
        </p:blipFill>
        <p:spPr bwMode="auto">
          <a:xfrm>
            <a:off x="0" y="0"/>
            <a:ext cx="4387850" cy="3124200"/>
          </a:xfrm>
          <a:prstGeom prst="rect">
            <a:avLst/>
          </a:prstGeom>
          <a:noFill/>
          <a:ln w="9525">
            <a:noFill/>
            <a:miter lim="800000"/>
            <a:headEnd/>
            <a:tailEnd/>
          </a:ln>
        </p:spPr>
      </p:pic>
      <p:pic>
        <p:nvPicPr>
          <p:cNvPr id="151555" name="Picture 3"/>
          <p:cNvPicPr>
            <a:picLocks noChangeAspect="1" noChangeArrowheads="1"/>
          </p:cNvPicPr>
          <p:nvPr/>
        </p:nvPicPr>
        <p:blipFill>
          <a:blip r:embed="rId4"/>
          <a:srcRect/>
          <a:stretch>
            <a:fillRect/>
          </a:stretch>
        </p:blipFill>
        <p:spPr bwMode="auto">
          <a:xfrm>
            <a:off x="0" y="3276600"/>
            <a:ext cx="4405313" cy="3124200"/>
          </a:xfrm>
          <a:prstGeom prst="rect">
            <a:avLst/>
          </a:prstGeom>
          <a:noFill/>
          <a:ln w="9525">
            <a:noFill/>
            <a:miter lim="800000"/>
            <a:headEnd/>
            <a:tailEnd/>
          </a:ln>
        </p:spPr>
      </p:pic>
      <p:pic>
        <p:nvPicPr>
          <p:cNvPr id="151556" name="Picture 4"/>
          <p:cNvPicPr>
            <a:picLocks noChangeAspect="1" noChangeArrowheads="1"/>
          </p:cNvPicPr>
          <p:nvPr/>
        </p:nvPicPr>
        <p:blipFill>
          <a:blip r:embed="rId5"/>
          <a:srcRect/>
          <a:stretch>
            <a:fillRect/>
          </a:stretch>
        </p:blipFill>
        <p:spPr bwMode="auto">
          <a:xfrm>
            <a:off x="4756150" y="3276600"/>
            <a:ext cx="4387850" cy="3133725"/>
          </a:xfrm>
          <a:prstGeom prst="rect">
            <a:avLst/>
          </a:prstGeom>
          <a:noFill/>
          <a:ln w="9525">
            <a:noFill/>
            <a:miter lim="800000"/>
            <a:headEnd/>
            <a:tailEnd/>
          </a:ln>
        </p:spPr>
      </p:pic>
      <p:sp>
        <p:nvSpPr>
          <p:cNvPr id="151557" name="Text Box 5"/>
          <p:cNvSpPr txBox="1">
            <a:spLocks noChangeArrowheads="1"/>
          </p:cNvSpPr>
          <p:nvPr/>
        </p:nvSpPr>
        <p:spPr bwMode="auto">
          <a:xfrm>
            <a:off x="1379538" y="2690813"/>
            <a:ext cx="601662" cy="336550"/>
          </a:xfrm>
          <a:prstGeom prst="rect">
            <a:avLst/>
          </a:prstGeom>
          <a:noFill/>
          <a:ln w="9525">
            <a:noFill/>
            <a:miter lim="800000"/>
            <a:headEnd/>
            <a:tailEnd/>
          </a:ln>
        </p:spPr>
        <p:txBody>
          <a:bodyPr wrap="none">
            <a:prstTxWarp prst="textNoShape">
              <a:avLst/>
            </a:prstTxWarp>
            <a:spAutoFit/>
          </a:bodyPr>
          <a:lstStyle/>
          <a:p>
            <a:r>
              <a:rPr lang="en-US" sz="1600"/>
              <a:t>Aug.</a:t>
            </a:r>
          </a:p>
        </p:txBody>
      </p:sp>
      <p:sp>
        <p:nvSpPr>
          <p:cNvPr id="151558" name="Text Box 6"/>
          <p:cNvSpPr txBox="1">
            <a:spLocks noChangeArrowheads="1"/>
          </p:cNvSpPr>
          <p:nvPr/>
        </p:nvSpPr>
        <p:spPr bwMode="auto">
          <a:xfrm>
            <a:off x="6103938" y="5988050"/>
            <a:ext cx="601662" cy="336550"/>
          </a:xfrm>
          <a:prstGeom prst="rect">
            <a:avLst/>
          </a:prstGeom>
          <a:noFill/>
          <a:ln w="9525">
            <a:noFill/>
            <a:miter lim="800000"/>
            <a:headEnd/>
            <a:tailEnd/>
          </a:ln>
        </p:spPr>
        <p:txBody>
          <a:bodyPr wrap="none">
            <a:prstTxWarp prst="textNoShape">
              <a:avLst/>
            </a:prstTxWarp>
            <a:spAutoFit/>
          </a:bodyPr>
          <a:lstStyle/>
          <a:p>
            <a:r>
              <a:rPr lang="en-US" sz="1600"/>
              <a:t>Aug.</a:t>
            </a:r>
          </a:p>
        </p:txBody>
      </p:sp>
      <p:sp>
        <p:nvSpPr>
          <p:cNvPr id="151559" name="Text Box 7"/>
          <p:cNvSpPr txBox="1">
            <a:spLocks noChangeArrowheads="1"/>
          </p:cNvSpPr>
          <p:nvPr/>
        </p:nvSpPr>
        <p:spPr bwMode="auto">
          <a:xfrm>
            <a:off x="1447800" y="5988050"/>
            <a:ext cx="601663" cy="336550"/>
          </a:xfrm>
          <a:prstGeom prst="rect">
            <a:avLst/>
          </a:prstGeom>
          <a:noFill/>
          <a:ln w="9525">
            <a:noFill/>
            <a:miter lim="800000"/>
            <a:headEnd/>
            <a:tailEnd/>
          </a:ln>
        </p:spPr>
        <p:txBody>
          <a:bodyPr wrap="none">
            <a:prstTxWarp prst="textNoShape">
              <a:avLst/>
            </a:prstTxWarp>
            <a:spAutoFit/>
          </a:bodyPr>
          <a:lstStyle/>
          <a:p>
            <a:r>
              <a:rPr lang="en-US" sz="1600"/>
              <a:t>Aug.</a:t>
            </a:r>
          </a:p>
        </p:txBody>
      </p:sp>
      <p:pic>
        <p:nvPicPr>
          <p:cNvPr id="151560" name="Picture 8" descr="locator"/>
          <p:cNvPicPr>
            <a:picLocks noChangeAspect="1" noChangeArrowheads="1"/>
          </p:cNvPicPr>
          <p:nvPr/>
        </p:nvPicPr>
        <p:blipFill>
          <a:blip r:embed="rId6"/>
          <a:srcRect l="8353" t="19363" r="10236" b="51636"/>
          <a:stretch>
            <a:fillRect/>
          </a:stretch>
        </p:blipFill>
        <p:spPr bwMode="auto">
          <a:xfrm>
            <a:off x="4800600" y="239713"/>
            <a:ext cx="4343400" cy="2046287"/>
          </a:xfrm>
          <a:prstGeom prst="rect">
            <a:avLst/>
          </a:prstGeom>
          <a:noFill/>
          <a:ln w="9525">
            <a:noFill/>
            <a:miter lim="800000"/>
            <a:headEnd/>
            <a:tailEnd/>
          </a:ln>
        </p:spPr>
      </p:pic>
      <p:sp>
        <p:nvSpPr>
          <p:cNvPr id="151561" name="Line 9"/>
          <p:cNvSpPr>
            <a:spLocks noChangeShapeType="1"/>
          </p:cNvSpPr>
          <p:nvPr/>
        </p:nvSpPr>
        <p:spPr bwMode="auto">
          <a:xfrm flipV="1">
            <a:off x="4343400" y="1752600"/>
            <a:ext cx="1905000" cy="1600200"/>
          </a:xfrm>
          <a:prstGeom prst="line">
            <a:avLst/>
          </a:prstGeom>
          <a:noFill/>
          <a:ln w="38100">
            <a:solidFill>
              <a:schemeClr val="accent2"/>
            </a:solidFill>
            <a:round/>
            <a:headEnd type="triangle" w="med" len="med"/>
            <a:tailEnd type="triangle" w="med" len="med"/>
          </a:ln>
        </p:spPr>
        <p:txBody>
          <a:bodyPr>
            <a:prstTxWarp prst="textNoShape">
              <a:avLst/>
            </a:prstTxWarp>
          </a:bodyPr>
          <a:lstStyle/>
          <a:p>
            <a:endParaRPr lang="en-US"/>
          </a:p>
        </p:txBody>
      </p:sp>
      <p:sp>
        <p:nvSpPr>
          <p:cNvPr id="151562" name="Line 10"/>
          <p:cNvSpPr>
            <a:spLocks noChangeShapeType="1"/>
          </p:cNvSpPr>
          <p:nvPr/>
        </p:nvSpPr>
        <p:spPr bwMode="auto">
          <a:xfrm flipV="1">
            <a:off x="8305800" y="1828800"/>
            <a:ext cx="0" cy="1600200"/>
          </a:xfrm>
          <a:prstGeom prst="line">
            <a:avLst/>
          </a:prstGeom>
          <a:noFill/>
          <a:ln w="38100">
            <a:solidFill>
              <a:schemeClr val="accent2"/>
            </a:solidFill>
            <a:round/>
            <a:headEnd type="triangle" w="med" len="med"/>
            <a:tailEnd type="triangle" w="med" len="med"/>
          </a:ln>
        </p:spPr>
        <p:txBody>
          <a:bodyPr>
            <a:prstTxWarp prst="textNoShape">
              <a:avLst/>
            </a:prstTxWarp>
          </a:bodyPr>
          <a:lstStyle/>
          <a:p>
            <a:endParaRPr lang="en-US"/>
          </a:p>
        </p:txBody>
      </p:sp>
      <p:sp>
        <p:nvSpPr>
          <p:cNvPr id="151563" name="Line 11"/>
          <p:cNvSpPr>
            <a:spLocks noChangeShapeType="1"/>
          </p:cNvSpPr>
          <p:nvPr/>
        </p:nvSpPr>
        <p:spPr bwMode="auto">
          <a:xfrm flipV="1">
            <a:off x="4267200" y="1447800"/>
            <a:ext cx="990600" cy="0"/>
          </a:xfrm>
          <a:prstGeom prst="line">
            <a:avLst/>
          </a:prstGeom>
          <a:noFill/>
          <a:ln w="38100">
            <a:solidFill>
              <a:schemeClr val="accent2"/>
            </a:solidFill>
            <a:round/>
            <a:headEnd type="triangle" w="med" len="med"/>
            <a:tailEnd type="triangle" w="med" len="med"/>
          </a:ln>
        </p:spPr>
        <p:txBody>
          <a:bodyPr>
            <a:prstTxWarp prst="textNoShape">
              <a:avLst/>
            </a:prstTxWarp>
          </a:bodyPr>
          <a:lstStyle/>
          <a:p>
            <a:endParaRPr lang="en-US"/>
          </a:p>
        </p:txBody>
      </p:sp>
      <p:sp>
        <p:nvSpPr>
          <p:cNvPr id="151564" name="Rectangle 12"/>
          <p:cNvSpPr>
            <a:spLocks noChangeArrowheads="1"/>
          </p:cNvSpPr>
          <p:nvPr/>
        </p:nvSpPr>
        <p:spPr bwMode="auto">
          <a:xfrm>
            <a:off x="8153400" y="1600200"/>
            <a:ext cx="304800" cy="152400"/>
          </a:xfrm>
          <a:prstGeom prst="rect">
            <a:avLst/>
          </a:prstGeom>
          <a:noFill/>
          <a:ln w="38100">
            <a:solidFill>
              <a:srgbClr val="FF3300"/>
            </a:solidFill>
            <a:miter lim="800000"/>
            <a:headEnd/>
            <a:tailEnd/>
          </a:ln>
        </p:spPr>
        <p:txBody>
          <a:bodyPr wrap="none" anchor="ctr">
            <a:prstTxWarp prst="textNoShape">
              <a:avLst/>
            </a:prstTxWarp>
          </a:bodyPr>
          <a:lstStyle/>
          <a:p>
            <a:endParaRPr lang="en-US"/>
          </a:p>
        </p:txBody>
      </p:sp>
      <p:sp>
        <p:nvSpPr>
          <p:cNvPr id="151565" name="Rectangle 13"/>
          <p:cNvSpPr>
            <a:spLocks noChangeArrowheads="1"/>
          </p:cNvSpPr>
          <p:nvPr/>
        </p:nvSpPr>
        <p:spPr bwMode="auto">
          <a:xfrm>
            <a:off x="5257800" y="1295400"/>
            <a:ext cx="304800" cy="228600"/>
          </a:xfrm>
          <a:prstGeom prst="rect">
            <a:avLst/>
          </a:prstGeom>
          <a:noFill/>
          <a:ln w="38100">
            <a:solidFill>
              <a:srgbClr val="FF3300"/>
            </a:solidFill>
            <a:miter lim="800000"/>
            <a:headEnd/>
            <a:tailEnd/>
          </a:ln>
        </p:spPr>
        <p:txBody>
          <a:bodyPr wrap="none" anchor="ctr">
            <a:prstTxWarp prst="textNoShape">
              <a:avLst/>
            </a:prstTxWarp>
          </a:bodyPr>
          <a:lstStyle/>
          <a:p>
            <a:endParaRPr lang="en-US"/>
          </a:p>
        </p:txBody>
      </p:sp>
      <p:sp>
        <p:nvSpPr>
          <p:cNvPr id="151566" name="Rectangle 14"/>
          <p:cNvSpPr>
            <a:spLocks noChangeArrowheads="1"/>
          </p:cNvSpPr>
          <p:nvPr/>
        </p:nvSpPr>
        <p:spPr bwMode="auto">
          <a:xfrm>
            <a:off x="6172200" y="1447800"/>
            <a:ext cx="304800" cy="304800"/>
          </a:xfrm>
          <a:prstGeom prst="rect">
            <a:avLst/>
          </a:prstGeom>
          <a:noFill/>
          <a:ln w="38100">
            <a:solidFill>
              <a:srgbClr val="FF3300"/>
            </a:solidFill>
            <a:miter lim="800000"/>
            <a:headEnd/>
            <a:tailEnd/>
          </a:ln>
        </p:spPr>
        <p:txBody>
          <a:bodyPr wrap="none" anchor="ctr">
            <a:prstTxWarp prst="textNoShape">
              <a:avLst/>
            </a:prstTxWarp>
          </a:bodyPr>
          <a:lstStyle/>
          <a:p>
            <a:endParaRPr lang="en-US"/>
          </a:p>
        </p:txBody>
      </p:sp>
      <p:sp>
        <p:nvSpPr>
          <p:cNvPr id="151567" name="Text Box 15"/>
          <p:cNvSpPr txBox="1">
            <a:spLocks noChangeArrowheads="1"/>
          </p:cNvSpPr>
          <p:nvPr/>
        </p:nvSpPr>
        <p:spPr bwMode="auto">
          <a:xfrm>
            <a:off x="4556125" y="-39688"/>
            <a:ext cx="1289050" cy="366713"/>
          </a:xfrm>
          <a:prstGeom prst="rect">
            <a:avLst/>
          </a:prstGeom>
          <a:noFill/>
          <a:ln w="9525">
            <a:noFill/>
            <a:miter lim="800000"/>
            <a:headEnd/>
            <a:tailEnd/>
          </a:ln>
        </p:spPr>
        <p:txBody>
          <a:bodyPr wrap="none">
            <a:prstTxWarp prst="textNoShape">
              <a:avLst/>
            </a:prstTxWarp>
            <a:spAutoFit/>
          </a:bodyPr>
          <a:lstStyle/>
          <a:p>
            <a:r>
              <a:rPr lang="en-US"/>
              <a:t> Aug. 1987</a:t>
            </a:r>
          </a:p>
        </p:txBody>
      </p:sp>
    </p:spTree>
  </p:cSld>
  <p:clrMapOvr>
    <a:masterClrMapping/>
  </p:clrMapOvr>
  <p:transition advTm="10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04800" y="2057400"/>
            <a:ext cx="8229600" cy="1143000"/>
          </a:xfrm>
        </p:spPr>
        <p:txBody>
          <a:bodyPr/>
          <a:lstStyle/>
          <a:p>
            <a:pPr eaLnBrk="1" hangingPunct="1"/>
            <a:r>
              <a:rPr lang="en-US"/>
              <a:t>Kelvin waves and AEWs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7586" name="Picture 2" descr="87display2"/>
          <p:cNvPicPr>
            <a:picLocks noChangeAspect="1" noChangeArrowheads="1"/>
          </p:cNvPicPr>
          <p:nvPr/>
        </p:nvPicPr>
        <p:blipFill>
          <a:blip r:embed="rId3"/>
          <a:srcRect l="12471" t="11273" r="12706" b="27545"/>
          <a:stretch>
            <a:fillRect/>
          </a:stretch>
        </p:blipFill>
        <p:spPr bwMode="auto">
          <a:xfrm>
            <a:off x="0" y="0"/>
            <a:ext cx="6399213" cy="6767513"/>
          </a:xfrm>
          <a:prstGeom prst="rect">
            <a:avLst/>
          </a:prstGeom>
          <a:noFill/>
          <a:ln w="9525">
            <a:noFill/>
            <a:miter lim="800000"/>
            <a:headEnd/>
            <a:tailEnd/>
          </a:ln>
        </p:spPr>
      </p:pic>
      <p:sp>
        <p:nvSpPr>
          <p:cNvPr id="67587" name="Text Box 3"/>
          <p:cNvSpPr txBox="1">
            <a:spLocks noChangeArrowheads="1"/>
          </p:cNvSpPr>
          <p:nvPr/>
        </p:nvSpPr>
        <p:spPr bwMode="auto">
          <a:xfrm>
            <a:off x="6096000" y="609600"/>
            <a:ext cx="2819400" cy="4221163"/>
          </a:xfrm>
          <a:prstGeom prst="rect">
            <a:avLst/>
          </a:prstGeom>
          <a:noFill/>
          <a:ln w="9525">
            <a:solidFill>
              <a:schemeClr val="tx1"/>
            </a:solidFill>
            <a:miter lim="800000"/>
            <a:headEnd/>
            <a:tailEnd/>
          </a:ln>
        </p:spPr>
        <p:txBody>
          <a:bodyPr>
            <a:prstTxWarp prst="textNoShape">
              <a:avLst/>
            </a:prstTxWarp>
            <a:spAutoFit/>
          </a:bodyPr>
          <a:lstStyle/>
          <a:p>
            <a:r>
              <a:rPr lang="en-US"/>
              <a:t>Kelvin wave (shaded), enhanced AEWs (contoured, only one phase shown).</a:t>
            </a:r>
          </a:p>
          <a:p>
            <a:endParaRPr lang="en-US"/>
          </a:p>
          <a:p>
            <a:endParaRPr lang="en-US"/>
          </a:p>
          <a:p>
            <a:r>
              <a:rPr lang="en-US"/>
              <a:t>A series of AEWs that were initiated or enhanced in association with Kelvin wave (AEWs are labeled).</a:t>
            </a:r>
          </a:p>
          <a:p>
            <a:endParaRPr lang="en-US"/>
          </a:p>
          <a:p>
            <a:r>
              <a:rPr lang="en-US"/>
              <a:t>AEW-4 became TS Bret, the first tropical storm of the season.</a:t>
            </a:r>
          </a:p>
        </p:txBody>
      </p:sp>
    </p:spTree>
  </p:cSld>
  <p:clrMapOvr>
    <a:masterClrMapping/>
  </p:clrMapOvr>
  <p:transition advTm="1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7" name="Rectangle 3"/>
          <p:cNvSpPr>
            <a:spLocks noGrp="1" noChangeArrowheads="1"/>
          </p:cNvSpPr>
          <p:nvPr>
            <p:ph type="body" idx="1"/>
          </p:nvPr>
        </p:nvSpPr>
        <p:spPr>
          <a:xfrm>
            <a:off x="457200" y="1239807"/>
            <a:ext cx="8229600" cy="4525963"/>
          </a:xfrm>
        </p:spPr>
        <p:txBody>
          <a:bodyPr/>
          <a:lstStyle/>
          <a:p>
            <a:pPr>
              <a:lnSpc>
                <a:spcPct val="80000"/>
              </a:lnSpc>
            </a:pPr>
            <a:r>
              <a:rPr lang="en-US" sz="2400" dirty="0">
                <a:solidFill>
                  <a:srgbClr val="3366FF"/>
                </a:solidFill>
              </a:rPr>
              <a:t>Convectively-coupled atmospheric Kelvin waves have a typical period of 6-7 days when measured at a fixed point and phase speeds of 12-25 </a:t>
            </a:r>
            <a:r>
              <a:rPr lang="en-US" sz="2400" dirty="0" err="1">
                <a:solidFill>
                  <a:srgbClr val="3366FF"/>
                </a:solidFill>
              </a:rPr>
              <a:t>m</a:t>
            </a:r>
            <a:r>
              <a:rPr lang="en-US" sz="2400" dirty="0">
                <a:solidFill>
                  <a:srgbClr val="3366FF"/>
                </a:solidFill>
              </a:rPr>
              <a:t> s</a:t>
            </a:r>
            <a:r>
              <a:rPr lang="en-US" sz="2400" baseline="30000" dirty="0">
                <a:solidFill>
                  <a:srgbClr val="3366FF"/>
                </a:solidFill>
              </a:rPr>
              <a:t>-1</a:t>
            </a:r>
            <a:r>
              <a:rPr lang="en-US" sz="2400" dirty="0">
                <a:solidFill>
                  <a:srgbClr val="3366FF"/>
                </a:solidFill>
              </a:rPr>
              <a:t>.</a:t>
            </a:r>
          </a:p>
          <a:p>
            <a:pPr>
              <a:lnSpc>
                <a:spcPct val="80000"/>
              </a:lnSpc>
            </a:pPr>
            <a:endParaRPr lang="en-US" sz="2400" dirty="0">
              <a:solidFill>
                <a:srgbClr val="3366FF"/>
              </a:solidFill>
            </a:endParaRPr>
          </a:p>
          <a:p>
            <a:pPr>
              <a:lnSpc>
                <a:spcPct val="80000"/>
              </a:lnSpc>
            </a:pPr>
            <a:r>
              <a:rPr lang="en-US" sz="2400" dirty="0">
                <a:solidFill>
                  <a:srgbClr val="3366FF"/>
                </a:solidFill>
              </a:rPr>
              <a:t>Dry Kelvin waves in the lower stratosphere have phase speed of 30-60 </a:t>
            </a:r>
            <a:r>
              <a:rPr lang="en-US" sz="2400" dirty="0" err="1">
                <a:solidFill>
                  <a:srgbClr val="3366FF"/>
                </a:solidFill>
              </a:rPr>
              <a:t>m</a:t>
            </a:r>
            <a:r>
              <a:rPr lang="en-US" sz="2400" dirty="0">
                <a:solidFill>
                  <a:srgbClr val="3366FF"/>
                </a:solidFill>
              </a:rPr>
              <a:t> s</a:t>
            </a:r>
            <a:r>
              <a:rPr lang="en-US" sz="2400" baseline="30000" dirty="0">
                <a:solidFill>
                  <a:srgbClr val="3366FF"/>
                </a:solidFill>
              </a:rPr>
              <a:t>-1</a:t>
            </a:r>
            <a:r>
              <a:rPr lang="en-US" sz="2400" dirty="0">
                <a:solidFill>
                  <a:srgbClr val="3366FF"/>
                </a:solidFill>
              </a:rPr>
              <a:t>.</a:t>
            </a:r>
          </a:p>
          <a:p>
            <a:pPr>
              <a:lnSpc>
                <a:spcPct val="80000"/>
              </a:lnSpc>
            </a:pPr>
            <a:endParaRPr lang="en-US" sz="2400" dirty="0">
              <a:solidFill>
                <a:srgbClr val="3366FF"/>
              </a:solidFill>
            </a:endParaRPr>
          </a:p>
          <a:p>
            <a:pPr>
              <a:lnSpc>
                <a:spcPct val="80000"/>
              </a:lnSpc>
            </a:pPr>
            <a:r>
              <a:rPr lang="en-US" sz="2400" dirty="0">
                <a:solidFill>
                  <a:srgbClr val="3366FF"/>
                </a:solidFill>
              </a:rPr>
              <a:t>Kelvin waves over the Indian Ocean generally propagate more slowly (12–15 </a:t>
            </a:r>
            <a:r>
              <a:rPr lang="en-US" sz="2400" dirty="0" err="1">
                <a:solidFill>
                  <a:srgbClr val="3366FF"/>
                </a:solidFill>
              </a:rPr>
              <a:t>m</a:t>
            </a:r>
            <a:r>
              <a:rPr lang="en-US" sz="2400" dirty="0">
                <a:solidFill>
                  <a:srgbClr val="3366FF"/>
                </a:solidFill>
              </a:rPr>
              <a:t> s</a:t>
            </a:r>
            <a:r>
              <a:rPr lang="en-US" sz="2400" baseline="30000" dirty="0">
                <a:solidFill>
                  <a:srgbClr val="3366FF"/>
                </a:solidFill>
              </a:rPr>
              <a:t>-1</a:t>
            </a:r>
            <a:r>
              <a:rPr lang="en-US" sz="2400" dirty="0">
                <a:solidFill>
                  <a:srgbClr val="3366FF"/>
                </a:solidFill>
              </a:rPr>
              <a:t>) than other regions. </a:t>
            </a:r>
          </a:p>
          <a:p>
            <a:pPr>
              <a:lnSpc>
                <a:spcPct val="80000"/>
              </a:lnSpc>
            </a:pPr>
            <a:endParaRPr lang="en-US" sz="2400" dirty="0">
              <a:solidFill>
                <a:srgbClr val="3366FF"/>
              </a:solidFill>
            </a:endParaRPr>
          </a:p>
          <a:p>
            <a:pPr>
              <a:lnSpc>
                <a:spcPct val="80000"/>
              </a:lnSpc>
            </a:pPr>
            <a:r>
              <a:rPr lang="en-US" sz="2400" dirty="0">
                <a:solidFill>
                  <a:srgbClr val="3366FF"/>
                </a:solidFill>
              </a:rPr>
              <a:t>They are also slower, more frequent, and have higher amplitude when they occur in the active convective stage of the MJO. </a:t>
            </a:r>
          </a:p>
          <a:p>
            <a:pPr>
              <a:lnSpc>
                <a:spcPct val="80000"/>
              </a:lnSpc>
            </a:pPr>
            <a:endParaRPr lang="en-US" sz="2400" dirty="0"/>
          </a:p>
        </p:txBody>
      </p:sp>
      <p:sp>
        <p:nvSpPr>
          <p:cNvPr id="5" name="Text Box 4"/>
          <p:cNvSpPr txBox="1">
            <a:spLocks noChangeArrowheads="1"/>
          </p:cNvSpPr>
          <p:nvPr/>
        </p:nvSpPr>
        <p:spPr bwMode="auto">
          <a:xfrm>
            <a:off x="228600" y="228600"/>
            <a:ext cx="8610600" cy="369332"/>
          </a:xfrm>
          <a:prstGeom prst="rect">
            <a:avLst/>
          </a:prstGeom>
          <a:solidFill>
            <a:srgbClr val="99CCFF"/>
          </a:solidFill>
          <a:ln w="9525">
            <a:noFill/>
            <a:miter lim="800000"/>
            <a:headEnd/>
            <a:tailEnd/>
          </a:ln>
        </p:spPr>
        <p:txBody>
          <a:bodyPr>
            <a:prstTxWarp prst="textNoShape">
              <a:avLst/>
            </a:prstTxWarp>
            <a:spAutoFit/>
          </a:bodyPr>
          <a:lstStyle/>
          <a:p>
            <a:pPr marL="457200" indent="-457200">
              <a:spcBef>
                <a:spcPct val="50000"/>
              </a:spcBef>
            </a:pPr>
            <a:r>
              <a:rPr lang="en-GB" b="1" dirty="0" smtClean="0">
                <a:solidFill>
                  <a:srgbClr val="0000FF"/>
                </a:solidFill>
              </a:rPr>
              <a:t>5.1 Introduction</a:t>
            </a:r>
            <a:endParaRPr lang="en-US" b="1" dirty="0">
              <a:solidFill>
                <a:srgbClr val="0000FF"/>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4"/>
          <p:cNvSpPr>
            <a:spLocks noChangeArrowheads="1"/>
          </p:cNvSpPr>
          <p:nvPr/>
        </p:nvSpPr>
        <p:spPr bwMode="auto">
          <a:xfrm>
            <a:off x="304800" y="228600"/>
            <a:ext cx="8534400" cy="6018213"/>
          </a:xfrm>
          <a:prstGeom prst="rect">
            <a:avLst/>
          </a:prstGeom>
          <a:solidFill>
            <a:srgbClr val="CCECFF"/>
          </a:solidFill>
          <a:ln w="9525">
            <a:solidFill>
              <a:schemeClr val="tx1"/>
            </a:solidFill>
            <a:miter lim="800000"/>
            <a:headEnd/>
            <a:tailEnd/>
          </a:ln>
        </p:spPr>
        <p:txBody>
          <a:bodyPr>
            <a:prstTxWarp prst="textNoShape">
              <a:avLst/>
            </a:prstTxWarp>
            <a:spAutoFit/>
          </a:bodyPr>
          <a:lstStyle/>
          <a:p>
            <a:r>
              <a:rPr lang="en-US" sz="2800"/>
              <a:t>Weather event (July-September 1987):</a:t>
            </a:r>
          </a:p>
          <a:p>
            <a:endParaRPr lang="en-US" sz="2000"/>
          </a:p>
          <a:p>
            <a:pPr algn="just">
              <a:buFontTx/>
              <a:buChar char="•"/>
            </a:pPr>
            <a:r>
              <a:rPr lang="en-US" sz="2800"/>
              <a:t> A Kelvin wave that started over east Pacific reached Africa 6-7days later had a strong impact on convection</a:t>
            </a:r>
          </a:p>
          <a:p>
            <a:pPr algn="just"/>
            <a:endParaRPr lang="en-US" sz="2000"/>
          </a:p>
          <a:p>
            <a:pPr algn="just">
              <a:buFontTx/>
              <a:buChar char="•"/>
            </a:pPr>
            <a:r>
              <a:rPr lang="en-US" sz="2800"/>
              <a:t> Convective activity over tropical Africa deepens and rainfall sharply increases with the approach of the Kelvin wave</a:t>
            </a:r>
          </a:p>
          <a:p>
            <a:pPr algn="just"/>
            <a:endParaRPr lang="en-US" sz="2000"/>
          </a:p>
          <a:p>
            <a:pPr algn="just">
              <a:buFontTx/>
              <a:buChar char="•"/>
            </a:pPr>
            <a:r>
              <a:rPr lang="en-US" sz="2800"/>
              <a:t> Convection weakens after the Kelvin wave passed by the region</a:t>
            </a:r>
          </a:p>
          <a:p>
            <a:pPr algn="just"/>
            <a:endParaRPr lang="en-US" sz="2000"/>
          </a:p>
          <a:p>
            <a:pPr algn="just">
              <a:buFontTx/>
              <a:buChar char="•"/>
            </a:pPr>
            <a:r>
              <a:rPr lang="en-US" sz="2800"/>
              <a:t> A series of AEWs were initiated over Africa in association with enhanced Kelvin wave</a:t>
            </a:r>
            <a:endParaRPr lang="en-US" sz="2800">
              <a:solidFill>
                <a:srgbClr val="003399"/>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2" name="Picture 2" descr="M:\scripts\trmm_kelvin_5-15.png"/>
          <p:cNvPicPr>
            <a:picLocks noChangeAspect="1" noChangeArrowheads="1"/>
          </p:cNvPicPr>
          <p:nvPr/>
        </p:nvPicPr>
        <p:blipFill>
          <a:blip r:embed="rId2"/>
          <a:srcRect/>
          <a:stretch>
            <a:fillRect/>
          </a:stretch>
        </p:blipFill>
        <p:spPr bwMode="auto">
          <a:xfrm>
            <a:off x="1752600" y="76200"/>
            <a:ext cx="4683125" cy="5867400"/>
          </a:xfrm>
          <a:prstGeom prst="rect">
            <a:avLst/>
          </a:prstGeom>
          <a:noFill/>
          <a:ln w="9525">
            <a:noFill/>
            <a:miter lim="800000"/>
            <a:headEnd/>
            <a:tailEnd/>
          </a:ln>
        </p:spPr>
      </p:pic>
      <p:sp>
        <p:nvSpPr>
          <p:cNvPr id="3" name="5-Point Star 2"/>
          <p:cNvSpPr/>
          <p:nvPr/>
        </p:nvSpPr>
        <p:spPr>
          <a:xfrm>
            <a:off x="5410200" y="24384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24" name="TextBox 4"/>
          <p:cNvSpPr txBox="1">
            <a:spLocks noChangeArrowheads="1"/>
          </p:cNvSpPr>
          <p:nvPr/>
        </p:nvSpPr>
        <p:spPr bwMode="auto">
          <a:xfrm>
            <a:off x="1143000" y="5967413"/>
            <a:ext cx="6553200" cy="954087"/>
          </a:xfrm>
          <a:prstGeom prst="rect">
            <a:avLst/>
          </a:prstGeom>
          <a:noFill/>
          <a:ln w="9525">
            <a:noFill/>
            <a:miter lim="800000"/>
            <a:headEnd/>
            <a:tailEnd/>
          </a:ln>
        </p:spPr>
        <p:txBody>
          <a:bodyPr>
            <a:prstTxWarp prst="textNoShape">
              <a:avLst/>
            </a:prstTxWarp>
            <a:spAutoFit/>
          </a:bodyPr>
          <a:lstStyle/>
          <a:p>
            <a:r>
              <a:rPr lang="en-US" sz="1400">
                <a:latin typeface="Calibri" charset="0"/>
              </a:rPr>
              <a:t>A time-longitude plot of TRMM 3B42 unfiltered rain rate anomalies (shaded) during 2000 July 20-August 10. Kelvin filtered TRMM anomalies are overlaid. The +/- 2 mm/day Kelvin filtered TRMM anomaly is only contoured. Negative Kelvin filtered TRMM anomalies are dashed.</a:t>
            </a:r>
          </a:p>
        </p:txBody>
      </p:sp>
      <p:cxnSp>
        <p:nvCxnSpPr>
          <p:cNvPr id="7" name="Straight Arrow Connector 6"/>
          <p:cNvCxnSpPr>
            <a:cxnSpLocks noChangeShapeType="1"/>
          </p:cNvCxnSpPr>
          <p:nvPr/>
        </p:nvCxnSpPr>
        <p:spPr bwMode="auto">
          <a:xfrm flipH="1">
            <a:off x="5562600" y="1944688"/>
            <a:ext cx="990600" cy="493712"/>
          </a:xfrm>
          <a:prstGeom prst="straightConnector1">
            <a:avLst/>
          </a:prstGeom>
          <a:noFill/>
          <a:ln w="38100">
            <a:solidFill>
              <a:srgbClr val="FF0000"/>
            </a:solidFill>
            <a:round/>
            <a:headEnd/>
            <a:tailEnd type="arrow" w="med" len="med"/>
          </a:ln>
          <a:effectLst>
            <a:outerShdw blurRad="63500" dist="23000" dir="5400000" rotWithShape="0">
              <a:srgbClr val="000000">
                <a:alpha val="34999"/>
              </a:srgbClr>
            </a:outerShdw>
          </a:effectLst>
        </p:spPr>
      </p:cxnSp>
      <p:sp>
        <p:nvSpPr>
          <p:cNvPr id="5126" name="TextBox 7"/>
          <p:cNvSpPr txBox="1">
            <a:spLocks noChangeArrowheads="1"/>
          </p:cNvSpPr>
          <p:nvPr/>
        </p:nvSpPr>
        <p:spPr bwMode="auto">
          <a:xfrm>
            <a:off x="6553200" y="1066800"/>
            <a:ext cx="2590800" cy="1754188"/>
          </a:xfrm>
          <a:prstGeom prst="rect">
            <a:avLst/>
          </a:prstGeom>
          <a:noFill/>
          <a:ln w="9525">
            <a:noFill/>
            <a:miter lim="800000"/>
            <a:headEnd/>
            <a:tailEnd/>
          </a:ln>
        </p:spPr>
        <p:txBody>
          <a:bodyPr>
            <a:prstTxWarp prst="textNoShape">
              <a:avLst/>
            </a:prstTxWarp>
            <a:spAutoFit/>
          </a:bodyPr>
          <a:lstStyle/>
          <a:p>
            <a:r>
              <a:rPr lang="en-US">
                <a:latin typeface="Calibri" charset="0"/>
              </a:rPr>
              <a:t>The Berry and Thorncroft (2005) AEW formed during the passage of the convectively active phase of a CCKW</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6" name="Picture 2" descr="C:\Documents and Settings\ventrice\Desktop\kelvin composites\time Vs Longitude\eke\eke_smooth5_lats_7.5-15.png"/>
          <p:cNvPicPr>
            <a:picLocks noChangeAspect="1" noChangeArrowheads="1"/>
          </p:cNvPicPr>
          <p:nvPr/>
        </p:nvPicPr>
        <p:blipFill>
          <a:blip r:embed="rId2"/>
          <a:srcRect/>
          <a:stretch>
            <a:fillRect/>
          </a:stretch>
        </p:blipFill>
        <p:spPr bwMode="auto">
          <a:xfrm>
            <a:off x="2286000" y="381000"/>
            <a:ext cx="4038600" cy="5332413"/>
          </a:xfrm>
          <a:prstGeom prst="rect">
            <a:avLst/>
          </a:prstGeom>
          <a:noFill/>
          <a:ln w="9525">
            <a:noFill/>
            <a:miter lim="800000"/>
            <a:headEnd/>
            <a:tailEnd/>
          </a:ln>
        </p:spPr>
      </p:pic>
      <p:sp>
        <p:nvSpPr>
          <p:cNvPr id="6147" name="TextBox 2"/>
          <p:cNvSpPr txBox="1">
            <a:spLocks noChangeArrowheads="1"/>
          </p:cNvSpPr>
          <p:nvPr/>
        </p:nvSpPr>
        <p:spPr bwMode="auto">
          <a:xfrm>
            <a:off x="1371600" y="5867400"/>
            <a:ext cx="6324600" cy="923925"/>
          </a:xfrm>
          <a:prstGeom prst="rect">
            <a:avLst/>
          </a:prstGeom>
          <a:noFill/>
          <a:ln w="9525">
            <a:noFill/>
            <a:miter lim="800000"/>
            <a:headEnd/>
            <a:tailEnd/>
          </a:ln>
        </p:spPr>
        <p:txBody>
          <a:bodyPr>
            <a:prstTxWarp prst="textNoShape">
              <a:avLst/>
            </a:prstTxWarp>
            <a:spAutoFit/>
          </a:bodyPr>
          <a:lstStyle/>
          <a:p>
            <a:r>
              <a:rPr lang="en-US">
                <a:latin typeface="Calibri" charset="0"/>
              </a:rPr>
              <a:t>Time-longitude composite of 2-10d filtered EKE averaged over each day of the CCKW index from 7.5-15</a:t>
            </a:r>
            <a:r>
              <a:rPr lang="en-US">
                <a:latin typeface="Trebuchet MS" charset="0"/>
              </a:rPr>
              <a:t>°</a:t>
            </a:r>
            <a:r>
              <a:rPr lang="en-US">
                <a:latin typeface="Calibri" charset="0"/>
              </a:rPr>
              <a:t>N. Kelvin filtered OLR anomalies are contoured (dashed if negative).</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70" name="Text Box 6"/>
          <p:cNvSpPr txBox="1">
            <a:spLocks noChangeArrowheads="1"/>
          </p:cNvSpPr>
          <p:nvPr>
            <p:ph type="ctrTitle"/>
          </p:nvPr>
        </p:nvSpPr>
        <p:spPr>
          <a:noFill/>
          <a:ln/>
        </p:spPr>
        <p:txBody>
          <a:bodyPr/>
          <a:lstStyle/>
          <a:p>
            <a:pPr defTabSz="457200">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Kelvin </a:t>
            </a:r>
            <a:r>
              <a:rPr lang="en-GB" dirty="0" smtClean="0"/>
              <a:t>waves </a:t>
            </a:r>
            <a:r>
              <a:rPr lang="en-GB" dirty="0"/>
              <a:t>over </a:t>
            </a:r>
            <a:br>
              <a:rPr lang="en-GB" dirty="0"/>
            </a:br>
            <a:r>
              <a:rPr lang="en-GB" dirty="0"/>
              <a:t>Central Africa</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8130" name="Picture 2"/>
          <p:cNvPicPr>
            <a:picLocks noGrp="1" noChangeAspect="1" noChangeArrowheads="1"/>
          </p:cNvPicPr>
          <p:nvPr>
            <p:ph idx="1"/>
          </p:nvPr>
        </p:nvPicPr>
        <p:blipFill>
          <a:blip r:embed="rId3"/>
          <a:srcRect l="1765" t="8736" r="4903" b="15024"/>
          <a:stretch>
            <a:fillRect/>
          </a:stretch>
        </p:blipFill>
        <p:spPr>
          <a:xfrm>
            <a:off x="0" y="2419350"/>
            <a:ext cx="9144000" cy="2305050"/>
          </a:xfrm>
        </p:spPr>
      </p:pic>
      <p:sp>
        <p:nvSpPr>
          <p:cNvPr id="48131" name="Rectangle 3"/>
          <p:cNvSpPr>
            <a:spLocks noGrp="1" noChangeArrowheads="1"/>
          </p:cNvSpPr>
          <p:nvPr>
            <p:ph type="title"/>
          </p:nvPr>
        </p:nvSpPr>
        <p:spPr>
          <a:xfrm>
            <a:off x="609600" y="152400"/>
            <a:ext cx="7848600" cy="1295400"/>
          </a:xfrm>
        </p:spPr>
        <p:txBody>
          <a:bodyPr>
            <a:normAutofit fontScale="90000"/>
          </a:bodyPr>
          <a:lstStyle/>
          <a:p>
            <a:r>
              <a:rPr lang="en-US" sz="4000"/>
              <a:t>Kelvin-domain-filtered symetric OLR variance in Spring (MAM)</a:t>
            </a:r>
            <a:r>
              <a:rPr lang="en-US" sz="3200" b="1"/>
              <a:t> </a:t>
            </a:r>
            <a:endParaRPr lang="en-US"/>
          </a:p>
        </p:txBody>
      </p:sp>
      <p:sp>
        <p:nvSpPr>
          <p:cNvPr id="48132" name="Line 4"/>
          <p:cNvSpPr>
            <a:spLocks noChangeShapeType="1"/>
          </p:cNvSpPr>
          <p:nvPr/>
        </p:nvSpPr>
        <p:spPr bwMode="auto">
          <a:xfrm>
            <a:off x="481013" y="3665538"/>
            <a:ext cx="8534400" cy="0"/>
          </a:xfrm>
          <a:prstGeom prst="line">
            <a:avLst/>
          </a:prstGeom>
          <a:noFill/>
          <a:ln w="9525">
            <a:solidFill>
              <a:schemeClr val="tx1"/>
            </a:solidFill>
            <a:prstDash val="sysDot"/>
            <a:round/>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8546" name="Picture 2"/>
          <p:cNvPicPr>
            <a:picLocks noGrp="1" noChangeAspect="1" noChangeArrowheads="1"/>
          </p:cNvPicPr>
          <p:nvPr>
            <p:ph idx="1"/>
          </p:nvPr>
        </p:nvPicPr>
        <p:blipFill>
          <a:blip r:embed="rId3"/>
          <a:srcRect l="1765" t="8736" r="4903" b="15024"/>
          <a:stretch>
            <a:fillRect/>
          </a:stretch>
        </p:blipFill>
        <p:spPr>
          <a:xfrm>
            <a:off x="0" y="2419350"/>
            <a:ext cx="9144000" cy="2305050"/>
          </a:xfrm>
        </p:spPr>
      </p:pic>
      <p:sp>
        <p:nvSpPr>
          <p:cNvPr id="108547" name="Rectangle 3"/>
          <p:cNvSpPr>
            <a:spLocks noGrp="1" noChangeArrowheads="1"/>
          </p:cNvSpPr>
          <p:nvPr>
            <p:ph type="title"/>
          </p:nvPr>
        </p:nvSpPr>
        <p:spPr>
          <a:xfrm>
            <a:off x="609600" y="152400"/>
            <a:ext cx="7848600" cy="1295400"/>
          </a:xfrm>
        </p:spPr>
        <p:txBody>
          <a:bodyPr>
            <a:normAutofit fontScale="90000"/>
          </a:bodyPr>
          <a:lstStyle/>
          <a:p>
            <a:r>
              <a:rPr lang="en-US" sz="4000"/>
              <a:t>Kelvin-domain-filtered symetric OLR variance in Spring (MAM)</a:t>
            </a:r>
            <a:r>
              <a:rPr lang="en-US" sz="3200" b="1"/>
              <a:t> </a:t>
            </a:r>
            <a:endParaRPr lang="en-US"/>
          </a:p>
        </p:txBody>
      </p:sp>
      <p:sp>
        <p:nvSpPr>
          <p:cNvPr id="108548" name="Line 4"/>
          <p:cNvSpPr>
            <a:spLocks noChangeShapeType="1"/>
          </p:cNvSpPr>
          <p:nvPr/>
        </p:nvSpPr>
        <p:spPr bwMode="auto">
          <a:xfrm>
            <a:off x="481013" y="3665538"/>
            <a:ext cx="8534400" cy="0"/>
          </a:xfrm>
          <a:prstGeom prst="line">
            <a:avLst/>
          </a:prstGeom>
          <a:noFill/>
          <a:ln w="9525">
            <a:solidFill>
              <a:schemeClr val="tx1"/>
            </a:solidFill>
            <a:prstDash val="sysDot"/>
            <a:round/>
            <a:headEnd/>
            <a:tailEnd/>
          </a:ln>
          <a:effectLst/>
        </p:spPr>
        <p:txBody>
          <a:bodyPr wrap="none" anchor="ctr">
            <a:prstTxWarp prst="textNoShape">
              <a:avLst/>
            </a:prstTxWarp>
          </a:bodyPr>
          <a:lstStyle/>
          <a:p>
            <a:endParaRPr lang="en-US"/>
          </a:p>
        </p:txBody>
      </p:sp>
      <p:sp>
        <p:nvSpPr>
          <p:cNvPr id="108549" name="AutoShape 5"/>
          <p:cNvSpPr>
            <a:spLocks noChangeArrowheads="1"/>
          </p:cNvSpPr>
          <p:nvPr/>
        </p:nvSpPr>
        <p:spPr bwMode="auto">
          <a:xfrm>
            <a:off x="3179763" y="3538538"/>
            <a:ext cx="228600" cy="228600"/>
          </a:xfrm>
          <a:prstGeom prst="star5">
            <a:avLst/>
          </a:prstGeom>
          <a:noFill/>
          <a:ln w="19050">
            <a:solidFill>
              <a:srgbClr val="FF0000"/>
            </a:solidFill>
            <a:miter lim="800000"/>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srcRect/>
          <a:stretch>
            <a:fillRect/>
          </a:stretch>
        </p:blipFill>
        <p:spPr bwMode="auto">
          <a:xfrm>
            <a:off x="0" y="914400"/>
            <a:ext cx="2895600" cy="2062163"/>
          </a:xfrm>
          <a:prstGeom prst="rect">
            <a:avLst/>
          </a:prstGeom>
          <a:noFill/>
        </p:spPr>
      </p:pic>
      <p:sp>
        <p:nvSpPr>
          <p:cNvPr id="32771" name="Rectangle 3"/>
          <p:cNvSpPr>
            <a:spLocks noGrp="1" noChangeArrowheads="1"/>
          </p:cNvSpPr>
          <p:nvPr>
            <p:ph type="title"/>
          </p:nvPr>
        </p:nvSpPr>
        <p:spPr>
          <a:xfrm>
            <a:off x="457200" y="76200"/>
            <a:ext cx="8229600" cy="685800"/>
          </a:xfrm>
        </p:spPr>
        <p:txBody>
          <a:bodyPr>
            <a:normAutofit fontScale="90000"/>
          </a:bodyPr>
          <a:lstStyle/>
          <a:p>
            <a:r>
              <a:rPr lang="en-US" sz="4000"/>
              <a:t>Kelvin-wave-filtered OLR variance</a:t>
            </a:r>
            <a:endParaRPr lang="en-US" sz="3600"/>
          </a:p>
        </p:txBody>
      </p:sp>
      <p:pic>
        <p:nvPicPr>
          <p:cNvPr id="32772" name="Picture 4" descr="fig4"/>
          <p:cNvPicPr>
            <a:picLocks noChangeAspect="1" noChangeArrowheads="1"/>
          </p:cNvPicPr>
          <p:nvPr>
            <p:ph idx="1"/>
          </p:nvPr>
        </p:nvPicPr>
        <p:blipFill>
          <a:blip r:embed="rId4"/>
          <a:srcRect l="6230" t="15187" r="8336" b="10768"/>
          <a:stretch>
            <a:fillRect/>
          </a:stretch>
        </p:blipFill>
        <p:spPr>
          <a:xfrm>
            <a:off x="2743200" y="2166938"/>
            <a:ext cx="6248400" cy="4491037"/>
          </a:xfrm>
          <a:noFill/>
          <a:ln/>
        </p:spPr>
      </p:pic>
      <p:sp>
        <p:nvSpPr>
          <p:cNvPr id="32773" name="Text Box 5"/>
          <p:cNvSpPr txBox="1">
            <a:spLocks noChangeArrowheads="1"/>
          </p:cNvSpPr>
          <p:nvPr/>
        </p:nvSpPr>
        <p:spPr bwMode="auto">
          <a:xfrm>
            <a:off x="2406650" y="1752600"/>
            <a:ext cx="260350" cy="274638"/>
          </a:xfrm>
          <a:prstGeom prst="rect">
            <a:avLst/>
          </a:prstGeom>
          <a:noFill/>
          <a:ln w="9525">
            <a:noFill/>
            <a:miter lim="800000"/>
            <a:headEnd/>
            <a:tailEnd/>
          </a:ln>
          <a:effectLst/>
        </p:spPr>
        <p:txBody>
          <a:bodyPr wrap="none">
            <a:prstTxWarp prst="textNoShape">
              <a:avLst/>
            </a:prstTxWarp>
            <a:spAutoFit/>
          </a:bodyPr>
          <a:lstStyle/>
          <a:p>
            <a:pPr eaLnBrk="0" hangingPunct="0"/>
            <a:r>
              <a:rPr lang="en-US" sz="1200">
                <a:solidFill>
                  <a:srgbClr val="FF0000"/>
                </a:solidFill>
                <a:latin typeface="Times" charset="0"/>
              </a:rPr>
              <a:t>8</a:t>
            </a:r>
          </a:p>
        </p:txBody>
      </p:sp>
      <p:sp>
        <p:nvSpPr>
          <p:cNvPr id="32774" name="Text Box 6"/>
          <p:cNvSpPr txBox="1">
            <a:spLocks noChangeArrowheads="1"/>
          </p:cNvSpPr>
          <p:nvPr/>
        </p:nvSpPr>
        <p:spPr bwMode="auto">
          <a:xfrm>
            <a:off x="2286000" y="1447800"/>
            <a:ext cx="336550" cy="274638"/>
          </a:xfrm>
          <a:prstGeom prst="rect">
            <a:avLst/>
          </a:prstGeom>
          <a:noFill/>
          <a:ln w="9525">
            <a:noFill/>
            <a:miter lim="800000"/>
            <a:headEnd/>
            <a:tailEnd/>
          </a:ln>
          <a:effectLst/>
        </p:spPr>
        <p:txBody>
          <a:bodyPr wrap="none">
            <a:prstTxWarp prst="textNoShape">
              <a:avLst/>
            </a:prstTxWarp>
            <a:spAutoFit/>
          </a:bodyPr>
          <a:lstStyle/>
          <a:p>
            <a:pPr eaLnBrk="0" hangingPunct="0"/>
            <a:r>
              <a:rPr lang="en-US" sz="1200">
                <a:solidFill>
                  <a:srgbClr val="FF0000"/>
                </a:solidFill>
                <a:latin typeface="Times" charset="0"/>
              </a:rPr>
              <a:t>12</a:t>
            </a:r>
          </a:p>
        </p:txBody>
      </p:sp>
      <p:sp>
        <p:nvSpPr>
          <p:cNvPr id="32775" name="Text Box 7"/>
          <p:cNvSpPr txBox="1">
            <a:spLocks noChangeArrowheads="1"/>
          </p:cNvSpPr>
          <p:nvPr/>
        </p:nvSpPr>
        <p:spPr bwMode="auto">
          <a:xfrm>
            <a:off x="2362200" y="1066800"/>
            <a:ext cx="336550" cy="274638"/>
          </a:xfrm>
          <a:prstGeom prst="rect">
            <a:avLst/>
          </a:prstGeom>
          <a:noFill/>
          <a:ln w="9525">
            <a:noFill/>
            <a:miter lim="800000"/>
            <a:headEnd/>
            <a:tailEnd/>
          </a:ln>
          <a:effectLst/>
        </p:spPr>
        <p:txBody>
          <a:bodyPr wrap="none">
            <a:prstTxWarp prst="textNoShape">
              <a:avLst/>
            </a:prstTxWarp>
            <a:spAutoFit/>
          </a:bodyPr>
          <a:lstStyle/>
          <a:p>
            <a:pPr eaLnBrk="0" hangingPunct="0"/>
            <a:r>
              <a:rPr lang="en-US" sz="1200">
                <a:solidFill>
                  <a:srgbClr val="FF0000"/>
                </a:solidFill>
                <a:latin typeface="Times" charset="0"/>
              </a:rPr>
              <a:t>25</a:t>
            </a:r>
          </a:p>
        </p:txBody>
      </p:sp>
      <p:sp>
        <p:nvSpPr>
          <p:cNvPr id="32776" name="Text Box 8"/>
          <p:cNvSpPr txBox="1">
            <a:spLocks noChangeArrowheads="1"/>
          </p:cNvSpPr>
          <p:nvPr/>
        </p:nvSpPr>
        <p:spPr bwMode="auto">
          <a:xfrm>
            <a:off x="2057400" y="990600"/>
            <a:ext cx="336550" cy="274638"/>
          </a:xfrm>
          <a:prstGeom prst="rect">
            <a:avLst/>
          </a:prstGeom>
          <a:noFill/>
          <a:ln w="9525">
            <a:noFill/>
            <a:miter lim="800000"/>
            <a:headEnd/>
            <a:tailEnd/>
          </a:ln>
          <a:effectLst/>
        </p:spPr>
        <p:txBody>
          <a:bodyPr wrap="none">
            <a:prstTxWarp prst="textNoShape">
              <a:avLst/>
            </a:prstTxWarp>
            <a:spAutoFit/>
          </a:bodyPr>
          <a:lstStyle/>
          <a:p>
            <a:pPr eaLnBrk="0" hangingPunct="0"/>
            <a:r>
              <a:rPr lang="en-US" sz="1200">
                <a:solidFill>
                  <a:srgbClr val="FF0000"/>
                </a:solidFill>
                <a:latin typeface="Times" charset="0"/>
              </a:rPr>
              <a:t>50</a:t>
            </a:r>
          </a:p>
        </p:txBody>
      </p:sp>
      <p:sp>
        <p:nvSpPr>
          <p:cNvPr id="32777" name="Text Box 9"/>
          <p:cNvSpPr txBox="1">
            <a:spLocks noChangeArrowheads="1"/>
          </p:cNvSpPr>
          <p:nvPr/>
        </p:nvSpPr>
        <p:spPr bwMode="auto">
          <a:xfrm>
            <a:off x="1828800" y="990600"/>
            <a:ext cx="336550" cy="274638"/>
          </a:xfrm>
          <a:prstGeom prst="rect">
            <a:avLst/>
          </a:prstGeom>
          <a:noFill/>
          <a:ln w="9525">
            <a:noFill/>
            <a:miter lim="800000"/>
            <a:headEnd/>
            <a:tailEnd/>
          </a:ln>
          <a:effectLst/>
        </p:spPr>
        <p:txBody>
          <a:bodyPr wrap="none">
            <a:prstTxWarp prst="textNoShape">
              <a:avLst/>
            </a:prstTxWarp>
            <a:spAutoFit/>
          </a:bodyPr>
          <a:lstStyle/>
          <a:p>
            <a:pPr eaLnBrk="0" hangingPunct="0"/>
            <a:r>
              <a:rPr lang="en-US" sz="1200">
                <a:solidFill>
                  <a:srgbClr val="FF0000"/>
                </a:solidFill>
                <a:latin typeface="Times" charset="0"/>
              </a:rPr>
              <a:t>90</a:t>
            </a:r>
          </a:p>
        </p:txBody>
      </p:sp>
      <p:sp>
        <p:nvSpPr>
          <p:cNvPr id="32778" name="Text Box 10"/>
          <p:cNvSpPr txBox="1">
            <a:spLocks noChangeArrowheads="1"/>
          </p:cNvSpPr>
          <p:nvPr/>
        </p:nvSpPr>
        <p:spPr bwMode="auto">
          <a:xfrm>
            <a:off x="2819400" y="990600"/>
            <a:ext cx="4991100" cy="517525"/>
          </a:xfrm>
          <a:prstGeom prst="rect">
            <a:avLst/>
          </a:prstGeom>
          <a:noFill/>
          <a:ln w="9525">
            <a:noFill/>
            <a:miter lim="800000"/>
            <a:headEnd/>
            <a:tailEnd/>
          </a:ln>
          <a:effectLst/>
        </p:spPr>
        <p:txBody>
          <a:bodyPr wrap="none">
            <a:prstTxWarp prst="textNoShape">
              <a:avLst/>
            </a:prstTxWarp>
            <a:spAutoFit/>
          </a:bodyPr>
          <a:lstStyle/>
          <a:p>
            <a:r>
              <a:rPr lang="en-US" sz="1400" i="1">
                <a:solidFill>
                  <a:srgbClr val="944C99"/>
                </a:solidFill>
              </a:rPr>
              <a:t>Wheeler and Kiladis 1999</a:t>
            </a:r>
          </a:p>
          <a:p>
            <a:r>
              <a:rPr lang="en-US" sz="1400"/>
              <a:t>The Kelvin wave domain is represented by the green polygon</a:t>
            </a:r>
          </a:p>
        </p:txBody>
      </p:sp>
      <p:grpSp>
        <p:nvGrpSpPr>
          <p:cNvPr id="2" name="Group 11"/>
          <p:cNvGrpSpPr>
            <a:grpSpLocks/>
          </p:cNvGrpSpPr>
          <p:nvPr/>
        </p:nvGrpSpPr>
        <p:grpSpPr bwMode="auto">
          <a:xfrm>
            <a:off x="3124200" y="3838575"/>
            <a:ext cx="1177925" cy="3005138"/>
            <a:chOff x="1968" y="2418"/>
            <a:chExt cx="742" cy="1893"/>
          </a:xfrm>
        </p:grpSpPr>
        <p:grpSp>
          <p:nvGrpSpPr>
            <p:cNvPr id="3" name="Group 12"/>
            <p:cNvGrpSpPr>
              <a:grpSpLocks/>
            </p:cNvGrpSpPr>
            <p:nvPr/>
          </p:nvGrpSpPr>
          <p:grpSpPr bwMode="auto">
            <a:xfrm>
              <a:off x="1968" y="2418"/>
              <a:ext cx="576" cy="1584"/>
              <a:chOff x="1968" y="2418"/>
              <a:chExt cx="576" cy="1584"/>
            </a:xfrm>
          </p:grpSpPr>
          <p:sp>
            <p:nvSpPr>
              <p:cNvPr id="32781" name="Line 13"/>
              <p:cNvSpPr>
                <a:spLocks noChangeShapeType="1"/>
              </p:cNvSpPr>
              <p:nvPr/>
            </p:nvSpPr>
            <p:spPr bwMode="auto">
              <a:xfrm>
                <a:off x="1968" y="2433"/>
                <a:ext cx="576" cy="0"/>
              </a:xfrm>
              <a:prstGeom prst="line">
                <a:avLst/>
              </a:prstGeom>
              <a:noFill/>
              <a:ln w="28575" cap="rnd">
                <a:solidFill>
                  <a:srgbClr val="FF0000"/>
                </a:solidFill>
                <a:prstDash val="sysDot"/>
                <a:round/>
                <a:headEnd/>
                <a:tailEnd/>
              </a:ln>
              <a:effectLst/>
            </p:spPr>
            <p:txBody>
              <a:bodyPr>
                <a:prstTxWarp prst="textNoShape">
                  <a:avLst/>
                </a:prstTxWarp>
              </a:bodyPr>
              <a:lstStyle/>
              <a:p>
                <a:endParaRPr lang="en-US"/>
              </a:p>
            </p:txBody>
          </p:sp>
          <p:sp>
            <p:nvSpPr>
              <p:cNvPr id="32782" name="Line 14"/>
              <p:cNvSpPr>
                <a:spLocks noChangeShapeType="1"/>
              </p:cNvSpPr>
              <p:nvPr/>
            </p:nvSpPr>
            <p:spPr bwMode="auto">
              <a:xfrm>
                <a:off x="2544" y="2418"/>
                <a:ext cx="0" cy="1584"/>
              </a:xfrm>
              <a:prstGeom prst="line">
                <a:avLst/>
              </a:prstGeom>
              <a:noFill/>
              <a:ln w="28575" cap="rnd">
                <a:solidFill>
                  <a:srgbClr val="FF0000"/>
                </a:solidFill>
                <a:prstDash val="sysDot"/>
                <a:round/>
                <a:headEnd/>
                <a:tailEnd/>
              </a:ln>
              <a:effectLst/>
            </p:spPr>
            <p:txBody>
              <a:bodyPr>
                <a:prstTxWarp prst="textNoShape">
                  <a:avLst/>
                </a:prstTxWarp>
              </a:bodyPr>
              <a:lstStyle/>
              <a:p>
                <a:endParaRPr lang="en-US"/>
              </a:p>
            </p:txBody>
          </p:sp>
        </p:grpSp>
        <p:sp>
          <p:nvSpPr>
            <p:cNvPr id="32783" name="Text Box 15"/>
            <p:cNvSpPr txBox="1">
              <a:spLocks noChangeArrowheads="1"/>
            </p:cNvSpPr>
            <p:nvPr/>
          </p:nvSpPr>
          <p:spPr bwMode="auto">
            <a:xfrm>
              <a:off x="2386" y="4080"/>
              <a:ext cx="324" cy="231"/>
            </a:xfrm>
            <a:prstGeom prst="rect">
              <a:avLst/>
            </a:prstGeom>
            <a:noFill/>
            <a:ln w="9525">
              <a:noFill/>
              <a:miter lim="800000"/>
              <a:headEnd/>
              <a:tailEnd/>
            </a:ln>
            <a:effectLst/>
          </p:spPr>
          <p:txBody>
            <a:bodyPr wrap="none">
              <a:prstTxWarp prst="textNoShape">
                <a:avLst/>
              </a:prstTxWarp>
              <a:spAutoFit/>
            </a:bodyPr>
            <a:lstStyle/>
            <a:p>
              <a:r>
                <a:rPr lang="en-US" b="1">
                  <a:solidFill>
                    <a:srgbClr val="FF0000"/>
                  </a:solidFill>
                </a:rPr>
                <a:t>AA</a:t>
              </a:r>
            </a:p>
          </p:txBody>
        </p:sp>
      </p:grpSp>
      <p:grpSp>
        <p:nvGrpSpPr>
          <p:cNvPr id="4" name="Group 16"/>
          <p:cNvGrpSpPr>
            <a:grpSpLocks/>
          </p:cNvGrpSpPr>
          <p:nvPr/>
        </p:nvGrpSpPr>
        <p:grpSpPr bwMode="auto">
          <a:xfrm>
            <a:off x="3124200" y="3725863"/>
            <a:ext cx="2160588" cy="3117850"/>
            <a:chOff x="1968" y="2347"/>
            <a:chExt cx="1361" cy="1964"/>
          </a:xfrm>
        </p:grpSpPr>
        <p:grpSp>
          <p:nvGrpSpPr>
            <p:cNvPr id="5" name="Group 17"/>
            <p:cNvGrpSpPr>
              <a:grpSpLocks/>
            </p:cNvGrpSpPr>
            <p:nvPr/>
          </p:nvGrpSpPr>
          <p:grpSpPr bwMode="auto">
            <a:xfrm>
              <a:off x="1968" y="2347"/>
              <a:ext cx="1200" cy="1655"/>
              <a:chOff x="1968" y="2347"/>
              <a:chExt cx="1200" cy="1655"/>
            </a:xfrm>
          </p:grpSpPr>
          <p:sp>
            <p:nvSpPr>
              <p:cNvPr id="32786" name="Line 18"/>
              <p:cNvSpPr>
                <a:spLocks noChangeShapeType="1"/>
              </p:cNvSpPr>
              <p:nvPr/>
            </p:nvSpPr>
            <p:spPr bwMode="auto">
              <a:xfrm>
                <a:off x="1968" y="2347"/>
                <a:ext cx="1200" cy="0"/>
              </a:xfrm>
              <a:prstGeom prst="line">
                <a:avLst/>
              </a:prstGeom>
              <a:noFill/>
              <a:ln w="28575" cap="rnd">
                <a:solidFill>
                  <a:srgbClr val="FF0000"/>
                </a:solidFill>
                <a:prstDash val="sysDot"/>
                <a:round/>
                <a:headEnd/>
                <a:tailEnd/>
              </a:ln>
              <a:effectLst/>
            </p:spPr>
            <p:txBody>
              <a:bodyPr>
                <a:prstTxWarp prst="textNoShape">
                  <a:avLst/>
                </a:prstTxWarp>
              </a:bodyPr>
              <a:lstStyle/>
              <a:p>
                <a:endParaRPr lang="en-US"/>
              </a:p>
            </p:txBody>
          </p:sp>
          <p:sp>
            <p:nvSpPr>
              <p:cNvPr id="32787" name="Line 19"/>
              <p:cNvSpPr>
                <a:spLocks noChangeShapeType="1"/>
              </p:cNvSpPr>
              <p:nvPr/>
            </p:nvSpPr>
            <p:spPr bwMode="auto">
              <a:xfrm>
                <a:off x="3168" y="2350"/>
                <a:ext cx="0" cy="1652"/>
              </a:xfrm>
              <a:prstGeom prst="line">
                <a:avLst/>
              </a:prstGeom>
              <a:noFill/>
              <a:ln w="28575" cap="rnd">
                <a:solidFill>
                  <a:srgbClr val="FF0000"/>
                </a:solidFill>
                <a:prstDash val="sysDot"/>
                <a:round/>
                <a:headEnd/>
                <a:tailEnd/>
              </a:ln>
              <a:effectLst/>
            </p:spPr>
            <p:txBody>
              <a:bodyPr>
                <a:prstTxWarp prst="textNoShape">
                  <a:avLst/>
                </a:prstTxWarp>
              </a:bodyPr>
              <a:lstStyle/>
              <a:p>
                <a:endParaRPr lang="en-US"/>
              </a:p>
            </p:txBody>
          </p:sp>
        </p:grpSp>
        <p:sp>
          <p:nvSpPr>
            <p:cNvPr id="32788" name="Text Box 20"/>
            <p:cNvSpPr txBox="1">
              <a:spLocks noChangeArrowheads="1"/>
            </p:cNvSpPr>
            <p:nvPr/>
          </p:nvSpPr>
          <p:spPr bwMode="auto">
            <a:xfrm>
              <a:off x="3013" y="4080"/>
              <a:ext cx="316" cy="231"/>
            </a:xfrm>
            <a:prstGeom prst="rect">
              <a:avLst/>
            </a:prstGeom>
            <a:noFill/>
            <a:ln w="9525">
              <a:noFill/>
              <a:miter lim="800000"/>
              <a:headEnd/>
              <a:tailEnd/>
            </a:ln>
            <a:effectLst/>
          </p:spPr>
          <p:txBody>
            <a:bodyPr wrap="none">
              <a:prstTxWarp prst="textNoShape">
                <a:avLst/>
              </a:prstTxWarp>
              <a:spAutoFit/>
            </a:bodyPr>
            <a:lstStyle/>
            <a:p>
              <a:r>
                <a:rPr lang="en-US" b="1">
                  <a:solidFill>
                    <a:srgbClr val="FF0000"/>
                  </a:solidFill>
                </a:rPr>
                <a:t>EA</a:t>
              </a:r>
            </a:p>
          </p:txBody>
        </p:sp>
      </p:grpSp>
      <p:grpSp>
        <p:nvGrpSpPr>
          <p:cNvPr id="6" name="Group 21"/>
          <p:cNvGrpSpPr>
            <a:grpSpLocks/>
          </p:cNvGrpSpPr>
          <p:nvPr/>
        </p:nvGrpSpPr>
        <p:grpSpPr bwMode="auto">
          <a:xfrm>
            <a:off x="3124200" y="3517900"/>
            <a:ext cx="3192463" cy="3325813"/>
            <a:chOff x="1968" y="2216"/>
            <a:chExt cx="2011" cy="2095"/>
          </a:xfrm>
        </p:grpSpPr>
        <p:grpSp>
          <p:nvGrpSpPr>
            <p:cNvPr id="7" name="Group 22"/>
            <p:cNvGrpSpPr>
              <a:grpSpLocks/>
            </p:cNvGrpSpPr>
            <p:nvPr/>
          </p:nvGrpSpPr>
          <p:grpSpPr bwMode="auto">
            <a:xfrm>
              <a:off x="1968" y="2216"/>
              <a:ext cx="1872" cy="1786"/>
              <a:chOff x="1968" y="2216"/>
              <a:chExt cx="1872" cy="1786"/>
            </a:xfrm>
          </p:grpSpPr>
          <p:sp>
            <p:nvSpPr>
              <p:cNvPr id="32791" name="Line 23"/>
              <p:cNvSpPr>
                <a:spLocks noChangeShapeType="1"/>
              </p:cNvSpPr>
              <p:nvPr/>
            </p:nvSpPr>
            <p:spPr bwMode="auto">
              <a:xfrm>
                <a:off x="1968" y="2216"/>
                <a:ext cx="1872" cy="10"/>
              </a:xfrm>
              <a:prstGeom prst="line">
                <a:avLst/>
              </a:prstGeom>
              <a:noFill/>
              <a:ln w="28575" cap="rnd">
                <a:solidFill>
                  <a:srgbClr val="FF0000"/>
                </a:solidFill>
                <a:prstDash val="sysDot"/>
                <a:round/>
                <a:headEnd/>
                <a:tailEnd/>
              </a:ln>
              <a:effectLst/>
            </p:spPr>
            <p:txBody>
              <a:bodyPr>
                <a:prstTxWarp prst="textNoShape">
                  <a:avLst/>
                </a:prstTxWarp>
              </a:bodyPr>
              <a:lstStyle/>
              <a:p>
                <a:endParaRPr lang="en-US"/>
              </a:p>
            </p:txBody>
          </p:sp>
          <p:sp>
            <p:nvSpPr>
              <p:cNvPr id="32792" name="Line 24"/>
              <p:cNvSpPr>
                <a:spLocks noChangeShapeType="1"/>
              </p:cNvSpPr>
              <p:nvPr/>
            </p:nvSpPr>
            <p:spPr bwMode="auto">
              <a:xfrm>
                <a:off x="3840" y="2226"/>
                <a:ext cx="0" cy="1776"/>
              </a:xfrm>
              <a:prstGeom prst="line">
                <a:avLst/>
              </a:prstGeom>
              <a:noFill/>
              <a:ln w="28575" cap="rnd">
                <a:solidFill>
                  <a:srgbClr val="FF0000"/>
                </a:solidFill>
                <a:prstDash val="sysDot"/>
                <a:round/>
                <a:headEnd/>
                <a:tailEnd/>
              </a:ln>
              <a:effectLst/>
            </p:spPr>
            <p:txBody>
              <a:bodyPr>
                <a:prstTxWarp prst="textNoShape">
                  <a:avLst/>
                </a:prstTxWarp>
              </a:bodyPr>
              <a:lstStyle/>
              <a:p>
                <a:endParaRPr lang="en-US"/>
              </a:p>
            </p:txBody>
          </p:sp>
        </p:grpSp>
        <p:sp>
          <p:nvSpPr>
            <p:cNvPr id="32793" name="Text Box 25"/>
            <p:cNvSpPr txBox="1">
              <a:spLocks noChangeArrowheads="1"/>
            </p:cNvSpPr>
            <p:nvPr/>
          </p:nvSpPr>
          <p:spPr bwMode="auto">
            <a:xfrm>
              <a:off x="3711" y="4080"/>
              <a:ext cx="268" cy="231"/>
            </a:xfrm>
            <a:prstGeom prst="rect">
              <a:avLst/>
            </a:prstGeom>
            <a:noFill/>
            <a:ln w="9525">
              <a:noFill/>
              <a:miter lim="800000"/>
              <a:headEnd/>
              <a:tailEnd/>
            </a:ln>
            <a:effectLst/>
          </p:spPr>
          <p:txBody>
            <a:bodyPr wrap="none">
              <a:prstTxWarp prst="textNoShape">
                <a:avLst/>
              </a:prstTxWarp>
              <a:spAutoFit/>
            </a:bodyPr>
            <a:lstStyle/>
            <a:p>
              <a:r>
                <a:rPr lang="en-US" b="1">
                  <a:solidFill>
                    <a:srgbClr val="FF0000"/>
                  </a:solidFill>
                </a:rPr>
                <a:t>IO</a:t>
              </a:r>
            </a:p>
          </p:txBody>
        </p:sp>
      </p:grpSp>
      <p:grpSp>
        <p:nvGrpSpPr>
          <p:cNvPr id="8" name="Group 26"/>
          <p:cNvGrpSpPr>
            <a:grpSpLocks/>
          </p:cNvGrpSpPr>
          <p:nvPr/>
        </p:nvGrpSpPr>
        <p:grpSpPr bwMode="auto">
          <a:xfrm>
            <a:off x="3124200" y="3357563"/>
            <a:ext cx="4605338" cy="3486150"/>
            <a:chOff x="1968" y="2115"/>
            <a:chExt cx="2901" cy="2196"/>
          </a:xfrm>
        </p:grpSpPr>
        <p:grpSp>
          <p:nvGrpSpPr>
            <p:cNvPr id="9" name="Group 27"/>
            <p:cNvGrpSpPr>
              <a:grpSpLocks/>
            </p:cNvGrpSpPr>
            <p:nvPr/>
          </p:nvGrpSpPr>
          <p:grpSpPr bwMode="auto">
            <a:xfrm>
              <a:off x="1968" y="2115"/>
              <a:ext cx="2736" cy="1887"/>
              <a:chOff x="1968" y="2115"/>
              <a:chExt cx="2736" cy="1887"/>
            </a:xfrm>
          </p:grpSpPr>
          <p:sp>
            <p:nvSpPr>
              <p:cNvPr id="32796" name="Line 28"/>
              <p:cNvSpPr>
                <a:spLocks noChangeShapeType="1"/>
              </p:cNvSpPr>
              <p:nvPr/>
            </p:nvSpPr>
            <p:spPr bwMode="auto">
              <a:xfrm>
                <a:off x="1968" y="2115"/>
                <a:ext cx="2736" cy="20"/>
              </a:xfrm>
              <a:prstGeom prst="line">
                <a:avLst/>
              </a:prstGeom>
              <a:noFill/>
              <a:ln w="28575" cap="rnd">
                <a:solidFill>
                  <a:srgbClr val="FF0000"/>
                </a:solidFill>
                <a:prstDash val="sysDot"/>
                <a:round/>
                <a:headEnd/>
                <a:tailEnd/>
              </a:ln>
              <a:effectLst/>
            </p:spPr>
            <p:txBody>
              <a:bodyPr>
                <a:prstTxWarp prst="textNoShape">
                  <a:avLst/>
                </a:prstTxWarp>
              </a:bodyPr>
              <a:lstStyle/>
              <a:p>
                <a:endParaRPr lang="en-US"/>
              </a:p>
            </p:txBody>
          </p:sp>
          <p:sp>
            <p:nvSpPr>
              <p:cNvPr id="32797" name="Line 29"/>
              <p:cNvSpPr>
                <a:spLocks noChangeShapeType="1"/>
              </p:cNvSpPr>
              <p:nvPr/>
            </p:nvSpPr>
            <p:spPr bwMode="auto">
              <a:xfrm>
                <a:off x="4704" y="2130"/>
                <a:ext cx="0" cy="1872"/>
              </a:xfrm>
              <a:prstGeom prst="line">
                <a:avLst/>
              </a:prstGeom>
              <a:noFill/>
              <a:ln w="28575" cap="rnd">
                <a:solidFill>
                  <a:srgbClr val="FF0000"/>
                </a:solidFill>
                <a:prstDash val="sysDot"/>
                <a:round/>
                <a:headEnd/>
                <a:tailEnd/>
              </a:ln>
              <a:effectLst/>
            </p:spPr>
            <p:txBody>
              <a:bodyPr>
                <a:prstTxWarp prst="textNoShape">
                  <a:avLst/>
                </a:prstTxWarp>
              </a:bodyPr>
              <a:lstStyle/>
              <a:p>
                <a:endParaRPr lang="en-US"/>
              </a:p>
            </p:txBody>
          </p:sp>
        </p:grpSp>
        <p:sp>
          <p:nvSpPr>
            <p:cNvPr id="32798" name="Text Box 30"/>
            <p:cNvSpPr txBox="1">
              <a:spLocks noChangeArrowheads="1"/>
            </p:cNvSpPr>
            <p:nvPr/>
          </p:nvSpPr>
          <p:spPr bwMode="auto">
            <a:xfrm>
              <a:off x="4545" y="4080"/>
              <a:ext cx="324" cy="231"/>
            </a:xfrm>
            <a:prstGeom prst="rect">
              <a:avLst/>
            </a:prstGeom>
            <a:noFill/>
            <a:ln w="9525">
              <a:noFill/>
              <a:miter lim="800000"/>
              <a:headEnd/>
              <a:tailEnd/>
            </a:ln>
            <a:effectLst/>
          </p:spPr>
          <p:txBody>
            <a:bodyPr wrap="none">
              <a:prstTxWarp prst="textNoShape">
                <a:avLst/>
              </a:prstTxWarp>
              <a:spAutoFit/>
            </a:bodyPr>
            <a:lstStyle/>
            <a:p>
              <a:r>
                <a:rPr lang="en-US" b="1">
                  <a:solidFill>
                    <a:srgbClr val="FF0000"/>
                  </a:solidFill>
                </a:rPr>
                <a:t>PO</a:t>
              </a:r>
            </a:p>
          </p:txBody>
        </p:sp>
      </p:grpSp>
      <p:sp>
        <p:nvSpPr>
          <p:cNvPr id="32799" name="Text Box 31"/>
          <p:cNvSpPr txBox="1">
            <a:spLocks noChangeArrowheads="1"/>
          </p:cNvSpPr>
          <p:nvPr/>
        </p:nvSpPr>
        <p:spPr bwMode="auto">
          <a:xfrm>
            <a:off x="3155950" y="1873250"/>
            <a:ext cx="5716588" cy="336550"/>
          </a:xfrm>
          <a:prstGeom prst="rect">
            <a:avLst/>
          </a:prstGeom>
          <a:noFill/>
          <a:ln w="9525">
            <a:noFill/>
            <a:miter lim="800000"/>
            <a:headEnd/>
            <a:tailEnd/>
          </a:ln>
          <a:effectLst/>
        </p:spPr>
        <p:txBody>
          <a:bodyPr wrap="none">
            <a:prstTxWarp prst="textNoShape">
              <a:avLst/>
            </a:prstTxWarp>
            <a:spAutoFit/>
          </a:bodyPr>
          <a:lstStyle/>
          <a:p>
            <a:r>
              <a:rPr lang="en-US" sz="1600"/>
              <a:t>(5</a:t>
            </a:r>
            <a:r>
              <a:rPr lang="en-US" sz="1600" baseline="30000"/>
              <a:t>o</a:t>
            </a:r>
            <a:r>
              <a:rPr lang="en-US" sz="1600"/>
              <a:t>S-5</a:t>
            </a:r>
            <a:r>
              <a:rPr lang="en-US" sz="1600" baseline="30000"/>
              <a:t>o</a:t>
            </a:r>
            <a:r>
              <a:rPr lang="en-US" sz="1600"/>
              <a:t>N) meridional mean Kelvin wave filtered OLR variance</a:t>
            </a:r>
          </a:p>
        </p:txBody>
      </p:sp>
      <p:sp>
        <p:nvSpPr>
          <p:cNvPr id="32800" name="Text Box 32"/>
          <p:cNvSpPr txBox="1">
            <a:spLocks noChangeArrowheads="1"/>
          </p:cNvSpPr>
          <p:nvPr/>
        </p:nvSpPr>
        <p:spPr bwMode="auto">
          <a:xfrm>
            <a:off x="212725" y="3355975"/>
            <a:ext cx="2454275" cy="3197225"/>
          </a:xfrm>
          <a:prstGeom prst="rect">
            <a:avLst/>
          </a:prstGeom>
          <a:noFill/>
          <a:ln w="19050">
            <a:solidFill>
              <a:srgbClr val="FF0000"/>
            </a:solidFill>
            <a:miter lim="800000"/>
            <a:headEnd/>
            <a:tailEnd/>
          </a:ln>
          <a:effectLst/>
        </p:spPr>
        <p:txBody>
          <a:bodyPr>
            <a:prstTxWarp prst="textNoShape">
              <a:avLst/>
            </a:prstTxWarp>
            <a:spAutoFit/>
          </a:bodyPr>
          <a:lstStyle/>
          <a:p>
            <a:pPr marL="342900" indent="-342900">
              <a:spcAft>
                <a:spcPct val="50000"/>
              </a:spcAft>
              <a:buFont typeface="Times" charset="0"/>
              <a:buChar char="•"/>
            </a:pPr>
            <a:r>
              <a:rPr lang="en-US" sz="1500"/>
              <a:t>Peaks from the Amazon-Atlantic (AA) in March to the Pacific ocean (PO) in June.</a:t>
            </a:r>
          </a:p>
          <a:p>
            <a:pPr marL="342900" indent="-342900">
              <a:spcAft>
                <a:spcPct val="50000"/>
              </a:spcAft>
              <a:buFont typeface="Times" charset="0"/>
              <a:buChar char="•"/>
            </a:pPr>
            <a:r>
              <a:rPr lang="en-US" sz="1500"/>
              <a:t> Strongest signal over Equatorial Africa (EA) in April</a:t>
            </a:r>
          </a:p>
          <a:p>
            <a:pPr marL="342900" indent="-342900">
              <a:spcAft>
                <a:spcPct val="50000"/>
              </a:spcAft>
              <a:buFont typeface="Wingdings" charset="2"/>
              <a:buChar char="Ø"/>
            </a:pPr>
            <a:r>
              <a:rPr lang="en-US" sz="1500"/>
              <a:t>Role of the surface favoring the Kelvin wave growth.</a:t>
            </a:r>
          </a:p>
          <a:p>
            <a:pPr marL="342900" indent="-342900">
              <a:buFont typeface="Wingdings" charset="2"/>
              <a:buChar char="Ø"/>
            </a:pPr>
            <a:r>
              <a:rPr lang="en-US" sz="1500"/>
              <a:t>Equatorial position of the ITCZ in spring.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80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2"/>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499"/>
                                          </p:stCondLst>
                                        </p:cTn>
                                        <p:tgtEl>
                                          <p:spTgt spid="4"/>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0"/>
                                  </p:stCondLst>
                                  <p:childTnLst>
                                    <p:set>
                                      <p:cBhvr>
                                        <p:cTn id="15" dur="1" fill="hold">
                                          <p:stCondLst>
                                            <p:cond delay="499"/>
                                          </p:stCondLst>
                                        </p:cTn>
                                        <p:tgtEl>
                                          <p:spTgt spid="6"/>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00" grpId="0" animBg="1" autoUpdateAnimBg="0"/>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457200" y="76200"/>
            <a:ext cx="8229600" cy="1066800"/>
          </a:xfrm>
          <a:prstGeom prst="rect">
            <a:avLst/>
          </a:prstGeom>
          <a:noFill/>
          <a:ln w="9525">
            <a:noFill/>
            <a:round/>
            <a:headEnd/>
            <a:tailEnd/>
          </a:ln>
          <a:effectLst/>
        </p:spPr>
        <p:txBody>
          <a:bodyPr anchor="ctr">
            <a:prstTxWarp prst="textNoShape">
              <a:avLst/>
            </a:prstTxWarp>
          </a:bodyPr>
          <a:lstStyle/>
          <a:p>
            <a:pPr algn="ct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a:solidFill>
                  <a:srgbClr val="000000"/>
                </a:solidFill>
              </a:rPr>
              <a:t>Horizontal structure</a:t>
            </a:r>
          </a:p>
        </p:txBody>
      </p:sp>
      <p:grpSp>
        <p:nvGrpSpPr>
          <p:cNvPr id="2" name="Group 3"/>
          <p:cNvGrpSpPr>
            <a:grpSpLocks/>
          </p:cNvGrpSpPr>
          <p:nvPr/>
        </p:nvGrpSpPr>
        <p:grpSpPr bwMode="auto">
          <a:xfrm>
            <a:off x="-304800" y="1219200"/>
            <a:ext cx="8228013" cy="4005263"/>
            <a:chOff x="288" y="1076"/>
            <a:chExt cx="5183" cy="2523"/>
          </a:xfrm>
        </p:grpSpPr>
        <p:pic>
          <p:nvPicPr>
            <p:cNvPr id="40964" name="Picture 4"/>
            <p:cNvPicPr>
              <a:picLocks noChangeAspect="1" noChangeArrowheads="1"/>
            </p:cNvPicPr>
            <p:nvPr/>
          </p:nvPicPr>
          <p:blipFill>
            <a:blip r:embed="rId3"/>
            <a:srcRect t="51007" r="5461" b="28790"/>
            <a:stretch>
              <a:fillRect/>
            </a:stretch>
          </p:blipFill>
          <p:spPr bwMode="auto">
            <a:xfrm>
              <a:off x="290" y="1501"/>
              <a:ext cx="5182" cy="1907"/>
            </a:xfrm>
            <a:prstGeom prst="rect">
              <a:avLst/>
            </a:prstGeom>
            <a:noFill/>
            <a:ln w="9525">
              <a:noFill/>
              <a:round/>
              <a:headEnd/>
              <a:tailEnd/>
            </a:ln>
            <a:effectLst/>
          </p:spPr>
        </p:pic>
        <p:sp>
          <p:nvSpPr>
            <p:cNvPr id="40965" name="Text Box 5"/>
            <p:cNvSpPr txBox="1">
              <a:spLocks noChangeArrowheads="1"/>
            </p:cNvSpPr>
            <p:nvPr/>
          </p:nvSpPr>
          <p:spPr bwMode="auto">
            <a:xfrm>
              <a:off x="4273" y="2064"/>
              <a:ext cx="202" cy="232"/>
            </a:xfrm>
            <a:prstGeom prst="rect">
              <a:avLst/>
            </a:prstGeom>
            <a:noFill/>
            <a:ln w="9525">
              <a:noFill/>
              <a:round/>
              <a:headEnd/>
              <a:tailEnd/>
            </a:ln>
            <a:effectLst/>
          </p:spPr>
          <p:txBody>
            <a:bodyPr wrap="none" lIns="90000" tIns="46800" rIns="90000" bIns="46800">
              <a:prstTxWarp prst="textNoShape">
                <a:avLst/>
              </a:prstTxWarp>
              <a:spAutoFit/>
            </a:bodyPr>
            <a:lstStyle/>
            <a:p>
              <a:pPr defTabSz="457200">
                <a:buClr>
                  <a:srgbClr val="0000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00FF"/>
                  </a:solidFill>
                </a:rPr>
                <a:t>L</a:t>
              </a:r>
            </a:p>
          </p:txBody>
        </p:sp>
        <p:sp>
          <p:nvSpPr>
            <p:cNvPr id="40966" name="Text Box 6"/>
            <p:cNvSpPr txBox="1">
              <a:spLocks noChangeArrowheads="1"/>
            </p:cNvSpPr>
            <p:nvPr/>
          </p:nvSpPr>
          <p:spPr bwMode="auto">
            <a:xfrm>
              <a:off x="3025" y="2304"/>
              <a:ext cx="217" cy="232"/>
            </a:xfrm>
            <a:prstGeom prst="rect">
              <a:avLst/>
            </a:prstGeom>
            <a:noFill/>
            <a:ln w="9525">
              <a:noFill/>
              <a:round/>
              <a:headEnd/>
              <a:tailEnd/>
            </a:ln>
            <a:effectLst/>
          </p:spPr>
          <p:txBody>
            <a:bodyPr wrap="none" lIns="90000" tIns="46800" rIns="90000" bIns="46800">
              <a:prstTxWarp prst="textNoShape">
                <a:avLst/>
              </a:prstTxWarp>
              <a:spAutoFit/>
            </a:bodyPr>
            <a:lstStyle/>
            <a:p>
              <a:pPr defTabSz="457200">
                <a:buClr>
                  <a:srgbClr val="FF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0000"/>
                  </a:solidFill>
                </a:rPr>
                <a:t>H</a:t>
              </a:r>
            </a:p>
          </p:txBody>
        </p:sp>
        <p:sp>
          <p:nvSpPr>
            <p:cNvPr id="40967" name="Line 7"/>
            <p:cNvSpPr>
              <a:spLocks noChangeShapeType="1"/>
            </p:cNvSpPr>
            <p:nvPr/>
          </p:nvSpPr>
          <p:spPr bwMode="auto">
            <a:xfrm>
              <a:off x="1008" y="2448"/>
              <a:ext cx="4175" cy="1"/>
            </a:xfrm>
            <a:prstGeom prst="line">
              <a:avLst/>
            </a:prstGeom>
            <a:noFill/>
            <a:ln w="12600">
              <a:solidFill>
                <a:srgbClr val="000000"/>
              </a:solidFill>
              <a:prstDash val="sysDot"/>
              <a:miter lim="800000"/>
              <a:headEnd/>
              <a:tailEnd/>
            </a:ln>
            <a:effectLst/>
          </p:spPr>
          <p:txBody>
            <a:bodyPr>
              <a:prstTxWarp prst="textNoShape">
                <a:avLst/>
              </a:prstTxWarp>
            </a:bodyPr>
            <a:lstStyle/>
            <a:p>
              <a:endParaRPr lang="en-US"/>
            </a:p>
          </p:txBody>
        </p:sp>
        <p:pic>
          <p:nvPicPr>
            <p:cNvPr id="40968" name="Picture 8"/>
            <p:cNvPicPr>
              <a:picLocks noChangeAspect="1" noChangeArrowheads="1"/>
            </p:cNvPicPr>
            <p:nvPr/>
          </p:nvPicPr>
          <p:blipFill>
            <a:blip r:embed="rId3"/>
            <a:srcRect t="4422" r="5461" b="90561"/>
            <a:stretch>
              <a:fillRect/>
            </a:stretch>
          </p:blipFill>
          <p:spPr bwMode="auto">
            <a:xfrm>
              <a:off x="290" y="1076"/>
              <a:ext cx="5182" cy="474"/>
            </a:xfrm>
            <a:prstGeom prst="rect">
              <a:avLst/>
            </a:prstGeom>
            <a:noFill/>
            <a:ln w="9525">
              <a:noFill/>
              <a:round/>
              <a:headEnd/>
              <a:tailEnd/>
            </a:ln>
            <a:effectLst/>
          </p:spPr>
        </p:pic>
        <p:pic>
          <p:nvPicPr>
            <p:cNvPr id="40969" name="Picture 9"/>
            <p:cNvPicPr>
              <a:picLocks noChangeAspect="1" noChangeArrowheads="1"/>
            </p:cNvPicPr>
            <p:nvPr/>
          </p:nvPicPr>
          <p:blipFill>
            <a:blip r:embed="rId3"/>
            <a:srcRect t="91467" r="5461" b="5666"/>
            <a:stretch>
              <a:fillRect/>
            </a:stretch>
          </p:blipFill>
          <p:spPr bwMode="auto">
            <a:xfrm>
              <a:off x="288" y="3329"/>
              <a:ext cx="5182" cy="271"/>
            </a:xfrm>
            <a:prstGeom prst="rect">
              <a:avLst/>
            </a:prstGeom>
            <a:noFill/>
            <a:ln w="9525">
              <a:noFill/>
              <a:round/>
              <a:headEnd/>
              <a:tailEnd/>
            </a:ln>
            <a:effectLst/>
          </p:spPr>
        </p:pic>
      </p:grpSp>
      <p:sp>
        <p:nvSpPr>
          <p:cNvPr id="40970" name="Text Box 10"/>
          <p:cNvSpPr txBox="1">
            <a:spLocks noChangeArrowheads="1"/>
          </p:cNvSpPr>
          <p:nvPr/>
        </p:nvSpPr>
        <p:spPr bwMode="auto">
          <a:xfrm>
            <a:off x="7543800" y="2133600"/>
            <a:ext cx="1600200" cy="2047875"/>
          </a:xfrm>
          <a:prstGeom prst="rect">
            <a:avLst/>
          </a:prstGeom>
          <a:noFill/>
          <a:ln w="9525">
            <a:noFill/>
            <a:round/>
            <a:headEnd/>
            <a:tailEnd/>
          </a:ln>
          <a:effectLst/>
        </p:spPr>
        <p:txBody>
          <a:bodyPr lIns="90000" tIns="46800" rIns="90000" bIns="46800">
            <a:prstTxWarp prst="textNoShape">
              <a:avLst/>
            </a:prstTxWarp>
            <a:spAutoFit/>
          </a:bodyPr>
          <a:lstStyle/>
          <a:p>
            <a:pPr defTabSz="457200">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Times New Roman" charset="0"/>
              </a:rPr>
              <a:t>OLR (shading, W/m</a:t>
            </a:r>
            <a:r>
              <a:rPr lang="en-GB" sz="1600" baseline="30000">
                <a:solidFill>
                  <a:srgbClr val="000000"/>
                </a:solidFill>
                <a:latin typeface="Times New Roman" charset="0"/>
              </a:rPr>
              <a:t>2</a:t>
            </a:r>
            <a:r>
              <a:rPr lang="en-GB" sz="1600">
                <a:solidFill>
                  <a:srgbClr val="000000"/>
                </a:solidFill>
                <a:latin typeface="Times New Roman" charset="0"/>
              </a:rPr>
              <a:t>)‏</a:t>
            </a:r>
          </a:p>
          <a:p>
            <a:pPr defTabSz="457200">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a:solidFill>
                <a:srgbClr val="000000"/>
              </a:solidFill>
              <a:latin typeface="Times New Roman" charset="0"/>
            </a:endParaRPr>
          </a:p>
          <a:p>
            <a:pPr defTabSz="457200">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Times New Roman" charset="0"/>
              </a:rPr>
              <a:t>Wind at 850 hPa (vector, m/s)‏</a:t>
            </a:r>
          </a:p>
          <a:p>
            <a:pPr defTabSz="457200">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a:solidFill>
                <a:srgbClr val="000000"/>
              </a:solidFill>
              <a:latin typeface="Times New Roman" charset="0"/>
            </a:endParaRPr>
          </a:p>
          <a:p>
            <a:pPr defTabSz="457200">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Times New Roman" charset="0"/>
              </a:rPr>
              <a:t>Surface Pressure (contours, Pa) </a:t>
            </a:r>
          </a:p>
        </p:txBody>
      </p:sp>
      <p:sp>
        <p:nvSpPr>
          <p:cNvPr id="40973" name="Text Box 13"/>
          <p:cNvSpPr txBox="1">
            <a:spLocks noChangeArrowheads="1"/>
          </p:cNvSpPr>
          <p:nvPr/>
        </p:nvSpPr>
        <p:spPr bwMode="auto">
          <a:xfrm>
            <a:off x="409575" y="5522913"/>
            <a:ext cx="7058025" cy="1190625"/>
          </a:xfrm>
          <a:prstGeom prst="rect">
            <a:avLst/>
          </a:prstGeom>
          <a:noFill/>
          <a:ln w="9525">
            <a:noFill/>
            <a:miter lim="800000"/>
            <a:headEnd/>
            <a:tailEnd/>
          </a:ln>
          <a:effectLst/>
        </p:spPr>
        <p:txBody>
          <a:bodyPr wrap="none">
            <a:prstTxWarp prst="textNoShape">
              <a:avLst/>
            </a:prstTxWarp>
            <a:spAutoFit/>
          </a:bodyPr>
          <a:lstStyle/>
          <a:p>
            <a:pPr>
              <a:buFontTx/>
              <a:buChar char="•"/>
            </a:pPr>
            <a:r>
              <a:rPr lang="en-US"/>
              <a:t>OLR and dynamical signal centered on the equator along the ITCZ.</a:t>
            </a:r>
          </a:p>
          <a:p>
            <a:pPr>
              <a:buFontTx/>
              <a:buChar char="•"/>
            </a:pPr>
            <a:r>
              <a:rPr lang="en-US"/>
              <a:t>Winds are primarily zonal.</a:t>
            </a:r>
          </a:p>
          <a:p>
            <a:pPr>
              <a:buFontTx/>
              <a:buChar char="•"/>
            </a:pPr>
            <a:r>
              <a:rPr lang="en-US"/>
              <a:t>Low pressure (convergence) and easterlies to east of lowest OLR</a:t>
            </a:r>
          </a:p>
          <a:p>
            <a:pPr>
              <a:buFontTx/>
              <a:buChar char="•"/>
            </a:pPr>
            <a:r>
              <a:rPr lang="en-US"/>
              <a:t>High pressure (divergence) and westerlies to west of lowest OLR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3012" name="Picture 4"/>
          <p:cNvPicPr>
            <a:picLocks noChangeAspect="1" noChangeArrowheads="1"/>
          </p:cNvPicPr>
          <p:nvPr/>
        </p:nvPicPr>
        <p:blipFill>
          <a:blip r:embed="rId3"/>
          <a:srcRect l="50508" b="74095"/>
          <a:stretch>
            <a:fillRect/>
          </a:stretch>
        </p:blipFill>
        <p:spPr bwMode="auto">
          <a:xfrm>
            <a:off x="4711700" y="1889125"/>
            <a:ext cx="4318000" cy="3203575"/>
          </a:xfrm>
          <a:prstGeom prst="rect">
            <a:avLst/>
          </a:prstGeom>
          <a:noFill/>
          <a:ln w="9525">
            <a:noFill/>
            <a:round/>
            <a:headEnd/>
            <a:tailEnd/>
          </a:ln>
          <a:effectLst/>
        </p:spPr>
      </p:pic>
      <p:pic>
        <p:nvPicPr>
          <p:cNvPr id="43013" name="Picture 5"/>
          <p:cNvPicPr>
            <a:picLocks noChangeAspect="1" noChangeArrowheads="1"/>
          </p:cNvPicPr>
          <p:nvPr/>
        </p:nvPicPr>
        <p:blipFill>
          <a:blip r:embed="rId4"/>
          <a:srcRect l="1511" t="6432" r="7748" b="9962"/>
          <a:stretch>
            <a:fillRect/>
          </a:stretch>
        </p:blipFill>
        <p:spPr bwMode="auto">
          <a:xfrm>
            <a:off x="0" y="2041525"/>
            <a:ext cx="4572000" cy="2971800"/>
          </a:xfrm>
          <a:prstGeom prst="rect">
            <a:avLst/>
          </a:prstGeom>
          <a:noFill/>
          <a:ln w="9525">
            <a:noFill/>
            <a:round/>
            <a:headEnd/>
            <a:tailEnd/>
          </a:ln>
          <a:effectLst/>
        </p:spPr>
      </p:pic>
      <p:sp>
        <p:nvSpPr>
          <p:cNvPr id="43014" name="Text Box 6"/>
          <p:cNvSpPr txBox="1">
            <a:spLocks noChangeArrowheads="1"/>
          </p:cNvSpPr>
          <p:nvPr/>
        </p:nvSpPr>
        <p:spPr bwMode="auto">
          <a:xfrm>
            <a:off x="3960813" y="4384675"/>
            <a:ext cx="519112" cy="336550"/>
          </a:xfrm>
          <a:prstGeom prst="rect">
            <a:avLst/>
          </a:prstGeom>
          <a:solidFill>
            <a:srgbClr val="FFFFFF"/>
          </a:solidFill>
          <a:ln w="9525">
            <a:noFill/>
            <a:round/>
            <a:headEnd/>
            <a:tailEnd/>
          </a:ln>
          <a:effectLst/>
        </p:spPr>
        <p:txBody>
          <a:bodyPr wrap="none" lIns="90000" tIns="46800" rIns="90000" bIns="46800">
            <a:prstTxWarp prst="textNoShape">
              <a:avLst/>
            </a:prstTxWarp>
            <a:spAutoFit/>
          </a:bodyPr>
          <a:lstStyle/>
          <a:p>
            <a:pPr defTabSz="457200">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Times New Roman" charset="0"/>
              </a:rPr>
              <a:t>cat3</a:t>
            </a:r>
          </a:p>
        </p:txBody>
      </p:sp>
      <p:sp>
        <p:nvSpPr>
          <p:cNvPr id="43027" name="Text Box 19"/>
          <p:cNvSpPr txBox="1">
            <a:spLocks noChangeArrowheads="1"/>
          </p:cNvSpPr>
          <p:nvPr/>
        </p:nvSpPr>
        <p:spPr bwMode="auto">
          <a:xfrm>
            <a:off x="5235575" y="5454650"/>
            <a:ext cx="3116263" cy="336550"/>
          </a:xfrm>
          <a:prstGeom prst="rect">
            <a:avLst/>
          </a:prstGeom>
          <a:noFill/>
          <a:ln w="9525">
            <a:noFill/>
            <a:round/>
            <a:headEnd/>
            <a:tailEnd/>
          </a:ln>
          <a:effectLst/>
        </p:spPr>
        <p:txBody>
          <a:bodyPr wrap="none" lIns="90000" tIns="46800" rIns="90000" bIns="46800">
            <a:prstTxWarp prst="textNoShape">
              <a:avLst/>
            </a:prstTxWarp>
            <a:spAutoFit/>
          </a:bodyPr>
          <a:lstStyle/>
          <a:p>
            <a:pPr defTabSz="457200">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a:solidFill>
                  <a:srgbClr val="000000"/>
                </a:solidFill>
                <a:latin typeface="Times New Roman" charset="0"/>
              </a:rPr>
              <a:t>Solution of the shallow water model</a:t>
            </a:r>
          </a:p>
        </p:txBody>
      </p:sp>
      <p:sp>
        <p:nvSpPr>
          <p:cNvPr id="43031" name="Text Box 23"/>
          <p:cNvSpPr txBox="1">
            <a:spLocks noChangeArrowheads="1"/>
          </p:cNvSpPr>
          <p:nvPr/>
        </p:nvSpPr>
        <p:spPr bwMode="auto">
          <a:xfrm>
            <a:off x="72543" y="5939522"/>
            <a:ext cx="9278313" cy="646331"/>
          </a:xfrm>
          <a:prstGeom prst="rect">
            <a:avLst/>
          </a:prstGeom>
          <a:noFill/>
          <a:ln w="9525">
            <a:noFill/>
            <a:miter lim="800000"/>
            <a:headEnd/>
            <a:tailEnd/>
          </a:ln>
          <a:effectLst/>
        </p:spPr>
        <p:txBody>
          <a:bodyPr wrap="square">
            <a:prstTxWarp prst="textNoShape">
              <a:avLst/>
            </a:prstTxWarp>
            <a:spAutoFit/>
          </a:bodyPr>
          <a:lstStyle/>
          <a:p>
            <a:r>
              <a:rPr lang="en-US" dirty="0"/>
              <a:t>Convection</a:t>
            </a:r>
            <a:r>
              <a:rPr lang="en-US" dirty="0" smtClean="0"/>
              <a:t> is close to </a:t>
            </a:r>
            <a:r>
              <a:rPr lang="en-US" dirty="0"/>
              <a:t>the theoretical convergence </a:t>
            </a:r>
            <a:r>
              <a:rPr lang="en-US" dirty="0" smtClean="0"/>
              <a:t>region but shifted slightly to the west in the region of low-level </a:t>
            </a:r>
            <a:r>
              <a:rPr lang="en-US" dirty="0" err="1" smtClean="0"/>
              <a:t>westerlies</a:t>
            </a:r>
            <a:endParaRPr lang="en-US" dirty="0"/>
          </a:p>
        </p:txBody>
      </p:sp>
      <p:sp>
        <p:nvSpPr>
          <p:cNvPr id="43032" name="Rectangle 24"/>
          <p:cNvSpPr>
            <a:spLocks noGrp="1" noChangeArrowheads="1"/>
          </p:cNvSpPr>
          <p:nvPr>
            <p:ph type="title"/>
          </p:nvPr>
        </p:nvSpPr>
        <p:spPr>
          <a:xfrm>
            <a:off x="0" y="44450"/>
            <a:ext cx="9144000" cy="1143000"/>
          </a:xfrm>
        </p:spPr>
        <p:txBody>
          <a:bodyPr/>
          <a:lstStyle/>
          <a:p>
            <a:r>
              <a:rPr lang="en-US" sz="4000">
                <a:solidFill>
                  <a:schemeClr val="tx1"/>
                </a:solidFill>
              </a:rPr>
              <a:t>Comparison with theoretical structure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2575299" y="2692400"/>
            <a:ext cx="3993401" cy="369332"/>
          </a:xfrm>
          <a:prstGeom prst="rect">
            <a:avLst/>
          </a:prstGeom>
        </p:spPr>
        <p:txBody>
          <a:bodyPr wrap="none">
            <a:spAutoFit/>
          </a:bodyPr>
          <a:lstStyle/>
          <a:p>
            <a:r>
              <a:rPr lang="en-US" dirty="0" smtClean="0">
                <a:solidFill>
                  <a:srgbClr val="0000FF"/>
                </a:solidFill>
              </a:rPr>
              <a:t>5.3.3 </a:t>
            </a:r>
            <a:r>
              <a:rPr lang="en-US" dirty="0" smtClean="0">
                <a:solidFill>
                  <a:srgbClr val="0000FF"/>
                </a:solidFill>
              </a:rPr>
              <a:t>Kelvin Waves and Tropical Cyclones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28600" y="228600"/>
            <a:ext cx="8610600" cy="369332"/>
          </a:xfrm>
          <a:prstGeom prst="rect">
            <a:avLst/>
          </a:prstGeom>
          <a:solidFill>
            <a:srgbClr val="99CCFF"/>
          </a:solidFill>
          <a:ln w="9525">
            <a:noFill/>
            <a:miter lim="800000"/>
            <a:headEnd/>
            <a:tailEnd/>
          </a:ln>
        </p:spPr>
        <p:txBody>
          <a:bodyPr>
            <a:prstTxWarp prst="textNoShape">
              <a:avLst/>
            </a:prstTxWarp>
            <a:spAutoFit/>
          </a:bodyPr>
          <a:lstStyle/>
          <a:p>
            <a:pPr marL="457200" indent="-457200">
              <a:spcBef>
                <a:spcPct val="50000"/>
              </a:spcBef>
            </a:pPr>
            <a:r>
              <a:rPr lang="en-GB" b="1" dirty="0" smtClean="0">
                <a:solidFill>
                  <a:srgbClr val="0000FF"/>
                </a:solidFill>
              </a:rPr>
              <a:t>5.2 Theory</a:t>
            </a:r>
            <a:endParaRPr lang="en-US" b="1" dirty="0">
              <a:solidFill>
                <a:srgbClr val="0000FF"/>
              </a:solidFill>
            </a:endParaRPr>
          </a:p>
        </p:txBody>
      </p:sp>
      <p:sp>
        <p:nvSpPr>
          <p:cNvPr id="5" name="Rectangle 8"/>
          <p:cNvSpPr>
            <a:spLocks noChangeArrowheads="1"/>
          </p:cNvSpPr>
          <p:nvPr/>
        </p:nvSpPr>
        <p:spPr bwMode="auto">
          <a:xfrm>
            <a:off x="351981" y="1289204"/>
            <a:ext cx="8077200" cy="461665"/>
          </a:xfrm>
          <a:prstGeom prst="rect">
            <a:avLst/>
          </a:prstGeom>
          <a:noFill/>
          <a:ln w="9525">
            <a:noFill/>
            <a:miter lim="800000"/>
            <a:headEnd/>
            <a:tailEnd/>
          </a:ln>
        </p:spPr>
        <p:txBody>
          <a:bodyPr>
            <a:prstTxWarp prst="textNoShape">
              <a:avLst/>
            </a:prstTxWarp>
            <a:spAutoFit/>
          </a:bodyPr>
          <a:lstStyle/>
          <a:p>
            <a:r>
              <a:rPr lang="en-US" sz="2400" dirty="0" smtClean="0">
                <a:solidFill>
                  <a:schemeClr val="accent2"/>
                </a:solidFill>
              </a:rPr>
              <a:t>	</a:t>
            </a:r>
            <a:r>
              <a:rPr lang="en-US" sz="2400" dirty="0" smtClean="0">
                <a:solidFill>
                  <a:srgbClr val="0000FF"/>
                </a:solidFill>
              </a:rPr>
              <a:t>See Notes</a:t>
            </a:r>
            <a:endParaRPr lang="en-US" sz="2400" dirty="0">
              <a:solidFill>
                <a:srgbClr val="0000FF"/>
              </a:solidFill>
            </a:endParaRPr>
          </a:p>
        </p:txBody>
      </p:sp>
      <p:pic>
        <p:nvPicPr>
          <p:cNvPr id="6" name="Picture 5"/>
          <p:cNvPicPr>
            <a:picLocks noChangeAspect="1" noChangeArrowheads="1"/>
          </p:cNvPicPr>
          <p:nvPr/>
        </p:nvPicPr>
        <p:blipFill>
          <a:blip r:embed="rId2"/>
          <a:srcRect/>
          <a:stretch>
            <a:fillRect/>
          </a:stretch>
        </p:blipFill>
        <p:spPr bwMode="auto">
          <a:xfrm>
            <a:off x="3399096" y="735821"/>
            <a:ext cx="4253240" cy="4762570"/>
          </a:xfrm>
          <a:prstGeom prst="rect">
            <a:avLst/>
          </a:prstGeom>
          <a:noFill/>
          <a:ln w="9525">
            <a:noFill/>
            <a:miter lim="800000"/>
            <a:headEnd/>
            <a:tailEnd/>
          </a:ln>
        </p:spPr>
      </p:pic>
      <p:sp>
        <p:nvSpPr>
          <p:cNvPr id="7" name="Rectangle 3"/>
          <p:cNvSpPr>
            <a:spLocks noChangeArrowheads="1"/>
          </p:cNvSpPr>
          <p:nvPr/>
        </p:nvSpPr>
        <p:spPr bwMode="auto">
          <a:xfrm>
            <a:off x="2753615" y="5816007"/>
            <a:ext cx="5867400" cy="782637"/>
          </a:xfrm>
          <a:prstGeom prst="rect">
            <a:avLst/>
          </a:prstGeom>
          <a:noFill/>
          <a:ln w="9525">
            <a:noFill/>
            <a:miter lim="800000"/>
            <a:headEnd/>
            <a:tailEnd/>
          </a:ln>
        </p:spPr>
        <p:txBody>
          <a:bodyPr>
            <a:prstTxWarp prst="textNoShape">
              <a:avLst/>
            </a:prstTxWarp>
            <a:spAutoFit/>
          </a:bodyPr>
          <a:lstStyle/>
          <a:p>
            <a:pPr algn="ctr" eaLnBrk="0" hangingPunct="0">
              <a:lnSpc>
                <a:spcPct val="50000"/>
              </a:lnSpc>
              <a:spcBef>
                <a:spcPct val="50000"/>
              </a:spcBef>
            </a:pPr>
            <a:endParaRPr lang="en-US" dirty="0">
              <a:solidFill>
                <a:schemeClr val="hlink"/>
              </a:solidFill>
              <a:latin typeface="Times" charset="0"/>
              <a:ea typeface="ＭＳ Ｐゴシック" charset="-128"/>
              <a:cs typeface="ＭＳ Ｐゴシック" charset="-128"/>
            </a:endParaRPr>
          </a:p>
          <a:p>
            <a:pPr algn="ctr" eaLnBrk="0" hangingPunct="0">
              <a:lnSpc>
                <a:spcPct val="50000"/>
              </a:lnSpc>
              <a:spcBef>
                <a:spcPct val="50000"/>
              </a:spcBef>
            </a:pPr>
            <a:r>
              <a:rPr lang="en-US" dirty="0">
                <a:solidFill>
                  <a:schemeClr val="hlink"/>
                </a:solidFill>
                <a:latin typeface="Times" charset="0"/>
                <a:ea typeface="ＭＳ Ｐゴシック" charset="-128"/>
                <a:cs typeface="ＭＳ Ｐゴシック" charset="-128"/>
              </a:rPr>
              <a:t>Wind, Pressure (contours), </a:t>
            </a:r>
          </a:p>
          <a:p>
            <a:pPr algn="ctr" eaLnBrk="0" hangingPunct="0">
              <a:lnSpc>
                <a:spcPct val="50000"/>
              </a:lnSpc>
              <a:spcBef>
                <a:spcPct val="50000"/>
              </a:spcBef>
            </a:pPr>
            <a:r>
              <a:rPr lang="en-US" dirty="0">
                <a:solidFill>
                  <a:schemeClr val="hlink"/>
                </a:solidFill>
                <a:latin typeface="Times" charset="0"/>
                <a:ea typeface="ＭＳ Ｐゴシック" charset="-128"/>
                <a:cs typeface="ＭＳ Ｐゴシック" charset="-128"/>
              </a:rPr>
              <a:t>Divergence, blue negative</a:t>
            </a:r>
          </a:p>
        </p:txBody>
      </p:sp>
      <p:sp>
        <p:nvSpPr>
          <p:cNvPr id="8" name="TextBox 7"/>
          <p:cNvSpPr txBox="1"/>
          <p:nvPr/>
        </p:nvSpPr>
        <p:spPr>
          <a:xfrm>
            <a:off x="-443468" y="1330525"/>
            <a:ext cx="184666" cy="369332"/>
          </a:xfrm>
          <a:prstGeom prst="rect">
            <a:avLst/>
          </a:prstGeom>
          <a:noFill/>
        </p:spPr>
        <p:txBody>
          <a:bodyPr wrap="none" rtlCol="0">
            <a:spAutoFit/>
          </a:bodyPr>
          <a:lstStyle/>
          <a:p>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02" name="Title 1"/>
          <p:cNvSpPr>
            <a:spLocks noGrp="1"/>
          </p:cNvSpPr>
          <p:nvPr>
            <p:ph type="title" idx="4294967295"/>
          </p:nvPr>
        </p:nvSpPr>
        <p:spPr>
          <a:xfrm>
            <a:off x="457200" y="685800"/>
            <a:ext cx="8229600" cy="1143000"/>
          </a:xfrm>
        </p:spPr>
        <p:txBody>
          <a:bodyPr lIns="0" rIns="0" bIns="0" anchor="b">
            <a:normAutofit fontScale="90000"/>
          </a:bodyPr>
          <a:lstStyle/>
          <a:p>
            <a:pPr eaLnBrk="1" hangingPunct="1"/>
            <a:r>
              <a:rPr lang="en-US" sz="3900" smtClean="0"/>
              <a:t>A convectively-coupled Kelvin wave associated with T.S. Debby and enhanced rainfall over tropical Africa</a:t>
            </a:r>
          </a:p>
        </p:txBody>
      </p:sp>
      <p:pic>
        <p:nvPicPr>
          <p:cNvPr id="153603" name="Picture 2" descr="C:\Documents and Settings\ventrice\Desktop\case studies kelvin wave tcs\2006\st_2006_8_17_0.png"/>
          <p:cNvPicPr>
            <a:picLocks noGrp="1" noChangeAspect="1" noChangeArrowheads="1"/>
          </p:cNvPicPr>
          <p:nvPr>
            <p:ph idx="4294967295"/>
          </p:nvPr>
        </p:nvPicPr>
        <p:blipFill>
          <a:blip r:embed="rId3"/>
          <a:srcRect/>
          <a:stretch>
            <a:fillRect/>
          </a:stretch>
        </p:blipFill>
        <p:spPr>
          <a:xfrm>
            <a:off x="685800" y="2641600"/>
            <a:ext cx="7772400" cy="2794000"/>
          </a:xfrm>
        </p:spPr>
      </p:pic>
      <p:cxnSp>
        <p:nvCxnSpPr>
          <p:cNvPr id="5" name="Straight Arrow Connector 4"/>
          <p:cNvCxnSpPr>
            <a:cxnSpLocks noChangeShapeType="1"/>
          </p:cNvCxnSpPr>
          <p:nvPr/>
        </p:nvCxnSpPr>
        <p:spPr bwMode="auto">
          <a:xfrm rot="5400000" flipH="1" flipV="1">
            <a:off x="6477794" y="4418806"/>
            <a:ext cx="609600" cy="1588"/>
          </a:xfrm>
          <a:prstGeom prst="straightConnector1">
            <a:avLst/>
          </a:prstGeom>
          <a:noFill/>
          <a:ln w="38100">
            <a:solidFill>
              <a:srgbClr val="FF0000"/>
            </a:solidFill>
            <a:round/>
            <a:headEnd/>
            <a:tailEnd type="arrow" w="med" len="med"/>
          </a:ln>
          <a:effectLst>
            <a:outerShdw blurRad="63500" dist="38100" dir="5400000" algn="ctr" rotWithShape="0">
              <a:srgbClr val="000000">
                <a:alpha val="48000"/>
              </a:srgbClr>
            </a:outerShdw>
          </a:effectLst>
        </p:spPr>
      </p:cxnSp>
      <p:sp>
        <p:nvSpPr>
          <p:cNvPr id="6" name="Rectangle 5"/>
          <p:cNvSpPr/>
          <p:nvPr/>
        </p:nvSpPr>
        <p:spPr>
          <a:xfrm>
            <a:off x="762000" y="5943600"/>
            <a:ext cx="76962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06" name="TextBox 6"/>
          <p:cNvSpPr txBox="1">
            <a:spLocks noChangeArrowheads="1"/>
          </p:cNvSpPr>
          <p:nvPr/>
        </p:nvSpPr>
        <p:spPr bwMode="auto">
          <a:xfrm>
            <a:off x="762000" y="5943600"/>
            <a:ext cx="4876800" cy="1100138"/>
          </a:xfrm>
          <a:prstGeom prst="rect">
            <a:avLst/>
          </a:prstGeom>
          <a:noFill/>
          <a:ln w="9525">
            <a:noFill/>
            <a:miter lim="800000"/>
            <a:headEnd/>
            <a:tailEnd/>
          </a:ln>
        </p:spPr>
        <p:txBody>
          <a:bodyPr>
            <a:prstTxWarp prst="textNoShape">
              <a:avLst/>
            </a:prstTxWarp>
            <a:spAutoFit/>
          </a:bodyPr>
          <a:lstStyle/>
          <a:p>
            <a:r>
              <a:rPr lang="en-US" sz="1600" b="1">
                <a:latin typeface="Constantia" charset="0"/>
              </a:rPr>
              <a:t>Total OLR </a:t>
            </a:r>
            <a:r>
              <a:rPr lang="en-US" sz="1600">
                <a:latin typeface="Constantia" charset="0"/>
              </a:rPr>
              <a:t>– Grey Shading</a:t>
            </a:r>
          </a:p>
          <a:p>
            <a:r>
              <a:rPr lang="en-US" sz="1600" b="1">
                <a:latin typeface="Constantia" charset="0"/>
              </a:rPr>
              <a:t>Kelvin filtered active OLR </a:t>
            </a:r>
            <a:r>
              <a:rPr lang="en-US" sz="1600">
                <a:latin typeface="Constantia" charset="0"/>
              </a:rPr>
              <a:t>– Orange Contours</a:t>
            </a:r>
          </a:p>
          <a:p>
            <a:r>
              <a:rPr lang="en-US" sz="1600" b="1">
                <a:latin typeface="Constantia" charset="0"/>
              </a:rPr>
              <a:t>650 hPa PV </a:t>
            </a:r>
            <a:r>
              <a:rPr lang="en-US" sz="1600">
                <a:latin typeface="Constantia" charset="0"/>
              </a:rPr>
              <a:t>– Colored contours</a:t>
            </a:r>
          </a:p>
          <a:p>
            <a:endParaRPr lang="en-US">
              <a:latin typeface="Constantia" charset="0"/>
            </a:endParaRPr>
          </a:p>
        </p:txBody>
      </p:sp>
      <p:sp>
        <p:nvSpPr>
          <p:cNvPr id="153607" name="TextBox 7"/>
          <p:cNvSpPr txBox="1">
            <a:spLocks noChangeArrowheads="1"/>
          </p:cNvSpPr>
          <p:nvPr/>
        </p:nvSpPr>
        <p:spPr bwMode="auto">
          <a:xfrm>
            <a:off x="5105400" y="5943600"/>
            <a:ext cx="3505200" cy="1038225"/>
          </a:xfrm>
          <a:prstGeom prst="rect">
            <a:avLst/>
          </a:prstGeom>
          <a:noFill/>
          <a:ln w="9525">
            <a:noFill/>
            <a:miter lim="800000"/>
            <a:headEnd/>
            <a:tailEnd/>
          </a:ln>
        </p:spPr>
        <p:txBody>
          <a:bodyPr>
            <a:prstTxWarp prst="textNoShape">
              <a:avLst/>
            </a:prstTxWarp>
            <a:spAutoFit/>
          </a:bodyPr>
          <a:lstStyle/>
          <a:p>
            <a:r>
              <a:rPr lang="en-US" sz="1600" b="1">
                <a:latin typeface="Constantia" charset="0"/>
              </a:rPr>
              <a:t>AEJ</a:t>
            </a:r>
            <a:r>
              <a:rPr lang="en-US" sz="1600">
                <a:latin typeface="Constantia" charset="0"/>
              </a:rPr>
              <a:t> – Red dashed lines</a:t>
            </a:r>
          </a:p>
          <a:p>
            <a:r>
              <a:rPr lang="en-US" sz="1600" b="1">
                <a:latin typeface="Constantia" charset="0"/>
              </a:rPr>
              <a:t>AEW troughs </a:t>
            </a:r>
            <a:r>
              <a:rPr lang="en-US" sz="1600">
                <a:latin typeface="Constantia" charset="0"/>
              </a:rPr>
              <a:t>– blue solid contours</a:t>
            </a:r>
          </a:p>
          <a:p>
            <a:r>
              <a:rPr lang="en-US" sz="1600" b="1">
                <a:latin typeface="Constantia" charset="0"/>
              </a:rPr>
              <a:t>Debby</a:t>
            </a:r>
            <a:r>
              <a:rPr lang="en-US" sz="1600">
                <a:latin typeface="Constantia" charset="0"/>
              </a:rPr>
              <a:t> – Red arrow</a:t>
            </a:r>
          </a:p>
          <a:p>
            <a:endParaRPr lang="en-US" sz="1400">
              <a:latin typeface="Constantia"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5650" name="Title 1"/>
          <p:cNvSpPr>
            <a:spLocks noGrp="1"/>
          </p:cNvSpPr>
          <p:nvPr>
            <p:ph type="title" idx="4294967295"/>
          </p:nvPr>
        </p:nvSpPr>
        <p:spPr/>
        <p:txBody>
          <a:bodyPr lIns="0" rIns="0" bIns="0" anchor="b"/>
          <a:lstStyle/>
          <a:p>
            <a:pPr eaLnBrk="1" hangingPunct="1"/>
            <a:endParaRPr lang="en-US"/>
          </a:p>
        </p:txBody>
      </p:sp>
      <p:pic>
        <p:nvPicPr>
          <p:cNvPr id="155651" name="Picture 2" descr="C:\Documents and Settings\ventrice\Desktop\case studies kelvin wave tcs\2006\st_2006_8_18_0.png"/>
          <p:cNvPicPr>
            <a:picLocks noGrp="1" noChangeAspect="1" noChangeArrowheads="1"/>
          </p:cNvPicPr>
          <p:nvPr>
            <p:ph idx="4294967295"/>
          </p:nvPr>
        </p:nvPicPr>
        <p:blipFill>
          <a:blip r:embed="rId3"/>
          <a:srcRect/>
          <a:stretch>
            <a:fillRect/>
          </a:stretch>
        </p:blipFill>
        <p:spPr>
          <a:xfrm>
            <a:off x="685800" y="2641600"/>
            <a:ext cx="7772400" cy="2794000"/>
          </a:xfrm>
        </p:spPr>
      </p:pic>
      <p:cxnSp>
        <p:nvCxnSpPr>
          <p:cNvPr id="5" name="Straight Arrow Connector 4"/>
          <p:cNvCxnSpPr>
            <a:cxnSpLocks noChangeShapeType="1"/>
          </p:cNvCxnSpPr>
          <p:nvPr/>
        </p:nvCxnSpPr>
        <p:spPr bwMode="auto">
          <a:xfrm rot="5400000" flipH="1" flipV="1">
            <a:off x="6249194" y="4495006"/>
            <a:ext cx="609600" cy="1588"/>
          </a:xfrm>
          <a:prstGeom prst="straightConnector1">
            <a:avLst/>
          </a:prstGeom>
          <a:noFill/>
          <a:ln w="38100">
            <a:solidFill>
              <a:srgbClr val="FF0000"/>
            </a:solidFill>
            <a:round/>
            <a:headEnd/>
            <a:tailEnd type="arrow" w="med" len="med"/>
          </a:ln>
          <a:effectLst>
            <a:outerShdw blurRad="63500" dist="38100" dir="5400000" algn="ctr" rotWithShape="0">
              <a:srgbClr val="000000">
                <a:alpha val="48000"/>
              </a:srgbClr>
            </a:outerShdw>
          </a:effectLst>
        </p:spPr>
      </p:cxnSp>
      <p:sp>
        <p:nvSpPr>
          <p:cNvPr id="6" name="Rectangle 5"/>
          <p:cNvSpPr/>
          <p:nvPr/>
        </p:nvSpPr>
        <p:spPr>
          <a:xfrm>
            <a:off x="762000" y="5943600"/>
            <a:ext cx="76962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5654" name="TextBox 6"/>
          <p:cNvSpPr txBox="1">
            <a:spLocks noChangeArrowheads="1"/>
          </p:cNvSpPr>
          <p:nvPr/>
        </p:nvSpPr>
        <p:spPr bwMode="auto">
          <a:xfrm>
            <a:off x="762000" y="5943600"/>
            <a:ext cx="4876800" cy="1108075"/>
          </a:xfrm>
          <a:prstGeom prst="rect">
            <a:avLst/>
          </a:prstGeom>
          <a:noFill/>
          <a:ln w="9525">
            <a:noFill/>
            <a:miter lim="800000"/>
            <a:headEnd/>
            <a:tailEnd/>
          </a:ln>
        </p:spPr>
        <p:txBody>
          <a:bodyPr>
            <a:prstTxWarp prst="textNoShape">
              <a:avLst/>
            </a:prstTxWarp>
            <a:spAutoFit/>
          </a:bodyPr>
          <a:lstStyle/>
          <a:p>
            <a:r>
              <a:rPr lang="en-US" sz="1600" b="1">
                <a:latin typeface="Constantia" charset="0"/>
              </a:rPr>
              <a:t>Total OLR </a:t>
            </a:r>
            <a:r>
              <a:rPr lang="en-US" sz="1600">
                <a:latin typeface="Constantia" charset="0"/>
              </a:rPr>
              <a:t>– Grey Shading</a:t>
            </a:r>
          </a:p>
          <a:p>
            <a:r>
              <a:rPr lang="en-US" sz="1600" b="1">
                <a:latin typeface="Constantia" charset="0"/>
              </a:rPr>
              <a:t>Kelvin filtered active OLR </a:t>
            </a:r>
            <a:r>
              <a:rPr lang="en-US" sz="1600">
                <a:latin typeface="Constantia" charset="0"/>
              </a:rPr>
              <a:t>– Orange Contours</a:t>
            </a:r>
          </a:p>
          <a:p>
            <a:r>
              <a:rPr lang="en-US" sz="1600" b="1">
                <a:latin typeface="Constantia" charset="0"/>
              </a:rPr>
              <a:t>650 hPa PV </a:t>
            </a:r>
            <a:r>
              <a:rPr lang="en-US" sz="1600">
                <a:latin typeface="Constantia" charset="0"/>
              </a:rPr>
              <a:t>– Colored contours</a:t>
            </a:r>
          </a:p>
          <a:p>
            <a:endParaRPr lang="en-US">
              <a:latin typeface="Constantia" charset="0"/>
            </a:endParaRPr>
          </a:p>
        </p:txBody>
      </p:sp>
      <p:sp>
        <p:nvSpPr>
          <p:cNvPr id="155655" name="TextBox 7"/>
          <p:cNvSpPr txBox="1">
            <a:spLocks noChangeArrowheads="1"/>
          </p:cNvSpPr>
          <p:nvPr/>
        </p:nvSpPr>
        <p:spPr bwMode="auto">
          <a:xfrm>
            <a:off x="5105400" y="5943600"/>
            <a:ext cx="3505200" cy="1046163"/>
          </a:xfrm>
          <a:prstGeom prst="rect">
            <a:avLst/>
          </a:prstGeom>
          <a:noFill/>
          <a:ln w="9525">
            <a:noFill/>
            <a:miter lim="800000"/>
            <a:headEnd/>
            <a:tailEnd/>
          </a:ln>
        </p:spPr>
        <p:txBody>
          <a:bodyPr>
            <a:prstTxWarp prst="textNoShape">
              <a:avLst/>
            </a:prstTxWarp>
            <a:spAutoFit/>
          </a:bodyPr>
          <a:lstStyle/>
          <a:p>
            <a:r>
              <a:rPr lang="en-US" sz="1600" b="1">
                <a:latin typeface="Constantia" charset="0"/>
              </a:rPr>
              <a:t>AEJ</a:t>
            </a:r>
            <a:r>
              <a:rPr lang="en-US" sz="1600">
                <a:latin typeface="Constantia" charset="0"/>
              </a:rPr>
              <a:t> – Red dashed lines</a:t>
            </a:r>
          </a:p>
          <a:p>
            <a:r>
              <a:rPr lang="en-US" sz="1600" b="1">
                <a:latin typeface="Constantia" charset="0"/>
              </a:rPr>
              <a:t>AEW troughs </a:t>
            </a:r>
            <a:r>
              <a:rPr lang="en-US" sz="1600">
                <a:latin typeface="Constantia" charset="0"/>
              </a:rPr>
              <a:t>– blue solid contours</a:t>
            </a:r>
          </a:p>
          <a:p>
            <a:r>
              <a:rPr lang="en-US" sz="1600" b="1">
                <a:latin typeface="Constantia" charset="0"/>
              </a:rPr>
              <a:t>Debby</a:t>
            </a:r>
            <a:r>
              <a:rPr lang="en-US" sz="1600">
                <a:latin typeface="Constantia" charset="0"/>
              </a:rPr>
              <a:t> – Red arrow</a:t>
            </a:r>
          </a:p>
          <a:p>
            <a:endParaRPr lang="en-US" sz="1400">
              <a:latin typeface="Constantia"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7698" name="Title 1"/>
          <p:cNvSpPr>
            <a:spLocks noGrp="1"/>
          </p:cNvSpPr>
          <p:nvPr>
            <p:ph type="title" idx="4294967295"/>
          </p:nvPr>
        </p:nvSpPr>
        <p:spPr/>
        <p:txBody>
          <a:bodyPr lIns="0" rIns="0" bIns="0" anchor="b"/>
          <a:lstStyle/>
          <a:p>
            <a:pPr eaLnBrk="1" hangingPunct="1"/>
            <a:endParaRPr lang="en-US"/>
          </a:p>
        </p:txBody>
      </p:sp>
      <p:pic>
        <p:nvPicPr>
          <p:cNvPr id="157699" name="Picture 2" descr="C:\Documents and Settings\ventrice\Desktop\case studies kelvin wave tcs\2006\st_2006_8_19_0.png"/>
          <p:cNvPicPr>
            <a:picLocks noGrp="1" noChangeAspect="1" noChangeArrowheads="1"/>
          </p:cNvPicPr>
          <p:nvPr>
            <p:ph idx="4294967295"/>
          </p:nvPr>
        </p:nvPicPr>
        <p:blipFill>
          <a:blip r:embed="rId3"/>
          <a:srcRect/>
          <a:stretch>
            <a:fillRect/>
          </a:stretch>
        </p:blipFill>
        <p:spPr>
          <a:xfrm>
            <a:off x="685800" y="2641600"/>
            <a:ext cx="7772400" cy="2794000"/>
          </a:xfrm>
        </p:spPr>
      </p:pic>
      <p:cxnSp>
        <p:nvCxnSpPr>
          <p:cNvPr id="5" name="Straight Arrow Connector 4"/>
          <p:cNvCxnSpPr>
            <a:cxnSpLocks noChangeShapeType="1"/>
          </p:cNvCxnSpPr>
          <p:nvPr/>
        </p:nvCxnSpPr>
        <p:spPr bwMode="auto">
          <a:xfrm rot="5400000" flipH="1" flipV="1">
            <a:off x="5791994" y="4799806"/>
            <a:ext cx="609600" cy="1588"/>
          </a:xfrm>
          <a:prstGeom prst="straightConnector1">
            <a:avLst/>
          </a:prstGeom>
          <a:noFill/>
          <a:ln w="38100">
            <a:solidFill>
              <a:srgbClr val="FF0000"/>
            </a:solidFill>
            <a:round/>
            <a:headEnd/>
            <a:tailEnd type="arrow" w="med" len="med"/>
          </a:ln>
          <a:effectLst>
            <a:outerShdw blurRad="63500" dist="38100" dir="5400000" algn="ctr" rotWithShape="0">
              <a:srgbClr val="000000">
                <a:alpha val="48000"/>
              </a:srgbClr>
            </a:outerShdw>
          </a:effectLst>
        </p:spPr>
      </p:cxnSp>
      <p:sp>
        <p:nvSpPr>
          <p:cNvPr id="6" name="Rectangle 5"/>
          <p:cNvSpPr/>
          <p:nvPr/>
        </p:nvSpPr>
        <p:spPr>
          <a:xfrm>
            <a:off x="762000" y="5943600"/>
            <a:ext cx="76962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7702" name="TextBox 6"/>
          <p:cNvSpPr txBox="1">
            <a:spLocks noChangeArrowheads="1"/>
          </p:cNvSpPr>
          <p:nvPr/>
        </p:nvSpPr>
        <p:spPr bwMode="auto">
          <a:xfrm>
            <a:off x="762000" y="5943600"/>
            <a:ext cx="4876800" cy="1108075"/>
          </a:xfrm>
          <a:prstGeom prst="rect">
            <a:avLst/>
          </a:prstGeom>
          <a:noFill/>
          <a:ln w="9525">
            <a:noFill/>
            <a:miter lim="800000"/>
            <a:headEnd/>
            <a:tailEnd/>
          </a:ln>
        </p:spPr>
        <p:txBody>
          <a:bodyPr>
            <a:prstTxWarp prst="textNoShape">
              <a:avLst/>
            </a:prstTxWarp>
            <a:spAutoFit/>
          </a:bodyPr>
          <a:lstStyle/>
          <a:p>
            <a:r>
              <a:rPr lang="en-US" sz="1600" b="1">
                <a:latin typeface="Constantia" charset="0"/>
              </a:rPr>
              <a:t>Total OLR </a:t>
            </a:r>
            <a:r>
              <a:rPr lang="en-US" sz="1600">
                <a:latin typeface="Constantia" charset="0"/>
              </a:rPr>
              <a:t>– Grey Shading</a:t>
            </a:r>
          </a:p>
          <a:p>
            <a:r>
              <a:rPr lang="en-US" sz="1600" b="1">
                <a:latin typeface="Constantia" charset="0"/>
              </a:rPr>
              <a:t>Kelvin filtered active OLR </a:t>
            </a:r>
            <a:r>
              <a:rPr lang="en-US" sz="1600">
                <a:latin typeface="Constantia" charset="0"/>
              </a:rPr>
              <a:t>– Orange Contours</a:t>
            </a:r>
          </a:p>
          <a:p>
            <a:r>
              <a:rPr lang="en-US" sz="1600" b="1">
                <a:latin typeface="Constantia" charset="0"/>
              </a:rPr>
              <a:t>650 hPa PV </a:t>
            </a:r>
            <a:r>
              <a:rPr lang="en-US" sz="1600">
                <a:latin typeface="Constantia" charset="0"/>
              </a:rPr>
              <a:t>– Colored contours</a:t>
            </a:r>
          </a:p>
          <a:p>
            <a:endParaRPr lang="en-US">
              <a:latin typeface="Constantia" charset="0"/>
            </a:endParaRPr>
          </a:p>
        </p:txBody>
      </p:sp>
      <p:sp>
        <p:nvSpPr>
          <p:cNvPr id="157703" name="TextBox 7"/>
          <p:cNvSpPr txBox="1">
            <a:spLocks noChangeArrowheads="1"/>
          </p:cNvSpPr>
          <p:nvPr/>
        </p:nvSpPr>
        <p:spPr bwMode="auto">
          <a:xfrm>
            <a:off x="5105400" y="5943600"/>
            <a:ext cx="3505200" cy="1046163"/>
          </a:xfrm>
          <a:prstGeom prst="rect">
            <a:avLst/>
          </a:prstGeom>
          <a:noFill/>
          <a:ln w="9525">
            <a:noFill/>
            <a:miter lim="800000"/>
            <a:headEnd/>
            <a:tailEnd/>
          </a:ln>
        </p:spPr>
        <p:txBody>
          <a:bodyPr>
            <a:prstTxWarp prst="textNoShape">
              <a:avLst/>
            </a:prstTxWarp>
            <a:spAutoFit/>
          </a:bodyPr>
          <a:lstStyle/>
          <a:p>
            <a:r>
              <a:rPr lang="en-US" sz="1600" b="1">
                <a:latin typeface="Constantia" charset="0"/>
              </a:rPr>
              <a:t>AEJ</a:t>
            </a:r>
            <a:r>
              <a:rPr lang="en-US" sz="1600">
                <a:latin typeface="Constantia" charset="0"/>
              </a:rPr>
              <a:t> – Red dashed lines</a:t>
            </a:r>
          </a:p>
          <a:p>
            <a:r>
              <a:rPr lang="en-US" sz="1600" b="1">
                <a:latin typeface="Constantia" charset="0"/>
              </a:rPr>
              <a:t>AEW troughs </a:t>
            </a:r>
            <a:r>
              <a:rPr lang="en-US" sz="1600">
                <a:latin typeface="Constantia" charset="0"/>
              </a:rPr>
              <a:t>– blue solid contours</a:t>
            </a:r>
          </a:p>
          <a:p>
            <a:r>
              <a:rPr lang="en-US" sz="1600" b="1">
                <a:latin typeface="Constantia" charset="0"/>
              </a:rPr>
              <a:t>Debby</a:t>
            </a:r>
            <a:r>
              <a:rPr lang="en-US" sz="1600">
                <a:latin typeface="Constantia" charset="0"/>
              </a:rPr>
              <a:t> – Red arrow</a:t>
            </a:r>
          </a:p>
          <a:p>
            <a:endParaRPr lang="en-US" sz="1400">
              <a:latin typeface="Constantia"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746" name="Title 1"/>
          <p:cNvSpPr>
            <a:spLocks noGrp="1"/>
          </p:cNvSpPr>
          <p:nvPr>
            <p:ph type="title" idx="4294967295"/>
          </p:nvPr>
        </p:nvSpPr>
        <p:spPr/>
        <p:txBody>
          <a:bodyPr lIns="0" rIns="0" bIns="0" anchor="b"/>
          <a:lstStyle/>
          <a:p>
            <a:pPr eaLnBrk="1" hangingPunct="1"/>
            <a:endParaRPr lang="en-US"/>
          </a:p>
        </p:txBody>
      </p:sp>
      <p:pic>
        <p:nvPicPr>
          <p:cNvPr id="159747" name="Picture 2" descr="C:\Documents and Settings\ventrice\Desktop\case studies kelvin wave tcs\2006\st_2006_8_20_0.png"/>
          <p:cNvPicPr>
            <a:picLocks noGrp="1" noChangeAspect="1" noChangeArrowheads="1"/>
          </p:cNvPicPr>
          <p:nvPr>
            <p:ph idx="4294967295"/>
          </p:nvPr>
        </p:nvPicPr>
        <p:blipFill>
          <a:blip r:embed="rId3"/>
          <a:srcRect/>
          <a:stretch>
            <a:fillRect/>
          </a:stretch>
        </p:blipFill>
        <p:spPr>
          <a:xfrm>
            <a:off x="685800" y="2641600"/>
            <a:ext cx="7772400" cy="2794000"/>
          </a:xfrm>
        </p:spPr>
      </p:pic>
      <p:cxnSp>
        <p:nvCxnSpPr>
          <p:cNvPr id="5" name="Straight Arrow Connector 4"/>
          <p:cNvCxnSpPr>
            <a:cxnSpLocks noChangeShapeType="1"/>
          </p:cNvCxnSpPr>
          <p:nvPr/>
        </p:nvCxnSpPr>
        <p:spPr bwMode="auto">
          <a:xfrm rot="5400000" flipH="1" flipV="1">
            <a:off x="5029994" y="4799806"/>
            <a:ext cx="609600" cy="1588"/>
          </a:xfrm>
          <a:prstGeom prst="straightConnector1">
            <a:avLst/>
          </a:prstGeom>
          <a:noFill/>
          <a:ln w="38100">
            <a:solidFill>
              <a:srgbClr val="FF0000"/>
            </a:solidFill>
            <a:round/>
            <a:headEnd/>
            <a:tailEnd type="arrow" w="med" len="med"/>
          </a:ln>
          <a:effectLst>
            <a:outerShdw blurRad="63500" dist="38100" dir="5400000" algn="ctr" rotWithShape="0">
              <a:srgbClr val="000000">
                <a:alpha val="48000"/>
              </a:srgbClr>
            </a:outerShdw>
          </a:effectLst>
        </p:spPr>
      </p:cxnSp>
      <p:sp>
        <p:nvSpPr>
          <p:cNvPr id="6" name="Rectangle 5"/>
          <p:cNvSpPr/>
          <p:nvPr/>
        </p:nvSpPr>
        <p:spPr>
          <a:xfrm>
            <a:off x="762000" y="5943600"/>
            <a:ext cx="76962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9750" name="TextBox 6"/>
          <p:cNvSpPr txBox="1">
            <a:spLocks noChangeArrowheads="1"/>
          </p:cNvSpPr>
          <p:nvPr/>
        </p:nvSpPr>
        <p:spPr bwMode="auto">
          <a:xfrm>
            <a:off x="762000" y="5943600"/>
            <a:ext cx="4876800" cy="1108075"/>
          </a:xfrm>
          <a:prstGeom prst="rect">
            <a:avLst/>
          </a:prstGeom>
          <a:noFill/>
          <a:ln w="9525">
            <a:noFill/>
            <a:miter lim="800000"/>
            <a:headEnd/>
            <a:tailEnd/>
          </a:ln>
        </p:spPr>
        <p:txBody>
          <a:bodyPr>
            <a:prstTxWarp prst="textNoShape">
              <a:avLst/>
            </a:prstTxWarp>
            <a:spAutoFit/>
          </a:bodyPr>
          <a:lstStyle/>
          <a:p>
            <a:r>
              <a:rPr lang="en-US" sz="1600" b="1">
                <a:latin typeface="Constantia" charset="0"/>
              </a:rPr>
              <a:t>Total OLR </a:t>
            </a:r>
            <a:r>
              <a:rPr lang="en-US" sz="1600">
                <a:latin typeface="Constantia" charset="0"/>
              </a:rPr>
              <a:t>– Grey Shading</a:t>
            </a:r>
          </a:p>
          <a:p>
            <a:r>
              <a:rPr lang="en-US" sz="1600" b="1">
                <a:latin typeface="Constantia" charset="0"/>
              </a:rPr>
              <a:t>Kelvin filtered active OLR </a:t>
            </a:r>
            <a:r>
              <a:rPr lang="en-US" sz="1600">
                <a:latin typeface="Constantia" charset="0"/>
              </a:rPr>
              <a:t>– Orange Contours</a:t>
            </a:r>
          </a:p>
          <a:p>
            <a:r>
              <a:rPr lang="en-US" sz="1600" b="1">
                <a:latin typeface="Constantia" charset="0"/>
              </a:rPr>
              <a:t>650 hPa PV </a:t>
            </a:r>
            <a:r>
              <a:rPr lang="en-US" sz="1600">
                <a:latin typeface="Constantia" charset="0"/>
              </a:rPr>
              <a:t>– Colored contours</a:t>
            </a:r>
          </a:p>
          <a:p>
            <a:endParaRPr lang="en-US">
              <a:latin typeface="Constantia" charset="0"/>
            </a:endParaRPr>
          </a:p>
        </p:txBody>
      </p:sp>
      <p:sp>
        <p:nvSpPr>
          <p:cNvPr id="159751" name="TextBox 7"/>
          <p:cNvSpPr txBox="1">
            <a:spLocks noChangeArrowheads="1"/>
          </p:cNvSpPr>
          <p:nvPr/>
        </p:nvSpPr>
        <p:spPr bwMode="auto">
          <a:xfrm>
            <a:off x="5105400" y="5943600"/>
            <a:ext cx="3505200" cy="1046163"/>
          </a:xfrm>
          <a:prstGeom prst="rect">
            <a:avLst/>
          </a:prstGeom>
          <a:noFill/>
          <a:ln w="9525">
            <a:noFill/>
            <a:miter lim="800000"/>
            <a:headEnd/>
            <a:tailEnd/>
          </a:ln>
        </p:spPr>
        <p:txBody>
          <a:bodyPr>
            <a:prstTxWarp prst="textNoShape">
              <a:avLst/>
            </a:prstTxWarp>
            <a:spAutoFit/>
          </a:bodyPr>
          <a:lstStyle/>
          <a:p>
            <a:r>
              <a:rPr lang="en-US" sz="1600" b="1">
                <a:latin typeface="Constantia" charset="0"/>
              </a:rPr>
              <a:t>AEJ</a:t>
            </a:r>
            <a:r>
              <a:rPr lang="en-US" sz="1600">
                <a:latin typeface="Constantia" charset="0"/>
              </a:rPr>
              <a:t> – Red dashed lines</a:t>
            </a:r>
          </a:p>
          <a:p>
            <a:r>
              <a:rPr lang="en-US" sz="1600" b="1">
                <a:latin typeface="Constantia" charset="0"/>
              </a:rPr>
              <a:t>AEW troughs </a:t>
            </a:r>
            <a:r>
              <a:rPr lang="en-US" sz="1600">
                <a:latin typeface="Constantia" charset="0"/>
              </a:rPr>
              <a:t>– blue solid contours</a:t>
            </a:r>
          </a:p>
          <a:p>
            <a:r>
              <a:rPr lang="en-US" sz="1600" b="1">
                <a:latin typeface="Constantia" charset="0"/>
              </a:rPr>
              <a:t>Debby</a:t>
            </a:r>
            <a:r>
              <a:rPr lang="en-US" sz="1600">
                <a:latin typeface="Constantia" charset="0"/>
              </a:rPr>
              <a:t> – Red arrow</a:t>
            </a:r>
          </a:p>
          <a:p>
            <a:endParaRPr lang="en-US" sz="1400">
              <a:latin typeface="Constantia"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794" name="Title 1"/>
          <p:cNvSpPr>
            <a:spLocks noGrp="1"/>
          </p:cNvSpPr>
          <p:nvPr>
            <p:ph type="title" idx="4294967295"/>
          </p:nvPr>
        </p:nvSpPr>
        <p:spPr/>
        <p:txBody>
          <a:bodyPr lIns="0" rIns="0" bIns="0" anchor="b"/>
          <a:lstStyle/>
          <a:p>
            <a:pPr eaLnBrk="1" hangingPunct="1"/>
            <a:endParaRPr lang="en-US"/>
          </a:p>
        </p:txBody>
      </p:sp>
      <p:pic>
        <p:nvPicPr>
          <p:cNvPr id="161795" name="Picture 2" descr="C:\Documents and Settings\ventrice\Desktop\case studies kelvin wave tcs\2006\st_2006_8_21_0.png"/>
          <p:cNvPicPr>
            <a:picLocks noGrp="1" noChangeAspect="1" noChangeArrowheads="1"/>
          </p:cNvPicPr>
          <p:nvPr>
            <p:ph idx="4294967295"/>
          </p:nvPr>
        </p:nvPicPr>
        <p:blipFill>
          <a:blip r:embed="rId3"/>
          <a:srcRect/>
          <a:stretch>
            <a:fillRect/>
          </a:stretch>
        </p:blipFill>
        <p:spPr>
          <a:xfrm>
            <a:off x="685800" y="2641600"/>
            <a:ext cx="7772400" cy="2794000"/>
          </a:xfrm>
        </p:spPr>
      </p:pic>
      <p:cxnSp>
        <p:nvCxnSpPr>
          <p:cNvPr id="5" name="Straight Arrow Connector 4"/>
          <p:cNvCxnSpPr>
            <a:cxnSpLocks noChangeShapeType="1"/>
          </p:cNvCxnSpPr>
          <p:nvPr/>
        </p:nvCxnSpPr>
        <p:spPr bwMode="auto">
          <a:xfrm rot="5400000" flipH="1" flipV="1">
            <a:off x="4648994" y="4952206"/>
            <a:ext cx="609600" cy="1588"/>
          </a:xfrm>
          <a:prstGeom prst="straightConnector1">
            <a:avLst/>
          </a:prstGeom>
          <a:noFill/>
          <a:ln w="38100">
            <a:solidFill>
              <a:srgbClr val="FF0000"/>
            </a:solidFill>
            <a:round/>
            <a:headEnd/>
            <a:tailEnd type="arrow" w="med" len="med"/>
          </a:ln>
          <a:effectLst>
            <a:outerShdw blurRad="63500" dist="38100" dir="5400000" algn="ctr" rotWithShape="0">
              <a:srgbClr val="000000">
                <a:alpha val="48000"/>
              </a:srgbClr>
            </a:outerShdw>
          </a:effectLst>
        </p:spPr>
      </p:cxnSp>
      <p:sp>
        <p:nvSpPr>
          <p:cNvPr id="6" name="Rectangle 5"/>
          <p:cNvSpPr/>
          <p:nvPr/>
        </p:nvSpPr>
        <p:spPr>
          <a:xfrm>
            <a:off x="762000" y="5943600"/>
            <a:ext cx="76962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1798" name="TextBox 6"/>
          <p:cNvSpPr txBox="1">
            <a:spLocks noChangeArrowheads="1"/>
          </p:cNvSpPr>
          <p:nvPr/>
        </p:nvSpPr>
        <p:spPr bwMode="auto">
          <a:xfrm>
            <a:off x="762000" y="5943600"/>
            <a:ext cx="4876800" cy="1100138"/>
          </a:xfrm>
          <a:prstGeom prst="rect">
            <a:avLst/>
          </a:prstGeom>
          <a:noFill/>
          <a:ln w="9525">
            <a:noFill/>
            <a:miter lim="800000"/>
            <a:headEnd/>
            <a:tailEnd/>
          </a:ln>
        </p:spPr>
        <p:txBody>
          <a:bodyPr>
            <a:prstTxWarp prst="textNoShape">
              <a:avLst/>
            </a:prstTxWarp>
            <a:spAutoFit/>
          </a:bodyPr>
          <a:lstStyle/>
          <a:p>
            <a:r>
              <a:rPr lang="en-US" sz="1600" b="1">
                <a:latin typeface="Constantia" charset="0"/>
              </a:rPr>
              <a:t>Total OLR </a:t>
            </a:r>
            <a:r>
              <a:rPr lang="en-US" sz="1600">
                <a:latin typeface="Constantia" charset="0"/>
              </a:rPr>
              <a:t>– Grey Shading</a:t>
            </a:r>
          </a:p>
          <a:p>
            <a:r>
              <a:rPr lang="en-US" sz="1600" b="1">
                <a:latin typeface="Constantia" charset="0"/>
              </a:rPr>
              <a:t>Kelvin filtered active OLR </a:t>
            </a:r>
            <a:r>
              <a:rPr lang="en-US" sz="1600">
                <a:latin typeface="Constantia" charset="0"/>
              </a:rPr>
              <a:t>– Orange Contours</a:t>
            </a:r>
          </a:p>
          <a:p>
            <a:r>
              <a:rPr lang="en-US" sz="1600" b="1">
                <a:latin typeface="Constantia" charset="0"/>
              </a:rPr>
              <a:t>650 hPa PV </a:t>
            </a:r>
            <a:r>
              <a:rPr lang="en-US" sz="1600">
                <a:latin typeface="Constantia" charset="0"/>
              </a:rPr>
              <a:t>– Colored contours</a:t>
            </a:r>
          </a:p>
          <a:p>
            <a:endParaRPr lang="en-US">
              <a:latin typeface="Constantia" charset="0"/>
            </a:endParaRPr>
          </a:p>
        </p:txBody>
      </p:sp>
      <p:sp>
        <p:nvSpPr>
          <p:cNvPr id="161799" name="TextBox 7"/>
          <p:cNvSpPr txBox="1">
            <a:spLocks noChangeArrowheads="1"/>
          </p:cNvSpPr>
          <p:nvPr/>
        </p:nvSpPr>
        <p:spPr bwMode="auto">
          <a:xfrm>
            <a:off x="5105400" y="5943600"/>
            <a:ext cx="3505200" cy="1038225"/>
          </a:xfrm>
          <a:prstGeom prst="rect">
            <a:avLst/>
          </a:prstGeom>
          <a:noFill/>
          <a:ln w="9525">
            <a:noFill/>
            <a:miter lim="800000"/>
            <a:headEnd/>
            <a:tailEnd/>
          </a:ln>
        </p:spPr>
        <p:txBody>
          <a:bodyPr>
            <a:prstTxWarp prst="textNoShape">
              <a:avLst/>
            </a:prstTxWarp>
            <a:spAutoFit/>
          </a:bodyPr>
          <a:lstStyle/>
          <a:p>
            <a:r>
              <a:rPr lang="en-US" sz="1600" b="1">
                <a:latin typeface="Constantia" charset="0"/>
              </a:rPr>
              <a:t>AEJ</a:t>
            </a:r>
            <a:r>
              <a:rPr lang="en-US" sz="1600">
                <a:latin typeface="Constantia" charset="0"/>
              </a:rPr>
              <a:t> – Red dashed lines</a:t>
            </a:r>
          </a:p>
          <a:p>
            <a:r>
              <a:rPr lang="en-US" sz="1600" b="1">
                <a:latin typeface="Constantia" charset="0"/>
              </a:rPr>
              <a:t>AEW troughs </a:t>
            </a:r>
            <a:r>
              <a:rPr lang="en-US" sz="1600">
                <a:latin typeface="Constantia" charset="0"/>
              </a:rPr>
              <a:t>– blue solid contours</a:t>
            </a:r>
          </a:p>
          <a:p>
            <a:r>
              <a:rPr lang="en-US" sz="1600" b="1">
                <a:latin typeface="Constantia" charset="0"/>
              </a:rPr>
              <a:t>Debby</a:t>
            </a:r>
            <a:r>
              <a:rPr lang="en-US" sz="1600">
                <a:latin typeface="Constantia" charset="0"/>
              </a:rPr>
              <a:t> – Red arrow</a:t>
            </a:r>
          </a:p>
          <a:p>
            <a:endParaRPr lang="en-US" sz="1400">
              <a:latin typeface="Constantia"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42" name="Title 1"/>
          <p:cNvSpPr>
            <a:spLocks noGrp="1"/>
          </p:cNvSpPr>
          <p:nvPr>
            <p:ph type="title" idx="4294967295"/>
          </p:nvPr>
        </p:nvSpPr>
        <p:spPr/>
        <p:txBody>
          <a:bodyPr lIns="0" rIns="0" bIns="0" anchor="b"/>
          <a:lstStyle/>
          <a:p>
            <a:pPr eaLnBrk="1" hangingPunct="1"/>
            <a:endParaRPr lang="en-US"/>
          </a:p>
        </p:txBody>
      </p:sp>
      <p:pic>
        <p:nvPicPr>
          <p:cNvPr id="163843" name="Picture 2" descr="C:\Documents and Settings\ventrice\Desktop\case studies kelvin wave tcs\2006\st_2006_8_22_0.png"/>
          <p:cNvPicPr>
            <a:picLocks noGrp="1" noChangeAspect="1" noChangeArrowheads="1"/>
          </p:cNvPicPr>
          <p:nvPr>
            <p:ph idx="4294967295"/>
          </p:nvPr>
        </p:nvPicPr>
        <p:blipFill>
          <a:blip r:embed="rId3"/>
          <a:srcRect/>
          <a:stretch>
            <a:fillRect/>
          </a:stretch>
        </p:blipFill>
        <p:spPr>
          <a:xfrm>
            <a:off x="685800" y="2641600"/>
            <a:ext cx="7772400" cy="2794000"/>
          </a:xfrm>
        </p:spPr>
      </p:pic>
      <p:cxnSp>
        <p:nvCxnSpPr>
          <p:cNvPr id="5" name="Straight Arrow Connector 4"/>
          <p:cNvCxnSpPr>
            <a:cxnSpLocks noChangeShapeType="1"/>
          </p:cNvCxnSpPr>
          <p:nvPr/>
        </p:nvCxnSpPr>
        <p:spPr bwMode="auto">
          <a:xfrm rot="5400000" flipH="1" flipV="1">
            <a:off x="4344194" y="4799806"/>
            <a:ext cx="609600" cy="1588"/>
          </a:xfrm>
          <a:prstGeom prst="straightConnector1">
            <a:avLst/>
          </a:prstGeom>
          <a:noFill/>
          <a:ln w="38100">
            <a:solidFill>
              <a:srgbClr val="FF0000"/>
            </a:solidFill>
            <a:round/>
            <a:headEnd/>
            <a:tailEnd type="arrow" w="med" len="med"/>
          </a:ln>
          <a:effectLst>
            <a:outerShdw blurRad="63500" dist="38100" dir="5400000" algn="ctr" rotWithShape="0">
              <a:srgbClr val="000000">
                <a:alpha val="48000"/>
              </a:srgbClr>
            </a:outerShdw>
          </a:effectLst>
        </p:spPr>
      </p:cxnSp>
      <p:sp>
        <p:nvSpPr>
          <p:cNvPr id="6" name="Rectangle 5"/>
          <p:cNvSpPr/>
          <p:nvPr/>
        </p:nvSpPr>
        <p:spPr>
          <a:xfrm>
            <a:off x="762000" y="5943600"/>
            <a:ext cx="76962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846" name="TextBox 6"/>
          <p:cNvSpPr txBox="1">
            <a:spLocks noChangeArrowheads="1"/>
          </p:cNvSpPr>
          <p:nvPr/>
        </p:nvSpPr>
        <p:spPr bwMode="auto">
          <a:xfrm>
            <a:off x="762000" y="5943600"/>
            <a:ext cx="4876800" cy="1108075"/>
          </a:xfrm>
          <a:prstGeom prst="rect">
            <a:avLst/>
          </a:prstGeom>
          <a:noFill/>
          <a:ln w="9525">
            <a:noFill/>
            <a:miter lim="800000"/>
            <a:headEnd/>
            <a:tailEnd/>
          </a:ln>
        </p:spPr>
        <p:txBody>
          <a:bodyPr>
            <a:prstTxWarp prst="textNoShape">
              <a:avLst/>
            </a:prstTxWarp>
            <a:spAutoFit/>
          </a:bodyPr>
          <a:lstStyle/>
          <a:p>
            <a:r>
              <a:rPr lang="en-US" sz="1600" b="1">
                <a:latin typeface="Constantia" charset="0"/>
              </a:rPr>
              <a:t>Total OLR </a:t>
            </a:r>
            <a:r>
              <a:rPr lang="en-US" sz="1600">
                <a:latin typeface="Constantia" charset="0"/>
              </a:rPr>
              <a:t>– Grey Shading</a:t>
            </a:r>
          </a:p>
          <a:p>
            <a:r>
              <a:rPr lang="en-US" sz="1600" b="1">
                <a:latin typeface="Constantia" charset="0"/>
              </a:rPr>
              <a:t>Kelvin filtered active OLR </a:t>
            </a:r>
            <a:r>
              <a:rPr lang="en-US" sz="1600">
                <a:latin typeface="Constantia" charset="0"/>
              </a:rPr>
              <a:t>– Orange Contours</a:t>
            </a:r>
          </a:p>
          <a:p>
            <a:r>
              <a:rPr lang="en-US" sz="1600" b="1">
                <a:latin typeface="Constantia" charset="0"/>
              </a:rPr>
              <a:t>650 hPa PV </a:t>
            </a:r>
            <a:r>
              <a:rPr lang="en-US" sz="1600">
                <a:latin typeface="Constantia" charset="0"/>
              </a:rPr>
              <a:t>– Colored contours</a:t>
            </a:r>
          </a:p>
          <a:p>
            <a:endParaRPr lang="en-US">
              <a:latin typeface="Constantia" charset="0"/>
            </a:endParaRPr>
          </a:p>
        </p:txBody>
      </p:sp>
      <p:sp>
        <p:nvSpPr>
          <p:cNvPr id="163847" name="TextBox 7"/>
          <p:cNvSpPr txBox="1">
            <a:spLocks noChangeArrowheads="1"/>
          </p:cNvSpPr>
          <p:nvPr/>
        </p:nvSpPr>
        <p:spPr bwMode="auto">
          <a:xfrm>
            <a:off x="5105400" y="5943600"/>
            <a:ext cx="3505200" cy="1046163"/>
          </a:xfrm>
          <a:prstGeom prst="rect">
            <a:avLst/>
          </a:prstGeom>
          <a:noFill/>
          <a:ln w="9525">
            <a:noFill/>
            <a:miter lim="800000"/>
            <a:headEnd/>
            <a:tailEnd/>
          </a:ln>
        </p:spPr>
        <p:txBody>
          <a:bodyPr>
            <a:prstTxWarp prst="textNoShape">
              <a:avLst/>
            </a:prstTxWarp>
            <a:spAutoFit/>
          </a:bodyPr>
          <a:lstStyle/>
          <a:p>
            <a:r>
              <a:rPr lang="en-US" sz="1600" b="1">
                <a:latin typeface="Constantia" charset="0"/>
              </a:rPr>
              <a:t>AEJ</a:t>
            </a:r>
            <a:r>
              <a:rPr lang="en-US" sz="1600">
                <a:latin typeface="Constantia" charset="0"/>
              </a:rPr>
              <a:t> – Red dashed lines</a:t>
            </a:r>
          </a:p>
          <a:p>
            <a:r>
              <a:rPr lang="en-US" sz="1600" b="1">
                <a:latin typeface="Constantia" charset="0"/>
              </a:rPr>
              <a:t>AEW troughs </a:t>
            </a:r>
            <a:r>
              <a:rPr lang="en-US" sz="1600">
                <a:latin typeface="Constantia" charset="0"/>
              </a:rPr>
              <a:t>– blue solid contours</a:t>
            </a:r>
          </a:p>
          <a:p>
            <a:r>
              <a:rPr lang="en-US" sz="1600" b="1">
                <a:latin typeface="Constantia" charset="0"/>
              </a:rPr>
              <a:t>Debby</a:t>
            </a:r>
            <a:r>
              <a:rPr lang="en-US" sz="1600">
                <a:latin typeface="Constantia" charset="0"/>
              </a:rPr>
              <a:t> – Red arrow</a:t>
            </a:r>
          </a:p>
          <a:p>
            <a:endParaRPr lang="en-US" sz="1400">
              <a:latin typeface="Constantia"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890" name="Title 1"/>
          <p:cNvSpPr>
            <a:spLocks noGrp="1"/>
          </p:cNvSpPr>
          <p:nvPr>
            <p:ph type="title" idx="4294967295"/>
          </p:nvPr>
        </p:nvSpPr>
        <p:spPr/>
        <p:txBody>
          <a:bodyPr lIns="0" rIns="0" bIns="0" anchor="b"/>
          <a:lstStyle/>
          <a:p>
            <a:pPr eaLnBrk="1" hangingPunct="1"/>
            <a:endParaRPr lang="en-US"/>
          </a:p>
        </p:txBody>
      </p:sp>
      <p:pic>
        <p:nvPicPr>
          <p:cNvPr id="165891" name="Picture 2" descr="C:\Documents and Settings\ventrice\Desktop\case studies kelvin wave tcs\2006\st_2006_8_23_0.png"/>
          <p:cNvPicPr>
            <a:picLocks noGrp="1" noChangeAspect="1" noChangeArrowheads="1"/>
          </p:cNvPicPr>
          <p:nvPr>
            <p:ph idx="4294967295"/>
          </p:nvPr>
        </p:nvPicPr>
        <p:blipFill>
          <a:blip r:embed="rId3"/>
          <a:srcRect/>
          <a:stretch>
            <a:fillRect/>
          </a:stretch>
        </p:blipFill>
        <p:spPr>
          <a:xfrm>
            <a:off x="685800" y="2641600"/>
            <a:ext cx="7772400" cy="2794000"/>
          </a:xfrm>
        </p:spPr>
      </p:pic>
      <p:cxnSp>
        <p:nvCxnSpPr>
          <p:cNvPr id="5" name="Straight Arrow Connector 4"/>
          <p:cNvCxnSpPr>
            <a:cxnSpLocks noChangeShapeType="1"/>
          </p:cNvCxnSpPr>
          <p:nvPr/>
        </p:nvCxnSpPr>
        <p:spPr bwMode="auto">
          <a:xfrm rot="5400000" flipH="1" flipV="1">
            <a:off x="4039394" y="4647406"/>
            <a:ext cx="609600" cy="1588"/>
          </a:xfrm>
          <a:prstGeom prst="straightConnector1">
            <a:avLst/>
          </a:prstGeom>
          <a:noFill/>
          <a:ln w="38100">
            <a:solidFill>
              <a:srgbClr val="FF0000"/>
            </a:solidFill>
            <a:round/>
            <a:headEnd/>
            <a:tailEnd type="arrow" w="med" len="med"/>
          </a:ln>
          <a:effectLst>
            <a:outerShdw blurRad="63500" dist="38100" dir="5400000" algn="ctr" rotWithShape="0">
              <a:srgbClr val="000000">
                <a:alpha val="48000"/>
              </a:srgbClr>
            </a:outerShdw>
          </a:effectLst>
        </p:spPr>
      </p:cxnSp>
      <p:sp>
        <p:nvSpPr>
          <p:cNvPr id="6" name="Rectangle 5"/>
          <p:cNvSpPr/>
          <p:nvPr/>
        </p:nvSpPr>
        <p:spPr>
          <a:xfrm>
            <a:off x="762000" y="5943600"/>
            <a:ext cx="76962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5894" name="TextBox 6"/>
          <p:cNvSpPr txBox="1">
            <a:spLocks noChangeArrowheads="1"/>
          </p:cNvSpPr>
          <p:nvPr/>
        </p:nvSpPr>
        <p:spPr bwMode="auto">
          <a:xfrm>
            <a:off x="762000" y="5943600"/>
            <a:ext cx="4876800" cy="1108075"/>
          </a:xfrm>
          <a:prstGeom prst="rect">
            <a:avLst/>
          </a:prstGeom>
          <a:noFill/>
          <a:ln w="9525">
            <a:noFill/>
            <a:miter lim="800000"/>
            <a:headEnd/>
            <a:tailEnd/>
          </a:ln>
        </p:spPr>
        <p:txBody>
          <a:bodyPr>
            <a:prstTxWarp prst="textNoShape">
              <a:avLst/>
            </a:prstTxWarp>
            <a:spAutoFit/>
          </a:bodyPr>
          <a:lstStyle/>
          <a:p>
            <a:r>
              <a:rPr lang="en-US" sz="1600" b="1">
                <a:latin typeface="Constantia" charset="0"/>
              </a:rPr>
              <a:t>Total OLR </a:t>
            </a:r>
            <a:r>
              <a:rPr lang="en-US" sz="1600">
                <a:latin typeface="Constantia" charset="0"/>
              </a:rPr>
              <a:t>– Grey Shading</a:t>
            </a:r>
          </a:p>
          <a:p>
            <a:r>
              <a:rPr lang="en-US" sz="1600" b="1">
                <a:latin typeface="Constantia" charset="0"/>
              </a:rPr>
              <a:t>Kelvin filtered active OLR </a:t>
            </a:r>
            <a:r>
              <a:rPr lang="en-US" sz="1600">
                <a:latin typeface="Constantia" charset="0"/>
              </a:rPr>
              <a:t>– Orange Contours</a:t>
            </a:r>
          </a:p>
          <a:p>
            <a:r>
              <a:rPr lang="en-US" sz="1600" b="1">
                <a:latin typeface="Constantia" charset="0"/>
              </a:rPr>
              <a:t>650 hPa PV </a:t>
            </a:r>
            <a:r>
              <a:rPr lang="en-US" sz="1600">
                <a:latin typeface="Constantia" charset="0"/>
              </a:rPr>
              <a:t>– Colored contours</a:t>
            </a:r>
          </a:p>
          <a:p>
            <a:endParaRPr lang="en-US">
              <a:latin typeface="Constantia" charset="0"/>
            </a:endParaRPr>
          </a:p>
        </p:txBody>
      </p:sp>
      <p:sp>
        <p:nvSpPr>
          <p:cNvPr id="165895" name="TextBox 7"/>
          <p:cNvSpPr txBox="1">
            <a:spLocks noChangeArrowheads="1"/>
          </p:cNvSpPr>
          <p:nvPr/>
        </p:nvSpPr>
        <p:spPr bwMode="auto">
          <a:xfrm>
            <a:off x="5105400" y="5943600"/>
            <a:ext cx="3505200" cy="1046163"/>
          </a:xfrm>
          <a:prstGeom prst="rect">
            <a:avLst/>
          </a:prstGeom>
          <a:noFill/>
          <a:ln w="9525">
            <a:noFill/>
            <a:miter lim="800000"/>
            <a:headEnd/>
            <a:tailEnd/>
          </a:ln>
        </p:spPr>
        <p:txBody>
          <a:bodyPr>
            <a:prstTxWarp prst="textNoShape">
              <a:avLst/>
            </a:prstTxWarp>
            <a:spAutoFit/>
          </a:bodyPr>
          <a:lstStyle/>
          <a:p>
            <a:r>
              <a:rPr lang="en-US" sz="1600" b="1">
                <a:latin typeface="Constantia" charset="0"/>
              </a:rPr>
              <a:t>AEJ</a:t>
            </a:r>
            <a:r>
              <a:rPr lang="en-US" sz="1600">
                <a:latin typeface="Constantia" charset="0"/>
              </a:rPr>
              <a:t> – Red dashed lines</a:t>
            </a:r>
          </a:p>
          <a:p>
            <a:r>
              <a:rPr lang="en-US" sz="1600" b="1">
                <a:latin typeface="Constantia" charset="0"/>
              </a:rPr>
              <a:t>AEW troughs </a:t>
            </a:r>
            <a:r>
              <a:rPr lang="en-US" sz="1600">
                <a:latin typeface="Constantia" charset="0"/>
              </a:rPr>
              <a:t>– blue solid contours</a:t>
            </a:r>
          </a:p>
          <a:p>
            <a:r>
              <a:rPr lang="en-US" sz="1600" b="1">
                <a:latin typeface="Constantia" charset="0"/>
              </a:rPr>
              <a:t>Debby</a:t>
            </a:r>
            <a:r>
              <a:rPr lang="en-US" sz="1600">
                <a:latin typeface="Constantia" charset="0"/>
              </a:rPr>
              <a:t> – Red arrow</a:t>
            </a:r>
          </a:p>
          <a:p>
            <a:endParaRPr lang="en-US" sz="1400">
              <a:latin typeface="Constantia"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7938" name="Title 1"/>
          <p:cNvSpPr>
            <a:spLocks noGrp="1"/>
          </p:cNvSpPr>
          <p:nvPr>
            <p:ph type="title" idx="4294967295"/>
          </p:nvPr>
        </p:nvSpPr>
        <p:spPr/>
        <p:txBody>
          <a:bodyPr lIns="0" rIns="0" bIns="0" anchor="b"/>
          <a:lstStyle/>
          <a:p>
            <a:pPr eaLnBrk="1" hangingPunct="1"/>
            <a:endParaRPr lang="en-US"/>
          </a:p>
        </p:txBody>
      </p:sp>
      <p:pic>
        <p:nvPicPr>
          <p:cNvPr id="167939" name="Picture 2" descr="C:\Documents and Settings\ventrice\Desktop\case studies kelvin wave tcs\2006\st_2006_8_24_0.png"/>
          <p:cNvPicPr>
            <a:picLocks noGrp="1" noChangeAspect="1" noChangeArrowheads="1"/>
          </p:cNvPicPr>
          <p:nvPr>
            <p:ph idx="4294967295"/>
          </p:nvPr>
        </p:nvPicPr>
        <p:blipFill>
          <a:blip r:embed="rId3"/>
          <a:srcRect/>
          <a:stretch>
            <a:fillRect/>
          </a:stretch>
        </p:blipFill>
        <p:spPr>
          <a:xfrm>
            <a:off x="685800" y="2641600"/>
            <a:ext cx="7772400" cy="2794000"/>
          </a:xfrm>
        </p:spPr>
      </p:pic>
      <p:cxnSp>
        <p:nvCxnSpPr>
          <p:cNvPr id="5" name="Straight Arrow Connector 4"/>
          <p:cNvCxnSpPr>
            <a:cxnSpLocks noChangeShapeType="1"/>
          </p:cNvCxnSpPr>
          <p:nvPr/>
        </p:nvCxnSpPr>
        <p:spPr bwMode="auto">
          <a:xfrm rot="5400000" flipH="1" flipV="1">
            <a:off x="3582194" y="4342606"/>
            <a:ext cx="609600" cy="1588"/>
          </a:xfrm>
          <a:prstGeom prst="straightConnector1">
            <a:avLst/>
          </a:prstGeom>
          <a:noFill/>
          <a:ln w="38100">
            <a:solidFill>
              <a:srgbClr val="FF0000"/>
            </a:solidFill>
            <a:round/>
            <a:headEnd/>
            <a:tailEnd type="arrow" w="med" len="med"/>
          </a:ln>
          <a:effectLst>
            <a:outerShdw blurRad="63500" dist="38100" dir="5400000" algn="ctr" rotWithShape="0">
              <a:srgbClr val="000000">
                <a:alpha val="48000"/>
              </a:srgbClr>
            </a:outerShdw>
          </a:effectLst>
        </p:spPr>
      </p:cxnSp>
      <p:sp>
        <p:nvSpPr>
          <p:cNvPr id="6" name="Rectangle 5"/>
          <p:cNvSpPr/>
          <p:nvPr/>
        </p:nvSpPr>
        <p:spPr>
          <a:xfrm>
            <a:off x="762000" y="5943600"/>
            <a:ext cx="76962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7942" name="TextBox 6"/>
          <p:cNvSpPr txBox="1">
            <a:spLocks noChangeArrowheads="1"/>
          </p:cNvSpPr>
          <p:nvPr/>
        </p:nvSpPr>
        <p:spPr bwMode="auto">
          <a:xfrm>
            <a:off x="762000" y="5943600"/>
            <a:ext cx="4876800" cy="1108075"/>
          </a:xfrm>
          <a:prstGeom prst="rect">
            <a:avLst/>
          </a:prstGeom>
          <a:noFill/>
          <a:ln w="9525">
            <a:noFill/>
            <a:miter lim="800000"/>
            <a:headEnd/>
            <a:tailEnd/>
          </a:ln>
        </p:spPr>
        <p:txBody>
          <a:bodyPr>
            <a:prstTxWarp prst="textNoShape">
              <a:avLst/>
            </a:prstTxWarp>
            <a:spAutoFit/>
          </a:bodyPr>
          <a:lstStyle/>
          <a:p>
            <a:r>
              <a:rPr lang="en-US" sz="1600" b="1">
                <a:latin typeface="Constantia" charset="0"/>
              </a:rPr>
              <a:t>Total OLR </a:t>
            </a:r>
            <a:r>
              <a:rPr lang="en-US" sz="1600">
                <a:latin typeface="Constantia" charset="0"/>
              </a:rPr>
              <a:t>– Grey Shading</a:t>
            </a:r>
          </a:p>
          <a:p>
            <a:r>
              <a:rPr lang="en-US" sz="1600" b="1">
                <a:latin typeface="Constantia" charset="0"/>
              </a:rPr>
              <a:t>Kelvin filtered active OLR </a:t>
            </a:r>
            <a:r>
              <a:rPr lang="en-US" sz="1600">
                <a:latin typeface="Constantia" charset="0"/>
              </a:rPr>
              <a:t>– Orange Contours</a:t>
            </a:r>
          </a:p>
          <a:p>
            <a:r>
              <a:rPr lang="en-US" sz="1600" b="1">
                <a:latin typeface="Constantia" charset="0"/>
              </a:rPr>
              <a:t>650 hPa PV </a:t>
            </a:r>
            <a:r>
              <a:rPr lang="en-US" sz="1600">
                <a:latin typeface="Constantia" charset="0"/>
              </a:rPr>
              <a:t>– Colored contours</a:t>
            </a:r>
          </a:p>
          <a:p>
            <a:endParaRPr lang="en-US">
              <a:latin typeface="Constantia" charset="0"/>
            </a:endParaRPr>
          </a:p>
        </p:txBody>
      </p:sp>
      <p:sp>
        <p:nvSpPr>
          <p:cNvPr id="167943" name="TextBox 7"/>
          <p:cNvSpPr txBox="1">
            <a:spLocks noChangeArrowheads="1"/>
          </p:cNvSpPr>
          <p:nvPr/>
        </p:nvSpPr>
        <p:spPr bwMode="auto">
          <a:xfrm>
            <a:off x="5105400" y="5943600"/>
            <a:ext cx="3505200" cy="1046163"/>
          </a:xfrm>
          <a:prstGeom prst="rect">
            <a:avLst/>
          </a:prstGeom>
          <a:noFill/>
          <a:ln w="9525">
            <a:noFill/>
            <a:miter lim="800000"/>
            <a:headEnd/>
            <a:tailEnd/>
          </a:ln>
        </p:spPr>
        <p:txBody>
          <a:bodyPr>
            <a:prstTxWarp prst="textNoShape">
              <a:avLst/>
            </a:prstTxWarp>
            <a:spAutoFit/>
          </a:bodyPr>
          <a:lstStyle/>
          <a:p>
            <a:r>
              <a:rPr lang="en-US" sz="1600" b="1">
                <a:latin typeface="Constantia" charset="0"/>
              </a:rPr>
              <a:t>AEJ</a:t>
            </a:r>
            <a:r>
              <a:rPr lang="en-US" sz="1600">
                <a:latin typeface="Constantia" charset="0"/>
              </a:rPr>
              <a:t> – Red dashed lines</a:t>
            </a:r>
          </a:p>
          <a:p>
            <a:r>
              <a:rPr lang="en-US" sz="1600" b="1">
                <a:latin typeface="Constantia" charset="0"/>
              </a:rPr>
              <a:t>AEW troughs </a:t>
            </a:r>
            <a:r>
              <a:rPr lang="en-US" sz="1600">
                <a:latin typeface="Constantia" charset="0"/>
              </a:rPr>
              <a:t>– blue solid contours</a:t>
            </a:r>
          </a:p>
          <a:p>
            <a:r>
              <a:rPr lang="en-US" sz="1600" b="1">
                <a:latin typeface="Constantia" charset="0"/>
              </a:rPr>
              <a:t>Debby</a:t>
            </a:r>
            <a:r>
              <a:rPr lang="en-US" sz="1600">
                <a:latin typeface="Constantia" charset="0"/>
              </a:rPr>
              <a:t> – Red arrow</a:t>
            </a:r>
          </a:p>
          <a:p>
            <a:endParaRPr lang="en-US" sz="1400">
              <a:latin typeface="Constantia"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9986" name="Title 1"/>
          <p:cNvSpPr>
            <a:spLocks noGrp="1"/>
          </p:cNvSpPr>
          <p:nvPr>
            <p:ph type="title" idx="4294967295"/>
          </p:nvPr>
        </p:nvSpPr>
        <p:spPr/>
        <p:txBody>
          <a:bodyPr lIns="0" rIns="0" bIns="0" anchor="b"/>
          <a:lstStyle/>
          <a:p>
            <a:pPr eaLnBrk="1" hangingPunct="1"/>
            <a:endParaRPr lang="en-US"/>
          </a:p>
        </p:txBody>
      </p:sp>
      <p:pic>
        <p:nvPicPr>
          <p:cNvPr id="169987" name="Picture 2" descr="C:\Documents and Settings\ventrice\Desktop\case studies kelvin wave tcs\2006\st_2006_8_25_0.png"/>
          <p:cNvPicPr>
            <a:picLocks noGrp="1" noChangeAspect="1" noChangeArrowheads="1"/>
          </p:cNvPicPr>
          <p:nvPr>
            <p:ph idx="4294967295"/>
          </p:nvPr>
        </p:nvPicPr>
        <p:blipFill>
          <a:blip r:embed="rId3"/>
          <a:srcRect/>
          <a:stretch>
            <a:fillRect/>
          </a:stretch>
        </p:blipFill>
        <p:spPr>
          <a:xfrm>
            <a:off x="685800" y="2641600"/>
            <a:ext cx="7772400" cy="2794000"/>
          </a:xfrm>
        </p:spPr>
      </p:pic>
      <p:cxnSp>
        <p:nvCxnSpPr>
          <p:cNvPr id="5" name="Straight Arrow Connector 4"/>
          <p:cNvCxnSpPr>
            <a:cxnSpLocks noChangeShapeType="1"/>
          </p:cNvCxnSpPr>
          <p:nvPr/>
        </p:nvCxnSpPr>
        <p:spPr bwMode="auto">
          <a:xfrm rot="5400000" flipH="1" flipV="1">
            <a:off x="3277394" y="4266406"/>
            <a:ext cx="609600" cy="1588"/>
          </a:xfrm>
          <a:prstGeom prst="straightConnector1">
            <a:avLst/>
          </a:prstGeom>
          <a:noFill/>
          <a:ln w="38100">
            <a:solidFill>
              <a:srgbClr val="FF0000"/>
            </a:solidFill>
            <a:round/>
            <a:headEnd/>
            <a:tailEnd type="arrow" w="med" len="med"/>
          </a:ln>
          <a:effectLst>
            <a:outerShdw blurRad="63500" dist="38100" dir="5400000" algn="ctr" rotWithShape="0">
              <a:srgbClr val="000000">
                <a:alpha val="48000"/>
              </a:srgbClr>
            </a:outerShdw>
          </a:effectLst>
        </p:spPr>
      </p:cxnSp>
      <p:sp>
        <p:nvSpPr>
          <p:cNvPr id="6" name="5-Point Star 5"/>
          <p:cNvSpPr/>
          <p:nvPr/>
        </p:nvSpPr>
        <p:spPr>
          <a:xfrm>
            <a:off x="5638800" y="26670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762000" y="5943600"/>
            <a:ext cx="76962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9991" name="TextBox 7"/>
          <p:cNvSpPr txBox="1">
            <a:spLocks noChangeArrowheads="1"/>
          </p:cNvSpPr>
          <p:nvPr/>
        </p:nvSpPr>
        <p:spPr bwMode="auto">
          <a:xfrm>
            <a:off x="762000" y="5943600"/>
            <a:ext cx="4876800" cy="1108075"/>
          </a:xfrm>
          <a:prstGeom prst="rect">
            <a:avLst/>
          </a:prstGeom>
          <a:noFill/>
          <a:ln w="9525">
            <a:noFill/>
            <a:miter lim="800000"/>
            <a:headEnd/>
            <a:tailEnd/>
          </a:ln>
        </p:spPr>
        <p:txBody>
          <a:bodyPr>
            <a:prstTxWarp prst="textNoShape">
              <a:avLst/>
            </a:prstTxWarp>
            <a:spAutoFit/>
          </a:bodyPr>
          <a:lstStyle/>
          <a:p>
            <a:r>
              <a:rPr lang="en-US" sz="1600" b="1">
                <a:latin typeface="Constantia" charset="0"/>
              </a:rPr>
              <a:t>Total OLR </a:t>
            </a:r>
            <a:r>
              <a:rPr lang="en-US" sz="1600">
                <a:latin typeface="Constantia" charset="0"/>
              </a:rPr>
              <a:t>– Grey Shading</a:t>
            </a:r>
          </a:p>
          <a:p>
            <a:r>
              <a:rPr lang="en-US" sz="1600" b="1">
                <a:latin typeface="Constantia" charset="0"/>
              </a:rPr>
              <a:t>Kelvin filtered active OLR </a:t>
            </a:r>
            <a:r>
              <a:rPr lang="en-US" sz="1600">
                <a:latin typeface="Constantia" charset="0"/>
              </a:rPr>
              <a:t>– Orange Contours</a:t>
            </a:r>
          </a:p>
          <a:p>
            <a:r>
              <a:rPr lang="en-US" sz="1600" b="1">
                <a:latin typeface="Constantia" charset="0"/>
              </a:rPr>
              <a:t>650 hPa PV </a:t>
            </a:r>
            <a:r>
              <a:rPr lang="en-US" sz="1600">
                <a:latin typeface="Constantia" charset="0"/>
              </a:rPr>
              <a:t>– Colored contours</a:t>
            </a:r>
          </a:p>
          <a:p>
            <a:endParaRPr lang="en-US">
              <a:latin typeface="Constantia" charset="0"/>
            </a:endParaRPr>
          </a:p>
        </p:txBody>
      </p:sp>
      <p:sp>
        <p:nvSpPr>
          <p:cNvPr id="169992" name="TextBox 8"/>
          <p:cNvSpPr txBox="1">
            <a:spLocks noChangeArrowheads="1"/>
          </p:cNvSpPr>
          <p:nvPr/>
        </p:nvSpPr>
        <p:spPr bwMode="auto">
          <a:xfrm>
            <a:off x="5105400" y="5943600"/>
            <a:ext cx="3505200" cy="1046163"/>
          </a:xfrm>
          <a:prstGeom prst="rect">
            <a:avLst/>
          </a:prstGeom>
          <a:noFill/>
          <a:ln w="9525">
            <a:noFill/>
            <a:miter lim="800000"/>
            <a:headEnd/>
            <a:tailEnd/>
          </a:ln>
        </p:spPr>
        <p:txBody>
          <a:bodyPr>
            <a:prstTxWarp prst="textNoShape">
              <a:avLst/>
            </a:prstTxWarp>
            <a:spAutoFit/>
          </a:bodyPr>
          <a:lstStyle/>
          <a:p>
            <a:r>
              <a:rPr lang="en-US" sz="1600" b="1">
                <a:latin typeface="Constantia" charset="0"/>
              </a:rPr>
              <a:t>AEJ</a:t>
            </a:r>
            <a:r>
              <a:rPr lang="en-US" sz="1600">
                <a:latin typeface="Constantia" charset="0"/>
              </a:rPr>
              <a:t> – Red dashed lines</a:t>
            </a:r>
          </a:p>
          <a:p>
            <a:r>
              <a:rPr lang="en-US" sz="1600" b="1">
                <a:latin typeface="Constantia" charset="0"/>
              </a:rPr>
              <a:t>AEW troughs </a:t>
            </a:r>
            <a:r>
              <a:rPr lang="en-US" sz="1600">
                <a:latin typeface="Constantia" charset="0"/>
              </a:rPr>
              <a:t>– blue solid contours</a:t>
            </a:r>
          </a:p>
          <a:p>
            <a:r>
              <a:rPr lang="en-US" sz="1600" b="1">
                <a:latin typeface="Constantia" charset="0"/>
              </a:rPr>
              <a:t>Debby</a:t>
            </a:r>
            <a:r>
              <a:rPr lang="en-US" sz="1600">
                <a:latin typeface="Constantia" charset="0"/>
              </a:rPr>
              <a:t> – Red arrow</a:t>
            </a:r>
          </a:p>
          <a:p>
            <a:endParaRPr lang="en-US" sz="1400">
              <a:latin typeface="Constantia"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Title 1"/>
          <p:cNvSpPr>
            <a:spLocks noGrp="1"/>
          </p:cNvSpPr>
          <p:nvPr>
            <p:ph type="title" idx="4294967295"/>
          </p:nvPr>
        </p:nvSpPr>
        <p:spPr/>
        <p:txBody>
          <a:bodyPr lIns="0" rIns="0" bIns="0" anchor="b"/>
          <a:lstStyle/>
          <a:p>
            <a:pPr eaLnBrk="1" hangingPunct="1"/>
            <a:endParaRPr lang="en-US"/>
          </a:p>
        </p:txBody>
      </p:sp>
      <p:pic>
        <p:nvPicPr>
          <p:cNvPr id="172035" name="Picture 2" descr="C:\Documents and Settings\ventrice\Desktop\case studies kelvin wave tcs\2006\st_2006_8_17_0.png"/>
          <p:cNvPicPr>
            <a:picLocks noGrp="1" noChangeAspect="1" noChangeArrowheads="1"/>
          </p:cNvPicPr>
          <p:nvPr>
            <p:ph idx="4294967295"/>
          </p:nvPr>
        </p:nvPicPr>
        <p:blipFill>
          <a:blip r:embed="rId3"/>
          <a:srcRect/>
          <a:stretch>
            <a:fillRect/>
          </a:stretch>
        </p:blipFill>
        <p:spPr>
          <a:xfrm>
            <a:off x="685800" y="2641600"/>
            <a:ext cx="7772400" cy="2794000"/>
          </a:xfrm>
        </p:spPr>
      </p:pic>
      <p:cxnSp>
        <p:nvCxnSpPr>
          <p:cNvPr id="5" name="Straight Arrow Connector 4"/>
          <p:cNvCxnSpPr>
            <a:cxnSpLocks noChangeShapeType="1"/>
          </p:cNvCxnSpPr>
          <p:nvPr/>
        </p:nvCxnSpPr>
        <p:spPr bwMode="auto">
          <a:xfrm rot="5400000" flipH="1" flipV="1">
            <a:off x="6477794" y="4418806"/>
            <a:ext cx="609600" cy="1588"/>
          </a:xfrm>
          <a:prstGeom prst="straightConnector1">
            <a:avLst/>
          </a:prstGeom>
          <a:noFill/>
          <a:ln w="38100">
            <a:solidFill>
              <a:srgbClr val="FF0000"/>
            </a:solidFill>
            <a:round/>
            <a:headEnd/>
            <a:tailEnd type="arrow" w="med" len="med"/>
          </a:ln>
          <a:effectLst>
            <a:outerShdw blurRad="63500" dist="38100" dir="5400000" algn="ctr" rotWithShape="0">
              <a:srgbClr val="000000">
                <a:alpha val="48000"/>
              </a:srgbClr>
            </a:outerShdw>
          </a:effectLst>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srcRect/>
          <a:stretch>
            <a:fillRect/>
          </a:stretch>
        </p:blipFill>
        <p:spPr bwMode="auto">
          <a:xfrm>
            <a:off x="1676400" y="736600"/>
            <a:ext cx="5616575" cy="5740400"/>
          </a:xfrm>
          <a:prstGeom prst="rect">
            <a:avLst/>
          </a:prstGeom>
          <a:noFill/>
          <a:ln w="9525">
            <a:noFill/>
            <a:miter lim="800000"/>
            <a:headEnd/>
            <a:tailEnd/>
          </a:ln>
        </p:spPr>
      </p:pic>
      <p:sp>
        <p:nvSpPr>
          <p:cNvPr id="28675" name="Text Box 3"/>
          <p:cNvSpPr txBox="1">
            <a:spLocks noChangeArrowheads="1"/>
          </p:cNvSpPr>
          <p:nvPr/>
        </p:nvSpPr>
        <p:spPr bwMode="auto">
          <a:xfrm>
            <a:off x="76200" y="71438"/>
            <a:ext cx="8666163" cy="396875"/>
          </a:xfrm>
          <a:prstGeom prst="rect">
            <a:avLst/>
          </a:prstGeom>
          <a:noFill/>
          <a:ln w="9525">
            <a:noFill/>
            <a:miter lim="800000"/>
            <a:headEnd/>
            <a:tailEnd/>
          </a:ln>
        </p:spPr>
        <p:txBody>
          <a:bodyPr wrap="none">
            <a:prstTxWarp prst="textNoShape">
              <a:avLst/>
            </a:prstTxWarp>
            <a:spAutoFit/>
          </a:bodyPr>
          <a:lstStyle/>
          <a:p>
            <a:pPr eaLnBrk="0" hangingPunct="0"/>
            <a:r>
              <a:rPr lang="en-US" sz="2000" b="1">
                <a:latin typeface="Times" charset="0"/>
                <a:ea typeface="ＭＳ Ｐゴシック" charset="-128"/>
                <a:cs typeface="ＭＳ Ｐゴシック" charset="-128"/>
              </a:rPr>
              <a:t>Theoretical Dispersion Relationships for Shallow Water Modes on Eq. </a:t>
            </a:r>
            <a:r>
              <a:rPr lang="en-US" sz="2000" b="1">
                <a:latin typeface="Times" charset="0"/>
                <a:ea typeface="ＭＳ Ｐゴシック" charset="-128"/>
                <a:cs typeface="ＭＳ Ｐゴシック" charset="-128"/>
                <a:sym typeface="Symbol" charset="2"/>
              </a:rPr>
              <a:t> Plane</a:t>
            </a:r>
            <a:endParaRPr lang="en-US" sz="2000" b="1">
              <a:latin typeface="Times" charset="0"/>
              <a:ea typeface="ＭＳ Ｐゴシック" charset="-128"/>
              <a:cs typeface="ＭＳ Ｐゴシック" charset="-128"/>
            </a:endParaRPr>
          </a:p>
        </p:txBody>
      </p:sp>
      <p:sp>
        <p:nvSpPr>
          <p:cNvPr id="28676" name="Rectangle 4"/>
          <p:cNvSpPr>
            <a:spLocks noChangeArrowheads="1"/>
          </p:cNvSpPr>
          <p:nvPr/>
        </p:nvSpPr>
        <p:spPr bwMode="auto">
          <a:xfrm rot="-5400000">
            <a:off x="248444" y="3034507"/>
            <a:ext cx="1785937" cy="457200"/>
          </a:xfrm>
          <a:prstGeom prst="rect">
            <a:avLst/>
          </a:prstGeom>
          <a:noFill/>
          <a:ln w="9525">
            <a:noFill/>
            <a:miter lim="800000"/>
            <a:headEnd/>
            <a:tailEnd/>
          </a:ln>
        </p:spPr>
        <p:txBody>
          <a:bodyPr wrap="none">
            <a:prstTxWarp prst="textNoShape">
              <a:avLst/>
            </a:prstTxWarp>
            <a:spAutoFit/>
          </a:bodyPr>
          <a:lstStyle/>
          <a:p>
            <a:pPr algn="ctr" eaLnBrk="0" hangingPunct="0"/>
            <a:r>
              <a:rPr lang="en-US" sz="2400">
                <a:solidFill>
                  <a:schemeClr val="hlink"/>
                </a:solidFill>
                <a:latin typeface="Times" charset="0"/>
                <a:ea typeface="ＭＳ Ｐゴシック" charset="-128"/>
                <a:cs typeface="ＭＳ Ｐゴシック" charset="-128"/>
              </a:rPr>
              <a:t>Frequency </a:t>
            </a:r>
            <a:r>
              <a:rPr lang="el-GR" sz="2400" i="1">
                <a:solidFill>
                  <a:schemeClr val="hlink"/>
                </a:solidFill>
              </a:rPr>
              <a:t>ω</a:t>
            </a:r>
            <a:endParaRPr lang="en-US" sz="2400" i="1">
              <a:solidFill>
                <a:schemeClr val="hlink"/>
              </a:solidFill>
            </a:endParaRPr>
          </a:p>
        </p:txBody>
      </p:sp>
      <p:sp>
        <p:nvSpPr>
          <p:cNvPr id="28677" name="Rectangle 5"/>
          <p:cNvSpPr>
            <a:spLocks noChangeArrowheads="1"/>
          </p:cNvSpPr>
          <p:nvPr/>
        </p:nvSpPr>
        <p:spPr bwMode="auto">
          <a:xfrm>
            <a:off x="2209800" y="6397625"/>
            <a:ext cx="4572000" cy="457200"/>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2400">
                <a:solidFill>
                  <a:schemeClr val="hlink"/>
                </a:solidFill>
                <a:latin typeface="Times" charset="0"/>
                <a:ea typeface="ＭＳ Ｐゴシック" charset="-128"/>
                <a:cs typeface="ＭＳ Ｐゴシック" charset="-128"/>
              </a:rPr>
              <a:t>Zonal Wavenumber </a:t>
            </a:r>
            <a:r>
              <a:rPr lang="en-US" sz="2400" i="1">
                <a:solidFill>
                  <a:schemeClr val="hlink"/>
                </a:solidFill>
                <a:latin typeface="Times" charset="0"/>
                <a:ea typeface="ＭＳ Ｐゴシック" charset="-128"/>
                <a:cs typeface="ＭＳ Ｐゴシック" charset="-128"/>
              </a:rPr>
              <a:t>k</a:t>
            </a:r>
          </a:p>
        </p:txBody>
      </p:sp>
      <p:sp>
        <p:nvSpPr>
          <p:cNvPr id="28678" name="Text Box 6"/>
          <p:cNvSpPr txBox="1">
            <a:spLocks noChangeArrowheads="1"/>
          </p:cNvSpPr>
          <p:nvPr/>
        </p:nvSpPr>
        <p:spPr bwMode="auto">
          <a:xfrm>
            <a:off x="6553200" y="5257800"/>
            <a:ext cx="2362200" cy="396875"/>
          </a:xfrm>
          <a:prstGeom prst="rect">
            <a:avLst/>
          </a:prstGeom>
          <a:noFill/>
          <a:ln w="9525">
            <a:noFill/>
            <a:miter lim="800000"/>
            <a:headEnd/>
            <a:tailEnd/>
          </a:ln>
        </p:spPr>
        <p:txBody>
          <a:bodyPr>
            <a:prstTxWarp prst="textNoShape">
              <a:avLst/>
            </a:prstTxWarp>
            <a:spAutoFit/>
          </a:bodyPr>
          <a:lstStyle/>
          <a:p>
            <a:pPr eaLnBrk="0" hangingPunct="0"/>
            <a:r>
              <a:rPr lang="en-US" sz="2000" i="1">
                <a:solidFill>
                  <a:srgbClr val="672399"/>
                </a:solidFill>
                <a:latin typeface="Times" charset="0"/>
                <a:ea typeface="ＭＳ Ｐゴシック" charset="-128"/>
                <a:cs typeface="ＭＳ Ｐゴシック" charset="-128"/>
              </a:rPr>
              <a:t>Matsuno, 1966</a:t>
            </a:r>
            <a:endParaRPr lang="en-US" sz="2000" i="1">
              <a:solidFill>
                <a:srgbClr val="587299"/>
              </a:solidFill>
              <a:latin typeface="Times"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82" name="Title 1"/>
          <p:cNvSpPr>
            <a:spLocks noGrp="1"/>
          </p:cNvSpPr>
          <p:nvPr>
            <p:ph type="title" idx="4294967295"/>
          </p:nvPr>
        </p:nvSpPr>
        <p:spPr/>
        <p:txBody>
          <a:bodyPr lIns="0" rIns="0" bIns="0" anchor="b"/>
          <a:lstStyle/>
          <a:p>
            <a:pPr eaLnBrk="1" hangingPunct="1"/>
            <a:endParaRPr lang="en-US"/>
          </a:p>
        </p:txBody>
      </p:sp>
      <p:pic>
        <p:nvPicPr>
          <p:cNvPr id="174083" name="Picture 2" descr="C:\Documents and Settings\ventrice\Desktop\case studies kelvin wave tcs\2006\st_2006_8_18_0.png"/>
          <p:cNvPicPr>
            <a:picLocks noGrp="1" noChangeAspect="1" noChangeArrowheads="1"/>
          </p:cNvPicPr>
          <p:nvPr>
            <p:ph idx="4294967295"/>
          </p:nvPr>
        </p:nvPicPr>
        <p:blipFill>
          <a:blip r:embed="rId3"/>
          <a:srcRect/>
          <a:stretch>
            <a:fillRect/>
          </a:stretch>
        </p:blipFill>
        <p:spPr>
          <a:xfrm>
            <a:off x="685800" y="2641600"/>
            <a:ext cx="7772400" cy="2794000"/>
          </a:xfrm>
        </p:spPr>
      </p:pic>
      <p:cxnSp>
        <p:nvCxnSpPr>
          <p:cNvPr id="5" name="Straight Arrow Connector 4"/>
          <p:cNvCxnSpPr>
            <a:cxnSpLocks noChangeShapeType="1"/>
          </p:cNvCxnSpPr>
          <p:nvPr/>
        </p:nvCxnSpPr>
        <p:spPr bwMode="auto">
          <a:xfrm rot="5400000" flipH="1" flipV="1">
            <a:off x="6249194" y="4495006"/>
            <a:ext cx="609600" cy="1588"/>
          </a:xfrm>
          <a:prstGeom prst="straightConnector1">
            <a:avLst/>
          </a:prstGeom>
          <a:noFill/>
          <a:ln w="38100">
            <a:solidFill>
              <a:srgbClr val="FF0000"/>
            </a:solidFill>
            <a:round/>
            <a:headEnd/>
            <a:tailEnd type="arrow" w="med" len="med"/>
          </a:ln>
          <a:effectLst>
            <a:outerShdw blurRad="63500" dist="38100" dir="5400000" algn="ctr" rotWithShape="0">
              <a:srgbClr val="000000">
                <a:alpha val="48000"/>
              </a:srgbClr>
            </a:outerShdw>
          </a:effectLst>
        </p:spPr>
      </p:cxn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6130" name="Title 1"/>
          <p:cNvSpPr>
            <a:spLocks noGrp="1"/>
          </p:cNvSpPr>
          <p:nvPr>
            <p:ph type="title" idx="4294967295"/>
          </p:nvPr>
        </p:nvSpPr>
        <p:spPr/>
        <p:txBody>
          <a:bodyPr lIns="0" rIns="0" bIns="0" anchor="b"/>
          <a:lstStyle/>
          <a:p>
            <a:pPr eaLnBrk="1" hangingPunct="1"/>
            <a:endParaRPr lang="en-US"/>
          </a:p>
        </p:txBody>
      </p:sp>
      <p:pic>
        <p:nvPicPr>
          <p:cNvPr id="176131" name="Picture 2" descr="C:\Documents and Settings\ventrice\Desktop\case studies kelvin wave tcs\2006\st_2006_8_19_0.png"/>
          <p:cNvPicPr>
            <a:picLocks noGrp="1" noChangeAspect="1" noChangeArrowheads="1"/>
          </p:cNvPicPr>
          <p:nvPr>
            <p:ph idx="4294967295"/>
          </p:nvPr>
        </p:nvPicPr>
        <p:blipFill>
          <a:blip r:embed="rId3"/>
          <a:srcRect/>
          <a:stretch>
            <a:fillRect/>
          </a:stretch>
        </p:blipFill>
        <p:spPr>
          <a:xfrm>
            <a:off x="685800" y="2641600"/>
            <a:ext cx="7772400" cy="2794000"/>
          </a:xfrm>
        </p:spPr>
      </p:pic>
      <p:cxnSp>
        <p:nvCxnSpPr>
          <p:cNvPr id="5" name="Straight Arrow Connector 4"/>
          <p:cNvCxnSpPr>
            <a:cxnSpLocks noChangeShapeType="1"/>
          </p:cNvCxnSpPr>
          <p:nvPr/>
        </p:nvCxnSpPr>
        <p:spPr bwMode="auto">
          <a:xfrm rot="5400000" flipH="1" flipV="1">
            <a:off x="5791994" y="4799806"/>
            <a:ext cx="609600" cy="1588"/>
          </a:xfrm>
          <a:prstGeom prst="straightConnector1">
            <a:avLst/>
          </a:prstGeom>
          <a:noFill/>
          <a:ln w="38100">
            <a:solidFill>
              <a:srgbClr val="FF0000"/>
            </a:solidFill>
            <a:round/>
            <a:headEnd/>
            <a:tailEnd type="arrow" w="med" len="med"/>
          </a:ln>
          <a:effectLst>
            <a:outerShdw blurRad="63500" dist="38100" dir="5400000" algn="ctr" rotWithShape="0">
              <a:srgbClr val="000000">
                <a:alpha val="48000"/>
              </a:srgbClr>
            </a:outerShdw>
          </a:effectLst>
        </p:spPr>
      </p:cxn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8178" name="Title 1"/>
          <p:cNvSpPr>
            <a:spLocks noGrp="1"/>
          </p:cNvSpPr>
          <p:nvPr>
            <p:ph type="title" idx="4294967295"/>
          </p:nvPr>
        </p:nvSpPr>
        <p:spPr/>
        <p:txBody>
          <a:bodyPr lIns="0" rIns="0" bIns="0" anchor="b"/>
          <a:lstStyle/>
          <a:p>
            <a:pPr eaLnBrk="1" hangingPunct="1"/>
            <a:endParaRPr lang="en-US"/>
          </a:p>
        </p:txBody>
      </p:sp>
      <p:pic>
        <p:nvPicPr>
          <p:cNvPr id="178179" name="Picture 2" descr="C:\Documents and Settings\ventrice\Desktop\case studies kelvin wave tcs\2006\st_2006_8_20_0.png"/>
          <p:cNvPicPr>
            <a:picLocks noGrp="1" noChangeAspect="1" noChangeArrowheads="1"/>
          </p:cNvPicPr>
          <p:nvPr>
            <p:ph idx="4294967295"/>
          </p:nvPr>
        </p:nvPicPr>
        <p:blipFill>
          <a:blip r:embed="rId3"/>
          <a:srcRect/>
          <a:stretch>
            <a:fillRect/>
          </a:stretch>
        </p:blipFill>
        <p:spPr>
          <a:xfrm>
            <a:off x="685800" y="2641600"/>
            <a:ext cx="7772400" cy="2794000"/>
          </a:xfrm>
        </p:spPr>
      </p:pic>
      <p:cxnSp>
        <p:nvCxnSpPr>
          <p:cNvPr id="5" name="Straight Arrow Connector 4"/>
          <p:cNvCxnSpPr>
            <a:cxnSpLocks noChangeShapeType="1"/>
          </p:cNvCxnSpPr>
          <p:nvPr/>
        </p:nvCxnSpPr>
        <p:spPr bwMode="auto">
          <a:xfrm rot="5400000" flipH="1" flipV="1">
            <a:off x="5029994" y="4799806"/>
            <a:ext cx="609600" cy="1588"/>
          </a:xfrm>
          <a:prstGeom prst="straightConnector1">
            <a:avLst/>
          </a:prstGeom>
          <a:noFill/>
          <a:ln w="38100">
            <a:solidFill>
              <a:srgbClr val="FF0000"/>
            </a:solidFill>
            <a:round/>
            <a:headEnd/>
            <a:tailEnd type="arrow" w="med" len="med"/>
          </a:ln>
          <a:effectLst>
            <a:outerShdw blurRad="63500" dist="38100" dir="5400000" algn="ctr" rotWithShape="0">
              <a:srgbClr val="000000">
                <a:alpha val="48000"/>
              </a:srgbClr>
            </a:outerShdw>
          </a:effectLst>
        </p:spPr>
      </p:cxn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0226" name="Title 1"/>
          <p:cNvSpPr>
            <a:spLocks noGrp="1"/>
          </p:cNvSpPr>
          <p:nvPr>
            <p:ph type="title" idx="4294967295"/>
          </p:nvPr>
        </p:nvSpPr>
        <p:spPr/>
        <p:txBody>
          <a:bodyPr lIns="0" rIns="0" bIns="0" anchor="b"/>
          <a:lstStyle/>
          <a:p>
            <a:pPr eaLnBrk="1" hangingPunct="1"/>
            <a:endParaRPr lang="en-US"/>
          </a:p>
        </p:txBody>
      </p:sp>
      <p:pic>
        <p:nvPicPr>
          <p:cNvPr id="180227" name="Picture 2" descr="C:\Documents and Settings\ventrice\Desktop\case studies kelvin wave tcs\2006\st_2006_8_21_0.png"/>
          <p:cNvPicPr>
            <a:picLocks noGrp="1" noChangeAspect="1" noChangeArrowheads="1"/>
          </p:cNvPicPr>
          <p:nvPr>
            <p:ph idx="4294967295"/>
          </p:nvPr>
        </p:nvPicPr>
        <p:blipFill>
          <a:blip r:embed="rId3"/>
          <a:srcRect/>
          <a:stretch>
            <a:fillRect/>
          </a:stretch>
        </p:blipFill>
        <p:spPr>
          <a:xfrm>
            <a:off x="685800" y="2641600"/>
            <a:ext cx="7772400" cy="2794000"/>
          </a:xfrm>
        </p:spPr>
      </p:pic>
      <p:cxnSp>
        <p:nvCxnSpPr>
          <p:cNvPr id="5" name="Straight Arrow Connector 4"/>
          <p:cNvCxnSpPr>
            <a:cxnSpLocks noChangeShapeType="1"/>
          </p:cNvCxnSpPr>
          <p:nvPr/>
        </p:nvCxnSpPr>
        <p:spPr bwMode="auto">
          <a:xfrm rot="5400000" flipH="1" flipV="1">
            <a:off x="4648994" y="4952206"/>
            <a:ext cx="609600" cy="1588"/>
          </a:xfrm>
          <a:prstGeom prst="straightConnector1">
            <a:avLst/>
          </a:prstGeom>
          <a:noFill/>
          <a:ln w="38100">
            <a:solidFill>
              <a:srgbClr val="FF0000"/>
            </a:solidFill>
            <a:round/>
            <a:headEnd/>
            <a:tailEnd type="arrow" w="med" len="med"/>
          </a:ln>
          <a:effectLst>
            <a:outerShdw blurRad="63500" dist="38100" dir="5400000" algn="ctr" rotWithShape="0">
              <a:srgbClr val="000000">
                <a:alpha val="48000"/>
              </a:srgbClr>
            </a:outerShdw>
          </a:effectLst>
        </p:spPr>
      </p:cxn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2274" name="Title 1"/>
          <p:cNvSpPr>
            <a:spLocks noGrp="1"/>
          </p:cNvSpPr>
          <p:nvPr>
            <p:ph type="title" idx="4294967295"/>
          </p:nvPr>
        </p:nvSpPr>
        <p:spPr/>
        <p:txBody>
          <a:bodyPr lIns="0" rIns="0" bIns="0" anchor="b"/>
          <a:lstStyle/>
          <a:p>
            <a:pPr eaLnBrk="1" hangingPunct="1"/>
            <a:endParaRPr lang="en-US"/>
          </a:p>
        </p:txBody>
      </p:sp>
      <p:pic>
        <p:nvPicPr>
          <p:cNvPr id="182275" name="Picture 2" descr="C:\Documents and Settings\ventrice\Desktop\case studies kelvin wave tcs\2006\st_2006_8_22_0.png"/>
          <p:cNvPicPr>
            <a:picLocks noGrp="1" noChangeAspect="1" noChangeArrowheads="1"/>
          </p:cNvPicPr>
          <p:nvPr>
            <p:ph idx="4294967295"/>
          </p:nvPr>
        </p:nvPicPr>
        <p:blipFill>
          <a:blip r:embed="rId3"/>
          <a:srcRect/>
          <a:stretch>
            <a:fillRect/>
          </a:stretch>
        </p:blipFill>
        <p:spPr>
          <a:xfrm>
            <a:off x="685800" y="2641600"/>
            <a:ext cx="7772400" cy="2794000"/>
          </a:xfrm>
        </p:spPr>
      </p:pic>
      <p:cxnSp>
        <p:nvCxnSpPr>
          <p:cNvPr id="5" name="Straight Arrow Connector 4"/>
          <p:cNvCxnSpPr>
            <a:cxnSpLocks noChangeShapeType="1"/>
          </p:cNvCxnSpPr>
          <p:nvPr/>
        </p:nvCxnSpPr>
        <p:spPr bwMode="auto">
          <a:xfrm rot="5400000" flipH="1" flipV="1">
            <a:off x="4344194" y="4799806"/>
            <a:ext cx="609600" cy="1588"/>
          </a:xfrm>
          <a:prstGeom prst="straightConnector1">
            <a:avLst/>
          </a:prstGeom>
          <a:noFill/>
          <a:ln w="38100">
            <a:solidFill>
              <a:srgbClr val="FF0000"/>
            </a:solidFill>
            <a:round/>
            <a:headEnd/>
            <a:tailEnd type="arrow" w="med" len="med"/>
          </a:ln>
          <a:effectLst>
            <a:outerShdw blurRad="63500" dist="38100" dir="5400000" algn="ctr" rotWithShape="0">
              <a:srgbClr val="000000">
                <a:alpha val="48000"/>
              </a:srgbClr>
            </a:outerShdw>
          </a:effectLst>
        </p:spPr>
      </p:cxn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22" name="Title 1"/>
          <p:cNvSpPr>
            <a:spLocks noGrp="1"/>
          </p:cNvSpPr>
          <p:nvPr>
            <p:ph type="title" idx="4294967295"/>
          </p:nvPr>
        </p:nvSpPr>
        <p:spPr/>
        <p:txBody>
          <a:bodyPr lIns="0" rIns="0" bIns="0" anchor="b"/>
          <a:lstStyle/>
          <a:p>
            <a:pPr eaLnBrk="1" hangingPunct="1"/>
            <a:endParaRPr lang="en-US"/>
          </a:p>
        </p:txBody>
      </p:sp>
      <p:pic>
        <p:nvPicPr>
          <p:cNvPr id="184323" name="Picture 2" descr="C:\Documents and Settings\ventrice\Desktop\case studies kelvin wave tcs\2006\st_2006_8_23_0.png"/>
          <p:cNvPicPr>
            <a:picLocks noGrp="1" noChangeAspect="1" noChangeArrowheads="1"/>
          </p:cNvPicPr>
          <p:nvPr>
            <p:ph idx="4294967295"/>
          </p:nvPr>
        </p:nvPicPr>
        <p:blipFill>
          <a:blip r:embed="rId3"/>
          <a:srcRect/>
          <a:stretch>
            <a:fillRect/>
          </a:stretch>
        </p:blipFill>
        <p:spPr>
          <a:xfrm>
            <a:off x="685800" y="2641600"/>
            <a:ext cx="7772400" cy="2794000"/>
          </a:xfrm>
        </p:spPr>
      </p:pic>
      <p:cxnSp>
        <p:nvCxnSpPr>
          <p:cNvPr id="5" name="Straight Arrow Connector 4"/>
          <p:cNvCxnSpPr>
            <a:cxnSpLocks noChangeShapeType="1"/>
          </p:cNvCxnSpPr>
          <p:nvPr/>
        </p:nvCxnSpPr>
        <p:spPr bwMode="auto">
          <a:xfrm rot="5400000" flipH="1" flipV="1">
            <a:off x="4039394" y="4647406"/>
            <a:ext cx="609600" cy="1588"/>
          </a:xfrm>
          <a:prstGeom prst="straightConnector1">
            <a:avLst/>
          </a:prstGeom>
          <a:noFill/>
          <a:ln w="38100">
            <a:solidFill>
              <a:srgbClr val="FF0000"/>
            </a:solidFill>
            <a:round/>
            <a:headEnd/>
            <a:tailEnd type="arrow" w="med" len="med"/>
          </a:ln>
          <a:effectLst>
            <a:outerShdw blurRad="63500" dist="38100" dir="5400000" algn="ctr" rotWithShape="0">
              <a:srgbClr val="000000">
                <a:alpha val="48000"/>
              </a:srgbClr>
            </a:outerShdw>
          </a:effectLst>
        </p:spPr>
      </p:cxn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6370" name="Title 1"/>
          <p:cNvSpPr>
            <a:spLocks noGrp="1"/>
          </p:cNvSpPr>
          <p:nvPr>
            <p:ph type="title" idx="4294967295"/>
          </p:nvPr>
        </p:nvSpPr>
        <p:spPr/>
        <p:txBody>
          <a:bodyPr lIns="0" rIns="0" bIns="0" anchor="b"/>
          <a:lstStyle/>
          <a:p>
            <a:pPr eaLnBrk="1" hangingPunct="1"/>
            <a:endParaRPr lang="en-US"/>
          </a:p>
        </p:txBody>
      </p:sp>
      <p:pic>
        <p:nvPicPr>
          <p:cNvPr id="186371" name="Picture 2" descr="C:\Documents and Settings\ventrice\Desktop\case studies kelvin wave tcs\2006\st_2006_8_24_0.png"/>
          <p:cNvPicPr>
            <a:picLocks noGrp="1" noChangeAspect="1" noChangeArrowheads="1"/>
          </p:cNvPicPr>
          <p:nvPr>
            <p:ph idx="4294967295"/>
          </p:nvPr>
        </p:nvPicPr>
        <p:blipFill>
          <a:blip r:embed="rId3"/>
          <a:srcRect/>
          <a:stretch>
            <a:fillRect/>
          </a:stretch>
        </p:blipFill>
        <p:spPr>
          <a:xfrm>
            <a:off x="685800" y="2641600"/>
            <a:ext cx="7772400" cy="2794000"/>
          </a:xfrm>
        </p:spPr>
      </p:pic>
      <p:cxnSp>
        <p:nvCxnSpPr>
          <p:cNvPr id="5" name="Straight Arrow Connector 4"/>
          <p:cNvCxnSpPr>
            <a:cxnSpLocks noChangeShapeType="1"/>
          </p:cNvCxnSpPr>
          <p:nvPr/>
        </p:nvCxnSpPr>
        <p:spPr bwMode="auto">
          <a:xfrm rot="5400000" flipH="1" flipV="1">
            <a:off x="3582194" y="4342606"/>
            <a:ext cx="609600" cy="1588"/>
          </a:xfrm>
          <a:prstGeom prst="straightConnector1">
            <a:avLst/>
          </a:prstGeom>
          <a:noFill/>
          <a:ln w="38100">
            <a:solidFill>
              <a:srgbClr val="FF0000"/>
            </a:solidFill>
            <a:round/>
            <a:headEnd/>
            <a:tailEnd type="arrow" w="med" len="med"/>
          </a:ln>
          <a:effectLst>
            <a:outerShdw blurRad="63500" dist="38100" dir="5400000" algn="ctr" rotWithShape="0">
              <a:srgbClr val="000000">
                <a:alpha val="48000"/>
              </a:srgbClr>
            </a:outerShdw>
          </a:effectLst>
        </p:spPr>
      </p:cxn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8418" name="Title 1"/>
          <p:cNvSpPr>
            <a:spLocks noGrp="1"/>
          </p:cNvSpPr>
          <p:nvPr>
            <p:ph type="title" idx="4294967295"/>
          </p:nvPr>
        </p:nvSpPr>
        <p:spPr/>
        <p:txBody>
          <a:bodyPr lIns="0" rIns="0" bIns="0" anchor="b"/>
          <a:lstStyle/>
          <a:p>
            <a:pPr eaLnBrk="1" hangingPunct="1"/>
            <a:endParaRPr lang="en-US"/>
          </a:p>
        </p:txBody>
      </p:sp>
      <p:pic>
        <p:nvPicPr>
          <p:cNvPr id="188419" name="Picture 2" descr="C:\Documents and Settings\ventrice\Desktop\case studies kelvin wave tcs\2006\st_2006_8_25_0.png"/>
          <p:cNvPicPr>
            <a:picLocks noGrp="1" noChangeAspect="1" noChangeArrowheads="1"/>
          </p:cNvPicPr>
          <p:nvPr>
            <p:ph idx="4294967295"/>
          </p:nvPr>
        </p:nvPicPr>
        <p:blipFill>
          <a:blip r:embed="rId3"/>
          <a:srcRect/>
          <a:stretch>
            <a:fillRect/>
          </a:stretch>
        </p:blipFill>
        <p:spPr>
          <a:xfrm>
            <a:off x="685800" y="2641600"/>
            <a:ext cx="7772400" cy="2794000"/>
          </a:xfrm>
        </p:spPr>
      </p:pic>
      <p:cxnSp>
        <p:nvCxnSpPr>
          <p:cNvPr id="5" name="Straight Arrow Connector 4"/>
          <p:cNvCxnSpPr>
            <a:cxnSpLocks noChangeShapeType="1"/>
          </p:cNvCxnSpPr>
          <p:nvPr/>
        </p:nvCxnSpPr>
        <p:spPr bwMode="auto">
          <a:xfrm rot="5400000" flipH="1" flipV="1">
            <a:off x="3277394" y="4266406"/>
            <a:ext cx="609600" cy="1588"/>
          </a:xfrm>
          <a:prstGeom prst="straightConnector1">
            <a:avLst/>
          </a:prstGeom>
          <a:noFill/>
          <a:ln w="38100">
            <a:solidFill>
              <a:srgbClr val="FF0000"/>
            </a:solidFill>
            <a:round/>
            <a:headEnd/>
            <a:tailEnd type="arrow" w="med" len="med"/>
          </a:ln>
          <a:effectLst>
            <a:outerShdw blurRad="63500" dist="38100" dir="5400000" algn="ctr" rotWithShape="0">
              <a:srgbClr val="000000">
                <a:alpha val="48000"/>
              </a:srgbClr>
            </a:outerShdw>
          </a:effectLst>
        </p:spPr>
      </p:cxn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0" descr="C:\Documents and Settings\ventrice\Desktop\Debby\Update Figures\noaa_kelvin_1.5std.png"/>
          <p:cNvPicPr>
            <a:picLocks noChangeAspect="1" noChangeArrowheads="1"/>
          </p:cNvPicPr>
          <p:nvPr/>
        </p:nvPicPr>
        <p:blipFill>
          <a:blip r:embed="rId2"/>
          <a:srcRect/>
          <a:stretch>
            <a:fillRect/>
          </a:stretch>
        </p:blipFill>
        <p:spPr bwMode="auto">
          <a:xfrm>
            <a:off x="457200" y="1066800"/>
            <a:ext cx="3667125" cy="4772025"/>
          </a:xfrm>
          <a:prstGeom prst="rect">
            <a:avLst/>
          </a:prstGeom>
          <a:noFill/>
          <a:ln w="9525">
            <a:noFill/>
            <a:miter lim="800000"/>
            <a:headEnd/>
            <a:tailEnd/>
          </a:ln>
        </p:spPr>
      </p:pic>
      <p:sp>
        <p:nvSpPr>
          <p:cNvPr id="2051" name="TextBox 3"/>
          <p:cNvSpPr txBox="1">
            <a:spLocks noChangeArrowheads="1"/>
          </p:cNvSpPr>
          <p:nvPr/>
        </p:nvSpPr>
        <p:spPr bwMode="auto">
          <a:xfrm>
            <a:off x="4230688" y="914400"/>
            <a:ext cx="4195762" cy="5662613"/>
          </a:xfrm>
          <a:prstGeom prst="rect">
            <a:avLst/>
          </a:prstGeom>
          <a:noFill/>
          <a:ln w="9525">
            <a:noFill/>
            <a:miter lim="800000"/>
            <a:headEnd/>
            <a:tailEnd/>
          </a:ln>
        </p:spPr>
        <p:txBody>
          <a:bodyPr wrap="none">
            <a:prstTxWarp prst="textNoShape">
              <a:avLst/>
            </a:prstTxWarp>
            <a:spAutoFit/>
          </a:bodyPr>
          <a:lstStyle/>
          <a:p>
            <a:r>
              <a:rPr lang="en-US">
                <a:latin typeface="Verdana" charset="0"/>
              </a:rPr>
              <a:t>JJAS 1979-2009 Composite</a:t>
            </a:r>
          </a:p>
          <a:p>
            <a:endParaRPr lang="en-US">
              <a:latin typeface="Verdana" charset="0"/>
            </a:endParaRPr>
          </a:p>
          <a:p>
            <a:pPr>
              <a:buFont typeface="Arial" charset="0"/>
              <a:buChar char="•"/>
            </a:pPr>
            <a:r>
              <a:rPr lang="en-US" sz="1600">
                <a:latin typeface="Verdana" charset="0"/>
              </a:rPr>
              <a:t> Unfiltered OLR anomalies (shaded)</a:t>
            </a:r>
          </a:p>
          <a:p>
            <a:pPr>
              <a:buFont typeface="Arial" charset="0"/>
              <a:buChar char="•"/>
            </a:pPr>
            <a:endParaRPr lang="en-US" sz="1600">
              <a:latin typeface="Verdana" charset="0"/>
            </a:endParaRPr>
          </a:p>
          <a:p>
            <a:pPr>
              <a:buFont typeface="Arial" charset="0"/>
              <a:buChar char="•"/>
            </a:pPr>
            <a:r>
              <a:rPr lang="en-US" sz="1600">
                <a:latin typeface="Verdana" charset="0"/>
              </a:rPr>
              <a:t> Positive OLR anomalies statistically </a:t>
            </a:r>
          </a:p>
          <a:p>
            <a:r>
              <a:rPr lang="en-US" sz="1600">
                <a:latin typeface="Verdana" charset="0"/>
              </a:rPr>
              <a:t>  different than zero at the 95% level </a:t>
            </a:r>
          </a:p>
          <a:p>
            <a:r>
              <a:rPr lang="en-US" sz="1600">
                <a:latin typeface="Verdana" charset="0"/>
              </a:rPr>
              <a:t>  are within the solid contour. </a:t>
            </a:r>
          </a:p>
          <a:p>
            <a:pPr>
              <a:buFont typeface="Arial" charset="0"/>
              <a:buChar char="•"/>
            </a:pPr>
            <a:endParaRPr lang="en-US" sz="1600">
              <a:latin typeface="Verdana" charset="0"/>
            </a:endParaRPr>
          </a:p>
          <a:p>
            <a:pPr>
              <a:buFont typeface="Arial" charset="0"/>
              <a:buChar char="•"/>
            </a:pPr>
            <a:r>
              <a:rPr lang="en-US" sz="1600">
                <a:latin typeface="Verdana" charset="0"/>
              </a:rPr>
              <a:t> Negative OLR anomalies statistically </a:t>
            </a:r>
          </a:p>
          <a:p>
            <a:r>
              <a:rPr lang="en-US" sz="1600">
                <a:latin typeface="Verdana" charset="0"/>
              </a:rPr>
              <a:t>  different than zero at the 95% level </a:t>
            </a:r>
          </a:p>
          <a:p>
            <a:r>
              <a:rPr lang="en-US" sz="1600">
                <a:latin typeface="Verdana" charset="0"/>
              </a:rPr>
              <a:t>  are within dashed contour.</a:t>
            </a:r>
          </a:p>
          <a:p>
            <a:pPr>
              <a:buFont typeface="Arial" charset="0"/>
              <a:buChar char="•"/>
            </a:pPr>
            <a:endParaRPr lang="en-US" sz="1600">
              <a:latin typeface="Verdana" charset="0"/>
            </a:endParaRPr>
          </a:p>
          <a:p>
            <a:pPr>
              <a:buFont typeface="Arial" charset="0"/>
              <a:buChar char="•"/>
            </a:pPr>
            <a:r>
              <a:rPr lang="en-US" sz="1600">
                <a:latin typeface="Verdana" charset="0"/>
              </a:rPr>
              <a:t> Tropical cyclogenesis within the MDR </a:t>
            </a:r>
          </a:p>
          <a:p>
            <a:r>
              <a:rPr lang="en-US" sz="1600">
                <a:latin typeface="Verdana" charset="0"/>
              </a:rPr>
              <a:t>  (5-25°N, 15-65°W) for any given lag </a:t>
            </a:r>
          </a:p>
          <a:p>
            <a:r>
              <a:rPr lang="en-US" sz="1600">
                <a:latin typeface="Verdana" charset="0"/>
              </a:rPr>
              <a:t>  is denoted by a red circle.</a:t>
            </a:r>
          </a:p>
          <a:p>
            <a:pPr>
              <a:buFont typeface="Arial" charset="0"/>
              <a:buChar char="•"/>
            </a:pPr>
            <a:endParaRPr lang="en-US" sz="1600">
              <a:latin typeface="Verdana" charset="0"/>
            </a:endParaRPr>
          </a:p>
          <a:p>
            <a:pPr>
              <a:buFont typeface="Arial" charset="0"/>
              <a:buChar char="•"/>
            </a:pPr>
            <a:r>
              <a:rPr lang="en-US" sz="1600">
                <a:latin typeface="Verdana" charset="0"/>
              </a:rPr>
              <a:t> The genesis of Tropical Storm Debby</a:t>
            </a:r>
          </a:p>
          <a:p>
            <a:r>
              <a:rPr lang="en-US" sz="1600">
                <a:latin typeface="Verdana" charset="0"/>
              </a:rPr>
              <a:t>  is highlighted by the large yellow </a:t>
            </a:r>
          </a:p>
          <a:p>
            <a:r>
              <a:rPr lang="en-US" sz="1600">
                <a:latin typeface="Verdana" charset="0"/>
              </a:rPr>
              <a:t>  crossed circle. </a:t>
            </a:r>
          </a:p>
          <a:p>
            <a:endParaRPr lang="en-US">
              <a:latin typeface="Verdana" charset="0"/>
            </a:endParaRPr>
          </a:p>
          <a:p>
            <a:endParaRPr lang="en-US">
              <a:latin typeface="Verdana" charset="0"/>
            </a:endParaRPr>
          </a:p>
          <a:p>
            <a:endParaRPr lang="en-US">
              <a:latin typeface="Verdana"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0" descr="C:\Documents and Settings\ventrice\Desktop\Debby\Update Figures\noaa_kelvin_1.5std.png"/>
          <p:cNvPicPr>
            <a:picLocks noChangeAspect="1" noChangeArrowheads="1"/>
          </p:cNvPicPr>
          <p:nvPr/>
        </p:nvPicPr>
        <p:blipFill>
          <a:blip r:embed="rId2"/>
          <a:srcRect/>
          <a:stretch>
            <a:fillRect/>
          </a:stretch>
        </p:blipFill>
        <p:spPr bwMode="auto">
          <a:xfrm>
            <a:off x="457200" y="1066800"/>
            <a:ext cx="3667125" cy="4772025"/>
          </a:xfrm>
          <a:prstGeom prst="rect">
            <a:avLst/>
          </a:prstGeom>
          <a:noFill/>
          <a:ln w="9525">
            <a:noFill/>
            <a:miter lim="800000"/>
            <a:headEnd/>
            <a:tailEnd/>
          </a:ln>
        </p:spPr>
      </p:pic>
      <p:cxnSp>
        <p:nvCxnSpPr>
          <p:cNvPr id="6" name="Straight Connector 5"/>
          <p:cNvCxnSpPr>
            <a:cxnSpLocks noChangeShapeType="1"/>
          </p:cNvCxnSpPr>
          <p:nvPr/>
        </p:nvCxnSpPr>
        <p:spPr bwMode="auto">
          <a:xfrm>
            <a:off x="1524000" y="1676400"/>
            <a:ext cx="2514600" cy="1371600"/>
          </a:xfrm>
          <a:prstGeom prst="line">
            <a:avLst/>
          </a:prstGeom>
          <a:noFill/>
          <a:ln w="57150">
            <a:solidFill>
              <a:srgbClr val="FF0000"/>
            </a:solidFill>
            <a:prstDash val="sysDot"/>
            <a:round/>
            <a:headEnd/>
            <a:tailEnd/>
          </a:ln>
          <a:effectLst>
            <a:outerShdw blurRad="63500" dist="23000" dir="5400000" rotWithShape="0">
              <a:srgbClr val="000000">
                <a:alpha val="34999"/>
              </a:srgbClr>
            </a:outerShdw>
          </a:effectLst>
        </p:spPr>
      </p:cxnSp>
      <p:cxnSp>
        <p:nvCxnSpPr>
          <p:cNvPr id="10" name="Straight Arrow Connector 9"/>
          <p:cNvCxnSpPr>
            <a:cxnSpLocks noChangeShapeType="1"/>
          </p:cNvCxnSpPr>
          <p:nvPr/>
        </p:nvCxnSpPr>
        <p:spPr bwMode="auto">
          <a:xfrm rot="5400000" flipH="1" flipV="1">
            <a:off x="2895600" y="1752600"/>
            <a:ext cx="762000" cy="457200"/>
          </a:xfrm>
          <a:prstGeom prst="straightConnector1">
            <a:avLst/>
          </a:prstGeom>
          <a:noFill/>
          <a:ln w="38100">
            <a:solidFill>
              <a:srgbClr val="FF0000"/>
            </a:solidFill>
            <a:round/>
            <a:headEnd/>
            <a:tailEnd type="arrow" w="med" len="med"/>
          </a:ln>
          <a:effectLst>
            <a:outerShdw blurRad="63500" dist="23000" dir="5400000" rotWithShape="0">
              <a:srgbClr val="000000">
                <a:alpha val="34999"/>
              </a:srgbClr>
            </a:outerShdw>
          </a:effectLst>
        </p:spPr>
      </p:cxnSp>
      <p:cxnSp>
        <p:nvCxnSpPr>
          <p:cNvPr id="11" name="Straight Arrow Connector 10"/>
          <p:cNvCxnSpPr>
            <a:cxnSpLocks noChangeShapeType="1"/>
          </p:cNvCxnSpPr>
          <p:nvPr/>
        </p:nvCxnSpPr>
        <p:spPr bwMode="auto">
          <a:xfrm rot="5400000">
            <a:off x="2324100" y="2705100"/>
            <a:ext cx="685800" cy="457200"/>
          </a:xfrm>
          <a:prstGeom prst="straightConnector1">
            <a:avLst/>
          </a:prstGeom>
          <a:noFill/>
          <a:ln w="38100">
            <a:solidFill>
              <a:srgbClr val="FF0000"/>
            </a:solidFill>
            <a:round/>
            <a:headEnd/>
            <a:tailEnd type="arrow" w="med" len="med"/>
          </a:ln>
          <a:effectLst>
            <a:outerShdw blurRad="63500" dist="23000" dir="5400000" rotWithShape="0">
              <a:srgbClr val="000000">
                <a:alpha val="34999"/>
              </a:srgbClr>
            </a:outerShdw>
          </a:effectLst>
        </p:spPr>
      </p:cxnSp>
      <p:sp>
        <p:nvSpPr>
          <p:cNvPr id="3078" name="TextBox 12"/>
          <p:cNvSpPr txBox="1">
            <a:spLocks noChangeArrowheads="1"/>
          </p:cNvSpPr>
          <p:nvPr/>
        </p:nvSpPr>
        <p:spPr bwMode="auto">
          <a:xfrm>
            <a:off x="2819400" y="1752600"/>
            <a:ext cx="390525" cy="461963"/>
          </a:xfrm>
          <a:prstGeom prst="rect">
            <a:avLst/>
          </a:prstGeom>
          <a:noFill/>
          <a:ln w="9525">
            <a:noFill/>
            <a:miter lim="800000"/>
            <a:headEnd/>
            <a:tailEnd/>
          </a:ln>
        </p:spPr>
        <p:txBody>
          <a:bodyPr wrap="none">
            <a:prstTxWarp prst="textNoShape">
              <a:avLst/>
            </a:prstTxWarp>
            <a:spAutoFit/>
          </a:bodyPr>
          <a:lstStyle/>
          <a:p>
            <a:r>
              <a:rPr lang="en-US" sz="2400" b="1">
                <a:solidFill>
                  <a:srgbClr val="FF0000"/>
                </a:solidFill>
                <a:latin typeface="Times New Roman" charset="0"/>
                <a:ea typeface="Times New Roman" charset="0"/>
                <a:cs typeface="Times New Roman" charset="0"/>
              </a:rPr>
              <a:t>-t</a:t>
            </a:r>
          </a:p>
        </p:txBody>
      </p:sp>
      <p:sp>
        <p:nvSpPr>
          <p:cNvPr id="3079" name="TextBox 13"/>
          <p:cNvSpPr txBox="1">
            <a:spLocks noChangeArrowheads="1"/>
          </p:cNvSpPr>
          <p:nvPr/>
        </p:nvSpPr>
        <p:spPr bwMode="auto">
          <a:xfrm>
            <a:off x="2438400" y="2438400"/>
            <a:ext cx="287338" cy="461963"/>
          </a:xfrm>
          <a:prstGeom prst="rect">
            <a:avLst/>
          </a:prstGeom>
          <a:noFill/>
          <a:ln w="9525">
            <a:noFill/>
            <a:miter lim="800000"/>
            <a:headEnd/>
            <a:tailEnd/>
          </a:ln>
        </p:spPr>
        <p:txBody>
          <a:bodyPr wrap="none">
            <a:prstTxWarp prst="textNoShape">
              <a:avLst/>
            </a:prstTxWarp>
            <a:spAutoFit/>
          </a:bodyPr>
          <a:lstStyle/>
          <a:p>
            <a:r>
              <a:rPr lang="en-US" sz="2400" b="1">
                <a:solidFill>
                  <a:srgbClr val="FF0000"/>
                </a:solidFill>
                <a:latin typeface="Times New Roman" charset="0"/>
                <a:ea typeface="Times New Roman" charset="0"/>
                <a:cs typeface="Times New Roman" charset="0"/>
              </a:rPr>
              <a:t>t</a:t>
            </a:r>
          </a:p>
        </p:txBody>
      </p:sp>
      <p:pic>
        <p:nvPicPr>
          <p:cNvPr id="3080" name="Picture 11" descr="C:\Documents and Settings\ventrice\Desktop\Debby\Update Figures\TC lags.tif"/>
          <p:cNvPicPr>
            <a:picLocks noChangeAspect="1" noChangeArrowheads="1"/>
          </p:cNvPicPr>
          <p:nvPr/>
        </p:nvPicPr>
        <p:blipFill>
          <a:blip r:embed="rId3"/>
          <a:srcRect l="26666" t="31111" r="25000" b="31111"/>
          <a:stretch>
            <a:fillRect/>
          </a:stretch>
        </p:blipFill>
        <p:spPr bwMode="auto">
          <a:xfrm>
            <a:off x="4343400" y="1828800"/>
            <a:ext cx="4419600" cy="2590800"/>
          </a:xfrm>
          <a:prstGeom prst="rect">
            <a:avLst/>
          </a:prstGeom>
          <a:noFill/>
          <a:ln w="9525">
            <a:noFill/>
            <a:miter lim="800000"/>
            <a:headEnd/>
            <a:tailEnd/>
          </a:ln>
        </p:spPr>
      </p:pic>
      <p:sp>
        <p:nvSpPr>
          <p:cNvPr id="3081" name="TextBox 12"/>
          <p:cNvSpPr txBox="1">
            <a:spLocks noChangeArrowheads="1"/>
          </p:cNvSpPr>
          <p:nvPr/>
        </p:nvSpPr>
        <p:spPr bwMode="auto">
          <a:xfrm>
            <a:off x="4235450" y="4343400"/>
            <a:ext cx="4646613" cy="2308225"/>
          </a:xfrm>
          <a:prstGeom prst="rect">
            <a:avLst/>
          </a:prstGeom>
          <a:noFill/>
          <a:ln w="9525">
            <a:noFill/>
            <a:miter lim="800000"/>
            <a:headEnd/>
            <a:tailEnd/>
          </a:ln>
        </p:spPr>
        <p:txBody>
          <a:bodyPr wrap="none">
            <a:prstTxWarp prst="textNoShape">
              <a:avLst/>
            </a:prstTxWarp>
            <a:spAutoFit/>
          </a:bodyPr>
          <a:lstStyle/>
          <a:p>
            <a:pPr algn="ctr"/>
            <a:r>
              <a:rPr lang="en-US" sz="1400">
                <a:latin typeface="Verdana" charset="0"/>
              </a:rPr>
              <a:t>Tropical cyclogenesis events over the MDR </a:t>
            </a:r>
          </a:p>
          <a:p>
            <a:pPr algn="ctr"/>
            <a:r>
              <a:rPr lang="en-US" sz="1400">
                <a:latin typeface="Verdana" charset="0"/>
              </a:rPr>
              <a:t>(5-25°N, 15-65°W) relative to the CCKW during </a:t>
            </a:r>
          </a:p>
          <a:p>
            <a:pPr algn="ctr"/>
            <a:r>
              <a:rPr lang="en-US" sz="1400">
                <a:latin typeface="Verdana" charset="0"/>
              </a:rPr>
              <a:t>June-September 1979-2009 </a:t>
            </a:r>
          </a:p>
          <a:p>
            <a:pPr algn="ctr"/>
            <a:endParaRPr lang="en-US" sz="1400">
              <a:latin typeface="Verdana" charset="0"/>
            </a:endParaRPr>
          </a:p>
          <a:p>
            <a:pPr algn="ctr">
              <a:buFont typeface="Arial" charset="0"/>
              <a:buChar char="•"/>
            </a:pPr>
            <a:r>
              <a:rPr lang="en-US" sz="1200">
                <a:latin typeface="Verdana" charset="0"/>
              </a:rPr>
              <a:t>  Day 0 highlights the transition to statistically </a:t>
            </a:r>
            <a:br>
              <a:rPr lang="en-US" sz="1200">
                <a:latin typeface="Verdana" charset="0"/>
              </a:rPr>
            </a:br>
            <a:r>
              <a:rPr lang="en-US" sz="1200">
                <a:latin typeface="Verdana" charset="0"/>
              </a:rPr>
              <a:t>   significant negative unfiltered OLR anomalies, or the</a:t>
            </a:r>
            <a:br>
              <a:rPr lang="en-US" sz="1200">
                <a:latin typeface="Verdana" charset="0"/>
              </a:rPr>
            </a:br>
            <a:r>
              <a:rPr lang="en-US" sz="1200">
                <a:latin typeface="Verdana" charset="0"/>
              </a:rPr>
              <a:t>   eastern-most side of the convectively active phase of </a:t>
            </a:r>
          </a:p>
          <a:p>
            <a:pPr algn="ctr"/>
            <a:r>
              <a:rPr lang="en-US" sz="1200">
                <a:latin typeface="Verdana" charset="0"/>
              </a:rPr>
              <a:t>   the CCKW. </a:t>
            </a:r>
          </a:p>
          <a:p>
            <a:pPr algn="ctr"/>
            <a:endParaRPr lang="en-US" sz="1200">
              <a:latin typeface="Verdana" charset="0"/>
            </a:endParaRPr>
          </a:p>
          <a:p>
            <a:pPr algn="ctr">
              <a:buFont typeface="Arial" charset="0"/>
              <a:buChar char="•"/>
            </a:pPr>
            <a:r>
              <a:rPr lang="en-US" sz="1200">
                <a:latin typeface="Verdana" charset="0"/>
              </a:rPr>
              <a:t>   Error bars indicate the 95% confidence interval.</a:t>
            </a:r>
          </a:p>
          <a:p>
            <a:pPr algn="ctr"/>
            <a:endParaRPr lang="en-US" sz="1600">
              <a:latin typeface="Verdana"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srcRect/>
          <a:stretch>
            <a:fillRect/>
          </a:stretch>
        </p:blipFill>
        <p:spPr bwMode="auto">
          <a:xfrm>
            <a:off x="1676400" y="736600"/>
            <a:ext cx="5616575" cy="5740400"/>
          </a:xfrm>
          <a:prstGeom prst="rect">
            <a:avLst/>
          </a:prstGeom>
          <a:noFill/>
          <a:ln w="9525">
            <a:noFill/>
            <a:miter lim="800000"/>
            <a:headEnd/>
            <a:tailEnd/>
          </a:ln>
        </p:spPr>
      </p:pic>
      <p:sp>
        <p:nvSpPr>
          <p:cNvPr id="30723" name="Text Box 3"/>
          <p:cNvSpPr txBox="1">
            <a:spLocks noChangeArrowheads="1"/>
          </p:cNvSpPr>
          <p:nvPr/>
        </p:nvSpPr>
        <p:spPr bwMode="auto">
          <a:xfrm>
            <a:off x="76200" y="71438"/>
            <a:ext cx="8666163" cy="396875"/>
          </a:xfrm>
          <a:prstGeom prst="rect">
            <a:avLst/>
          </a:prstGeom>
          <a:noFill/>
          <a:ln w="9525">
            <a:noFill/>
            <a:miter lim="800000"/>
            <a:headEnd/>
            <a:tailEnd/>
          </a:ln>
        </p:spPr>
        <p:txBody>
          <a:bodyPr wrap="none">
            <a:prstTxWarp prst="textNoShape">
              <a:avLst/>
            </a:prstTxWarp>
            <a:spAutoFit/>
          </a:bodyPr>
          <a:lstStyle/>
          <a:p>
            <a:pPr eaLnBrk="0" hangingPunct="0"/>
            <a:r>
              <a:rPr lang="en-US" sz="2000" b="1">
                <a:latin typeface="Times" charset="0"/>
                <a:ea typeface="ＭＳ Ｐゴシック" charset="-128"/>
                <a:cs typeface="ＭＳ Ｐゴシック" charset="-128"/>
              </a:rPr>
              <a:t>Theoretical Dispersion Relationships for Shallow Water Modes on Eq. </a:t>
            </a:r>
            <a:r>
              <a:rPr lang="en-US" sz="2000" b="1">
                <a:latin typeface="Times" charset="0"/>
                <a:ea typeface="ＭＳ Ｐゴシック" charset="-128"/>
                <a:cs typeface="ＭＳ Ｐゴシック" charset="-128"/>
                <a:sym typeface="Symbol" charset="2"/>
              </a:rPr>
              <a:t> Plane</a:t>
            </a:r>
            <a:endParaRPr lang="en-US" sz="2000" b="1">
              <a:latin typeface="Times" charset="0"/>
              <a:ea typeface="ＭＳ Ｐゴシック" charset="-128"/>
              <a:cs typeface="ＭＳ Ｐゴシック" charset="-128"/>
            </a:endParaRPr>
          </a:p>
        </p:txBody>
      </p:sp>
      <p:sp>
        <p:nvSpPr>
          <p:cNvPr id="30724" name="Rectangle 4"/>
          <p:cNvSpPr>
            <a:spLocks noChangeArrowheads="1"/>
          </p:cNvSpPr>
          <p:nvPr/>
        </p:nvSpPr>
        <p:spPr bwMode="auto">
          <a:xfrm rot="-5400000">
            <a:off x="248444" y="3034507"/>
            <a:ext cx="1785937" cy="457200"/>
          </a:xfrm>
          <a:prstGeom prst="rect">
            <a:avLst/>
          </a:prstGeom>
          <a:noFill/>
          <a:ln w="9525">
            <a:noFill/>
            <a:miter lim="800000"/>
            <a:headEnd/>
            <a:tailEnd/>
          </a:ln>
        </p:spPr>
        <p:txBody>
          <a:bodyPr wrap="none">
            <a:prstTxWarp prst="textNoShape">
              <a:avLst/>
            </a:prstTxWarp>
            <a:spAutoFit/>
          </a:bodyPr>
          <a:lstStyle/>
          <a:p>
            <a:pPr algn="ctr" eaLnBrk="0" hangingPunct="0"/>
            <a:r>
              <a:rPr lang="en-US" sz="2400">
                <a:solidFill>
                  <a:schemeClr val="hlink"/>
                </a:solidFill>
                <a:latin typeface="Times" charset="0"/>
                <a:ea typeface="ＭＳ Ｐゴシック" charset="-128"/>
                <a:cs typeface="ＭＳ Ｐゴシック" charset="-128"/>
              </a:rPr>
              <a:t>Frequency </a:t>
            </a:r>
            <a:r>
              <a:rPr lang="el-GR" sz="2400" i="1">
                <a:solidFill>
                  <a:schemeClr val="hlink"/>
                </a:solidFill>
              </a:rPr>
              <a:t>ω</a:t>
            </a:r>
            <a:endParaRPr lang="en-US" sz="2400" i="1">
              <a:solidFill>
                <a:schemeClr val="hlink"/>
              </a:solidFill>
            </a:endParaRPr>
          </a:p>
        </p:txBody>
      </p:sp>
      <p:sp>
        <p:nvSpPr>
          <p:cNvPr id="30725" name="Rectangle 5"/>
          <p:cNvSpPr>
            <a:spLocks noChangeArrowheads="1"/>
          </p:cNvSpPr>
          <p:nvPr/>
        </p:nvSpPr>
        <p:spPr bwMode="auto">
          <a:xfrm>
            <a:off x="2209800" y="6397625"/>
            <a:ext cx="4572000" cy="457200"/>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2400">
                <a:solidFill>
                  <a:schemeClr val="hlink"/>
                </a:solidFill>
                <a:latin typeface="Times" charset="0"/>
                <a:ea typeface="ＭＳ Ｐゴシック" charset="-128"/>
                <a:cs typeface="ＭＳ Ｐゴシック" charset="-128"/>
              </a:rPr>
              <a:t>Zonal Wavenumber </a:t>
            </a:r>
            <a:r>
              <a:rPr lang="en-US" sz="2400" i="1">
                <a:solidFill>
                  <a:schemeClr val="hlink"/>
                </a:solidFill>
                <a:latin typeface="Times" charset="0"/>
                <a:ea typeface="ＭＳ Ｐゴシック" charset="-128"/>
                <a:cs typeface="ＭＳ Ｐゴシック" charset="-128"/>
              </a:rPr>
              <a:t>k</a:t>
            </a:r>
          </a:p>
        </p:txBody>
      </p:sp>
      <p:sp>
        <p:nvSpPr>
          <p:cNvPr id="30726" name="Rectangle 6"/>
          <p:cNvSpPr>
            <a:spLocks noChangeArrowheads="1"/>
          </p:cNvSpPr>
          <p:nvPr/>
        </p:nvSpPr>
        <p:spPr bwMode="auto">
          <a:xfrm>
            <a:off x="3038475" y="4191000"/>
            <a:ext cx="2295525" cy="396875"/>
          </a:xfrm>
          <a:prstGeom prst="rect">
            <a:avLst/>
          </a:prstGeom>
          <a:noFill/>
          <a:ln w="9525">
            <a:noFill/>
            <a:miter lim="800000"/>
            <a:headEnd/>
            <a:tailEnd/>
          </a:ln>
        </p:spPr>
        <p:txBody>
          <a:bodyPr>
            <a:prstTxWarp prst="textNoShape">
              <a:avLst/>
            </a:prstTxWarp>
            <a:spAutoFit/>
          </a:bodyPr>
          <a:lstStyle/>
          <a:p>
            <a:pPr eaLnBrk="0" hangingPunct="0"/>
            <a:r>
              <a:rPr lang="en-US" sz="2000" b="1">
                <a:solidFill>
                  <a:srgbClr val="944C99"/>
                </a:solidFill>
                <a:latin typeface="Times" charset="0"/>
                <a:ea typeface="ＭＳ Ｐゴシック" charset="-128"/>
                <a:cs typeface="ＭＳ Ｐゴシック" charset="-128"/>
              </a:rPr>
              <a:t>   Westward</a:t>
            </a:r>
          </a:p>
        </p:txBody>
      </p:sp>
      <p:sp>
        <p:nvSpPr>
          <p:cNvPr id="30727" name="Rectangle 7"/>
          <p:cNvSpPr>
            <a:spLocks noChangeArrowheads="1"/>
          </p:cNvSpPr>
          <p:nvPr/>
        </p:nvSpPr>
        <p:spPr bwMode="auto">
          <a:xfrm>
            <a:off x="4572000" y="4191000"/>
            <a:ext cx="2295525" cy="396875"/>
          </a:xfrm>
          <a:prstGeom prst="rect">
            <a:avLst/>
          </a:prstGeom>
          <a:noFill/>
          <a:ln w="9525">
            <a:noFill/>
            <a:miter lim="800000"/>
            <a:headEnd/>
            <a:tailEnd/>
          </a:ln>
        </p:spPr>
        <p:txBody>
          <a:bodyPr>
            <a:prstTxWarp prst="textNoShape">
              <a:avLst/>
            </a:prstTxWarp>
            <a:spAutoFit/>
          </a:bodyPr>
          <a:lstStyle/>
          <a:p>
            <a:pPr eaLnBrk="0" hangingPunct="0"/>
            <a:r>
              <a:rPr lang="en-US" sz="2000" b="1">
                <a:solidFill>
                  <a:srgbClr val="944C99"/>
                </a:solidFill>
                <a:latin typeface="Times" charset="0"/>
                <a:ea typeface="ＭＳ Ｐゴシック" charset="-128"/>
                <a:cs typeface="ＭＳ Ｐゴシック" charset="-128"/>
              </a:rPr>
              <a:t>Eastward</a:t>
            </a:r>
          </a:p>
        </p:txBody>
      </p:sp>
      <p:sp>
        <p:nvSpPr>
          <p:cNvPr id="30728" name="Line 8"/>
          <p:cNvSpPr>
            <a:spLocks noChangeShapeType="1"/>
          </p:cNvSpPr>
          <p:nvPr/>
        </p:nvSpPr>
        <p:spPr bwMode="auto">
          <a:xfrm>
            <a:off x="4495800" y="4572000"/>
            <a:ext cx="2133600" cy="0"/>
          </a:xfrm>
          <a:prstGeom prst="line">
            <a:avLst/>
          </a:prstGeom>
          <a:noFill/>
          <a:ln w="38100">
            <a:solidFill>
              <a:srgbClr val="E3131E"/>
            </a:solidFill>
            <a:round/>
            <a:headEnd/>
            <a:tailEnd type="triangle" w="med" len="med"/>
          </a:ln>
        </p:spPr>
        <p:txBody>
          <a:bodyPr wrap="none" anchor="ctr">
            <a:prstTxWarp prst="textNoShape">
              <a:avLst/>
            </a:prstTxWarp>
          </a:bodyPr>
          <a:lstStyle/>
          <a:p>
            <a:endParaRPr lang="en-US"/>
          </a:p>
        </p:txBody>
      </p:sp>
      <p:sp>
        <p:nvSpPr>
          <p:cNvPr id="30729" name="Line 9"/>
          <p:cNvSpPr>
            <a:spLocks noChangeShapeType="1"/>
          </p:cNvSpPr>
          <p:nvPr/>
        </p:nvSpPr>
        <p:spPr bwMode="auto">
          <a:xfrm flipH="1">
            <a:off x="2438400" y="4572000"/>
            <a:ext cx="2057400" cy="0"/>
          </a:xfrm>
          <a:prstGeom prst="line">
            <a:avLst/>
          </a:prstGeom>
          <a:noFill/>
          <a:ln w="38100">
            <a:solidFill>
              <a:srgbClr val="E3131E"/>
            </a:solidFill>
            <a:round/>
            <a:headEnd/>
            <a:tailEnd type="triangle" w="med" len="med"/>
          </a:ln>
        </p:spPr>
        <p:txBody>
          <a:bodyPr wrap="none" anchor="ctr">
            <a:prstTxWarp prst="textNoShape">
              <a:avLst/>
            </a:prstTxWarp>
          </a:bodyPr>
          <a:lstStyle/>
          <a:p>
            <a:endParaRPr lang="en-US"/>
          </a:p>
        </p:txBody>
      </p:sp>
      <p:sp>
        <p:nvSpPr>
          <p:cNvPr id="30730" name="Text Box 11"/>
          <p:cNvSpPr txBox="1">
            <a:spLocks noChangeArrowheads="1"/>
          </p:cNvSpPr>
          <p:nvPr/>
        </p:nvSpPr>
        <p:spPr bwMode="auto">
          <a:xfrm>
            <a:off x="6553200" y="5257800"/>
            <a:ext cx="2362200" cy="396875"/>
          </a:xfrm>
          <a:prstGeom prst="rect">
            <a:avLst/>
          </a:prstGeom>
          <a:noFill/>
          <a:ln w="9525">
            <a:noFill/>
            <a:miter lim="800000"/>
            <a:headEnd/>
            <a:tailEnd/>
          </a:ln>
        </p:spPr>
        <p:txBody>
          <a:bodyPr>
            <a:prstTxWarp prst="textNoShape">
              <a:avLst/>
            </a:prstTxWarp>
            <a:spAutoFit/>
          </a:bodyPr>
          <a:lstStyle/>
          <a:p>
            <a:pPr eaLnBrk="0" hangingPunct="0"/>
            <a:r>
              <a:rPr lang="en-US" sz="2000" i="1">
                <a:solidFill>
                  <a:srgbClr val="672399"/>
                </a:solidFill>
                <a:latin typeface="Times" charset="0"/>
                <a:ea typeface="ＭＳ Ｐゴシック" charset="-128"/>
                <a:cs typeface="ＭＳ Ｐゴシック" charset="-128"/>
              </a:rPr>
              <a:t>Matsuno, 1966</a:t>
            </a:r>
            <a:endParaRPr lang="en-US" sz="2000" i="1">
              <a:solidFill>
                <a:srgbClr val="587299"/>
              </a:solidFill>
              <a:latin typeface="Times"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11" descr="C:\Documents and Settings\ventrice\Desktop\Debby\Update Figures\TC lags.tif"/>
          <p:cNvPicPr>
            <a:picLocks noChangeAspect="1" noChangeArrowheads="1"/>
          </p:cNvPicPr>
          <p:nvPr/>
        </p:nvPicPr>
        <p:blipFill>
          <a:blip r:embed="rId2"/>
          <a:srcRect l="26666" t="31111" r="25000" b="31111"/>
          <a:stretch>
            <a:fillRect/>
          </a:stretch>
        </p:blipFill>
        <p:spPr bwMode="auto">
          <a:xfrm>
            <a:off x="4343400" y="1828800"/>
            <a:ext cx="4419600" cy="2590800"/>
          </a:xfrm>
          <a:prstGeom prst="rect">
            <a:avLst/>
          </a:prstGeom>
          <a:noFill/>
          <a:ln w="9525">
            <a:noFill/>
            <a:miter lim="800000"/>
            <a:headEnd/>
            <a:tailEnd/>
          </a:ln>
        </p:spPr>
      </p:pic>
      <p:pic>
        <p:nvPicPr>
          <p:cNvPr id="4099" name="Picture 20" descr="C:\Documents and Settings\ventrice\Desktop\Debby\Update Figures\noaa_kelvin_1.5std.png"/>
          <p:cNvPicPr>
            <a:picLocks noChangeAspect="1" noChangeArrowheads="1"/>
          </p:cNvPicPr>
          <p:nvPr/>
        </p:nvPicPr>
        <p:blipFill>
          <a:blip r:embed="rId3"/>
          <a:srcRect/>
          <a:stretch>
            <a:fillRect/>
          </a:stretch>
        </p:blipFill>
        <p:spPr bwMode="auto">
          <a:xfrm>
            <a:off x="457200" y="1066800"/>
            <a:ext cx="3667125" cy="4772025"/>
          </a:xfrm>
          <a:prstGeom prst="rect">
            <a:avLst/>
          </a:prstGeom>
          <a:noFill/>
          <a:ln w="9525">
            <a:noFill/>
            <a:miter lim="800000"/>
            <a:headEnd/>
            <a:tailEnd/>
          </a:ln>
        </p:spPr>
      </p:pic>
      <p:cxnSp>
        <p:nvCxnSpPr>
          <p:cNvPr id="6" name="Straight Connector 5"/>
          <p:cNvCxnSpPr>
            <a:cxnSpLocks noChangeShapeType="1"/>
          </p:cNvCxnSpPr>
          <p:nvPr/>
        </p:nvCxnSpPr>
        <p:spPr bwMode="auto">
          <a:xfrm>
            <a:off x="1524000" y="1676400"/>
            <a:ext cx="2514600" cy="1371600"/>
          </a:xfrm>
          <a:prstGeom prst="line">
            <a:avLst/>
          </a:prstGeom>
          <a:noFill/>
          <a:ln w="57150">
            <a:solidFill>
              <a:srgbClr val="FF0000"/>
            </a:solidFill>
            <a:prstDash val="sysDot"/>
            <a:round/>
            <a:headEnd/>
            <a:tailEnd/>
          </a:ln>
          <a:effectLst>
            <a:outerShdw blurRad="63500" dist="23000" dir="5400000" rotWithShape="0">
              <a:srgbClr val="000000">
                <a:alpha val="34999"/>
              </a:srgbClr>
            </a:outerShdw>
          </a:effectLst>
        </p:spPr>
      </p:cxnSp>
      <p:sp>
        <p:nvSpPr>
          <p:cNvPr id="4101" name="TextBox 12"/>
          <p:cNvSpPr txBox="1">
            <a:spLocks noChangeArrowheads="1"/>
          </p:cNvSpPr>
          <p:nvPr/>
        </p:nvSpPr>
        <p:spPr bwMode="auto">
          <a:xfrm>
            <a:off x="2819400" y="1752600"/>
            <a:ext cx="287338" cy="461963"/>
          </a:xfrm>
          <a:prstGeom prst="rect">
            <a:avLst/>
          </a:prstGeom>
          <a:noFill/>
          <a:ln w="9525">
            <a:noFill/>
            <a:miter lim="800000"/>
            <a:headEnd/>
            <a:tailEnd/>
          </a:ln>
        </p:spPr>
        <p:txBody>
          <a:bodyPr wrap="none">
            <a:prstTxWarp prst="textNoShape">
              <a:avLst/>
            </a:prstTxWarp>
            <a:spAutoFit/>
          </a:bodyPr>
          <a:lstStyle/>
          <a:p>
            <a:r>
              <a:rPr lang="en-US" sz="2400" b="1">
                <a:solidFill>
                  <a:srgbClr val="FF0000"/>
                </a:solidFill>
                <a:latin typeface="Times New Roman" charset="0"/>
                <a:ea typeface="Times New Roman" charset="0"/>
                <a:cs typeface="Times New Roman" charset="0"/>
              </a:rPr>
              <a:t>-</a:t>
            </a:r>
          </a:p>
        </p:txBody>
      </p:sp>
      <p:sp>
        <p:nvSpPr>
          <p:cNvPr id="12" name="Oval 11"/>
          <p:cNvSpPr/>
          <p:nvPr/>
        </p:nvSpPr>
        <p:spPr>
          <a:xfrm rot="1700001">
            <a:off x="998538" y="1889125"/>
            <a:ext cx="3194050" cy="3286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5-Point Star 17"/>
          <p:cNvSpPr/>
          <p:nvPr/>
        </p:nvSpPr>
        <p:spPr>
          <a:xfrm>
            <a:off x="7086600" y="1905000"/>
            <a:ext cx="228600" cy="228600"/>
          </a:xfrm>
          <a:prstGeom prst="star5">
            <a:avLst/>
          </a:prstGeom>
          <a:solidFill>
            <a:srgbClr val="0070C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5-Point Star 18"/>
          <p:cNvSpPr/>
          <p:nvPr/>
        </p:nvSpPr>
        <p:spPr>
          <a:xfrm>
            <a:off x="5791200" y="3048000"/>
            <a:ext cx="228600" cy="228600"/>
          </a:xfrm>
          <a:prstGeom prst="star5">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5-Point Star 19"/>
          <p:cNvSpPr/>
          <p:nvPr/>
        </p:nvSpPr>
        <p:spPr>
          <a:xfrm>
            <a:off x="1219200" y="1219200"/>
            <a:ext cx="228600" cy="228600"/>
          </a:xfrm>
          <a:prstGeom prst="star5">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6" name="TextBox 20"/>
          <p:cNvSpPr txBox="1">
            <a:spLocks noChangeArrowheads="1"/>
          </p:cNvSpPr>
          <p:nvPr/>
        </p:nvSpPr>
        <p:spPr bwMode="auto">
          <a:xfrm>
            <a:off x="5105400" y="990600"/>
            <a:ext cx="2954338" cy="646113"/>
          </a:xfrm>
          <a:prstGeom prst="rect">
            <a:avLst/>
          </a:prstGeom>
          <a:noFill/>
          <a:ln w="9525">
            <a:noFill/>
            <a:miter lim="800000"/>
            <a:headEnd/>
            <a:tailEnd/>
          </a:ln>
        </p:spPr>
        <p:txBody>
          <a:bodyPr>
            <a:prstTxWarp prst="textNoShape">
              <a:avLst/>
            </a:prstTxWarp>
            <a:spAutoFit/>
          </a:bodyPr>
          <a:lstStyle/>
          <a:p>
            <a:pPr algn="ctr"/>
            <a:r>
              <a:rPr lang="en-US">
                <a:latin typeface="Verdana" charset="0"/>
              </a:rPr>
              <a:t>Tropical cyclogenesis</a:t>
            </a:r>
          </a:p>
          <a:p>
            <a:pPr algn="ctr"/>
            <a:r>
              <a:rPr lang="en-US">
                <a:latin typeface="Verdana" charset="0"/>
              </a:rPr>
              <a:t>relative to the Kelvin wave</a:t>
            </a:r>
          </a:p>
        </p:txBody>
      </p:sp>
      <p:sp>
        <p:nvSpPr>
          <p:cNvPr id="23" name="Oval 22"/>
          <p:cNvSpPr/>
          <p:nvPr/>
        </p:nvSpPr>
        <p:spPr>
          <a:xfrm rot="1498425">
            <a:off x="822325" y="3363913"/>
            <a:ext cx="3367088" cy="3095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5-Point Star 23"/>
          <p:cNvSpPr/>
          <p:nvPr/>
        </p:nvSpPr>
        <p:spPr>
          <a:xfrm>
            <a:off x="7467600" y="2895600"/>
            <a:ext cx="228600" cy="228600"/>
          </a:xfrm>
          <a:prstGeom prst="star5">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Oval 15"/>
          <p:cNvSpPr/>
          <p:nvPr/>
        </p:nvSpPr>
        <p:spPr>
          <a:xfrm rot="1498425">
            <a:off x="850900" y="2928938"/>
            <a:ext cx="3367088" cy="36512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5-Point Star 21"/>
          <p:cNvSpPr/>
          <p:nvPr/>
        </p:nvSpPr>
        <p:spPr>
          <a:xfrm>
            <a:off x="1066800" y="2667000"/>
            <a:ext cx="228600" cy="228600"/>
          </a:xfrm>
          <a:prstGeom prst="star5">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5-Point Star 16"/>
          <p:cNvSpPr/>
          <p:nvPr/>
        </p:nvSpPr>
        <p:spPr>
          <a:xfrm>
            <a:off x="1066800" y="2286000"/>
            <a:ext cx="228600" cy="228600"/>
          </a:xfrm>
          <a:prstGeom prst="star5">
            <a:avLst/>
          </a:prstGeom>
          <a:solidFill>
            <a:srgbClr val="0070C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2575299" y="2692400"/>
            <a:ext cx="3582569" cy="369332"/>
          </a:xfrm>
          <a:prstGeom prst="rect">
            <a:avLst/>
          </a:prstGeom>
        </p:spPr>
        <p:txBody>
          <a:bodyPr wrap="none">
            <a:spAutoFit/>
          </a:bodyPr>
          <a:lstStyle/>
          <a:p>
            <a:r>
              <a:rPr lang="en-US" dirty="0" smtClean="0">
                <a:solidFill>
                  <a:srgbClr val="0000FF"/>
                </a:solidFill>
              </a:rPr>
              <a:t>5.3.4 </a:t>
            </a:r>
            <a:r>
              <a:rPr lang="en-US" dirty="0" smtClean="0">
                <a:solidFill>
                  <a:srgbClr val="0000FF"/>
                </a:solidFill>
              </a:rPr>
              <a:t>Kelvin Waves</a:t>
            </a:r>
            <a:r>
              <a:rPr lang="en-US" dirty="0" smtClean="0">
                <a:solidFill>
                  <a:srgbClr val="0000FF"/>
                </a:solidFill>
              </a:rPr>
              <a:t> in other Regions!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srcRect/>
          <a:stretch>
            <a:fillRect/>
          </a:stretch>
        </p:blipFill>
        <p:spPr bwMode="auto">
          <a:xfrm>
            <a:off x="1676400" y="736600"/>
            <a:ext cx="5616575" cy="5740400"/>
          </a:xfrm>
          <a:prstGeom prst="rect">
            <a:avLst/>
          </a:prstGeom>
          <a:noFill/>
          <a:ln w="9525">
            <a:noFill/>
            <a:miter lim="800000"/>
            <a:headEnd/>
            <a:tailEnd/>
          </a:ln>
        </p:spPr>
      </p:pic>
      <p:sp>
        <p:nvSpPr>
          <p:cNvPr id="32771" name="Text Box 3"/>
          <p:cNvSpPr txBox="1">
            <a:spLocks noChangeArrowheads="1"/>
          </p:cNvSpPr>
          <p:nvPr/>
        </p:nvSpPr>
        <p:spPr bwMode="auto">
          <a:xfrm>
            <a:off x="76200" y="71438"/>
            <a:ext cx="8666163" cy="396875"/>
          </a:xfrm>
          <a:prstGeom prst="rect">
            <a:avLst/>
          </a:prstGeom>
          <a:noFill/>
          <a:ln w="9525">
            <a:noFill/>
            <a:miter lim="800000"/>
            <a:headEnd/>
            <a:tailEnd/>
          </a:ln>
        </p:spPr>
        <p:txBody>
          <a:bodyPr wrap="none">
            <a:prstTxWarp prst="textNoShape">
              <a:avLst/>
            </a:prstTxWarp>
            <a:spAutoFit/>
          </a:bodyPr>
          <a:lstStyle/>
          <a:p>
            <a:pPr eaLnBrk="0" hangingPunct="0"/>
            <a:r>
              <a:rPr lang="en-US" sz="2000" b="1">
                <a:latin typeface="Times" charset="0"/>
                <a:ea typeface="ＭＳ Ｐゴシック" charset="-128"/>
                <a:cs typeface="ＭＳ Ｐゴシック" charset="-128"/>
              </a:rPr>
              <a:t>Theoretical Dispersion Relationships for Shallow Water Modes on Eq. </a:t>
            </a:r>
            <a:r>
              <a:rPr lang="en-US" sz="2000" b="1">
                <a:latin typeface="Times" charset="0"/>
                <a:ea typeface="ＭＳ Ｐゴシック" charset="-128"/>
                <a:cs typeface="ＭＳ Ｐゴシック" charset="-128"/>
                <a:sym typeface="Symbol" charset="2"/>
              </a:rPr>
              <a:t> Plane</a:t>
            </a:r>
            <a:endParaRPr lang="en-US" sz="2000" b="1">
              <a:latin typeface="Times" charset="0"/>
              <a:ea typeface="ＭＳ Ｐゴシック" charset="-128"/>
              <a:cs typeface="ＭＳ Ｐゴシック" charset="-128"/>
            </a:endParaRPr>
          </a:p>
        </p:txBody>
      </p:sp>
      <p:sp>
        <p:nvSpPr>
          <p:cNvPr id="32772" name="Text Box 4"/>
          <p:cNvSpPr txBox="1">
            <a:spLocks noChangeArrowheads="1"/>
          </p:cNvSpPr>
          <p:nvPr/>
        </p:nvSpPr>
        <p:spPr bwMode="auto">
          <a:xfrm>
            <a:off x="7010400" y="2376488"/>
            <a:ext cx="1676400" cy="366712"/>
          </a:xfrm>
          <a:prstGeom prst="rect">
            <a:avLst/>
          </a:prstGeom>
          <a:noFill/>
          <a:ln w="9525">
            <a:noFill/>
            <a:miter lim="800000"/>
            <a:headEnd/>
            <a:tailEnd/>
          </a:ln>
        </p:spPr>
        <p:txBody>
          <a:bodyPr>
            <a:prstTxWarp prst="textNoShape">
              <a:avLst/>
            </a:prstTxWarp>
            <a:spAutoFit/>
          </a:bodyPr>
          <a:lstStyle/>
          <a:p>
            <a:pPr algn="ctr" eaLnBrk="0" hangingPunct="0"/>
            <a:r>
              <a:rPr lang="en-US" b="1">
                <a:solidFill>
                  <a:srgbClr val="2E56E3"/>
                </a:solidFill>
                <a:latin typeface="Times" charset="0"/>
                <a:ea typeface="ＭＳ Ｐゴシック" charset="-128"/>
                <a:cs typeface="ＭＳ Ｐゴシック" charset="-128"/>
              </a:rPr>
              <a:t>Kelvin</a:t>
            </a:r>
          </a:p>
        </p:txBody>
      </p:sp>
      <p:sp>
        <p:nvSpPr>
          <p:cNvPr id="32773" name="Text Box 5"/>
          <p:cNvSpPr txBox="1">
            <a:spLocks noChangeArrowheads="1"/>
          </p:cNvSpPr>
          <p:nvPr/>
        </p:nvSpPr>
        <p:spPr bwMode="auto">
          <a:xfrm>
            <a:off x="7086600" y="457200"/>
            <a:ext cx="1981200" cy="641350"/>
          </a:xfrm>
          <a:prstGeom prst="rect">
            <a:avLst/>
          </a:prstGeom>
          <a:noFill/>
          <a:ln w="9525">
            <a:noFill/>
            <a:miter lim="800000"/>
            <a:headEnd/>
            <a:tailEnd/>
          </a:ln>
        </p:spPr>
        <p:txBody>
          <a:bodyPr>
            <a:prstTxWarp prst="textNoShape">
              <a:avLst/>
            </a:prstTxWarp>
            <a:spAutoFit/>
          </a:bodyPr>
          <a:lstStyle/>
          <a:p>
            <a:pPr algn="ctr" eaLnBrk="0" hangingPunct="0"/>
            <a:r>
              <a:rPr lang="en-US" b="1">
                <a:solidFill>
                  <a:srgbClr val="2E56E3"/>
                </a:solidFill>
                <a:latin typeface="Times" charset="0"/>
                <a:ea typeface="ＭＳ Ｐゴシック" charset="-128"/>
                <a:cs typeface="ＭＳ Ｐゴシック" charset="-128"/>
              </a:rPr>
              <a:t> Eastward Inertio-Gravity</a:t>
            </a:r>
          </a:p>
        </p:txBody>
      </p:sp>
      <p:sp>
        <p:nvSpPr>
          <p:cNvPr id="32774" name="Text Box 6"/>
          <p:cNvSpPr txBox="1">
            <a:spLocks noChangeArrowheads="1"/>
          </p:cNvSpPr>
          <p:nvPr/>
        </p:nvSpPr>
        <p:spPr bwMode="auto">
          <a:xfrm>
            <a:off x="152400" y="5272088"/>
            <a:ext cx="2362200" cy="366712"/>
          </a:xfrm>
          <a:prstGeom prst="rect">
            <a:avLst/>
          </a:prstGeom>
          <a:noFill/>
          <a:ln w="9525">
            <a:noFill/>
            <a:miter lim="800000"/>
            <a:headEnd/>
            <a:tailEnd/>
          </a:ln>
        </p:spPr>
        <p:txBody>
          <a:bodyPr>
            <a:prstTxWarp prst="textNoShape">
              <a:avLst/>
            </a:prstTxWarp>
            <a:spAutoFit/>
          </a:bodyPr>
          <a:lstStyle/>
          <a:p>
            <a:pPr algn="ctr" eaLnBrk="0" hangingPunct="0"/>
            <a:r>
              <a:rPr lang="en-US" b="1">
                <a:solidFill>
                  <a:srgbClr val="2E56E3"/>
                </a:solidFill>
                <a:latin typeface="Times" charset="0"/>
                <a:ea typeface="ＭＳ Ｐゴシック" charset="-128"/>
                <a:cs typeface="ＭＳ Ｐゴシック" charset="-128"/>
              </a:rPr>
              <a:t> Equatorial Rossby</a:t>
            </a:r>
          </a:p>
        </p:txBody>
      </p:sp>
      <p:sp>
        <p:nvSpPr>
          <p:cNvPr id="32775" name="Line 7"/>
          <p:cNvSpPr>
            <a:spLocks noChangeShapeType="1"/>
          </p:cNvSpPr>
          <p:nvPr/>
        </p:nvSpPr>
        <p:spPr bwMode="auto">
          <a:xfrm flipH="1">
            <a:off x="5867400" y="2590800"/>
            <a:ext cx="1600200" cy="9144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32776" name="Line 8"/>
          <p:cNvSpPr>
            <a:spLocks noChangeShapeType="1"/>
          </p:cNvSpPr>
          <p:nvPr/>
        </p:nvSpPr>
        <p:spPr bwMode="auto">
          <a:xfrm flipH="1">
            <a:off x="5334000" y="1066800"/>
            <a:ext cx="2286000" cy="27432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32777" name="Line 9"/>
          <p:cNvSpPr>
            <a:spLocks noChangeShapeType="1"/>
          </p:cNvSpPr>
          <p:nvPr/>
        </p:nvSpPr>
        <p:spPr bwMode="auto">
          <a:xfrm flipH="1">
            <a:off x="5181600" y="1066800"/>
            <a:ext cx="2438400" cy="22860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32778" name="Line 10"/>
          <p:cNvSpPr>
            <a:spLocks noChangeShapeType="1"/>
          </p:cNvSpPr>
          <p:nvPr/>
        </p:nvSpPr>
        <p:spPr bwMode="auto">
          <a:xfrm flipH="1">
            <a:off x="5257800" y="1066800"/>
            <a:ext cx="2362200" cy="16764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32779" name="Line 11"/>
          <p:cNvSpPr>
            <a:spLocks noChangeShapeType="1"/>
          </p:cNvSpPr>
          <p:nvPr/>
        </p:nvSpPr>
        <p:spPr bwMode="auto">
          <a:xfrm>
            <a:off x="2286000" y="5486400"/>
            <a:ext cx="1066800" cy="3810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32780" name="Rectangle 12"/>
          <p:cNvSpPr>
            <a:spLocks noChangeArrowheads="1"/>
          </p:cNvSpPr>
          <p:nvPr/>
        </p:nvSpPr>
        <p:spPr bwMode="auto">
          <a:xfrm rot="-5400000">
            <a:off x="248444" y="3034507"/>
            <a:ext cx="1785937" cy="457200"/>
          </a:xfrm>
          <a:prstGeom prst="rect">
            <a:avLst/>
          </a:prstGeom>
          <a:noFill/>
          <a:ln w="9525">
            <a:noFill/>
            <a:miter lim="800000"/>
            <a:headEnd/>
            <a:tailEnd/>
          </a:ln>
        </p:spPr>
        <p:txBody>
          <a:bodyPr wrap="none">
            <a:prstTxWarp prst="textNoShape">
              <a:avLst/>
            </a:prstTxWarp>
            <a:spAutoFit/>
          </a:bodyPr>
          <a:lstStyle/>
          <a:p>
            <a:pPr algn="ctr" eaLnBrk="0" hangingPunct="0"/>
            <a:r>
              <a:rPr lang="en-US" sz="2400">
                <a:solidFill>
                  <a:schemeClr val="hlink"/>
                </a:solidFill>
                <a:latin typeface="Times" charset="0"/>
                <a:ea typeface="ＭＳ Ｐゴシック" charset="-128"/>
                <a:cs typeface="ＭＳ Ｐゴシック" charset="-128"/>
              </a:rPr>
              <a:t>Frequency </a:t>
            </a:r>
            <a:r>
              <a:rPr lang="el-GR" sz="2400" i="1">
                <a:solidFill>
                  <a:schemeClr val="hlink"/>
                </a:solidFill>
              </a:rPr>
              <a:t>ω</a:t>
            </a:r>
            <a:endParaRPr lang="en-US" sz="2400" i="1">
              <a:solidFill>
                <a:schemeClr val="hlink"/>
              </a:solidFill>
            </a:endParaRPr>
          </a:p>
        </p:txBody>
      </p:sp>
      <p:sp>
        <p:nvSpPr>
          <p:cNvPr id="32781" name="Rectangle 13"/>
          <p:cNvSpPr>
            <a:spLocks noChangeArrowheads="1"/>
          </p:cNvSpPr>
          <p:nvPr/>
        </p:nvSpPr>
        <p:spPr bwMode="auto">
          <a:xfrm>
            <a:off x="2209800" y="6400800"/>
            <a:ext cx="4572000" cy="457200"/>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2400">
                <a:solidFill>
                  <a:schemeClr val="hlink"/>
                </a:solidFill>
                <a:latin typeface="Times" charset="0"/>
                <a:ea typeface="ＭＳ Ｐゴシック" charset="-128"/>
                <a:cs typeface="ＭＳ Ｐゴシック" charset="-128"/>
              </a:rPr>
              <a:t>Zonal Wavenumber </a:t>
            </a:r>
            <a:r>
              <a:rPr lang="en-US" sz="2400" i="1">
                <a:solidFill>
                  <a:schemeClr val="hlink"/>
                </a:solidFill>
                <a:latin typeface="Times" charset="0"/>
                <a:ea typeface="ＭＳ Ｐゴシック" charset="-128"/>
                <a:cs typeface="ＭＳ Ｐゴシック" charset="-128"/>
              </a:rPr>
              <a:t>k</a:t>
            </a:r>
          </a:p>
        </p:txBody>
      </p:sp>
      <p:sp>
        <p:nvSpPr>
          <p:cNvPr id="32782" name="Text Box 14"/>
          <p:cNvSpPr txBox="1">
            <a:spLocks noChangeArrowheads="1"/>
          </p:cNvSpPr>
          <p:nvPr/>
        </p:nvSpPr>
        <p:spPr bwMode="auto">
          <a:xfrm>
            <a:off x="838200" y="4648200"/>
            <a:ext cx="2514600" cy="641350"/>
          </a:xfrm>
          <a:prstGeom prst="rect">
            <a:avLst/>
          </a:prstGeom>
          <a:noFill/>
          <a:ln w="9525">
            <a:noFill/>
            <a:miter lim="800000"/>
            <a:headEnd/>
            <a:tailEnd/>
          </a:ln>
        </p:spPr>
        <p:txBody>
          <a:bodyPr>
            <a:prstTxWarp prst="textNoShape">
              <a:avLst/>
            </a:prstTxWarp>
            <a:spAutoFit/>
          </a:bodyPr>
          <a:lstStyle/>
          <a:p>
            <a:pPr algn="ctr" eaLnBrk="0" hangingPunct="0"/>
            <a:r>
              <a:rPr lang="en-US" b="1">
                <a:solidFill>
                  <a:srgbClr val="2E56E3"/>
                </a:solidFill>
                <a:latin typeface="Times" charset="0"/>
                <a:ea typeface="ＭＳ Ｐゴシック" charset="-128"/>
                <a:cs typeface="ＭＳ Ｐゴシック" charset="-128"/>
              </a:rPr>
              <a:t> Mixed Rossby-gravity (Yanai)</a:t>
            </a:r>
          </a:p>
        </p:txBody>
      </p:sp>
      <p:sp>
        <p:nvSpPr>
          <p:cNvPr id="32783" name="Line 15"/>
          <p:cNvSpPr>
            <a:spLocks noChangeShapeType="1"/>
          </p:cNvSpPr>
          <p:nvPr/>
        </p:nvSpPr>
        <p:spPr bwMode="auto">
          <a:xfrm>
            <a:off x="3276600" y="5029200"/>
            <a:ext cx="609600" cy="3810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32784" name="Rectangle 16"/>
          <p:cNvSpPr>
            <a:spLocks noChangeArrowheads="1"/>
          </p:cNvSpPr>
          <p:nvPr/>
        </p:nvSpPr>
        <p:spPr bwMode="auto">
          <a:xfrm rot="-3970283">
            <a:off x="5321300" y="4116388"/>
            <a:ext cx="688975" cy="304800"/>
          </a:xfrm>
          <a:prstGeom prst="rect">
            <a:avLst/>
          </a:prstGeom>
          <a:noFill/>
          <a:ln w="9525">
            <a:noFill/>
            <a:miter lim="800000"/>
            <a:headEnd/>
            <a:tailEnd/>
          </a:ln>
        </p:spPr>
        <p:txBody>
          <a:bodyPr>
            <a:prstTxWarp prst="textNoShape">
              <a:avLst/>
            </a:prstTxWarp>
            <a:spAutoFit/>
          </a:bodyPr>
          <a:lstStyle/>
          <a:p>
            <a:pPr eaLnBrk="0" hangingPunct="0"/>
            <a:r>
              <a:rPr lang="en-US" sz="1400" b="1">
                <a:latin typeface="Times" charset="0"/>
                <a:ea typeface="ＭＳ Ｐゴシック" charset="-128"/>
                <a:cs typeface="ＭＳ Ｐゴシック" charset="-128"/>
              </a:rPr>
              <a:t>n = -1</a:t>
            </a:r>
          </a:p>
        </p:txBody>
      </p:sp>
      <p:sp>
        <p:nvSpPr>
          <p:cNvPr id="32785" name="Rectangle 17"/>
          <p:cNvSpPr>
            <a:spLocks noChangeArrowheads="1"/>
          </p:cNvSpPr>
          <p:nvPr/>
        </p:nvSpPr>
        <p:spPr bwMode="auto">
          <a:xfrm rot="-3192263">
            <a:off x="4916487" y="4003676"/>
            <a:ext cx="682625" cy="304800"/>
          </a:xfrm>
          <a:prstGeom prst="rect">
            <a:avLst/>
          </a:prstGeom>
          <a:noFill/>
          <a:ln w="9525">
            <a:noFill/>
            <a:miter lim="800000"/>
            <a:headEnd/>
            <a:tailEnd/>
          </a:ln>
        </p:spPr>
        <p:txBody>
          <a:bodyPr>
            <a:prstTxWarp prst="textNoShape">
              <a:avLst/>
            </a:prstTxWarp>
            <a:spAutoFit/>
          </a:bodyPr>
          <a:lstStyle/>
          <a:p>
            <a:pPr eaLnBrk="0" hangingPunct="0"/>
            <a:r>
              <a:rPr lang="en-US" sz="1400" b="1">
                <a:latin typeface="Times" charset="0"/>
                <a:ea typeface="ＭＳ Ｐゴシック" charset="-128"/>
                <a:cs typeface="ＭＳ Ｐゴシック" charset="-128"/>
              </a:rPr>
              <a:t>n = 0</a:t>
            </a:r>
          </a:p>
        </p:txBody>
      </p:sp>
      <p:sp>
        <p:nvSpPr>
          <p:cNvPr id="32786" name="Rectangle 18"/>
          <p:cNvSpPr>
            <a:spLocks noChangeArrowheads="1"/>
          </p:cNvSpPr>
          <p:nvPr/>
        </p:nvSpPr>
        <p:spPr bwMode="auto">
          <a:xfrm rot="1559323">
            <a:off x="3806825" y="5791200"/>
            <a:ext cx="688975" cy="304800"/>
          </a:xfrm>
          <a:prstGeom prst="rect">
            <a:avLst/>
          </a:prstGeom>
          <a:noFill/>
          <a:ln w="9525">
            <a:noFill/>
            <a:miter lim="800000"/>
            <a:headEnd/>
            <a:tailEnd/>
          </a:ln>
        </p:spPr>
        <p:txBody>
          <a:bodyPr>
            <a:prstTxWarp prst="textNoShape">
              <a:avLst/>
            </a:prstTxWarp>
            <a:spAutoFit/>
          </a:bodyPr>
          <a:lstStyle/>
          <a:p>
            <a:pPr eaLnBrk="0" hangingPunct="0"/>
            <a:r>
              <a:rPr lang="en-US" sz="1400" b="1">
                <a:latin typeface="Times" charset="0"/>
                <a:ea typeface="ＭＳ Ｐゴシック" charset="-128"/>
                <a:cs typeface="ＭＳ Ｐゴシック" charset="-128"/>
              </a:rPr>
              <a:t>n = 1</a:t>
            </a:r>
          </a:p>
        </p:txBody>
      </p:sp>
      <p:sp>
        <p:nvSpPr>
          <p:cNvPr id="32787" name="Rectangle 19"/>
          <p:cNvSpPr>
            <a:spLocks noChangeArrowheads="1"/>
          </p:cNvSpPr>
          <p:nvPr/>
        </p:nvSpPr>
        <p:spPr bwMode="auto">
          <a:xfrm rot="549892">
            <a:off x="3276600" y="6019800"/>
            <a:ext cx="688975" cy="304800"/>
          </a:xfrm>
          <a:prstGeom prst="rect">
            <a:avLst/>
          </a:prstGeom>
          <a:noFill/>
          <a:ln w="9525">
            <a:noFill/>
            <a:miter lim="800000"/>
            <a:headEnd/>
            <a:tailEnd/>
          </a:ln>
        </p:spPr>
        <p:txBody>
          <a:bodyPr>
            <a:prstTxWarp prst="textNoShape">
              <a:avLst/>
            </a:prstTxWarp>
            <a:spAutoFit/>
          </a:bodyPr>
          <a:lstStyle/>
          <a:p>
            <a:pPr eaLnBrk="0" hangingPunct="0"/>
            <a:r>
              <a:rPr lang="en-US" sz="1400" b="1">
                <a:latin typeface="Times" charset="0"/>
                <a:ea typeface="ＭＳ Ｐゴシック" charset="-128"/>
                <a:cs typeface="ＭＳ Ｐゴシック" charset="-128"/>
              </a:rPr>
              <a:t>n = 3</a:t>
            </a:r>
          </a:p>
        </p:txBody>
      </p:sp>
      <p:sp>
        <p:nvSpPr>
          <p:cNvPr id="32788" name="Rectangle 20"/>
          <p:cNvSpPr>
            <a:spLocks noChangeArrowheads="1"/>
          </p:cNvSpPr>
          <p:nvPr/>
        </p:nvSpPr>
        <p:spPr bwMode="auto">
          <a:xfrm rot="-2370513">
            <a:off x="4648200" y="3581400"/>
            <a:ext cx="688975" cy="304800"/>
          </a:xfrm>
          <a:prstGeom prst="rect">
            <a:avLst/>
          </a:prstGeom>
          <a:noFill/>
          <a:ln w="9525">
            <a:noFill/>
            <a:miter lim="800000"/>
            <a:headEnd/>
            <a:tailEnd/>
          </a:ln>
        </p:spPr>
        <p:txBody>
          <a:bodyPr>
            <a:prstTxWarp prst="textNoShape">
              <a:avLst/>
            </a:prstTxWarp>
            <a:spAutoFit/>
          </a:bodyPr>
          <a:lstStyle/>
          <a:p>
            <a:pPr eaLnBrk="0" hangingPunct="0"/>
            <a:r>
              <a:rPr lang="en-US" sz="1400" b="1">
                <a:latin typeface="Times" charset="0"/>
                <a:ea typeface="ＭＳ Ｐゴシック" charset="-128"/>
                <a:cs typeface="ＭＳ Ｐゴシック" charset="-128"/>
              </a:rPr>
              <a:t>n = 1</a:t>
            </a:r>
          </a:p>
        </p:txBody>
      </p:sp>
      <p:sp>
        <p:nvSpPr>
          <p:cNvPr id="32789" name="Rectangle 22"/>
          <p:cNvSpPr>
            <a:spLocks noChangeArrowheads="1"/>
          </p:cNvSpPr>
          <p:nvPr/>
        </p:nvSpPr>
        <p:spPr bwMode="auto">
          <a:xfrm rot="-2026458">
            <a:off x="4721225" y="2895600"/>
            <a:ext cx="688975" cy="304800"/>
          </a:xfrm>
          <a:prstGeom prst="rect">
            <a:avLst/>
          </a:prstGeom>
          <a:noFill/>
          <a:ln w="9525">
            <a:noFill/>
            <a:miter lim="800000"/>
            <a:headEnd/>
            <a:tailEnd/>
          </a:ln>
        </p:spPr>
        <p:txBody>
          <a:bodyPr>
            <a:prstTxWarp prst="textNoShape">
              <a:avLst/>
            </a:prstTxWarp>
            <a:spAutoFit/>
          </a:bodyPr>
          <a:lstStyle/>
          <a:p>
            <a:pPr eaLnBrk="0" hangingPunct="0"/>
            <a:r>
              <a:rPr lang="en-US" sz="1400" b="1">
                <a:latin typeface="Times" charset="0"/>
                <a:ea typeface="ＭＳ Ｐゴシック" charset="-128"/>
                <a:cs typeface="ＭＳ Ｐゴシック" charset="-128"/>
              </a:rPr>
              <a:t>n = 2</a:t>
            </a:r>
          </a:p>
        </p:txBody>
      </p:sp>
      <p:sp>
        <p:nvSpPr>
          <p:cNvPr id="32790" name="Rectangle 23"/>
          <p:cNvSpPr>
            <a:spLocks noChangeArrowheads="1"/>
          </p:cNvSpPr>
          <p:nvPr/>
        </p:nvSpPr>
        <p:spPr bwMode="auto">
          <a:xfrm rot="-1612191">
            <a:off x="4648200" y="2438400"/>
            <a:ext cx="688975" cy="304800"/>
          </a:xfrm>
          <a:prstGeom prst="rect">
            <a:avLst/>
          </a:prstGeom>
          <a:noFill/>
          <a:ln w="9525">
            <a:noFill/>
            <a:miter lim="800000"/>
            <a:headEnd/>
            <a:tailEnd/>
          </a:ln>
        </p:spPr>
        <p:txBody>
          <a:bodyPr>
            <a:prstTxWarp prst="textNoShape">
              <a:avLst/>
            </a:prstTxWarp>
            <a:spAutoFit/>
          </a:bodyPr>
          <a:lstStyle/>
          <a:p>
            <a:pPr eaLnBrk="0" hangingPunct="0"/>
            <a:r>
              <a:rPr lang="en-US" sz="1400" b="1">
                <a:latin typeface="Times" charset="0"/>
                <a:ea typeface="ＭＳ Ｐゴシック" charset="-128"/>
                <a:cs typeface="ＭＳ Ｐゴシック" charset="-128"/>
              </a:rPr>
              <a:t>n = 3</a:t>
            </a:r>
          </a:p>
        </p:txBody>
      </p:sp>
      <p:sp>
        <p:nvSpPr>
          <p:cNvPr id="32791" name="Rectangle 24"/>
          <p:cNvSpPr>
            <a:spLocks noChangeArrowheads="1"/>
          </p:cNvSpPr>
          <p:nvPr/>
        </p:nvSpPr>
        <p:spPr bwMode="auto">
          <a:xfrm rot="-1305772">
            <a:off x="4572000" y="1981200"/>
            <a:ext cx="688975" cy="304800"/>
          </a:xfrm>
          <a:prstGeom prst="rect">
            <a:avLst/>
          </a:prstGeom>
          <a:noFill/>
          <a:ln w="9525">
            <a:noFill/>
            <a:miter lim="800000"/>
            <a:headEnd/>
            <a:tailEnd/>
          </a:ln>
        </p:spPr>
        <p:txBody>
          <a:bodyPr>
            <a:prstTxWarp prst="textNoShape">
              <a:avLst/>
            </a:prstTxWarp>
            <a:spAutoFit/>
          </a:bodyPr>
          <a:lstStyle/>
          <a:p>
            <a:pPr eaLnBrk="0" hangingPunct="0"/>
            <a:r>
              <a:rPr lang="en-US" sz="1400" b="1">
                <a:latin typeface="Times" charset="0"/>
                <a:ea typeface="ＭＳ Ｐゴシック" charset="-128"/>
                <a:cs typeface="ＭＳ Ｐゴシック" charset="-128"/>
              </a:rPr>
              <a:t>n = 4</a:t>
            </a:r>
          </a:p>
        </p:txBody>
      </p:sp>
      <p:sp>
        <p:nvSpPr>
          <p:cNvPr id="32792" name="Line 25"/>
          <p:cNvSpPr>
            <a:spLocks noChangeShapeType="1"/>
          </p:cNvSpPr>
          <p:nvPr/>
        </p:nvSpPr>
        <p:spPr bwMode="auto">
          <a:xfrm flipH="1">
            <a:off x="5181600" y="1066800"/>
            <a:ext cx="2438400" cy="12192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32793" name="Line 26"/>
          <p:cNvSpPr>
            <a:spLocks noChangeShapeType="1"/>
          </p:cNvSpPr>
          <p:nvPr/>
        </p:nvSpPr>
        <p:spPr bwMode="auto">
          <a:xfrm flipH="1">
            <a:off x="5105400" y="1066800"/>
            <a:ext cx="2514600" cy="8382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32794" name="Text Box 27"/>
          <p:cNvSpPr txBox="1">
            <a:spLocks noChangeArrowheads="1"/>
          </p:cNvSpPr>
          <p:nvPr/>
        </p:nvSpPr>
        <p:spPr bwMode="auto">
          <a:xfrm>
            <a:off x="76200" y="577850"/>
            <a:ext cx="1981200" cy="641350"/>
          </a:xfrm>
          <a:prstGeom prst="rect">
            <a:avLst/>
          </a:prstGeom>
          <a:noFill/>
          <a:ln w="9525">
            <a:noFill/>
            <a:miter lim="800000"/>
            <a:headEnd/>
            <a:tailEnd/>
          </a:ln>
        </p:spPr>
        <p:txBody>
          <a:bodyPr>
            <a:prstTxWarp prst="textNoShape">
              <a:avLst/>
            </a:prstTxWarp>
            <a:spAutoFit/>
          </a:bodyPr>
          <a:lstStyle/>
          <a:p>
            <a:pPr algn="ctr" eaLnBrk="0" hangingPunct="0"/>
            <a:r>
              <a:rPr lang="en-US" b="1">
                <a:solidFill>
                  <a:srgbClr val="2E56E3"/>
                </a:solidFill>
                <a:latin typeface="Times" charset="0"/>
                <a:ea typeface="ＭＳ Ｐゴシック" charset="-128"/>
                <a:cs typeface="ＭＳ Ｐゴシック" charset="-128"/>
              </a:rPr>
              <a:t> Westward Inertio-Gravity</a:t>
            </a:r>
          </a:p>
        </p:txBody>
      </p:sp>
      <p:sp>
        <p:nvSpPr>
          <p:cNvPr id="32795" name="Line 28"/>
          <p:cNvSpPr>
            <a:spLocks noChangeShapeType="1"/>
          </p:cNvSpPr>
          <p:nvPr/>
        </p:nvSpPr>
        <p:spPr bwMode="auto">
          <a:xfrm>
            <a:off x="1600200" y="1219200"/>
            <a:ext cx="1828800" cy="4572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32796" name="Line 29"/>
          <p:cNvSpPr>
            <a:spLocks noChangeShapeType="1"/>
          </p:cNvSpPr>
          <p:nvPr/>
        </p:nvSpPr>
        <p:spPr bwMode="auto">
          <a:xfrm>
            <a:off x="1600200" y="1219200"/>
            <a:ext cx="1676400" cy="7620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32797" name="Line 30"/>
          <p:cNvSpPr>
            <a:spLocks noChangeShapeType="1"/>
          </p:cNvSpPr>
          <p:nvPr/>
        </p:nvSpPr>
        <p:spPr bwMode="auto">
          <a:xfrm>
            <a:off x="1600200" y="1219200"/>
            <a:ext cx="1524000" cy="10668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32798" name="Line 31"/>
          <p:cNvSpPr>
            <a:spLocks noChangeShapeType="1"/>
          </p:cNvSpPr>
          <p:nvPr/>
        </p:nvSpPr>
        <p:spPr bwMode="auto">
          <a:xfrm>
            <a:off x="1600200" y="1219200"/>
            <a:ext cx="1219200" cy="11430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32799" name="Text Box 33"/>
          <p:cNvSpPr txBox="1">
            <a:spLocks noChangeArrowheads="1"/>
          </p:cNvSpPr>
          <p:nvPr/>
        </p:nvSpPr>
        <p:spPr bwMode="auto">
          <a:xfrm>
            <a:off x="6553200" y="5257800"/>
            <a:ext cx="2362200" cy="396875"/>
          </a:xfrm>
          <a:prstGeom prst="rect">
            <a:avLst/>
          </a:prstGeom>
          <a:noFill/>
          <a:ln w="9525">
            <a:noFill/>
            <a:miter lim="800000"/>
            <a:headEnd/>
            <a:tailEnd/>
          </a:ln>
        </p:spPr>
        <p:txBody>
          <a:bodyPr>
            <a:prstTxWarp prst="textNoShape">
              <a:avLst/>
            </a:prstTxWarp>
            <a:spAutoFit/>
          </a:bodyPr>
          <a:lstStyle/>
          <a:p>
            <a:pPr eaLnBrk="0" hangingPunct="0"/>
            <a:r>
              <a:rPr lang="en-US" sz="2000" i="1">
                <a:solidFill>
                  <a:srgbClr val="672399"/>
                </a:solidFill>
                <a:latin typeface="Times" charset="0"/>
                <a:ea typeface="ＭＳ Ｐゴシック" charset="-128"/>
                <a:cs typeface="ＭＳ Ｐゴシック" charset="-128"/>
              </a:rPr>
              <a:t>Matsuno, 1966</a:t>
            </a:r>
            <a:endParaRPr lang="en-US" sz="2000" i="1">
              <a:solidFill>
                <a:srgbClr val="587299"/>
              </a:solidFill>
              <a:latin typeface="Times"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0" y="76200"/>
            <a:ext cx="9144000" cy="457200"/>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2400">
                <a:solidFill>
                  <a:schemeClr val="accent2"/>
                </a:solidFill>
                <a:latin typeface="Times" charset="0"/>
                <a:ea typeface="ＭＳ Ｐゴシック" charset="-128"/>
                <a:cs typeface="ＭＳ Ｐゴシック" charset="-128"/>
              </a:rPr>
              <a:t>Kelvin Wave Theoretical Structure</a:t>
            </a:r>
          </a:p>
        </p:txBody>
      </p:sp>
      <p:sp>
        <p:nvSpPr>
          <p:cNvPr id="26627" name="Rectangle 3"/>
          <p:cNvSpPr>
            <a:spLocks noChangeArrowheads="1"/>
          </p:cNvSpPr>
          <p:nvPr/>
        </p:nvSpPr>
        <p:spPr bwMode="auto">
          <a:xfrm>
            <a:off x="1524000" y="5999163"/>
            <a:ext cx="5867400" cy="782637"/>
          </a:xfrm>
          <a:prstGeom prst="rect">
            <a:avLst/>
          </a:prstGeom>
          <a:noFill/>
          <a:ln w="9525">
            <a:noFill/>
            <a:miter lim="800000"/>
            <a:headEnd/>
            <a:tailEnd/>
          </a:ln>
        </p:spPr>
        <p:txBody>
          <a:bodyPr>
            <a:prstTxWarp prst="textNoShape">
              <a:avLst/>
            </a:prstTxWarp>
            <a:spAutoFit/>
          </a:bodyPr>
          <a:lstStyle/>
          <a:p>
            <a:pPr algn="ctr" eaLnBrk="0" hangingPunct="0">
              <a:lnSpc>
                <a:spcPct val="50000"/>
              </a:lnSpc>
              <a:spcBef>
                <a:spcPct val="50000"/>
              </a:spcBef>
            </a:pPr>
            <a:endParaRPr lang="en-US">
              <a:solidFill>
                <a:schemeClr val="hlink"/>
              </a:solidFill>
              <a:latin typeface="Times" charset="0"/>
              <a:ea typeface="ＭＳ Ｐゴシック" charset="-128"/>
              <a:cs typeface="ＭＳ Ｐゴシック" charset="-128"/>
            </a:endParaRPr>
          </a:p>
          <a:p>
            <a:pPr algn="ctr" eaLnBrk="0" hangingPunct="0">
              <a:lnSpc>
                <a:spcPct val="50000"/>
              </a:lnSpc>
              <a:spcBef>
                <a:spcPct val="50000"/>
              </a:spcBef>
            </a:pPr>
            <a:r>
              <a:rPr lang="en-US">
                <a:solidFill>
                  <a:schemeClr val="hlink"/>
                </a:solidFill>
                <a:latin typeface="Times" charset="0"/>
                <a:ea typeface="ＭＳ Ｐゴシック" charset="-128"/>
                <a:cs typeface="ＭＳ Ｐゴシック" charset="-128"/>
              </a:rPr>
              <a:t>Wind, Pressure (contours), </a:t>
            </a:r>
          </a:p>
          <a:p>
            <a:pPr algn="ctr" eaLnBrk="0" hangingPunct="0">
              <a:lnSpc>
                <a:spcPct val="50000"/>
              </a:lnSpc>
              <a:spcBef>
                <a:spcPct val="50000"/>
              </a:spcBef>
            </a:pPr>
            <a:r>
              <a:rPr lang="en-US">
                <a:solidFill>
                  <a:schemeClr val="hlink"/>
                </a:solidFill>
                <a:latin typeface="Times" charset="0"/>
                <a:ea typeface="ＭＳ Ｐゴシック" charset="-128"/>
                <a:cs typeface="ＭＳ Ｐゴシック" charset="-128"/>
              </a:rPr>
              <a:t>Divergence, blue negative</a:t>
            </a:r>
          </a:p>
        </p:txBody>
      </p:sp>
      <p:pic>
        <p:nvPicPr>
          <p:cNvPr id="26628" name="Picture 4"/>
          <p:cNvPicPr>
            <a:picLocks noChangeAspect="1" noChangeArrowheads="1"/>
          </p:cNvPicPr>
          <p:nvPr/>
        </p:nvPicPr>
        <p:blipFill>
          <a:blip r:embed="rId3"/>
          <a:srcRect/>
          <a:stretch>
            <a:fillRect/>
          </a:stretch>
        </p:blipFill>
        <p:spPr bwMode="auto">
          <a:xfrm>
            <a:off x="1844675" y="533400"/>
            <a:ext cx="5103813"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247</TotalTime>
  <Words>2669</Words>
  <Application>Microsoft Macintosh PowerPoint</Application>
  <PresentationFormat>On-screen Show (4:3)</PresentationFormat>
  <Paragraphs>401</Paragraphs>
  <Slides>71</Slides>
  <Notes>59</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71</vt:i4>
      </vt:variant>
    </vt:vector>
  </HeadingPairs>
  <TitlesOfParts>
    <vt:vector size="74" baseType="lpstr">
      <vt:lpstr>Office Theme</vt:lpstr>
      <vt:lpstr>Microsoft Equation 3.0</vt:lpstr>
      <vt:lpstr>Microsoft Equation</vt:lpstr>
      <vt:lpstr>Slide 1</vt:lpstr>
      <vt:lpstr>Slide 2</vt:lpstr>
      <vt:lpstr>Slide 3</vt:lpstr>
      <vt:lpstr>Slide 4</vt:lpstr>
      <vt:lpstr>Slide 5</vt:lpstr>
      <vt:lpstr>Slide 6</vt:lpstr>
      <vt:lpstr>Slide 7</vt:lpstr>
      <vt:lpstr>Slide 8</vt:lpstr>
      <vt:lpstr>Slide 9</vt:lpstr>
      <vt:lpstr>Model experiment: Gill model</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Weather event:  July-September 1987 (high Kelvin variance year)</vt:lpstr>
      <vt:lpstr>Slide 27</vt:lpstr>
      <vt:lpstr>Slide 28</vt:lpstr>
      <vt:lpstr>Slide 29</vt:lpstr>
      <vt:lpstr>Slide 30</vt:lpstr>
      <vt:lpstr>Slide 31</vt:lpstr>
      <vt:lpstr>Slide 32</vt:lpstr>
      <vt:lpstr>Slide 33</vt:lpstr>
      <vt:lpstr>Slide 34</vt:lpstr>
      <vt:lpstr>Slide 35</vt:lpstr>
      <vt:lpstr>Slide 36</vt:lpstr>
      <vt:lpstr>Slide 37</vt:lpstr>
      <vt:lpstr>Kelvin waves and AEWs</vt:lpstr>
      <vt:lpstr>Slide 39</vt:lpstr>
      <vt:lpstr>Slide 40</vt:lpstr>
      <vt:lpstr>Slide 41</vt:lpstr>
      <vt:lpstr>Slide 42</vt:lpstr>
      <vt:lpstr>Kelvin waves over  Central Africa</vt:lpstr>
      <vt:lpstr>Kelvin-domain-filtered symetric OLR variance in Spring (MAM) </vt:lpstr>
      <vt:lpstr>Kelvin-domain-filtered symetric OLR variance in Spring (MAM) </vt:lpstr>
      <vt:lpstr>Kelvin-wave-filtered OLR variance</vt:lpstr>
      <vt:lpstr>Slide 47</vt:lpstr>
      <vt:lpstr>Comparison with theoretical structure</vt:lpstr>
      <vt:lpstr>Slide 49</vt:lpstr>
      <vt:lpstr>A convectively-coupled Kelvin wave associated with T.S. Debby and enhanced rainfall over tropical Africa</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vector>
  </TitlesOfParts>
  <Company>University at Albany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Chris</cp:lastModifiedBy>
  <cp:revision>7</cp:revision>
  <dcterms:created xsi:type="dcterms:W3CDTF">2011-11-09T14:18:48Z</dcterms:created>
  <dcterms:modified xsi:type="dcterms:W3CDTF">2011-11-09T17:30:44Z</dcterms:modified>
</cp:coreProperties>
</file>