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6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07"/>
    <p:restoredTop sz="90915"/>
  </p:normalViewPr>
  <p:slideViewPr>
    <p:cSldViewPr showGuides="1">
      <p:cViewPr varScale="1">
        <p:scale>
          <a:sx n="107" d="100"/>
          <a:sy n="107" d="100"/>
        </p:scale>
        <p:origin x="5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1C8787E-DBAF-973F-E020-6BDAA4D938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491184A-B014-08B5-E810-E9BCCE3F8E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AC04B08-C275-6147-46A7-76C47DE80D9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CBF3AD33-4F23-EE9A-D844-59E4B51844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8BE269A6-31B2-5CB5-A94E-E5D7E1FFEB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CDDF4323-839C-1617-7D84-ECA29DA352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146E737-239C-A947-AAFD-912AD950F6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>
            <a:extLst>
              <a:ext uri="{FF2B5EF4-FFF2-40B4-BE49-F238E27FC236}">
                <a16:creationId xmlns:a16="http://schemas.microsoft.com/office/drawing/2014/main" id="{5F102C03-7547-D596-25E0-51BB4858B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A1370F-2DC8-1F46-9DA2-92FE744A475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1022E35-72CD-F2D5-1DC0-A230B75269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45D665C-092C-D8BC-1F50-F046D2169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>
            <a:extLst>
              <a:ext uri="{FF2B5EF4-FFF2-40B4-BE49-F238E27FC236}">
                <a16:creationId xmlns:a16="http://schemas.microsoft.com/office/drawing/2014/main" id="{94F061B8-F758-D6FA-F407-F59738D7A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C677177-14C9-D242-9B1C-9456C962D54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A05F2F4B-8103-E70B-5835-CCF17D8792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7C7C81F-AC2B-C10E-1677-3116BF11D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>
            <a:extLst>
              <a:ext uri="{FF2B5EF4-FFF2-40B4-BE49-F238E27FC236}">
                <a16:creationId xmlns:a16="http://schemas.microsoft.com/office/drawing/2014/main" id="{8C257489-3DDB-91F8-E524-6B737C2F26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2D7B66D-CC82-034C-85A3-573E662386CA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EDF3F89-CAE6-933F-C2CE-948822B998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20F2F51-3100-3BE0-0309-0CEE19BE5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>
            <a:extLst>
              <a:ext uri="{FF2B5EF4-FFF2-40B4-BE49-F238E27FC236}">
                <a16:creationId xmlns:a16="http://schemas.microsoft.com/office/drawing/2014/main" id="{FD230A65-9EEE-793A-A604-45351E97F0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7285B2B-5219-5443-A97C-C81F24CCBFD2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DADB91E1-A744-9433-05D5-357B51E53D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8F5E73D-28BD-8CA0-897F-5535954CE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>
            <a:extLst>
              <a:ext uri="{FF2B5EF4-FFF2-40B4-BE49-F238E27FC236}">
                <a16:creationId xmlns:a16="http://schemas.microsoft.com/office/drawing/2014/main" id="{6416D450-288E-1D26-BB92-C39E08F32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B9BB204-8AAA-4241-9934-C1AA68ED851B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E80B05BD-E8DF-F318-E4F9-0C1A1889E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7BFBB9B-9D4E-4032-6BEA-918D6CCB9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>
            <a:extLst>
              <a:ext uri="{FF2B5EF4-FFF2-40B4-BE49-F238E27FC236}">
                <a16:creationId xmlns:a16="http://schemas.microsoft.com/office/drawing/2014/main" id="{C88A3240-7905-5FA6-ECFF-CBB05202F3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B631517-E845-B644-B48D-C6107CC19D3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721901F1-8162-2967-7FA6-12DC51B016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288188C-A63B-3B04-117A-359738A78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96C73F8C-796D-827E-66AF-296CA65ADB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A6A711D-B5AF-D344-9FCA-EA6813022424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5319152-DC50-26FF-2D85-3FAAAB2298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4868D43-1066-C7AA-7351-108DB04D8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7EDD1A27-581C-2CE3-6E1B-24DA37B8B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530A1D4-5E10-BE4B-B52E-79BD41032ACA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7DE754F-FE3E-28D8-B95B-CB825160F0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BAC88ED-E732-2812-5A52-E92F2DE21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F9029599-834E-A63C-0596-AED671E99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C44B5C-B4A4-214D-BC45-6D4AF475283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3B01330A-F4C9-B11C-BDEB-180D580819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B821975-3C31-D1EA-EB24-DEEB2A4A0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205516-FE76-0FEE-1B75-0888F6FF0F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841BDB-1995-A45E-CA78-958657914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606441-B233-71A7-1C8D-64147F027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F8E3D-B6BB-4B49-B2A2-B79A8EACF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15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FEEFD6-308B-575E-79A2-A731E16A64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B6613-5708-7B32-0F68-BF5B01E2EA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69013D-3410-B0D2-EFCE-1A7DB4D43B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FEB11-E28A-5E43-A0E0-D98AC518CA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63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E46138-7104-A04E-2BA0-76FBA8A71F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E278DC-899D-9751-2F1A-D03F24EC40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524444-F775-03EA-34DC-77222E59B1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3B647-26AD-1146-B241-001F121D8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37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0B3BF2-BE1D-DAEB-2AA0-1B53AD6B08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7CDCE7-2F18-084B-BD73-E90A9428C6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6ACD98-02C8-158D-C101-5E80A8D6E1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29630-B1D0-7945-B39C-DB523EC41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99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B371DD-7FAC-B9A9-2A40-3205464BE6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7818EE-F7FA-D302-1EE6-E47801367E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03EA4A-752E-5AF8-241B-AE8841BB8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7981D-2FF1-4740-93A0-2B096B794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72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473E14-5887-91A6-E5C8-D9D6E391D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542316-CAB0-2C4E-0446-EE8F130BA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5444A3-EFD8-5921-ECED-33AA152DD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F83C9-BF6E-6C4F-9F09-53F1F6ADA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95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C81848-FB9A-C9CB-AE42-4347226A53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536D4BA-71FB-4201-385E-0942AD03A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6899A8-C045-CC34-DEDC-351C5BE3D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D1FFD-F623-374E-89DE-A46E07B25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1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17C159-7CA3-A886-5C7A-EBC551D48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9A31A0-D8D2-B5AA-62C6-E27CF87A20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37C38A-1A33-481A-D658-299B601B8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54E5E-EC73-044F-BE0F-5CAC519BA8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63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CD15C9F-D9BA-E094-08CD-CED7F7DF1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1D652C-B6B2-162E-6A66-A9F4C906F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3E7622-AC02-8162-62F4-32F0C5F483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C7031-212B-A748-B061-458DFEE61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44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FF723A-2439-7B7E-D768-D3F188BD5F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4C194A-DF61-5F4A-47CB-793F169D78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2D49E0-D90D-E233-883B-3FFBEDB024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B10C0-0994-1D43-B09F-50BBC4D0A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95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6F67A8-F61E-7545-6666-8577DC7AC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A86644-0E12-34C9-B428-76CA13D9C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2D5CC2-7B19-EC7E-4223-2A0D11392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83F08-8F98-DA44-9FF2-F59E4D091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86244F-18C7-FB71-CC84-D34E678DB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9A5D4B-33DB-E65A-9571-D601614FA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8613450-6DD8-2A66-BCDA-277DD77F52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A09465A-941F-5A62-8057-59F12D1EE7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30EA38-54CC-8381-4748-7363163189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DC5AAA1-71B7-174B-B3D9-367CCC42D9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B401D070-2B88-C684-32C6-A7F6D194E6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en-US" sz="4400"/>
              <a:t>Metastability, or</a:t>
            </a:r>
            <a:br>
              <a:rPr lang="en-US" altLang="en-US" sz="4400"/>
            </a:br>
            <a:r>
              <a:rPr lang="en-US" altLang="en-US" sz="4400"/>
              <a:t>Stickman goes to the beach</a:t>
            </a:r>
          </a:p>
        </p:txBody>
      </p:sp>
      <p:sp>
        <p:nvSpPr>
          <p:cNvPr id="3074" name="Rectangle 3">
            <a:extLst>
              <a:ext uri="{FF2B5EF4-FFF2-40B4-BE49-F238E27FC236}">
                <a16:creationId xmlns:a16="http://schemas.microsoft.com/office/drawing/2014/main" id="{F1B8C8A2-2E1F-D483-BC1F-64E8C8ADB9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/>
              <a:t>ATM 210 – Fovell – Fall 2023</a:t>
            </a:r>
          </a:p>
          <a:p>
            <a:pPr eaLnBrk="1" hangingPunct="1"/>
            <a:endParaRPr lang="en-US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4">
            <a:extLst>
              <a:ext uri="{FF2B5EF4-FFF2-40B4-BE49-F238E27FC236}">
                <a16:creationId xmlns:a16="http://schemas.microsoft.com/office/drawing/2014/main" id="{8EC5E73F-D35C-2520-3677-C2A9CEFE2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11325"/>
            <a:ext cx="3030538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Text Box 5">
            <a:extLst>
              <a:ext uri="{FF2B5EF4-FFF2-40B4-BE49-F238E27FC236}">
                <a16:creationId xmlns:a16="http://schemas.microsoft.com/office/drawing/2014/main" id="{6485F869-BD7A-06EF-A7D4-5E9B7C34B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1000"/>
            <a:ext cx="4822825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/>
              <a:t>• Lift a moist but subsaturated parcel</a:t>
            </a:r>
          </a:p>
          <a:p>
            <a:endParaRPr lang="en-US" altLang="en-US" sz="2000" dirty="0"/>
          </a:p>
          <a:p>
            <a:r>
              <a:rPr lang="en-US" altLang="en-US" sz="2000" dirty="0"/>
              <a:t>• While </a:t>
            </a:r>
            <a:r>
              <a:rPr lang="en-US" altLang="en-US" sz="2000" u="sng" dirty="0"/>
              <a:t>subsaturated</a:t>
            </a:r>
            <a:r>
              <a:rPr lang="en-US" altLang="en-US" sz="2000" dirty="0"/>
              <a:t>, parcel cools at DALR, faster than surrounding environment</a:t>
            </a:r>
          </a:p>
          <a:p>
            <a:endParaRPr lang="en-US" altLang="en-US" sz="2000" dirty="0"/>
          </a:p>
          <a:p>
            <a:r>
              <a:rPr lang="en-US" altLang="en-US" sz="2000" dirty="0"/>
              <a:t>• With enough forced lifting, parcel reaches saturation, though it’s still colder than environment</a:t>
            </a:r>
          </a:p>
          <a:p>
            <a:r>
              <a:rPr lang="en-US" altLang="en-US" sz="2000" dirty="0"/>
              <a:t>	</a:t>
            </a:r>
            <a:r>
              <a:rPr lang="en-US" altLang="en-US" sz="2000" b="1" dirty="0"/>
              <a:t>LCL = cloud base</a:t>
            </a:r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• After saturation, parcel cools at slower MALR.  MALR &lt; ELR.</a:t>
            </a:r>
          </a:p>
          <a:p>
            <a:endParaRPr lang="en-US" altLang="en-US" sz="2000" dirty="0"/>
          </a:p>
          <a:p>
            <a:r>
              <a:rPr lang="en-US" altLang="en-US" sz="2000" dirty="0"/>
              <a:t>• Parcel </a:t>
            </a:r>
            <a:r>
              <a:rPr lang="en-US" altLang="en-US" sz="2000" b="1" dirty="0"/>
              <a:t>may</a:t>
            </a:r>
            <a:r>
              <a:rPr lang="en-US" altLang="en-US" sz="2000" dirty="0"/>
              <a:t> become warmer than environment.  If so, it does so at LFC… after which it would rise on its own</a:t>
            </a:r>
          </a:p>
          <a:p>
            <a:r>
              <a:rPr lang="en-US" altLang="en-US" sz="2000" dirty="0"/>
              <a:t>	</a:t>
            </a:r>
            <a:r>
              <a:rPr lang="en-US" altLang="en-US" sz="2000" b="1" dirty="0"/>
              <a:t>LFC = level of free convection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4">
            <a:extLst>
              <a:ext uri="{FF2B5EF4-FFF2-40B4-BE49-F238E27FC236}">
                <a16:creationId xmlns:a16="http://schemas.microsoft.com/office/drawing/2014/main" id="{10EC55A7-8A66-8AC1-B239-4BE52BF5E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388" y="4038600"/>
            <a:ext cx="6627812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5">
            <a:extLst>
              <a:ext uri="{FF2B5EF4-FFF2-40B4-BE49-F238E27FC236}">
                <a16:creationId xmlns:a16="http://schemas.microsoft.com/office/drawing/2014/main" id="{0EEDA586-F5FC-1AFA-0B0E-DB98D3A56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Stickman kicks an air parcel.</a:t>
            </a:r>
            <a:br>
              <a:rPr lang="en-US" altLang="en-US"/>
            </a:br>
            <a:r>
              <a:rPr lang="en-US" altLang="en-US"/>
              <a:t>A little kick = no cloud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D7F3B463-0D73-4DB1-B60E-5F3E21968F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Stickman kicks harder, and makes a little shallow cloud</a:t>
            </a:r>
          </a:p>
        </p:txBody>
      </p:sp>
      <p:pic>
        <p:nvPicPr>
          <p:cNvPr id="9218" name="Picture 3">
            <a:extLst>
              <a:ext uri="{FF2B5EF4-FFF2-40B4-BE49-F238E27FC236}">
                <a16:creationId xmlns:a16="http://schemas.microsoft.com/office/drawing/2014/main" id="{6A626114-E6A0-68AF-BE5C-2FA54E7AD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3352800"/>
            <a:ext cx="59690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0FD4EF65-A676-4916-35D7-6AA99CD4C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Big kick = reaches LFC = fireworks!</a:t>
            </a:r>
          </a:p>
        </p:txBody>
      </p:sp>
      <p:pic>
        <p:nvPicPr>
          <p:cNvPr id="11266" name="Picture 3">
            <a:extLst>
              <a:ext uri="{FF2B5EF4-FFF2-40B4-BE49-F238E27FC236}">
                <a16:creationId xmlns:a16="http://schemas.microsoft.com/office/drawing/2014/main" id="{4EFD50EF-BD32-D69D-B389-BDC5FFB45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1577975"/>
            <a:ext cx="6289675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2CEFA5D-9198-A48C-0F9F-784F0AD403F8}"/>
              </a:ext>
            </a:extLst>
          </p:cNvPr>
          <p:cNvSpPr txBox="1"/>
          <p:nvPr/>
        </p:nvSpPr>
        <p:spPr>
          <a:xfrm>
            <a:off x="228600" y="2438400"/>
            <a:ext cx="19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TOC = top of cloud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3E5C5C4D-0C84-2599-1353-F8568D5FD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3314" name="Picture 3">
            <a:extLst>
              <a:ext uri="{FF2B5EF4-FFF2-40B4-BE49-F238E27FC236}">
                <a16:creationId xmlns:a16="http://schemas.microsoft.com/office/drawing/2014/main" id="{C1132A87-BB1D-5C60-FC69-07D6CDB64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4">
            <a:extLst>
              <a:ext uri="{FF2B5EF4-FFF2-40B4-BE49-F238E27FC236}">
                <a16:creationId xmlns:a16="http://schemas.microsoft.com/office/drawing/2014/main" id="{B219F376-E626-60B8-263F-B581C89E9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11176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5">
            <a:extLst>
              <a:ext uri="{FF2B5EF4-FFF2-40B4-BE49-F238E27FC236}">
                <a16:creationId xmlns:a16="http://schemas.microsoft.com/office/drawing/2014/main" id="{F72E5687-7297-879F-7985-3ABC33C0D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6096000"/>
            <a:ext cx="543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</a:rPr>
              <a:t>Toes to tropopause in less than 15 min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>
            <a:extLst>
              <a:ext uri="{FF2B5EF4-FFF2-40B4-BE49-F238E27FC236}">
                <a16:creationId xmlns:a16="http://schemas.microsoft.com/office/drawing/2014/main" id="{1FC22701-4274-43C9-6741-D9C438099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4424363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4">
            <a:extLst>
              <a:ext uri="{FF2B5EF4-FFF2-40B4-BE49-F238E27FC236}">
                <a16:creationId xmlns:a16="http://schemas.microsoft.com/office/drawing/2014/main" id="{1B113D56-E54B-55B1-526E-7DAF59052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447800"/>
            <a:ext cx="3994150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">
            <a:extLst>
              <a:ext uri="{FF2B5EF4-FFF2-40B4-BE49-F238E27FC236}">
                <a16:creationId xmlns:a16="http://schemas.microsoft.com/office/drawing/2014/main" id="{FDD796BB-54E6-0F25-629A-74C100734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3387725"/>
            <a:ext cx="4195762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6">
            <a:extLst>
              <a:ext uri="{FF2B5EF4-FFF2-40B4-BE49-F238E27FC236}">
                <a16:creationId xmlns:a16="http://schemas.microsoft.com/office/drawing/2014/main" id="{790C8F47-609D-E038-91D9-747D3EC25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438400"/>
            <a:ext cx="36576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Three different outcomes from the </a:t>
            </a:r>
            <a:r>
              <a:rPr lang="en-US" altLang="en-US" b="1"/>
              <a:t>same</a:t>
            </a:r>
            <a:r>
              <a:rPr lang="en-US" altLang="en-US"/>
              <a:t> environment … 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Three different kinds of weather…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 i="1"/>
              <a:t>depending on the amount of lifting available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>
            <a:extLst>
              <a:ext uri="{FF2B5EF4-FFF2-40B4-BE49-F238E27FC236}">
                <a16:creationId xmlns:a16="http://schemas.microsoft.com/office/drawing/2014/main" id="{21746D98-5321-2645-F3D0-B59BCCFDE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9025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9D1DB4D8-8E84-3000-DB5A-158AD35A9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Arago’s admonition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E71603D2-7B43-D783-25D5-4D5E37830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“</a:t>
            </a:r>
            <a:r>
              <a:rPr lang="en-US" altLang="en-US" i="1">
                <a:solidFill>
                  <a:srgbClr val="262626"/>
                </a:solidFill>
                <a:latin typeface="Georgia" panose="02040502050405020303" pitchFamily="18" charset="0"/>
              </a:rPr>
              <a:t>Never, no matter what may be the progress of science, will honest scientific men who have regards for their reputations venture to predict the weather.</a:t>
            </a:r>
            <a:r>
              <a:rPr lang="en-US" altLang="en-US" i="1">
                <a:solidFill>
                  <a:srgbClr val="262626"/>
                </a:solidFill>
              </a:rPr>
              <a:t>”</a:t>
            </a:r>
            <a:r>
              <a:rPr lang="en-US" altLang="en-US" i="1">
                <a:solidFill>
                  <a:srgbClr val="262626"/>
                </a:solidFill>
                <a:latin typeface="Lucida Grande" panose="020B0600040502020204" pitchFamily="34" charset="0"/>
              </a:rPr>
              <a:t> </a:t>
            </a:r>
            <a:r>
              <a:rPr lang="en-US" altLang="en-US" sz="2800" i="1">
                <a:solidFill>
                  <a:srgbClr val="262626"/>
                </a:solidFill>
                <a:latin typeface="Georgia" panose="02040502050405020303" pitchFamily="18" charset="0"/>
              </a:rPr>
              <a:t>-- Francois Arago (1786-1853)</a:t>
            </a:r>
            <a:endParaRPr lang="en-US" altLang="en-US" i="1">
              <a:solidFill>
                <a:srgbClr val="262626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214</Words>
  <Application>Microsoft Macintosh PowerPoint</Application>
  <PresentationFormat>On-screen Show (4:3)</PresentationFormat>
  <Paragraphs>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Georgia</vt:lpstr>
      <vt:lpstr>Lucida Grande</vt:lpstr>
      <vt:lpstr>Blank Presentation</vt:lpstr>
      <vt:lpstr>Metastability, or Stickman goes to the beach</vt:lpstr>
      <vt:lpstr>PowerPoint Presentation</vt:lpstr>
      <vt:lpstr>Stickman kicks an air parcel. A little kick = no cloud</vt:lpstr>
      <vt:lpstr>Stickman kicks harder, and makes a little shallow cloud</vt:lpstr>
      <vt:lpstr>Big kick = reaches LFC = fireworks!</vt:lpstr>
      <vt:lpstr>PowerPoint Presentation</vt:lpstr>
      <vt:lpstr>PowerPoint Presentation</vt:lpstr>
      <vt:lpstr>PowerPoint Presentation</vt:lpstr>
      <vt:lpstr>Arago’s admonition</vt:lpstr>
    </vt:vector>
  </TitlesOfParts>
  <Company>UCLA Atmospheric &amp; Oceanic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Metastability, or Stickman goes to the beach</dc:title>
  <dc:creator>Robert Fovell</dc:creator>
  <cp:lastModifiedBy>Fovell, Robert</cp:lastModifiedBy>
  <cp:revision>13</cp:revision>
  <dcterms:created xsi:type="dcterms:W3CDTF">2011-05-05T04:49:09Z</dcterms:created>
  <dcterms:modified xsi:type="dcterms:W3CDTF">2023-10-04T01:52:49Z</dcterms:modified>
</cp:coreProperties>
</file>