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6" r:id="rId4"/>
    <p:sldId id="259" r:id="rId5"/>
    <p:sldId id="260" r:id="rId6"/>
    <p:sldId id="261" r:id="rId7"/>
    <p:sldId id="264" r:id="rId8"/>
    <p:sldId id="263" r:id="rId9"/>
    <p:sldId id="262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807"/>
    <p:restoredTop sz="90915"/>
  </p:normalViewPr>
  <p:slideViewPr>
    <p:cSldViewPr showGuides="1">
      <p:cViewPr varScale="1">
        <p:scale>
          <a:sx n="107" d="100"/>
          <a:sy n="107" d="100"/>
        </p:scale>
        <p:origin x="568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C1C8787E-DBAF-973F-E020-6BDAA4D938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E491184A-B014-08B5-E810-E9BCCE3F8E1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6AC04B08-C275-6147-46A7-76C47DE80D9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9" name="Rectangle 5">
            <a:extLst>
              <a:ext uri="{FF2B5EF4-FFF2-40B4-BE49-F238E27FC236}">
                <a16:creationId xmlns:a16="http://schemas.microsoft.com/office/drawing/2014/main" id="{CBF3AD33-4F23-EE9A-D844-59E4B51844C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11270" name="Rectangle 6">
            <a:extLst>
              <a:ext uri="{FF2B5EF4-FFF2-40B4-BE49-F238E27FC236}">
                <a16:creationId xmlns:a16="http://schemas.microsoft.com/office/drawing/2014/main" id="{8BE269A6-31B2-5CB5-A94E-E5D7E1FFEB8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1271" name="Rectangle 7">
            <a:extLst>
              <a:ext uri="{FF2B5EF4-FFF2-40B4-BE49-F238E27FC236}">
                <a16:creationId xmlns:a16="http://schemas.microsoft.com/office/drawing/2014/main" id="{CDDF4323-839C-1617-7D84-ECA29DA352D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B146E737-239C-A947-AAFD-912AD950F6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7">
            <a:extLst>
              <a:ext uri="{FF2B5EF4-FFF2-40B4-BE49-F238E27FC236}">
                <a16:creationId xmlns:a16="http://schemas.microsoft.com/office/drawing/2014/main" id="{5F102C03-7547-D596-25E0-51BB4858BF9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62A1370F-2DC8-1F46-9DA2-92FE744A4751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F1022E35-72CD-F2D5-1DC0-A230B752699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445D665C-092C-D8BC-1F50-F046D21699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7">
            <a:extLst>
              <a:ext uri="{FF2B5EF4-FFF2-40B4-BE49-F238E27FC236}">
                <a16:creationId xmlns:a16="http://schemas.microsoft.com/office/drawing/2014/main" id="{94F061B8-F758-D6FA-F407-F59738D7ADA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C677177-14C9-D242-9B1C-9456C962D543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A05F2F4B-8103-E70B-5835-CCF17D87924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07C7C81F-AC2B-C10E-1677-3116BF11DB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7">
            <a:extLst>
              <a:ext uri="{FF2B5EF4-FFF2-40B4-BE49-F238E27FC236}">
                <a16:creationId xmlns:a16="http://schemas.microsoft.com/office/drawing/2014/main" id="{8C257489-3DDB-91F8-E524-6B737C2F26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E2D7B66D-CC82-034C-85A3-573E662386CA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AEDF3F89-CAE6-933F-C2CE-948822B9988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820F2F51-3100-3BE0-0309-0CEE19BE5B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7">
            <a:extLst>
              <a:ext uri="{FF2B5EF4-FFF2-40B4-BE49-F238E27FC236}">
                <a16:creationId xmlns:a16="http://schemas.microsoft.com/office/drawing/2014/main" id="{FD230A65-9EEE-793A-A604-45351E97F0D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47285B2B-5219-5443-A97C-C81F24CCBFD2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10242" name="Rectangle 2">
            <a:extLst>
              <a:ext uri="{FF2B5EF4-FFF2-40B4-BE49-F238E27FC236}">
                <a16:creationId xmlns:a16="http://schemas.microsoft.com/office/drawing/2014/main" id="{DADB91E1-A744-9433-05D5-357B51E53DC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D8F5E73D-28BD-8CA0-897F-5535954CE8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7">
            <a:extLst>
              <a:ext uri="{FF2B5EF4-FFF2-40B4-BE49-F238E27FC236}">
                <a16:creationId xmlns:a16="http://schemas.microsoft.com/office/drawing/2014/main" id="{6416D450-288E-1D26-BB92-C39E08F32AD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DB9BB204-8AAA-4241-9934-C1AA68ED851B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12290" name="Rectangle 2">
            <a:extLst>
              <a:ext uri="{FF2B5EF4-FFF2-40B4-BE49-F238E27FC236}">
                <a16:creationId xmlns:a16="http://schemas.microsoft.com/office/drawing/2014/main" id="{E80B05BD-E8DF-F318-E4F9-0C1A1889EA1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F7BFBB9B-9D4E-4032-6BEA-918D6CCB93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7">
            <a:extLst>
              <a:ext uri="{FF2B5EF4-FFF2-40B4-BE49-F238E27FC236}">
                <a16:creationId xmlns:a16="http://schemas.microsoft.com/office/drawing/2014/main" id="{C88A3240-7905-5FA6-ECFF-CBB05202F30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EB631517-E845-B644-B48D-C6107CC19D38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721901F1-8162-2967-7FA6-12DC51B0164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F288188C-A63B-3B04-117A-359738A780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>
            <a:extLst>
              <a:ext uri="{FF2B5EF4-FFF2-40B4-BE49-F238E27FC236}">
                <a16:creationId xmlns:a16="http://schemas.microsoft.com/office/drawing/2014/main" id="{96C73F8C-796D-827E-66AF-296CA65ADB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CA6A711D-B5AF-D344-9FCA-EA6813022424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C5319152-DC50-26FF-2D85-3FAAAB22980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D4868D43-1066-C7AA-7351-108DB04D82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>
            <a:extLst>
              <a:ext uri="{FF2B5EF4-FFF2-40B4-BE49-F238E27FC236}">
                <a16:creationId xmlns:a16="http://schemas.microsoft.com/office/drawing/2014/main" id="{7EDD1A27-581C-2CE3-6E1B-24DA37B8B5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7530A1D4-5E10-BE4B-B52E-79BD41032ACA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F7DE754F-FE3E-28D8-B95B-CB825160F0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FBAC88ED-E732-2812-5A52-E92F2DE21D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>
            <a:extLst>
              <a:ext uri="{FF2B5EF4-FFF2-40B4-BE49-F238E27FC236}">
                <a16:creationId xmlns:a16="http://schemas.microsoft.com/office/drawing/2014/main" id="{F9029599-834E-A63C-0596-AED671E9929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0AC44B5C-B4A4-214D-BC45-6D4AF4752837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3B01330A-F4C9-B11C-BDEB-180D5808198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AB821975-3C31-D1EA-EB24-DEEB2A4A03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0205516-FE76-0FEE-1B75-0888F6FF0F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E841BDB-1995-A45E-CA78-95865791491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9606441-B233-71A7-1C8D-64147F027DB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2F8E3D-B6BB-4B49-B2A2-B79A8EACF2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0153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FFEEFD6-308B-575E-79A2-A731E16A648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82B6613-5708-7B32-0F68-BF5B01E2EA1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569013D-3410-B0D2-EFCE-1A7DB4D43B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2FEB11-E28A-5E43-A0E0-D98AC518CA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9631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CE46138-7104-A04E-2BA0-76FBA8A71FE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7E278DC-899D-9751-2F1A-D03F24EC40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4524444-F775-03EA-34DC-77222E59B1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F3B647-26AD-1146-B241-001F121D8FC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637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0B3BF2-BE1D-DAEB-2AA0-1B53AD6B08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F7CDCE7-2F18-084B-BD73-E90A9428C6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A6ACD98-02C8-158D-C101-5E80A8D6E1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A29630-B1D0-7945-B39C-DB523EC413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3998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6B371DD-7FAC-B9A9-2A40-3205464BE6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D7818EE-F7FA-D302-1EE6-E47801367E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103EA4A-752E-5AF8-241B-AE8841BB819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F7981D-2FF1-4740-93A0-2B096B7949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6728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473E14-5887-91A6-E5C8-D9D6E391DB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A542316-CAB0-2C4E-0446-EE8F130BA6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B5444A3-EFD8-5921-ECED-33AA152DD1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FF83C9-BF6E-6C4F-9F09-53F1F6ADAB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5959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CC81848-FB9A-C9CB-AE42-4347226A539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536D4BA-71FB-4201-385E-0942AD03A2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86899A8-C045-CC34-DEDC-351C5BE3D6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BD1FFD-F623-374E-89DE-A46E07B25A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810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A17C159-7CA3-A886-5C7A-EBC551D488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79A31A0-D8D2-B5AA-62C6-E27CF87A200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D37C38A-1A33-481A-D658-299B601B81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354E5E-EC73-044F-BE0F-5CAC519BA8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0639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CD15C9F-D9BA-E094-08CD-CED7F7DF19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C1D652C-B6B2-162E-6A66-A9F4C906F6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43E7622-AC02-8162-62F4-32F0C5F483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5C7031-212B-A748-B061-458DFEE6170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7443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5FF723A-2439-7B7E-D768-D3F188BD5F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64C194A-DF61-5F4A-47CB-793F169D78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B2D49E0-D90D-E233-883B-3FFBEDB024D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EB10C0-0994-1D43-B09F-50BBC4D0A9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7955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46F67A8-F61E-7545-6666-8577DC7AC76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BA86644-0E12-34C9-B428-76CA13D9CC8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72D5CC2-7B19-EC7E-4223-2A0D113928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783F08-8F98-DA44-9FF2-F59E4D09156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0375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D86244F-18C7-FB71-CC84-D34E678DB9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69A5D4B-33DB-E65A-9571-D601614FAB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8613450-6DD8-2A66-BCDA-277DD77F52C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A09465A-941F-5A62-8057-59F12D1EE7E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B30EA38-54CC-8381-4748-73631631890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CDC5AAA1-71B7-174B-B3D9-367CCC42D9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2">
            <a:extLst>
              <a:ext uri="{FF2B5EF4-FFF2-40B4-BE49-F238E27FC236}">
                <a16:creationId xmlns:a16="http://schemas.microsoft.com/office/drawing/2014/main" id="{B401D070-2B88-C684-32C6-A7F6D194E68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anchor="ctr"/>
          <a:lstStyle/>
          <a:p>
            <a:pPr eaLnBrk="1" hangingPunct="1"/>
            <a:r>
              <a:rPr lang="en-US" altLang="en-US" sz="4400"/>
              <a:t>Metastability, or</a:t>
            </a:r>
            <a:br>
              <a:rPr lang="en-US" altLang="en-US" sz="4400"/>
            </a:br>
            <a:r>
              <a:rPr lang="en-US" altLang="en-US" sz="4400"/>
              <a:t>Stickman goes to the beach</a:t>
            </a:r>
          </a:p>
        </p:txBody>
      </p:sp>
      <p:sp>
        <p:nvSpPr>
          <p:cNvPr id="3074" name="Rectangle 3">
            <a:extLst>
              <a:ext uri="{FF2B5EF4-FFF2-40B4-BE49-F238E27FC236}">
                <a16:creationId xmlns:a16="http://schemas.microsoft.com/office/drawing/2014/main" id="{F1B8C8A2-2E1F-D483-BC1F-64E8C8ADB96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eaLnBrk="1" hangingPunct="1"/>
            <a:r>
              <a:rPr lang="en-US" altLang="en-US"/>
              <a:t>ATM 210 – Fovell – Fall 2023</a:t>
            </a:r>
          </a:p>
          <a:p>
            <a:pPr eaLnBrk="1" hangingPunct="1"/>
            <a:endParaRPr lang="en-US" altLang="en-US" sz="3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Picture 4">
            <a:extLst>
              <a:ext uri="{FF2B5EF4-FFF2-40B4-BE49-F238E27FC236}">
                <a16:creationId xmlns:a16="http://schemas.microsoft.com/office/drawing/2014/main" id="{8EC5E73F-D35C-2520-3677-C2A9CEFE2D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711325"/>
            <a:ext cx="3030538" cy="3433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2" name="Text Box 5">
            <a:extLst>
              <a:ext uri="{FF2B5EF4-FFF2-40B4-BE49-F238E27FC236}">
                <a16:creationId xmlns:a16="http://schemas.microsoft.com/office/drawing/2014/main" id="{6485F869-BD7A-06EF-A7D4-5E9B7C34B0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381000"/>
            <a:ext cx="4822825" cy="557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 dirty="0"/>
              <a:t>• Lift a moist but subsaturated parcel</a:t>
            </a:r>
          </a:p>
          <a:p>
            <a:endParaRPr lang="en-US" altLang="en-US" sz="2000" dirty="0"/>
          </a:p>
          <a:p>
            <a:r>
              <a:rPr lang="en-US" altLang="en-US" sz="2000" dirty="0"/>
              <a:t>• While </a:t>
            </a:r>
            <a:r>
              <a:rPr lang="en-US" altLang="en-US" sz="2000" u="sng" dirty="0"/>
              <a:t>subsaturated</a:t>
            </a:r>
            <a:r>
              <a:rPr lang="en-US" altLang="en-US" sz="2000" dirty="0"/>
              <a:t>, parcel cools at DALR, faster than surrounding environment</a:t>
            </a:r>
          </a:p>
          <a:p>
            <a:endParaRPr lang="en-US" altLang="en-US" sz="2000" dirty="0"/>
          </a:p>
          <a:p>
            <a:r>
              <a:rPr lang="en-US" altLang="en-US" sz="2000" dirty="0"/>
              <a:t>• With enough forced lifting, parcel reaches saturation, though it’s still colder than environment</a:t>
            </a:r>
          </a:p>
          <a:p>
            <a:r>
              <a:rPr lang="en-US" altLang="en-US" sz="2000" dirty="0"/>
              <a:t>	</a:t>
            </a:r>
            <a:r>
              <a:rPr lang="en-US" altLang="en-US" sz="2000" b="1" dirty="0"/>
              <a:t>LCL = cloud base</a:t>
            </a:r>
            <a:endParaRPr lang="en-US" altLang="en-US" sz="2000" dirty="0"/>
          </a:p>
          <a:p>
            <a:endParaRPr lang="en-US" altLang="en-US" sz="2000" dirty="0"/>
          </a:p>
          <a:p>
            <a:r>
              <a:rPr lang="en-US" altLang="en-US" sz="2000" dirty="0"/>
              <a:t>• After saturation, parcel cools at slower MALR.  MALR &lt; ELR.</a:t>
            </a:r>
          </a:p>
          <a:p>
            <a:endParaRPr lang="en-US" altLang="en-US" sz="2000" dirty="0"/>
          </a:p>
          <a:p>
            <a:r>
              <a:rPr lang="en-US" altLang="en-US" sz="2000" dirty="0"/>
              <a:t>• Parcel </a:t>
            </a:r>
            <a:r>
              <a:rPr lang="en-US" altLang="en-US" sz="2000" b="1" dirty="0"/>
              <a:t>may</a:t>
            </a:r>
            <a:r>
              <a:rPr lang="en-US" altLang="en-US" sz="2000" dirty="0"/>
              <a:t> become warmer than environment.  If so, it does so at LFC… after which it would rise on its own</a:t>
            </a:r>
          </a:p>
          <a:p>
            <a:r>
              <a:rPr lang="en-US" altLang="en-US" sz="2000" dirty="0"/>
              <a:t>	</a:t>
            </a:r>
            <a:r>
              <a:rPr lang="en-US" altLang="en-US" sz="2000" b="1" dirty="0"/>
              <a:t>LFC = level of free convection</a:t>
            </a:r>
            <a:endParaRPr lang="en-US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9" name="Picture 4">
            <a:extLst>
              <a:ext uri="{FF2B5EF4-FFF2-40B4-BE49-F238E27FC236}">
                <a16:creationId xmlns:a16="http://schemas.microsoft.com/office/drawing/2014/main" id="{10EC55A7-8A66-8AC1-B239-4BE52BF5EB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9388" y="4038600"/>
            <a:ext cx="6627812" cy="180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0" name="Rectangle 5">
            <a:extLst>
              <a:ext uri="{FF2B5EF4-FFF2-40B4-BE49-F238E27FC236}">
                <a16:creationId xmlns:a16="http://schemas.microsoft.com/office/drawing/2014/main" id="{0EEDA586-F5FC-1AFA-0B0E-DB98D3A56B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Stickman kicks an air parcel.</a:t>
            </a:r>
            <a:br>
              <a:rPr lang="en-US" altLang="en-US"/>
            </a:br>
            <a:r>
              <a:rPr lang="en-US" altLang="en-US"/>
              <a:t>A little kick = no cloud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>
            <a:extLst>
              <a:ext uri="{FF2B5EF4-FFF2-40B4-BE49-F238E27FC236}">
                <a16:creationId xmlns:a16="http://schemas.microsoft.com/office/drawing/2014/main" id="{D7F3B463-0D73-4DB1-B60E-5F3E21968F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Stickman kicks harder, and makes a little shallow cloud</a:t>
            </a:r>
          </a:p>
        </p:txBody>
      </p:sp>
      <p:pic>
        <p:nvPicPr>
          <p:cNvPr id="9218" name="Picture 3">
            <a:extLst>
              <a:ext uri="{FF2B5EF4-FFF2-40B4-BE49-F238E27FC236}">
                <a16:creationId xmlns:a16="http://schemas.microsoft.com/office/drawing/2014/main" id="{6A626114-E6A0-68AF-BE5C-2FA54E7AD9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500" y="3352800"/>
            <a:ext cx="5969000" cy="252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2">
            <a:extLst>
              <a:ext uri="{FF2B5EF4-FFF2-40B4-BE49-F238E27FC236}">
                <a16:creationId xmlns:a16="http://schemas.microsoft.com/office/drawing/2014/main" id="{0FD4EF65-A676-4916-35D7-6AA99CD4C5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/>
              <a:t>Big kick = reaches LFC = fireworks!</a:t>
            </a:r>
          </a:p>
        </p:txBody>
      </p:sp>
      <p:pic>
        <p:nvPicPr>
          <p:cNvPr id="11266" name="Picture 3">
            <a:extLst>
              <a:ext uri="{FF2B5EF4-FFF2-40B4-BE49-F238E27FC236}">
                <a16:creationId xmlns:a16="http://schemas.microsoft.com/office/drawing/2014/main" id="{4EFD50EF-BD32-D69D-B389-BDC5FFB453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7163" y="1577975"/>
            <a:ext cx="6289675" cy="520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2CEFA5D-9198-A48C-0F9F-784F0AD403F8}"/>
              </a:ext>
            </a:extLst>
          </p:cNvPr>
          <p:cNvSpPr txBox="1"/>
          <p:nvPr/>
        </p:nvSpPr>
        <p:spPr>
          <a:xfrm>
            <a:off x="228600" y="2438400"/>
            <a:ext cx="19105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/>
              <a:t>TOC = top of cloud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>
            <a:extLst>
              <a:ext uri="{FF2B5EF4-FFF2-40B4-BE49-F238E27FC236}">
                <a16:creationId xmlns:a16="http://schemas.microsoft.com/office/drawing/2014/main" id="{3E5C5C4D-0C84-2599-1353-F8568D5FD0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pic>
        <p:nvPicPr>
          <p:cNvPr id="13314" name="Picture 3">
            <a:extLst>
              <a:ext uri="{FF2B5EF4-FFF2-40B4-BE49-F238E27FC236}">
                <a16:creationId xmlns:a16="http://schemas.microsoft.com/office/drawing/2014/main" id="{C1132A87-BB1D-5C60-FC69-07D6CDB64E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0"/>
            <a:ext cx="9220200" cy="691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Picture 4">
            <a:extLst>
              <a:ext uri="{FF2B5EF4-FFF2-40B4-BE49-F238E27FC236}">
                <a16:creationId xmlns:a16="http://schemas.microsoft.com/office/drawing/2014/main" id="{B219F376-E626-60B8-263F-B581C89E98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562600"/>
            <a:ext cx="1117600" cy="97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Text Box 5">
            <a:extLst>
              <a:ext uri="{FF2B5EF4-FFF2-40B4-BE49-F238E27FC236}">
                <a16:creationId xmlns:a16="http://schemas.microsoft.com/office/drawing/2014/main" id="{F72E5687-7297-879F-7985-3ABC33C0DA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0013" y="6096000"/>
            <a:ext cx="54371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>
                <a:solidFill>
                  <a:schemeClr val="bg1"/>
                </a:solidFill>
              </a:rPr>
              <a:t>Toes to tropopause in less than 15 min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3">
            <a:extLst>
              <a:ext uri="{FF2B5EF4-FFF2-40B4-BE49-F238E27FC236}">
                <a16:creationId xmlns:a16="http://schemas.microsoft.com/office/drawing/2014/main" id="{1FC22701-4274-43C9-6741-D9C438099F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0"/>
            <a:ext cx="4424363" cy="1208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2" name="Picture 4">
            <a:extLst>
              <a:ext uri="{FF2B5EF4-FFF2-40B4-BE49-F238E27FC236}">
                <a16:creationId xmlns:a16="http://schemas.microsoft.com/office/drawing/2014/main" id="{1B113D56-E54B-55B1-526E-7DAF590521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300" y="1447800"/>
            <a:ext cx="3994150" cy="169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3" name="Picture 5">
            <a:extLst>
              <a:ext uri="{FF2B5EF4-FFF2-40B4-BE49-F238E27FC236}">
                <a16:creationId xmlns:a16="http://schemas.microsoft.com/office/drawing/2014/main" id="{FDD796BB-54E6-0F25-629A-74C1007346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213" y="3387725"/>
            <a:ext cx="4195762" cy="347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4" name="Text Box 6">
            <a:extLst>
              <a:ext uri="{FF2B5EF4-FFF2-40B4-BE49-F238E27FC236}">
                <a16:creationId xmlns:a16="http://schemas.microsoft.com/office/drawing/2014/main" id="{790C8F47-609D-E038-91D9-747D3EC25D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2438400"/>
            <a:ext cx="3657600" cy="337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/>
              <a:t>Three different outcomes from the </a:t>
            </a:r>
            <a:r>
              <a:rPr lang="en-US" altLang="en-US" b="1"/>
              <a:t>same</a:t>
            </a:r>
            <a:r>
              <a:rPr lang="en-US" altLang="en-US"/>
              <a:t> environment … </a:t>
            </a:r>
          </a:p>
          <a:p>
            <a:pPr algn="ctr"/>
            <a:endParaRPr lang="en-US" altLang="en-US"/>
          </a:p>
          <a:p>
            <a:pPr algn="ctr"/>
            <a:r>
              <a:rPr lang="en-US" altLang="en-US"/>
              <a:t>Three different kinds of weather…</a:t>
            </a:r>
          </a:p>
          <a:p>
            <a:pPr algn="ctr"/>
            <a:endParaRPr lang="en-US" altLang="en-US"/>
          </a:p>
          <a:p>
            <a:pPr algn="ctr"/>
            <a:r>
              <a:rPr lang="en-US" altLang="en-US" i="1"/>
              <a:t>depending on the amount of lifting available</a:t>
            </a:r>
            <a:endParaRPr lang="en-US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3">
            <a:extLst>
              <a:ext uri="{FF2B5EF4-FFF2-40B4-BE49-F238E27FC236}">
                <a16:creationId xmlns:a16="http://schemas.microsoft.com/office/drawing/2014/main" id="{21746D98-5321-2645-F3D0-B59BCCFDEE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752600"/>
            <a:ext cx="7902575" cy="329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>
            <a:extLst>
              <a:ext uri="{FF2B5EF4-FFF2-40B4-BE49-F238E27FC236}">
                <a16:creationId xmlns:a16="http://schemas.microsoft.com/office/drawing/2014/main" id="{9D1DB4D8-8E84-3000-DB5A-158AD35A93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Arago’s admonition</a:t>
            </a:r>
          </a:p>
        </p:txBody>
      </p:sp>
      <p:sp>
        <p:nvSpPr>
          <p:cNvPr id="19458" name="Rectangle 3">
            <a:extLst>
              <a:ext uri="{FF2B5EF4-FFF2-40B4-BE49-F238E27FC236}">
                <a16:creationId xmlns:a16="http://schemas.microsoft.com/office/drawing/2014/main" id="{E71603D2-7B43-D783-25D5-4D5E378306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/>
              <a:t>“</a:t>
            </a:r>
            <a:r>
              <a:rPr lang="en-US" altLang="en-US" i="1">
                <a:solidFill>
                  <a:srgbClr val="262626"/>
                </a:solidFill>
                <a:latin typeface="Georgia" panose="02040502050405020303" pitchFamily="18" charset="0"/>
              </a:rPr>
              <a:t>Never, no matter what may be the progress of science, will honest scientific men who have regards for their reputations venture to predict the weather.</a:t>
            </a:r>
            <a:r>
              <a:rPr lang="en-US" altLang="en-US" i="1">
                <a:solidFill>
                  <a:srgbClr val="262626"/>
                </a:solidFill>
              </a:rPr>
              <a:t>”</a:t>
            </a:r>
            <a:r>
              <a:rPr lang="en-US" altLang="en-US" i="1">
                <a:solidFill>
                  <a:srgbClr val="262626"/>
                </a:solidFill>
                <a:latin typeface="Lucida Grande" panose="020B0600040502020204" pitchFamily="34" charset="0"/>
              </a:rPr>
              <a:t> </a:t>
            </a:r>
            <a:r>
              <a:rPr lang="en-US" altLang="en-US" sz="2800" i="1">
                <a:solidFill>
                  <a:srgbClr val="262626"/>
                </a:solidFill>
                <a:latin typeface="Georgia" panose="02040502050405020303" pitchFamily="18" charset="0"/>
              </a:rPr>
              <a:t>-- Francois Arago (1786-1853)</a:t>
            </a:r>
            <a:endParaRPr lang="en-US" altLang="en-US" i="1">
              <a:solidFill>
                <a:srgbClr val="262626"/>
              </a:solidFill>
              <a:latin typeface="Georgia" panose="02040502050405020303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872</TotalTime>
  <Words>214</Words>
  <Application>Microsoft Macintosh PowerPoint</Application>
  <PresentationFormat>On-screen Show (4:3)</PresentationFormat>
  <Paragraphs>34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Georgia</vt:lpstr>
      <vt:lpstr>Lucida Grande</vt:lpstr>
      <vt:lpstr>Blank Presentation</vt:lpstr>
      <vt:lpstr>Metastability, or Stickman goes to the beach</vt:lpstr>
      <vt:lpstr>PowerPoint Presentation</vt:lpstr>
      <vt:lpstr>Stickman kicks an air parcel. A little kick = no cloud</vt:lpstr>
      <vt:lpstr>Stickman kicks harder, and makes a little shallow cloud</vt:lpstr>
      <vt:lpstr>Big kick = reaches LFC = fireworks!</vt:lpstr>
      <vt:lpstr>PowerPoint Presentation</vt:lpstr>
      <vt:lpstr>PowerPoint Presentation</vt:lpstr>
      <vt:lpstr>PowerPoint Presentation</vt:lpstr>
      <vt:lpstr>Arago’s admonition</vt:lpstr>
    </vt:vector>
  </TitlesOfParts>
  <Company>UCLA Atmospheric &amp; Oceanic Sciences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Metastability, or Stickman goes to the beach</dc:title>
  <dc:creator>Robert Fovell</dc:creator>
  <cp:lastModifiedBy>Fovell, Robert</cp:lastModifiedBy>
  <cp:revision>13</cp:revision>
  <dcterms:created xsi:type="dcterms:W3CDTF">2011-05-05T04:49:09Z</dcterms:created>
  <dcterms:modified xsi:type="dcterms:W3CDTF">2023-10-04T01:52:49Z</dcterms:modified>
</cp:coreProperties>
</file>