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7" r:id="rId2"/>
    <p:sldId id="259" r:id="rId3"/>
    <p:sldId id="258" r:id="rId4"/>
    <p:sldId id="272" r:id="rId5"/>
    <p:sldId id="273" r:id="rId6"/>
    <p:sldId id="296" r:id="rId7"/>
    <p:sldId id="297" r:id="rId8"/>
    <p:sldId id="298" r:id="rId9"/>
    <p:sldId id="299" r:id="rId10"/>
    <p:sldId id="300" r:id="rId11"/>
    <p:sldId id="301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302" r:id="rId22"/>
    <p:sldId id="282" r:id="rId23"/>
    <p:sldId id="283" r:id="rId24"/>
    <p:sldId id="275" r:id="rId25"/>
    <p:sldId id="277" r:id="rId26"/>
    <p:sldId id="278" r:id="rId27"/>
    <p:sldId id="303" r:id="rId28"/>
    <p:sldId id="284" r:id="rId29"/>
    <p:sldId id="304" r:id="rId30"/>
    <p:sldId id="291" r:id="rId31"/>
    <p:sldId id="290" r:id="rId32"/>
    <p:sldId id="292" r:id="rId33"/>
    <p:sldId id="306" r:id="rId34"/>
    <p:sldId id="305" r:id="rId35"/>
    <p:sldId id="288" r:id="rId36"/>
    <p:sldId id="289" r:id="rId37"/>
    <p:sldId id="309" r:id="rId38"/>
    <p:sldId id="287" r:id="rId39"/>
    <p:sldId id="286" r:id="rId40"/>
    <p:sldId id="285" r:id="rId41"/>
    <p:sldId id="293" r:id="rId42"/>
    <p:sldId id="295" r:id="rId43"/>
    <p:sldId id="294" r:id="rId44"/>
    <p:sldId id="312" r:id="rId45"/>
    <p:sldId id="310" r:id="rId46"/>
    <p:sldId id="311" r:id="rId47"/>
    <p:sldId id="307" r:id="rId48"/>
    <p:sldId id="308" r:id="rId49"/>
    <p:sldId id="276" r:id="rId50"/>
    <p:sldId id="27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88873"/>
  </p:normalViewPr>
  <p:slideViewPr>
    <p:cSldViewPr snapToGrid="0" snapToObjects="1" showGuides="1">
      <p:cViewPr varScale="1">
        <p:scale>
          <a:sx n="105" d="100"/>
          <a:sy n="105" d="100"/>
        </p:scale>
        <p:origin x="59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5985E-EBDD-A044-9E80-6A3AF6D34062}" type="datetimeFigureOut">
              <a:rPr lang="en-US" smtClean="0"/>
              <a:t>8/23/22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1B3CF-2EB2-434D-B209-239EC61A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50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EA408-49B9-394C-AF55-5561D5EEAF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56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.snapshot does not appear w/ ls –a, but it is there in /spare11/atm240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1B3CF-2EB2-434D-B209-239EC61A5C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41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1B3CF-2EB2-434D-B209-239EC61A5C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22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EA408-49B9-394C-AF55-5561D5EEAF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88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SLP was already replaced w/ smoothed values, so you can’t retrieve original unsmoothed values w/o running notebook again from scratch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EA408-49B9-394C-AF55-5561D5EEAF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02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2021 even tested into the summer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1B3CF-2EB2-434D-B209-239EC61A5C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39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2021 Class 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1B3CF-2EB2-434D-B209-239EC61A5C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40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790B-E8BA-0549-9C91-C1F7CB698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28E5AC-944B-014C-862B-C4F4FD292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CF9B1-BA46-0B4B-8E26-3236C1AA2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092A-D109-0747-A48B-3CFE07FB172B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6497E-0A77-D54E-8D40-F6A821D6D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7F7BD-D8AF-3A4E-8777-F052A4609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9A3C-AEE9-2940-8827-33933D72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66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0C05F-A0B3-384E-87F9-9942141D9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83E6AC-1D23-B241-9914-719882CCA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9EC83-9C8B-4145-AED4-7A53E460F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092A-D109-0747-A48B-3CFE07FB172B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B72FF-A189-A44F-A89E-D6A9CB6F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E8BA5-8250-B448-826C-529E20857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9A3C-AEE9-2940-8827-33933D72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96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77ABD1-715C-9246-98E2-40F90A7CE1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94BFE4-B15D-A548-8846-65402B637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C27E3-A91B-DC4F-857D-B2DDAA1F6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092A-D109-0747-A48B-3CFE07FB172B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B4FC4-D50F-5449-B8B3-F96996353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78D03-3D58-EE44-B2B5-11C8B8CD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9A3C-AEE9-2940-8827-33933D72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91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F1151-C0C3-D548-9D2D-FAFCC3746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D0731-301E-784A-A14C-68512CD95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B35C7-0A76-754F-B0D4-E6B70C1C6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092A-D109-0747-A48B-3CFE07FB172B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E66D1-146B-174E-9685-16740BEFD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BA793-C57D-3A4F-84B5-3E33BD701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9A3C-AEE9-2940-8827-33933D72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42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8EECD-389B-9E48-B630-A23215BB4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6C982-3D8B-0C4E-B644-962D81CEB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C6796-1684-9B4C-B0AD-8E59848D4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092A-D109-0747-A48B-3CFE07FB172B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D134E-ED25-2C45-AFA8-EBDF10639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EBDDA-A9D1-DA41-BCD2-C1A065675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9A3C-AEE9-2940-8827-33933D72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76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1524B-994C-5F40-B7EB-BEC1ACA10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4EA05-BD18-624D-A25B-C24F99E298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84BC2-D4EA-BA49-8C82-766CDFE83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98B93-E1CF-D445-9DA3-42625FBB1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092A-D109-0747-A48B-3CFE07FB172B}" type="datetimeFigureOut">
              <a:rPr lang="en-US" smtClean="0"/>
              <a:t>8/23/22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48EAF-AE18-A04E-92DE-AC7305DB8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D6EB2-9365-694C-B6B1-9BB5EE987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9A3C-AEE9-2940-8827-33933D72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7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A7778-2BDF-304D-9B47-5D613DDE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A5E0F-20AA-2B47-8E9A-8158D363D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937CD-C635-8647-BEF9-9036161A8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B1A7E9-42BD-6948-8EC9-CA918A168D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6FE248-7252-0047-98BE-A7B4EB60B5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DFFBDB-9CF7-4B47-A862-88D7E7D7B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092A-D109-0747-A48B-3CFE07FB172B}" type="datetimeFigureOut">
              <a:rPr lang="en-US" smtClean="0"/>
              <a:t>8/23/22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D8FACC-CABE-D848-9FC2-E609DA3BD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7DF4CF-BF2A-C14D-AB87-D57605816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9A3C-AEE9-2940-8827-33933D72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6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C9B82-D067-0D47-A72D-12482E686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15E161-F864-8641-A9FF-BB2298CA5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092A-D109-0747-A48B-3CFE07FB172B}" type="datetimeFigureOut">
              <a:rPr lang="en-US" smtClean="0"/>
              <a:t>8/23/22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B2FBD-9FC6-D447-B4DB-EC279C642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F56427-FAAC-8543-AFA6-6456918DD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9A3C-AEE9-2940-8827-33933D72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6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009D19-56D7-B74E-A834-6BECBEB59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092A-D109-0747-A48B-3CFE07FB172B}" type="datetimeFigureOut">
              <a:rPr lang="en-US" smtClean="0"/>
              <a:t>8/23/22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DE1D0A-216A-B34C-B1C4-2AA49BCA1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9B958-DA13-E742-AC16-792847FBC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9A3C-AEE9-2940-8827-33933D72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53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2D11-9B3F-724F-8019-D654493BE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2689C-22F5-F849-A208-ACB3F3390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F4D54-7D18-1941-BA5B-85BE7CBF1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90C144-D8B5-0E43-B390-B29B247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092A-D109-0747-A48B-3CFE07FB172B}" type="datetimeFigureOut">
              <a:rPr lang="en-US" smtClean="0"/>
              <a:t>8/23/22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586BE-3317-B147-812B-C2576E06E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427C0-82EB-B046-BCFB-284980013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9A3C-AEE9-2940-8827-33933D72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59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B18DA-3E70-A44F-A249-8169D2724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07D525-C035-FB47-82AD-1014AA3F02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63A14-BC41-2C41-B7DC-A398C4347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50629-108B-0642-8823-B3DD338E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092A-D109-0747-A48B-3CFE07FB172B}" type="datetimeFigureOut">
              <a:rPr lang="en-US" smtClean="0"/>
              <a:t>8/23/22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F37F2-6B3B-9A4F-A637-36158F010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33FA8-13FB-324F-A1BA-CFC45D326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9A3C-AEE9-2940-8827-33933D72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7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BBA5B5-6A01-E242-B758-390449E6E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AFBF1-B668-964A-ABFE-8F0B5DA98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3603B-8C21-7746-813F-8D7FEA2321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0092A-D109-0747-A48B-3CFE07FB172B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E5567-1049-1F4B-8EC6-5A2311B9E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7F26D-3AEE-7947-8C59-A67C4A465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99A3C-AEE9-2940-8827-33933D72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1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mos.albany.edu/facstaff/rfovell/ATM24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eed.atmos.albany.edu:800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64E28-C498-1E48-962E-622CB367A4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Class #1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3F09CB-8E6D-BB40-A7E3-8F9E02A7BA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ATM 240 ~ Fall 2022</a:t>
            </a:r>
          </a:p>
          <a:p>
            <a:r>
              <a:rPr lang="en-US" dirty="0"/>
              <a:t>Robert Fovell</a:t>
            </a:r>
          </a:p>
          <a:p>
            <a:r>
              <a:rPr lang="en-US" sz="2000" dirty="0" err="1"/>
              <a:t>rfovell@albany.edu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94D86-2578-B24D-AFE8-71109275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2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F447CD-13DA-44A9-6F8B-251D06BC4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" y="0"/>
            <a:ext cx="11968480" cy="7051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2285CE-F8A5-F73F-D495-5072C0204BE1}"/>
              </a:ext>
            </a:extLst>
          </p:cNvPr>
          <p:cNvSpPr txBox="1"/>
          <p:nvPr/>
        </p:nvSpPr>
        <p:spPr>
          <a:xfrm>
            <a:off x="2800599" y="1458686"/>
            <a:ext cx="31281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Type this </a:t>
            </a:r>
            <a:r>
              <a:rPr lang="en-US" b="1" dirty="0">
                <a:solidFill>
                  <a:schemeClr val="bg1"/>
                </a:solidFill>
              </a:rPr>
              <a:t>exactly</a:t>
            </a:r>
            <a:r>
              <a:rPr lang="en-US" dirty="0">
                <a:solidFill>
                  <a:schemeClr val="bg1"/>
                </a:solidFill>
              </a:rPr>
              <a:t> as shown.</a:t>
            </a:r>
          </a:p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Asterisk is wildcard.</a:t>
            </a:r>
          </a:p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Space before period is needed.</a:t>
            </a:r>
          </a:p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Unix/Linux is case sensitive.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CB90844D-A95C-2374-8BB9-251D75047FDC}"/>
              </a:ext>
            </a:extLst>
          </p:cNvPr>
          <p:cNvSpPr/>
          <p:nvPr/>
        </p:nvSpPr>
        <p:spPr>
          <a:xfrm rot="5400000">
            <a:off x="4166026" y="-190926"/>
            <a:ext cx="391886" cy="2754938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85036-681D-045D-9708-C61886DC4D9A}"/>
              </a:ext>
            </a:extLst>
          </p:cNvPr>
          <p:cNvSpPr txBox="1"/>
          <p:nvPr/>
        </p:nvSpPr>
        <p:spPr>
          <a:xfrm>
            <a:off x="1594624" y="5174166"/>
            <a:ext cx="277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“spare11” (the number 11)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FFB1D2-FE5E-261A-07E2-957EFD9C913C}"/>
              </a:ext>
            </a:extLst>
          </p:cNvPr>
          <p:cNvSpPr txBox="1"/>
          <p:nvPr/>
        </p:nvSpPr>
        <p:spPr>
          <a:xfrm>
            <a:off x="4494882" y="6026227"/>
            <a:ext cx="4647426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urier" pitchFamily="2" charset="0"/>
              </a:rPr>
              <a:t>cp /spare11/atm240/example* .</a:t>
            </a:r>
          </a:p>
        </p:txBody>
      </p:sp>
    </p:spTree>
    <p:extLst>
      <p:ext uri="{BB962C8B-B14F-4D97-AF65-F5344CB8AC3E}">
        <p14:creationId xmlns:p14="http://schemas.microsoft.com/office/powerpoint/2010/main" val="227547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F447CD-13DA-44A9-6F8B-251D06BC4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" y="0"/>
            <a:ext cx="11968480" cy="7051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2285CE-F8A5-F73F-D495-5072C0204BE1}"/>
              </a:ext>
            </a:extLst>
          </p:cNvPr>
          <p:cNvSpPr txBox="1"/>
          <p:nvPr/>
        </p:nvSpPr>
        <p:spPr>
          <a:xfrm>
            <a:off x="2800599" y="1458686"/>
            <a:ext cx="31281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Type this </a:t>
            </a:r>
            <a:r>
              <a:rPr lang="en-US" b="1" dirty="0">
                <a:solidFill>
                  <a:schemeClr val="bg1"/>
                </a:solidFill>
              </a:rPr>
              <a:t>exactly</a:t>
            </a:r>
            <a:r>
              <a:rPr lang="en-US" dirty="0">
                <a:solidFill>
                  <a:schemeClr val="bg1"/>
                </a:solidFill>
              </a:rPr>
              <a:t> as shown.</a:t>
            </a:r>
          </a:p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Asterisk is wildcard.</a:t>
            </a:r>
          </a:p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Space before period is needed.</a:t>
            </a:r>
          </a:p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Unix/Linux is case sensitive.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CB90844D-A95C-2374-8BB9-251D75047FDC}"/>
              </a:ext>
            </a:extLst>
          </p:cNvPr>
          <p:cNvSpPr/>
          <p:nvPr/>
        </p:nvSpPr>
        <p:spPr>
          <a:xfrm rot="5400000">
            <a:off x="4166026" y="-190926"/>
            <a:ext cx="391886" cy="2754938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85036-681D-045D-9708-C61886DC4D9A}"/>
              </a:ext>
            </a:extLst>
          </p:cNvPr>
          <p:cNvSpPr txBox="1"/>
          <p:nvPr/>
        </p:nvSpPr>
        <p:spPr>
          <a:xfrm>
            <a:off x="1594624" y="5174166"/>
            <a:ext cx="277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“spare11” (the number 11)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FFB1D2-FE5E-261A-07E2-957EFD9C913C}"/>
              </a:ext>
            </a:extLst>
          </p:cNvPr>
          <p:cNvSpPr txBox="1"/>
          <p:nvPr/>
        </p:nvSpPr>
        <p:spPr>
          <a:xfrm>
            <a:off x="4494882" y="6026227"/>
            <a:ext cx="4647426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urier" pitchFamily="2" charset="0"/>
              </a:rPr>
              <a:t>cp /spare11/atm240/example* 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EEEC13-A226-2503-6EBC-EC3776CB8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08" y="0"/>
            <a:ext cx="11968480" cy="70510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39E0B1-AC35-B3E8-35BD-CC02F7161AC5}"/>
              </a:ext>
            </a:extLst>
          </p:cNvPr>
          <p:cNvSpPr txBox="1"/>
          <p:nvPr/>
        </p:nvSpPr>
        <p:spPr>
          <a:xfrm>
            <a:off x="2498858" y="1567218"/>
            <a:ext cx="1695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Now type </a:t>
            </a:r>
            <a:r>
              <a:rPr lang="en-US" b="1" dirty="0">
                <a:solidFill>
                  <a:schemeClr val="bg1"/>
                </a:solidFill>
                <a:latin typeface="Courier" pitchFamily="2" charset="0"/>
              </a:rPr>
              <a:t>exit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Courier" pitchFamily="2" charset="0"/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92B2D467-86C8-578D-E94F-FC59B599A57C}"/>
              </a:ext>
            </a:extLst>
          </p:cNvPr>
          <p:cNvSpPr/>
          <p:nvPr/>
        </p:nvSpPr>
        <p:spPr>
          <a:xfrm rot="5400000">
            <a:off x="3063975" y="1003697"/>
            <a:ext cx="391886" cy="504195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F53539-3D98-B966-9F50-89263FF14172}"/>
              </a:ext>
            </a:extLst>
          </p:cNvPr>
          <p:cNvSpPr txBox="1"/>
          <p:nvPr/>
        </p:nvSpPr>
        <p:spPr>
          <a:xfrm>
            <a:off x="798286" y="3691320"/>
            <a:ext cx="83608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When you see </a:t>
            </a:r>
            <a:r>
              <a:rPr lang="en-US" sz="1600" dirty="0">
                <a:solidFill>
                  <a:schemeClr val="bg1"/>
                </a:solidFill>
                <a:latin typeface="Courier" pitchFamily="2" charset="0"/>
              </a:rPr>
              <a:t>[CLOSED]    </a:t>
            </a:r>
            <a:r>
              <a:rPr lang="en-US" dirty="0">
                <a:solidFill>
                  <a:schemeClr val="bg1"/>
                </a:solidFill>
              </a:rPr>
              <a:t>you can close out the tab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Then…</a:t>
            </a:r>
          </a:p>
          <a:p>
            <a:r>
              <a:rPr lang="en-US" dirty="0">
                <a:solidFill>
                  <a:schemeClr val="bg1"/>
                </a:solidFill>
              </a:rPr>
              <a:t>Go back to the browser tab which lists your files (see slide 6)</a:t>
            </a:r>
          </a:p>
          <a:p>
            <a:r>
              <a:rPr lang="en-US" dirty="0">
                <a:solidFill>
                  <a:schemeClr val="bg1"/>
                </a:solidFill>
              </a:rPr>
              <a:t>You should find new files listed your home directory, with names like </a:t>
            </a:r>
            <a:r>
              <a:rPr lang="en-US" b="1" dirty="0">
                <a:solidFill>
                  <a:schemeClr val="bg1"/>
                </a:solidFill>
              </a:rPr>
              <a:t>example*.</a:t>
            </a:r>
            <a:r>
              <a:rPr lang="en-US" b="1" dirty="0" err="1">
                <a:solidFill>
                  <a:schemeClr val="bg1"/>
                </a:solidFill>
              </a:rPr>
              <a:t>ipynb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You may need to click the refresh button at upper right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Click on </a:t>
            </a:r>
            <a:r>
              <a:rPr lang="en-US" b="1" dirty="0">
                <a:solidFill>
                  <a:schemeClr val="bg1"/>
                </a:solidFill>
              </a:rPr>
              <a:t>example00.ipynb</a:t>
            </a:r>
            <a:r>
              <a:rPr lang="en-US" dirty="0">
                <a:solidFill>
                  <a:srgbClr val="FFFF00"/>
                </a:solidFill>
              </a:rPr>
              <a:t> filename to launch the notebook.  It will open a new window</a:t>
            </a:r>
          </a:p>
        </p:txBody>
      </p:sp>
    </p:spTree>
    <p:extLst>
      <p:ext uri="{BB962C8B-B14F-4D97-AF65-F5344CB8AC3E}">
        <p14:creationId xmlns:p14="http://schemas.microsoft.com/office/powerpoint/2010/main" val="482980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955248-E882-C544-8FC6-59E00F65E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6ED67B-E6F1-CF44-9DA4-0CE8E3163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8" y="0"/>
            <a:ext cx="1208078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6FEAE6-A9F3-6F4B-8801-D5E29AAC3137}"/>
              </a:ext>
            </a:extLst>
          </p:cNvPr>
          <p:cNvSpPr txBox="1"/>
          <p:nvPr/>
        </p:nvSpPr>
        <p:spPr>
          <a:xfrm>
            <a:off x="1001484" y="3897086"/>
            <a:ext cx="8146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Cell #1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Cell #2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3069F1-3D7E-514D-889F-CD4C02F06510}"/>
              </a:ext>
            </a:extLst>
          </p:cNvPr>
          <p:cNvSpPr txBox="1"/>
          <p:nvPr/>
        </p:nvSpPr>
        <p:spPr>
          <a:xfrm>
            <a:off x="8371114" y="1741714"/>
            <a:ext cx="2427396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Comments follow </a:t>
            </a:r>
            <a:r>
              <a:rPr lang="en-US" i="1" dirty="0"/>
              <a:t>#</a:t>
            </a:r>
            <a:r>
              <a:rPr lang="en-US" dirty="0"/>
              <a:t> sign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3331CB-4546-264F-A0E0-1BFFFBBC4AA3}"/>
              </a:ext>
            </a:extLst>
          </p:cNvPr>
          <p:cNvSpPr/>
          <p:nvPr/>
        </p:nvSpPr>
        <p:spPr>
          <a:xfrm>
            <a:off x="2579914" y="685801"/>
            <a:ext cx="1121228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4426CD-AB35-4F46-BE0B-1B90FD9806B0}"/>
              </a:ext>
            </a:extLst>
          </p:cNvPr>
          <p:cNvSpPr txBox="1"/>
          <p:nvPr/>
        </p:nvSpPr>
        <p:spPr>
          <a:xfrm>
            <a:off x="7396297" y="3099528"/>
            <a:ext cx="3402213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The first cell is the active cell</a:t>
            </a:r>
          </a:p>
          <a:p>
            <a:r>
              <a:rPr lang="en-US" dirty="0"/>
              <a:t>Click the </a:t>
            </a:r>
            <a:r>
              <a:rPr lang="en-US" b="1" dirty="0"/>
              <a:t>Run</a:t>
            </a:r>
            <a:r>
              <a:rPr lang="en-US" dirty="0"/>
              <a:t> button once.</a:t>
            </a:r>
          </a:p>
          <a:p>
            <a:r>
              <a:rPr lang="en-US" dirty="0"/>
              <a:t>The first cell code will be executed</a:t>
            </a:r>
          </a:p>
        </p:txBody>
      </p:sp>
    </p:spTree>
    <p:extLst>
      <p:ext uri="{BB962C8B-B14F-4D97-AF65-F5344CB8AC3E}">
        <p14:creationId xmlns:p14="http://schemas.microsoft.com/office/powerpoint/2010/main" val="985923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3C964D-159D-5F49-A19B-B6575CA6F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8FB55-88F7-8949-BE8C-F5D4B9543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8" y="0"/>
            <a:ext cx="1208078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A57B70-16FA-DF4C-B2B4-507627090657}"/>
              </a:ext>
            </a:extLst>
          </p:cNvPr>
          <p:cNvSpPr/>
          <p:nvPr/>
        </p:nvSpPr>
        <p:spPr>
          <a:xfrm>
            <a:off x="1774371" y="4659086"/>
            <a:ext cx="2122715" cy="34834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B9E94A-3E42-4742-9FB4-78B98A09804A}"/>
              </a:ext>
            </a:extLst>
          </p:cNvPr>
          <p:cNvSpPr txBox="1"/>
          <p:nvPr/>
        </p:nvSpPr>
        <p:spPr>
          <a:xfrm>
            <a:off x="6988629" y="2819400"/>
            <a:ext cx="4225900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The first cell just does some setup stuff</a:t>
            </a:r>
          </a:p>
          <a:p>
            <a:r>
              <a:rPr lang="en-US" dirty="0"/>
              <a:t>The print statement helps to confirm the </a:t>
            </a:r>
          </a:p>
          <a:p>
            <a:r>
              <a:rPr lang="en-US" dirty="0"/>
              <a:t>   cell code was executed</a:t>
            </a:r>
          </a:p>
          <a:p>
            <a:r>
              <a:rPr lang="en-US" dirty="0"/>
              <a:t>The next cell is now primed.  Hit </a:t>
            </a:r>
            <a:r>
              <a:rPr lang="en-US" b="1" dirty="0"/>
              <a:t>Run</a:t>
            </a:r>
            <a:r>
              <a:rPr lang="en-US" dirty="0"/>
              <a:t> again.</a:t>
            </a:r>
          </a:p>
        </p:txBody>
      </p:sp>
    </p:spTree>
    <p:extLst>
      <p:ext uri="{BB962C8B-B14F-4D97-AF65-F5344CB8AC3E}">
        <p14:creationId xmlns:p14="http://schemas.microsoft.com/office/powerpoint/2010/main" val="3590838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6358D3-3566-4842-818B-66146FB37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5526EC-8540-354D-A060-AADB003D7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8" y="0"/>
            <a:ext cx="1208078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D122EB-21C4-B14F-9684-A77C89777CCC}"/>
              </a:ext>
            </a:extLst>
          </p:cNvPr>
          <p:cNvSpPr txBox="1"/>
          <p:nvPr/>
        </p:nvSpPr>
        <p:spPr>
          <a:xfrm>
            <a:off x="7158292" y="2656114"/>
            <a:ext cx="4195508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This cell creates two new variables, x and y</a:t>
            </a:r>
          </a:p>
          <a:p>
            <a:r>
              <a:rPr lang="en-US" dirty="0"/>
              <a:t> and requests and displays a scatterplot.</a:t>
            </a:r>
          </a:p>
          <a:p>
            <a:r>
              <a:rPr lang="en-US" dirty="0"/>
              <a:t>The scatterplot is displayed because you</a:t>
            </a:r>
          </a:p>
          <a:p>
            <a:r>
              <a:rPr lang="en-US" dirty="0"/>
              <a:t> hit </a:t>
            </a:r>
            <a:r>
              <a:rPr lang="en-US" b="1" dirty="0"/>
              <a:t>Run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7092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6E8C65-64AA-244F-A60D-1E260DB11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F39F1-0472-664F-8B68-86D0948F3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8" y="0"/>
            <a:ext cx="1208078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587537-FB0A-464A-A51A-EC25F3090F0A}"/>
              </a:ext>
            </a:extLst>
          </p:cNvPr>
          <p:cNvSpPr txBox="1"/>
          <p:nvPr/>
        </p:nvSpPr>
        <p:spPr>
          <a:xfrm>
            <a:off x="6733749" y="1959428"/>
            <a:ext cx="4548233" cy="1477328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This cell makes the scatterplot of x vs. y </a:t>
            </a:r>
            <a:r>
              <a:rPr lang="en-US" b="1" dirty="0"/>
              <a:t>again</a:t>
            </a:r>
            <a:r>
              <a:rPr lang="en-US" dirty="0"/>
              <a:t>.</a:t>
            </a:r>
          </a:p>
          <a:p>
            <a:r>
              <a:rPr lang="en-US" dirty="0"/>
              <a:t>The x and y variables are </a:t>
            </a:r>
            <a:r>
              <a:rPr lang="en-US" dirty="0">
                <a:solidFill>
                  <a:srgbClr val="FF0000"/>
                </a:solidFill>
              </a:rPr>
              <a:t>still defined</a:t>
            </a:r>
          </a:p>
          <a:p>
            <a:r>
              <a:rPr lang="en-US" dirty="0"/>
              <a:t>  and available from previous cells.</a:t>
            </a:r>
          </a:p>
          <a:p>
            <a:r>
              <a:rPr lang="en-US" dirty="0"/>
              <a:t>This time, we add a title and axis labels.</a:t>
            </a:r>
          </a:p>
          <a:p>
            <a:r>
              <a:rPr lang="en-US" dirty="0"/>
              <a:t>Hit </a:t>
            </a:r>
            <a:r>
              <a:rPr lang="en-US" b="1" dirty="0"/>
              <a:t>Run</a:t>
            </a:r>
            <a:r>
              <a:rPr lang="en-US" dirty="0"/>
              <a:t> again to execute this cell.</a:t>
            </a:r>
          </a:p>
        </p:txBody>
      </p:sp>
    </p:spTree>
    <p:extLst>
      <p:ext uri="{BB962C8B-B14F-4D97-AF65-F5344CB8AC3E}">
        <p14:creationId xmlns:p14="http://schemas.microsoft.com/office/powerpoint/2010/main" val="2328694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36C52-F95B-8148-BD4A-5C5A6B8D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4AFEC-FF90-9B47-AFD7-2E65FF2B3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8793"/>
            <a:ext cx="12192000" cy="25204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BCF6C7-E0CB-CF4F-A43B-F4396F0B9F02}"/>
              </a:ext>
            </a:extLst>
          </p:cNvPr>
          <p:cNvSpPr txBox="1"/>
          <p:nvPr/>
        </p:nvSpPr>
        <p:spPr>
          <a:xfrm>
            <a:off x="7158292" y="2656114"/>
            <a:ext cx="3859967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Here, we’re just asking for the contents</a:t>
            </a:r>
          </a:p>
          <a:p>
            <a:r>
              <a:rPr lang="en-US" dirty="0"/>
              <a:t>  of the x and y arrays to be printed out.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520B0A-5303-AA44-BBA2-F2CE06F015E4}"/>
              </a:ext>
            </a:extLst>
          </p:cNvPr>
          <p:cNvSpPr txBox="1"/>
          <p:nvPr/>
        </p:nvSpPr>
        <p:spPr>
          <a:xfrm>
            <a:off x="888120" y="4922613"/>
            <a:ext cx="7099636" cy="144655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The next cell is empty.  In that cell </a:t>
            </a:r>
            <a:r>
              <a:rPr lang="en-US" dirty="0">
                <a:solidFill>
                  <a:srgbClr val="FF0000"/>
                </a:solidFill>
              </a:rPr>
              <a:t>enter the text below</a:t>
            </a:r>
            <a:r>
              <a:rPr lang="en-US" dirty="0"/>
              <a:t>, and then hit </a:t>
            </a:r>
            <a:r>
              <a:rPr lang="en-US" b="1" dirty="0"/>
              <a:t>Run</a:t>
            </a:r>
          </a:p>
          <a:p>
            <a:endParaRPr lang="en-US" dirty="0"/>
          </a:p>
          <a:p>
            <a:r>
              <a:rPr lang="en-US" sz="1600" dirty="0" err="1">
                <a:latin typeface="Courier" pitchFamily="2" charset="0"/>
              </a:rPr>
              <a:t>plt.plot</a:t>
            </a:r>
            <a:r>
              <a:rPr lang="en-US" sz="1600" dirty="0">
                <a:latin typeface="Courier" pitchFamily="2" charset="0"/>
              </a:rPr>
              <a:t>(</a:t>
            </a:r>
            <a:r>
              <a:rPr lang="en-US" sz="1600" dirty="0" err="1">
                <a:latin typeface="Courier" pitchFamily="2" charset="0"/>
              </a:rPr>
              <a:t>x,y</a:t>
            </a:r>
            <a:r>
              <a:rPr lang="en-US" sz="1600" dirty="0">
                <a:latin typeface="Courier" pitchFamily="2" charset="0"/>
              </a:rPr>
              <a:t>)</a:t>
            </a:r>
          </a:p>
          <a:p>
            <a:endParaRPr lang="en-US" dirty="0"/>
          </a:p>
          <a:p>
            <a:r>
              <a:rPr lang="en-US" dirty="0"/>
              <a:t># this plots a line plot instead of a scatterplot</a:t>
            </a:r>
          </a:p>
        </p:txBody>
      </p:sp>
    </p:spTree>
    <p:extLst>
      <p:ext uri="{BB962C8B-B14F-4D97-AF65-F5344CB8AC3E}">
        <p14:creationId xmlns:p14="http://schemas.microsoft.com/office/powerpoint/2010/main" val="674446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7837CE-202D-044B-902F-6D48C5476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26D678-6AF6-9941-BDE2-B05D27A31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626"/>
            <a:ext cx="12192000" cy="455074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65FBDD3-7ED9-3949-87A4-D5FE1FA2F856}"/>
              </a:ext>
            </a:extLst>
          </p:cNvPr>
          <p:cNvSpPr/>
          <p:nvPr/>
        </p:nvSpPr>
        <p:spPr>
          <a:xfrm>
            <a:off x="892628" y="5094515"/>
            <a:ext cx="1121228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EABCF6-0F5C-ED41-B67C-486D280DE4F0}"/>
              </a:ext>
            </a:extLst>
          </p:cNvPr>
          <p:cNvSpPr txBox="1"/>
          <p:nvPr/>
        </p:nvSpPr>
        <p:spPr>
          <a:xfrm>
            <a:off x="1453242" y="6150429"/>
            <a:ext cx="801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Important!  Close and halt the notebook when you are done (to free up resources).</a:t>
            </a:r>
          </a:p>
        </p:txBody>
      </p:sp>
    </p:spTree>
    <p:extLst>
      <p:ext uri="{BB962C8B-B14F-4D97-AF65-F5344CB8AC3E}">
        <p14:creationId xmlns:p14="http://schemas.microsoft.com/office/powerpoint/2010/main" val="795829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4CAE22-7C92-0B40-94D8-1F9CA8C1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D00E0-01B4-EB42-A498-6CE465020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626"/>
            <a:ext cx="12192000" cy="45507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CD3834-17C9-EC46-A989-8E80CC5FF030}"/>
              </a:ext>
            </a:extLst>
          </p:cNvPr>
          <p:cNvSpPr txBox="1"/>
          <p:nvPr/>
        </p:nvSpPr>
        <p:spPr>
          <a:xfrm>
            <a:off x="1426029" y="4267200"/>
            <a:ext cx="8758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Close up that terminal process too, if it’s still running (it may not be, due to ‘exit’ command).</a:t>
            </a:r>
          </a:p>
          <a:p>
            <a:r>
              <a:rPr lang="en-US" dirty="0"/>
              <a:t>We don’t want to leave old processes running, since they use resources, which are finite.</a:t>
            </a:r>
          </a:p>
          <a:p>
            <a:r>
              <a:rPr lang="en-US" dirty="0"/>
              <a:t>There is sometimes a </a:t>
            </a:r>
            <a:r>
              <a:rPr lang="en-US" b="1" dirty="0"/>
              <a:t>time lag </a:t>
            </a:r>
            <a:r>
              <a:rPr lang="en-US" dirty="0"/>
              <a:t>of a few seconds before this page is updated.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60481E-32CB-B846-9070-9CE69D506017}"/>
              </a:ext>
            </a:extLst>
          </p:cNvPr>
          <p:cNvSpPr/>
          <p:nvPr/>
        </p:nvSpPr>
        <p:spPr>
          <a:xfrm>
            <a:off x="1197428" y="1665515"/>
            <a:ext cx="1121228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F94D56-7A04-8C43-B8D7-5D2106DFBC5A}"/>
              </a:ext>
            </a:extLst>
          </p:cNvPr>
          <p:cNvSpPr/>
          <p:nvPr/>
        </p:nvSpPr>
        <p:spPr>
          <a:xfrm>
            <a:off x="9568543" y="3407812"/>
            <a:ext cx="1121228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56E6FB-02F7-3D45-A893-CD9FAC139768}"/>
              </a:ext>
            </a:extLst>
          </p:cNvPr>
          <p:cNvSpPr/>
          <p:nvPr/>
        </p:nvSpPr>
        <p:spPr>
          <a:xfrm>
            <a:off x="11070772" y="2601686"/>
            <a:ext cx="1121228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FB1ED4-1A49-5D4C-A958-58725BB95B90}"/>
              </a:ext>
            </a:extLst>
          </p:cNvPr>
          <p:cNvSpPr/>
          <p:nvPr/>
        </p:nvSpPr>
        <p:spPr>
          <a:xfrm>
            <a:off x="11775688" y="2074126"/>
            <a:ext cx="438083" cy="3755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58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30AC90-8D47-1F41-9177-770D409FF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example01.ipynb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55393E-091C-6F42-9BF2-925191153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19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502B33-0CCF-3644-A642-1EC5D949D42A}"/>
              </a:ext>
            </a:extLst>
          </p:cNvPr>
          <p:cNvSpPr txBox="1"/>
          <p:nvPr/>
        </p:nvSpPr>
        <p:spPr>
          <a:xfrm>
            <a:off x="4829655" y="4014788"/>
            <a:ext cx="3091680" cy="12003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HRRR forecast winds, observed</a:t>
            </a:r>
          </a:p>
          <a:p>
            <a:r>
              <a:rPr lang="en-US" dirty="0"/>
              <a:t> winds, and observed gusts for</a:t>
            </a:r>
          </a:p>
          <a:p>
            <a:r>
              <a:rPr lang="en-US" dirty="0"/>
              <a:t> ASOS stations in CONUS for</a:t>
            </a:r>
          </a:p>
          <a:p>
            <a:r>
              <a:rPr lang="en-US" dirty="0"/>
              <a:t> April 2019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1B6D08-75A5-0345-A1CD-EDF111B7F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463" y="0"/>
            <a:ext cx="4686653" cy="3260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8F1AA8-671D-BF48-864F-CE5BF4084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085" y="3294044"/>
            <a:ext cx="3502433" cy="34883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94E2A7-FD8C-BA42-B8CA-C8253AA2C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00" y="1756569"/>
            <a:ext cx="4534685" cy="45164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209A100-D6CA-0D46-A5C6-A7381288A199}"/>
              </a:ext>
            </a:extLst>
          </p:cNvPr>
          <p:cNvSpPr txBox="1"/>
          <p:nvPr/>
        </p:nvSpPr>
        <p:spPr>
          <a:xfrm>
            <a:off x="2452142" y="5215117"/>
            <a:ext cx="2090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Forecast v. observed</a:t>
            </a:r>
          </a:p>
          <a:p>
            <a:pPr algn="r"/>
            <a:r>
              <a:rPr lang="en-US" i="1" dirty="0"/>
              <a:t>winds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829518-490F-E04C-AC2D-41D4A6C2E5FD}"/>
              </a:ext>
            </a:extLst>
          </p:cNvPr>
          <p:cNvSpPr txBox="1"/>
          <p:nvPr/>
        </p:nvSpPr>
        <p:spPr>
          <a:xfrm>
            <a:off x="9531165" y="5782432"/>
            <a:ext cx="1862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Observed winds v.</a:t>
            </a:r>
          </a:p>
          <a:p>
            <a:pPr algn="r"/>
            <a:r>
              <a:rPr lang="en-US" i="1" dirty="0"/>
              <a:t>observed gusts</a:t>
            </a:r>
          </a:p>
        </p:txBody>
      </p:sp>
    </p:spTree>
    <p:extLst>
      <p:ext uri="{BB962C8B-B14F-4D97-AF65-F5344CB8AC3E}">
        <p14:creationId xmlns:p14="http://schemas.microsoft.com/office/powerpoint/2010/main" val="1556681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224DE-9058-214C-9BE7-B3D49CFE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resources (also see 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F8622-03BF-3248-A913-0F1056ABA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149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err="1"/>
              <a:t>Jupyter</a:t>
            </a:r>
            <a:r>
              <a:rPr lang="en-US" dirty="0"/>
              <a:t> notebook (on </a:t>
            </a:r>
            <a:r>
              <a:rPr lang="en-US" sz="2400" dirty="0" err="1">
                <a:latin typeface="Courier" pitchFamily="2" charset="0"/>
              </a:rPr>
              <a:t>reed.atmos.albany.edu</a:t>
            </a:r>
            <a:r>
              <a:rPr lang="en-US" sz="2400" dirty="0">
                <a:latin typeface="Courier" pitchFamily="2" charset="0"/>
              </a:rPr>
              <a:t> </a:t>
            </a:r>
            <a:r>
              <a:rPr lang="en-US" dirty="0"/>
              <a:t>or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sz="2400" dirty="0" err="1">
                <a:latin typeface="Courier" pitchFamily="2" charset="0"/>
              </a:rPr>
              <a:t>ash.atmos.albany.edu</a:t>
            </a:r>
            <a:r>
              <a:rPr lang="en-US" sz="2400" dirty="0"/>
              <a:t> </a:t>
            </a:r>
            <a:r>
              <a:rPr lang="en-US" dirty="0"/>
              <a:t>or</a:t>
            </a:r>
            <a:r>
              <a:rPr lang="en-US" sz="2400" dirty="0"/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lore.atmos.albany.edu</a:t>
            </a:r>
            <a:r>
              <a:rPr lang="en-US" dirty="0"/>
              <a:t>)</a:t>
            </a:r>
          </a:p>
          <a:p>
            <a:r>
              <a:rPr lang="en-US" dirty="0"/>
              <a:t>Class web page (syllabus and class materials): </a:t>
            </a:r>
            <a:r>
              <a:rPr lang="en-US" dirty="0">
                <a:hlinkClick r:id="rId3"/>
              </a:rPr>
              <a:t>http://www.atmos.albany.edu/facstaff/rfovell/ATM240</a:t>
            </a:r>
            <a:endParaRPr lang="en-US" dirty="0"/>
          </a:p>
          <a:p>
            <a:r>
              <a:rPr lang="en-US" dirty="0"/>
              <a:t>Zoom meetings: access &amp; archive on Blackboard</a:t>
            </a:r>
          </a:p>
          <a:p>
            <a:r>
              <a:rPr lang="en-US" dirty="0"/>
              <a:t>Lin (2012) book “A Hands-On Introduction to Using Python in the Atmospheric and Oceanic Sciences” [“Lin-2012”]</a:t>
            </a:r>
          </a:p>
          <a:p>
            <a:pPr lvl="1"/>
            <a:r>
              <a:rPr lang="en-US" dirty="0"/>
              <a:t>Link on class web page.  Needed updating for modern Python 3.  The copy I provide has alterations and notes added.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ADA9C-4D79-224F-877D-24CAB985F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52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5CD41-546E-C741-A282-BEDD7E1E5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example02.ipynb #1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16E2DA-033B-5746-B8D3-65BA9ABCF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F18773-90A7-4141-B113-03CE9520E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1935316"/>
            <a:ext cx="9093200" cy="4521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DE4CF4-2F31-BE46-BE54-84644B0A177A}"/>
              </a:ext>
            </a:extLst>
          </p:cNvPr>
          <p:cNvSpPr txBox="1"/>
          <p:nvPr/>
        </p:nvSpPr>
        <p:spPr>
          <a:xfrm>
            <a:off x="840661" y="1386348"/>
            <a:ext cx="963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• Reads in NAM model GRIB2 output, color shaded 500 mb height, contoured sea-level pressure (SLP)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278B71-BECD-6B51-AFCE-05ACF6D5FE77}"/>
              </a:ext>
            </a:extLst>
          </p:cNvPr>
          <p:cNvSpPr txBox="1"/>
          <p:nvPr/>
        </p:nvSpPr>
        <p:spPr>
          <a:xfrm>
            <a:off x="6248400" y="322358"/>
            <a:ext cx="5621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notebook uses </a:t>
            </a:r>
            <a:r>
              <a:rPr lang="en-US" dirty="0" err="1"/>
              <a:t>pygrib</a:t>
            </a:r>
            <a:r>
              <a:rPr lang="en-US" dirty="0"/>
              <a:t>, which is no longer supported,</a:t>
            </a:r>
          </a:p>
          <a:p>
            <a:r>
              <a:rPr lang="en-US" dirty="0"/>
              <a:t> and requires an ‘old’ python environment… </a:t>
            </a:r>
            <a:r>
              <a:rPr lang="en-US" b="1" dirty="0"/>
              <a:t>see next slide</a:t>
            </a:r>
          </a:p>
        </p:txBody>
      </p:sp>
    </p:spTree>
    <p:extLst>
      <p:ext uri="{BB962C8B-B14F-4D97-AF65-F5344CB8AC3E}">
        <p14:creationId xmlns:p14="http://schemas.microsoft.com/office/powerpoint/2010/main" val="1267516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5871A5-4CDF-7DCA-5644-DB2BD1906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68480" cy="70510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2BD4B0C-55A7-4927-0007-4F34E0533E29}"/>
              </a:ext>
            </a:extLst>
          </p:cNvPr>
          <p:cNvSpPr/>
          <p:nvPr/>
        </p:nvSpPr>
        <p:spPr>
          <a:xfrm>
            <a:off x="9258300" y="304800"/>
            <a:ext cx="2659380" cy="508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14E92B-1BAC-E8FA-EBAF-2034B8814BFD}"/>
              </a:ext>
            </a:extLst>
          </p:cNvPr>
          <p:cNvSpPr txBox="1"/>
          <p:nvPr/>
        </p:nvSpPr>
        <p:spPr>
          <a:xfrm>
            <a:off x="6794500" y="2777758"/>
            <a:ext cx="4182042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We’re using an obsolete environment to</a:t>
            </a:r>
          </a:p>
          <a:p>
            <a:r>
              <a:rPr lang="en-US" dirty="0"/>
              <a:t> make use of </a:t>
            </a:r>
            <a:r>
              <a:rPr lang="en-US" dirty="0" err="1"/>
              <a:t>pygrib</a:t>
            </a:r>
            <a:r>
              <a:rPr lang="en-US" dirty="0"/>
              <a:t>… but newer packages</a:t>
            </a:r>
          </a:p>
          <a:p>
            <a:r>
              <a:rPr lang="en-US" dirty="0"/>
              <a:t> will be missing or not work</a:t>
            </a:r>
          </a:p>
          <a:p>
            <a:endParaRPr lang="en-US" dirty="0"/>
          </a:p>
          <a:p>
            <a:r>
              <a:rPr lang="en-US" dirty="0"/>
              <a:t>Newer packages for reading GRIB files</a:t>
            </a:r>
          </a:p>
          <a:p>
            <a:r>
              <a:rPr lang="en-US" dirty="0"/>
              <a:t> have disadvantages and advantages</a:t>
            </a:r>
          </a:p>
          <a:p>
            <a:endParaRPr lang="en-US" dirty="0"/>
          </a:p>
          <a:p>
            <a:r>
              <a:rPr lang="en-US" dirty="0"/>
              <a:t>This notebook will eventually stop working</a:t>
            </a:r>
          </a:p>
        </p:txBody>
      </p:sp>
    </p:spTree>
    <p:extLst>
      <p:ext uri="{BB962C8B-B14F-4D97-AF65-F5344CB8AC3E}">
        <p14:creationId xmlns:p14="http://schemas.microsoft.com/office/powerpoint/2010/main" val="2333415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97E8C-FC6E-AA42-9B9F-C0A7943D0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example02.ipynb #2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59DAF4-969D-6F48-9A22-902871BEA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AB826B-E5CB-044D-84E2-0945C9664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0308"/>
            <a:ext cx="12192000" cy="1357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14C744-395D-7949-92AB-5E1E1C985F51}"/>
              </a:ext>
            </a:extLst>
          </p:cNvPr>
          <p:cNvSpPr txBox="1"/>
          <p:nvPr/>
        </p:nvSpPr>
        <p:spPr>
          <a:xfrm>
            <a:off x="840661" y="1386348"/>
            <a:ext cx="93778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• SLP is very noisy.  </a:t>
            </a:r>
            <a:r>
              <a:rPr lang="en-US" b="1" dirty="0"/>
              <a:t>Uncomment line 62</a:t>
            </a:r>
            <a:r>
              <a:rPr lang="en-US" dirty="0"/>
              <a:t> in third cell to replace </a:t>
            </a:r>
            <a:r>
              <a:rPr lang="en-US" dirty="0" err="1"/>
              <a:t>slp</a:t>
            </a:r>
            <a:r>
              <a:rPr lang="en-US" dirty="0"/>
              <a:t> variable with </a:t>
            </a:r>
            <a:r>
              <a:rPr lang="en-US" b="1" dirty="0"/>
              <a:t>smoothed</a:t>
            </a:r>
            <a:r>
              <a:rPr lang="en-US" dirty="0"/>
              <a:t> version </a:t>
            </a:r>
          </a:p>
          <a:p>
            <a:r>
              <a:rPr lang="en-US" dirty="0"/>
              <a:t>	(i.e., remove hash mark).</a:t>
            </a:r>
          </a:p>
          <a:p>
            <a:r>
              <a:rPr lang="en-US" dirty="0"/>
              <a:t>• </a:t>
            </a:r>
            <a:r>
              <a:rPr lang="en-US" sz="1600" dirty="0">
                <a:latin typeface="Courier" pitchFamily="2" charset="0"/>
              </a:rPr>
              <a:t>sigma</a:t>
            </a:r>
            <a:r>
              <a:rPr lang="en-US" dirty="0"/>
              <a:t> controls magnitude of the smoothing.  Play with it.</a:t>
            </a:r>
          </a:p>
          <a:p>
            <a:r>
              <a:rPr lang="en-US" dirty="0"/>
              <a:t>• Click in this cell (to make sure it’s active) and hit </a:t>
            </a:r>
            <a:r>
              <a:rPr lang="en-US" b="1" dirty="0"/>
              <a:t>Run</a:t>
            </a:r>
            <a:r>
              <a:rPr lang="en-US" dirty="0"/>
              <a:t> to execute the cell again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CE3027-203F-F744-8C66-F502E9CDB06A}"/>
              </a:ext>
            </a:extLst>
          </p:cNvPr>
          <p:cNvCxnSpPr/>
          <p:nvPr/>
        </p:nvCxnSpPr>
        <p:spPr>
          <a:xfrm flipH="1" flipV="1">
            <a:off x="838200" y="3996813"/>
            <a:ext cx="120445" cy="107663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771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6E4BC-8541-C245-8759-46AF2B37C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example02.ipynb #3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31DB70-B4E7-4E4D-BDA9-5C4FF6CCD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C6C9C5-8B41-8C4A-9699-CE5A4C375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1938528"/>
            <a:ext cx="9093200" cy="452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F1645D-6D60-2743-B112-8C9561DD71D0}"/>
              </a:ext>
            </a:extLst>
          </p:cNvPr>
          <p:cNvSpPr txBox="1"/>
          <p:nvPr/>
        </p:nvSpPr>
        <p:spPr>
          <a:xfrm>
            <a:off x="840661" y="1386348"/>
            <a:ext cx="10622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• SLP field is now much smoother, thanks to </a:t>
            </a:r>
            <a:r>
              <a:rPr lang="en-US" sz="1600" dirty="0" err="1">
                <a:latin typeface="Courier" pitchFamily="2" charset="0"/>
              </a:rPr>
              <a:t>gaussian_filter</a:t>
            </a:r>
            <a:r>
              <a:rPr lang="en-US" dirty="0"/>
              <a:t>.  Play with </a:t>
            </a:r>
            <a:r>
              <a:rPr lang="en-US" sz="1600" dirty="0">
                <a:latin typeface="Courier" pitchFamily="2" charset="0"/>
              </a:rPr>
              <a:t>sigma</a:t>
            </a:r>
            <a:r>
              <a:rPr lang="en-US" dirty="0"/>
              <a:t> parameter to see its effect.</a:t>
            </a:r>
          </a:p>
        </p:txBody>
      </p:sp>
    </p:spTree>
    <p:extLst>
      <p:ext uri="{BB962C8B-B14F-4D97-AF65-F5344CB8AC3E}">
        <p14:creationId xmlns:p14="http://schemas.microsoft.com/office/powerpoint/2010/main" val="3620250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84F04-142C-FC4F-BB02-B8B55888C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example02.ipynb #4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8D9D3-C50A-224A-9D22-1D5618E2E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Try this:</a:t>
            </a:r>
          </a:p>
          <a:p>
            <a:pPr lvl="1"/>
            <a:r>
              <a:rPr lang="en-US" dirty="0"/>
              <a:t>Comment out line 62 </a:t>
            </a:r>
            <a:r>
              <a:rPr lang="en-US" u="sng" dirty="0"/>
              <a:t>again</a:t>
            </a:r>
            <a:r>
              <a:rPr lang="en-US" dirty="0"/>
              <a:t> (i.e., put the hash mark back)</a:t>
            </a:r>
          </a:p>
          <a:p>
            <a:pPr lvl="1"/>
            <a:r>
              <a:rPr lang="en-US" b="1" dirty="0"/>
              <a:t>Run</a:t>
            </a:r>
            <a:r>
              <a:rPr lang="en-US" dirty="0"/>
              <a:t> the cell again.</a:t>
            </a:r>
          </a:p>
          <a:p>
            <a:pPr lvl="1"/>
            <a:r>
              <a:rPr lang="en-US" dirty="0"/>
              <a:t>You are wanting to see the </a:t>
            </a:r>
            <a:r>
              <a:rPr lang="en-US" u="sng" dirty="0"/>
              <a:t>unsmoothed</a:t>
            </a:r>
            <a:r>
              <a:rPr lang="en-US" dirty="0"/>
              <a:t> version of SLP again</a:t>
            </a:r>
          </a:p>
          <a:p>
            <a:pPr lvl="1"/>
            <a:r>
              <a:rPr lang="en-US" dirty="0"/>
              <a:t>What do you see?</a:t>
            </a:r>
          </a:p>
          <a:p>
            <a:pPr lvl="1"/>
            <a:r>
              <a:rPr lang="en-US" dirty="0"/>
              <a:t>What happens if you re-enable the smoothing and run the cell repeatedly?</a:t>
            </a:r>
          </a:p>
          <a:p>
            <a:pPr lvl="1"/>
            <a:endParaRPr lang="en-US" dirty="0"/>
          </a:p>
          <a:p>
            <a:r>
              <a:rPr lang="en-US" dirty="0"/>
              <a:t>Rerunning or reinitializing a notebook</a:t>
            </a:r>
          </a:p>
          <a:p>
            <a:pPr lvl="1"/>
            <a:r>
              <a:rPr lang="en-US" dirty="0"/>
              <a:t>Sometimes, you need to start from scratch (reboot).  Do one of these:</a:t>
            </a:r>
          </a:p>
          <a:p>
            <a:pPr lvl="1"/>
            <a:r>
              <a:rPr lang="en-US" dirty="0"/>
              <a:t>(1) Go back to the </a:t>
            </a:r>
            <a:r>
              <a:rPr lang="en-US" dirty="0">
                <a:solidFill>
                  <a:srgbClr val="FF0000"/>
                </a:solidFill>
              </a:rPr>
              <a:t>top</a:t>
            </a:r>
            <a:r>
              <a:rPr lang="en-US" dirty="0"/>
              <a:t> cell, and </a:t>
            </a:r>
            <a:r>
              <a:rPr lang="en-US" b="1" dirty="0"/>
              <a:t>Run</a:t>
            </a:r>
            <a:r>
              <a:rPr lang="en-US" dirty="0"/>
              <a:t> again (or select </a:t>
            </a:r>
            <a:r>
              <a:rPr lang="en-US" b="1" dirty="0"/>
              <a:t>Run all </a:t>
            </a:r>
            <a:r>
              <a:rPr lang="en-US" dirty="0"/>
              <a:t>from </a:t>
            </a:r>
            <a:r>
              <a:rPr lang="en-US" b="1" dirty="0"/>
              <a:t>Cell</a:t>
            </a:r>
            <a:r>
              <a:rPr lang="en-US" dirty="0"/>
              <a:t> menu)</a:t>
            </a:r>
          </a:p>
          <a:p>
            <a:pPr lvl="1"/>
            <a:r>
              <a:rPr lang="en-US" dirty="0"/>
              <a:t>(2) From </a:t>
            </a:r>
            <a:r>
              <a:rPr lang="en-US" b="1" dirty="0"/>
              <a:t>Kernel</a:t>
            </a:r>
            <a:r>
              <a:rPr lang="en-US" dirty="0"/>
              <a:t> menu, select one of the </a:t>
            </a:r>
            <a:r>
              <a:rPr lang="en-US" b="1" dirty="0"/>
              <a:t>Restart</a:t>
            </a:r>
            <a:r>
              <a:rPr lang="en-US" dirty="0"/>
              <a:t> options</a:t>
            </a:r>
          </a:p>
          <a:p>
            <a:pPr lvl="1"/>
            <a:r>
              <a:rPr lang="en-US" dirty="0"/>
              <a:t>(3) From </a:t>
            </a:r>
            <a:r>
              <a:rPr lang="en-US" b="1" dirty="0"/>
              <a:t>File</a:t>
            </a:r>
            <a:r>
              <a:rPr lang="en-US" dirty="0"/>
              <a:t> menu, </a:t>
            </a:r>
            <a:r>
              <a:rPr lang="en-US" b="1" dirty="0"/>
              <a:t>Close and Halt</a:t>
            </a:r>
            <a:r>
              <a:rPr lang="en-US" dirty="0"/>
              <a:t>, and reopen notebook to start over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EBDFF5-89D7-8649-A83A-BD619E4B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84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5447A-21AA-AE4D-BDDD-C00D95F12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example03.ipynb </a:t>
            </a:r>
            <a:br>
              <a:rPr lang="en-US" dirty="0"/>
            </a:br>
            <a:r>
              <a:rPr lang="en-US" dirty="0"/>
              <a:t>#1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76FC2-FE46-3C44-9DAE-EE60E0E6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715309-9187-2148-BD8E-F7E1CF5619CF}"/>
              </a:ext>
            </a:extLst>
          </p:cNvPr>
          <p:cNvSpPr txBox="1"/>
          <p:nvPr/>
        </p:nvSpPr>
        <p:spPr>
          <a:xfrm>
            <a:off x="280219" y="1976284"/>
            <a:ext cx="48239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• This notebook accesses archived Level 2 </a:t>
            </a:r>
          </a:p>
          <a:p>
            <a:r>
              <a:rPr lang="en-US" dirty="0"/>
              <a:t>  NEXRAD radar data from Amazon Web Services </a:t>
            </a:r>
          </a:p>
          <a:p>
            <a:r>
              <a:rPr lang="en-US" dirty="0"/>
              <a:t>  for a specified station and plots base reflectivity </a:t>
            </a:r>
          </a:p>
          <a:p>
            <a:r>
              <a:rPr lang="en-US" dirty="0"/>
              <a:t>  using the NWS reflectivity color scale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• This particular example is Milwaukee (KMKX)</a:t>
            </a:r>
          </a:p>
          <a:p>
            <a:r>
              <a:rPr lang="en-US" dirty="0"/>
              <a:t>  radar for 26 July 2020 at 23:07Z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689C4C-FA2F-2760-3381-FCD865EAE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453" y="0"/>
            <a:ext cx="7344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35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6A0353-5401-462D-C275-CD13B8329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0"/>
            <a:ext cx="12123069" cy="17108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BB9501-761C-9648-B4B9-7FAD1C838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example03.ipynb #2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97060-DB58-CE44-8653-A19D79BBD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26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41F6FCA-EDB7-E144-9D2B-F6A27A505C36}"/>
              </a:ext>
            </a:extLst>
          </p:cNvPr>
          <p:cNvSpPr/>
          <p:nvPr/>
        </p:nvSpPr>
        <p:spPr>
          <a:xfrm>
            <a:off x="1390700" y="3302000"/>
            <a:ext cx="1121228" cy="34673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FA5A02-3C0D-264D-A778-5DB75CCD5195}"/>
              </a:ext>
            </a:extLst>
          </p:cNvPr>
          <p:cNvSpPr txBox="1"/>
          <p:nvPr/>
        </p:nvSpPr>
        <p:spPr>
          <a:xfrm>
            <a:off x="1884761" y="3775736"/>
            <a:ext cx="3621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Radar selected is KMKX = Milwaukee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7A039-0FBF-7C4C-41C7-4D128465C224}"/>
              </a:ext>
            </a:extLst>
          </p:cNvPr>
          <p:cNvSpPr txBox="1"/>
          <p:nvPr/>
        </p:nvSpPr>
        <p:spPr>
          <a:xfrm>
            <a:off x="0" y="1617094"/>
            <a:ext cx="7226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Repurposing this notebook is as easy as changing the station and the time</a:t>
            </a:r>
          </a:p>
        </p:txBody>
      </p:sp>
    </p:spTree>
    <p:extLst>
      <p:ext uri="{BB962C8B-B14F-4D97-AF65-F5344CB8AC3E}">
        <p14:creationId xmlns:p14="http://schemas.microsoft.com/office/powerpoint/2010/main" val="1379184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B9501-761C-9648-B4B9-7FAD1C838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example03.ipynb #3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97060-DB58-CE44-8653-A19D79BBD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27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41F6FCA-EDB7-E144-9D2B-F6A27A505C36}"/>
              </a:ext>
            </a:extLst>
          </p:cNvPr>
          <p:cNvSpPr/>
          <p:nvPr/>
        </p:nvSpPr>
        <p:spPr>
          <a:xfrm>
            <a:off x="1390700" y="3302000"/>
            <a:ext cx="1121228" cy="34673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FA5A02-3C0D-264D-A778-5DB75CCD5195}"/>
              </a:ext>
            </a:extLst>
          </p:cNvPr>
          <p:cNvSpPr txBox="1"/>
          <p:nvPr/>
        </p:nvSpPr>
        <p:spPr>
          <a:xfrm>
            <a:off x="1884761" y="3775736"/>
            <a:ext cx="3621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Radar selected is KMKX = Milwaukee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76BAE2-B2A7-3AF4-07C4-47D9375F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12" y="1442245"/>
            <a:ext cx="10714947" cy="51625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22E9C9-B7F5-4158-F6AA-CE241C4B8114}"/>
              </a:ext>
            </a:extLst>
          </p:cNvPr>
          <p:cNvSpPr txBox="1"/>
          <p:nvPr/>
        </p:nvSpPr>
        <p:spPr>
          <a:xfrm>
            <a:off x="4292600" y="3030946"/>
            <a:ext cx="6033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are the times fetched from Amazon – they span an hour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497ACE-FA6F-EAF4-09FC-222288F875C2}"/>
              </a:ext>
            </a:extLst>
          </p:cNvPr>
          <p:cNvSpPr/>
          <p:nvPr/>
        </p:nvSpPr>
        <p:spPr>
          <a:xfrm>
            <a:off x="425500" y="6316399"/>
            <a:ext cx="1860500" cy="34673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B797F7-A930-0D5C-BAE0-62E74BAEACE0}"/>
              </a:ext>
            </a:extLst>
          </p:cNvPr>
          <p:cNvSpPr txBox="1"/>
          <p:nvPr/>
        </p:nvSpPr>
        <p:spPr>
          <a:xfrm>
            <a:off x="4531360" y="5186230"/>
            <a:ext cx="657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We’re selecting the 2</a:t>
            </a:r>
            <a:r>
              <a:rPr lang="en-US" baseline="30000" dirty="0"/>
              <a:t>nd</a:t>
            </a:r>
            <a:r>
              <a:rPr lang="en-US" dirty="0"/>
              <a:t> time listed (</a:t>
            </a:r>
            <a:r>
              <a:rPr lang="en-US" i="1" dirty="0"/>
              <a:t>Python uses 0-based numbering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3501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E4AAA1-AD2A-E045-9359-628B79D1AE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Some plots we made in </a:t>
            </a:r>
            <a:br>
              <a:rPr lang="en-US" dirty="0"/>
            </a:br>
            <a:r>
              <a:rPr lang="en-US" dirty="0"/>
              <a:t>2020 and 2021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811FC95-CFDB-424B-8CCA-2C326DA474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67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58244D-114D-14FB-8876-DE95044F7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Basemap</a:t>
            </a:r>
            <a:r>
              <a:rPr lang="en-US" dirty="0"/>
              <a:t> of NY State </a:t>
            </a:r>
            <a:r>
              <a:rPr lang="en-US" dirty="0" err="1"/>
              <a:t>Mesonet</a:t>
            </a:r>
            <a:r>
              <a:rPr lang="en-US" dirty="0"/>
              <a:t> stations superimposed on HRRR model topography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9C0B1A-177C-18F0-EF22-74A26A52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00" y="1806575"/>
            <a:ext cx="69342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17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DB091-8ED7-AB40-B85C-C71B0F24D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Packages used this term (subject to change)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F2961E-D4CA-E149-9A23-D08177FDD8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numpy</a:t>
            </a:r>
            <a:r>
              <a:rPr lang="en-US" dirty="0"/>
              <a:t> [arrays and operations]</a:t>
            </a:r>
          </a:p>
          <a:p>
            <a:r>
              <a:rPr lang="en-US" dirty="0"/>
              <a:t>math</a:t>
            </a:r>
          </a:p>
          <a:p>
            <a:r>
              <a:rPr lang="en-US" dirty="0"/>
              <a:t>matplotlib [plots]</a:t>
            </a:r>
          </a:p>
          <a:p>
            <a:r>
              <a:rPr lang="en-US" b="1" dirty="0" err="1"/>
              <a:t>cartopy</a:t>
            </a:r>
            <a:r>
              <a:rPr lang="en-US" dirty="0"/>
              <a:t> [map making]</a:t>
            </a:r>
          </a:p>
          <a:p>
            <a:r>
              <a:rPr lang="en-US" b="1" dirty="0" err="1"/>
              <a:t>pyproj</a:t>
            </a:r>
            <a:r>
              <a:rPr lang="en-US" dirty="0"/>
              <a:t> [map projections]</a:t>
            </a:r>
          </a:p>
          <a:p>
            <a:r>
              <a:rPr lang="en-US" b="1" dirty="0" err="1"/>
              <a:t>metpy</a:t>
            </a:r>
            <a:r>
              <a:rPr lang="en-US" dirty="0"/>
              <a:t> [soundings, plots, cross-sections, units, more]</a:t>
            </a:r>
          </a:p>
          <a:p>
            <a:r>
              <a:rPr lang="en-US" b="1" dirty="0"/>
              <a:t>siphon</a:t>
            </a:r>
            <a:r>
              <a:rPr lang="en-US" dirty="0"/>
              <a:t> [data ingestion]</a:t>
            </a:r>
          </a:p>
          <a:p>
            <a:r>
              <a:rPr lang="en-US" b="1" dirty="0" err="1"/>
              <a:t>scipy</a:t>
            </a:r>
            <a:r>
              <a:rPr lang="en-US" dirty="0"/>
              <a:t> [smoothing, interpolation]</a:t>
            </a:r>
          </a:p>
          <a:p>
            <a:r>
              <a:rPr lang="en-US" dirty="0"/>
              <a:t>pandas [database]</a:t>
            </a:r>
          </a:p>
          <a:p>
            <a:r>
              <a:rPr lang="en-US" dirty="0" err="1"/>
              <a:t>xarray</a:t>
            </a:r>
            <a:r>
              <a:rPr lang="en-US" dirty="0"/>
              <a:t> [database]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2629C9-3B3F-6840-9813-5409BFC720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err="1"/>
              <a:t>cfgrib</a:t>
            </a:r>
            <a:r>
              <a:rPr lang="en-US" b="1" dirty="0"/>
              <a:t> </a:t>
            </a:r>
            <a:r>
              <a:rPr lang="en-US" dirty="0"/>
              <a:t>[dealing with GRIB data]</a:t>
            </a:r>
            <a:endParaRPr lang="en-US" b="1" dirty="0"/>
          </a:p>
          <a:p>
            <a:r>
              <a:rPr lang="en-US" b="1" dirty="0" err="1"/>
              <a:t>shapley</a:t>
            </a:r>
            <a:r>
              <a:rPr lang="en-US" b="1" dirty="0"/>
              <a:t> </a:t>
            </a:r>
            <a:r>
              <a:rPr lang="en-US" dirty="0"/>
              <a:t>[cartographic objects]</a:t>
            </a:r>
          </a:p>
          <a:p>
            <a:r>
              <a:rPr lang="en-US" dirty="0"/>
              <a:t>datetime</a:t>
            </a:r>
          </a:p>
          <a:p>
            <a:r>
              <a:rPr lang="en-US" dirty="0" err="1"/>
              <a:t>os</a:t>
            </a:r>
            <a:r>
              <a:rPr lang="en-US" dirty="0"/>
              <a:t>, sys, glob [operating system hooks]</a:t>
            </a:r>
          </a:p>
          <a:p>
            <a:r>
              <a:rPr lang="en-US" dirty="0" err="1"/>
              <a:t>mpl_toolkits</a:t>
            </a:r>
            <a:r>
              <a:rPr lang="en-US" dirty="0"/>
              <a:t> [plot tricks]</a:t>
            </a:r>
          </a:p>
          <a:p>
            <a:r>
              <a:rPr lang="en-US" dirty="0"/>
              <a:t>random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netCDF4 [dealing with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netCDF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files]</a:t>
            </a:r>
          </a:p>
          <a:p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sklearn</a:t>
            </a:r>
            <a:r>
              <a:rPr lang="en-US" dirty="0"/>
              <a:t> [stats and machine learning]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91A808-8FF1-0348-892A-43C0747CA5B8}"/>
              </a:ext>
            </a:extLst>
          </p:cNvPr>
          <p:cNvSpPr txBox="1"/>
          <p:nvPr/>
        </p:nvSpPr>
        <p:spPr>
          <a:xfrm>
            <a:off x="6378766" y="6323682"/>
            <a:ext cx="4946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bold</a:t>
            </a:r>
            <a:r>
              <a:rPr lang="en-US" dirty="0"/>
              <a:t> = may not be part of a default python 3 install</a:t>
            </a:r>
          </a:p>
        </p:txBody>
      </p:sp>
    </p:spTree>
    <p:extLst>
      <p:ext uri="{BB962C8B-B14F-4D97-AF65-F5344CB8AC3E}">
        <p14:creationId xmlns:p14="http://schemas.microsoft.com/office/powerpoint/2010/main" val="306216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CA797A-01EF-BA4D-8874-564656FF3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30" y="0"/>
            <a:ext cx="10287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DD43E5-0481-F24C-B132-8D3BB84CE356}"/>
              </a:ext>
            </a:extLst>
          </p:cNvPr>
          <p:cNvSpPr txBox="1"/>
          <p:nvPr/>
        </p:nvSpPr>
        <p:spPr>
          <a:xfrm>
            <a:off x="214370" y="1795749"/>
            <a:ext cx="178555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Weather data</a:t>
            </a:r>
          </a:p>
          <a:p>
            <a:r>
              <a:rPr lang="en-US" dirty="0"/>
              <a:t>from a San Diego</a:t>
            </a:r>
          </a:p>
          <a:p>
            <a:r>
              <a:rPr lang="en-US" dirty="0"/>
              <a:t>area station</a:t>
            </a:r>
          </a:p>
        </p:txBody>
      </p:sp>
    </p:spTree>
    <p:extLst>
      <p:ext uri="{BB962C8B-B14F-4D97-AF65-F5344CB8AC3E}">
        <p14:creationId xmlns:p14="http://schemas.microsoft.com/office/powerpoint/2010/main" val="888320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B871CE-5761-D544-B89A-3C8772AFB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Winds at three lee slope surface stations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D3AF0D-4750-1E46-9BB1-3E63501AA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819042"/>
            <a:ext cx="9398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95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C235D-4EBD-4B4E-BDE6-423915795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70542"/>
            <a:ext cx="10972800" cy="54864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A2B0976-3FE3-BC42-8872-B8D219EFB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 cases v. deaths from 2020 (NY)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ABCA0B-DE0B-1CE1-04AC-1699F6DF71D5}"/>
              </a:ext>
            </a:extLst>
          </p:cNvPr>
          <p:cNvSpPr txBox="1"/>
          <p:nvPr/>
        </p:nvSpPr>
        <p:spPr>
          <a:xfrm>
            <a:off x="241300" y="6388100"/>
            <a:ext cx="363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I’m now calling this an “iceberg plot”</a:t>
            </a:r>
          </a:p>
        </p:txBody>
      </p:sp>
    </p:spTree>
    <p:extLst>
      <p:ext uri="{BB962C8B-B14F-4D97-AF65-F5344CB8AC3E}">
        <p14:creationId xmlns:p14="http://schemas.microsoft.com/office/powerpoint/2010/main" val="648189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6B85-C72C-355B-46EC-4AADBB766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flu cases and tests: 2017-2021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030A66-D70C-2149-F348-701E77C40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38194"/>
            <a:ext cx="10972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47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5B2BE-F0FC-EAA2-FAC5-4ABAA9BE8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 case, tests, and deaths from the UK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75BE6-6369-EF6D-CFB2-F7119E4BF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10972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48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6388D2-6163-DE47-BD29-36F2EFCE2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984" y="0"/>
            <a:ext cx="7923829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026E579-3173-DB44-9A60-511EEA430456}"/>
              </a:ext>
            </a:extLst>
          </p:cNvPr>
          <p:cNvSpPr/>
          <p:nvPr/>
        </p:nvSpPr>
        <p:spPr>
          <a:xfrm>
            <a:off x="7282324" y="2964051"/>
            <a:ext cx="929898" cy="92989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223F5-1A24-4A43-9BE3-3F6C1BD561B7}"/>
              </a:ext>
            </a:extLst>
          </p:cNvPr>
          <p:cNvSpPr txBox="1"/>
          <p:nvPr/>
        </p:nvSpPr>
        <p:spPr>
          <a:xfrm>
            <a:off x="616944" y="2170323"/>
            <a:ext cx="304609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infamous Moore, OK</a:t>
            </a:r>
          </a:p>
          <a:p>
            <a:pPr algn="ctr"/>
            <a:r>
              <a:rPr lang="en-US" dirty="0"/>
              <a:t>EF-5 tornado, as seen on radar</a:t>
            </a:r>
          </a:p>
          <a:p>
            <a:pPr algn="ctr"/>
            <a:r>
              <a:rPr lang="en-US" dirty="0"/>
              <a:t>May 20,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4F5E8-F575-654C-A221-B58528D7E59B}"/>
              </a:ext>
            </a:extLst>
          </p:cNvPr>
          <p:cNvSpPr txBox="1"/>
          <p:nvPr/>
        </p:nvSpPr>
        <p:spPr>
          <a:xfrm>
            <a:off x="11233424" y="3037634"/>
            <a:ext cx="68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radar</a:t>
            </a:r>
          </a:p>
        </p:txBody>
      </p:sp>
    </p:spTree>
    <p:extLst>
      <p:ext uri="{BB962C8B-B14F-4D97-AF65-F5344CB8AC3E}">
        <p14:creationId xmlns:p14="http://schemas.microsoft.com/office/powerpoint/2010/main" val="650453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C8D051-9737-244C-B816-D1508A6B7A91}"/>
              </a:ext>
            </a:extLst>
          </p:cNvPr>
          <p:cNvSpPr txBox="1"/>
          <p:nvPr/>
        </p:nvSpPr>
        <p:spPr>
          <a:xfrm>
            <a:off x="219676" y="1054445"/>
            <a:ext cx="229492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18Z sounding for</a:t>
            </a:r>
          </a:p>
          <a:p>
            <a:r>
              <a:rPr lang="en-US" dirty="0"/>
              <a:t>Norman, OK (OUN)</a:t>
            </a:r>
          </a:p>
          <a:p>
            <a:r>
              <a:rPr lang="en-US" dirty="0"/>
              <a:t>20 May 2013, </a:t>
            </a:r>
          </a:p>
          <a:p>
            <a:r>
              <a:rPr lang="en-US" dirty="0"/>
              <a:t>Day of the Moore EF-5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888DF-CBB4-F14E-A445-CC83B3EE5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11150"/>
            <a:ext cx="71628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986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9AB0AA-F0E1-1FE3-6B14-763E7EE3A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1987550"/>
            <a:ext cx="8128000" cy="43561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073E08-64E0-46A5-90B7-37EE93F78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Irma (2017) bearing down on the Caribbean</a:t>
            </a:r>
          </a:p>
        </p:txBody>
      </p:sp>
    </p:spTree>
    <p:extLst>
      <p:ext uri="{BB962C8B-B14F-4D97-AF65-F5344CB8AC3E}">
        <p14:creationId xmlns:p14="http://schemas.microsoft.com/office/powerpoint/2010/main" val="24328474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B19D06-9BB1-A743-8E11-DD9FCF057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133350"/>
            <a:ext cx="10998200" cy="6591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DC43B0-B765-9646-B71B-A8B716595BAA}"/>
              </a:ext>
            </a:extLst>
          </p:cNvPr>
          <p:cNvSpPr txBox="1"/>
          <p:nvPr/>
        </p:nvSpPr>
        <p:spPr>
          <a:xfrm>
            <a:off x="176272" y="3266368"/>
            <a:ext cx="487505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Forecast fields from the GFS model in 4-panel plot</a:t>
            </a:r>
          </a:p>
        </p:txBody>
      </p:sp>
    </p:spTree>
    <p:extLst>
      <p:ext uri="{BB962C8B-B14F-4D97-AF65-F5344CB8AC3E}">
        <p14:creationId xmlns:p14="http://schemas.microsoft.com/office/powerpoint/2010/main" val="2673850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7521E4-6918-DF43-A894-49119AA0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002" y="0"/>
            <a:ext cx="8722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3AD710-0D26-6140-BA64-DA62254B8B7D}"/>
              </a:ext>
            </a:extLst>
          </p:cNvPr>
          <p:cNvSpPr txBox="1"/>
          <p:nvPr/>
        </p:nvSpPr>
        <p:spPr>
          <a:xfrm>
            <a:off x="341523" y="1277956"/>
            <a:ext cx="327506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Snow footprint made by</a:t>
            </a:r>
          </a:p>
          <a:p>
            <a:r>
              <a:rPr lang="en-US" dirty="0"/>
              <a:t>the infamous “Superstorm 1993”</a:t>
            </a:r>
          </a:p>
          <a:p>
            <a:r>
              <a:rPr lang="en-US" dirty="0"/>
              <a:t>or the “Storm of the Century”</a:t>
            </a:r>
          </a:p>
        </p:txBody>
      </p:sp>
    </p:spTree>
    <p:extLst>
      <p:ext uri="{BB962C8B-B14F-4D97-AF65-F5344CB8AC3E}">
        <p14:creationId xmlns:p14="http://schemas.microsoft.com/office/powerpoint/2010/main" val="204595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F545F-35EF-1D46-AE90-637EA9884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next class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7BC7D-7F02-254B-955A-38750ADFB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reading Lin-2012 </a:t>
            </a:r>
            <a:r>
              <a:rPr lang="en-US" b="1" dirty="0"/>
              <a:t>Chapter 3</a:t>
            </a:r>
            <a:r>
              <a:rPr lang="en-US" dirty="0"/>
              <a:t>.  Get as far as you can.  Reading for understanding is best but reading for </a:t>
            </a:r>
            <a:r>
              <a:rPr lang="en-US" i="1" dirty="0"/>
              <a:t>familiarity</a:t>
            </a:r>
            <a:r>
              <a:rPr lang="en-US" dirty="0"/>
              <a:t> will help a lot.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BCDB7-88CC-724E-8AC0-BA7D3013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162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25F7FF-A0FE-1842-A94C-48003C174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739" y="1458062"/>
            <a:ext cx="5870521" cy="539993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EDB4162-6487-D843-B6A9-46BB22B6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Lorenz’ “butterfly”</a:t>
            </a:r>
          </a:p>
        </p:txBody>
      </p:sp>
    </p:spTree>
    <p:extLst>
      <p:ext uri="{BB962C8B-B14F-4D97-AF65-F5344CB8AC3E}">
        <p14:creationId xmlns:p14="http://schemas.microsoft.com/office/powerpoint/2010/main" val="19974055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4BCA6B-8A3C-D446-B13C-462ABBD2A7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Reasons I now use Python…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188D3A5-99F9-6947-93F0-25C02F1B0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956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2B9144-DA39-C540-94D8-5B5621D75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774700"/>
            <a:ext cx="10985500" cy="5308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5BDBA3-0BF0-9E47-BD97-B0198B27B087}"/>
              </a:ext>
            </a:extLst>
          </p:cNvPr>
          <p:cNvSpPr/>
          <p:nvPr/>
        </p:nvSpPr>
        <p:spPr>
          <a:xfrm>
            <a:off x="2522863" y="2313542"/>
            <a:ext cx="1277956" cy="4186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A0EB28-0529-344F-8FFE-EFF6E2BA6C7E}"/>
              </a:ext>
            </a:extLst>
          </p:cNvPr>
          <p:cNvSpPr txBox="1"/>
          <p:nvPr/>
        </p:nvSpPr>
        <p:spPr>
          <a:xfrm>
            <a:off x="3183872" y="6083300"/>
            <a:ext cx="667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 wind bias                                                      forecast wind bias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643B4B-9067-CEEE-2220-8F617DF54623}"/>
              </a:ext>
            </a:extLst>
          </p:cNvPr>
          <p:cNvSpPr txBox="1"/>
          <p:nvPr/>
        </p:nvSpPr>
        <p:spPr>
          <a:xfrm>
            <a:off x="146304" y="6498336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Fovell and Gallagher (2020)</a:t>
            </a:r>
          </a:p>
        </p:txBody>
      </p:sp>
    </p:spTree>
    <p:extLst>
      <p:ext uri="{BB962C8B-B14F-4D97-AF65-F5344CB8AC3E}">
        <p14:creationId xmlns:p14="http://schemas.microsoft.com/office/powerpoint/2010/main" val="16561630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D10E5F-FAAE-184B-B372-7308C95DF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909" y="0"/>
            <a:ext cx="893618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2C6C15-09A3-674E-B05F-B204E809FCB7}"/>
              </a:ext>
            </a:extLst>
          </p:cNvPr>
          <p:cNvSpPr/>
          <p:nvPr/>
        </p:nvSpPr>
        <p:spPr>
          <a:xfrm>
            <a:off x="6301648" y="440675"/>
            <a:ext cx="4583017" cy="32830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7C7F6E-2D63-974A-8056-03AEFA924D64}"/>
              </a:ext>
            </a:extLst>
          </p:cNvPr>
          <p:cNvSpPr/>
          <p:nvPr/>
        </p:nvSpPr>
        <p:spPr>
          <a:xfrm>
            <a:off x="9099933" y="2798284"/>
            <a:ext cx="1464158" cy="6307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696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BF8A1A-1124-7867-B0A6-7E2584A82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6" y="0"/>
            <a:ext cx="9728781" cy="5510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B316A3-2CC8-9773-1E34-F18197111CEB}"/>
              </a:ext>
            </a:extLst>
          </p:cNvPr>
          <p:cNvSpPr txBox="1"/>
          <p:nvPr/>
        </p:nvSpPr>
        <p:spPr>
          <a:xfrm>
            <a:off x="146304" y="6498336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Fovell and Gallagher (2022)</a:t>
            </a:r>
          </a:p>
        </p:txBody>
      </p:sp>
    </p:spTree>
    <p:extLst>
      <p:ext uri="{BB962C8B-B14F-4D97-AF65-F5344CB8AC3E}">
        <p14:creationId xmlns:p14="http://schemas.microsoft.com/office/powerpoint/2010/main" val="20768562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65B257-0343-B27B-CE5F-4FFD96036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" y="0"/>
            <a:ext cx="7054391" cy="4169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1C33C0-A241-9E7D-9831-EF1DF7064DA5}"/>
              </a:ext>
            </a:extLst>
          </p:cNvPr>
          <p:cNvSpPr txBox="1"/>
          <p:nvPr/>
        </p:nvSpPr>
        <p:spPr>
          <a:xfrm>
            <a:off x="146304" y="6498336"/>
            <a:ext cx="191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Fovell et al. (2022)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DA5D1C-739E-F21F-6CE8-896D101B7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519" y="1316736"/>
            <a:ext cx="4782761" cy="55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553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067D6-652B-7E98-A105-47849CE49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39749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6748A1-BFA4-D696-DD75-E2A90183FB16}"/>
              </a:ext>
            </a:extLst>
          </p:cNvPr>
          <p:cNvSpPr txBox="1"/>
          <p:nvPr/>
        </p:nvSpPr>
        <p:spPr>
          <a:xfrm>
            <a:off x="146304" y="6498336"/>
            <a:ext cx="191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Fovell et al. (2022)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E27481-C68E-3D92-0ADE-73817C994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282" y="9668"/>
            <a:ext cx="3755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969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66E309-32DD-DBC5-12DB-FC1680205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reasons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E48880-E594-A57E-EB6B-C8D73A158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Plotting beautiful maps is very easy</a:t>
            </a:r>
          </a:p>
          <a:p>
            <a:r>
              <a:rPr lang="en-US" dirty="0"/>
              <a:t>Reading (and writing!) </a:t>
            </a:r>
            <a:r>
              <a:rPr lang="en-US" dirty="0" err="1"/>
              <a:t>netCDF</a:t>
            </a:r>
            <a:r>
              <a:rPr lang="en-US" dirty="0"/>
              <a:t> files is straightforward</a:t>
            </a:r>
          </a:p>
          <a:p>
            <a:r>
              <a:rPr lang="en-US" dirty="0"/>
              <a:t>Making cross-sections of observational and model data is pretty easy</a:t>
            </a:r>
          </a:p>
          <a:p>
            <a:r>
              <a:rPr lang="en-US" dirty="0"/>
              <a:t>Manipulating data as arrays &amp; matrices, and computing means is very easy</a:t>
            </a:r>
          </a:p>
          <a:p>
            <a:r>
              <a:rPr lang="en-US" dirty="0"/>
              <a:t>Dealing with dates is so much easier than Excel</a:t>
            </a:r>
          </a:p>
          <a:p>
            <a:r>
              <a:rPr lang="en-US" dirty="0"/>
              <a:t>Dealing with enormous amounts of data is doable</a:t>
            </a:r>
          </a:p>
          <a:p>
            <a:r>
              <a:rPr lang="en-US" dirty="0"/>
              <a:t>Smoothing data is easy</a:t>
            </a:r>
          </a:p>
          <a:p>
            <a:r>
              <a:rPr lang="en-US" dirty="0"/>
              <a:t>The notebook environment facilitates step by step coding and seeing intermediate results</a:t>
            </a:r>
          </a:p>
        </p:txBody>
      </p:sp>
    </p:spTree>
    <p:extLst>
      <p:ext uri="{BB962C8B-B14F-4D97-AF65-F5344CB8AC3E}">
        <p14:creationId xmlns:p14="http://schemas.microsoft.com/office/powerpoint/2010/main" val="4085605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7DB8F-DB75-5BF0-9A09-9DE5A4330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Python is not perfect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3C8FD-DA5A-589D-E8D7-D31D5D30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Zero-based indexing takes time to master and provokes mistakes</a:t>
            </a:r>
          </a:p>
          <a:p>
            <a:r>
              <a:rPr lang="en-US" dirty="0"/>
              <a:t>Syntax is needlessly confusing and varies from method to method, even within the same package (I’m looking at you, matplotlib)</a:t>
            </a:r>
          </a:p>
          <a:p>
            <a:r>
              <a:rPr lang="en-US" dirty="0"/>
              <a:t>Python is a moving target… and stuff breaks far, far too often</a:t>
            </a:r>
          </a:p>
        </p:txBody>
      </p:sp>
    </p:spTree>
    <p:extLst>
      <p:ext uri="{BB962C8B-B14F-4D97-AF65-F5344CB8AC3E}">
        <p14:creationId xmlns:p14="http://schemas.microsoft.com/office/powerpoint/2010/main" val="36329861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32A39-40B0-4641-B0A4-E79FD4663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you go…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847CA-64F1-A541-9062-8DFD13ED7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Check the Running tab.  Close and Halt your unneeded processes.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49133-FD8C-5A45-AF75-0D7562C02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0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91871-A560-4247-A026-65D6913AF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Jupyter</a:t>
            </a:r>
            <a:r>
              <a:rPr lang="en-US" dirty="0"/>
              <a:t> notebook server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E6E8A-E990-9F42-8796-9F5F8A763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 your web browser, type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Courier" pitchFamily="2" charset="0"/>
                <a:hlinkClick r:id="rId3"/>
              </a:rPr>
              <a:t>https</a:t>
            </a:r>
            <a:r>
              <a:rPr lang="en-US" dirty="0">
                <a:latin typeface="Courier" pitchFamily="2" charset="0"/>
                <a:hlinkClick r:id="rId3"/>
              </a:rPr>
              <a:t>://reed.atmos.albany.edu</a:t>
            </a:r>
            <a:r>
              <a:rPr lang="en-US" dirty="0">
                <a:solidFill>
                  <a:srgbClr val="FF0000"/>
                </a:solidFill>
                <a:latin typeface="Courier" pitchFamily="2" charset="0"/>
                <a:hlinkClick r:id="rId3"/>
              </a:rPr>
              <a:t>:8000</a:t>
            </a:r>
            <a:endParaRPr lang="en-US" dirty="0">
              <a:solidFill>
                <a:srgbClr val="FF0000"/>
              </a:solidFill>
              <a:latin typeface="Courier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Courier" pitchFamily="2" charset="0"/>
            </a:endParaRPr>
          </a:p>
          <a:p>
            <a:r>
              <a:rPr lang="en-US" dirty="0"/>
              <a:t>Log in with your UAlbany NetID (</a:t>
            </a:r>
            <a:r>
              <a:rPr lang="en-US" b="1" dirty="0">
                <a:solidFill>
                  <a:srgbClr val="FF0000"/>
                </a:solidFill>
              </a:rPr>
              <a:t>lower case!!!!</a:t>
            </a:r>
            <a:r>
              <a:rPr lang="en-US" dirty="0"/>
              <a:t>) and password</a:t>
            </a:r>
          </a:p>
          <a:p>
            <a:r>
              <a:rPr lang="en-US" dirty="0"/>
              <a:t>This should display your home directory, where you can create your Python notebooks.  But…</a:t>
            </a:r>
          </a:p>
          <a:p>
            <a:r>
              <a:rPr lang="en-US" dirty="0">
                <a:solidFill>
                  <a:srgbClr val="FF0000"/>
                </a:solidFill>
              </a:rPr>
              <a:t>The “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atm240</a:t>
            </a:r>
            <a:r>
              <a:rPr lang="en-US" dirty="0">
                <a:solidFill>
                  <a:srgbClr val="FF0000"/>
                </a:solidFill>
              </a:rPr>
              <a:t>” link transports you to 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/spare11/atm240/</a:t>
            </a:r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yournetid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r>
              <a:rPr lang="en-US" dirty="0"/>
              <a:t>Both your home directory and your spare directory are backed up</a:t>
            </a:r>
          </a:p>
          <a:p>
            <a:r>
              <a:rPr lang="en-US" dirty="0"/>
              <a:t>Backup </a:t>
            </a:r>
            <a:r>
              <a:rPr lang="en-US" dirty="0" err="1"/>
              <a:t>Jupyter</a:t>
            </a:r>
            <a:r>
              <a:rPr lang="en-US" dirty="0"/>
              <a:t> server: replace </a:t>
            </a:r>
            <a:r>
              <a:rPr lang="en-US" sz="2400" dirty="0">
                <a:latin typeface="Courier" pitchFamily="2" charset="0"/>
              </a:rPr>
              <a:t>reed</a:t>
            </a:r>
            <a:r>
              <a:rPr lang="en-US" dirty="0"/>
              <a:t> with </a:t>
            </a:r>
            <a:r>
              <a:rPr lang="en-US" sz="2400" dirty="0">
                <a:latin typeface="Courier" pitchFamily="2" charset="0"/>
              </a:rPr>
              <a:t>ash</a:t>
            </a:r>
            <a:r>
              <a:rPr lang="en-US" dirty="0"/>
              <a:t> or </a:t>
            </a:r>
            <a:r>
              <a:rPr lang="en-US" sz="2400" dirty="0">
                <a:latin typeface="Courier" pitchFamily="2" charset="0"/>
              </a:rPr>
              <a:t>lore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>
              <a:latin typeface="Courie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06ABD-5B21-F049-8A99-86F1F618F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445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26C80-8F6B-0148-9AF2-18FED6A0A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next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7666B-40F2-7C4A-AEEF-9D9E774BB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Again, read as much of Chapter 3 of Lin-2012 as possible!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D8C98-C051-1D42-85CB-9346C2E8E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46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F36AB0-EBDC-F574-C7C5-F7D0BD32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19414"/>
            <a:ext cx="12226655" cy="6437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558668-ECB9-0FE6-B390-B87C9A50DA02}"/>
              </a:ext>
            </a:extLst>
          </p:cNvPr>
          <p:cNvSpPr txBox="1"/>
          <p:nvPr/>
        </p:nvSpPr>
        <p:spPr>
          <a:xfrm>
            <a:off x="475488" y="4559808"/>
            <a:ext cx="3286477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my start page looks like.</a:t>
            </a:r>
          </a:p>
          <a:p>
            <a:r>
              <a:rPr lang="en-US" dirty="0"/>
              <a:t>I will move to “Classic Notebook”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2CD4E9-0B5A-B9A9-4711-866C39E968B6}"/>
              </a:ext>
            </a:extLst>
          </p:cNvPr>
          <p:cNvCxnSpPr/>
          <p:nvPr/>
        </p:nvCxnSpPr>
        <p:spPr>
          <a:xfrm flipH="1">
            <a:off x="5169408" y="1743456"/>
            <a:ext cx="114604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045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9478B4-65D7-0042-FE25-56D5994E0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6" y="25232"/>
            <a:ext cx="10472420" cy="616966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F27D305-956A-AA4C-562A-AD67F5FCDCC6}"/>
              </a:ext>
            </a:extLst>
          </p:cNvPr>
          <p:cNvCxnSpPr>
            <a:cxnSpLocks/>
          </p:cNvCxnSpPr>
          <p:nvPr/>
        </p:nvCxnSpPr>
        <p:spPr>
          <a:xfrm>
            <a:off x="8823960" y="243840"/>
            <a:ext cx="10515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D1D23735-3884-32FD-5725-4D9EBB0EB55D}"/>
              </a:ext>
            </a:extLst>
          </p:cNvPr>
          <p:cNvSpPr/>
          <p:nvPr/>
        </p:nvSpPr>
        <p:spPr>
          <a:xfrm>
            <a:off x="87086" y="420189"/>
            <a:ext cx="1121228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4845D2-9F9B-840C-8942-7D4C1174AC1E}"/>
              </a:ext>
            </a:extLst>
          </p:cNvPr>
          <p:cNvSpPr txBox="1"/>
          <p:nvPr/>
        </p:nvSpPr>
        <p:spPr>
          <a:xfrm>
            <a:off x="239486" y="6322423"/>
            <a:ext cx="586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</a:t>
            </a:r>
            <a:r>
              <a:rPr lang="en-US" u="sng" dirty="0"/>
              <a:t>my</a:t>
            </a:r>
            <a:r>
              <a:rPr lang="en-US" dirty="0"/>
              <a:t> home directory looks like… (with Classic Notebook)</a:t>
            </a:r>
          </a:p>
        </p:txBody>
      </p:sp>
    </p:spTree>
    <p:extLst>
      <p:ext uri="{BB962C8B-B14F-4D97-AF65-F5344CB8AC3E}">
        <p14:creationId xmlns:p14="http://schemas.microsoft.com/office/powerpoint/2010/main" val="1391768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8760FC-6C76-2E43-B2C2-B62F42E9D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0"/>
            <a:ext cx="10472420" cy="616966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F27D305-956A-AA4C-562A-AD67F5FCDCC6}"/>
              </a:ext>
            </a:extLst>
          </p:cNvPr>
          <p:cNvCxnSpPr>
            <a:cxnSpLocks/>
          </p:cNvCxnSpPr>
          <p:nvPr/>
        </p:nvCxnSpPr>
        <p:spPr>
          <a:xfrm>
            <a:off x="8823960" y="243840"/>
            <a:ext cx="10515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D1D23735-3884-32FD-5725-4D9EBB0EB55D}"/>
              </a:ext>
            </a:extLst>
          </p:cNvPr>
          <p:cNvSpPr/>
          <p:nvPr/>
        </p:nvSpPr>
        <p:spPr>
          <a:xfrm>
            <a:off x="681446" y="420189"/>
            <a:ext cx="1121228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F13F6-6D87-D3A2-69DA-0D6929F1C0FA}"/>
              </a:ext>
            </a:extLst>
          </p:cNvPr>
          <p:cNvSpPr txBox="1"/>
          <p:nvPr/>
        </p:nvSpPr>
        <p:spPr>
          <a:xfrm>
            <a:off x="182880" y="3105834"/>
            <a:ext cx="4927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processes I am running at the moment…</a:t>
            </a:r>
          </a:p>
          <a:p>
            <a:r>
              <a:rPr lang="en-US" b="1" dirty="0">
                <a:solidFill>
                  <a:srgbClr val="FF0000"/>
                </a:solidFill>
              </a:rPr>
              <a:t>Keep an eye on this because resources are limited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4561A1-4A9A-3E15-A7B7-4A8BFAC634BF}"/>
              </a:ext>
            </a:extLst>
          </p:cNvPr>
          <p:cNvCxnSpPr>
            <a:cxnSpLocks/>
          </p:cNvCxnSpPr>
          <p:nvPr/>
        </p:nvCxnSpPr>
        <p:spPr>
          <a:xfrm flipH="1" flipV="1">
            <a:off x="8702039" y="2470875"/>
            <a:ext cx="243841" cy="735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4373E85-DCDB-B3C7-B49C-10B27F442B0E}"/>
              </a:ext>
            </a:extLst>
          </p:cNvPr>
          <p:cNvSpPr/>
          <p:nvPr/>
        </p:nvSpPr>
        <p:spPr>
          <a:xfrm>
            <a:off x="97536" y="5815584"/>
            <a:ext cx="1705138" cy="57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50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8760FC-6C76-2E43-B2C2-B62F42E9D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0"/>
            <a:ext cx="10472420" cy="616966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F27D305-956A-AA4C-562A-AD67F5FCDCC6}"/>
              </a:ext>
            </a:extLst>
          </p:cNvPr>
          <p:cNvCxnSpPr>
            <a:cxnSpLocks/>
          </p:cNvCxnSpPr>
          <p:nvPr/>
        </p:nvCxnSpPr>
        <p:spPr>
          <a:xfrm>
            <a:off x="8823960" y="243840"/>
            <a:ext cx="10515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D1D23735-3884-32FD-5725-4D9EBB0EB55D}"/>
              </a:ext>
            </a:extLst>
          </p:cNvPr>
          <p:cNvSpPr/>
          <p:nvPr/>
        </p:nvSpPr>
        <p:spPr>
          <a:xfrm>
            <a:off x="681446" y="420189"/>
            <a:ext cx="1121228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F13F6-6D87-D3A2-69DA-0D6929F1C0FA}"/>
              </a:ext>
            </a:extLst>
          </p:cNvPr>
          <p:cNvSpPr txBox="1"/>
          <p:nvPr/>
        </p:nvSpPr>
        <p:spPr>
          <a:xfrm>
            <a:off x="182880" y="3105834"/>
            <a:ext cx="4927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processes I am running at the moment…</a:t>
            </a:r>
          </a:p>
          <a:p>
            <a:r>
              <a:rPr lang="en-US" b="1" dirty="0">
                <a:solidFill>
                  <a:srgbClr val="FF0000"/>
                </a:solidFill>
              </a:rPr>
              <a:t>Keep an eye on this because resources are limited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4561A1-4A9A-3E15-A7B7-4A8BFAC634BF}"/>
              </a:ext>
            </a:extLst>
          </p:cNvPr>
          <p:cNvCxnSpPr>
            <a:cxnSpLocks/>
          </p:cNvCxnSpPr>
          <p:nvPr/>
        </p:nvCxnSpPr>
        <p:spPr>
          <a:xfrm flipH="1" flipV="1">
            <a:off x="8702039" y="2470875"/>
            <a:ext cx="243841" cy="735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117FA2C-637F-F78D-D3CE-2E318394A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0"/>
            <a:ext cx="10472420" cy="61696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C44CCBA-387F-277B-38F8-0F430F78367C}"/>
              </a:ext>
            </a:extLst>
          </p:cNvPr>
          <p:cNvSpPr/>
          <p:nvPr/>
        </p:nvSpPr>
        <p:spPr>
          <a:xfrm>
            <a:off x="0" y="420189"/>
            <a:ext cx="1121228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4959FC-ECF3-4680-90D5-34D358138C23}"/>
              </a:ext>
            </a:extLst>
          </p:cNvPr>
          <p:cNvSpPr/>
          <p:nvPr/>
        </p:nvSpPr>
        <p:spPr>
          <a:xfrm>
            <a:off x="9375866" y="748938"/>
            <a:ext cx="1121228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701E720-B64B-DE57-B024-3931DA25C657}"/>
              </a:ext>
            </a:extLst>
          </p:cNvPr>
          <p:cNvSpPr/>
          <p:nvPr/>
        </p:nvSpPr>
        <p:spPr>
          <a:xfrm>
            <a:off x="7722325" y="3384551"/>
            <a:ext cx="1121228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DA7A64-8D5E-C919-82F2-548C8ADB990A}"/>
              </a:ext>
            </a:extLst>
          </p:cNvPr>
          <p:cNvSpPr txBox="1"/>
          <p:nvPr/>
        </p:nvSpPr>
        <p:spPr>
          <a:xfrm>
            <a:off x="560614" y="4981080"/>
            <a:ext cx="6469976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Back in the </a:t>
            </a:r>
            <a:r>
              <a:rPr lang="en-US" b="1" dirty="0"/>
              <a:t>Files</a:t>
            </a:r>
            <a:r>
              <a:rPr lang="en-US" dirty="0"/>
              <a:t> view, select ”</a:t>
            </a:r>
            <a:r>
              <a:rPr lang="en-US" b="1" dirty="0"/>
              <a:t>New</a:t>
            </a:r>
            <a:r>
              <a:rPr lang="en-US" dirty="0"/>
              <a:t>” menu at right.  Select </a:t>
            </a:r>
            <a:r>
              <a:rPr lang="en-US" b="1" dirty="0"/>
              <a:t>Terminal</a:t>
            </a:r>
            <a:r>
              <a:rPr lang="en-US" dirty="0"/>
              <a:t>.</a:t>
            </a:r>
          </a:p>
          <a:p>
            <a:r>
              <a:rPr lang="en-US" dirty="0"/>
              <a:t>This will open a terminal connection on reed in a new window</a:t>
            </a:r>
          </a:p>
          <a:p>
            <a:r>
              <a:rPr lang="en-US" dirty="0"/>
              <a:t>It will put you in your home directory</a:t>
            </a:r>
          </a:p>
        </p:txBody>
      </p:sp>
    </p:spTree>
    <p:extLst>
      <p:ext uri="{BB962C8B-B14F-4D97-AF65-F5344CB8AC3E}">
        <p14:creationId xmlns:p14="http://schemas.microsoft.com/office/powerpoint/2010/main" val="4044040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4523</TotalTime>
  <Words>1770</Words>
  <Application>Microsoft Macintosh PowerPoint</Application>
  <PresentationFormat>Widescreen</PresentationFormat>
  <Paragraphs>244</Paragraphs>
  <Slides>50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Courier</vt:lpstr>
      <vt:lpstr>Office Theme</vt:lpstr>
      <vt:lpstr>Class #1</vt:lpstr>
      <vt:lpstr>Course resources (also see syllabus)</vt:lpstr>
      <vt:lpstr>Packages used this term (subject to change)</vt:lpstr>
      <vt:lpstr>For next class </vt:lpstr>
      <vt:lpstr>Jupyter notebook server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example01.ipynb</vt:lpstr>
      <vt:lpstr>example02.ipynb #1</vt:lpstr>
      <vt:lpstr>PowerPoint Presentation</vt:lpstr>
      <vt:lpstr>example02.ipynb #2</vt:lpstr>
      <vt:lpstr>example02.ipynb #3</vt:lpstr>
      <vt:lpstr>example02.ipynb #4</vt:lpstr>
      <vt:lpstr>example03.ipynb  #1</vt:lpstr>
      <vt:lpstr>example03.ipynb #2</vt:lpstr>
      <vt:lpstr>example03.ipynb #3</vt:lpstr>
      <vt:lpstr>Some plots we made in  2020 and 2021</vt:lpstr>
      <vt:lpstr>Basemap of NY State Mesonet stations superimposed on HRRR model topography</vt:lpstr>
      <vt:lpstr>PowerPoint Presentation</vt:lpstr>
      <vt:lpstr>Winds at three lee slope surface stations</vt:lpstr>
      <vt:lpstr>COVID cases v. deaths from 2020 (NY)</vt:lpstr>
      <vt:lpstr>U.S. flu cases and tests: 2017-2021</vt:lpstr>
      <vt:lpstr>COVID case, tests, and deaths from the UK</vt:lpstr>
      <vt:lpstr>PowerPoint Presentation</vt:lpstr>
      <vt:lpstr>PowerPoint Presentation</vt:lpstr>
      <vt:lpstr>Hurricane Irma (2017) bearing down on the Caribbean</vt:lpstr>
      <vt:lpstr>PowerPoint Presentation</vt:lpstr>
      <vt:lpstr>PowerPoint Presentation</vt:lpstr>
      <vt:lpstr>Lorenz’ “butterfly”</vt:lpstr>
      <vt:lpstr>Reasons I now use Python…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reasons</vt:lpstr>
      <vt:lpstr>But Python is not perfect</vt:lpstr>
      <vt:lpstr>Before you go…</vt:lpstr>
      <vt:lpstr>For next class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#0</dc:title>
  <dc:creator>Fovell, Robert</dc:creator>
  <cp:lastModifiedBy>Fovell, Robert</cp:lastModifiedBy>
  <cp:revision>46</cp:revision>
  <dcterms:created xsi:type="dcterms:W3CDTF">2021-08-14T17:40:30Z</dcterms:created>
  <dcterms:modified xsi:type="dcterms:W3CDTF">2022-08-23T18:25:24Z</dcterms:modified>
</cp:coreProperties>
</file>