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82" r:id="rId3"/>
    <p:sldId id="285" r:id="rId4"/>
    <p:sldId id="288" r:id="rId5"/>
    <p:sldId id="289" r:id="rId6"/>
    <p:sldId id="290" r:id="rId7"/>
    <p:sldId id="291" r:id="rId8"/>
    <p:sldId id="323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21" r:id="rId17"/>
    <p:sldId id="299" r:id="rId18"/>
    <p:sldId id="322" r:id="rId19"/>
    <p:sldId id="302" r:id="rId20"/>
    <p:sldId id="303" r:id="rId21"/>
    <p:sldId id="304" r:id="rId22"/>
    <p:sldId id="324" r:id="rId23"/>
    <p:sldId id="319" r:id="rId24"/>
    <p:sldId id="311" r:id="rId25"/>
    <p:sldId id="305" r:id="rId26"/>
    <p:sldId id="306" r:id="rId27"/>
    <p:sldId id="307" r:id="rId28"/>
    <p:sldId id="308" r:id="rId29"/>
    <p:sldId id="326" r:id="rId30"/>
    <p:sldId id="325" r:id="rId31"/>
    <p:sldId id="327" r:id="rId32"/>
    <p:sldId id="328" r:id="rId33"/>
    <p:sldId id="32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/>
    <p:restoredTop sz="92887"/>
  </p:normalViewPr>
  <p:slideViewPr>
    <p:cSldViewPr snapToGrid="0" snapToObjects="1" showGuides="1">
      <p:cViewPr varScale="1">
        <p:scale>
          <a:sx n="110" d="100"/>
          <a:sy n="110" d="100"/>
        </p:scale>
        <p:origin x="3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6905-8BF4-DF47-ADFA-0DFE05C18F6B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25F2-90CF-0148-AD48-AE6AF89F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 like descriptive terms and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Ended up not utilizing the pressures info directly but left that cell in the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2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have used </a:t>
            </a:r>
            <a:r>
              <a:rPr lang="en-US" sz="1200" b="1" dirty="0" err="1">
                <a:latin typeface="Courier" pitchFamily="2" charset="0"/>
              </a:rPr>
              <a:t>np.equal</a:t>
            </a:r>
            <a:r>
              <a:rPr lang="en-US" sz="1200" dirty="0">
                <a:latin typeface="Courier" pitchFamily="2" charset="0"/>
              </a:rPr>
              <a:t>(hgt_850_2017090606.values,minheight)</a:t>
            </a:r>
            <a:r>
              <a:rPr lang="en-US" dirty="0"/>
              <a:t>  because </a:t>
            </a:r>
            <a:r>
              <a:rPr lang="en-US" dirty="0" err="1"/>
              <a:t>hgt</a:t>
            </a:r>
            <a:r>
              <a:rPr lang="en-US" dirty="0"/>
              <a:t>* has metadata/cords and </a:t>
            </a:r>
            <a:r>
              <a:rPr lang="en-US" dirty="0" err="1"/>
              <a:t>minheight</a:t>
            </a:r>
            <a:r>
              <a:rPr lang="en-US" dirty="0"/>
              <a:t> does not.  That also works and makes output on next slide a little tidier</a:t>
            </a:r>
          </a:p>
          <a:p>
            <a:r>
              <a:rPr lang="en-US" dirty="0"/>
              <a:t>Note x </a:t>
            </a:r>
            <a:r>
              <a:rPr lang="en-US" dirty="0" err="1"/>
              <a:t>coord</a:t>
            </a:r>
            <a:r>
              <a:rPr lang="en-US" dirty="0"/>
              <a:t> is LATITUDE because it’s first in the dimension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Printed out all values of condition.  Only some shown.  Only one will be ‘True’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7E68-4E0E-2641-8A81-C498124A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ABCE7-8AE3-5B4A-9390-F6E443233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9B6D-E84B-CA41-983A-E062341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4D4-BDB6-6B4A-8FBB-5804874FA7E2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E1C6-13EA-FA43-853F-27A6F200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CC34-4EE1-4A40-862F-E002F657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B90-41E2-0D45-AA1E-A273659C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C0226-8607-5241-9AA7-175E7581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6F04-4975-1F4E-AB40-2D36680E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73F-AEF7-494D-8BF2-5BF42339EA7D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2BC3-871A-DF44-A431-4192B3B4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7C2FF-31F5-284A-BE8A-02798A82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1BF65-475D-6F4F-B76E-43F0D4FE3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F4ABC-AABD-4146-9E1E-336FA7B4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7048-79DF-DF4F-B49A-1094E9CB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DC3-E4B3-3542-90EC-F9FC8E099B7F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EF15-B514-4048-9B82-28A6ABCD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F115-B7BE-8E4C-AC4F-48850550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C754-2094-3045-B538-43729BE8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15E4-C892-E14A-A63D-5B88EF2F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A747-7293-5542-981F-15A09ADD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B8F-87A3-3B44-BA69-9B42924D49FE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3AD8-A020-2E48-A2FF-74A17310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C38F2-4EF5-0543-9CC6-5802006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EA9-40F5-1742-8D52-579C86E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4E65-0312-2847-9984-891C6C5E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B640-024A-C242-A85E-9D5A42DA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7693-8DD0-1C44-BBDA-A052F1259955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E7048-8E73-A244-9D85-E7232F53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3584-9AAC-A847-AE99-D15A6E2D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1EB1-EF51-204A-82D0-F137D6D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3BFB-BE40-2747-BD7B-9C66A5BE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BFB90-320B-1943-ADD7-57F7457A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9DFDE-AA43-BA48-BF66-252AF77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831A-C692-3A45-8492-604884557EE9}" type="datetime1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74DE-33C4-DB44-888C-2619B277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A48FF-BB50-8F4C-A593-5A7160D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269F-92EF-DE40-9AFA-35458943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DE337-11E8-9E48-B793-7E748808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6BC29-5167-554B-B383-A4571C55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1706-A77F-CC4E-83A7-CD5FE3822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C7E1-85A1-CE4B-BC3E-424B0CFC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E1FAB-F17F-CD44-A8A8-CD981E64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32E0-324A-5B46-92B0-8D382A4DD16D}" type="datetime1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4F4A1-9E90-DA49-9697-248367B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21931-B37E-DD40-8E9A-A8E146B8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D7E-B05E-7549-A42B-F82DA7E8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0A5B4-5B93-E948-A56A-DD7520C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231-58BB-C843-BAE5-E5C7A5354298}" type="datetime1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2A646-426D-1C42-B172-48D33879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EE95-A0A4-4F4C-B0A6-457CDEBF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05F1-F098-554E-9E23-D1F80A7B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23B-1CAF-464B-8264-5E441FBB420C}" type="datetime1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F326-26EB-D94A-9C02-EF5964A5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805F-0E52-E84F-8689-DFCEA5F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CC2D-0061-F046-AFFA-B4F2EF8D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0F2C-6A51-AA4D-816D-11F41321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CF95-592D-BF41-8122-C48D4071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D7048-D316-9144-9F0A-73177DDE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C96-5273-324C-B3DD-CD8485AEDFEB}" type="datetime1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9E10-0409-A647-BBA8-9B029179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BE2E2-EDBF-A648-8B67-C4088687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6BD9-F84C-1845-9311-B3F6FAFD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53518-2D5C-A241-9314-74935862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7548-23BC-E04A-8D0C-4338A081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028A-9EE4-FB44-80D9-18007F6E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9695-6257-994C-B03B-A65BBF524AF3}" type="datetime1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78A91-C6B3-2940-9677-5AC1D0B9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26D6B-501A-864B-88CE-6A58E12E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5C619-D67D-4647-B20B-1A0754BF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21E27-A42C-D946-AF4D-FD556A96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664F-8BBC-8140-BCC9-F58651CF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3D14-1FEE-B54F-88F6-78573B9857D7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D48B-E0C6-5747-B800-1038FF1D5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91F6-BA42-DC41-9520-23898D21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albany.edu/facstaff/rfovell/ATM240/cshee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9j7Y1-lk-o&amp;list=PLQut5OXpV-0ir4IdllSt1iEZKTwFBa7kO&amp;index=46" TargetMode="External"/><Relationship Id="rId2" Type="http://schemas.openxmlformats.org/officeDocument/2006/relationships/hyperlink" Target="https://unidata.github.io/MetPy/latest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4E28-C498-1E48-962E-622CB367A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#8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F09CB-8E6D-BB40-A7E3-8F9E02A7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240 ~ Fall 2022</a:t>
            </a:r>
          </a:p>
          <a:p>
            <a:r>
              <a:rPr lang="en-US" dirty="0"/>
              <a:t>Robert Fovell</a:t>
            </a:r>
          </a:p>
          <a:p>
            <a:r>
              <a:rPr lang="en-US" sz="2000" dirty="0" err="1"/>
              <a:t>rfovell@albany.edu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4D86-2578-B24D-AFE8-71109275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F487-3AA1-F146-9A5F-87E2DE9F6A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2791F6-B2FC-6745-AFAF-E4DFC5DF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470"/>
            <a:ext cx="12192000" cy="3059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#5 – Extract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times = ds['time1']</a:t>
            </a:r>
          </a:p>
          <a:p>
            <a:r>
              <a:rPr lang="en-US" sz="1400" dirty="0">
                <a:latin typeface="Courier" pitchFamily="2" charset="0"/>
              </a:rPr>
              <a:t>times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0AA37-85DD-E44D-A1A1-F8D0353E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2508870"/>
            <a:ext cx="12192000" cy="3059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FECF4-0615-9845-B26D-AF76DD09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1825"/>
            <a:ext cx="12192000" cy="39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#6-8 – More coordinates being extracted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30844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pressures = ds['isobaric3']</a:t>
            </a:r>
          </a:p>
          <a:p>
            <a:r>
              <a:rPr lang="en-US" sz="1400" dirty="0">
                <a:latin typeface="Courier" pitchFamily="2" charset="0"/>
              </a:rPr>
              <a:t>pressures</a:t>
            </a:r>
          </a:p>
          <a:p>
            <a:endParaRPr lang="en-US" sz="1400" b="1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lats = ds['latitude']</a:t>
            </a:r>
          </a:p>
          <a:p>
            <a:r>
              <a:rPr lang="en-US" sz="1400" dirty="0">
                <a:latin typeface="Courier" pitchFamily="2" charset="0"/>
              </a:rPr>
              <a:t>lats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lons</a:t>
            </a:r>
            <a:r>
              <a:rPr lang="en-US" sz="1400" dirty="0">
                <a:latin typeface="Courier" pitchFamily="2" charset="0"/>
              </a:rPr>
              <a:t> = ds['longitude']</a:t>
            </a:r>
          </a:p>
          <a:p>
            <a:r>
              <a:rPr lang="en-US" sz="1400" dirty="0" err="1">
                <a:latin typeface="Courier" pitchFamily="2" charset="0"/>
              </a:rPr>
              <a:t>lons</a:t>
            </a:r>
            <a:endParaRPr lang="en-US" sz="1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3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#9 – Value of ‘</a:t>
            </a:r>
            <a:r>
              <a:rPr lang="en-US" sz="4000" dirty="0">
                <a:latin typeface="Courier" pitchFamily="2" charset="0"/>
              </a:rPr>
              <a:t>values</a:t>
            </a:r>
            <a:r>
              <a:rPr lang="en-US" dirty="0"/>
              <a:t>’ attribute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802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print(" max and min latitude  ",</a:t>
            </a:r>
            <a:r>
              <a:rPr lang="en-US" sz="1400" dirty="0" err="1">
                <a:latin typeface="Courier" pitchFamily="2" charset="0"/>
              </a:rPr>
              <a:t>np.max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lats.</a:t>
            </a:r>
            <a:r>
              <a:rPr lang="en-US" sz="1400" b="1" dirty="0" err="1">
                <a:latin typeface="Courier" pitchFamily="2" charset="0"/>
              </a:rPr>
              <a:t>values</a:t>
            </a:r>
            <a:r>
              <a:rPr lang="en-US" sz="1400" dirty="0">
                <a:latin typeface="Courier" pitchFamily="2" charset="0"/>
              </a:rPr>
              <a:t>), </a:t>
            </a:r>
            <a:r>
              <a:rPr lang="en-US" sz="1400" dirty="0" err="1">
                <a:latin typeface="Courier" pitchFamily="2" charset="0"/>
              </a:rPr>
              <a:t>np.min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lats.</a:t>
            </a:r>
            <a:r>
              <a:rPr lang="en-US" sz="1400" b="1" dirty="0" err="1">
                <a:latin typeface="Courier" pitchFamily="2" charset="0"/>
              </a:rPr>
              <a:t>values</a:t>
            </a:r>
            <a:r>
              <a:rPr lang="en-US" sz="1400" dirty="0">
                <a:latin typeface="Courier" pitchFamily="2" charset="0"/>
              </a:rPr>
              <a:t>))</a:t>
            </a:r>
          </a:p>
          <a:p>
            <a:r>
              <a:rPr lang="en-US" sz="1400" dirty="0">
                <a:latin typeface="Courier" pitchFamily="2" charset="0"/>
              </a:rPr>
              <a:t>print(" max and min longitude ",</a:t>
            </a:r>
            <a:r>
              <a:rPr lang="en-US" sz="1400" dirty="0" err="1">
                <a:latin typeface="Courier" pitchFamily="2" charset="0"/>
              </a:rPr>
              <a:t>np.max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lons.</a:t>
            </a:r>
            <a:r>
              <a:rPr lang="en-US" sz="1400" b="1" dirty="0" err="1">
                <a:latin typeface="Courier" pitchFamily="2" charset="0"/>
              </a:rPr>
              <a:t>values</a:t>
            </a:r>
            <a:r>
              <a:rPr lang="en-US" sz="1400" dirty="0">
                <a:latin typeface="Courier" pitchFamily="2" charset="0"/>
              </a:rPr>
              <a:t>), </a:t>
            </a:r>
            <a:r>
              <a:rPr lang="en-US" sz="1400" dirty="0" err="1">
                <a:latin typeface="Courier" pitchFamily="2" charset="0"/>
              </a:rPr>
              <a:t>np.min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lons.</a:t>
            </a:r>
            <a:r>
              <a:rPr lang="en-US" sz="1400" b="1" dirty="0" err="1">
                <a:latin typeface="Courier" pitchFamily="2" charset="0"/>
              </a:rPr>
              <a:t>values</a:t>
            </a:r>
            <a:r>
              <a:rPr lang="en-US" sz="1400" dirty="0">
                <a:latin typeface="Courier" pitchFamily="2" charset="0"/>
              </a:rPr>
              <a:t>))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9FBE0-CCD2-5744-91AE-B72362D9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458"/>
            <a:ext cx="12192000" cy="641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560B5D-49D1-5E48-9B65-75C15E32B9FA}"/>
              </a:ext>
            </a:extLst>
          </p:cNvPr>
          <p:cNvSpPr txBox="1"/>
          <p:nvPr/>
        </p:nvSpPr>
        <p:spPr>
          <a:xfrm>
            <a:off x="2712296" y="4367730"/>
            <a:ext cx="8559459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" pitchFamily="2" charset="0"/>
              </a:rPr>
              <a:t>xarray</a:t>
            </a:r>
            <a:r>
              <a:rPr lang="en-US" b="1" dirty="0"/>
              <a:t> arrays like </a:t>
            </a:r>
            <a:r>
              <a:rPr lang="en-US" sz="1600" b="1" dirty="0">
                <a:latin typeface="Courier" pitchFamily="2" charset="0"/>
              </a:rPr>
              <a:t>lats</a:t>
            </a:r>
            <a:r>
              <a:rPr lang="en-US" b="1" dirty="0"/>
              <a:t> and </a:t>
            </a:r>
            <a:r>
              <a:rPr lang="en-US" sz="1600" b="1" dirty="0" err="1">
                <a:latin typeface="Courier" pitchFamily="2" charset="0"/>
              </a:rPr>
              <a:t>lons</a:t>
            </a:r>
            <a:r>
              <a:rPr lang="en-US" b="1" dirty="0"/>
              <a:t> contain values, coordinates, and metadata.</a:t>
            </a:r>
          </a:p>
          <a:p>
            <a:r>
              <a:rPr lang="en-US" b="1" dirty="0"/>
              <a:t>Attaching ‘</a:t>
            </a:r>
            <a:r>
              <a:rPr lang="en-US" sz="1600" b="1" dirty="0">
                <a:latin typeface="Courier" pitchFamily="2" charset="0"/>
              </a:rPr>
              <a:t>values</a:t>
            </a:r>
            <a:r>
              <a:rPr lang="en-US" b="1" dirty="0"/>
              <a:t>’ extracts just the numeric data.</a:t>
            </a:r>
          </a:p>
          <a:p>
            <a:endParaRPr lang="en-US" dirty="0"/>
          </a:p>
          <a:p>
            <a:r>
              <a:rPr lang="en-US" dirty="0"/>
              <a:t>Our longitudes are clearly CCW (seen from above N Pole) from the prime meridian 0-360, </a:t>
            </a:r>
          </a:p>
          <a:p>
            <a:r>
              <a:rPr lang="en-US" dirty="0"/>
              <a:t>	so 315˚ is east of 250˚.  </a:t>
            </a:r>
          </a:p>
        </p:txBody>
      </p:sp>
    </p:spTree>
    <p:extLst>
      <p:ext uri="{BB962C8B-B14F-4D97-AF65-F5344CB8AC3E}">
        <p14:creationId xmlns:p14="http://schemas.microsoft.com/office/powerpoint/2010/main" val="231891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&amp; without ‘</a:t>
            </a:r>
            <a:r>
              <a:rPr lang="en-US" sz="4000" dirty="0">
                <a:latin typeface="Courier" pitchFamily="2" charset="0"/>
              </a:rPr>
              <a:t>values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print(" max and min latitude  ",</a:t>
            </a:r>
            <a:r>
              <a:rPr lang="en-US" sz="1400" dirty="0" err="1">
                <a:latin typeface="Courier" pitchFamily="2" charset="0"/>
              </a:rPr>
              <a:t>np.max</a:t>
            </a:r>
            <a:r>
              <a:rPr lang="en-US" sz="1400" dirty="0">
                <a:latin typeface="Courier" pitchFamily="2" charset="0"/>
              </a:rPr>
              <a:t>(lats), </a:t>
            </a:r>
            <a:r>
              <a:rPr lang="en-US" sz="1400" dirty="0" err="1">
                <a:latin typeface="Courier" pitchFamily="2" charset="0"/>
              </a:rPr>
              <a:t>np.min</a:t>
            </a:r>
            <a:r>
              <a:rPr lang="en-US" sz="1400" dirty="0">
                <a:latin typeface="Courier" pitchFamily="2" charset="0"/>
              </a:rPr>
              <a:t>(lats))</a:t>
            </a:r>
          </a:p>
          <a:p>
            <a:r>
              <a:rPr lang="en-US" sz="1400" dirty="0">
                <a:latin typeface="Courier" pitchFamily="2" charset="0"/>
              </a:rPr>
              <a:t>print(" max and min longitude ",</a:t>
            </a:r>
            <a:r>
              <a:rPr lang="en-US" sz="1400" dirty="0" err="1">
                <a:latin typeface="Courier" pitchFamily="2" charset="0"/>
              </a:rPr>
              <a:t>np.max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lons</a:t>
            </a:r>
            <a:r>
              <a:rPr lang="en-US" sz="1400" dirty="0">
                <a:latin typeface="Courier" pitchFamily="2" charset="0"/>
              </a:rPr>
              <a:t>), </a:t>
            </a:r>
            <a:r>
              <a:rPr lang="en-US" sz="1400" dirty="0" err="1">
                <a:latin typeface="Courier" pitchFamily="2" charset="0"/>
              </a:rPr>
              <a:t>np.min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lons</a:t>
            </a:r>
            <a:r>
              <a:rPr lang="en-US" sz="1400" dirty="0">
                <a:latin typeface="Courier" pitchFamily="2" charset="0"/>
              </a:rPr>
              <a:t>))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03101-CFEB-2342-BCA7-EB098840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1440"/>
            <a:ext cx="12192000" cy="2876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791BC3-12C0-A04A-8C53-D0DD4E36DDF5}"/>
              </a:ext>
            </a:extLst>
          </p:cNvPr>
          <p:cNvSpPr/>
          <p:nvPr/>
        </p:nvSpPr>
        <p:spPr>
          <a:xfrm>
            <a:off x="1816100" y="3619500"/>
            <a:ext cx="508000" cy="22479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95C1B-106E-4D49-8CDB-18E5EA790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458"/>
            <a:ext cx="12192000" cy="641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40D09-D6DA-5E4F-9760-DF399F862589}"/>
              </a:ext>
            </a:extLst>
          </p:cNvPr>
          <p:cNvSpPr txBox="1"/>
          <p:nvPr/>
        </p:nvSpPr>
        <p:spPr>
          <a:xfrm>
            <a:off x="3981331" y="6308209"/>
            <a:ext cx="575279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Without ‘</a:t>
            </a:r>
            <a:r>
              <a:rPr lang="en-US" sz="1600" b="1" dirty="0">
                <a:latin typeface="Courier" pitchFamily="2" charset="0"/>
              </a:rPr>
              <a:t>values</a:t>
            </a:r>
            <a:r>
              <a:rPr lang="en-US" b="1" dirty="0"/>
              <a:t>’ same information is there, just messier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2CF03-E8E3-6D45-9A82-CABC207D5AB4}"/>
              </a:ext>
            </a:extLst>
          </p:cNvPr>
          <p:cNvSpPr txBox="1"/>
          <p:nvPr/>
        </p:nvSpPr>
        <p:spPr>
          <a:xfrm>
            <a:off x="5492631" y="2865386"/>
            <a:ext cx="232146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 with ‘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values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6062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#10 – Get 850 mb height @ specific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779819"/>
            <a:ext cx="1124699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Let's grab 850 mb heights for a single time</a:t>
            </a:r>
          </a:p>
          <a:p>
            <a:r>
              <a:rPr lang="en-US" sz="1400" dirty="0">
                <a:latin typeface="Courier" pitchFamily="2" charset="0"/>
              </a:rPr>
              <a:t># I already extracted geopotential height and called it "</a:t>
            </a:r>
            <a:r>
              <a:rPr lang="en-US" sz="1400" b="1" dirty="0">
                <a:latin typeface="Courier" pitchFamily="2" charset="0"/>
              </a:rPr>
              <a:t>heights</a:t>
            </a:r>
            <a:r>
              <a:rPr lang="en-US" sz="1400" dirty="0">
                <a:latin typeface="Courier" pitchFamily="2" charset="0"/>
              </a:rPr>
              <a:t>"</a:t>
            </a:r>
          </a:p>
          <a:p>
            <a:r>
              <a:rPr lang="en-US" sz="1400" dirty="0">
                <a:latin typeface="Courier" pitchFamily="2" charset="0"/>
              </a:rPr>
              <a:t># But "heights" contains multiple vertical (isobaric) levels and multiple times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Here I select ["</a:t>
            </a: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sel</a:t>
            </a:r>
            <a:r>
              <a:rPr lang="en-US" sz="1400" dirty="0">
                <a:latin typeface="Courier" pitchFamily="2" charset="0"/>
              </a:rPr>
              <a:t>"] one specific level (850 mb = 85000 Pa) for one time, defined in datetime format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hgt_850_2017090606 = </a:t>
            </a:r>
            <a:r>
              <a:rPr lang="en-US" sz="1400" b="1" dirty="0" err="1">
                <a:latin typeface="Courier" pitchFamily="2" charset="0"/>
              </a:rPr>
              <a:t>heights</a:t>
            </a:r>
            <a:r>
              <a:rPr lang="en-US" sz="1400" dirty="0" err="1">
                <a:latin typeface="Courier" pitchFamily="2" charset="0"/>
              </a:rPr>
              <a:t>.</a:t>
            </a: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sel</a:t>
            </a:r>
            <a:r>
              <a:rPr lang="en-US" sz="1400" dirty="0">
                <a:latin typeface="Courier" pitchFamily="2" charset="0"/>
              </a:rPr>
              <a:t>(time1='</a:t>
            </a:r>
            <a:r>
              <a:rPr lang="en-US" sz="1400" b="1" dirty="0">
                <a:latin typeface="Courier" pitchFamily="2" charset="0"/>
              </a:rPr>
              <a:t>2017-09-06T06:00</a:t>
            </a:r>
            <a:r>
              <a:rPr lang="en-US" sz="1400" dirty="0">
                <a:latin typeface="Courier" pitchFamily="2" charset="0"/>
              </a:rPr>
              <a:t>',isobaric3=</a:t>
            </a:r>
            <a:r>
              <a:rPr lang="en-US" sz="1400" b="1" dirty="0">
                <a:latin typeface="Courier" pitchFamily="2" charset="0"/>
              </a:rPr>
              <a:t>85000</a:t>
            </a:r>
            <a:r>
              <a:rPr lang="en-US" sz="1400" dirty="0">
                <a:latin typeface="Courier" pitchFamily="2" charset="0"/>
              </a:rPr>
              <a:t>.)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find the minimum 850 height</a:t>
            </a:r>
          </a:p>
          <a:p>
            <a:r>
              <a:rPr lang="en-US" sz="1400" dirty="0" err="1">
                <a:latin typeface="Courier" pitchFamily="2" charset="0"/>
              </a:rPr>
              <a:t>minheight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np.min</a:t>
            </a:r>
            <a:r>
              <a:rPr lang="en-US" sz="1400" dirty="0">
                <a:latin typeface="Courier" pitchFamily="2" charset="0"/>
              </a:rPr>
              <a:t>(hgt_850_2017090606.values)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print(" min 850 mb height is ",</a:t>
            </a:r>
            <a:r>
              <a:rPr lang="en-US" sz="1400" dirty="0" err="1">
                <a:latin typeface="Courier" pitchFamily="2" charset="0"/>
              </a:rPr>
              <a:t>minheight</a:t>
            </a:r>
            <a:r>
              <a:rPr lang="en-US" sz="14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07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#11 – Make a </a:t>
            </a:r>
            <a:r>
              <a:rPr lang="en-US" dirty="0" err="1"/>
              <a:t>Cartopy</a:t>
            </a:r>
            <a:r>
              <a:rPr lang="en-US" dirty="0"/>
              <a:t> plot [task]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79175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MAKE CARTOPY PLOT</a:t>
            </a:r>
          </a:p>
          <a:p>
            <a:r>
              <a:rPr lang="en-US" sz="1400" dirty="0">
                <a:latin typeface="Courier" pitchFamily="2" charset="0"/>
              </a:rPr>
              <a:t># plot 850 mb height for the selected time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REFER TO YOUR </a:t>
            </a:r>
            <a:r>
              <a:rPr lang="en-US" sz="1400" b="1" dirty="0" err="1">
                <a:solidFill>
                  <a:srgbClr val="FF0000"/>
                </a:solidFill>
                <a:latin typeface="Courier" pitchFamily="2" charset="0"/>
              </a:rPr>
              <a:t>cartopy_example.ipynb</a:t>
            </a:r>
            <a:r>
              <a:rPr lang="en-US" sz="14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400" dirty="0">
                <a:latin typeface="Courier" pitchFamily="2" charset="0"/>
              </a:rPr>
              <a:t>NOTEBOOK FOR EXAMPLES AND POINTERS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Create a figure and an axis and select a map projection</a:t>
            </a:r>
          </a:p>
          <a:p>
            <a:r>
              <a:rPr lang="en-US" sz="1400" dirty="0">
                <a:latin typeface="Courier" pitchFamily="2" charset="0"/>
              </a:rPr>
              <a:t># Add some </a:t>
            </a:r>
            <a:r>
              <a:rPr lang="en-US" sz="1400" dirty="0" err="1">
                <a:latin typeface="Courier" pitchFamily="2" charset="0"/>
              </a:rPr>
              <a:t>Cartopy</a:t>
            </a:r>
            <a:r>
              <a:rPr lang="en-US" sz="1400" dirty="0">
                <a:latin typeface="Courier" pitchFamily="2" charset="0"/>
              </a:rPr>
              <a:t> features like LAND, OCEAN, etc.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Use this plot extent </a:t>
            </a:r>
          </a:p>
          <a:p>
            <a:r>
              <a:rPr lang="en-US" sz="1400" dirty="0">
                <a:latin typeface="Courier" pitchFamily="2" charset="0"/>
              </a:rPr>
              <a:t># Format is [</a:t>
            </a:r>
            <a:r>
              <a:rPr lang="en-US" sz="1400" dirty="0" err="1">
                <a:latin typeface="Courier" pitchFamily="2" charset="0"/>
              </a:rPr>
              <a:t>west_long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east_long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south_lat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north_lat</a:t>
            </a:r>
            <a:r>
              <a:rPr lang="en-US" sz="1400" dirty="0">
                <a:latin typeface="Courier" pitchFamily="2" charset="0"/>
              </a:rPr>
              <a:t>]</a:t>
            </a:r>
          </a:p>
          <a:p>
            <a:r>
              <a:rPr lang="en-US" sz="1400" dirty="0">
                <a:latin typeface="Courier" pitchFamily="2" charset="0"/>
              </a:rPr>
              <a:t>#</a:t>
            </a:r>
            <a:r>
              <a:rPr lang="en-US" sz="1400" dirty="0" err="1">
                <a:latin typeface="Courier" pitchFamily="2" charset="0"/>
              </a:rPr>
              <a:t>ax.set_extent</a:t>
            </a:r>
            <a:r>
              <a:rPr lang="en-US" sz="1400" dirty="0">
                <a:latin typeface="Courier" pitchFamily="2" charset="0"/>
              </a:rPr>
              <a:t>([250,315,10,45])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My version (next slide) used projection=</a:t>
            </a:r>
            <a:r>
              <a:rPr lang="en-US" sz="1400" dirty="0" err="1">
                <a:latin typeface="Courier" pitchFamily="2" charset="0"/>
              </a:rPr>
              <a:t>ccrs.PlateCarree</a:t>
            </a:r>
            <a:r>
              <a:rPr lang="en-US" sz="1400" dirty="0">
                <a:latin typeface="Courier" pitchFamily="2" charset="0"/>
              </a:rPr>
              <a:t>()</a:t>
            </a:r>
          </a:p>
          <a:p>
            <a:r>
              <a:rPr lang="en-US" sz="1400" dirty="0">
                <a:latin typeface="Courier" pitchFamily="2" charset="0"/>
              </a:rPr>
              <a:t># My version used height contour interval of 30 starting with 840 m</a:t>
            </a:r>
          </a:p>
          <a:p>
            <a:r>
              <a:rPr lang="en-US" sz="1400" dirty="0">
                <a:latin typeface="Courier" pitchFamily="2" charset="0"/>
              </a:rPr>
              <a:t># My version added some gridlines with </a:t>
            </a:r>
            <a:r>
              <a:rPr lang="en-US" sz="1400" dirty="0" err="1">
                <a:latin typeface="Courier" pitchFamily="2" charset="0"/>
              </a:rPr>
              <a:t>ax.gridlines</a:t>
            </a:r>
            <a:endParaRPr lang="en-US" sz="1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6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7C123B-57D9-FAE8-EFE8-F469EBE0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5666AA-E8B8-8FDF-A7EA-5D85F792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47700"/>
            <a:ext cx="86741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8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#12 – Another </a:t>
            </a:r>
            <a:r>
              <a:rPr lang="en-US" dirty="0" err="1"/>
              <a:t>Cartopy</a:t>
            </a:r>
            <a:r>
              <a:rPr lang="en-US" dirty="0"/>
              <a:t>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04951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Make another </a:t>
            </a:r>
            <a:r>
              <a:rPr lang="en-US" sz="1400" dirty="0" err="1">
                <a:latin typeface="Courier" pitchFamily="2" charset="0"/>
              </a:rPr>
              <a:t>Cartopy</a:t>
            </a:r>
            <a:r>
              <a:rPr lang="en-US" sz="1400" dirty="0">
                <a:latin typeface="Courier" pitchFamily="2" charset="0"/>
              </a:rPr>
              <a:t> plot for the same plot area</a:t>
            </a:r>
          </a:p>
          <a:p>
            <a:r>
              <a:rPr lang="en-US" sz="1400" dirty="0">
                <a:latin typeface="Courier" pitchFamily="2" charset="0"/>
              </a:rPr>
              <a:t># but first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extract </a:t>
            </a:r>
            <a:r>
              <a:rPr lang="en-US" sz="1400" b="1" dirty="0">
                <a:solidFill>
                  <a:srgbClr val="FF0000"/>
                </a:solidFill>
                <a:latin typeface="Courier" pitchFamily="2" charset="0"/>
              </a:rPr>
              <a:t>temperature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 for the same level and </a:t>
            </a:r>
            <a:r>
              <a:rPr lang="en-US" sz="1400" dirty="0">
                <a:latin typeface="Courier" pitchFamily="2" charset="0"/>
              </a:rPr>
              <a:t>time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Recall above we created the variable "temps", which includes all available levels and times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My plot (next slide) used </a:t>
            </a:r>
            <a:r>
              <a:rPr lang="en-US" sz="1400" dirty="0" err="1">
                <a:latin typeface="Courier" pitchFamily="2" charset="0"/>
              </a:rPr>
              <a:t>pcolormesh</a:t>
            </a:r>
            <a:r>
              <a:rPr lang="en-US" sz="1400" dirty="0">
                <a:latin typeface="Courier" pitchFamily="2" charset="0"/>
              </a:rPr>
              <a:t> for 850 mb temperature with colormap </a:t>
            </a:r>
            <a:r>
              <a:rPr lang="en-US" sz="1400" dirty="0" err="1">
                <a:latin typeface="Courier" pitchFamily="2" charset="0"/>
              </a:rPr>
              <a:t>cmap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b="1" dirty="0" err="1">
                <a:latin typeface="Courier" pitchFamily="2" charset="0"/>
              </a:rPr>
              <a:t>plt.cm.RdBu_r</a:t>
            </a:r>
            <a:endParaRPr lang="en-US" sz="1400" b="1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 and superimposed the same 850 mb height contours as the last plot</a:t>
            </a:r>
          </a:p>
          <a:p>
            <a:r>
              <a:rPr lang="en-US" sz="1400" dirty="0">
                <a:latin typeface="Courier" pitchFamily="2" charset="0"/>
              </a:rPr>
              <a:t>#  the </a:t>
            </a:r>
            <a:r>
              <a:rPr lang="en-US" sz="1400" dirty="0" err="1">
                <a:latin typeface="Courier" pitchFamily="2" charset="0"/>
              </a:rPr>
              <a:t>plt.cm.RdBu</a:t>
            </a:r>
            <a:r>
              <a:rPr lang="en-US" sz="1400" dirty="0">
                <a:latin typeface="Courier" pitchFamily="2" charset="0"/>
              </a:rPr>
              <a:t> colormap runs red (for low values) to blue (for high values)</a:t>
            </a:r>
          </a:p>
          <a:p>
            <a:r>
              <a:rPr lang="en-US" sz="1400" dirty="0">
                <a:latin typeface="Courier" pitchFamily="2" charset="0"/>
              </a:rPr>
              <a:t>#  adding “</a:t>
            </a:r>
            <a:r>
              <a:rPr lang="en-US" sz="1400" b="1" dirty="0">
                <a:latin typeface="Courier" pitchFamily="2" charset="0"/>
              </a:rPr>
              <a:t>_r</a:t>
            </a:r>
            <a:r>
              <a:rPr lang="en-US" sz="1400" dirty="0">
                <a:latin typeface="Courier" pitchFamily="2" charset="0"/>
              </a:rPr>
              <a:t>” at the end reverses the colormap</a:t>
            </a:r>
          </a:p>
        </p:txBody>
      </p:sp>
    </p:spTree>
    <p:extLst>
      <p:ext uri="{BB962C8B-B14F-4D97-AF65-F5344CB8AC3E}">
        <p14:creationId xmlns:p14="http://schemas.microsoft.com/office/powerpoint/2010/main" val="99459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6898F-9FCC-B134-6746-63EF30E5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859FFB-38AF-F203-487C-00A1F12B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68400"/>
            <a:ext cx="80899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0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#13 – Start a vertical sounding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19987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where (</a:t>
            </a:r>
            <a:r>
              <a:rPr lang="en-US" sz="1400" dirty="0" err="1">
                <a:latin typeface="Courier" pitchFamily="2" charset="0"/>
              </a:rPr>
              <a:t>lat</a:t>
            </a:r>
            <a:r>
              <a:rPr lang="en-US" sz="1400" dirty="0">
                <a:latin typeface="Courier" pitchFamily="2" charset="0"/>
              </a:rPr>
              <a:t>/</a:t>
            </a:r>
            <a:r>
              <a:rPr lang="en-US" sz="1400" dirty="0" err="1">
                <a:latin typeface="Courier" pitchFamily="2" charset="0"/>
              </a:rPr>
              <a:t>lon</a:t>
            </a:r>
            <a:r>
              <a:rPr lang="en-US" sz="1400" dirty="0">
                <a:latin typeface="Courier" pitchFamily="2" charset="0"/>
              </a:rPr>
              <a:t>) is that min 850 mb height located?  This approach is inspired by Lin-2012 Chapter 3</a:t>
            </a:r>
          </a:p>
          <a:p>
            <a:r>
              <a:rPr lang="en-US" sz="1400" dirty="0">
                <a:latin typeface="Courier" pitchFamily="2" charset="0"/>
              </a:rPr>
              <a:t># this is not the only way this could be accomplished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condition = </a:t>
            </a:r>
            <a:r>
              <a:rPr lang="en-US" sz="1400" b="1" dirty="0" err="1">
                <a:latin typeface="Courier" pitchFamily="2" charset="0"/>
              </a:rPr>
              <a:t>np.equal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hgt_850_2017090606</a:t>
            </a:r>
            <a:r>
              <a:rPr lang="en-US" sz="1400" dirty="0"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minheight</a:t>
            </a:r>
            <a:r>
              <a:rPr lang="en-US" sz="1400" dirty="0">
                <a:latin typeface="Courier" pitchFamily="2" charset="0"/>
              </a:rPr>
              <a:t>)   # uses the logical function </a:t>
            </a:r>
            <a:r>
              <a:rPr lang="en-US" sz="1400" dirty="0" err="1">
                <a:latin typeface="Courier" pitchFamily="2" charset="0"/>
              </a:rPr>
              <a:t>np.equal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x,y</a:t>
            </a:r>
            <a:r>
              <a:rPr lang="en-US" sz="1400" dirty="0">
                <a:latin typeface="Courier" pitchFamily="2" charset="0"/>
              </a:rPr>
              <a:t>). Looks for x=y</a:t>
            </a:r>
          </a:p>
          <a:p>
            <a:r>
              <a:rPr lang="en-US" sz="1400" dirty="0">
                <a:latin typeface="Courier" pitchFamily="2" charset="0"/>
              </a:rPr>
              <a:t>print(condition)</a:t>
            </a:r>
          </a:p>
          <a:p>
            <a:r>
              <a:rPr lang="en-US" sz="1400" dirty="0" err="1">
                <a:latin typeface="Courier" pitchFamily="2" charset="0"/>
              </a:rPr>
              <a:t>answer_indices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np.where</a:t>
            </a:r>
            <a:r>
              <a:rPr lang="en-US" sz="1400" dirty="0">
                <a:latin typeface="Courier" pitchFamily="2" charset="0"/>
              </a:rPr>
              <a:t>(condition)</a:t>
            </a:r>
          </a:p>
          <a:p>
            <a:r>
              <a:rPr lang="en-US" sz="1400" dirty="0">
                <a:latin typeface="Courier" pitchFamily="2" charset="0"/>
              </a:rPr>
              <a:t>print(</a:t>
            </a:r>
            <a:r>
              <a:rPr lang="en-US" sz="1400" dirty="0" err="1">
                <a:latin typeface="Courier" pitchFamily="2" charset="0"/>
              </a:rPr>
              <a:t>answer_indices</a:t>
            </a:r>
            <a:r>
              <a:rPr lang="en-US" sz="1400" dirty="0">
                <a:latin typeface="Courier" pitchFamily="2" charset="0"/>
              </a:rPr>
              <a:t>)   # this yields a two-element array, 0</a:t>
            </a:r>
            <a:r>
              <a:rPr lang="en-US" sz="1400" baseline="30000" dirty="0">
                <a:latin typeface="Courier" pitchFamily="2" charset="0"/>
              </a:rPr>
              <a:t>th</a:t>
            </a:r>
            <a:r>
              <a:rPr lang="en-US" sz="1400" dirty="0">
                <a:latin typeface="Courier" pitchFamily="2" charset="0"/>
              </a:rPr>
              <a:t> element being x and 1</a:t>
            </a:r>
            <a:r>
              <a:rPr lang="en-US" sz="1400" baseline="30000" dirty="0">
                <a:latin typeface="Courier" pitchFamily="2" charset="0"/>
              </a:rPr>
              <a:t>th</a:t>
            </a:r>
            <a:r>
              <a:rPr lang="en-US" sz="1400" dirty="0">
                <a:latin typeface="Courier" pitchFamily="2" charset="0"/>
              </a:rPr>
              <a:t> being y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xx = </a:t>
            </a:r>
            <a:r>
              <a:rPr lang="en-US" sz="1400" dirty="0" err="1">
                <a:latin typeface="Courier" pitchFamily="2" charset="0"/>
              </a:rPr>
              <a:t>answer_indices</a:t>
            </a:r>
            <a:r>
              <a:rPr lang="en-US" sz="1400" b="1" dirty="0">
                <a:latin typeface="Courier" pitchFamily="2" charset="0"/>
              </a:rPr>
              <a:t>[0]</a:t>
            </a:r>
            <a:r>
              <a:rPr lang="en-US" sz="1400" dirty="0">
                <a:latin typeface="Courier" pitchFamily="2" charset="0"/>
              </a:rPr>
              <a:t>  # this is the x-coordinate of the location of </a:t>
            </a:r>
            <a:r>
              <a:rPr lang="en-US" sz="1400" dirty="0" err="1">
                <a:latin typeface="Courier" pitchFamily="2" charset="0"/>
              </a:rPr>
              <a:t>minheight</a:t>
            </a:r>
            <a:r>
              <a:rPr lang="en-US" sz="1400" dirty="0">
                <a:latin typeface="Courier" pitchFamily="2" charset="0"/>
              </a:rPr>
              <a:t> [i.e., latitude N-S]</a:t>
            </a:r>
          </a:p>
          <a:p>
            <a:r>
              <a:rPr lang="en-US" sz="1400" dirty="0" err="1">
                <a:latin typeface="Courier" pitchFamily="2" charset="0"/>
              </a:rPr>
              <a:t>yy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answer_indices</a:t>
            </a:r>
            <a:r>
              <a:rPr lang="en-US" sz="1400" b="1" dirty="0">
                <a:latin typeface="Courier" pitchFamily="2" charset="0"/>
              </a:rPr>
              <a:t>[1]</a:t>
            </a:r>
            <a:r>
              <a:rPr lang="en-US" sz="1400" dirty="0">
                <a:latin typeface="Courier" pitchFamily="2" charset="0"/>
              </a:rPr>
              <a:t>  # and this is the y-coordinate</a:t>
            </a:r>
          </a:p>
          <a:p>
            <a:r>
              <a:rPr lang="en-US" sz="1400" dirty="0">
                <a:latin typeface="Courier" pitchFamily="2" charset="0"/>
              </a:rPr>
              <a:t>print(</a:t>
            </a:r>
            <a:r>
              <a:rPr lang="en-US" sz="1400" dirty="0" err="1">
                <a:latin typeface="Courier" pitchFamily="2" charset="0"/>
              </a:rPr>
              <a:t>xx,yy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</a:t>
            </a:r>
            <a:r>
              <a:rPr lang="en-US" sz="1400" dirty="0" err="1">
                <a:latin typeface="Courier" pitchFamily="2" charset="0"/>
              </a:rPr>
              <a:t>lat</a:t>
            </a:r>
            <a:r>
              <a:rPr lang="en-US" sz="1400" dirty="0">
                <a:latin typeface="Courier" pitchFamily="2" charset="0"/>
              </a:rPr>
              <a:t> and </a:t>
            </a:r>
            <a:r>
              <a:rPr lang="en-US" sz="1400" dirty="0" err="1">
                <a:latin typeface="Courier" pitchFamily="2" charset="0"/>
              </a:rPr>
              <a:t>lon</a:t>
            </a:r>
            <a:r>
              <a:rPr lang="en-US" sz="1400" dirty="0">
                <a:latin typeface="Courier" pitchFamily="2" charset="0"/>
              </a:rPr>
              <a:t> corresponding to xx, </a:t>
            </a:r>
            <a:r>
              <a:rPr lang="en-US" sz="1400" dirty="0" err="1">
                <a:latin typeface="Courier" pitchFamily="2" charset="0"/>
              </a:rPr>
              <a:t>yy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irma_lat</a:t>
            </a:r>
            <a:r>
              <a:rPr lang="en-US" sz="1400" dirty="0">
                <a:latin typeface="Courier" pitchFamily="2" charset="0"/>
              </a:rPr>
              <a:t> = lats[xx]</a:t>
            </a:r>
          </a:p>
          <a:p>
            <a:r>
              <a:rPr lang="en-US" sz="1400" dirty="0" err="1">
                <a:latin typeface="Courier" pitchFamily="2" charset="0"/>
              </a:rPr>
              <a:t>irma_lon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lons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yy</a:t>
            </a:r>
            <a:r>
              <a:rPr lang="en-US" sz="1400" dirty="0">
                <a:latin typeface="Courier" pitchFamily="2" charset="0"/>
              </a:rPr>
              <a:t>]</a:t>
            </a:r>
          </a:p>
          <a:p>
            <a:r>
              <a:rPr lang="en-US" sz="1400" dirty="0">
                <a:latin typeface="Courier" pitchFamily="2" charset="0"/>
              </a:rPr>
              <a:t>print(</a:t>
            </a:r>
            <a:r>
              <a:rPr lang="en-US" sz="1400" dirty="0" err="1">
                <a:latin typeface="Courier" pitchFamily="2" charset="0"/>
              </a:rPr>
              <a:t>irma_lat.values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irma_lon.values</a:t>
            </a:r>
            <a:r>
              <a:rPr lang="en-US" sz="1400" dirty="0">
                <a:latin typeface="Courier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2343031" y="5345630"/>
            <a:ext cx="826309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Set condition where our 850 mb height variable equals the min value found in Cell #10</a:t>
            </a:r>
          </a:p>
          <a:p>
            <a:r>
              <a:rPr lang="en-US" dirty="0"/>
              <a:t>Extract the x and y coordinates where that min value occurs </a:t>
            </a:r>
            <a:r>
              <a:rPr lang="en-US" dirty="0">
                <a:sym typeface="Wingdings" pitchFamily="2" charset="2"/>
              </a:rPr>
              <a:t> [65] [97]</a:t>
            </a:r>
            <a:endParaRPr lang="en-US" dirty="0"/>
          </a:p>
          <a:p>
            <a:r>
              <a:rPr lang="en-US" dirty="0"/>
              <a:t>Find the latitude and longitude for those x, y coordinates </a:t>
            </a:r>
            <a:r>
              <a:rPr lang="en-US" dirty="0">
                <a:sym typeface="Wingdings" pitchFamily="2" charset="2"/>
              </a:rPr>
              <a:t> [17.5] [298.5]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3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F372-6D11-6846-BAEC-095B04DC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“Cheat sheet”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18BD-3A4D-A843-B704-C92D40B2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Bookmark and visit this page for reminders regarding Python syntax and examples: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  <a:r>
              <a:rPr lang="en-US" dirty="0">
                <a:hlinkClick r:id="rId2"/>
              </a:rPr>
              <a:t>http://www.atmos.albany.edu/facstaff/rfovell/ATM240/csheet.html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is a “living 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5EB7-7FBC-5240-AF58-723B64D1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D7D214-E372-9D44-B219-97BB5A9E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from Cell #13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24003-5F5D-5241-955D-3D2679A1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3C5AF-E090-514E-9F09-5F9EE431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0203"/>
            <a:ext cx="12192000" cy="3437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70337-9989-A445-A346-36C39C6E4B76}"/>
              </a:ext>
            </a:extLst>
          </p:cNvPr>
          <p:cNvSpPr txBox="1"/>
          <p:nvPr/>
        </p:nvSpPr>
        <p:spPr>
          <a:xfrm>
            <a:off x="5781926" y="5139394"/>
            <a:ext cx="597586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sz="1600" dirty="0">
                <a:latin typeface="Courier" pitchFamily="2" charset="0"/>
              </a:rPr>
              <a:t>condition</a:t>
            </a:r>
            <a:r>
              <a:rPr lang="en-US" dirty="0"/>
              <a:t> (850 mb height = </a:t>
            </a:r>
            <a:r>
              <a:rPr lang="en-US" sz="1600" dirty="0" err="1">
                <a:latin typeface="Courier" pitchFamily="2" charset="0"/>
              </a:rPr>
              <a:t>minheight</a:t>
            </a:r>
            <a:r>
              <a:rPr lang="en-US" dirty="0"/>
              <a:t>) is satisfied at</a:t>
            </a:r>
          </a:p>
          <a:p>
            <a:r>
              <a:rPr lang="en-US" dirty="0"/>
              <a:t>	x = 65 and y = 97</a:t>
            </a:r>
          </a:p>
          <a:p>
            <a:r>
              <a:rPr lang="en-US" dirty="0"/>
              <a:t>And that corresponds to latitude 17.5˚N and </a:t>
            </a:r>
          </a:p>
          <a:p>
            <a:r>
              <a:rPr lang="en-US" dirty="0"/>
              <a:t>	longitude 298.5 (61.5˚W)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F34A98-4D45-0649-9F2B-7CAF37017E16}"/>
              </a:ext>
            </a:extLst>
          </p:cNvPr>
          <p:cNvCxnSpPr/>
          <p:nvPr/>
        </p:nvCxnSpPr>
        <p:spPr>
          <a:xfrm flipH="1" flipV="1">
            <a:off x="3327400" y="4914900"/>
            <a:ext cx="2438400" cy="8246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6C11BC6D-9ED0-D174-CD9C-997075EA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67" y="1972200"/>
            <a:ext cx="3080155" cy="19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70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#14 – Extract 1D array of </a:t>
            </a:r>
            <a:r>
              <a:rPr lang="en-US" dirty="0" err="1"/>
              <a:t>geop</a:t>
            </a:r>
            <a:r>
              <a:rPr lang="en-US" dirty="0"/>
              <a:t>. height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167659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let's make a sounding through Irma's eye, or as close as we can get on this GFS grid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pull out a 1D array of geopotential heights from our 'heights' variable, corresponding to Irma's location</a:t>
            </a:r>
          </a:p>
          <a:p>
            <a:r>
              <a:rPr lang="en-US" sz="1400" dirty="0">
                <a:latin typeface="Courier" pitchFamily="2" charset="0"/>
              </a:rPr>
              <a:t>#   and corresponding to our time of interest</a:t>
            </a:r>
          </a:p>
          <a:p>
            <a:r>
              <a:rPr lang="en-US" sz="1400" dirty="0">
                <a:latin typeface="Courier" pitchFamily="2" charset="0"/>
              </a:rPr>
              <a:t># 'nearest' finds nearest </a:t>
            </a:r>
            <a:r>
              <a:rPr lang="en-US" sz="1400" dirty="0" err="1">
                <a:latin typeface="Courier" pitchFamily="2" charset="0"/>
              </a:rPr>
              <a:t>gridpoint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irma_ght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heights.sel</a:t>
            </a:r>
            <a:r>
              <a:rPr lang="en-US" sz="1400" dirty="0">
                <a:latin typeface="Courier" pitchFamily="2" charset="0"/>
              </a:rPr>
              <a:t>(time1='2017-09-06T06:00',</a:t>
            </a:r>
            <a:r>
              <a:rPr lang="en-US" sz="1400" b="1" dirty="0">
                <a:latin typeface="Courier" pitchFamily="2" charset="0"/>
              </a:rPr>
              <a:t>latitude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irma_lat,</a:t>
            </a:r>
            <a:r>
              <a:rPr lang="en-US" sz="1400" b="1" dirty="0" err="1">
                <a:latin typeface="Courier" pitchFamily="2" charset="0"/>
              </a:rPr>
              <a:t>longitude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irma_lon,</a:t>
            </a:r>
            <a:r>
              <a:rPr lang="en-US" sz="1400" b="1" dirty="0" err="1">
                <a:latin typeface="Courier" pitchFamily="2" charset="0"/>
              </a:rPr>
              <a:t>method</a:t>
            </a:r>
            <a:r>
              <a:rPr lang="en-US" sz="1400" dirty="0">
                <a:latin typeface="Courier" pitchFamily="2" charset="0"/>
              </a:rPr>
              <a:t>='nearest')</a:t>
            </a:r>
          </a:p>
          <a:p>
            <a:r>
              <a:rPr lang="en-US" sz="1400" dirty="0" err="1">
                <a:latin typeface="Courier" pitchFamily="2" charset="0"/>
              </a:rPr>
              <a:t>irma_ght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In the output below, click the 'Oreo' to collapse the display of data values</a:t>
            </a:r>
          </a:p>
          <a:p>
            <a:endParaRPr lang="en-US" sz="1400" dirty="0">
              <a:latin typeface="Courie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2343031" y="4447146"/>
            <a:ext cx="872713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Now we’re selecting (with ‘</a:t>
            </a:r>
            <a:r>
              <a:rPr lang="en-US" sz="1600" dirty="0" err="1">
                <a:latin typeface="Courier" pitchFamily="2" charset="0"/>
              </a:rPr>
              <a:t>sel</a:t>
            </a:r>
            <a:r>
              <a:rPr lang="en-US" dirty="0"/>
              <a:t>’) based on time, latitude, longitude, via ‘</a:t>
            </a:r>
            <a:r>
              <a:rPr lang="en-US" sz="1600" dirty="0">
                <a:latin typeface="Courier" pitchFamily="2" charset="0"/>
              </a:rPr>
              <a:t>nearest</a:t>
            </a:r>
            <a:r>
              <a:rPr lang="en-US" dirty="0"/>
              <a:t>’ method.</a:t>
            </a:r>
          </a:p>
          <a:p>
            <a:r>
              <a:rPr lang="en-US" dirty="0"/>
              <a:t>Values written out when cell is executed.  </a:t>
            </a:r>
          </a:p>
        </p:txBody>
      </p:sp>
    </p:spTree>
    <p:extLst>
      <p:ext uri="{BB962C8B-B14F-4D97-AF65-F5344CB8AC3E}">
        <p14:creationId xmlns:p14="http://schemas.microsoft.com/office/powerpoint/2010/main" val="197166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#15 – Examine 1D array of </a:t>
            </a:r>
            <a:r>
              <a:rPr lang="en-US" dirty="0" err="1"/>
              <a:t>geop</a:t>
            </a:r>
            <a:r>
              <a:rPr lang="en-US" dirty="0"/>
              <a:t>. height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12469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Let's print out these data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First, recall what our pressures coordinate variable looks like.  </a:t>
            </a:r>
          </a:p>
          <a:p>
            <a:r>
              <a:rPr lang="en-US" sz="1400" dirty="0">
                <a:latin typeface="Courier" pitchFamily="2" charset="0"/>
              </a:rPr>
              <a:t># We are starting 8 pressure levels (-8) from the end and moving by single steps (1) to the end (-1).  </a:t>
            </a:r>
          </a:p>
          <a:p>
            <a:r>
              <a:rPr lang="en-US" sz="1400" dirty="0">
                <a:latin typeface="Courier" pitchFamily="2" charset="0"/>
              </a:rPr>
              <a:t># End of range (0) not included, as usual.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pressures.values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print('p (Pa)   </a:t>
            </a:r>
            <a:r>
              <a:rPr lang="en-US" sz="1400" dirty="0" err="1">
                <a:latin typeface="Courier" pitchFamily="2" charset="0"/>
              </a:rPr>
              <a:t>ght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 err="1">
                <a:latin typeface="Courier" pitchFamily="2" charset="0"/>
              </a:rPr>
              <a:t>gpm</a:t>
            </a:r>
            <a:r>
              <a:rPr lang="en-US" sz="1400" dirty="0">
                <a:latin typeface="Courier" pitchFamily="2" charset="0"/>
              </a:rPr>
              <a:t>)')</a:t>
            </a:r>
          </a:p>
          <a:p>
            <a:r>
              <a:rPr lang="en-US" sz="1400" dirty="0">
                <a:latin typeface="Courier" pitchFamily="2" charset="0"/>
              </a:rPr>
              <a:t>for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in range(-8,0,1):</a:t>
            </a:r>
          </a:p>
          <a:p>
            <a:r>
              <a:rPr lang="en-US" sz="1400" dirty="0">
                <a:latin typeface="Courier" pitchFamily="2" charset="0"/>
              </a:rPr>
              <a:t>    print(</a:t>
            </a:r>
            <a:r>
              <a:rPr lang="en-US" sz="1400" dirty="0" err="1">
                <a:latin typeface="Courier" pitchFamily="2" charset="0"/>
              </a:rPr>
              <a:t>pressures.values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],</a:t>
            </a:r>
            <a:r>
              <a:rPr lang="en-US" sz="1400" dirty="0" err="1">
                <a:latin typeface="Courier" pitchFamily="2" charset="0"/>
              </a:rPr>
              <a:t>irma_ght.values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])</a:t>
            </a:r>
          </a:p>
          <a:p>
            <a:r>
              <a:rPr lang="en-US" sz="1400" dirty="0">
                <a:latin typeface="Courier" pitchFamily="2" charset="0"/>
              </a:rPr>
              <a:t>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2343031" y="4447146"/>
            <a:ext cx="9513502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Now we’re printing out the levels closest to the bottom of the sounding.</a:t>
            </a:r>
          </a:p>
          <a:p>
            <a:endParaRPr lang="en-US" dirty="0"/>
          </a:p>
          <a:p>
            <a:r>
              <a:rPr lang="en-US" b="1" dirty="0"/>
              <a:t>Note last three values are negative.  </a:t>
            </a:r>
            <a:r>
              <a:rPr lang="en-US" dirty="0"/>
              <a:t>Those heights are below sea level.</a:t>
            </a:r>
          </a:p>
          <a:p>
            <a:endParaRPr lang="en-US" dirty="0"/>
          </a:p>
          <a:p>
            <a:r>
              <a:rPr lang="en-US" dirty="0"/>
              <a:t>These heights are given on isobaric levels, including 1000, 975, and 950 mb (see Cell #6).</a:t>
            </a:r>
          </a:p>
          <a:p>
            <a:r>
              <a:rPr lang="en-US" dirty="0"/>
              <a:t>Given the surface pressure of Irma at this time, those isobaric levels are underground (</a:t>
            </a:r>
            <a:r>
              <a:rPr lang="en-US" i="1" dirty="0"/>
              <a:t>underwater</a:t>
            </a:r>
            <a:r>
              <a:rPr lang="en-US" dirty="0"/>
              <a:t>).</a:t>
            </a:r>
          </a:p>
          <a:p>
            <a:r>
              <a:rPr lang="en-US" i="1" dirty="0"/>
              <a:t>[They’re false data, created by extrapolation.  See next slide.]</a:t>
            </a:r>
          </a:p>
        </p:txBody>
      </p:sp>
    </p:spTree>
    <p:extLst>
      <p:ext uri="{BB962C8B-B14F-4D97-AF65-F5344CB8AC3E}">
        <p14:creationId xmlns:p14="http://schemas.microsoft.com/office/powerpoint/2010/main" val="348497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612F-5CBE-A749-A69A-62A5A75F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Geopotential heights above Irma’s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FC0D1-55F8-024D-9C06-F563BBF0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877DB-7E89-C044-8BE8-33E8F4D50838}"/>
              </a:ext>
            </a:extLst>
          </p:cNvPr>
          <p:cNvSpPr txBox="1"/>
          <p:nvPr/>
        </p:nvSpPr>
        <p:spPr>
          <a:xfrm>
            <a:off x="1942380" y="4797980"/>
            <a:ext cx="263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coordinate </a:t>
            </a:r>
            <a:r>
              <a:rPr lang="en-US" b="1" dirty="0"/>
              <a:t>isobaric3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28744-4F7C-8E4C-9E95-3956EB18FA5E}"/>
              </a:ext>
            </a:extLst>
          </p:cNvPr>
          <p:cNvSpPr txBox="1"/>
          <p:nvPr/>
        </p:nvSpPr>
        <p:spPr>
          <a:xfrm>
            <a:off x="8138160" y="2057400"/>
            <a:ext cx="345767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 know Irma’s center is over</a:t>
            </a:r>
          </a:p>
          <a:p>
            <a:r>
              <a:rPr lang="en-US" dirty="0"/>
              <a:t>  the ocean.  Note the 1000 mb</a:t>
            </a:r>
          </a:p>
          <a:p>
            <a:r>
              <a:rPr lang="en-US" dirty="0"/>
              <a:t>  level is 620 </a:t>
            </a:r>
            <a:r>
              <a:rPr lang="en-US" dirty="0" err="1"/>
              <a:t>gpm</a:t>
            </a:r>
            <a:r>
              <a:rPr lang="en-US" dirty="0"/>
              <a:t> ~ 620 m below</a:t>
            </a:r>
          </a:p>
          <a:p>
            <a:r>
              <a:rPr lang="en-US" dirty="0"/>
              <a:t>  the sea surface.</a:t>
            </a:r>
          </a:p>
          <a:p>
            <a:endParaRPr lang="en-US" dirty="0"/>
          </a:p>
          <a:p>
            <a:r>
              <a:rPr lang="en-US" dirty="0"/>
              <a:t>In this case, the 1000 (and 975 and</a:t>
            </a:r>
          </a:p>
          <a:p>
            <a:r>
              <a:rPr lang="en-US" dirty="0"/>
              <a:t>  950) mb surface is fictional and</a:t>
            </a:r>
          </a:p>
          <a:p>
            <a:r>
              <a:rPr lang="en-US" dirty="0"/>
              <a:t>  the data are not ”real”.</a:t>
            </a:r>
          </a:p>
          <a:p>
            <a:endParaRPr lang="en-US" dirty="0"/>
          </a:p>
          <a:p>
            <a:r>
              <a:rPr lang="en-US" dirty="0"/>
              <a:t>See next slide.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550D6-A50E-B945-A4F1-D77D455ABF29}"/>
              </a:ext>
            </a:extLst>
          </p:cNvPr>
          <p:cNvSpPr txBox="1"/>
          <p:nvPr/>
        </p:nvSpPr>
        <p:spPr>
          <a:xfrm>
            <a:off x="3259920" y="1997839"/>
            <a:ext cx="37240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p (Pa) </a:t>
            </a:r>
            <a:r>
              <a:rPr lang="en-US" sz="2000" dirty="0" err="1">
                <a:latin typeface="Courier" pitchFamily="2" charset="0"/>
              </a:rPr>
              <a:t>ght</a:t>
            </a:r>
            <a:r>
              <a:rPr lang="en-US" sz="2000" dirty="0">
                <a:latin typeface="Courier" pitchFamily="2" charset="0"/>
              </a:rPr>
              <a:t> (</a:t>
            </a:r>
            <a:r>
              <a:rPr lang="en-US" sz="2000" dirty="0" err="1">
                <a:latin typeface="Courier" pitchFamily="2" charset="0"/>
              </a:rPr>
              <a:t>gpm</a:t>
            </a:r>
            <a:r>
              <a:rPr lang="en-US" sz="2000" dirty="0">
                <a:latin typeface="Courier" pitchFamily="2" charset="0"/>
              </a:rPr>
              <a:t>) </a:t>
            </a:r>
          </a:p>
          <a:p>
            <a:r>
              <a:rPr lang="en-US" sz="2000" dirty="0">
                <a:latin typeface="Courier" pitchFamily="2" charset="0"/>
              </a:rPr>
              <a:t>75000.0 [[1908.0228]] </a:t>
            </a:r>
          </a:p>
          <a:p>
            <a:r>
              <a:rPr lang="en-US" sz="2000" dirty="0">
                <a:latin typeface="Courier" pitchFamily="2" charset="0"/>
              </a:rPr>
              <a:t>80000.0 [[1348.1184]] </a:t>
            </a:r>
          </a:p>
          <a:p>
            <a:r>
              <a:rPr lang="en-US" sz="2000" dirty="0">
                <a:latin typeface="Courier" pitchFamily="2" charset="0"/>
              </a:rPr>
              <a:t>85000.0 [[819.0325]] </a:t>
            </a:r>
          </a:p>
          <a:p>
            <a:r>
              <a:rPr lang="en-US" sz="2000" dirty="0">
                <a:latin typeface="Courier" pitchFamily="2" charset="0"/>
              </a:rPr>
              <a:t>90000.0 [[316.8714]] </a:t>
            </a:r>
          </a:p>
          <a:p>
            <a:r>
              <a:rPr lang="en-US" sz="2000" dirty="0">
                <a:latin typeface="Courier" pitchFamily="2" charset="0"/>
              </a:rPr>
              <a:t>92500.0 [[74.16223]] </a:t>
            </a:r>
          </a:p>
          <a:p>
            <a:r>
              <a:rPr lang="en-US" sz="2000" dirty="0">
                <a:latin typeface="Courier" pitchFamily="2" charset="0"/>
              </a:rPr>
              <a:t>95000.0 [[-163.30719]] </a:t>
            </a:r>
          </a:p>
          <a:p>
            <a:r>
              <a:rPr lang="en-US" sz="2000" dirty="0">
                <a:latin typeface="Courier" pitchFamily="2" charset="0"/>
              </a:rPr>
              <a:t>97500.0 [[-394.73145]] </a:t>
            </a:r>
          </a:p>
          <a:p>
            <a:r>
              <a:rPr lang="en-US" sz="2000" dirty="0">
                <a:latin typeface="Courier" pitchFamily="2" charset="0"/>
              </a:rPr>
              <a:t>100000.0 [[-620.2851]]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7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E73B-7574-5F4B-B6B8-5427A7F4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Isobaric surfaces may be below ground or sea surface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AF127-9F37-674D-95AC-24F7640A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2BEF0-29BB-0143-8D90-994855EC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139950"/>
            <a:ext cx="6426200" cy="257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38BF8-E81A-4549-94BB-47B9A8F3E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54" y="3720969"/>
            <a:ext cx="2667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D4AAF7-FE5B-0642-8CE7-3ED0C5DE323D}"/>
              </a:ext>
            </a:extLst>
          </p:cNvPr>
          <p:cNvSpPr txBox="1"/>
          <p:nvPr/>
        </p:nvSpPr>
        <p:spPr>
          <a:xfrm>
            <a:off x="564485" y="5167312"/>
            <a:ext cx="11120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Geopotential height is gravity-adjusted height above mean sea level (MSL).</a:t>
            </a:r>
          </a:p>
          <a:p>
            <a:r>
              <a:rPr lang="en-US" dirty="0"/>
              <a:t>Over land, an isobaric surface like 1000 mb may be underground.  The geopotential height of the 1000 mb surface</a:t>
            </a:r>
          </a:p>
          <a:p>
            <a:r>
              <a:rPr lang="en-US" dirty="0"/>
              <a:t>	may be above sea level, but also below </a:t>
            </a:r>
            <a:r>
              <a:rPr lang="en-US" i="1" dirty="0"/>
              <a:t>ground</a:t>
            </a:r>
            <a:r>
              <a:rPr lang="en-US" dirty="0"/>
              <a:t> level.  To interpret this, you need to know your elevation.</a:t>
            </a:r>
          </a:p>
          <a:p>
            <a:r>
              <a:rPr lang="en-US" dirty="0"/>
              <a:t>In cyclones over the ocean, the 1000 mb level may be below the sea surface.  Height relative to MSL will be negative.</a:t>
            </a:r>
          </a:p>
          <a:p>
            <a:r>
              <a:rPr lang="en-US" dirty="0">
                <a:solidFill>
                  <a:srgbClr val="FF0000"/>
                </a:solidFill>
              </a:rPr>
              <a:t>Analyses on isobaric levels interpolate data to levels like 1000 mb, but this is very likely false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08140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#16 – Extract 1D array of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07099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Please follow the same procedure to extract temperatures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##################################################################################################</a:t>
            </a:r>
          </a:p>
          <a:p>
            <a:r>
              <a:rPr lang="en-US" sz="1400" dirty="0">
                <a:latin typeface="Courier" pitchFamily="2" charset="0"/>
              </a:rPr>
              <a:t># YOUR CODE BELOW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YOUR CODE ABOVE</a:t>
            </a:r>
          </a:p>
          <a:p>
            <a:r>
              <a:rPr lang="en-US" sz="1400" dirty="0">
                <a:latin typeface="Courier" pitchFamily="2" charset="0"/>
              </a:rPr>
              <a:t>##################################################################################################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2343031" y="4609030"/>
            <a:ext cx="7581691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Keep in mind the last three values correspond to the false (underwater) points.</a:t>
            </a:r>
          </a:p>
        </p:txBody>
      </p:sp>
    </p:spTree>
    <p:extLst>
      <p:ext uri="{BB962C8B-B14F-4D97-AF65-F5344CB8AC3E}">
        <p14:creationId xmlns:p14="http://schemas.microsoft.com/office/powerpoint/2010/main" val="61990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#17 – Reshape and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83471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print(" shape of pressure variable = ",     </a:t>
            </a:r>
            <a:r>
              <a:rPr lang="en-US" sz="1400" dirty="0" err="1">
                <a:latin typeface="Courier" pitchFamily="2" charset="0"/>
              </a:rPr>
              <a:t>np.shape</a:t>
            </a:r>
            <a:r>
              <a:rPr lang="en-US" sz="1400" dirty="0">
                <a:latin typeface="Courier" pitchFamily="2" charset="0"/>
              </a:rPr>
              <a:t>(pressures))</a:t>
            </a:r>
          </a:p>
          <a:p>
            <a:r>
              <a:rPr lang="en-US" sz="1400" dirty="0">
                <a:latin typeface="Courier" pitchFamily="2" charset="0"/>
              </a:rPr>
              <a:t>print(" shape of temperature variable = ",  </a:t>
            </a:r>
            <a:r>
              <a:rPr lang="en-US" sz="1400" dirty="0" err="1">
                <a:latin typeface="Courier" pitchFamily="2" charset="0"/>
              </a:rPr>
              <a:t>np.shape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irma_tmp</a:t>
            </a:r>
            <a:r>
              <a:rPr lang="en-US" sz="1400" dirty="0">
                <a:latin typeface="Courier" pitchFamily="2" charset="0"/>
              </a:rPr>
              <a:t>))</a:t>
            </a:r>
          </a:p>
          <a:p>
            <a:r>
              <a:rPr lang="en-US" sz="1400" dirty="0">
                <a:latin typeface="Courier" pitchFamily="2" charset="0"/>
              </a:rPr>
              <a:t>print(" shape of </a:t>
            </a:r>
            <a:r>
              <a:rPr lang="en-US" sz="1400" dirty="0" err="1">
                <a:latin typeface="Courier" pitchFamily="2" charset="0"/>
              </a:rPr>
              <a:t>geop</a:t>
            </a:r>
            <a:r>
              <a:rPr lang="en-US" sz="1400" dirty="0">
                <a:latin typeface="Courier" pitchFamily="2" charset="0"/>
              </a:rPr>
              <a:t>. height variable = ", </a:t>
            </a:r>
            <a:r>
              <a:rPr lang="en-US" sz="1400" dirty="0" err="1">
                <a:latin typeface="Courier" pitchFamily="2" charset="0"/>
              </a:rPr>
              <a:t>np.shape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irma_ght</a:t>
            </a:r>
            <a:r>
              <a:rPr lang="en-US" sz="1400" dirty="0">
                <a:latin typeface="Courier" pitchFamily="2" charset="0"/>
              </a:rPr>
              <a:t>))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There are some vestigial dimensions there.  Python does that.</a:t>
            </a:r>
          </a:p>
          <a:p>
            <a:r>
              <a:rPr lang="en-US" sz="1400" dirty="0">
                <a:latin typeface="Courier" pitchFamily="2" charset="0"/>
              </a:rPr>
              <a:t># We need to 'squeeze' the unneeded dimensions from our plotting variables. </a:t>
            </a:r>
          </a:p>
          <a:p>
            <a:r>
              <a:rPr lang="en-US" sz="1400" dirty="0">
                <a:latin typeface="Courier" pitchFamily="2" charset="0"/>
              </a:rPr>
              <a:t># You will probably do this fairly often in the future.</a:t>
            </a:r>
          </a:p>
          <a:p>
            <a:r>
              <a:rPr lang="en-US" sz="1400" dirty="0" err="1">
                <a:latin typeface="Courier" pitchFamily="2" charset="0"/>
              </a:rPr>
              <a:t>irma_tmp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b="1" dirty="0" err="1">
                <a:latin typeface="Courier" pitchFamily="2" charset="0"/>
              </a:rPr>
              <a:t>np.squeeze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irma_tmp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r>
              <a:rPr lang="en-US" sz="1400" dirty="0" err="1">
                <a:latin typeface="Courier" pitchFamily="2" charset="0"/>
              </a:rPr>
              <a:t>irma_ght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b="1" dirty="0" err="1">
                <a:latin typeface="Courier" pitchFamily="2" charset="0"/>
              </a:rPr>
              <a:t>np.squeeze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irma_ght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print(" NEW shape of temperature variable = ",  </a:t>
            </a:r>
            <a:r>
              <a:rPr lang="en-US" sz="1400" dirty="0" err="1">
                <a:latin typeface="Courier" pitchFamily="2" charset="0"/>
              </a:rPr>
              <a:t>np.shape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irma_tmp</a:t>
            </a:r>
            <a:r>
              <a:rPr lang="en-US" sz="1400" dirty="0">
                <a:latin typeface="Courier" pitchFamily="2" charset="0"/>
              </a:rPr>
              <a:t>))</a:t>
            </a:r>
          </a:p>
          <a:p>
            <a:r>
              <a:rPr lang="en-US" sz="1400" dirty="0">
                <a:latin typeface="Courier" pitchFamily="2" charset="0"/>
              </a:rPr>
              <a:t>print(" NEW shape of </a:t>
            </a:r>
            <a:r>
              <a:rPr lang="en-US" sz="1400" dirty="0" err="1">
                <a:latin typeface="Courier" pitchFamily="2" charset="0"/>
              </a:rPr>
              <a:t>geop</a:t>
            </a:r>
            <a:r>
              <a:rPr lang="en-US" sz="1400" dirty="0">
                <a:latin typeface="Courier" pitchFamily="2" charset="0"/>
              </a:rPr>
              <a:t>. height variable = ", </a:t>
            </a:r>
            <a:r>
              <a:rPr lang="en-US" sz="1400" dirty="0" err="1">
                <a:latin typeface="Courier" pitchFamily="2" charset="0"/>
              </a:rPr>
              <a:t>np.shape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irma_ght</a:t>
            </a:r>
            <a:r>
              <a:rPr lang="en-US" sz="1400" dirty="0">
                <a:latin typeface="Courier" pitchFamily="2" charset="0"/>
              </a:rPr>
              <a:t>))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plt.plot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irma_tmp,irma_ght</a:t>
            </a:r>
            <a:r>
              <a:rPr lang="en-US" sz="1400" dirty="0">
                <a:latin typeface="Courier" pitchFamily="2" charset="0"/>
              </a:rPr>
              <a:t>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53F4D-338E-4649-B88E-C257B86D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7838"/>
            <a:ext cx="12192000" cy="1157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5913908" y="4444088"/>
            <a:ext cx="6158802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Pressure is 1D with 31 levels, as we expected.</a:t>
            </a:r>
          </a:p>
          <a:p>
            <a:r>
              <a:rPr lang="en-US" dirty="0"/>
              <a:t>But temperature and height are </a:t>
            </a:r>
            <a:r>
              <a:rPr lang="en-US" u="sng" dirty="0"/>
              <a:t>3D</a:t>
            </a:r>
            <a:r>
              <a:rPr lang="en-US" dirty="0"/>
              <a:t> even though we wanted 1D.</a:t>
            </a:r>
          </a:p>
          <a:p>
            <a:r>
              <a:rPr lang="en-US" dirty="0"/>
              <a:t>Those other two dimensions are vestiges of our selections, and</a:t>
            </a:r>
          </a:p>
          <a:p>
            <a:r>
              <a:rPr lang="en-US" dirty="0"/>
              <a:t>	they will prevent us from (easily) plotting them.</a:t>
            </a:r>
          </a:p>
          <a:p>
            <a:endParaRPr lang="en-US" dirty="0"/>
          </a:p>
          <a:p>
            <a:r>
              <a:rPr lang="en-US" dirty="0"/>
              <a:t>But… we can put the </a:t>
            </a:r>
            <a:r>
              <a:rPr lang="en-US" sz="1600" dirty="0" err="1">
                <a:latin typeface="Courier" pitchFamily="2" charset="0"/>
              </a:rPr>
              <a:t>np.squeeze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on them!</a:t>
            </a:r>
          </a:p>
        </p:txBody>
      </p:sp>
    </p:spTree>
    <p:extLst>
      <p:ext uri="{BB962C8B-B14F-4D97-AF65-F5344CB8AC3E}">
        <p14:creationId xmlns:p14="http://schemas.microsoft.com/office/powerpoint/2010/main" val="199642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#17 (continued) – Our initial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C59AB-D5D5-F940-A618-A44DC3C8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834"/>
            <a:ext cx="12192000" cy="295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5867609" y="4031894"/>
            <a:ext cx="6061211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quick plot of temperature vs. geopotential height</a:t>
            </a:r>
          </a:p>
          <a:p>
            <a:r>
              <a:rPr lang="en-US" dirty="0"/>
              <a:t>…it’s ugly for now but we can improve that.</a:t>
            </a:r>
          </a:p>
          <a:p>
            <a:endParaRPr lang="en-US" dirty="0"/>
          </a:p>
          <a:p>
            <a:r>
              <a:rPr lang="en-US" dirty="0"/>
              <a:t>Notice it’s plotting the entire atmosphere, up to the model top</a:t>
            </a:r>
          </a:p>
          <a:p>
            <a:r>
              <a:rPr lang="en-US" dirty="0"/>
              <a:t>	(way up in stratosphere) AND includes the negative</a:t>
            </a:r>
          </a:p>
          <a:p>
            <a:r>
              <a:rPr lang="en-US" dirty="0"/>
              <a:t>	heights associated with fake data (below sea surface)</a:t>
            </a:r>
          </a:p>
        </p:txBody>
      </p:sp>
    </p:spTree>
    <p:extLst>
      <p:ext uri="{BB962C8B-B14F-4D97-AF65-F5344CB8AC3E}">
        <p14:creationId xmlns:p14="http://schemas.microsoft.com/office/powerpoint/2010/main" val="146619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#18 – A little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16765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actually we noticed there are negative geopotential heights.  This is because the isobaric levels nearest</a:t>
            </a:r>
          </a:p>
          <a:p>
            <a:r>
              <a:rPr lang="en-US" sz="1400" dirty="0">
                <a:latin typeface="Courier" pitchFamily="2" charset="0"/>
              </a:rPr>
              <a:t>#  the surface have pressures &gt; Irma's surface pressure.</a:t>
            </a:r>
          </a:p>
          <a:p>
            <a:r>
              <a:rPr lang="en-US" sz="1400" dirty="0">
                <a:latin typeface="Courier" pitchFamily="2" charset="0"/>
              </a:rPr>
              <a:t># Let's cut those out with </a:t>
            </a:r>
            <a:r>
              <a:rPr lang="en-US" sz="1400" dirty="0" err="1">
                <a:latin typeface="Courier" pitchFamily="2" charset="0"/>
              </a:rPr>
              <a:t>ylim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Also let's cut out most of the stratosphere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plt.plot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irma_tmp,irma_ght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r>
              <a:rPr lang="en-US" sz="1400" dirty="0" err="1">
                <a:latin typeface="Courier" pitchFamily="2" charset="0"/>
              </a:rPr>
              <a:t>plt.ylim</a:t>
            </a:r>
            <a:r>
              <a:rPr lang="en-US" sz="1400" dirty="0">
                <a:latin typeface="Courier" pitchFamily="2" charset="0"/>
              </a:rPr>
              <a:t>([0,20000.])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92A42-1063-8F44-89C3-11E192DE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0" y="3429000"/>
            <a:ext cx="6057900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7DB6C-5838-C542-AE32-34F701E3B3ED}"/>
              </a:ext>
            </a:extLst>
          </p:cNvPr>
          <p:cNvSpPr txBox="1"/>
          <p:nvPr/>
        </p:nvSpPr>
        <p:spPr>
          <a:xfrm>
            <a:off x="5867609" y="4031894"/>
            <a:ext cx="5035225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That’s a little better.  Now add labels and titles, etc..</a:t>
            </a:r>
          </a:p>
        </p:txBody>
      </p:sp>
    </p:spTree>
    <p:extLst>
      <p:ext uri="{BB962C8B-B14F-4D97-AF65-F5344CB8AC3E}">
        <p14:creationId xmlns:p14="http://schemas.microsoft.com/office/powerpoint/2010/main" val="5927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0BE063-C042-E754-3620-8C5B90D3D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Next: adding dewpoint temperature to sounding plot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955B27-F391-C779-4FB4-78DB61311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 cells at end of notebook {Insert menu}</a:t>
            </a:r>
          </a:p>
          <a:p>
            <a:r>
              <a:rPr lang="en-US" dirty="0"/>
              <a:t>Or use empty cells at bottom if </a:t>
            </a:r>
            <a:r>
              <a:rPr lang="en-US"/>
              <a:t>they exist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CA2D-9879-4C9D-81A9-5B3E8D0C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2B95-D463-5340-8436-95C76727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1CE1-979F-BB46-983D-273C6B964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Today is primarily a demonstration of features of </a:t>
            </a:r>
            <a:r>
              <a:rPr lang="en-US" sz="2600" dirty="0" err="1">
                <a:latin typeface="Courier" pitchFamily="2" charset="0"/>
              </a:rPr>
              <a:t>xarray</a:t>
            </a:r>
            <a:r>
              <a:rPr lang="en-US" dirty="0"/>
              <a:t>, and a closer look at </a:t>
            </a:r>
            <a:r>
              <a:rPr lang="en-US" dirty="0" err="1"/>
              <a:t>netCDF</a:t>
            </a:r>
            <a:r>
              <a:rPr lang="en-US" dirty="0"/>
              <a:t> datasets</a:t>
            </a:r>
          </a:p>
          <a:p>
            <a:pPr lvl="1"/>
            <a:r>
              <a:rPr lang="en-US" sz="2100" dirty="0" err="1">
                <a:latin typeface="Courier" pitchFamily="2" charset="0"/>
              </a:rPr>
              <a:t>xarray</a:t>
            </a:r>
            <a:r>
              <a:rPr lang="en-US" dirty="0"/>
              <a:t> can be used to open structured datasets.  Unlike </a:t>
            </a:r>
            <a:r>
              <a:rPr lang="en-US" sz="2100" dirty="0" err="1">
                <a:latin typeface="Courier" pitchFamily="2" charset="0"/>
              </a:rPr>
              <a:t>numpy</a:t>
            </a:r>
            <a:r>
              <a:rPr lang="en-US" dirty="0"/>
              <a:t> arrays, variables in </a:t>
            </a:r>
            <a:r>
              <a:rPr lang="en-US" sz="2100" dirty="0" err="1">
                <a:latin typeface="Courier" pitchFamily="2" charset="0"/>
              </a:rPr>
              <a:t>xarray</a:t>
            </a:r>
            <a:r>
              <a:rPr lang="en-US" dirty="0"/>
              <a:t> datasets can have coordinates and metadata (like units) attached</a:t>
            </a:r>
          </a:p>
          <a:p>
            <a:r>
              <a:rPr lang="en-US" dirty="0"/>
              <a:t>Create a Terminal window, move to your </a:t>
            </a:r>
            <a:r>
              <a:rPr lang="en-US" sz="2600" dirty="0">
                <a:latin typeface="Courier" pitchFamily="2" charset="0"/>
              </a:rPr>
              <a:t>/spare11/atm240/</a:t>
            </a:r>
            <a:r>
              <a:rPr lang="en-US" sz="2600" dirty="0" err="1">
                <a:latin typeface="Courier" pitchFamily="2" charset="0"/>
              </a:rPr>
              <a:t>yournetid</a:t>
            </a:r>
            <a:r>
              <a:rPr lang="en-US" sz="2600" dirty="0">
                <a:latin typeface="Courier" pitchFamily="2" charset="0"/>
              </a:rPr>
              <a:t> </a:t>
            </a:r>
            <a:r>
              <a:rPr lang="en-US" dirty="0"/>
              <a:t>space.  Then copy and launch:</a:t>
            </a:r>
          </a:p>
          <a:p>
            <a:pPr marL="457200" lvl="1" indent="0">
              <a:buNone/>
            </a:pPr>
            <a:r>
              <a:rPr lang="en-US" sz="2200" dirty="0">
                <a:latin typeface="Courier" pitchFamily="2" charset="0"/>
              </a:rPr>
              <a:t>	cp ../</a:t>
            </a:r>
            <a:r>
              <a:rPr lang="en-US" sz="2200" dirty="0" err="1">
                <a:latin typeface="Courier" pitchFamily="2" charset="0"/>
              </a:rPr>
              <a:t>irma_xarray_cartopy.ipynb</a:t>
            </a:r>
            <a:r>
              <a:rPr lang="en-US" sz="2200" dirty="0">
                <a:latin typeface="Courier" pitchFamily="2" charset="0"/>
              </a:rPr>
              <a:t> .</a:t>
            </a:r>
          </a:p>
          <a:p>
            <a:r>
              <a:rPr lang="en-US" dirty="0"/>
              <a:t>Resources for this demonstration</a:t>
            </a:r>
          </a:p>
          <a:p>
            <a:pPr lvl="1"/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, and </a:t>
            </a:r>
            <a:r>
              <a:rPr lang="en-US" dirty="0" err="1"/>
              <a:t>Cartopy</a:t>
            </a:r>
            <a:r>
              <a:rPr lang="en-US" dirty="0"/>
              <a:t> demonstration </a:t>
            </a:r>
            <a:r>
              <a:rPr lang="en-US" sz="2300" dirty="0" err="1">
                <a:latin typeface="Courier" pitchFamily="2" charset="0"/>
              </a:rPr>
              <a:t>cartopy_example.ipynb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 err="1"/>
              <a:t>MetPy</a:t>
            </a:r>
            <a:r>
              <a:rPr lang="en-US" dirty="0"/>
              <a:t> home page: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unidata.github.io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MetPy</a:t>
            </a:r>
            <a:r>
              <a:rPr lang="en-US" dirty="0">
                <a:hlinkClick r:id="rId2"/>
              </a:rPr>
              <a:t>/latest/</a:t>
            </a:r>
            <a:r>
              <a:rPr lang="en-US" dirty="0" err="1">
                <a:hlinkClick r:id="rId2"/>
              </a:rPr>
              <a:t>index.html</a:t>
            </a:r>
            <a:endParaRPr lang="en-US" dirty="0"/>
          </a:p>
          <a:p>
            <a:pPr lvl="1"/>
            <a:r>
              <a:rPr lang="en-US" sz="2300" dirty="0" err="1">
                <a:latin typeface="Courier" pitchFamily="2" charset="0"/>
              </a:rPr>
              <a:t>xarray</a:t>
            </a:r>
            <a:r>
              <a:rPr lang="en-US" dirty="0"/>
              <a:t> basics:</a:t>
            </a:r>
          </a:p>
          <a:p>
            <a:pPr lvl="2"/>
            <a:r>
              <a:rPr lang="en-US" dirty="0">
                <a:hlinkClick r:id="rId3"/>
              </a:rPr>
              <a:t>https://www.youtube.com/watch?v=_9j7Y1-lk-o&amp;list=PLQut5OXpV-0ir4IdllSt1iEZKTwFBa7kO&amp;index=46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E18D-3535-B04D-8040-93CA4E4E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0723-FE0D-D475-F39E-83A22676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dewpoint temperature (Td)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FC231-0A38-C33D-9586-1EAC897B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atmospheric sounding usually consists of temperature and dewpoint plotted as a function of height or pressure.  </a:t>
            </a:r>
          </a:p>
          <a:p>
            <a:pPr lvl="1"/>
            <a:r>
              <a:rPr lang="en-US" dirty="0"/>
              <a:t>If dewpoint is not available, it can be computed from fields like temperature, relative humidity, specific humidity, and pressure</a:t>
            </a:r>
          </a:p>
          <a:p>
            <a:r>
              <a:rPr lang="en-US" dirty="0"/>
              <a:t>The task here will require the following steps:</a:t>
            </a:r>
          </a:p>
          <a:p>
            <a:pPr lvl="1"/>
            <a:r>
              <a:rPr lang="en-US" dirty="0"/>
              <a:t>(1) Pull ‘</a:t>
            </a:r>
            <a:r>
              <a:rPr lang="en-US" sz="2200" dirty="0" err="1">
                <a:latin typeface="Courier" pitchFamily="2" charset="0"/>
              </a:rPr>
              <a:t>Relative_humidity_isobaric</a:t>
            </a:r>
            <a:r>
              <a:rPr lang="en-US" dirty="0"/>
              <a:t>’ field from our </a:t>
            </a:r>
            <a:r>
              <a:rPr lang="en-US" dirty="0" err="1"/>
              <a:t>netCDF</a:t>
            </a:r>
            <a:r>
              <a:rPr lang="en-US" dirty="0"/>
              <a:t> object </a:t>
            </a:r>
            <a:r>
              <a:rPr lang="en-US" sz="2200" dirty="0">
                <a:latin typeface="Courier" pitchFamily="2" charset="0"/>
              </a:rPr>
              <a:t>ds</a:t>
            </a:r>
            <a:r>
              <a:rPr lang="en-US" dirty="0"/>
              <a:t>. Call it </a:t>
            </a:r>
            <a:r>
              <a:rPr lang="en-US" sz="2000" dirty="0" err="1">
                <a:latin typeface="Courier" pitchFamily="2" charset="0"/>
              </a:rPr>
              <a:t>relhum</a:t>
            </a:r>
            <a:r>
              <a:rPr lang="en-US" dirty="0"/>
              <a:t>. See Cell #4 for an example.</a:t>
            </a:r>
          </a:p>
          <a:p>
            <a:pPr lvl="1"/>
            <a:r>
              <a:rPr lang="en-US" dirty="0"/>
              <a:t>(2) Extract relative humidity for same selected time and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location that we defined </a:t>
            </a:r>
            <a:r>
              <a:rPr lang="en-US" sz="2200" dirty="0" err="1">
                <a:latin typeface="Courier" pitchFamily="2" charset="0"/>
              </a:rPr>
              <a:t>irma_tmp</a:t>
            </a:r>
            <a:r>
              <a:rPr lang="en-US" sz="2200" dirty="0">
                <a:latin typeface="Courier" pitchFamily="2" charset="0"/>
              </a:rPr>
              <a:t>, </a:t>
            </a:r>
            <a:r>
              <a:rPr lang="en-US" sz="2200" dirty="0" err="1">
                <a:latin typeface="Courier" pitchFamily="2" charset="0"/>
              </a:rPr>
              <a:t>irma_ght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dirty="0"/>
              <a:t>at. Call it </a:t>
            </a:r>
            <a:r>
              <a:rPr lang="en-US" sz="2200" dirty="0" err="1">
                <a:latin typeface="Courier" pitchFamily="2" charset="0"/>
              </a:rPr>
              <a:t>irma_rh</a:t>
            </a:r>
            <a:r>
              <a:rPr lang="en-US" dirty="0"/>
              <a:t>.  See Cell #14 for an example.</a:t>
            </a:r>
          </a:p>
          <a:p>
            <a:pPr lvl="1"/>
            <a:r>
              <a:rPr lang="en-US" dirty="0"/>
              <a:t>(3) Squeeze </a:t>
            </a:r>
            <a:r>
              <a:rPr lang="en-US" sz="2200" dirty="0" err="1">
                <a:latin typeface="Courier" pitchFamily="2" charset="0"/>
              </a:rPr>
              <a:t>irma_rh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dirty="0"/>
              <a:t>to get rid of vestigial dimensions. See Cell #17.</a:t>
            </a:r>
          </a:p>
          <a:p>
            <a:pPr lvl="1"/>
            <a:r>
              <a:rPr lang="en-US" dirty="0"/>
              <a:t>(4) Calculate dewpoint from </a:t>
            </a:r>
            <a:r>
              <a:rPr lang="en-US" sz="2200" dirty="0" err="1">
                <a:latin typeface="Courier" pitchFamily="2" charset="0"/>
              </a:rPr>
              <a:t>irma_tmp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sz="2200" dirty="0" err="1">
                <a:latin typeface="Courier" pitchFamily="2" charset="0"/>
              </a:rPr>
              <a:t>irma_rh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dirty="0"/>
              <a:t>using </a:t>
            </a:r>
            <a:r>
              <a:rPr lang="en-US" dirty="0" err="1"/>
              <a:t>MetPy</a:t>
            </a:r>
            <a:r>
              <a:rPr lang="en-US" dirty="0"/>
              <a:t> function [next slide]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4891D-EEBB-CDC9-869B-ED561294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B6B0-3DF5-934F-92C2-03D43973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MetPy</a:t>
            </a:r>
            <a:r>
              <a:rPr lang="en-US" dirty="0"/>
              <a:t> dewpoint calculation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FAED-5ED3-DAD3-BB0C-B926EC983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MetPy</a:t>
            </a:r>
            <a:r>
              <a:rPr lang="en-US" dirty="0"/>
              <a:t> has many convenient calculation functions</a:t>
            </a:r>
          </a:p>
          <a:p>
            <a:r>
              <a:rPr lang="en-US" dirty="0"/>
              <a:t>However, </a:t>
            </a:r>
            <a:r>
              <a:rPr lang="en-US" dirty="0" err="1"/>
              <a:t>MetPy</a:t>
            </a:r>
            <a:r>
              <a:rPr lang="en-US" dirty="0"/>
              <a:t> requires variable </a:t>
            </a:r>
            <a:r>
              <a:rPr lang="en-US" u="sng" dirty="0"/>
              <a:t>units</a:t>
            </a:r>
            <a:r>
              <a:rPr lang="en-US" dirty="0"/>
              <a:t> to be declared to operate </a:t>
            </a:r>
          </a:p>
          <a:p>
            <a:r>
              <a:rPr lang="en-US" dirty="0"/>
              <a:t>In our openers, we imported </a:t>
            </a:r>
            <a:r>
              <a:rPr lang="en-US" sz="2400" dirty="0" err="1">
                <a:latin typeface="Courier" pitchFamily="2" charset="0"/>
              </a:rPr>
              <a:t>metpy.calc</a:t>
            </a:r>
            <a:r>
              <a:rPr lang="en-US" sz="2400" dirty="0">
                <a:latin typeface="Courier" pitchFamily="2" charset="0"/>
              </a:rPr>
              <a:t> as </a:t>
            </a:r>
            <a:r>
              <a:rPr lang="en-US" sz="2400" dirty="0" err="1">
                <a:latin typeface="Courier" pitchFamily="2" charset="0"/>
              </a:rPr>
              <a:t>mpcalc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sz="2400" dirty="0" err="1">
                <a:latin typeface="Courier" pitchFamily="2" charset="0"/>
              </a:rPr>
              <a:t>metpy.units</a:t>
            </a:r>
            <a:r>
              <a:rPr lang="en-US" sz="2400" dirty="0">
                <a:latin typeface="Courier" pitchFamily="2" charset="0"/>
              </a:rPr>
              <a:t> as units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In the call below, we attach the proper units to </a:t>
            </a:r>
            <a:r>
              <a:rPr lang="en-US" sz="2400" dirty="0" err="1">
                <a:latin typeface="Courier" pitchFamily="2" charset="0"/>
              </a:rPr>
              <a:t>irma_tmp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sz="2400" dirty="0" err="1">
                <a:latin typeface="Courier" pitchFamily="2" charset="0"/>
              </a:rPr>
              <a:t>irma_rh</a:t>
            </a:r>
            <a:r>
              <a:rPr lang="en-US" dirty="0"/>
              <a:t>, call the </a:t>
            </a:r>
            <a:r>
              <a:rPr lang="en-US" sz="2400" dirty="0" err="1">
                <a:latin typeface="Courier" pitchFamily="2" charset="0"/>
              </a:rPr>
              <a:t>mpcalc</a:t>
            </a:r>
            <a:r>
              <a:rPr lang="en-US" dirty="0"/>
              <a:t> function, and convert the output to Kelvin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Sounding with both temperature and dewpoint on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68371-4F9B-0F35-97B9-72D079B9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37DD8-5DD1-EAC0-C716-10DDF5D61074}"/>
              </a:ext>
            </a:extLst>
          </p:cNvPr>
          <p:cNvSpPr txBox="1"/>
          <p:nvPr/>
        </p:nvSpPr>
        <p:spPr>
          <a:xfrm>
            <a:off x="219919" y="4838217"/>
            <a:ext cx="11614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>
                <a:latin typeface="Courier" pitchFamily="2" charset="0"/>
              </a:rPr>
              <a:t>irma_tdew</a:t>
            </a:r>
            <a:r>
              <a:rPr lang="en-US" sz="1300" dirty="0">
                <a:latin typeface="Courier" pitchFamily="2" charset="0"/>
              </a:rPr>
              <a:t> = </a:t>
            </a:r>
            <a:r>
              <a:rPr lang="en-US" sz="1300" dirty="0" err="1">
                <a:latin typeface="Courier" pitchFamily="2" charset="0"/>
              </a:rPr>
              <a:t>mpcalc.dewpoint_from_relative_humidity</a:t>
            </a:r>
            <a:r>
              <a:rPr lang="en-US" sz="1300" dirty="0">
                <a:latin typeface="Courier" pitchFamily="2" charset="0"/>
              </a:rPr>
              <a:t>(</a:t>
            </a:r>
            <a:r>
              <a:rPr lang="en-US" sz="1300" dirty="0" err="1">
                <a:solidFill>
                  <a:srgbClr val="FF0000"/>
                </a:solidFill>
                <a:latin typeface="Courier" pitchFamily="2" charset="0"/>
              </a:rPr>
              <a:t>irma_tmp</a:t>
            </a:r>
            <a:r>
              <a:rPr lang="en-US" sz="1300" dirty="0">
                <a:solidFill>
                  <a:srgbClr val="FF0000"/>
                </a:solidFill>
                <a:latin typeface="Courier" pitchFamily="2" charset="0"/>
              </a:rPr>
              <a:t> * </a:t>
            </a:r>
            <a:r>
              <a:rPr lang="en-US" sz="1300" dirty="0" err="1">
                <a:solidFill>
                  <a:srgbClr val="FF0000"/>
                </a:solidFill>
                <a:latin typeface="Courier" pitchFamily="2" charset="0"/>
              </a:rPr>
              <a:t>units.K</a:t>
            </a:r>
            <a:r>
              <a:rPr lang="en-US" sz="1300" dirty="0">
                <a:latin typeface="Courier" pitchFamily="2" charset="0"/>
              </a:rPr>
              <a:t>, </a:t>
            </a:r>
            <a:r>
              <a:rPr lang="en-US" sz="1300" dirty="0" err="1">
                <a:solidFill>
                  <a:srgbClr val="0070C0"/>
                </a:solidFill>
                <a:latin typeface="Courier" pitchFamily="2" charset="0"/>
              </a:rPr>
              <a:t>irma_rh</a:t>
            </a:r>
            <a:r>
              <a:rPr lang="en-US" sz="1300" dirty="0">
                <a:solidFill>
                  <a:srgbClr val="0070C0"/>
                </a:solidFill>
                <a:latin typeface="Courier" pitchFamily="2" charset="0"/>
              </a:rPr>
              <a:t> * </a:t>
            </a:r>
            <a:r>
              <a:rPr lang="en-US" sz="1300" dirty="0" err="1">
                <a:solidFill>
                  <a:srgbClr val="0070C0"/>
                </a:solidFill>
                <a:latin typeface="Courier" pitchFamily="2" charset="0"/>
              </a:rPr>
              <a:t>units.percent</a:t>
            </a:r>
            <a:r>
              <a:rPr lang="en-US" sz="1300" dirty="0">
                <a:latin typeface="Courier" pitchFamily="2" charset="0"/>
              </a:rPr>
              <a:t>).</a:t>
            </a:r>
            <a:r>
              <a:rPr lang="en-US" sz="1300" dirty="0">
                <a:solidFill>
                  <a:srgbClr val="00B050"/>
                </a:solidFill>
                <a:latin typeface="Courier" pitchFamily="2" charset="0"/>
              </a:rPr>
              <a:t>to(units('kelvin'))</a:t>
            </a:r>
          </a:p>
        </p:txBody>
      </p:sp>
    </p:spTree>
    <p:extLst>
      <p:ext uri="{BB962C8B-B14F-4D97-AF65-F5344CB8AC3E}">
        <p14:creationId xmlns:p14="http://schemas.microsoft.com/office/powerpoint/2010/main" val="1847240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AE55D-7A60-27E3-6232-105BA816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2B297-10DB-D269-56B3-D8D9ECFB6346}"/>
              </a:ext>
            </a:extLst>
          </p:cNvPr>
          <p:cNvSpPr txBox="1"/>
          <p:nvPr/>
        </p:nvSpPr>
        <p:spPr>
          <a:xfrm>
            <a:off x="462987" y="5787342"/>
            <a:ext cx="662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Hurricane Irma inner core nearly saturated (T = Td) below 17 km</a:t>
            </a:r>
          </a:p>
          <a:p>
            <a:r>
              <a:rPr lang="en-US" dirty="0"/>
              <a:t>I added title, axis labels, legend, and plotted T as red and Td as green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EEDA42D-0560-DEC0-F212-22F25694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663700"/>
            <a:ext cx="51054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96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8D6B48-0518-0AA7-AC29-8F156CFBC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494240E-C1BA-063B-A6B5-76E7EC18D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7FE1A-17B5-7E8C-842C-B3745540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#1 - Openers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1167659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%matplotlib inline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numpy</a:t>
            </a:r>
            <a:r>
              <a:rPr lang="en-US" sz="1400" dirty="0">
                <a:latin typeface="Courier" pitchFamily="2" charset="0"/>
              </a:rPr>
              <a:t> as np 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matplotlib.pyplot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plt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import math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import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os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, sys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import glob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from matplotlib import cm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from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matplotlib.colors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 import Normalize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from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scipy.interpolate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 import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interpn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datetime</a:t>
            </a:r>
          </a:p>
          <a:p>
            <a:r>
              <a:rPr lang="en-US" sz="1400" dirty="0">
                <a:latin typeface="Courier" pitchFamily="2" charset="0"/>
              </a:rPr>
              <a:t>from datetime import datetime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cartopy.crs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ccrs</a:t>
            </a:r>
            <a:r>
              <a:rPr lang="en-US" sz="1400" dirty="0">
                <a:latin typeface="Courier" pitchFamily="2" charset="0"/>
              </a:rPr>
              <a:t> # </a:t>
            </a:r>
            <a:r>
              <a:rPr lang="en-US" sz="1400" dirty="0" err="1">
                <a:latin typeface="Courier" pitchFamily="2" charset="0"/>
              </a:rPr>
              <a:t>cartopy</a:t>
            </a:r>
            <a:r>
              <a:rPr lang="en-US" sz="1400" dirty="0">
                <a:latin typeface="Courier" pitchFamily="2" charset="0"/>
              </a:rPr>
              <a:t> coordinate reference system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cartopy.feature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cfeat</a:t>
            </a:r>
            <a:r>
              <a:rPr lang="en-US" sz="1400" dirty="0">
                <a:latin typeface="Courier" pitchFamily="2" charset="0"/>
              </a:rPr>
              <a:t> # features like color-shading for land, ocean, coastlines, state boundaries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b="1" dirty="0">
                <a:latin typeface="Courier" pitchFamily="2" charset="0"/>
              </a:rPr>
              <a:t>import </a:t>
            </a:r>
            <a:r>
              <a:rPr lang="en-US" sz="1400" b="1" dirty="0" err="1">
                <a:latin typeface="Courier" pitchFamily="2" charset="0"/>
              </a:rPr>
              <a:t>xarray</a:t>
            </a:r>
            <a:r>
              <a:rPr lang="en-US" sz="1400" b="1" dirty="0">
                <a:latin typeface="Courier" pitchFamily="2" charset="0"/>
              </a:rPr>
              <a:t> as </a:t>
            </a:r>
            <a:r>
              <a:rPr lang="en-US" sz="1400" b="1" dirty="0" err="1">
                <a:latin typeface="Courier" pitchFamily="2" charset="0"/>
              </a:rPr>
              <a:t>xr</a:t>
            </a:r>
            <a:endParaRPr lang="en-US" sz="1400" b="1" dirty="0">
              <a:latin typeface="Courier" pitchFamily="2" charset="0"/>
            </a:endParaRPr>
          </a:p>
          <a:p>
            <a:endParaRPr lang="en-US" sz="1400" b="1" dirty="0">
              <a:latin typeface="Courier" pitchFamily="2" charset="0"/>
            </a:endParaRPr>
          </a:p>
          <a:p>
            <a:r>
              <a:rPr lang="en-US" sz="1400" b="1" dirty="0">
                <a:latin typeface="Courier" pitchFamily="2" charset="0"/>
              </a:rPr>
              <a:t>import </a:t>
            </a:r>
            <a:r>
              <a:rPr lang="en-US" sz="1400" b="1" dirty="0" err="1">
                <a:latin typeface="Courier" pitchFamily="2" charset="0"/>
              </a:rPr>
              <a:t>metpy.calc</a:t>
            </a:r>
            <a:r>
              <a:rPr lang="en-US" sz="1400" b="1" dirty="0">
                <a:latin typeface="Courier" pitchFamily="2" charset="0"/>
              </a:rPr>
              <a:t> as </a:t>
            </a:r>
            <a:r>
              <a:rPr lang="en-US" sz="1400" b="1" dirty="0" err="1">
                <a:latin typeface="Courier" pitchFamily="2" charset="0"/>
              </a:rPr>
              <a:t>mpcalc</a:t>
            </a:r>
            <a:endParaRPr lang="en-US" sz="1400" b="1" dirty="0">
              <a:latin typeface="Courier" pitchFamily="2" charset="0"/>
            </a:endParaRPr>
          </a:p>
          <a:p>
            <a:r>
              <a:rPr lang="en-US" sz="1400" b="1" dirty="0">
                <a:latin typeface="Courier" pitchFamily="2" charset="0"/>
              </a:rPr>
              <a:t>from </a:t>
            </a:r>
            <a:r>
              <a:rPr lang="en-US" sz="1400" b="1" dirty="0" err="1">
                <a:latin typeface="Courier" pitchFamily="2" charset="0"/>
              </a:rPr>
              <a:t>metpy.units</a:t>
            </a:r>
            <a:r>
              <a:rPr lang="en-US" sz="1400" b="1" dirty="0">
                <a:latin typeface="Courier" pitchFamily="2" charset="0"/>
              </a:rPr>
              <a:t> import units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B7304-9D93-0F44-967E-50D1F21CDBFB}"/>
              </a:ext>
            </a:extLst>
          </p:cNvPr>
          <p:cNvSpPr txBox="1"/>
          <p:nvPr/>
        </p:nvSpPr>
        <p:spPr>
          <a:xfrm>
            <a:off x="6946900" y="2794000"/>
            <a:ext cx="3827586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We’re not using these so they could be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removed to save some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1F0D4-D4FC-6F46-8D4B-F5741ABB0C22}"/>
              </a:ext>
            </a:extLst>
          </p:cNvPr>
          <p:cNvSpPr txBox="1"/>
          <p:nvPr/>
        </p:nvSpPr>
        <p:spPr>
          <a:xfrm>
            <a:off x="7029678" y="5667262"/>
            <a:ext cx="374480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The new stuff – run this and move on</a:t>
            </a:r>
          </a:p>
        </p:txBody>
      </p:sp>
    </p:spTree>
    <p:extLst>
      <p:ext uri="{BB962C8B-B14F-4D97-AF65-F5344CB8AC3E}">
        <p14:creationId xmlns:p14="http://schemas.microsoft.com/office/powerpoint/2010/main" val="64655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#2 – Open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6521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ds = </a:t>
            </a:r>
            <a:r>
              <a:rPr lang="en-US" sz="1400" dirty="0" err="1">
                <a:latin typeface="Courier" pitchFamily="2" charset="0"/>
              </a:rPr>
              <a:t>xr.open_dataset</a:t>
            </a:r>
            <a:r>
              <a:rPr lang="en-US" sz="1400" dirty="0">
                <a:latin typeface="Courier" pitchFamily="2" charset="0"/>
              </a:rPr>
              <a:t>('/spare11/atm240/</a:t>
            </a:r>
            <a:r>
              <a:rPr lang="en-US" sz="1400" dirty="0" err="1">
                <a:latin typeface="Courier" pitchFamily="2" charset="0"/>
              </a:rPr>
              <a:t>irma_gfs_example.nc</a:t>
            </a:r>
            <a:r>
              <a:rPr lang="en-US" sz="1400" dirty="0">
                <a:latin typeface="Courier" pitchFamily="2" charset="0"/>
              </a:rPr>
              <a:t>')</a:t>
            </a:r>
          </a:p>
          <a:p>
            <a:r>
              <a:rPr lang="en-US" sz="1400" dirty="0">
                <a:latin typeface="Courier" pitchFamily="2" charset="0"/>
              </a:rPr>
              <a:t>ds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8C64D6-C8C3-B24C-9347-4BA58AEE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73" y="2085690"/>
            <a:ext cx="10054519" cy="47626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A93B0F-20A5-3E4C-B97D-E26224FDE858}"/>
              </a:ext>
            </a:extLst>
          </p:cNvPr>
          <p:cNvCxnSpPr/>
          <p:nvPr/>
        </p:nvCxnSpPr>
        <p:spPr>
          <a:xfrm>
            <a:off x="2597553" y="2667000"/>
            <a:ext cx="584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2BE767-CFE5-4F45-8F85-250419CEF58A}"/>
              </a:ext>
            </a:extLst>
          </p:cNvPr>
          <p:cNvCxnSpPr/>
          <p:nvPr/>
        </p:nvCxnSpPr>
        <p:spPr>
          <a:xfrm>
            <a:off x="2597553" y="4635500"/>
            <a:ext cx="584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C14574-1EFB-2242-B642-664EA1C584B4}"/>
              </a:ext>
            </a:extLst>
          </p:cNvPr>
          <p:cNvCxnSpPr/>
          <p:nvPr/>
        </p:nvCxnSpPr>
        <p:spPr>
          <a:xfrm>
            <a:off x="2597553" y="3060700"/>
            <a:ext cx="584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41F2A-495F-524A-B737-E1F00E030CD6}"/>
              </a:ext>
            </a:extLst>
          </p:cNvPr>
          <p:cNvSpPr/>
          <p:nvPr/>
        </p:nvSpPr>
        <p:spPr>
          <a:xfrm>
            <a:off x="10591800" y="1841500"/>
            <a:ext cx="469900" cy="501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1F0D4-D4FC-6F46-8D4B-F5741ABB0C22}"/>
              </a:ext>
            </a:extLst>
          </p:cNvPr>
          <p:cNvSpPr txBox="1"/>
          <p:nvPr/>
        </p:nvSpPr>
        <p:spPr>
          <a:xfrm>
            <a:off x="8320321" y="1633771"/>
            <a:ext cx="311796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Use </a:t>
            </a:r>
            <a:r>
              <a:rPr lang="en-US" b="1" dirty="0" err="1"/>
              <a:t>xarray</a:t>
            </a:r>
            <a:r>
              <a:rPr lang="en-US" b="1" dirty="0"/>
              <a:t> to open the dataset</a:t>
            </a:r>
          </a:p>
          <a:p>
            <a:r>
              <a:rPr lang="en-US" b="1" dirty="0"/>
              <a:t>• This is a </a:t>
            </a:r>
            <a:r>
              <a:rPr lang="en-US" b="1" dirty="0" err="1"/>
              <a:t>NetCDF</a:t>
            </a:r>
            <a:r>
              <a:rPr lang="en-US" b="1" dirty="0"/>
              <a:t> dataset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6D3C7-D08F-B443-A10C-87E1D6C402DD}"/>
              </a:ext>
            </a:extLst>
          </p:cNvPr>
          <p:cNvSpPr txBox="1"/>
          <p:nvPr/>
        </p:nvSpPr>
        <p:spPr>
          <a:xfrm>
            <a:off x="128890" y="5894685"/>
            <a:ext cx="3191964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Hover your cursor over variable</a:t>
            </a:r>
          </a:p>
          <a:p>
            <a:r>
              <a:rPr lang="en-US" b="1" dirty="0"/>
              <a:t> names to reveal partially</a:t>
            </a:r>
          </a:p>
          <a:p>
            <a:r>
              <a:rPr lang="en-US" b="1" dirty="0"/>
              <a:t> obscured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81819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F116A-3BFF-5049-8688-EFC288D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025E4-B26E-F74E-888B-F6FA1CB0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3754"/>
            <a:ext cx="12192000" cy="57751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576B1D-3852-A941-BC03-5463F89CB687}"/>
              </a:ext>
            </a:extLst>
          </p:cNvPr>
          <p:cNvCxnSpPr/>
          <p:nvPr/>
        </p:nvCxnSpPr>
        <p:spPr>
          <a:xfrm flipH="1">
            <a:off x="9042400" y="1612900"/>
            <a:ext cx="469900" cy="444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96EDD4-7034-9F41-9887-7DB91F6914E0}"/>
              </a:ext>
            </a:extLst>
          </p:cNvPr>
          <p:cNvCxnSpPr/>
          <p:nvPr/>
        </p:nvCxnSpPr>
        <p:spPr>
          <a:xfrm flipH="1">
            <a:off x="9067800" y="3762375"/>
            <a:ext cx="469900" cy="444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477C7F-7C5F-AE4F-9E8A-9F4818FB07DD}"/>
              </a:ext>
            </a:extLst>
          </p:cNvPr>
          <p:cNvSpPr txBox="1"/>
          <p:nvPr/>
        </p:nvSpPr>
        <p:spPr>
          <a:xfrm>
            <a:off x="8452353" y="1058902"/>
            <a:ext cx="363804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Click to expand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71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2791F6-B2FC-6745-AFAF-E4DFC5DF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2483470"/>
            <a:ext cx="12192000" cy="3059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#3 – Extract geopotential heights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heights = ds[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'</a:t>
            </a: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Geopotential_height_isobaric</a:t>
            </a:r>
            <a:r>
              <a:rPr lang="en-US" sz="1400" dirty="0">
                <a:latin typeface="Courier" pitchFamily="2" charset="0"/>
              </a:rPr>
              <a:t>']</a:t>
            </a:r>
          </a:p>
          <a:p>
            <a:r>
              <a:rPr lang="en-US" sz="1400" dirty="0">
                <a:latin typeface="Courier" pitchFamily="2" charset="0"/>
              </a:rPr>
              <a:t>heights</a:t>
            </a:r>
            <a:endParaRPr lang="en-US" sz="1400" b="1" dirty="0">
              <a:latin typeface="Courier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60D33-CC88-6640-ADFE-B70666A6190B}"/>
              </a:ext>
            </a:extLst>
          </p:cNvPr>
          <p:cNvSpPr txBox="1"/>
          <p:nvPr/>
        </p:nvSpPr>
        <p:spPr>
          <a:xfrm>
            <a:off x="5311762" y="2114138"/>
            <a:ext cx="565199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Coordinates for ‘heights’ include </a:t>
            </a:r>
            <a:r>
              <a:rPr lang="en-US" sz="1600" b="1" dirty="0">
                <a:latin typeface="Courier" pitchFamily="2" charset="0"/>
              </a:rPr>
              <a:t>time1</a:t>
            </a:r>
            <a:r>
              <a:rPr lang="en-US" b="1" dirty="0"/>
              <a:t> and </a:t>
            </a:r>
            <a:r>
              <a:rPr lang="en-US" sz="1600" b="1" dirty="0">
                <a:latin typeface="Courier" pitchFamily="2" charset="0"/>
              </a:rPr>
              <a:t>isobaric3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53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DC49F9-D307-5844-9524-AC809A10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Geopotential v. geometric height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ACE14-31AE-7F4D-857D-0F2CF2F2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5582CC3-2E05-1E48-919B-62D6B7464467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81860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175677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62429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5740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Geometric height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Geopotential height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Gravity acceleration at 40˚N (m/s/s)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03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32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1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19.941 [0.3% error]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9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5142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912CFE-54B2-CB4E-B1CB-C28012F61F1F}"/>
              </a:ext>
            </a:extLst>
          </p:cNvPr>
          <p:cNvSpPr txBox="1"/>
          <p:nvPr/>
        </p:nvSpPr>
        <p:spPr>
          <a:xfrm>
            <a:off x="428263" y="5428527"/>
            <a:ext cx="779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Geopotential height </a:t>
            </a:r>
            <a:r>
              <a:rPr lang="en-US" dirty="0"/>
              <a:t>is a gravity-adjusted height, measured above </a:t>
            </a:r>
            <a:r>
              <a:rPr lang="en-US" dirty="0">
                <a:solidFill>
                  <a:srgbClr val="FF0000"/>
                </a:solidFill>
              </a:rPr>
              <a:t>mean sea level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1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2791F6-B2FC-6745-AFAF-E4DFC5DF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470"/>
            <a:ext cx="12192000" cy="3059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#4 – Extract temperatures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temps = ds['</a:t>
            </a: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Temperature_isobaric</a:t>
            </a:r>
            <a:r>
              <a:rPr lang="en-US" sz="1400" dirty="0">
                <a:latin typeface="Courier" pitchFamily="2" charset="0"/>
              </a:rPr>
              <a:t>']</a:t>
            </a:r>
          </a:p>
          <a:p>
            <a:r>
              <a:rPr lang="en-US" sz="1400" dirty="0">
                <a:latin typeface="Courier" pitchFamily="2" charset="0"/>
              </a:rPr>
              <a:t>temps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0AA37-85DD-E44D-A1A1-F8D0353E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8870"/>
            <a:ext cx="12192000" cy="30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25587</TotalTime>
  <Words>2763</Words>
  <Application>Microsoft Macintosh PowerPoint</Application>
  <PresentationFormat>Widescreen</PresentationFormat>
  <Paragraphs>351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Courier</vt:lpstr>
      <vt:lpstr>Office Theme</vt:lpstr>
      <vt:lpstr>Class #8</vt:lpstr>
      <vt:lpstr>“Cheat sheet” reminder</vt:lpstr>
      <vt:lpstr>Class roadmap</vt:lpstr>
      <vt:lpstr>Cell #1 - Openers</vt:lpstr>
      <vt:lpstr>Cell #2 – Open dataset</vt:lpstr>
      <vt:lpstr>PowerPoint Presentation</vt:lpstr>
      <vt:lpstr>Cell #3 – Extract geopotential heights</vt:lpstr>
      <vt:lpstr>Geopotential v. geometric height</vt:lpstr>
      <vt:lpstr>Cell #4 – Extract temperatures</vt:lpstr>
      <vt:lpstr>Cell #5 – Extract times</vt:lpstr>
      <vt:lpstr>Cells #6-8 – More coordinates being extracted</vt:lpstr>
      <vt:lpstr>Cell #9 – Value of ‘values’ attribute</vt:lpstr>
      <vt:lpstr>With &amp; without ‘values’</vt:lpstr>
      <vt:lpstr>Cell #10 – Get 850 mb height @ specific time</vt:lpstr>
      <vt:lpstr>Cell #11 – Make a Cartopy plot [task]</vt:lpstr>
      <vt:lpstr>PowerPoint Presentation</vt:lpstr>
      <vt:lpstr>Cell #12 – Another Cartopy plot</vt:lpstr>
      <vt:lpstr>PowerPoint Presentation</vt:lpstr>
      <vt:lpstr>Cell #13 – Start a vertical sounding</vt:lpstr>
      <vt:lpstr>Output from Cell #13</vt:lpstr>
      <vt:lpstr>Cell #14 – Extract 1D array of geop. height</vt:lpstr>
      <vt:lpstr>Cell #15 – Examine 1D array of geop. height</vt:lpstr>
      <vt:lpstr>Geopotential heights above Irma’s center</vt:lpstr>
      <vt:lpstr>Isobaric surfaces may be below ground or sea surface</vt:lpstr>
      <vt:lpstr>Cell #16 – Extract 1D array of temperature</vt:lpstr>
      <vt:lpstr>Cell #17 – Reshape and plot</vt:lpstr>
      <vt:lpstr>Cell #17 (continued) – Our initial plot</vt:lpstr>
      <vt:lpstr>Cell #18 – A little improvement</vt:lpstr>
      <vt:lpstr>Next: adding dewpoint temperature to sounding plot</vt:lpstr>
      <vt:lpstr>Calculating dewpoint temperature (Td)</vt:lpstr>
      <vt:lpstr>MetPy dewpoint calculation function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#2</dc:title>
  <dc:creator>Fovell, Robert</dc:creator>
  <cp:lastModifiedBy>Fovell, Robert</cp:lastModifiedBy>
  <cp:revision>208</cp:revision>
  <dcterms:created xsi:type="dcterms:W3CDTF">2020-07-27T19:35:43Z</dcterms:created>
  <dcterms:modified xsi:type="dcterms:W3CDTF">2022-10-18T01:14:24Z</dcterms:modified>
</cp:coreProperties>
</file>