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285" r:id="rId4"/>
    <p:sldId id="382" r:id="rId5"/>
    <p:sldId id="385" r:id="rId6"/>
    <p:sldId id="386" r:id="rId7"/>
    <p:sldId id="387" r:id="rId8"/>
    <p:sldId id="388" r:id="rId9"/>
    <p:sldId id="383" r:id="rId10"/>
    <p:sldId id="390" r:id="rId11"/>
    <p:sldId id="396" r:id="rId12"/>
    <p:sldId id="391" r:id="rId13"/>
    <p:sldId id="392" r:id="rId14"/>
    <p:sldId id="393" r:id="rId15"/>
    <p:sldId id="397" r:id="rId16"/>
    <p:sldId id="394" r:id="rId17"/>
    <p:sldId id="395" r:id="rId18"/>
    <p:sldId id="384" r:id="rId19"/>
    <p:sldId id="389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4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/>
    <p:restoredTop sz="92958"/>
  </p:normalViewPr>
  <p:slideViewPr>
    <p:cSldViewPr snapToGrid="0" snapToObjects="1" showGuides="1">
      <p:cViewPr varScale="1">
        <p:scale>
          <a:sx n="110" d="100"/>
          <a:sy n="110" d="100"/>
        </p:scale>
        <p:origin x="352" y="176"/>
      </p:cViewPr>
      <p:guideLst>
        <p:guide orient="horz" pos="1056"/>
        <p:guide pos="4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6905-8BF4-DF47-ADFA-0DFE05C18F6B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25F2-90CF-0148-AD48-AE6AF89F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final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7E68-4E0E-2641-8A81-C498124A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ABCE7-8AE3-5B4A-9390-F6E443233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9B6D-E84B-CA41-983A-E062341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4D4-BDB6-6B4A-8FBB-5804874FA7E2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E1C6-13EA-FA43-853F-27A6F200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CC34-4EE1-4A40-862F-E002F657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B90-41E2-0D45-AA1E-A273659C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C0226-8607-5241-9AA7-175E7581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6F04-4975-1F4E-AB40-2D36680E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73F-AEF7-494D-8BF2-5BF42339EA7D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2BC3-871A-DF44-A431-4192B3B4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7C2FF-31F5-284A-BE8A-02798A82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1BF65-475D-6F4F-B76E-43F0D4FE3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F4ABC-AABD-4146-9E1E-336FA7B4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7048-79DF-DF4F-B49A-1094E9CB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DC3-E4B3-3542-90EC-F9FC8E099B7F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EF15-B514-4048-9B82-28A6ABCD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F115-B7BE-8E4C-AC4F-48850550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C754-2094-3045-B538-43729BE8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15E4-C892-E14A-A63D-5B88EF2F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A747-7293-5542-981F-15A09ADD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B8F-87A3-3B44-BA69-9B42924D49FE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3AD8-A020-2E48-A2FF-74A17310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C38F2-4EF5-0543-9CC6-5802006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EA9-40F5-1742-8D52-579C86E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4E65-0312-2847-9984-891C6C5E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B640-024A-C242-A85E-9D5A42DA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7693-8DD0-1C44-BBDA-A052F1259955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E7048-8E73-A244-9D85-E7232F53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3584-9AAC-A847-AE99-D15A6E2D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1EB1-EF51-204A-82D0-F137D6D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3BFB-BE40-2747-BD7B-9C66A5BE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BFB90-320B-1943-ADD7-57F7457A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9DFDE-AA43-BA48-BF66-252AF77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831A-C692-3A45-8492-604884557EE9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74DE-33C4-DB44-888C-2619B277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A48FF-BB50-8F4C-A593-5A7160D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269F-92EF-DE40-9AFA-35458943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DE337-11E8-9E48-B793-7E748808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6BC29-5167-554B-B383-A4571C55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1706-A77F-CC4E-83A7-CD5FE3822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C7E1-85A1-CE4B-BC3E-424B0CFC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E1FAB-F17F-CD44-A8A8-CD981E64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32E0-324A-5B46-92B0-8D382A4DD16D}" type="datetime1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4F4A1-9E90-DA49-9697-248367B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21931-B37E-DD40-8E9A-A8E146B8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D7E-B05E-7549-A42B-F82DA7E8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0A5B4-5B93-E948-A56A-DD7520C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231-58BB-C843-BAE5-E5C7A5354298}" type="datetime1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2A646-426D-1C42-B172-48D33879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EE95-A0A4-4F4C-B0A6-457CDEBF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05F1-F098-554E-9E23-D1F80A7B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23B-1CAF-464B-8264-5E441FBB420C}" type="datetime1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F326-26EB-D94A-9C02-EF5964A5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805F-0E52-E84F-8689-DFCEA5F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CC2D-0061-F046-AFFA-B4F2EF8D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0F2C-6A51-AA4D-816D-11F41321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CF95-592D-BF41-8122-C48D4071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D7048-D316-9144-9F0A-73177DDE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C96-5273-324C-B3DD-CD8485AEDFEB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9E10-0409-A647-BBA8-9B029179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BE2E2-EDBF-A648-8B67-C4088687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6BD9-F84C-1845-9311-B3F6FAFD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53518-2D5C-A241-9314-74935862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7548-23BC-E04A-8D0C-4338A081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028A-9EE4-FB44-80D9-18007F6E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9695-6257-994C-B03B-A65BBF524AF3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78A91-C6B3-2940-9677-5AC1D0B9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26D6B-501A-864B-88CE-6A58E12E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5C619-D67D-4647-B20B-1A0754BF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21E27-A42C-D946-AF4D-FD556A96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664F-8BBC-8140-BCC9-F58651CF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3D14-1FEE-B54F-88F6-78573B9857D7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D48B-E0C6-5747-B800-1038FF1D5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91F6-BA42-DC41-9520-23898D21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albany.edu/facstaff/rfovell/ATM240/cshee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4E28-C498-1E48-962E-622CB367A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#10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F09CB-8E6D-BB40-A7E3-8F9E02A7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240 ~ Fall 2022</a:t>
            </a:r>
          </a:p>
          <a:p>
            <a:r>
              <a:rPr lang="en-US" dirty="0"/>
              <a:t>Robert Fovell</a:t>
            </a:r>
          </a:p>
          <a:p>
            <a:r>
              <a:rPr lang="en-US" sz="2000" dirty="0" err="1"/>
              <a:t>rfovell@albany.edu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4D86-2578-B24D-AFE8-71109275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F487-3AA1-F146-9A5F-87E2DE9F6A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DA43F-5934-5F5F-6855-E2FE9866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GRIB data in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E9F48-1127-D634-8414-633BEF86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GRIB == “gridded binary”, a WMO-sponsored format for disseminating and exchanging meteorological datasets for observations and model outputs</a:t>
            </a:r>
          </a:p>
          <a:p>
            <a:pPr lvl="1"/>
            <a:r>
              <a:rPr lang="en-US" dirty="0"/>
              <a:t>Original format GRIB (or GRIB1)</a:t>
            </a:r>
          </a:p>
          <a:p>
            <a:pPr lvl="1"/>
            <a:r>
              <a:rPr lang="en-US" dirty="0"/>
              <a:t>Current updated and improved format GRIB2 – files are more compact</a:t>
            </a:r>
          </a:p>
          <a:p>
            <a:r>
              <a:rPr lang="en-US" dirty="0"/>
              <a:t>GRIB files contain a collection of fields having different coordinate systems</a:t>
            </a:r>
          </a:p>
          <a:p>
            <a:pPr lvl="1"/>
            <a:r>
              <a:rPr lang="en-US" dirty="0"/>
              <a:t>Example: some fields are surface or single-level only: </a:t>
            </a:r>
            <a:r>
              <a:rPr lang="en-US" dirty="0" err="1"/>
              <a:t>precip</a:t>
            </a:r>
            <a:r>
              <a:rPr lang="en-US" dirty="0"/>
              <a:t>, 2-m temperature, 10-m wind; others also have a vertical dimension and different fields may have different number or type vertical levels (e.g., isobaric vs. height)</a:t>
            </a:r>
          </a:p>
          <a:p>
            <a:r>
              <a:rPr lang="en-US" dirty="0"/>
              <a:t>Need an ‘engine’ to read in the GRIB1/2 data.  Two that currently exist are </a:t>
            </a:r>
            <a:r>
              <a:rPr lang="en-US" sz="2400" dirty="0" err="1">
                <a:latin typeface="Courier" pitchFamily="2" charset="0"/>
              </a:rPr>
              <a:t>pynio</a:t>
            </a:r>
            <a:r>
              <a:rPr lang="en-US" dirty="0"/>
              <a:t> and </a:t>
            </a:r>
            <a:r>
              <a:rPr lang="en-US" sz="2400" dirty="0" err="1">
                <a:latin typeface="Courier" pitchFamily="2" charset="0"/>
              </a:rPr>
              <a:t>cfgrib</a:t>
            </a:r>
            <a:r>
              <a:rPr lang="en-US" dirty="0"/>
              <a:t>.  Both have advantages and disadvantages.</a:t>
            </a:r>
          </a:p>
          <a:p>
            <a:pPr lvl="1"/>
            <a:r>
              <a:rPr lang="en-US" sz="2100" dirty="0" err="1">
                <a:latin typeface="Courier" pitchFamily="2" charset="0"/>
              </a:rPr>
              <a:t>cfgrib</a:t>
            </a:r>
            <a:r>
              <a:rPr lang="en-US" dirty="0"/>
              <a:t> attaches ‘nice’ names to variables but cannot simultaneously handle fields with different vertical coordinates and some fields apparently remain invisible to the engine</a:t>
            </a:r>
          </a:p>
          <a:p>
            <a:pPr lvl="1"/>
            <a:r>
              <a:rPr lang="en-US" sz="2100" dirty="0" err="1">
                <a:latin typeface="Courier" pitchFamily="2" charset="0"/>
              </a:rPr>
              <a:t>pynio</a:t>
            </a:r>
            <a:r>
              <a:rPr lang="en-US" dirty="0"/>
              <a:t> can read all file contents, doesn’t get flustered about vertical coordinates, but variable names are ugly.  It stopped working for awhile (became unsupported) but is currently working again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25198-BEA4-81F5-2518-FC1C9994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EF0C5-5997-15C1-EC56-5DDF42196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 of selected slides in notebook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B2B619-4789-D729-3878-DC2874D02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B450-DDF5-0F7E-EFFA-3480FFF9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826BA-55C7-A9C6-7CB9-BF748B63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#1 - Openers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A61A3-E6C4-6AC2-DF42-79561100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5D249-DB21-A686-9B61-7EB44E8145D9}"/>
              </a:ext>
            </a:extLst>
          </p:cNvPr>
          <p:cNvSpPr txBox="1"/>
          <p:nvPr/>
        </p:nvSpPr>
        <p:spPr>
          <a:xfrm>
            <a:off x="127321" y="1828800"/>
            <a:ext cx="1167659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%matplotlib inline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matplotlib.pyplot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plt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numpy</a:t>
            </a:r>
            <a:r>
              <a:rPr lang="en-US" sz="1400" dirty="0">
                <a:latin typeface="Courier" pitchFamily="2" charset="0"/>
              </a:rPr>
              <a:t> as np</a:t>
            </a:r>
          </a:p>
          <a:p>
            <a:r>
              <a:rPr lang="en-US" sz="1400" dirty="0">
                <a:latin typeface="Courier" pitchFamily="2" charset="0"/>
              </a:rPr>
              <a:t>import pandas as pd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from </a:t>
            </a:r>
            <a:r>
              <a:rPr lang="en-US" sz="1400" dirty="0" err="1">
                <a:latin typeface="Courier" pitchFamily="2" charset="0"/>
              </a:rPr>
              <a:t>pyproj</a:t>
            </a:r>
            <a:r>
              <a:rPr lang="en-US" sz="1400" dirty="0">
                <a:latin typeface="Courier" pitchFamily="2" charset="0"/>
              </a:rPr>
              <a:t> import </a:t>
            </a:r>
            <a:r>
              <a:rPr lang="en-US" sz="1400" dirty="0" err="1">
                <a:latin typeface="Courier" pitchFamily="2" charset="0"/>
              </a:rPr>
              <a:t>Proj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matplotlib.cm</a:t>
            </a:r>
            <a:r>
              <a:rPr lang="en-US" sz="1400" dirty="0">
                <a:latin typeface="Courier" pitchFamily="2" charset="0"/>
              </a:rPr>
              <a:t> as cm</a:t>
            </a:r>
          </a:p>
          <a:p>
            <a:r>
              <a:rPr lang="en-US" sz="1400" dirty="0">
                <a:latin typeface="Courier" pitchFamily="2" charset="0"/>
              </a:rPr>
              <a:t>from datetime import </a:t>
            </a:r>
            <a:r>
              <a:rPr lang="en-US" sz="1400" dirty="0" err="1">
                <a:latin typeface="Courier" pitchFamily="2" charset="0"/>
              </a:rPr>
              <a:t>datetime,timedelta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os</a:t>
            </a:r>
            <a:r>
              <a:rPr lang="en-US" sz="1400" dirty="0">
                <a:latin typeface="Courier" pitchFamily="2" charset="0"/>
              </a:rPr>
              <a:t>, sys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xarray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xr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</a:t>
            </a:r>
            <a:r>
              <a:rPr lang="en-US" sz="1400" dirty="0" err="1">
                <a:latin typeface="Courier" pitchFamily="2" charset="0"/>
              </a:rPr>
              <a:t>metpy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metpy.plots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mpplots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</a:t>
            </a:r>
            <a:r>
              <a:rPr lang="en-US" sz="1400" dirty="0" err="1">
                <a:latin typeface="Courier" pitchFamily="2" charset="0"/>
              </a:rPr>
              <a:t>cartopy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cartopy.crs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ccrs</a:t>
            </a:r>
            <a:r>
              <a:rPr lang="en-US" sz="1400" dirty="0">
                <a:latin typeface="Courier" pitchFamily="2" charset="0"/>
              </a:rPr>
              <a:t> # </a:t>
            </a:r>
            <a:r>
              <a:rPr lang="en-US" sz="1400" dirty="0" err="1">
                <a:latin typeface="Courier" pitchFamily="2" charset="0"/>
              </a:rPr>
              <a:t>cartopy</a:t>
            </a:r>
            <a:r>
              <a:rPr lang="en-US" sz="1400" dirty="0">
                <a:latin typeface="Courier" pitchFamily="2" charset="0"/>
              </a:rPr>
              <a:t> coordinate reference system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cartopy.feature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cfeat</a:t>
            </a:r>
            <a:r>
              <a:rPr lang="en-US" sz="1400" dirty="0">
                <a:latin typeface="Courier" pitchFamily="2" charset="0"/>
              </a:rPr>
              <a:t> # features like color-shading for land, ocean, coastlines, state boundaries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cfgrib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 https://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github.com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ecmwf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cfgrib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import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cfgrib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6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A8D2-C667-4EE3-C95B-9A568745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12DE7-503B-9127-01A7-4DD09D05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D0168-E810-0647-7F3C-5B509BF78D9A}"/>
              </a:ext>
            </a:extLst>
          </p:cNvPr>
          <p:cNvSpPr txBox="1"/>
          <p:nvPr/>
        </p:nvSpPr>
        <p:spPr>
          <a:xfrm>
            <a:off x="289367" y="2106592"/>
            <a:ext cx="1178720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# fetch GFS data for 2021102500 forecast hour 48 in GRIB2 format</a:t>
            </a:r>
          </a:p>
          <a:p>
            <a:r>
              <a:rPr lang="en-US" sz="1600" dirty="0">
                <a:latin typeface="Courier" pitchFamily="2" charset="0"/>
              </a:rPr>
              <a:t># this uses </a:t>
            </a:r>
            <a:r>
              <a:rPr lang="en-US" sz="1600" dirty="0" err="1">
                <a:latin typeface="Courier" pitchFamily="2" charset="0"/>
              </a:rPr>
              <a:t>xarray</a:t>
            </a:r>
            <a:r>
              <a:rPr lang="en-US" sz="1600" dirty="0">
                <a:latin typeface="Courier" pitchFamily="2" charset="0"/>
              </a:rPr>
              <a:t> and the </a:t>
            </a:r>
            <a:r>
              <a:rPr lang="en-US" sz="1600" b="1" dirty="0" err="1">
                <a:latin typeface="Courier" pitchFamily="2" charset="0"/>
              </a:rPr>
              <a:t>pynio</a:t>
            </a:r>
            <a:r>
              <a:rPr lang="en-US" sz="1600" dirty="0">
                <a:latin typeface="Courier" pitchFamily="2" charset="0"/>
              </a:rPr>
              <a:t> engine to read GRIB2 data</a:t>
            </a:r>
          </a:p>
          <a:p>
            <a:r>
              <a:rPr lang="en-US" sz="1600" dirty="0">
                <a:latin typeface="Courier" pitchFamily="2" charset="0"/>
              </a:rPr>
              <a:t># we saw </a:t>
            </a:r>
            <a:r>
              <a:rPr lang="en-US" sz="1600" dirty="0" err="1">
                <a:latin typeface="Courier" pitchFamily="2" charset="0"/>
              </a:rPr>
              <a:t>xarray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open_dataset</a:t>
            </a:r>
            <a:r>
              <a:rPr lang="en-US" sz="1600" dirty="0">
                <a:latin typeface="Courier" pitchFamily="2" charset="0"/>
              </a:rPr>
              <a:t> in </a:t>
            </a:r>
            <a:r>
              <a:rPr lang="en-US" sz="1600" dirty="0" err="1">
                <a:latin typeface="Courier" pitchFamily="2" charset="0"/>
              </a:rPr>
              <a:t>irma_xarray_metpy.ipynb</a:t>
            </a:r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# IGNORE THE WARNING </a:t>
            </a:r>
          </a:p>
          <a:p>
            <a:r>
              <a:rPr lang="en-US" sz="1600" dirty="0">
                <a:latin typeface="Courier" pitchFamily="2" charset="0"/>
              </a:rPr>
              <a:t># 'warning:["</a:t>
            </a:r>
            <a:r>
              <a:rPr lang="en-US" sz="1600" dirty="0" err="1">
                <a:latin typeface="Courier" pitchFamily="2" charset="0"/>
              </a:rPr>
              <a:t>libsrc</a:t>
            </a:r>
            <a:r>
              <a:rPr lang="en-US" sz="1600" dirty="0">
                <a:latin typeface="Courier" pitchFamily="2" charset="0"/>
              </a:rPr>
              <a:t>/NclFile.c":1601]:</a:t>
            </a:r>
            <a:r>
              <a:rPr lang="en-US" sz="1600" dirty="0" err="1">
                <a:latin typeface="Courier" pitchFamily="2" charset="0"/>
              </a:rPr>
              <a:t>FileSetFileOption</a:t>
            </a:r>
            <a:r>
              <a:rPr lang="en-US" sz="1600" dirty="0">
                <a:latin typeface="Courier" pitchFamily="2" charset="0"/>
              </a:rPr>
              <a:t>: </a:t>
            </a:r>
            <a:r>
              <a:rPr lang="en-US" sz="1600" dirty="0" err="1">
                <a:latin typeface="Courier" pitchFamily="2" charset="0"/>
              </a:rPr>
              <a:t>FileStructure</a:t>
            </a:r>
            <a:r>
              <a:rPr lang="en-US" sz="1600" dirty="0">
                <a:latin typeface="Courier" pitchFamily="2" charset="0"/>
              </a:rPr>
              <a:t> is not a recognized…'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ds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xr.open_dataset</a:t>
            </a:r>
            <a:r>
              <a:rPr lang="en-US" sz="1600" dirty="0">
                <a:latin typeface="Courier" pitchFamily="2" charset="0"/>
              </a:rPr>
              <a:t>('/spare11/atm240/GFS/2021102500/gfs.t00z.pgrb2.0p25.f048',engine=</a:t>
            </a:r>
            <a:r>
              <a:rPr lang="en-US" sz="1600" b="1" dirty="0">
                <a:latin typeface="Courier" pitchFamily="2" charset="0"/>
              </a:rPr>
              <a:t>'</a:t>
            </a:r>
            <a:r>
              <a:rPr lang="en-US" sz="1600" b="1" dirty="0" err="1">
                <a:latin typeface="Courier" pitchFamily="2" charset="0"/>
              </a:rPr>
              <a:t>pynio</a:t>
            </a:r>
            <a:r>
              <a:rPr lang="en-US" sz="1600" dirty="0">
                <a:latin typeface="Courier" pitchFamily="2" charset="0"/>
              </a:rPr>
              <a:t>')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97E9-E898-BEAA-BDD2-BE66B1B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inside the GRIB2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xarray</a:t>
            </a:r>
            <a:r>
              <a:rPr lang="en-US" dirty="0">
                <a:sym typeface="Wingdings" pitchFamily="2" charset="2"/>
              </a:rPr>
              <a:t> dataset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5EC1C-F914-16E7-02AD-298E1162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A5299-CA23-35F4-F3F9-846FD6A5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2413"/>
            <a:ext cx="7772400" cy="4550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A1FC8-754A-B905-158D-7CA18D679113}"/>
              </a:ext>
            </a:extLst>
          </p:cNvPr>
          <p:cNvSpPr txBox="1"/>
          <p:nvPr/>
        </p:nvSpPr>
        <p:spPr>
          <a:xfrm>
            <a:off x="8403220" y="2442258"/>
            <a:ext cx="3729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different vertical coordinates</a:t>
            </a:r>
          </a:p>
          <a:p>
            <a:r>
              <a:rPr lang="en-US" dirty="0"/>
              <a:t> in this file --&gt; a problem for </a:t>
            </a:r>
            <a:r>
              <a:rPr lang="en-US" sz="1600" dirty="0" err="1">
                <a:latin typeface="Courier" pitchFamily="2" charset="0"/>
              </a:rPr>
              <a:t>cfgrib</a:t>
            </a:r>
            <a:r>
              <a:rPr lang="en-US" dirty="0"/>
              <a:t>,</a:t>
            </a:r>
          </a:p>
          <a:p>
            <a:r>
              <a:rPr lang="en-US" dirty="0"/>
              <a:t> but we’re using </a:t>
            </a:r>
            <a:r>
              <a:rPr lang="en-US" sz="1600" dirty="0" err="1">
                <a:latin typeface="Courier" pitchFamily="2" charset="0"/>
              </a:rPr>
              <a:t>pynio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EFABC-2461-F521-48AD-915146E4534F}"/>
              </a:ext>
            </a:extLst>
          </p:cNvPr>
          <p:cNvSpPr txBox="1"/>
          <p:nvPr/>
        </p:nvSpPr>
        <p:spPr>
          <a:xfrm>
            <a:off x="8403220" y="3747826"/>
            <a:ext cx="368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 sz="1600" dirty="0" err="1">
                <a:latin typeface="Courier" pitchFamily="2" charset="0"/>
              </a:rPr>
              <a:t>cfgrib</a:t>
            </a:r>
            <a:r>
              <a:rPr lang="en-US" dirty="0"/>
              <a:t>, would need to open a</a:t>
            </a:r>
          </a:p>
          <a:p>
            <a:r>
              <a:rPr lang="en-US" dirty="0"/>
              <a:t> separate dataset for each different</a:t>
            </a:r>
          </a:p>
          <a:p>
            <a:r>
              <a:rPr lang="en-US" dirty="0"/>
              <a:t> vertical dimension…</a:t>
            </a:r>
          </a:p>
        </p:txBody>
      </p:sp>
    </p:spTree>
    <p:extLst>
      <p:ext uri="{BB962C8B-B14F-4D97-AF65-F5344CB8AC3E}">
        <p14:creationId xmlns:p14="http://schemas.microsoft.com/office/powerpoint/2010/main" val="308418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BF2582-C438-16DD-46E8-D70654B2C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25" y="1805888"/>
            <a:ext cx="7772400" cy="4550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D97E9-E898-BEAA-BDD2-BE66B1B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inside the GRIB2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xarray</a:t>
            </a:r>
            <a:r>
              <a:rPr lang="en-US" dirty="0">
                <a:sym typeface="Wingdings" pitchFamily="2" charset="2"/>
              </a:rPr>
              <a:t> dataset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5EC1C-F914-16E7-02AD-298E1162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A1FC8-754A-B905-158D-7CA18D679113}"/>
              </a:ext>
            </a:extLst>
          </p:cNvPr>
          <p:cNvSpPr txBox="1"/>
          <p:nvPr/>
        </p:nvSpPr>
        <p:spPr>
          <a:xfrm>
            <a:off x="8403220" y="2442258"/>
            <a:ext cx="381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the ‘</a:t>
            </a:r>
            <a:r>
              <a:rPr lang="en-US" dirty="0" err="1"/>
              <a:t>oreo</a:t>
            </a:r>
            <a:r>
              <a:rPr lang="en-US" dirty="0"/>
              <a:t>’ to reveal the values </a:t>
            </a:r>
          </a:p>
          <a:p>
            <a:r>
              <a:rPr lang="en-US" dirty="0"/>
              <a:t> for this coordinate.  This runs from </a:t>
            </a:r>
          </a:p>
          <a:p>
            <a:r>
              <a:rPr lang="en-US" dirty="0"/>
              <a:t> 1 to 100000 Pa</a:t>
            </a:r>
          </a:p>
        </p:txBody>
      </p:sp>
    </p:spTree>
    <p:extLst>
      <p:ext uri="{BB962C8B-B14F-4D97-AF65-F5344CB8AC3E}">
        <p14:creationId xmlns:p14="http://schemas.microsoft.com/office/powerpoint/2010/main" val="273319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97E9-E898-BEAA-BDD2-BE66B1B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inside the GRIB2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xarray</a:t>
            </a:r>
            <a:r>
              <a:rPr lang="en-US" dirty="0">
                <a:sym typeface="Wingdings" pitchFamily="2" charset="2"/>
              </a:rPr>
              <a:t> dataset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5EC1C-F914-16E7-02AD-298E1162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A1FC8-754A-B905-158D-7CA18D679113}"/>
              </a:ext>
            </a:extLst>
          </p:cNvPr>
          <p:cNvSpPr txBox="1"/>
          <p:nvPr/>
        </p:nvSpPr>
        <p:spPr>
          <a:xfrm>
            <a:off x="8403220" y="2442258"/>
            <a:ext cx="37064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Hover over the variable name to </a:t>
            </a:r>
          </a:p>
          <a:p>
            <a:r>
              <a:rPr lang="en-US" dirty="0"/>
              <a:t>reveal the full name like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urier" pitchFamily="2" charset="0"/>
                <a:cs typeface="Calibri" panose="020F0502020204030204" pitchFamily="34" charset="0"/>
              </a:rPr>
              <a:t>TMP_P0_L100_GLL0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dimensions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urier" pitchFamily="2" charset="0"/>
                <a:cs typeface="Calibri" panose="020F0502020204030204" pitchFamily="34" charset="0"/>
              </a:rPr>
              <a:t>lv_ISBL0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urier" pitchFamily="2" charset="0"/>
                <a:cs typeface="Calibri" panose="020F0502020204030204" pitchFamily="34" charset="0"/>
              </a:rPr>
              <a:t>lat_0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urier" pitchFamily="2" charset="0"/>
                <a:cs typeface="Calibri" panose="020F0502020204030204" pitchFamily="34" charset="0"/>
              </a:rPr>
              <a:t>lon_0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not universal names, at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least not the last four characters, and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vary depend on GRIB data source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GFS vs. NAM vs. HRRR vs.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ECMWF etc.)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EEA44-A8F1-15B8-AC8B-20FB2B50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42" y="1676400"/>
            <a:ext cx="7772400" cy="45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C048-E14E-8B95-4C78-C3EBB818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#6 – Extract some variables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750B5-8E44-6E56-7762-E54EB844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DAFBA-A32D-BB30-B151-12E34891EB21}"/>
              </a:ext>
            </a:extLst>
          </p:cNvPr>
          <p:cNvSpPr txBox="1"/>
          <p:nvPr/>
        </p:nvSpPr>
        <p:spPr>
          <a:xfrm>
            <a:off x="740780" y="2037144"/>
            <a:ext cx="11046614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# We now ask for HGT_P0_L100_GLL0 to be pulled from </a:t>
            </a:r>
            <a:r>
              <a:rPr lang="en-US" sz="1600" b="1" dirty="0">
                <a:latin typeface="Courier" pitchFamily="2" charset="0"/>
              </a:rPr>
              <a:t>ds</a:t>
            </a:r>
            <a:r>
              <a:rPr lang="en-US" sz="1600" dirty="0">
                <a:latin typeface="Courier" pitchFamily="2" charset="0"/>
              </a:rPr>
              <a:t> </a:t>
            </a:r>
          </a:p>
          <a:p>
            <a:r>
              <a:rPr lang="en-US" sz="1600" dirty="0">
                <a:latin typeface="Courier" pitchFamily="2" charset="0"/>
              </a:rPr>
              <a:t># AND we also </a:t>
            </a:r>
            <a:r>
              <a:rPr lang="en-US" sz="1600" b="1" dirty="0">
                <a:solidFill>
                  <a:srgbClr val="00B050"/>
                </a:solidFill>
                <a:latin typeface="Courier" pitchFamily="2" charset="0"/>
              </a:rPr>
              <a:t>sel</a:t>
            </a:r>
            <a:r>
              <a:rPr lang="en-US" sz="1600" dirty="0">
                <a:latin typeface="Courier" pitchFamily="2" charset="0"/>
              </a:rPr>
              <a:t>ect its lv_ISBL0 coordinate to be 50000.0 Pa</a:t>
            </a:r>
          </a:p>
          <a:p>
            <a:r>
              <a:rPr lang="en-US" sz="1600" dirty="0">
                <a:latin typeface="Courier" pitchFamily="2" charset="0"/>
              </a:rPr>
              <a:t># Call this new variable hgt500</a:t>
            </a: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hgt500 = ds.HGT_P0_L100_GLL0.</a:t>
            </a:r>
            <a:r>
              <a:rPr lang="en-US" sz="1600" b="1" dirty="0">
                <a:solidFill>
                  <a:srgbClr val="00B050"/>
                </a:solidFill>
                <a:latin typeface="Courier" pitchFamily="2" charset="0"/>
              </a:rPr>
              <a:t>sel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lv_ISBL0 = 50000.0</a:t>
            </a:r>
            <a:r>
              <a:rPr lang="en-US" sz="1600" dirty="0">
                <a:latin typeface="Courier" pitchFamily="2" charset="0"/>
              </a:rPr>
              <a:t>)     # 500 mb height</a:t>
            </a: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# There is also a variable called HGT_P0_L1_GLL0 - notice the variable name is slightly </a:t>
            </a:r>
          </a:p>
          <a:p>
            <a:r>
              <a:rPr lang="en-US" sz="1600" dirty="0">
                <a:latin typeface="Courier" pitchFamily="2" charset="0"/>
              </a:rPr>
              <a:t>#  different</a:t>
            </a:r>
          </a:p>
          <a:p>
            <a:r>
              <a:rPr lang="en-US" sz="1600" dirty="0">
                <a:latin typeface="Courier" pitchFamily="2" charset="0"/>
              </a:rPr>
              <a:t># - This is geopotential height of ground or water surface == terrain height</a:t>
            </a:r>
          </a:p>
          <a:p>
            <a:r>
              <a:rPr lang="en-US" sz="1600" dirty="0">
                <a:latin typeface="Courier" pitchFamily="2" charset="0"/>
              </a:rPr>
              <a:t># - its coordinates are (lat_0, lon_0) only, so there's nothing to select</a:t>
            </a:r>
          </a:p>
          <a:p>
            <a:r>
              <a:rPr lang="en-US" sz="1600" dirty="0">
                <a:latin typeface="Courier" pitchFamily="2" charset="0"/>
              </a:rPr>
              <a:t># Save that variable as </a:t>
            </a:r>
            <a:r>
              <a:rPr lang="en-US" sz="1600" dirty="0" err="1">
                <a:latin typeface="Courier" pitchFamily="2" charset="0"/>
              </a:rPr>
              <a:t>terr</a:t>
            </a:r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hgt0 = ds.HGT_P0_L1_GLL0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9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2C2236-7FC4-DB49-8882-ABBFD499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1EF8F-96E2-D24E-AFBC-EDADA24F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Specifying the dots per inch for the plot can improve its quality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plt.savefig</a:t>
            </a:r>
            <a:r>
              <a:rPr lang="en-US" sz="2000" dirty="0">
                <a:latin typeface="Courier" pitchFamily="2" charset="0"/>
              </a:rPr>
              <a:t>("GFS_4panel.png", </a:t>
            </a:r>
            <a:r>
              <a:rPr lang="en-US" sz="2000" b="1" dirty="0">
                <a:latin typeface="Courier" pitchFamily="2" charset="0"/>
              </a:rPr>
              <a:t>dpi=300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bbox_inches</a:t>
            </a:r>
            <a:r>
              <a:rPr lang="en-US" sz="2000" dirty="0">
                <a:latin typeface="Courier" pitchFamily="2" charset="0"/>
              </a:rPr>
              <a:t> = ‘tight’)</a:t>
            </a:r>
          </a:p>
          <a:p>
            <a:r>
              <a:rPr lang="en-US" dirty="0"/>
              <a:t>Extra: find the location of that massive 1063 mb high sea-level pressure maximum, and plot a map identifying it with a star</a:t>
            </a:r>
          </a:p>
          <a:p>
            <a:pPr lvl="1"/>
            <a:r>
              <a:rPr lang="en-US" dirty="0"/>
              <a:t>See  </a:t>
            </a:r>
            <a:r>
              <a:rPr lang="en-US" sz="2000" dirty="0" err="1">
                <a:latin typeface="Courier" pitchFamily="2" charset="0"/>
              </a:rPr>
              <a:t>irma_xarray_cartopy.ipynb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dirty="0"/>
              <a:t>and </a:t>
            </a:r>
            <a:r>
              <a:rPr lang="en-US" sz="2000" dirty="0" err="1">
                <a:latin typeface="Courier" pitchFamily="2" charset="0"/>
              </a:rPr>
              <a:t>cartopy.ipynb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dirty="0"/>
              <a:t>scripts</a:t>
            </a:r>
          </a:p>
          <a:p>
            <a:pPr lvl="1"/>
            <a:r>
              <a:rPr lang="en-US" dirty="0"/>
              <a:t>Suggest: plot the entire world (no </a:t>
            </a:r>
            <a:r>
              <a:rPr lang="en-US" sz="2000" dirty="0" err="1">
                <a:latin typeface="Courier" pitchFamily="2" charset="0"/>
              </a:rPr>
              <a:t>set_extent</a:t>
            </a:r>
            <a:r>
              <a:rPr lang="en-US" dirty="0"/>
              <a:t>) with projection </a:t>
            </a:r>
            <a:r>
              <a:rPr lang="en-US" sz="2000" dirty="0" err="1">
                <a:latin typeface="Courier" pitchFamily="2" charset="0"/>
              </a:rPr>
              <a:t>PlateCarree</a:t>
            </a:r>
            <a:endParaRPr lang="en-US" dirty="0">
              <a:latin typeface="Courier" pitchFamily="2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59127-D18D-C44E-BFD6-8086A311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B54C9-F669-BCB3-4ACD-880776F6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3A9DF-CDE4-E26C-8B34-B42387E79786}"/>
              </a:ext>
            </a:extLst>
          </p:cNvPr>
          <p:cNvSpPr txBox="1"/>
          <p:nvPr/>
        </p:nvSpPr>
        <p:spPr>
          <a:xfrm>
            <a:off x="127322" y="104172"/>
            <a:ext cx="674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map… [my SLP contours are in red to differentiate from coastlines]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D407F3-EF54-FB20-D5F4-80B3EB6E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12192000" cy="57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5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F372-6D11-6846-BAEC-095B04DC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“Cheat sheet”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18BD-3A4D-A843-B704-C92D40B2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Bookmark and visit this page for reminders regarding Python syntax and examples: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  <a:r>
              <a:rPr lang="en-US" dirty="0">
                <a:hlinkClick r:id="rId2"/>
              </a:rPr>
              <a:t>http://www.atmos.albany.edu/facstaff/rfovell/ATM240/csheet.html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is a “living 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5EB7-7FBC-5240-AF58-723B64D1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67018-90FA-FA4E-9C3C-E5B3AACAB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E78584-674C-1C4C-A991-5F1043072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B8D01-E66D-8940-9A43-9B8BFB15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2B95-D463-5340-8436-95C76727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1CE1-979F-BB46-983D-273C6B964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in GFS model forecast data in GRIB2 format and make some plots using </a:t>
            </a:r>
            <a:r>
              <a:rPr lang="en-US" dirty="0" err="1"/>
              <a:t>Cartopy</a:t>
            </a:r>
            <a:endParaRPr lang="en-US" dirty="0"/>
          </a:p>
          <a:p>
            <a:r>
              <a:rPr lang="en-US" dirty="0"/>
              <a:t>At the end, you will be emailing (or showing) me a 4-panel plot of 2 m temperature, radar reflectivity, sea-level pressure, and 10 m wind speed</a:t>
            </a:r>
          </a:p>
          <a:p>
            <a:r>
              <a:rPr lang="en-US" dirty="0"/>
              <a:t>Create a Terminal window, move to your </a:t>
            </a:r>
            <a:r>
              <a:rPr lang="en-US" sz="2600" dirty="0">
                <a:latin typeface="Courier" pitchFamily="2" charset="0"/>
              </a:rPr>
              <a:t>/spare11/atm240/</a:t>
            </a:r>
            <a:r>
              <a:rPr lang="en-US" sz="2600" dirty="0" err="1">
                <a:latin typeface="Courier" pitchFamily="2" charset="0"/>
              </a:rPr>
              <a:t>yournetid</a:t>
            </a:r>
            <a:r>
              <a:rPr lang="en-US" sz="2600" dirty="0">
                <a:latin typeface="Courier" pitchFamily="2" charset="0"/>
              </a:rPr>
              <a:t> </a:t>
            </a:r>
            <a:r>
              <a:rPr lang="en-US" dirty="0"/>
              <a:t>space.  Copy the notebook </a:t>
            </a:r>
            <a:r>
              <a:rPr lang="en-US" sz="2400" dirty="0" err="1">
                <a:latin typeface="Courier" pitchFamily="2" charset="0"/>
              </a:rPr>
              <a:t>GFS_plot_exercise.ipynb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from the directory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E18D-3535-B04D-8040-93CA4E4E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72EDB-F9AC-0444-945E-9B4A762CFFD7}"/>
              </a:ext>
            </a:extLst>
          </p:cNvPr>
          <p:cNvSpPr txBox="1"/>
          <p:nvPr/>
        </p:nvSpPr>
        <p:spPr>
          <a:xfrm>
            <a:off x="3146314" y="5574159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cp ../</a:t>
            </a:r>
            <a:r>
              <a:rPr lang="en-US" sz="2400" dirty="0" err="1">
                <a:latin typeface="Courier" pitchFamily="2" charset="0"/>
              </a:rPr>
              <a:t>GFS_plot_exercise.ipynb</a:t>
            </a:r>
            <a:r>
              <a:rPr lang="en-US" sz="2400" dirty="0">
                <a:latin typeface="Courier" pitchFamily="2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84531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E396-3232-BF47-9DAB-598BBDD1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31DF-8D24-944D-8A23-B4E726F1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Your </a:t>
            </a:r>
            <a:r>
              <a:rPr lang="en-US" dirty="0" err="1"/>
              <a:t>Cartopy</a:t>
            </a:r>
            <a:r>
              <a:rPr lang="en-US" dirty="0"/>
              <a:t> script from Class #7 </a:t>
            </a:r>
            <a:r>
              <a:rPr lang="en-US" sz="2400" dirty="0" err="1">
                <a:latin typeface="Courier" pitchFamily="2" charset="0"/>
              </a:rPr>
              <a:t>cartopy.ipynb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Irma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Cartopy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demo from Class #8 </a:t>
            </a:r>
            <a:r>
              <a:rPr lang="en-US" sz="2400" dirty="0" err="1">
                <a:latin typeface="Courier" pitchFamily="2" charset="0"/>
                <a:cs typeface="Calibri" panose="020F0502020204030204" pitchFamily="34" charset="0"/>
              </a:rPr>
              <a:t>irma_xarray_cartopy.ipynb</a:t>
            </a:r>
            <a:endParaRPr lang="en-US" dirty="0"/>
          </a:p>
          <a:p>
            <a:r>
              <a:rPr lang="en-US" dirty="0"/>
              <a:t>Your Flu script from Class #9 </a:t>
            </a:r>
            <a:r>
              <a:rPr lang="en-US" sz="2400" dirty="0" err="1">
                <a:latin typeface="Courier" pitchFamily="2" charset="0"/>
              </a:rPr>
              <a:t>plot_flu.ipynb</a:t>
            </a:r>
            <a:endParaRPr lang="en-US" sz="24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332AB-0422-E040-A900-4E2C2C92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F0A3E-AD9D-6F45-A8D6-CCA23916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E950F-764D-864B-9BCA-E8D4FD2D7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22300"/>
            <a:ext cx="10401300" cy="561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3243F-A6EA-1A49-A13B-9B211AECD0DE}"/>
              </a:ext>
            </a:extLst>
          </p:cNvPr>
          <p:cNvSpPr txBox="1"/>
          <p:nvPr/>
        </p:nvSpPr>
        <p:spPr>
          <a:xfrm>
            <a:off x="0" y="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MAP #1</a:t>
            </a:r>
          </a:p>
        </p:txBody>
      </p:sp>
    </p:spTree>
    <p:extLst>
      <p:ext uri="{BB962C8B-B14F-4D97-AF65-F5344CB8AC3E}">
        <p14:creationId xmlns:p14="http://schemas.microsoft.com/office/powerpoint/2010/main" val="251306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37E290-B696-A945-955D-2C10D60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12B1B-DBD3-6544-97FC-8CFE988F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22300"/>
            <a:ext cx="10236200" cy="561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DC734-DADF-9F4C-8686-A2C81FC4DBEC}"/>
              </a:ext>
            </a:extLst>
          </p:cNvPr>
          <p:cNvSpPr txBox="1"/>
          <p:nvPr/>
        </p:nvSpPr>
        <p:spPr>
          <a:xfrm>
            <a:off x="0" y="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MAP #2</a:t>
            </a:r>
          </a:p>
        </p:txBody>
      </p:sp>
    </p:spTree>
    <p:extLst>
      <p:ext uri="{BB962C8B-B14F-4D97-AF65-F5344CB8AC3E}">
        <p14:creationId xmlns:p14="http://schemas.microsoft.com/office/powerpoint/2010/main" val="339344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66986-3FE7-6246-82BD-B7A0B9FC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A605D-483E-9644-8A85-A2C1704A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22300"/>
            <a:ext cx="10401300" cy="561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8075C-4518-3049-BB37-21C5EF2B41A3}"/>
              </a:ext>
            </a:extLst>
          </p:cNvPr>
          <p:cNvSpPr txBox="1"/>
          <p:nvPr/>
        </p:nvSpPr>
        <p:spPr>
          <a:xfrm>
            <a:off x="0" y="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MAP #3</a:t>
            </a:r>
          </a:p>
        </p:txBody>
      </p:sp>
    </p:spTree>
    <p:extLst>
      <p:ext uri="{BB962C8B-B14F-4D97-AF65-F5344CB8AC3E}">
        <p14:creationId xmlns:p14="http://schemas.microsoft.com/office/powerpoint/2010/main" val="235514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EA134-5255-B044-A8D5-A29DE76E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2E5F9-E3D1-274C-B7F3-8CA6C7BD5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22300"/>
            <a:ext cx="10236200" cy="561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7709B-D4FD-6B48-9955-E6F092B408F0}"/>
              </a:ext>
            </a:extLst>
          </p:cNvPr>
          <p:cNvSpPr txBox="1"/>
          <p:nvPr/>
        </p:nvSpPr>
        <p:spPr>
          <a:xfrm>
            <a:off x="0" y="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MAP #4</a:t>
            </a:r>
          </a:p>
        </p:txBody>
      </p:sp>
    </p:spTree>
    <p:extLst>
      <p:ext uri="{BB962C8B-B14F-4D97-AF65-F5344CB8AC3E}">
        <p14:creationId xmlns:p14="http://schemas.microsoft.com/office/powerpoint/2010/main" val="377853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0B2DF6-6278-0348-A541-5907C517A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209550"/>
            <a:ext cx="10998200" cy="643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F5754-2612-6543-B257-9322DBAB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A8106-5236-4740-A043-AAB43104EF20}"/>
              </a:ext>
            </a:extLst>
          </p:cNvPr>
          <p:cNvSpPr txBox="1"/>
          <p:nvPr/>
        </p:nvSpPr>
        <p:spPr>
          <a:xfrm>
            <a:off x="0" y="0"/>
            <a:ext cx="182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Our final product</a:t>
            </a:r>
          </a:p>
        </p:txBody>
      </p:sp>
    </p:spTree>
    <p:extLst>
      <p:ext uri="{BB962C8B-B14F-4D97-AF65-F5344CB8AC3E}">
        <p14:creationId xmlns:p14="http://schemas.microsoft.com/office/powerpoint/2010/main" val="362545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46516</TotalTime>
  <Words>1020</Words>
  <Application>Microsoft Macintosh PowerPoint</Application>
  <PresentationFormat>Widescreen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</vt:lpstr>
      <vt:lpstr>Office Theme</vt:lpstr>
      <vt:lpstr>Class #10</vt:lpstr>
      <vt:lpstr>“Cheat sheet” reminder</vt:lpstr>
      <vt:lpstr>Class roadmap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GRIB data in Python</vt:lpstr>
      <vt:lpstr>Tour of selected slides in notebook</vt:lpstr>
      <vt:lpstr>Cell #1 - Openers</vt:lpstr>
      <vt:lpstr>Cell #3</vt:lpstr>
      <vt:lpstr>Look inside the GRIB2  xarray dataset</vt:lpstr>
      <vt:lpstr>Look inside the GRIB2  xarray dataset</vt:lpstr>
      <vt:lpstr>Look inside the GRIB2  xarray dataset</vt:lpstr>
      <vt:lpstr>Cell #6 – Extract some variables</vt:lpstr>
      <vt:lpstr>Some notes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#2</dc:title>
  <dc:creator>Fovell, Robert</dc:creator>
  <cp:lastModifiedBy>Fovell, Robert</cp:lastModifiedBy>
  <cp:revision>439</cp:revision>
  <dcterms:created xsi:type="dcterms:W3CDTF">2020-07-27T19:35:43Z</dcterms:created>
  <dcterms:modified xsi:type="dcterms:W3CDTF">2022-11-01T18:39:06Z</dcterms:modified>
</cp:coreProperties>
</file>