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7" r:id="rId2"/>
    <p:sldId id="285" r:id="rId3"/>
    <p:sldId id="388" r:id="rId4"/>
    <p:sldId id="292" r:id="rId5"/>
    <p:sldId id="293" r:id="rId6"/>
    <p:sldId id="389" r:id="rId7"/>
    <p:sldId id="260" r:id="rId8"/>
    <p:sldId id="259" r:id="rId9"/>
    <p:sldId id="382" r:id="rId10"/>
    <p:sldId id="391" r:id="rId11"/>
    <p:sldId id="390" r:id="rId12"/>
    <p:sldId id="393" r:id="rId13"/>
    <p:sldId id="392" r:id="rId14"/>
    <p:sldId id="394" r:id="rId15"/>
    <p:sldId id="310" r:id="rId16"/>
    <p:sldId id="328" r:id="rId17"/>
    <p:sldId id="329" r:id="rId18"/>
    <p:sldId id="330" r:id="rId19"/>
    <p:sldId id="383" r:id="rId20"/>
    <p:sldId id="331" r:id="rId21"/>
    <p:sldId id="332" r:id="rId22"/>
    <p:sldId id="333" r:id="rId23"/>
    <p:sldId id="384" r:id="rId24"/>
    <p:sldId id="399" r:id="rId25"/>
    <p:sldId id="400" r:id="rId26"/>
    <p:sldId id="335" r:id="rId27"/>
    <p:sldId id="385" r:id="rId28"/>
    <p:sldId id="402" r:id="rId29"/>
    <p:sldId id="386" r:id="rId30"/>
    <p:sldId id="334" r:id="rId31"/>
    <p:sldId id="387" r:id="rId32"/>
    <p:sldId id="395" r:id="rId33"/>
    <p:sldId id="396" r:id="rId34"/>
    <p:sldId id="401" r:id="rId35"/>
    <p:sldId id="34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5"/>
    <p:restoredTop sz="92817"/>
  </p:normalViewPr>
  <p:slideViewPr>
    <p:cSldViewPr snapToGrid="0" snapToObjects="1" showGuides="1">
      <p:cViewPr varScale="1">
        <p:scale>
          <a:sx n="110" d="100"/>
          <a:sy n="110" d="100"/>
        </p:scale>
        <p:origin x="360" y="168"/>
      </p:cViewPr>
      <p:guideLst>
        <p:guide orient="horz" pos="105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A6905-8BF4-DF47-ADFA-0DFE05C18F6B}" type="datetimeFigureOut">
              <a:rPr lang="en-US" smtClean="0"/>
              <a:t>11/29/22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825F2-90CF-0148-AD48-AE6AF89FD1F4}" type="slidenum">
              <a:rPr lang="en-US" smtClean="0"/>
              <a:t>‹#›</a:t>
            </a:fld>
            <a:endParaRPr lang="en-US"/>
          </a:p>
        </p:txBody>
      </p:sp>
    </p:spTree>
    <p:extLst>
      <p:ext uri="{BB962C8B-B14F-4D97-AF65-F5344CB8AC3E}">
        <p14:creationId xmlns:p14="http://schemas.microsoft.com/office/powerpoint/2010/main" val="73399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Uses </a:t>
            </a:r>
            <a:r>
              <a:rPr lang="en-US" dirty="0" err="1"/>
              <a:t>GrADS</a:t>
            </a:r>
            <a:endParaRPr lang="en-US" dirty="0"/>
          </a:p>
        </p:txBody>
      </p:sp>
      <p:sp>
        <p:nvSpPr>
          <p:cNvPr id="4" name="Slide Number Placeholder 3"/>
          <p:cNvSpPr>
            <a:spLocks noGrp="1"/>
          </p:cNvSpPr>
          <p:nvPr>
            <p:ph type="sldNum" sz="quarter" idx="5"/>
          </p:nvPr>
        </p:nvSpPr>
        <p:spPr/>
        <p:txBody>
          <a:bodyPr/>
          <a:lstStyle/>
          <a:p>
            <a:fld id="{F2F825F2-90CF-0148-AD48-AE6AF89FD1F4}" type="slidenum">
              <a:rPr lang="en-US" smtClean="0"/>
              <a:t>6</a:t>
            </a:fld>
            <a:endParaRPr lang="en-US"/>
          </a:p>
        </p:txBody>
      </p:sp>
    </p:spTree>
    <p:extLst>
      <p:ext uri="{BB962C8B-B14F-4D97-AF65-F5344CB8AC3E}">
        <p14:creationId xmlns:p14="http://schemas.microsoft.com/office/powerpoint/2010/main" val="159066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newer RSI, intended to succeed</a:t>
            </a:r>
            <a:r>
              <a:rPr lang="en-US" baseline="0" dirty="0"/>
              <a:t> NESIS, is much more complicated.  For the NE sector, it places 22 Feb 1969 #1, and SOC #2.  </a:t>
            </a:r>
            <a:r>
              <a:rPr lang="en-US" baseline="0" dirty="0" err="1"/>
              <a:t>Altho</a:t>
            </a:r>
            <a:r>
              <a:rPr lang="en-US" baseline="0" dirty="0"/>
              <a:t> formula looks the same, values are different owing to the way normalization was done </a:t>
            </a:r>
            <a:r>
              <a:rPr lang="mr-IN" baseline="0" dirty="0"/>
              <a:t>–</a:t>
            </a:r>
            <a:r>
              <a:rPr lang="en-US" baseline="0" dirty="0"/>
              <a:t> in RSI each category’s A and P denominators are calibrated separately, and separately for each region.  Snowfall thresholds also diff for each region.  But it remains that the new scheme, for NE, effectively weights snowfall bins differently, and that makes </a:t>
            </a:r>
            <a:r>
              <a:rPr lang="en-US" baseline="0" dirty="0" err="1"/>
              <a:t>bvalues</a:t>
            </a:r>
            <a:r>
              <a:rPr lang="en-US" baseline="0" dirty="0"/>
              <a:t> different, and lets 1969 “win”.</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7</a:t>
            </a:fld>
            <a:endParaRPr lang="en-US"/>
          </a:p>
        </p:txBody>
      </p:sp>
    </p:spTree>
    <p:extLst>
      <p:ext uri="{BB962C8B-B14F-4D97-AF65-F5344CB8AC3E}">
        <p14:creationId xmlns:p14="http://schemas.microsoft.com/office/powerpoint/2010/main" val="268254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3/12-3/15/2017 storm: rank</a:t>
            </a:r>
            <a:r>
              <a:rPr lang="en-US" baseline="0" dirty="0"/>
              <a:t> #23, NESIS = 5.03, Cat. 3</a:t>
            </a:r>
          </a:p>
          <a:p>
            <a:r>
              <a:rPr lang="en-US" baseline="0" dirty="0"/>
              <a:t>Largest in 2018: 3/5/18-3/8/18 NESIS = 3.45, rank 40.  No 2019 storms.</a:t>
            </a:r>
          </a:p>
          <a:p>
            <a:r>
              <a:rPr lang="en-US" baseline="0" dirty="0"/>
              <a:t>Largest in 2020: 12/14-12/18 NESIS = 3.21, rank 44</a:t>
            </a:r>
          </a:p>
          <a:p>
            <a:r>
              <a:rPr lang="en-US" baseline="0" dirty="0"/>
              <a:t>2021 storm: 1/30-2/3 NESIS 4.93, rank 24</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8</a:t>
            </a:fld>
            <a:endParaRPr lang="en-US"/>
          </a:p>
        </p:txBody>
      </p:sp>
    </p:spTree>
    <p:extLst>
      <p:ext uri="{BB962C8B-B14F-4D97-AF65-F5344CB8AC3E}">
        <p14:creationId xmlns:p14="http://schemas.microsoft.com/office/powerpoint/2010/main" val="130146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Snowed all the way down to the Gulf Coast!</a:t>
            </a:r>
          </a:p>
        </p:txBody>
      </p:sp>
      <p:sp>
        <p:nvSpPr>
          <p:cNvPr id="4" name="Slide Number Placeholder 3"/>
          <p:cNvSpPr>
            <a:spLocks noGrp="1"/>
          </p:cNvSpPr>
          <p:nvPr>
            <p:ph type="sldNum" sz="quarter" idx="5"/>
          </p:nvPr>
        </p:nvSpPr>
        <p:spPr/>
        <p:txBody>
          <a:bodyPr/>
          <a:lstStyle/>
          <a:p>
            <a:fld id="{F2F825F2-90CF-0148-AD48-AE6AF89FD1F4}" type="slidenum">
              <a:rPr lang="en-US" smtClean="0"/>
              <a:t>12</a:t>
            </a:fld>
            <a:endParaRPr lang="en-US"/>
          </a:p>
        </p:txBody>
      </p:sp>
    </p:spTree>
    <p:extLst>
      <p:ext uri="{BB962C8B-B14F-4D97-AF65-F5344CB8AC3E}">
        <p14:creationId xmlns:p14="http://schemas.microsoft.com/office/powerpoint/2010/main" val="3243297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Snowed all the way down to the Gulf Coast!</a:t>
            </a:r>
          </a:p>
        </p:txBody>
      </p:sp>
      <p:sp>
        <p:nvSpPr>
          <p:cNvPr id="4" name="Slide Number Placeholder 3"/>
          <p:cNvSpPr>
            <a:spLocks noGrp="1"/>
          </p:cNvSpPr>
          <p:nvPr>
            <p:ph type="sldNum" sz="quarter" idx="5"/>
          </p:nvPr>
        </p:nvSpPr>
        <p:spPr/>
        <p:txBody>
          <a:bodyPr/>
          <a:lstStyle/>
          <a:p>
            <a:fld id="{F2F825F2-90CF-0148-AD48-AE6AF89FD1F4}" type="slidenum">
              <a:rPr lang="en-US" smtClean="0"/>
              <a:t>27</a:t>
            </a:fld>
            <a:endParaRPr lang="en-US"/>
          </a:p>
        </p:txBody>
      </p:sp>
    </p:spTree>
    <p:extLst>
      <p:ext uri="{BB962C8B-B14F-4D97-AF65-F5344CB8AC3E}">
        <p14:creationId xmlns:p14="http://schemas.microsoft.com/office/powerpoint/2010/main" val="133161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Snowed all the way down to the Gulf Coast!</a:t>
            </a:r>
          </a:p>
        </p:txBody>
      </p:sp>
      <p:sp>
        <p:nvSpPr>
          <p:cNvPr id="4" name="Slide Number Placeholder 3"/>
          <p:cNvSpPr>
            <a:spLocks noGrp="1"/>
          </p:cNvSpPr>
          <p:nvPr>
            <p:ph type="sldNum" sz="quarter" idx="5"/>
          </p:nvPr>
        </p:nvSpPr>
        <p:spPr/>
        <p:txBody>
          <a:bodyPr/>
          <a:lstStyle/>
          <a:p>
            <a:fld id="{F2F825F2-90CF-0148-AD48-AE6AF89FD1F4}" type="slidenum">
              <a:rPr lang="en-US" smtClean="0"/>
              <a:t>28</a:t>
            </a:fld>
            <a:endParaRPr lang="en-US"/>
          </a:p>
        </p:txBody>
      </p:sp>
    </p:spTree>
    <p:extLst>
      <p:ext uri="{BB962C8B-B14F-4D97-AF65-F5344CB8AC3E}">
        <p14:creationId xmlns:p14="http://schemas.microsoft.com/office/powerpoint/2010/main" val="3608322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5"/>
          </p:nvPr>
        </p:nvSpPr>
        <p:spPr/>
        <p:txBody>
          <a:bodyPr/>
          <a:lstStyle/>
          <a:p>
            <a:fld id="{F2F825F2-90CF-0148-AD48-AE6AF89FD1F4}" type="slidenum">
              <a:rPr lang="en-US" smtClean="0"/>
              <a:t>29</a:t>
            </a:fld>
            <a:endParaRPr lang="en-US"/>
          </a:p>
        </p:txBody>
      </p:sp>
    </p:spTree>
    <p:extLst>
      <p:ext uri="{BB962C8B-B14F-4D97-AF65-F5344CB8AC3E}">
        <p14:creationId xmlns:p14="http://schemas.microsoft.com/office/powerpoint/2010/main" val="74994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7E68-4E0E-2641-8A81-C498124A7B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2ABCE7-8AE3-5B4A-9390-F6E4432336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829B6D-E84B-CA41-983A-E06234139DA5}"/>
              </a:ext>
            </a:extLst>
          </p:cNvPr>
          <p:cNvSpPr>
            <a:spLocks noGrp="1"/>
          </p:cNvSpPr>
          <p:nvPr>
            <p:ph type="dt" sz="half" idx="10"/>
          </p:nvPr>
        </p:nvSpPr>
        <p:spPr/>
        <p:txBody>
          <a:bodyPr/>
          <a:lstStyle/>
          <a:p>
            <a:fld id="{D9BA04D4-BDB6-6B4A-8FBB-5804874FA7E2}" type="datetime1">
              <a:rPr lang="en-US" smtClean="0"/>
              <a:t>11/29/22</a:t>
            </a:fld>
            <a:endParaRPr lang="en-US"/>
          </a:p>
        </p:txBody>
      </p:sp>
      <p:sp>
        <p:nvSpPr>
          <p:cNvPr id="5" name="Footer Placeholder 4">
            <a:extLst>
              <a:ext uri="{FF2B5EF4-FFF2-40B4-BE49-F238E27FC236}">
                <a16:creationId xmlns:a16="http://schemas.microsoft.com/office/drawing/2014/main" id="{96D5E1C6-13EA-FA43-853F-27A6F200E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FCC34-4EE1-4A40-862F-E002F657B63E}"/>
              </a:ext>
            </a:extLst>
          </p:cNvPr>
          <p:cNvSpPr>
            <a:spLocks noGrp="1"/>
          </p:cNvSpPr>
          <p:nvPr>
            <p:ph type="sldNum" sz="quarter" idx="12"/>
          </p:nvPr>
        </p:nvSpPr>
        <p:spPr/>
        <p:txBody>
          <a:bodyPr/>
          <a:lstStyle/>
          <a:p>
            <a:fld id="{B4059AB8-0FC3-FD4E-BA4D-449601F589AB}" type="slidenum">
              <a:rPr lang="en-US" smtClean="0"/>
              <a:t>‹#›</a:t>
            </a:fld>
            <a:endParaRPr lang="en-US"/>
          </a:p>
        </p:txBody>
      </p:sp>
    </p:spTree>
    <p:extLst>
      <p:ext uri="{BB962C8B-B14F-4D97-AF65-F5344CB8AC3E}">
        <p14:creationId xmlns:p14="http://schemas.microsoft.com/office/powerpoint/2010/main" val="293929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CB90-41E2-0D45-AA1E-A273659C2C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6C0226-8607-5241-9AA7-175E7581A3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E6F04-4975-1F4E-AB40-2D36680EE4FE}"/>
              </a:ext>
            </a:extLst>
          </p:cNvPr>
          <p:cNvSpPr>
            <a:spLocks noGrp="1"/>
          </p:cNvSpPr>
          <p:nvPr>
            <p:ph type="dt" sz="half" idx="10"/>
          </p:nvPr>
        </p:nvSpPr>
        <p:spPr/>
        <p:txBody>
          <a:bodyPr/>
          <a:lstStyle/>
          <a:p>
            <a:fld id="{376C773F-AEF7-494D-8BF2-5BF42339EA7D}" type="datetime1">
              <a:rPr lang="en-US" smtClean="0"/>
              <a:t>11/29/22</a:t>
            </a:fld>
            <a:endParaRPr lang="en-US"/>
          </a:p>
        </p:txBody>
      </p:sp>
      <p:sp>
        <p:nvSpPr>
          <p:cNvPr id="5" name="Footer Placeholder 4">
            <a:extLst>
              <a:ext uri="{FF2B5EF4-FFF2-40B4-BE49-F238E27FC236}">
                <a16:creationId xmlns:a16="http://schemas.microsoft.com/office/drawing/2014/main" id="{F24C2BC3-871A-DF44-A431-4192B3B43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7C2FF-31F5-284A-BE8A-02798A8285D6}"/>
              </a:ext>
            </a:extLst>
          </p:cNvPr>
          <p:cNvSpPr>
            <a:spLocks noGrp="1"/>
          </p:cNvSpPr>
          <p:nvPr>
            <p:ph type="sldNum" sz="quarter" idx="12"/>
          </p:nvPr>
        </p:nvSpPr>
        <p:spPr/>
        <p:txBody>
          <a:bodyPr/>
          <a:lstStyle/>
          <a:p>
            <a:fld id="{B4059AB8-0FC3-FD4E-BA4D-449601F589AB}" type="slidenum">
              <a:rPr lang="en-US" smtClean="0"/>
              <a:t>‹#›</a:t>
            </a:fld>
            <a:endParaRPr lang="en-US"/>
          </a:p>
        </p:txBody>
      </p:sp>
    </p:spTree>
    <p:extLst>
      <p:ext uri="{BB962C8B-B14F-4D97-AF65-F5344CB8AC3E}">
        <p14:creationId xmlns:p14="http://schemas.microsoft.com/office/powerpoint/2010/main" val="3363331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1BF65-475D-6F4F-B76E-43F0D4FE34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7F4ABC-AABD-4146-9E1E-336FA7B4A7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C7048-79DF-DF4F-B49A-1094E9CB1941}"/>
              </a:ext>
            </a:extLst>
          </p:cNvPr>
          <p:cNvSpPr>
            <a:spLocks noGrp="1"/>
          </p:cNvSpPr>
          <p:nvPr>
            <p:ph type="dt" sz="half" idx="10"/>
          </p:nvPr>
        </p:nvSpPr>
        <p:spPr/>
        <p:txBody>
          <a:bodyPr/>
          <a:lstStyle/>
          <a:p>
            <a:fld id="{FD1C9DC3-E4B3-3542-90EC-F9FC8E099B7F}" type="datetime1">
              <a:rPr lang="en-US" smtClean="0"/>
              <a:t>11/29/22</a:t>
            </a:fld>
            <a:endParaRPr lang="en-US"/>
          </a:p>
        </p:txBody>
      </p:sp>
      <p:sp>
        <p:nvSpPr>
          <p:cNvPr id="5" name="Footer Placeholder 4">
            <a:extLst>
              <a:ext uri="{FF2B5EF4-FFF2-40B4-BE49-F238E27FC236}">
                <a16:creationId xmlns:a16="http://schemas.microsoft.com/office/drawing/2014/main" id="{760FEF15-B514-4048-9B82-28A6ABCD3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FF115-B7BE-8E4C-AC4F-488505506CAD}"/>
              </a:ext>
            </a:extLst>
          </p:cNvPr>
          <p:cNvSpPr>
            <a:spLocks noGrp="1"/>
          </p:cNvSpPr>
          <p:nvPr>
            <p:ph type="sldNum" sz="quarter" idx="12"/>
          </p:nvPr>
        </p:nvSpPr>
        <p:spPr/>
        <p:txBody>
          <a:bodyPr/>
          <a:lstStyle/>
          <a:p>
            <a:fld id="{B4059AB8-0FC3-FD4E-BA4D-449601F589AB}" type="slidenum">
              <a:rPr lang="en-US" smtClean="0"/>
              <a:t>‹#›</a:t>
            </a:fld>
            <a:endParaRPr lang="en-US"/>
          </a:p>
        </p:txBody>
      </p:sp>
    </p:spTree>
    <p:extLst>
      <p:ext uri="{BB962C8B-B14F-4D97-AF65-F5344CB8AC3E}">
        <p14:creationId xmlns:p14="http://schemas.microsoft.com/office/powerpoint/2010/main" val="229104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8C754-2094-3045-B538-43729BE8E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D815E4-C892-E14A-A63D-5B88EF2F6C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7A747-7293-5542-981F-15A09ADD5021}"/>
              </a:ext>
            </a:extLst>
          </p:cNvPr>
          <p:cNvSpPr>
            <a:spLocks noGrp="1"/>
          </p:cNvSpPr>
          <p:nvPr>
            <p:ph type="dt" sz="half" idx="10"/>
          </p:nvPr>
        </p:nvSpPr>
        <p:spPr/>
        <p:txBody>
          <a:bodyPr/>
          <a:lstStyle/>
          <a:p>
            <a:fld id="{1CFB7B8F-87A3-3B44-BA69-9B42924D49FE}" type="datetime1">
              <a:rPr lang="en-US" smtClean="0"/>
              <a:t>11/29/22</a:t>
            </a:fld>
            <a:endParaRPr lang="en-US"/>
          </a:p>
        </p:txBody>
      </p:sp>
      <p:sp>
        <p:nvSpPr>
          <p:cNvPr id="5" name="Footer Placeholder 4">
            <a:extLst>
              <a:ext uri="{FF2B5EF4-FFF2-40B4-BE49-F238E27FC236}">
                <a16:creationId xmlns:a16="http://schemas.microsoft.com/office/drawing/2014/main" id="{013C3AD8-A020-2E48-A2FF-74A17310C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C38F2-4EF5-0543-9CC6-5802006D3ADA}"/>
              </a:ext>
            </a:extLst>
          </p:cNvPr>
          <p:cNvSpPr>
            <a:spLocks noGrp="1"/>
          </p:cNvSpPr>
          <p:nvPr>
            <p:ph type="sldNum" sz="quarter" idx="12"/>
          </p:nvPr>
        </p:nvSpPr>
        <p:spPr/>
        <p:txBody>
          <a:bodyPr/>
          <a:lstStyle/>
          <a:p>
            <a:fld id="{B4059AB8-0FC3-FD4E-BA4D-449601F589AB}" type="slidenum">
              <a:rPr lang="en-US" smtClean="0"/>
              <a:t>‹#›</a:t>
            </a:fld>
            <a:endParaRPr lang="en-US"/>
          </a:p>
        </p:txBody>
      </p:sp>
    </p:spTree>
    <p:extLst>
      <p:ext uri="{BB962C8B-B14F-4D97-AF65-F5344CB8AC3E}">
        <p14:creationId xmlns:p14="http://schemas.microsoft.com/office/powerpoint/2010/main" val="305947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ABEA9-40F5-1742-8D52-579C86EDC0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204E65-0312-2847-9984-891C6C5E77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26B640-024A-C242-A85E-9D5A42DA685D}"/>
              </a:ext>
            </a:extLst>
          </p:cNvPr>
          <p:cNvSpPr>
            <a:spLocks noGrp="1"/>
          </p:cNvSpPr>
          <p:nvPr>
            <p:ph type="dt" sz="half" idx="10"/>
          </p:nvPr>
        </p:nvSpPr>
        <p:spPr/>
        <p:txBody>
          <a:bodyPr/>
          <a:lstStyle/>
          <a:p>
            <a:fld id="{FF3B7693-8DD0-1C44-BBDA-A052F1259955}" type="datetime1">
              <a:rPr lang="en-US" smtClean="0"/>
              <a:t>11/29/22</a:t>
            </a:fld>
            <a:endParaRPr lang="en-US"/>
          </a:p>
        </p:txBody>
      </p:sp>
      <p:sp>
        <p:nvSpPr>
          <p:cNvPr id="5" name="Footer Placeholder 4">
            <a:extLst>
              <a:ext uri="{FF2B5EF4-FFF2-40B4-BE49-F238E27FC236}">
                <a16:creationId xmlns:a16="http://schemas.microsoft.com/office/drawing/2014/main" id="{5F7E7048-8E73-A244-9D85-E7232F531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23584-9AAC-A847-AE99-D15A6E2D8400}"/>
              </a:ext>
            </a:extLst>
          </p:cNvPr>
          <p:cNvSpPr>
            <a:spLocks noGrp="1"/>
          </p:cNvSpPr>
          <p:nvPr>
            <p:ph type="sldNum" sz="quarter" idx="12"/>
          </p:nvPr>
        </p:nvSpPr>
        <p:spPr/>
        <p:txBody>
          <a:bodyPr/>
          <a:lstStyle/>
          <a:p>
            <a:fld id="{B4059AB8-0FC3-FD4E-BA4D-449601F589AB}" type="slidenum">
              <a:rPr lang="en-US" smtClean="0"/>
              <a:t>‹#›</a:t>
            </a:fld>
            <a:endParaRPr lang="en-US"/>
          </a:p>
        </p:txBody>
      </p:sp>
    </p:spTree>
    <p:extLst>
      <p:ext uri="{BB962C8B-B14F-4D97-AF65-F5344CB8AC3E}">
        <p14:creationId xmlns:p14="http://schemas.microsoft.com/office/powerpoint/2010/main" val="181004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1EB1-EF51-204A-82D0-F137D6D7BB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5C3BFB-BE40-2747-BD7B-9C66A5BED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2BFB90-320B-1943-ADD7-57F7457AA4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29DFDE-AA43-BA48-BF66-252AF77A0FBD}"/>
              </a:ext>
            </a:extLst>
          </p:cNvPr>
          <p:cNvSpPr>
            <a:spLocks noGrp="1"/>
          </p:cNvSpPr>
          <p:nvPr>
            <p:ph type="dt" sz="half" idx="10"/>
          </p:nvPr>
        </p:nvSpPr>
        <p:spPr/>
        <p:txBody>
          <a:bodyPr/>
          <a:lstStyle/>
          <a:p>
            <a:fld id="{D6E3831A-C692-3A45-8492-604884557EE9}" type="datetime1">
              <a:rPr lang="en-US" smtClean="0"/>
              <a:t>11/29/22</a:t>
            </a:fld>
            <a:endParaRPr lang="en-US"/>
          </a:p>
        </p:txBody>
      </p:sp>
      <p:sp>
        <p:nvSpPr>
          <p:cNvPr id="6" name="Footer Placeholder 5">
            <a:extLst>
              <a:ext uri="{FF2B5EF4-FFF2-40B4-BE49-F238E27FC236}">
                <a16:creationId xmlns:a16="http://schemas.microsoft.com/office/drawing/2014/main" id="{543974DE-33C4-DB44-888C-2619B277C9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A48FF-BB50-8F4C-A593-5A7160DFEAF0}"/>
              </a:ext>
            </a:extLst>
          </p:cNvPr>
          <p:cNvSpPr>
            <a:spLocks noGrp="1"/>
          </p:cNvSpPr>
          <p:nvPr>
            <p:ph type="sldNum" sz="quarter" idx="12"/>
          </p:nvPr>
        </p:nvSpPr>
        <p:spPr/>
        <p:txBody>
          <a:bodyPr/>
          <a:lstStyle/>
          <a:p>
            <a:fld id="{B4059AB8-0FC3-FD4E-BA4D-449601F589AB}" type="slidenum">
              <a:rPr lang="en-US" smtClean="0"/>
              <a:t>‹#›</a:t>
            </a:fld>
            <a:endParaRPr lang="en-US"/>
          </a:p>
        </p:txBody>
      </p:sp>
    </p:spTree>
    <p:extLst>
      <p:ext uri="{BB962C8B-B14F-4D97-AF65-F5344CB8AC3E}">
        <p14:creationId xmlns:p14="http://schemas.microsoft.com/office/powerpoint/2010/main" val="396322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269F-92EF-DE40-9AFA-354589432A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CDE337-11E8-9E48-B793-7E74880848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6BC29-5167-554B-B383-A4571C55FE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CF1706-A77F-CC4E-83A7-CD5FE3822F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A6C7E1-85A1-CE4B-BC3E-424B0CFC32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3E1FAB-F17F-CD44-A8A8-CD981E64A92C}"/>
              </a:ext>
            </a:extLst>
          </p:cNvPr>
          <p:cNvSpPr>
            <a:spLocks noGrp="1"/>
          </p:cNvSpPr>
          <p:nvPr>
            <p:ph type="dt" sz="half" idx="10"/>
          </p:nvPr>
        </p:nvSpPr>
        <p:spPr/>
        <p:txBody>
          <a:bodyPr/>
          <a:lstStyle/>
          <a:p>
            <a:fld id="{63CA32E0-324A-5B46-92B0-8D382A4DD16D}" type="datetime1">
              <a:rPr lang="en-US" smtClean="0"/>
              <a:t>11/29/22</a:t>
            </a:fld>
            <a:endParaRPr lang="en-US"/>
          </a:p>
        </p:txBody>
      </p:sp>
      <p:sp>
        <p:nvSpPr>
          <p:cNvPr id="8" name="Footer Placeholder 7">
            <a:extLst>
              <a:ext uri="{FF2B5EF4-FFF2-40B4-BE49-F238E27FC236}">
                <a16:creationId xmlns:a16="http://schemas.microsoft.com/office/drawing/2014/main" id="{B294F4A1-9E90-DA49-9697-248367B574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921931-B37E-DD40-8E9A-A8E146B8FB7A}"/>
              </a:ext>
            </a:extLst>
          </p:cNvPr>
          <p:cNvSpPr>
            <a:spLocks noGrp="1"/>
          </p:cNvSpPr>
          <p:nvPr>
            <p:ph type="sldNum" sz="quarter" idx="12"/>
          </p:nvPr>
        </p:nvSpPr>
        <p:spPr/>
        <p:txBody>
          <a:bodyPr/>
          <a:lstStyle/>
          <a:p>
            <a:fld id="{B4059AB8-0FC3-FD4E-BA4D-449601F589AB}" type="slidenum">
              <a:rPr lang="en-US" smtClean="0"/>
              <a:t>‹#›</a:t>
            </a:fld>
            <a:endParaRPr lang="en-US"/>
          </a:p>
        </p:txBody>
      </p:sp>
    </p:spTree>
    <p:extLst>
      <p:ext uri="{BB962C8B-B14F-4D97-AF65-F5344CB8AC3E}">
        <p14:creationId xmlns:p14="http://schemas.microsoft.com/office/powerpoint/2010/main" val="11789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BDD7E-B05E-7549-A42B-F82DA7E871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C0A5B4-5B93-E948-A56A-DD7520C5433B}"/>
              </a:ext>
            </a:extLst>
          </p:cNvPr>
          <p:cNvSpPr>
            <a:spLocks noGrp="1"/>
          </p:cNvSpPr>
          <p:nvPr>
            <p:ph type="dt" sz="half" idx="10"/>
          </p:nvPr>
        </p:nvSpPr>
        <p:spPr/>
        <p:txBody>
          <a:bodyPr/>
          <a:lstStyle/>
          <a:p>
            <a:fld id="{96440231-58BB-C843-BAE5-E5C7A5354298}" type="datetime1">
              <a:rPr lang="en-US" smtClean="0"/>
              <a:t>11/29/22</a:t>
            </a:fld>
            <a:endParaRPr lang="en-US"/>
          </a:p>
        </p:txBody>
      </p:sp>
      <p:sp>
        <p:nvSpPr>
          <p:cNvPr id="4" name="Footer Placeholder 3">
            <a:extLst>
              <a:ext uri="{FF2B5EF4-FFF2-40B4-BE49-F238E27FC236}">
                <a16:creationId xmlns:a16="http://schemas.microsoft.com/office/drawing/2014/main" id="{5302A646-426D-1C42-B172-48D338799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8DEE95-A0A4-4F4C-B0A6-457CDEBF58AB}"/>
              </a:ext>
            </a:extLst>
          </p:cNvPr>
          <p:cNvSpPr>
            <a:spLocks noGrp="1"/>
          </p:cNvSpPr>
          <p:nvPr>
            <p:ph type="sldNum" sz="quarter" idx="12"/>
          </p:nvPr>
        </p:nvSpPr>
        <p:spPr/>
        <p:txBody>
          <a:bodyPr/>
          <a:lstStyle/>
          <a:p>
            <a:fld id="{B4059AB8-0FC3-FD4E-BA4D-449601F589AB}" type="slidenum">
              <a:rPr lang="en-US" smtClean="0"/>
              <a:t>‹#›</a:t>
            </a:fld>
            <a:endParaRPr lang="en-US"/>
          </a:p>
        </p:txBody>
      </p:sp>
    </p:spTree>
    <p:extLst>
      <p:ext uri="{BB962C8B-B14F-4D97-AF65-F5344CB8AC3E}">
        <p14:creationId xmlns:p14="http://schemas.microsoft.com/office/powerpoint/2010/main" val="122264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705F1-F098-554E-9E23-D1F80A7BF79D}"/>
              </a:ext>
            </a:extLst>
          </p:cNvPr>
          <p:cNvSpPr>
            <a:spLocks noGrp="1"/>
          </p:cNvSpPr>
          <p:nvPr>
            <p:ph type="dt" sz="half" idx="10"/>
          </p:nvPr>
        </p:nvSpPr>
        <p:spPr/>
        <p:txBody>
          <a:bodyPr/>
          <a:lstStyle/>
          <a:p>
            <a:fld id="{06EE123B-1CAF-464B-8264-5E441FBB420C}" type="datetime1">
              <a:rPr lang="en-US" smtClean="0"/>
              <a:t>11/29/22</a:t>
            </a:fld>
            <a:endParaRPr lang="en-US"/>
          </a:p>
        </p:txBody>
      </p:sp>
      <p:sp>
        <p:nvSpPr>
          <p:cNvPr id="3" name="Footer Placeholder 2">
            <a:extLst>
              <a:ext uri="{FF2B5EF4-FFF2-40B4-BE49-F238E27FC236}">
                <a16:creationId xmlns:a16="http://schemas.microsoft.com/office/drawing/2014/main" id="{4EB7F326-26EB-D94A-9C02-EF5964A50D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A8805F-0E52-E84F-8689-DFCEA5F63C04}"/>
              </a:ext>
            </a:extLst>
          </p:cNvPr>
          <p:cNvSpPr>
            <a:spLocks noGrp="1"/>
          </p:cNvSpPr>
          <p:nvPr>
            <p:ph type="sldNum" sz="quarter" idx="12"/>
          </p:nvPr>
        </p:nvSpPr>
        <p:spPr/>
        <p:txBody>
          <a:bodyPr/>
          <a:lstStyle/>
          <a:p>
            <a:fld id="{B4059AB8-0FC3-FD4E-BA4D-449601F589AB}" type="slidenum">
              <a:rPr lang="en-US" smtClean="0"/>
              <a:t>‹#›</a:t>
            </a:fld>
            <a:endParaRPr lang="en-US"/>
          </a:p>
        </p:txBody>
      </p:sp>
    </p:spTree>
    <p:extLst>
      <p:ext uri="{BB962C8B-B14F-4D97-AF65-F5344CB8AC3E}">
        <p14:creationId xmlns:p14="http://schemas.microsoft.com/office/powerpoint/2010/main" val="57148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CC2D-0061-F046-AFFA-B4F2EF8D14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2C0F2C-6A51-AA4D-816D-11F41321F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E3CF95-592D-BF41-8122-C48D40717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D7048-D316-9144-9F0A-73177DDE7B89}"/>
              </a:ext>
            </a:extLst>
          </p:cNvPr>
          <p:cNvSpPr>
            <a:spLocks noGrp="1"/>
          </p:cNvSpPr>
          <p:nvPr>
            <p:ph type="dt" sz="half" idx="10"/>
          </p:nvPr>
        </p:nvSpPr>
        <p:spPr/>
        <p:txBody>
          <a:bodyPr/>
          <a:lstStyle/>
          <a:p>
            <a:fld id="{0A86CC96-5273-324C-B3DD-CD8485AEDFEB}" type="datetime1">
              <a:rPr lang="en-US" smtClean="0"/>
              <a:t>11/29/22</a:t>
            </a:fld>
            <a:endParaRPr lang="en-US"/>
          </a:p>
        </p:txBody>
      </p:sp>
      <p:sp>
        <p:nvSpPr>
          <p:cNvPr id="6" name="Footer Placeholder 5">
            <a:extLst>
              <a:ext uri="{FF2B5EF4-FFF2-40B4-BE49-F238E27FC236}">
                <a16:creationId xmlns:a16="http://schemas.microsoft.com/office/drawing/2014/main" id="{E3589E10-0409-A647-BBA8-9B0291794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9BE2E2-EDBF-A648-8B67-C408868768E1}"/>
              </a:ext>
            </a:extLst>
          </p:cNvPr>
          <p:cNvSpPr>
            <a:spLocks noGrp="1"/>
          </p:cNvSpPr>
          <p:nvPr>
            <p:ph type="sldNum" sz="quarter" idx="12"/>
          </p:nvPr>
        </p:nvSpPr>
        <p:spPr/>
        <p:txBody>
          <a:bodyPr/>
          <a:lstStyle/>
          <a:p>
            <a:fld id="{B4059AB8-0FC3-FD4E-BA4D-449601F589AB}" type="slidenum">
              <a:rPr lang="en-US" smtClean="0"/>
              <a:t>‹#›</a:t>
            </a:fld>
            <a:endParaRPr lang="en-US"/>
          </a:p>
        </p:txBody>
      </p:sp>
    </p:spTree>
    <p:extLst>
      <p:ext uri="{BB962C8B-B14F-4D97-AF65-F5344CB8AC3E}">
        <p14:creationId xmlns:p14="http://schemas.microsoft.com/office/powerpoint/2010/main" val="305907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6BD9-F84C-1845-9311-B3F6FAFDA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B53518-2D5C-A241-9314-749358629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DE7548-23BC-E04A-8D0C-4338A081F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6028A-9EE4-FB44-80D9-18007F6EB1BA}"/>
              </a:ext>
            </a:extLst>
          </p:cNvPr>
          <p:cNvSpPr>
            <a:spLocks noGrp="1"/>
          </p:cNvSpPr>
          <p:nvPr>
            <p:ph type="dt" sz="half" idx="10"/>
          </p:nvPr>
        </p:nvSpPr>
        <p:spPr/>
        <p:txBody>
          <a:bodyPr/>
          <a:lstStyle/>
          <a:p>
            <a:fld id="{91CC9695-6257-994C-B03B-A65BBF524AF3}" type="datetime1">
              <a:rPr lang="en-US" smtClean="0"/>
              <a:t>11/29/22</a:t>
            </a:fld>
            <a:endParaRPr lang="en-US"/>
          </a:p>
        </p:txBody>
      </p:sp>
      <p:sp>
        <p:nvSpPr>
          <p:cNvPr id="6" name="Footer Placeholder 5">
            <a:extLst>
              <a:ext uri="{FF2B5EF4-FFF2-40B4-BE49-F238E27FC236}">
                <a16:creationId xmlns:a16="http://schemas.microsoft.com/office/drawing/2014/main" id="{63E78A91-C6B3-2940-9677-5AC1D0B90C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B26D6B-501A-864B-88CE-6A58E12ED348}"/>
              </a:ext>
            </a:extLst>
          </p:cNvPr>
          <p:cNvSpPr>
            <a:spLocks noGrp="1"/>
          </p:cNvSpPr>
          <p:nvPr>
            <p:ph type="sldNum" sz="quarter" idx="12"/>
          </p:nvPr>
        </p:nvSpPr>
        <p:spPr/>
        <p:txBody>
          <a:bodyPr/>
          <a:lstStyle/>
          <a:p>
            <a:fld id="{B4059AB8-0FC3-FD4E-BA4D-449601F589AB}" type="slidenum">
              <a:rPr lang="en-US" smtClean="0"/>
              <a:t>‹#›</a:t>
            </a:fld>
            <a:endParaRPr lang="en-US"/>
          </a:p>
        </p:txBody>
      </p:sp>
    </p:spTree>
    <p:extLst>
      <p:ext uri="{BB962C8B-B14F-4D97-AF65-F5344CB8AC3E}">
        <p14:creationId xmlns:p14="http://schemas.microsoft.com/office/powerpoint/2010/main" val="58471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5C619-D67D-4647-B20B-1A0754BF8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021E27-A42C-D946-AF4D-FD556A9647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6664F-8BBC-8140-BCC9-F58651CF6C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B3D14-1FEE-B54F-88F6-78573B9857D7}" type="datetime1">
              <a:rPr lang="en-US" smtClean="0"/>
              <a:t>11/29/22</a:t>
            </a:fld>
            <a:endParaRPr lang="en-US"/>
          </a:p>
        </p:txBody>
      </p:sp>
      <p:sp>
        <p:nvSpPr>
          <p:cNvPr id="5" name="Footer Placeholder 4">
            <a:extLst>
              <a:ext uri="{FF2B5EF4-FFF2-40B4-BE49-F238E27FC236}">
                <a16:creationId xmlns:a16="http://schemas.microsoft.com/office/drawing/2014/main" id="{E827D48B-E0C6-5747-B800-1038FF1D5F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6B91F6-BA42-DC41-9520-23898D2125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59AB8-0FC3-FD4E-BA4D-449601F589AB}" type="slidenum">
              <a:rPr lang="en-US" smtClean="0"/>
              <a:t>‹#›</a:t>
            </a:fld>
            <a:endParaRPr lang="en-US"/>
          </a:p>
        </p:txBody>
      </p:sp>
    </p:spTree>
    <p:extLst>
      <p:ext uri="{BB962C8B-B14F-4D97-AF65-F5344CB8AC3E}">
        <p14:creationId xmlns:p14="http://schemas.microsoft.com/office/powerpoint/2010/main" val="509224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4E28-C498-1E48-962E-622CB367A459}"/>
              </a:ext>
            </a:extLst>
          </p:cNvPr>
          <p:cNvSpPr>
            <a:spLocks noGrp="1"/>
          </p:cNvSpPr>
          <p:nvPr>
            <p:ph type="ctrTitle"/>
          </p:nvPr>
        </p:nvSpPr>
        <p:spPr/>
        <p:txBody>
          <a:bodyPr/>
          <a:lstStyle/>
          <a:p>
            <a:r>
              <a:rPr lang="en-US" dirty="0"/>
              <a:t>Class #13</a:t>
            </a:r>
          </a:p>
        </p:txBody>
      </p:sp>
      <p:sp>
        <p:nvSpPr>
          <p:cNvPr id="3" name="Subtitle 2">
            <a:extLst>
              <a:ext uri="{FF2B5EF4-FFF2-40B4-BE49-F238E27FC236}">
                <a16:creationId xmlns:a16="http://schemas.microsoft.com/office/drawing/2014/main" id="{5B3F09CB-8E6D-BB40-A7E3-8F9E02A7BA85}"/>
              </a:ext>
            </a:extLst>
          </p:cNvPr>
          <p:cNvSpPr>
            <a:spLocks noGrp="1"/>
          </p:cNvSpPr>
          <p:nvPr>
            <p:ph type="subTitle" idx="1"/>
          </p:nvPr>
        </p:nvSpPr>
        <p:spPr/>
        <p:txBody>
          <a:bodyPr/>
          <a:lstStyle/>
          <a:p>
            <a:r>
              <a:rPr lang="en-US" dirty="0"/>
              <a:t>ATM 240 ~ Fall 2022</a:t>
            </a:r>
          </a:p>
          <a:p>
            <a:r>
              <a:rPr lang="en-US" dirty="0"/>
              <a:t>Robert Fovell</a:t>
            </a:r>
          </a:p>
          <a:p>
            <a:r>
              <a:rPr lang="en-US" sz="2000" dirty="0" err="1"/>
              <a:t>rfovell@albany.edu</a:t>
            </a:r>
            <a:endParaRPr lang="en-US" sz="2000" dirty="0"/>
          </a:p>
        </p:txBody>
      </p:sp>
      <p:sp>
        <p:nvSpPr>
          <p:cNvPr id="4" name="Slide Number Placeholder 3">
            <a:extLst>
              <a:ext uri="{FF2B5EF4-FFF2-40B4-BE49-F238E27FC236}">
                <a16:creationId xmlns:a16="http://schemas.microsoft.com/office/drawing/2014/main" id="{7F394D86-2578-B24D-AFE8-711092757DA8}"/>
              </a:ext>
            </a:extLst>
          </p:cNvPr>
          <p:cNvSpPr>
            <a:spLocks noGrp="1"/>
          </p:cNvSpPr>
          <p:nvPr>
            <p:ph type="sldNum" sz="quarter" idx="12"/>
          </p:nvPr>
        </p:nvSpPr>
        <p:spPr/>
        <p:txBody>
          <a:bodyPr/>
          <a:lstStyle/>
          <a:p>
            <a:fld id="{3561F487-3AA1-F146-9A5F-87E2DE9F6AE8}" type="slidenum">
              <a:rPr lang="en-US" smtClean="0"/>
              <a:t>1</a:t>
            </a:fld>
            <a:endParaRPr lang="en-US"/>
          </a:p>
        </p:txBody>
      </p:sp>
    </p:spTree>
    <p:extLst>
      <p:ext uri="{BB962C8B-B14F-4D97-AF65-F5344CB8AC3E}">
        <p14:creationId xmlns:p14="http://schemas.microsoft.com/office/powerpoint/2010/main" val="25266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D18FEA-92E2-3D41-9E5B-BD5B46F286C7}"/>
              </a:ext>
            </a:extLst>
          </p:cNvPr>
          <p:cNvSpPr>
            <a:spLocks noGrp="1"/>
          </p:cNvSpPr>
          <p:nvPr>
            <p:ph type="ctrTitle"/>
          </p:nvPr>
        </p:nvSpPr>
        <p:spPr/>
        <p:txBody>
          <a:bodyPr/>
          <a:lstStyle/>
          <a:p>
            <a:r>
              <a:rPr lang="en-US" dirty="0"/>
              <a:t>Plots we will make</a:t>
            </a:r>
          </a:p>
        </p:txBody>
      </p:sp>
      <p:sp>
        <p:nvSpPr>
          <p:cNvPr id="6" name="Subtitle 5">
            <a:extLst>
              <a:ext uri="{FF2B5EF4-FFF2-40B4-BE49-F238E27FC236}">
                <a16:creationId xmlns:a16="http://schemas.microsoft.com/office/drawing/2014/main" id="{31388B8A-806B-B346-910C-63A71D538CB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30C974E-A2FB-4345-AEB7-38A9E3366E4B}"/>
              </a:ext>
            </a:extLst>
          </p:cNvPr>
          <p:cNvSpPr>
            <a:spLocks noGrp="1"/>
          </p:cNvSpPr>
          <p:nvPr>
            <p:ph type="sldNum" sz="quarter" idx="12"/>
          </p:nvPr>
        </p:nvSpPr>
        <p:spPr/>
        <p:txBody>
          <a:bodyPr/>
          <a:lstStyle/>
          <a:p>
            <a:fld id="{B4059AB8-0FC3-FD4E-BA4D-449601F589AB}" type="slidenum">
              <a:rPr lang="en-US" smtClean="0"/>
              <a:t>10</a:t>
            </a:fld>
            <a:endParaRPr lang="en-US"/>
          </a:p>
        </p:txBody>
      </p:sp>
    </p:spTree>
    <p:extLst>
      <p:ext uri="{BB962C8B-B14F-4D97-AF65-F5344CB8AC3E}">
        <p14:creationId xmlns:p14="http://schemas.microsoft.com/office/powerpoint/2010/main" val="3242878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9488054-81EC-DD99-1255-C7287084A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0"/>
            <a:ext cx="86566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1ABB214-7E5B-F04E-A0D8-641186BB2108}"/>
              </a:ext>
            </a:extLst>
          </p:cNvPr>
          <p:cNvSpPr>
            <a:spLocks noGrp="1"/>
          </p:cNvSpPr>
          <p:nvPr>
            <p:ph type="sldNum" sz="quarter" idx="12"/>
          </p:nvPr>
        </p:nvSpPr>
        <p:spPr/>
        <p:txBody>
          <a:bodyPr/>
          <a:lstStyle/>
          <a:p>
            <a:fld id="{B4059AB8-0FC3-FD4E-BA4D-449601F589AB}" type="slidenum">
              <a:rPr lang="en-US" smtClean="0"/>
              <a:t>11</a:t>
            </a:fld>
            <a:endParaRPr lang="en-US"/>
          </a:p>
        </p:txBody>
      </p:sp>
      <p:sp>
        <p:nvSpPr>
          <p:cNvPr id="2" name="TextBox 1">
            <a:extLst>
              <a:ext uri="{FF2B5EF4-FFF2-40B4-BE49-F238E27FC236}">
                <a16:creationId xmlns:a16="http://schemas.microsoft.com/office/drawing/2014/main" id="{D6BAEEAF-5924-FB43-939E-6FCBED58DC54}"/>
              </a:ext>
            </a:extLst>
          </p:cNvPr>
          <p:cNvSpPr txBox="1"/>
          <p:nvPr/>
        </p:nvSpPr>
        <p:spPr>
          <a:xfrm>
            <a:off x="9595413" y="231494"/>
            <a:ext cx="1937069" cy="646331"/>
          </a:xfrm>
          <a:prstGeom prst="rect">
            <a:avLst/>
          </a:prstGeom>
          <a:noFill/>
        </p:spPr>
        <p:txBody>
          <a:bodyPr wrap="none" rtlCol="0">
            <a:spAutoFit/>
          </a:bodyPr>
          <a:lstStyle/>
          <a:p>
            <a:r>
              <a:rPr lang="en-US" dirty="0"/>
              <a:t>SLP contoured and</a:t>
            </a:r>
          </a:p>
          <a:p>
            <a:r>
              <a:rPr lang="en-US" dirty="0"/>
              <a:t> color-shaded</a:t>
            </a:r>
          </a:p>
        </p:txBody>
      </p:sp>
    </p:spTree>
    <p:extLst>
      <p:ext uri="{BB962C8B-B14F-4D97-AF65-F5344CB8AC3E}">
        <p14:creationId xmlns:p14="http://schemas.microsoft.com/office/powerpoint/2010/main" val="2562547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F08004-E3F8-F34B-B446-093003694A68}"/>
              </a:ext>
            </a:extLst>
          </p:cNvPr>
          <p:cNvSpPr>
            <a:spLocks noGrp="1"/>
          </p:cNvSpPr>
          <p:nvPr>
            <p:ph type="sldNum" sz="quarter" idx="12"/>
          </p:nvPr>
        </p:nvSpPr>
        <p:spPr/>
        <p:txBody>
          <a:bodyPr/>
          <a:lstStyle/>
          <a:p>
            <a:fld id="{B4059AB8-0FC3-FD4E-BA4D-449601F589AB}" type="slidenum">
              <a:rPr lang="en-US" smtClean="0"/>
              <a:t>12</a:t>
            </a:fld>
            <a:endParaRPr lang="en-US"/>
          </a:p>
        </p:txBody>
      </p:sp>
      <p:pic>
        <p:nvPicPr>
          <p:cNvPr id="2" name="Picture 2">
            <a:extLst>
              <a:ext uri="{FF2B5EF4-FFF2-40B4-BE49-F238E27FC236}">
                <a16:creationId xmlns:a16="http://schemas.microsoft.com/office/drawing/2014/main" id="{53C8C953-C1B7-8D71-B0FE-7238E405B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838" y="0"/>
            <a:ext cx="84994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19930312-19930314-13.20.jpg">
            <a:extLst>
              <a:ext uri="{FF2B5EF4-FFF2-40B4-BE49-F238E27FC236}">
                <a16:creationId xmlns:a16="http://schemas.microsoft.com/office/drawing/2014/main" id="{9CD68B95-DFD2-51E0-2A67-A860430D5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2261"/>
            <a:ext cx="3831220" cy="2960488"/>
          </a:xfrm>
          <a:prstGeom prst="rect">
            <a:avLst/>
          </a:prstGeom>
        </p:spPr>
      </p:pic>
      <p:sp>
        <p:nvSpPr>
          <p:cNvPr id="6" name="TextBox 5">
            <a:extLst>
              <a:ext uri="{FF2B5EF4-FFF2-40B4-BE49-F238E27FC236}">
                <a16:creationId xmlns:a16="http://schemas.microsoft.com/office/drawing/2014/main" id="{25F5898D-8201-EBA3-F677-745F87889377}"/>
              </a:ext>
            </a:extLst>
          </p:cNvPr>
          <p:cNvSpPr txBox="1"/>
          <p:nvPr/>
        </p:nvSpPr>
        <p:spPr>
          <a:xfrm>
            <a:off x="254643" y="439838"/>
            <a:ext cx="1417632" cy="369332"/>
          </a:xfrm>
          <a:prstGeom prst="rect">
            <a:avLst/>
          </a:prstGeom>
          <a:noFill/>
        </p:spPr>
        <p:txBody>
          <a:bodyPr wrap="none" rtlCol="0">
            <a:spAutoFit/>
          </a:bodyPr>
          <a:lstStyle/>
          <a:p>
            <a:r>
              <a:rPr lang="en-US" u="sng" dirty="0"/>
              <a:t>Observations</a:t>
            </a:r>
          </a:p>
        </p:txBody>
      </p:sp>
      <p:sp>
        <p:nvSpPr>
          <p:cNvPr id="7" name="TextBox 6">
            <a:extLst>
              <a:ext uri="{FF2B5EF4-FFF2-40B4-BE49-F238E27FC236}">
                <a16:creationId xmlns:a16="http://schemas.microsoft.com/office/drawing/2014/main" id="{117A4E5E-E80E-8DD5-9B3F-63BF67AAE354}"/>
              </a:ext>
            </a:extLst>
          </p:cNvPr>
          <p:cNvSpPr txBox="1"/>
          <p:nvPr/>
        </p:nvSpPr>
        <p:spPr>
          <a:xfrm>
            <a:off x="7222603" y="5301205"/>
            <a:ext cx="1151534" cy="369332"/>
          </a:xfrm>
          <a:prstGeom prst="rect">
            <a:avLst/>
          </a:prstGeom>
          <a:noFill/>
        </p:spPr>
        <p:txBody>
          <a:bodyPr wrap="none" rtlCol="0">
            <a:spAutoFit/>
          </a:bodyPr>
          <a:lstStyle/>
          <a:p>
            <a:r>
              <a:rPr lang="en-US" u="sng" dirty="0"/>
              <a:t>Reanalysis</a:t>
            </a:r>
          </a:p>
        </p:txBody>
      </p:sp>
    </p:spTree>
    <p:extLst>
      <p:ext uri="{BB962C8B-B14F-4D97-AF65-F5344CB8AC3E}">
        <p14:creationId xmlns:p14="http://schemas.microsoft.com/office/powerpoint/2010/main" val="277907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5460B4-6BA0-3649-ACB1-5772B5771516}"/>
              </a:ext>
            </a:extLst>
          </p:cNvPr>
          <p:cNvSpPr>
            <a:spLocks noGrp="1"/>
          </p:cNvSpPr>
          <p:nvPr>
            <p:ph type="sldNum" sz="quarter" idx="12"/>
          </p:nvPr>
        </p:nvSpPr>
        <p:spPr/>
        <p:txBody>
          <a:bodyPr/>
          <a:lstStyle/>
          <a:p>
            <a:fld id="{B4059AB8-0FC3-FD4E-BA4D-449601F589AB}" type="slidenum">
              <a:rPr lang="en-US" smtClean="0"/>
              <a:t>13</a:t>
            </a:fld>
            <a:endParaRPr lang="en-US"/>
          </a:p>
        </p:txBody>
      </p:sp>
      <p:pic>
        <p:nvPicPr>
          <p:cNvPr id="4" name="Picture 4">
            <a:extLst>
              <a:ext uri="{FF2B5EF4-FFF2-40B4-BE49-F238E27FC236}">
                <a16:creationId xmlns:a16="http://schemas.microsoft.com/office/drawing/2014/main" id="{18A821BE-5DB4-08AA-DE58-AA8528ADD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0"/>
            <a:ext cx="9744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67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F13ADD-CE74-2A49-BF17-0AEFD007FBE4}"/>
              </a:ext>
            </a:extLst>
          </p:cNvPr>
          <p:cNvSpPr>
            <a:spLocks noGrp="1"/>
          </p:cNvSpPr>
          <p:nvPr>
            <p:ph type="ctrTitle"/>
          </p:nvPr>
        </p:nvSpPr>
        <p:spPr/>
        <p:txBody>
          <a:bodyPr/>
          <a:lstStyle/>
          <a:p>
            <a:r>
              <a:rPr lang="en-US" dirty="0"/>
              <a:t>SOC script</a:t>
            </a:r>
          </a:p>
        </p:txBody>
      </p:sp>
      <p:sp>
        <p:nvSpPr>
          <p:cNvPr id="4" name="Subtitle 3">
            <a:extLst>
              <a:ext uri="{FF2B5EF4-FFF2-40B4-BE49-F238E27FC236}">
                <a16:creationId xmlns:a16="http://schemas.microsoft.com/office/drawing/2014/main" id="{6B9E06D1-9F29-764C-956F-AC31E02BF8EA}"/>
              </a:ext>
            </a:extLst>
          </p:cNvPr>
          <p:cNvSpPr>
            <a:spLocks noGrp="1"/>
          </p:cNvSpPr>
          <p:nvPr>
            <p:ph type="subTitle" idx="1"/>
          </p:nvPr>
        </p:nvSpPr>
        <p:spPr/>
        <p:txBody>
          <a:bodyPr/>
          <a:lstStyle/>
          <a:p>
            <a:r>
              <a:rPr lang="en-US" dirty="0"/>
              <a:t>Your new script </a:t>
            </a:r>
            <a:r>
              <a:rPr lang="en-US" sz="2000" dirty="0" err="1">
                <a:latin typeface="Courier" pitchFamily="2" charset="0"/>
              </a:rPr>
              <a:t>SOC.ipynb</a:t>
            </a:r>
            <a:r>
              <a:rPr lang="en-US" sz="2000" dirty="0">
                <a:latin typeface="Courier" pitchFamily="2" charset="0"/>
              </a:rPr>
              <a:t> </a:t>
            </a:r>
            <a:r>
              <a:rPr lang="en-US" dirty="0"/>
              <a:t>in </a:t>
            </a:r>
            <a:r>
              <a:rPr lang="en-US" sz="2000" dirty="0">
                <a:latin typeface="Courier" pitchFamily="2" charset="0"/>
              </a:rPr>
              <a:t>/spare11/atm240/</a:t>
            </a:r>
            <a:r>
              <a:rPr lang="en-US" sz="2000" dirty="0" err="1">
                <a:latin typeface="Courier" pitchFamily="2" charset="0"/>
              </a:rPr>
              <a:t>yournetid</a:t>
            </a:r>
            <a:endParaRPr lang="en-US" dirty="0">
              <a:latin typeface="Courier" pitchFamily="2" charset="0"/>
            </a:endParaRPr>
          </a:p>
        </p:txBody>
      </p:sp>
      <p:sp>
        <p:nvSpPr>
          <p:cNvPr id="2" name="Slide Number Placeholder 1">
            <a:extLst>
              <a:ext uri="{FF2B5EF4-FFF2-40B4-BE49-F238E27FC236}">
                <a16:creationId xmlns:a16="http://schemas.microsoft.com/office/drawing/2014/main" id="{09B6535C-11D3-B440-BD58-1868F8139830}"/>
              </a:ext>
            </a:extLst>
          </p:cNvPr>
          <p:cNvSpPr>
            <a:spLocks noGrp="1"/>
          </p:cNvSpPr>
          <p:nvPr>
            <p:ph type="sldNum" sz="quarter" idx="12"/>
          </p:nvPr>
        </p:nvSpPr>
        <p:spPr/>
        <p:txBody>
          <a:bodyPr/>
          <a:lstStyle/>
          <a:p>
            <a:fld id="{B4059AB8-0FC3-FD4E-BA4D-449601F589AB}" type="slidenum">
              <a:rPr lang="en-US" smtClean="0"/>
              <a:t>14</a:t>
            </a:fld>
            <a:endParaRPr lang="en-US"/>
          </a:p>
        </p:txBody>
      </p:sp>
    </p:spTree>
    <p:extLst>
      <p:ext uri="{BB962C8B-B14F-4D97-AF65-F5344CB8AC3E}">
        <p14:creationId xmlns:p14="http://schemas.microsoft.com/office/powerpoint/2010/main" val="405644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E0D2-3F4D-394D-96E3-F54042F3DFCB}"/>
              </a:ext>
            </a:extLst>
          </p:cNvPr>
          <p:cNvSpPr>
            <a:spLocks noGrp="1"/>
          </p:cNvSpPr>
          <p:nvPr>
            <p:ph type="title"/>
          </p:nvPr>
        </p:nvSpPr>
        <p:spPr/>
        <p:txBody>
          <a:bodyPr/>
          <a:lstStyle/>
          <a:p>
            <a:r>
              <a:rPr lang="en-US" dirty="0"/>
              <a:t>Cell #1 – Openers</a:t>
            </a:r>
          </a:p>
        </p:txBody>
      </p:sp>
      <p:sp>
        <p:nvSpPr>
          <p:cNvPr id="4" name="Slide Number Placeholder 3">
            <a:extLst>
              <a:ext uri="{FF2B5EF4-FFF2-40B4-BE49-F238E27FC236}">
                <a16:creationId xmlns:a16="http://schemas.microsoft.com/office/drawing/2014/main" id="{41207393-4D5C-5B43-B3E2-4983428859B3}"/>
              </a:ext>
            </a:extLst>
          </p:cNvPr>
          <p:cNvSpPr>
            <a:spLocks noGrp="1"/>
          </p:cNvSpPr>
          <p:nvPr>
            <p:ph type="sldNum" sz="quarter" idx="12"/>
          </p:nvPr>
        </p:nvSpPr>
        <p:spPr/>
        <p:txBody>
          <a:bodyPr/>
          <a:lstStyle/>
          <a:p>
            <a:fld id="{B4059AB8-0FC3-FD4E-BA4D-449601F589AB}" type="slidenum">
              <a:rPr lang="en-US" smtClean="0"/>
              <a:t>15</a:t>
            </a:fld>
            <a:endParaRPr lang="en-US"/>
          </a:p>
        </p:txBody>
      </p:sp>
      <p:sp>
        <p:nvSpPr>
          <p:cNvPr id="5" name="TextBox 4">
            <a:extLst>
              <a:ext uri="{FF2B5EF4-FFF2-40B4-BE49-F238E27FC236}">
                <a16:creationId xmlns:a16="http://schemas.microsoft.com/office/drawing/2014/main" id="{2F390E38-5455-4C42-A713-A62DE9CA4FFB}"/>
              </a:ext>
            </a:extLst>
          </p:cNvPr>
          <p:cNvSpPr txBox="1"/>
          <p:nvPr/>
        </p:nvSpPr>
        <p:spPr>
          <a:xfrm>
            <a:off x="10458" y="1594624"/>
            <a:ext cx="11676594" cy="3539430"/>
          </a:xfrm>
          <a:prstGeom prst="rect">
            <a:avLst/>
          </a:prstGeom>
          <a:noFill/>
        </p:spPr>
        <p:txBody>
          <a:bodyPr wrap="none" rtlCol="0">
            <a:spAutoFit/>
          </a:bodyPr>
          <a:lstStyle/>
          <a:p>
            <a:r>
              <a:rPr lang="en-US" sz="1400" dirty="0">
                <a:latin typeface="Courier" pitchFamily="2" charset="0"/>
              </a:rPr>
              <a:t>%matplotlib inline</a:t>
            </a:r>
          </a:p>
          <a:p>
            <a:endParaRPr lang="en-US" sz="1400" dirty="0">
              <a:latin typeface="Courier" pitchFamily="2" charset="0"/>
            </a:endParaRPr>
          </a:p>
          <a:p>
            <a:r>
              <a:rPr lang="en-US" sz="1400" dirty="0">
                <a:latin typeface="Courier" pitchFamily="2" charset="0"/>
              </a:rPr>
              <a:t>import </a:t>
            </a:r>
            <a:r>
              <a:rPr lang="en-US" sz="1400" dirty="0" err="1">
                <a:latin typeface="Courier" pitchFamily="2" charset="0"/>
              </a:rPr>
              <a:t>matplotlib.pyplot</a:t>
            </a:r>
            <a:r>
              <a:rPr lang="en-US" sz="1400" dirty="0">
                <a:latin typeface="Courier" pitchFamily="2" charset="0"/>
              </a:rPr>
              <a:t> as </a:t>
            </a:r>
            <a:r>
              <a:rPr lang="en-US" sz="1400" dirty="0" err="1">
                <a:latin typeface="Courier" pitchFamily="2" charset="0"/>
              </a:rPr>
              <a:t>plt</a:t>
            </a:r>
            <a:endParaRPr lang="en-US" sz="1400" dirty="0">
              <a:latin typeface="Courier" pitchFamily="2" charset="0"/>
            </a:endParaRPr>
          </a:p>
          <a:p>
            <a:r>
              <a:rPr lang="en-US" sz="1400" dirty="0">
                <a:latin typeface="Courier" pitchFamily="2" charset="0"/>
              </a:rPr>
              <a:t>import </a:t>
            </a:r>
            <a:r>
              <a:rPr lang="en-US" sz="1400" dirty="0" err="1">
                <a:latin typeface="Courier" pitchFamily="2" charset="0"/>
              </a:rPr>
              <a:t>numpy</a:t>
            </a:r>
            <a:r>
              <a:rPr lang="en-US" sz="1400" dirty="0">
                <a:latin typeface="Courier" pitchFamily="2" charset="0"/>
              </a:rPr>
              <a:t> as np</a:t>
            </a:r>
          </a:p>
          <a:p>
            <a:r>
              <a:rPr lang="en-US" sz="1400" dirty="0">
                <a:latin typeface="Courier" pitchFamily="2" charset="0"/>
              </a:rPr>
              <a:t>import pandas as pd</a:t>
            </a:r>
          </a:p>
          <a:p>
            <a:endParaRPr lang="en-US" sz="1400" dirty="0">
              <a:latin typeface="Courier" pitchFamily="2" charset="0"/>
            </a:endParaRPr>
          </a:p>
          <a:p>
            <a:r>
              <a:rPr lang="en-US" sz="1400" dirty="0">
                <a:latin typeface="Courier" pitchFamily="2" charset="0"/>
              </a:rPr>
              <a:t>from </a:t>
            </a:r>
            <a:r>
              <a:rPr lang="en-US" sz="1400" dirty="0" err="1">
                <a:latin typeface="Courier" pitchFamily="2" charset="0"/>
              </a:rPr>
              <a:t>pyproj</a:t>
            </a:r>
            <a:r>
              <a:rPr lang="en-US" sz="1400" dirty="0">
                <a:latin typeface="Courier" pitchFamily="2" charset="0"/>
              </a:rPr>
              <a:t> import </a:t>
            </a:r>
            <a:r>
              <a:rPr lang="en-US" sz="1400" dirty="0" err="1">
                <a:latin typeface="Courier" pitchFamily="2" charset="0"/>
              </a:rPr>
              <a:t>Proj</a:t>
            </a:r>
            <a:endParaRPr lang="en-US" sz="1400" dirty="0">
              <a:latin typeface="Courier" pitchFamily="2" charset="0"/>
            </a:endParaRPr>
          </a:p>
          <a:p>
            <a:r>
              <a:rPr lang="en-US" sz="1400" dirty="0">
                <a:latin typeface="Courier" pitchFamily="2" charset="0"/>
              </a:rPr>
              <a:t>import </a:t>
            </a:r>
            <a:r>
              <a:rPr lang="en-US" sz="1400" dirty="0" err="1">
                <a:latin typeface="Courier" pitchFamily="2" charset="0"/>
              </a:rPr>
              <a:t>matplotlib.cm</a:t>
            </a:r>
            <a:r>
              <a:rPr lang="en-US" sz="1400" dirty="0">
                <a:latin typeface="Courier" pitchFamily="2" charset="0"/>
              </a:rPr>
              <a:t> as cm</a:t>
            </a:r>
          </a:p>
          <a:p>
            <a:r>
              <a:rPr lang="en-US" sz="1400" dirty="0">
                <a:latin typeface="Courier" pitchFamily="2" charset="0"/>
              </a:rPr>
              <a:t>import datetime</a:t>
            </a:r>
          </a:p>
          <a:p>
            <a:endParaRPr lang="en-US" sz="1400" dirty="0">
              <a:latin typeface="Courier" pitchFamily="2" charset="0"/>
            </a:endParaRPr>
          </a:p>
          <a:p>
            <a:r>
              <a:rPr lang="en-US" sz="1400" dirty="0">
                <a:latin typeface="Courier" pitchFamily="2" charset="0"/>
              </a:rPr>
              <a:t>import </a:t>
            </a:r>
            <a:r>
              <a:rPr lang="en-US" sz="1400" dirty="0" err="1">
                <a:latin typeface="Courier" pitchFamily="2" charset="0"/>
              </a:rPr>
              <a:t>os</a:t>
            </a:r>
            <a:r>
              <a:rPr lang="en-US" sz="1400" dirty="0">
                <a:latin typeface="Courier" pitchFamily="2" charset="0"/>
              </a:rPr>
              <a:t>, sys</a:t>
            </a:r>
          </a:p>
          <a:p>
            <a:r>
              <a:rPr lang="en-US" sz="1400" dirty="0">
                <a:latin typeface="Courier" pitchFamily="2" charset="0"/>
              </a:rPr>
              <a:t>import </a:t>
            </a:r>
            <a:r>
              <a:rPr lang="en-US" sz="1400" dirty="0" err="1">
                <a:latin typeface="Courier" pitchFamily="2" charset="0"/>
              </a:rPr>
              <a:t>xarray</a:t>
            </a:r>
            <a:r>
              <a:rPr lang="en-US" sz="1400" dirty="0">
                <a:latin typeface="Courier" pitchFamily="2" charset="0"/>
              </a:rPr>
              <a:t> as </a:t>
            </a:r>
            <a:r>
              <a:rPr lang="en-US" sz="1400" dirty="0" err="1">
                <a:latin typeface="Courier" pitchFamily="2" charset="0"/>
              </a:rPr>
              <a:t>xr</a:t>
            </a:r>
            <a:endParaRPr lang="en-US" sz="1400" dirty="0">
              <a:latin typeface="Courier" pitchFamily="2" charset="0"/>
            </a:endParaRPr>
          </a:p>
          <a:p>
            <a:endParaRPr lang="en-US" sz="1400" dirty="0">
              <a:latin typeface="Courier" pitchFamily="2" charset="0"/>
            </a:endParaRPr>
          </a:p>
          <a:p>
            <a:r>
              <a:rPr lang="en-US" sz="1400" dirty="0">
                <a:latin typeface="Courier" pitchFamily="2" charset="0"/>
              </a:rPr>
              <a:t># </a:t>
            </a:r>
            <a:r>
              <a:rPr lang="en-US" sz="1400" dirty="0" err="1">
                <a:latin typeface="Courier" pitchFamily="2" charset="0"/>
              </a:rPr>
              <a:t>cartopy</a:t>
            </a:r>
            <a:endParaRPr lang="en-US" sz="1400" dirty="0">
              <a:latin typeface="Courier" pitchFamily="2" charset="0"/>
            </a:endParaRPr>
          </a:p>
          <a:p>
            <a:r>
              <a:rPr lang="en-US" sz="1400" dirty="0">
                <a:latin typeface="Courier" pitchFamily="2" charset="0"/>
              </a:rPr>
              <a:t>import </a:t>
            </a:r>
            <a:r>
              <a:rPr lang="en-US" sz="1400" dirty="0" err="1">
                <a:latin typeface="Courier" pitchFamily="2" charset="0"/>
              </a:rPr>
              <a:t>cartopy.crs</a:t>
            </a:r>
            <a:r>
              <a:rPr lang="en-US" sz="1400" dirty="0">
                <a:latin typeface="Courier" pitchFamily="2" charset="0"/>
              </a:rPr>
              <a:t> as </a:t>
            </a:r>
            <a:r>
              <a:rPr lang="en-US" sz="1400" dirty="0" err="1">
                <a:latin typeface="Courier" pitchFamily="2" charset="0"/>
              </a:rPr>
              <a:t>ccrs</a:t>
            </a:r>
            <a:r>
              <a:rPr lang="en-US" sz="1400" dirty="0">
                <a:latin typeface="Courier" pitchFamily="2" charset="0"/>
              </a:rPr>
              <a:t> # </a:t>
            </a:r>
            <a:r>
              <a:rPr lang="en-US" sz="1400" dirty="0" err="1">
                <a:latin typeface="Courier" pitchFamily="2" charset="0"/>
              </a:rPr>
              <a:t>cartopy</a:t>
            </a:r>
            <a:r>
              <a:rPr lang="en-US" sz="1400" dirty="0">
                <a:latin typeface="Courier" pitchFamily="2" charset="0"/>
              </a:rPr>
              <a:t> coordinate reference system</a:t>
            </a:r>
          </a:p>
          <a:p>
            <a:r>
              <a:rPr lang="en-US" sz="1400" dirty="0">
                <a:latin typeface="Courier" pitchFamily="2" charset="0"/>
              </a:rPr>
              <a:t>import </a:t>
            </a:r>
            <a:r>
              <a:rPr lang="en-US" sz="1400" dirty="0" err="1">
                <a:latin typeface="Courier" pitchFamily="2" charset="0"/>
              </a:rPr>
              <a:t>cartopy.feature</a:t>
            </a:r>
            <a:r>
              <a:rPr lang="en-US" sz="1400" dirty="0">
                <a:latin typeface="Courier" pitchFamily="2" charset="0"/>
              </a:rPr>
              <a:t> as </a:t>
            </a:r>
            <a:r>
              <a:rPr lang="en-US" sz="1400" dirty="0" err="1">
                <a:latin typeface="Courier" pitchFamily="2" charset="0"/>
              </a:rPr>
              <a:t>cfeat</a:t>
            </a:r>
            <a:r>
              <a:rPr lang="en-US" sz="1400" dirty="0">
                <a:latin typeface="Courier" pitchFamily="2" charset="0"/>
              </a:rPr>
              <a:t> # features like color-shading for land, ocean, coastlines, state boundaries</a:t>
            </a:r>
          </a:p>
        </p:txBody>
      </p:sp>
    </p:spTree>
    <p:extLst>
      <p:ext uri="{BB962C8B-B14F-4D97-AF65-F5344CB8AC3E}">
        <p14:creationId xmlns:p14="http://schemas.microsoft.com/office/powerpoint/2010/main" val="1678693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E0D2-3F4D-394D-96E3-F54042F3DFCB}"/>
              </a:ext>
            </a:extLst>
          </p:cNvPr>
          <p:cNvSpPr>
            <a:spLocks noGrp="1"/>
          </p:cNvSpPr>
          <p:nvPr>
            <p:ph type="title"/>
          </p:nvPr>
        </p:nvSpPr>
        <p:spPr/>
        <p:txBody>
          <a:bodyPr/>
          <a:lstStyle/>
          <a:p>
            <a:r>
              <a:rPr lang="en-US" dirty="0"/>
              <a:t>Cell #2 – For adding map features</a:t>
            </a:r>
          </a:p>
        </p:txBody>
      </p:sp>
      <p:sp>
        <p:nvSpPr>
          <p:cNvPr id="4" name="Slide Number Placeholder 3">
            <a:extLst>
              <a:ext uri="{FF2B5EF4-FFF2-40B4-BE49-F238E27FC236}">
                <a16:creationId xmlns:a16="http://schemas.microsoft.com/office/drawing/2014/main" id="{41207393-4D5C-5B43-B3E2-4983428859B3}"/>
              </a:ext>
            </a:extLst>
          </p:cNvPr>
          <p:cNvSpPr>
            <a:spLocks noGrp="1"/>
          </p:cNvSpPr>
          <p:nvPr>
            <p:ph type="sldNum" sz="quarter" idx="12"/>
          </p:nvPr>
        </p:nvSpPr>
        <p:spPr/>
        <p:txBody>
          <a:bodyPr/>
          <a:lstStyle/>
          <a:p>
            <a:fld id="{B4059AB8-0FC3-FD4E-BA4D-449601F589AB}" type="slidenum">
              <a:rPr lang="en-US" smtClean="0"/>
              <a:t>16</a:t>
            </a:fld>
            <a:endParaRPr lang="en-US" dirty="0"/>
          </a:p>
        </p:txBody>
      </p:sp>
      <p:sp>
        <p:nvSpPr>
          <p:cNvPr id="5" name="TextBox 4">
            <a:extLst>
              <a:ext uri="{FF2B5EF4-FFF2-40B4-BE49-F238E27FC236}">
                <a16:creationId xmlns:a16="http://schemas.microsoft.com/office/drawing/2014/main" id="{2F390E38-5455-4C42-A713-A62DE9CA4FFB}"/>
              </a:ext>
            </a:extLst>
          </p:cNvPr>
          <p:cNvSpPr txBox="1"/>
          <p:nvPr/>
        </p:nvSpPr>
        <p:spPr>
          <a:xfrm>
            <a:off x="10458" y="1594624"/>
            <a:ext cx="10280378" cy="3754874"/>
          </a:xfrm>
          <a:prstGeom prst="rect">
            <a:avLst/>
          </a:prstGeom>
          <a:noFill/>
        </p:spPr>
        <p:txBody>
          <a:bodyPr wrap="none" rtlCol="0">
            <a:spAutoFit/>
          </a:bodyPr>
          <a:lstStyle/>
          <a:p>
            <a:r>
              <a:rPr lang="en-US" sz="1400" dirty="0">
                <a:latin typeface="Courier" pitchFamily="2" charset="0"/>
              </a:rPr>
              <a:t># function for adding common </a:t>
            </a:r>
            <a:r>
              <a:rPr lang="en-US" sz="1400" dirty="0" err="1">
                <a:latin typeface="Courier" pitchFamily="2" charset="0"/>
              </a:rPr>
              <a:t>cartopy</a:t>
            </a:r>
            <a:r>
              <a:rPr lang="en-US" sz="1400" dirty="0">
                <a:latin typeface="Courier" pitchFamily="2" charset="0"/>
              </a:rPr>
              <a:t> features to plot.  Augmented from </a:t>
            </a:r>
            <a:r>
              <a:rPr lang="en-US" sz="1400" dirty="0" err="1">
                <a:latin typeface="Courier" pitchFamily="2" charset="0"/>
              </a:rPr>
              <a:t>GFS_plot_exercise.ipynb</a:t>
            </a:r>
            <a:endParaRPr lang="en-US" sz="1400" dirty="0">
              <a:latin typeface="Courier" pitchFamily="2" charset="0"/>
            </a:endParaRPr>
          </a:p>
          <a:p>
            <a:endParaRPr lang="en-US" sz="1400" dirty="0">
              <a:latin typeface="Courier" pitchFamily="2" charset="0"/>
            </a:endParaRPr>
          </a:p>
          <a:p>
            <a:r>
              <a:rPr lang="en-US" sz="1400" dirty="0">
                <a:latin typeface="Courier" pitchFamily="2" charset="0"/>
              </a:rPr>
              <a:t>def features(ax):</a:t>
            </a:r>
          </a:p>
          <a:p>
            <a:r>
              <a:rPr lang="en-US" sz="1400" dirty="0">
                <a:latin typeface="Courier" pitchFamily="2" charset="0"/>
              </a:rPr>
              <a:t>    # Add coastlines and states, etc.</a:t>
            </a:r>
          </a:p>
          <a:p>
            <a:r>
              <a:rPr lang="en-US" sz="1400" dirty="0">
                <a:latin typeface="Courier" pitchFamily="2" charset="0"/>
              </a:rPr>
              <a:t>    </a:t>
            </a:r>
            <a:r>
              <a:rPr lang="en-US" sz="1400" dirty="0" err="1">
                <a:latin typeface="Courier" pitchFamily="2" charset="0"/>
              </a:rPr>
              <a:t>ax.add_feature</a:t>
            </a:r>
            <a:r>
              <a:rPr lang="en-US" sz="1400" dirty="0">
                <a:latin typeface="Courier" pitchFamily="2" charset="0"/>
              </a:rPr>
              <a:t>(</a:t>
            </a:r>
            <a:r>
              <a:rPr lang="en-US" sz="1400" dirty="0" err="1">
                <a:latin typeface="Courier" pitchFamily="2" charset="0"/>
              </a:rPr>
              <a:t>cfeat.COASTLINE.with_scale</a:t>
            </a:r>
            <a:r>
              <a:rPr lang="en-US" sz="1400" dirty="0">
                <a:latin typeface="Courier" pitchFamily="2" charset="0"/>
              </a:rPr>
              <a:t>('50m'), linewidth=2)</a:t>
            </a:r>
          </a:p>
          <a:p>
            <a:r>
              <a:rPr lang="en-US" sz="1400" dirty="0">
                <a:latin typeface="Courier" pitchFamily="2" charset="0"/>
              </a:rPr>
              <a:t>    </a:t>
            </a:r>
            <a:r>
              <a:rPr lang="en-US" sz="1400" dirty="0" err="1">
                <a:latin typeface="Courier" pitchFamily="2" charset="0"/>
              </a:rPr>
              <a:t>ax.add_feature</a:t>
            </a:r>
            <a:r>
              <a:rPr lang="en-US" sz="1400" dirty="0">
                <a:latin typeface="Courier" pitchFamily="2" charset="0"/>
              </a:rPr>
              <a:t>(</a:t>
            </a:r>
            <a:r>
              <a:rPr lang="en-US" sz="1400" dirty="0" err="1">
                <a:latin typeface="Courier" pitchFamily="2" charset="0"/>
              </a:rPr>
              <a:t>cfeat.STATES.with_scale</a:t>
            </a:r>
            <a:r>
              <a:rPr lang="en-US" sz="1400" dirty="0">
                <a:latin typeface="Courier" pitchFamily="2" charset="0"/>
              </a:rPr>
              <a:t>('50m'),</a:t>
            </a:r>
            <a:r>
              <a:rPr lang="en-US" sz="1400" dirty="0" err="1">
                <a:latin typeface="Courier" pitchFamily="2" charset="0"/>
              </a:rPr>
              <a:t>linestyle</a:t>
            </a:r>
            <a:r>
              <a:rPr lang="en-US" sz="1400" dirty="0">
                <a:latin typeface="Courier" pitchFamily="2" charset="0"/>
              </a:rPr>
              <a:t>='dotted')</a:t>
            </a:r>
          </a:p>
          <a:p>
            <a:r>
              <a:rPr lang="en-US" sz="1400" dirty="0">
                <a:latin typeface="Courier" pitchFamily="2" charset="0"/>
              </a:rPr>
              <a:t>    </a:t>
            </a:r>
            <a:r>
              <a:rPr lang="en-US" sz="1400" dirty="0" err="1">
                <a:latin typeface="Courier" pitchFamily="2" charset="0"/>
              </a:rPr>
              <a:t>ax.add_feature</a:t>
            </a:r>
            <a:r>
              <a:rPr lang="en-US" sz="1400" dirty="0">
                <a:latin typeface="Courier" pitchFamily="2" charset="0"/>
              </a:rPr>
              <a:t>(</a:t>
            </a:r>
            <a:r>
              <a:rPr lang="en-US" sz="1400" dirty="0" err="1">
                <a:latin typeface="Courier" pitchFamily="2" charset="0"/>
              </a:rPr>
              <a:t>cfeat.LAKES,alpha</a:t>
            </a:r>
            <a:r>
              <a:rPr lang="en-US" sz="1400" dirty="0">
                <a:latin typeface="Courier" pitchFamily="2" charset="0"/>
              </a:rPr>
              <a:t>=0.5) # alpha sets transparency level</a:t>
            </a:r>
          </a:p>
          <a:p>
            <a:r>
              <a:rPr lang="en-US" sz="1400" dirty="0">
                <a:latin typeface="Courier" pitchFamily="2" charset="0"/>
              </a:rPr>
              <a:t>    </a:t>
            </a:r>
            <a:r>
              <a:rPr lang="en-US" sz="1400" dirty="0" err="1">
                <a:latin typeface="Courier" pitchFamily="2" charset="0"/>
              </a:rPr>
              <a:t>ax.add_feature</a:t>
            </a:r>
            <a:r>
              <a:rPr lang="en-US" sz="1400" dirty="0">
                <a:latin typeface="Courier" pitchFamily="2" charset="0"/>
              </a:rPr>
              <a:t>(</a:t>
            </a:r>
            <a:r>
              <a:rPr lang="en-US" sz="1400" dirty="0" err="1">
                <a:latin typeface="Courier" pitchFamily="2" charset="0"/>
              </a:rPr>
              <a:t>cfeat.RIVERS</a:t>
            </a:r>
            <a:r>
              <a:rPr lang="en-US" sz="1400" dirty="0">
                <a:latin typeface="Courier" pitchFamily="2" charset="0"/>
              </a:rPr>
              <a:t>)</a:t>
            </a:r>
          </a:p>
          <a:p>
            <a:r>
              <a:rPr lang="en-US" sz="1400" dirty="0">
                <a:latin typeface="Courier" pitchFamily="2" charset="0"/>
              </a:rPr>
              <a:t>    </a:t>
            </a:r>
            <a:r>
              <a:rPr lang="en-US" sz="1400" dirty="0" err="1">
                <a:latin typeface="Courier" pitchFamily="2" charset="0"/>
              </a:rPr>
              <a:t>ax.add_feature</a:t>
            </a:r>
            <a:r>
              <a:rPr lang="en-US" sz="1400" dirty="0">
                <a:latin typeface="Courier" pitchFamily="2" charset="0"/>
              </a:rPr>
              <a:t>(</a:t>
            </a:r>
            <a:r>
              <a:rPr lang="en-US" sz="1400" dirty="0" err="1">
                <a:latin typeface="Courier" pitchFamily="2" charset="0"/>
              </a:rPr>
              <a:t>cfeat.OCEAN.with_scale</a:t>
            </a:r>
            <a:r>
              <a:rPr lang="en-US" sz="1400" dirty="0">
                <a:latin typeface="Courier" pitchFamily="2" charset="0"/>
              </a:rPr>
              <a:t>('50m'))</a:t>
            </a:r>
          </a:p>
          <a:p>
            <a:r>
              <a:rPr lang="en-US" sz="1400" dirty="0">
                <a:latin typeface="Courier" pitchFamily="2" charset="0"/>
              </a:rPr>
              <a:t>    </a:t>
            </a:r>
            <a:r>
              <a:rPr lang="en-US" sz="1400" dirty="0" err="1">
                <a:latin typeface="Courier" pitchFamily="2" charset="0"/>
              </a:rPr>
              <a:t>ax.add_feature</a:t>
            </a:r>
            <a:r>
              <a:rPr lang="en-US" sz="1400" dirty="0">
                <a:latin typeface="Courier" pitchFamily="2" charset="0"/>
              </a:rPr>
              <a:t>(</a:t>
            </a:r>
            <a:r>
              <a:rPr lang="en-US" sz="1400" dirty="0" err="1">
                <a:latin typeface="Courier" pitchFamily="2" charset="0"/>
              </a:rPr>
              <a:t>cfeat.LAND.with_scale</a:t>
            </a:r>
            <a:r>
              <a:rPr lang="en-US" sz="1400" dirty="0">
                <a:latin typeface="Courier" pitchFamily="2" charset="0"/>
              </a:rPr>
              <a:t>('50m'))</a:t>
            </a:r>
          </a:p>
          <a:p>
            <a:r>
              <a:rPr lang="en-US" sz="1400" dirty="0">
                <a:latin typeface="Courier" pitchFamily="2" charset="0"/>
              </a:rPr>
              <a:t>    </a:t>
            </a:r>
            <a:r>
              <a:rPr lang="en-US" sz="1400" dirty="0" err="1">
                <a:latin typeface="Courier" pitchFamily="2" charset="0"/>
              </a:rPr>
              <a:t>ax.gridlines</a:t>
            </a:r>
            <a:r>
              <a:rPr lang="en-US" sz="1400" dirty="0">
                <a:latin typeface="Courier" pitchFamily="2" charset="0"/>
              </a:rPr>
              <a:t>()</a:t>
            </a:r>
          </a:p>
          <a:p>
            <a:r>
              <a:rPr lang="en-US" sz="1400" dirty="0">
                <a:latin typeface="Courier" pitchFamily="2" charset="0"/>
              </a:rPr>
              <a:t>    # here is our SOC domain: the east coast</a:t>
            </a:r>
          </a:p>
          <a:p>
            <a:r>
              <a:rPr lang="en-US" sz="1400" dirty="0">
                <a:latin typeface="Courier" pitchFamily="2" charset="0"/>
              </a:rPr>
              <a:t>   </a:t>
            </a:r>
            <a:r>
              <a:rPr lang="en-US" sz="1400" dirty="0">
                <a:solidFill>
                  <a:srgbClr val="FF0000"/>
                </a:solidFill>
                <a:latin typeface="Courier" pitchFamily="2" charset="0"/>
              </a:rPr>
              <a:t> </a:t>
            </a:r>
            <a:r>
              <a:rPr lang="en-US" sz="1400" b="1" dirty="0" err="1">
                <a:solidFill>
                  <a:srgbClr val="FF0000"/>
                </a:solidFill>
                <a:latin typeface="Courier" pitchFamily="2" charset="0"/>
              </a:rPr>
              <a:t>ax.set_extent</a:t>
            </a:r>
            <a:r>
              <a:rPr lang="en-US" sz="1400" b="1" dirty="0">
                <a:solidFill>
                  <a:srgbClr val="FF0000"/>
                </a:solidFill>
                <a:latin typeface="Courier" pitchFamily="2" charset="0"/>
              </a:rPr>
              <a:t>([-100,-65,23.5,49]) # new addition</a:t>
            </a:r>
          </a:p>
          <a:p>
            <a:r>
              <a:rPr lang="en-US" sz="1400" dirty="0">
                <a:latin typeface="Courier" pitchFamily="2" charset="0"/>
              </a:rPr>
              <a:t>    </a:t>
            </a:r>
          </a:p>
          <a:p>
            <a:r>
              <a:rPr lang="en-US" sz="1400" dirty="0">
                <a:latin typeface="Courier" pitchFamily="2" charset="0"/>
              </a:rPr>
              <a:t>    return ax</a:t>
            </a:r>
          </a:p>
          <a:p>
            <a:endParaRPr lang="en-US" sz="1400" dirty="0">
              <a:latin typeface="Courier" pitchFamily="2" charset="0"/>
            </a:endParaRPr>
          </a:p>
          <a:p>
            <a:r>
              <a:rPr lang="en-US" sz="1400" dirty="0">
                <a:latin typeface="Courier" pitchFamily="2" charset="0"/>
              </a:rPr>
              <a:t>print(" ready to proceed ")</a:t>
            </a:r>
          </a:p>
        </p:txBody>
      </p:sp>
    </p:spTree>
    <p:extLst>
      <p:ext uri="{BB962C8B-B14F-4D97-AF65-F5344CB8AC3E}">
        <p14:creationId xmlns:p14="http://schemas.microsoft.com/office/powerpoint/2010/main" val="113184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E0D2-3F4D-394D-96E3-F54042F3DFCB}"/>
              </a:ext>
            </a:extLst>
          </p:cNvPr>
          <p:cNvSpPr>
            <a:spLocks noGrp="1"/>
          </p:cNvSpPr>
          <p:nvPr>
            <p:ph type="title"/>
          </p:nvPr>
        </p:nvSpPr>
        <p:spPr/>
        <p:txBody>
          <a:bodyPr/>
          <a:lstStyle/>
          <a:p>
            <a:r>
              <a:rPr lang="en-US" dirty="0"/>
              <a:t>Cell #3 – Open the dataset</a:t>
            </a:r>
          </a:p>
        </p:txBody>
      </p:sp>
      <p:sp>
        <p:nvSpPr>
          <p:cNvPr id="4" name="Slide Number Placeholder 3">
            <a:extLst>
              <a:ext uri="{FF2B5EF4-FFF2-40B4-BE49-F238E27FC236}">
                <a16:creationId xmlns:a16="http://schemas.microsoft.com/office/drawing/2014/main" id="{41207393-4D5C-5B43-B3E2-4983428859B3}"/>
              </a:ext>
            </a:extLst>
          </p:cNvPr>
          <p:cNvSpPr>
            <a:spLocks noGrp="1"/>
          </p:cNvSpPr>
          <p:nvPr>
            <p:ph type="sldNum" sz="quarter" idx="12"/>
          </p:nvPr>
        </p:nvSpPr>
        <p:spPr/>
        <p:txBody>
          <a:bodyPr/>
          <a:lstStyle/>
          <a:p>
            <a:fld id="{B4059AB8-0FC3-FD4E-BA4D-449601F589AB}" type="slidenum">
              <a:rPr lang="en-US" smtClean="0"/>
              <a:t>17</a:t>
            </a:fld>
            <a:endParaRPr lang="en-US"/>
          </a:p>
        </p:txBody>
      </p:sp>
      <p:sp>
        <p:nvSpPr>
          <p:cNvPr id="5" name="TextBox 4">
            <a:extLst>
              <a:ext uri="{FF2B5EF4-FFF2-40B4-BE49-F238E27FC236}">
                <a16:creationId xmlns:a16="http://schemas.microsoft.com/office/drawing/2014/main" id="{2F390E38-5455-4C42-A713-A62DE9CA4FFB}"/>
              </a:ext>
            </a:extLst>
          </p:cNvPr>
          <p:cNvSpPr txBox="1"/>
          <p:nvPr/>
        </p:nvSpPr>
        <p:spPr>
          <a:xfrm>
            <a:off x="106981" y="1594624"/>
            <a:ext cx="7595349" cy="307777"/>
          </a:xfrm>
          <a:prstGeom prst="rect">
            <a:avLst/>
          </a:prstGeom>
          <a:noFill/>
        </p:spPr>
        <p:txBody>
          <a:bodyPr wrap="none" rtlCol="0">
            <a:spAutoFit/>
          </a:bodyPr>
          <a:lstStyle/>
          <a:p>
            <a:r>
              <a:rPr lang="en-US" sz="1400" dirty="0">
                <a:latin typeface="Courier" pitchFamily="2" charset="0"/>
              </a:rPr>
              <a:t># in this cell, open the dataset using </a:t>
            </a:r>
            <a:r>
              <a:rPr lang="en-US" sz="1400" dirty="0" err="1">
                <a:latin typeface="Courier" pitchFamily="2" charset="0"/>
              </a:rPr>
              <a:t>xarray</a:t>
            </a:r>
            <a:r>
              <a:rPr lang="en-US" sz="1400" dirty="0">
                <a:latin typeface="Courier" pitchFamily="2" charset="0"/>
              </a:rPr>
              <a:t>.  See information below</a:t>
            </a:r>
          </a:p>
        </p:txBody>
      </p:sp>
      <p:sp>
        <p:nvSpPr>
          <p:cNvPr id="3" name="TextBox 2">
            <a:extLst>
              <a:ext uri="{FF2B5EF4-FFF2-40B4-BE49-F238E27FC236}">
                <a16:creationId xmlns:a16="http://schemas.microsoft.com/office/drawing/2014/main" id="{DEFC0E67-3C84-094E-A575-58A7C4794680}"/>
              </a:ext>
            </a:extLst>
          </p:cNvPr>
          <p:cNvSpPr txBox="1"/>
          <p:nvPr/>
        </p:nvSpPr>
        <p:spPr>
          <a:xfrm>
            <a:off x="520861" y="4745620"/>
            <a:ext cx="7122206" cy="923330"/>
          </a:xfrm>
          <a:prstGeom prst="rect">
            <a:avLst/>
          </a:prstGeom>
          <a:noFill/>
        </p:spPr>
        <p:txBody>
          <a:bodyPr wrap="none" rtlCol="0">
            <a:spAutoFit/>
          </a:bodyPr>
          <a:lstStyle/>
          <a:p>
            <a:r>
              <a:rPr lang="en-US" dirty="0"/>
              <a:t>The dataset is at:   </a:t>
            </a:r>
            <a:r>
              <a:rPr lang="en-US" sz="1600" dirty="0">
                <a:latin typeface="Courier" pitchFamily="2" charset="0"/>
              </a:rPr>
              <a:t>/spare11/atm240/DATA/ERA5_SOC_surface.grib</a:t>
            </a:r>
          </a:p>
          <a:p>
            <a:r>
              <a:rPr lang="en-US" dirty="0"/>
              <a:t>Open as an </a:t>
            </a:r>
            <a:r>
              <a:rPr lang="en-US" sz="1600" dirty="0" err="1">
                <a:latin typeface="Courier" pitchFamily="2" charset="0"/>
              </a:rPr>
              <a:t>xarray</a:t>
            </a:r>
            <a:r>
              <a:rPr lang="en-US" dirty="0"/>
              <a:t> using the </a:t>
            </a:r>
            <a:r>
              <a:rPr lang="en-US" sz="1600" dirty="0" err="1">
                <a:latin typeface="Courier" pitchFamily="2" charset="0"/>
              </a:rPr>
              <a:t>pynio</a:t>
            </a:r>
            <a:r>
              <a:rPr lang="en-US" dirty="0"/>
              <a:t> engine</a:t>
            </a:r>
          </a:p>
          <a:p>
            <a:r>
              <a:rPr lang="en-US" dirty="0"/>
              <a:t>Refer to </a:t>
            </a:r>
            <a:r>
              <a:rPr lang="en-US" sz="1600" dirty="0" err="1">
                <a:latin typeface="Courier" pitchFamily="2" charset="0"/>
              </a:rPr>
              <a:t>GFS_plot_exercise.ipynb</a:t>
            </a:r>
            <a:r>
              <a:rPr lang="en-US" sz="1600" dirty="0">
                <a:latin typeface="Courier" pitchFamily="2" charset="0"/>
              </a:rPr>
              <a:t> </a:t>
            </a:r>
            <a:r>
              <a:rPr lang="en-US" dirty="0"/>
              <a:t>for a very similar example</a:t>
            </a:r>
          </a:p>
        </p:txBody>
      </p:sp>
    </p:spTree>
    <p:extLst>
      <p:ext uri="{BB962C8B-B14F-4D97-AF65-F5344CB8AC3E}">
        <p14:creationId xmlns:p14="http://schemas.microsoft.com/office/powerpoint/2010/main" val="988136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E0D2-3F4D-394D-96E3-F54042F3DFCB}"/>
              </a:ext>
            </a:extLst>
          </p:cNvPr>
          <p:cNvSpPr>
            <a:spLocks noGrp="1"/>
          </p:cNvSpPr>
          <p:nvPr>
            <p:ph type="title"/>
          </p:nvPr>
        </p:nvSpPr>
        <p:spPr/>
        <p:txBody>
          <a:bodyPr/>
          <a:lstStyle/>
          <a:p>
            <a:r>
              <a:rPr lang="en-US" dirty="0"/>
              <a:t>Cell #4 – Examine contents, identify variables</a:t>
            </a:r>
            <a:br>
              <a:rPr lang="en-US" dirty="0"/>
            </a:br>
            <a:r>
              <a:rPr lang="en-US" dirty="0"/>
              <a:t>[we’ll read in variables in next cell]</a:t>
            </a:r>
          </a:p>
        </p:txBody>
      </p:sp>
      <p:sp>
        <p:nvSpPr>
          <p:cNvPr id="4" name="Slide Number Placeholder 3">
            <a:extLst>
              <a:ext uri="{FF2B5EF4-FFF2-40B4-BE49-F238E27FC236}">
                <a16:creationId xmlns:a16="http://schemas.microsoft.com/office/drawing/2014/main" id="{41207393-4D5C-5B43-B3E2-4983428859B3}"/>
              </a:ext>
            </a:extLst>
          </p:cNvPr>
          <p:cNvSpPr>
            <a:spLocks noGrp="1"/>
          </p:cNvSpPr>
          <p:nvPr>
            <p:ph type="sldNum" sz="quarter" idx="12"/>
          </p:nvPr>
        </p:nvSpPr>
        <p:spPr/>
        <p:txBody>
          <a:bodyPr/>
          <a:lstStyle/>
          <a:p>
            <a:fld id="{B4059AB8-0FC3-FD4E-BA4D-449601F589AB}" type="slidenum">
              <a:rPr lang="en-US" smtClean="0"/>
              <a:t>18</a:t>
            </a:fld>
            <a:endParaRPr lang="en-US"/>
          </a:p>
        </p:txBody>
      </p:sp>
      <p:sp>
        <p:nvSpPr>
          <p:cNvPr id="3" name="TextBox 2">
            <a:extLst>
              <a:ext uri="{FF2B5EF4-FFF2-40B4-BE49-F238E27FC236}">
                <a16:creationId xmlns:a16="http://schemas.microsoft.com/office/drawing/2014/main" id="{DEFC0E67-3C84-094E-A575-58A7C4794680}"/>
              </a:ext>
            </a:extLst>
          </p:cNvPr>
          <p:cNvSpPr txBox="1"/>
          <p:nvPr/>
        </p:nvSpPr>
        <p:spPr>
          <a:xfrm>
            <a:off x="520861" y="2708477"/>
            <a:ext cx="11458393" cy="3354765"/>
          </a:xfrm>
          <a:prstGeom prst="rect">
            <a:avLst/>
          </a:prstGeom>
          <a:noFill/>
        </p:spPr>
        <p:txBody>
          <a:bodyPr wrap="none" rtlCol="0">
            <a:spAutoFit/>
          </a:bodyPr>
          <a:lstStyle/>
          <a:p>
            <a:r>
              <a:rPr lang="en-US" dirty="0"/>
              <a:t>Refer to </a:t>
            </a:r>
            <a:r>
              <a:rPr lang="en-US" sz="1600" dirty="0" err="1">
                <a:latin typeface="Courier" pitchFamily="2" charset="0"/>
              </a:rPr>
              <a:t>GFS_plot_exercise.ipynb</a:t>
            </a:r>
            <a:r>
              <a:rPr lang="en-US" dirty="0"/>
              <a:t> for inspiration and example.</a:t>
            </a:r>
          </a:p>
          <a:p>
            <a:pPr marL="342900" indent="-342900">
              <a:buFont typeface="+mj-lt"/>
              <a:buAutoNum type="arabicPeriod"/>
            </a:pPr>
            <a:r>
              <a:rPr lang="en-US" dirty="0"/>
              <a:t>Identify the variable for SLP 	{click the paper icon to confirm}</a:t>
            </a:r>
          </a:p>
          <a:p>
            <a:pPr marL="342900" indent="-342900">
              <a:buFont typeface="+mj-lt"/>
              <a:buAutoNum type="arabicPeriod"/>
            </a:pPr>
            <a:r>
              <a:rPr lang="en-US" dirty="0"/>
              <a:t>The snow depth variable we will use is </a:t>
            </a:r>
            <a:r>
              <a:rPr lang="en-US" sz="1600" dirty="0">
                <a:latin typeface="Courier" pitchFamily="2" charset="0"/>
              </a:rPr>
              <a:t>SD_GDS0_SFC</a:t>
            </a:r>
            <a:r>
              <a:rPr lang="en-US" dirty="0"/>
              <a:t>.  (This is </a:t>
            </a:r>
            <a:r>
              <a:rPr lang="en-US" i="1" dirty="0"/>
              <a:t>not the same</a:t>
            </a:r>
            <a:r>
              <a:rPr lang="en-US" dirty="0"/>
              <a:t> as </a:t>
            </a:r>
            <a:r>
              <a:rPr lang="en-US" sz="1600" dirty="0">
                <a:latin typeface="Courier" pitchFamily="2" charset="0"/>
              </a:rPr>
              <a:t>SD_GDS0_SFC_acc1h</a:t>
            </a:r>
            <a:r>
              <a:rPr lang="en-US" dirty="0"/>
              <a:t>, also available)</a:t>
            </a:r>
          </a:p>
          <a:p>
            <a:pPr lvl="1"/>
            <a:r>
              <a:rPr lang="en-US" dirty="0"/>
              <a:t>• What units is the snow depth variable in?</a:t>
            </a:r>
          </a:p>
          <a:p>
            <a:pPr marL="342900" indent="-342900">
              <a:buFont typeface="+mj-lt"/>
              <a:buAutoNum type="arabicPeriod"/>
            </a:pPr>
            <a:r>
              <a:rPr lang="en-US" dirty="0"/>
              <a:t>Notice the available coordinate variables</a:t>
            </a:r>
          </a:p>
          <a:p>
            <a:pPr marL="342900" indent="-342900">
              <a:buFont typeface="+mj-lt"/>
              <a:buAutoNum type="arabicPeriod"/>
            </a:pPr>
            <a:r>
              <a:rPr lang="en-US" dirty="0"/>
              <a:t>What are the coordinates for the SLP and snow depth variables?</a:t>
            </a:r>
          </a:p>
          <a:p>
            <a:pPr marL="342900" indent="-342900">
              <a:buFont typeface="+mj-lt"/>
              <a:buAutoNum type="arabicPeriod"/>
            </a:pPr>
            <a:r>
              <a:rPr lang="en-US" dirty="0"/>
              <a:t>What are the latitude and longitude variables?</a:t>
            </a:r>
          </a:p>
          <a:p>
            <a:endParaRPr lang="en-US" dirty="0"/>
          </a:p>
          <a:p>
            <a:r>
              <a:rPr lang="en-US" dirty="0"/>
              <a:t>These lines yield a whole lot of information, in case of need:</a:t>
            </a:r>
          </a:p>
          <a:p>
            <a:endParaRPr lang="en-US" dirty="0"/>
          </a:p>
          <a:p>
            <a:r>
              <a:rPr lang="en-US" sz="1600" dirty="0">
                <a:latin typeface="Courier" pitchFamily="2" charset="0"/>
              </a:rPr>
              <a:t>names =  </a:t>
            </a:r>
            <a:r>
              <a:rPr lang="en-US" sz="1600" dirty="0" err="1">
                <a:latin typeface="Courier" pitchFamily="2" charset="0"/>
              </a:rPr>
              <a:t>ds.variables.keys</a:t>
            </a:r>
            <a:r>
              <a:rPr lang="en-US" sz="1600" dirty="0">
                <a:latin typeface="Courier" pitchFamily="2" charset="0"/>
              </a:rPr>
              <a:t>()</a:t>
            </a:r>
          </a:p>
          <a:p>
            <a:r>
              <a:rPr lang="en-US" sz="1600" dirty="0">
                <a:latin typeface="Courier" pitchFamily="2" charset="0"/>
              </a:rPr>
              <a:t>print("Variable names:", names)</a:t>
            </a:r>
          </a:p>
        </p:txBody>
      </p:sp>
      <p:sp>
        <p:nvSpPr>
          <p:cNvPr id="5" name="TextBox 4">
            <a:extLst>
              <a:ext uri="{FF2B5EF4-FFF2-40B4-BE49-F238E27FC236}">
                <a16:creationId xmlns:a16="http://schemas.microsoft.com/office/drawing/2014/main" id="{EA196126-B065-3F31-15F8-E6C05FBE0AD3}"/>
              </a:ext>
            </a:extLst>
          </p:cNvPr>
          <p:cNvSpPr txBox="1"/>
          <p:nvPr/>
        </p:nvSpPr>
        <p:spPr>
          <a:xfrm>
            <a:off x="520861" y="2106592"/>
            <a:ext cx="7342010" cy="369332"/>
          </a:xfrm>
          <a:prstGeom prst="rect">
            <a:avLst/>
          </a:prstGeom>
          <a:noFill/>
        </p:spPr>
        <p:txBody>
          <a:bodyPr wrap="none" rtlCol="0">
            <a:spAutoFit/>
          </a:bodyPr>
          <a:lstStyle/>
          <a:p>
            <a:r>
              <a:rPr lang="en-US" b="1" dirty="0"/>
              <a:t>If you read in the dataset as object ‘</a:t>
            </a:r>
            <a:r>
              <a:rPr lang="en-US" sz="1600" b="1" dirty="0">
                <a:latin typeface="Courier" pitchFamily="2" charset="0"/>
              </a:rPr>
              <a:t>ds</a:t>
            </a:r>
            <a:r>
              <a:rPr lang="en-US" b="1" dirty="0"/>
              <a:t>’, type ‘</a:t>
            </a:r>
            <a:r>
              <a:rPr lang="en-US" sz="1600" b="1" dirty="0">
                <a:latin typeface="Courier" pitchFamily="2" charset="0"/>
              </a:rPr>
              <a:t>ds</a:t>
            </a:r>
            <a:r>
              <a:rPr lang="en-US" b="1" dirty="0"/>
              <a:t>’ in this cell and execute it.</a:t>
            </a:r>
          </a:p>
        </p:txBody>
      </p:sp>
    </p:spTree>
    <p:extLst>
      <p:ext uri="{BB962C8B-B14F-4D97-AF65-F5344CB8AC3E}">
        <p14:creationId xmlns:p14="http://schemas.microsoft.com/office/powerpoint/2010/main" val="358785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627B4-BFDF-F24F-83AD-57A89534A638}"/>
              </a:ext>
            </a:extLst>
          </p:cNvPr>
          <p:cNvSpPr>
            <a:spLocks noGrp="1"/>
          </p:cNvSpPr>
          <p:nvPr>
            <p:ph type="title"/>
          </p:nvPr>
        </p:nvSpPr>
        <p:spPr/>
        <p:txBody>
          <a:bodyPr/>
          <a:lstStyle/>
          <a:p>
            <a:r>
              <a:rPr lang="en-US" dirty="0"/>
              <a:t>We have multiple times!</a:t>
            </a:r>
          </a:p>
        </p:txBody>
      </p:sp>
      <p:sp>
        <p:nvSpPr>
          <p:cNvPr id="3" name="Slide Number Placeholder 2">
            <a:extLst>
              <a:ext uri="{FF2B5EF4-FFF2-40B4-BE49-F238E27FC236}">
                <a16:creationId xmlns:a16="http://schemas.microsoft.com/office/drawing/2014/main" id="{ABB6BF03-D10A-DD4B-88F3-F7F71BF32AB6}"/>
              </a:ext>
            </a:extLst>
          </p:cNvPr>
          <p:cNvSpPr>
            <a:spLocks noGrp="1"/>
          </p:cNvSpPr>
          <p:nvPr>
            <p:ph type="sldNum" sz="quarter" idx="12"/>
          </p:nvPr>
        </p:nvSpPr>
        <p:spPr/>
        <p:txBody>
          <a:bodyPr/>
          <a:lstStyle/>
          <a:p>
            <a:fld id="{B4059AB8-0FC3-FD4E-BA4D-449601F589AB}" type="slidenum">
              <a:rPr lang="en-US" smtClean="0"/>
              <a:t>19</a:t>
            </a:fld>
            <a:endParaRPr lang="en-US"/>
          </a:p>
        </p:txBody>
      </p:sp>
      <p:pic>
        <p:nvPicPr>
          <p:cNvPr id="5" name="Picture 4">
            <a:extLst>
              <a:ext uri="{FF2B5EF4-FFF2-40B4-BE49-F238E27FC236}">
                <a16:creationId xmlns:a16="http://schemas.microsoft.com/office/drawing/2014/main" id="{FEA69DE8-C8A5-3D4A-B035-D817EBCA0E0E}"/>
              </a:ext>
            </a:extLst>
          </p:cNvPr>
          <p:cNvPicPr>
            <a:picLocks noChangeAspect="1"/>
          </p:cNvPicPr>
          <p:nvPr/>
        </p:nvPicPr>
        <p:blipFill>
          <a:blip r:embed="rId2"/>
          <a:stretch>
            <a:fillRect/>
          </a:stretch>
        </p:blipFill>
        <p:spPr>
          <a:xfrm>
            <a:off x="150230" y="1895475"/>
            <a:ext cx="9715500" cy="4826000"/>
          </a:xfrm>
          <a:prstGeom prst="rect">
            <a:avLst/>
          </a:prstGeom>
        </p:spPr>
      </p:pic>
      <p:sp>
        <p:nvSpPr>
          <p:cNvPr id="6" name="Rectangle 5">
            <a:extLst>
              <a:ext uri="{FF2B5EF4-FFF2-40B4-BE49-F238E27FC236}">
                <a16:creationId xmlns:a16="http://schemas.microsoft.com/office/drawing/2014/main" id="{4194E0DF-0D4B-D446-80BF-69935C186F89}"/>
              </a:ext>
            </a:extLst>
          </p:cNvPr>
          <p:cNvSpPr/>
          <p:nvPr/>
        </p:nvSpPr>
        <p:spPr>
          <a:xfrm>
            <a:off x="6678593" y="1990846"/>
            <a:ext cx="2122990" cy="3935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6A0F8A2-D15C-D246-A937-15336E9D1B1C}"/>
              </a:ext>
            </a:extLst>
          </p:cNvPr>
          <p:cNvSpPr txBox="1"/>
          <p:nvPr/>
        </p:nvSpPr>
        <p:spPr>
          <a:xfrm>
            <a:off x="6792951" y="4164094"/>
            <a:ext cx="5118452" cy="2585323"/>
          </a:xfrm>
          <a:prstGeom prst="rect">
            <a:avLst/>
          </a:prstGeom>
          <a:solidFill>
            <a:schemeClr val="bg1"/>
          </a:solidFill>
          <a:ln w="38100">
            <a:solidFill>
              <a:srgbClr val="C00000"/>
            </a:solidFill>
          </a:ln>
        </p:spPr>
        <p:txBody>
          <a:bodyPr wrap="none" rtlCol="0">
            <a:spAutoFit/>
          </a:bodyPr>
          <a:lstStyle/>
          <a:p>
            <a:r>
              <a:rPr lang="en-US" dirty="0"/>
              <a:t>The SLP and snow depth variables have a</a:t>
            </a:r>
          </a:p>
          <a:p>
            <a:r>
              <a:rPr lang="en-US" dirty="0"/>
              <a:t>	coordinate dimension called </a:t>
            </a:r>
          </a:p>
          <a:p>
            <a:r>
              <a:rPr lang="en-US" dirty="0"/>
              <a:t>	</a:t>
            </a:r>
            <a:r>
              <a:rPr lang="en-US" sz="1600" dirty="0">
                <a:latin typeface="Courier" pitchFamily="2" charset="0"/>
              </a:rPr>
              <a:t>initial_time0_hours</a:t>
            </a:r>
            <a:endParaRPr lang="en-US" dirty="0">
              <a:latin typeface="Courier" pitchFamily="2" charset="0"/>
            </a:endParaRPr>
          </a:p>
          <a:p>
            <a:r>
              <a:rPr lang="en-US" dirty="0"/>
              <a:t>Notice we have multiple times in this dataset</a:t>
            </a:r>
          </a:p>
          <a:p>
            <a:r>
              <a:rPr lang="en-US" dirty="0"/>
              <a:t>	and this coordinate is a </a:t>
            </a:r>
            <a:r>
              <a:rPr lang="en-US" sz="1600" dirty="0">
                <a:solidFill>
                  <a:srgbClr val="00B050"/>
                </a:solidFill>
                <a:latin typeface="Courier" pitchFamily="2" charset="0"/>
              </a:rPr>
              <a:t>datetime</a:t>
            </a:r>
            <a:r>
              <a:rPr lang="en-US" dirty="0">
                <a:solidFill>
                  <a:srgbClr val="00B050"/>
                </a:solidFill>
              </a:rPr>
              <a:t> </a:t>
            </a:r>
            <a:r>
              <a:rPr lang="en-US" dirty="0"/>
              <a:t>variable</a:t>
            </a:r>
          </a:p>
          <a:p>
            <a:r>
              <a:rPr lang="en-US" dirty="0">
                <a:solidFill>
                  <a:srgbClr val="FF0000"/>
                </a:solidFill>
              </a:rPr>
              <a:t>We will need to extract specific times of interest</a:t>
            </a:r>
          </a:p>
          <a:p>
            <a:endParaRPr lang="en-US" dirty="0"/>
          </a:p>
          <a:p>
            <a:r>
              <a:rPr lang="en-US" dirty="0"/>
              <a:t>We also have 721 latitudes (</a:t>
            </a:r>
            <a:r>
              <a:rPr lang="en-US" sz="1600" dirty="0">
                <a:latin typeface="Courier" pitchFamily="2" charset="0"/>
              </a:rPr>
              <a:t>g0_lat_1</a:t>
            </a:r>
            <a:r>
              <a:rPr lang="en-US" dirty="0"/>
              <a:t>) and 1440</a:t>
            </a:r>
          </a:p>
          <a:p>
            <a:r>
              <a:rPr lang="en-US" dirty="0"/>
              <a:t>	longitudes (</a:t>
            </a:r>
            <a:r>
              <a:rPr lang="en-US" sz="1600" dirty="0">
                <a:latin typeface="Courier" pitchFamily="2" charset="0"/>
              </a:rPr>
              <a:t>g0_lon_2</a:t>
            </a:r>
            <a:r>
              <a:rPr lang="en-US" dirty="0"/>
              <a:t>)</a:t>
            </a:r>
          </a:p>
        </p:txBody>
      </p:sp>
      <p:sp>
        <p:nvSpPr>
          <p:cNvPr id="4" name="TextBox 3">
            <a:extLst>
              <a:ext uri="{FF2B5EF4-FFF2-40B4-BE49-F238E27FC236}">
                <a16:creationId xmlns:a16="http://schemas.microsoft.com/office/drawing/2014/main" id="{6E8118A8-7022-3645-1125-B8B5177A475E}"/>
              </a:ext>
            </a:extLst>
          </p:cNvPr>
          <p:cNvSpPr txBox="1"/>
          <p:nvPr/>
        </p:nvSpPr>
        <p:spPr>
          <a:xfrm>
            <a:off x="7604567" y="0"/>
            <a:ext cx="4216924" cy="369332"/>
          </a:xfrm>
          <a:prstGeom prst="rect">
            <a:avLst/>
          </a:prstGeom>
          <a:noFill/>
        </p:spPr>
        <p:txBody>
          <a:bodyPr wrap="none" rtlCol="0">
            <a:spAutoFit/>
          </a:bodyPr>
          <a:lstStyle/>
          <a:p>
            <a:r>
              <a:rPr lang="en-US" dirty="0"/>
              <a:t>(Your screen may look somewhat different)</a:t>
            </a:r>
          </a:p>
        </p:txBody>
      </p:sp>
      <p:sp>
        <p:nvSpPr>
          <p:cNvPr id="8" name="Oval 7">
            <a:extLst>
              <a:ext uri="{FF2B5EF4-FFF2-40B4-BE49-F238E27FC236}">
                <a16:creationId xmlns:a16="http://schemas.microsoft.com/office/drawing/2014/main" id="{49D943D1-F17F-F614-9066-FE77CBF3BF9D}"/>
              </a:ext>
            </a:extLst>
          </p:cNvPr>
          <p:cNvSpPr/>
          <p:nvPr/>
        </p:nvSpPr>
        <p:spPr>
          <a:xfrm>
            <a:off x="6804526" y="2986268"/>
            <a:ext cx="1702867" cy="44273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957A9CB-B50E-ABB9-F80B-384391F0E1A4}"/>
              </a:ext>
            </a:extLst>
          </p:cNvPr>
          <p:cNvCxnSpPr/>
          <p:nvPr/>
        </p:nvCxnSpPr>
        <p:spPr>
          <a:xfrm flipH="1">
            <a:off x="9387068" y="2639028"/>
            <a:ext cx="478662" cy="45141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26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2B95-D463-5340-8436-95C767278C11}"/>
              </a:ext>
            </a:extLst>
          </p:cNvPr>
          <p:cNvSpPr>
            <a:spLocks noGrp="1"/>
          </p:cNvSpPr>
          <p:nvPr>
            <p:ph type="title"/>
          </p:nvPr>
        </p:nvSpPr>
        <p:spPr/>
        <p:txBody>
          <a:bodyPr/>
          <a:lstStyle/>
          <a:p>
            <a:r>
              <a:rPr lang="en-US" dirty="0"/>
              <a:t>Class roadmap</a:t>
            </a:r>
          </a:p>
        </p:txBody>
      </p:sp>
      <p:sp>
        <p:nvSpPr>
          <p:cNvPr id="3" name="Content Placeholder 2">
            <a:extLst>
              <a:ext uri="{FF2B5EF4-FFF2-40B4-BE49-F238E27FC236}">
                <a16:creationId xmlns:a16="http://schemas.microsoft.com/office/drawing/2014/main" id="{CC301CE1-979F-BB46-983D-273C6B964251}"/>
              </a:ext>
            </a:extLst>
          </p:cNvPr>
          <p:cNvSpPr>
            <a:spLocks noGrp="1"/>
          </p:cNvSpPr>
          <p:nvPr>
            <p:ph idx="1"/>
          </p:nvPr>
        </p:nvSpPr>
        <p:spPr/>
        <p:txBody>
          <a:bodyPr>
            <a:normAutofit lnSpcReduction="10000"/>
          </a:bodyPr>
          <a:lstStyle/>
          <a:p>
            <a:r>
              <a:rPr lang="en-US" dirty="0"/>
              <a:t>Plot ERA5 data from the infamous “Storm of the Century” (SOC) or “Superstorm 1993” case</a:t>
            </a:r>
          </a:p>
          <a:p>
            <a:pPr lvl="1"/>
            <a:r>
              <a:rPr lang="en-US" dirty="0"/>
              <a:t>ERA5 is the 5</a:t>
            </a:r>
            <a:r>
              <a:rPr lang="en-US" baseline="30000" dirty="0"/>
              <a:t>th</a:t>
            </a:r>
            <a:r>
              <a:rPr lang="en-US" dirty="0"/>
              <a:t> generation European Reanalysis dataset from the European Center for Medium-range Weather Forecasts (ECMWF)</a:t>
            </a:r>
          </a:p>
          <a:p>
            <a:pPr lvl="1"/>
            <a:r>
              <a:rPr lang="en-US" dirty="0"/>
              <a:t>A reanalysis is a retrospective analysis of past conditions employing as many available observations as possible assimilated into a numerical weather forecast model</a:t>
            </a:r>
          </a:p>
          <a:p>
            <a:pPr lvl="1"/>
            <a:r>
              <a:rPr lang="en-US" dirty="0"/>
              <a:t>By some measures, the SOC was the most impactful east coast snowstorm in US history</a:t>
            </a:r>
          </a:p>
          <a:p>
            <a:r>
              <a:rPr lang="en-US" dirty="0"/>
              <a:t>In your </a:t>
            </a:r>
            <a:r>
              <a:rPr lang="en-US" sz="2600" dirty="0">
                <a:latin typeface="Courier" pitchFamily="2" charset="0"/>
              </a:rPr>
              <a:t>/spare11/atm240/</a:t>
            </a:r>
            <a:r>
              <a:rPr lang="en-US" sz="2600" dirty="0" err="1">
                <a:latin typeface="Courier" pitchFamily="2" charset="0"/>
              </a:rPr>
              <a:t>yournetid</a:t>
            </a:r>
            <a:r>
              <a:rPr lang="en-US" sz="2600" dirty="0">
                <a:latin typeface="Courier" pitchFamily="2" charset="0"/>
              </a:rPr>
              <a:t> </a:t>
            </a:r>
            <a:r>
              <a:rPr lang="en-US" dirty="0"/>
              <a:t>space, create a new notebook, specifying “Python 3 August 2022 Environment”.  Call your notebook “SOC”.</a:t>
            </a:r>
          </a:p>
        </p:txBody>
      </p:sp>
      <p:sp>
        <p:nvSpPr>
          <p:cNvPr id="4" name="Slide Number Placeholder 3">
            <a:extLst>
              <a:ext uri="{FF2B5EF4-FFF2-40B4-BE49-F238E27FC236}">
                <a16:creationId xmlns:a16="http://schemas.microsoft.com/office/drawing/2014/main" id="{CDB3E18D-3535-B04D-8040-93CA4E4E8226}"/>
              </a:ext>
            </a:extLst>
          </p:cNvPr>
          <p:cNvSpPr>
            <a:spLocks noGrp="1"/>
          </p:cNvSpPr>
          <p:nvPr>
            <p:ph type="sldNum" sz="quarter" idx="12"/>
          </p:nvPr>
        </p:nvSpPr>
        <p:spPr/>
        <p:txBody>
          <a:bodyPr/>
          <a:lstStyle/>
          <a:p>
            <a:fld id="{B4059AB8-0FC3-FD4E-BA4D-449601F589AB}" type="slidenum">
              <a:rPr lang="en-US" smtClean="0"/>
              <a:t>2</a:t>
            </a:fld>
            <a:endParaRPr lang="en-US"/>
          </a:p>
        </p:txBody>
      </p:sp>
    </p:spTree>
    <p:extLst>
      <p:ext uri="{BB962C8B-B14F-4D97-AF65-F5344CB8AC3E}">
        <p14:creationId xmlns:p14="http://schemas.microsoft.com/office/powerpoint/2010/main" val="384531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E0D2-3F4D-394D-96E3-F54042F3DFCB}"/>
              </a:ext>
            </a:extLst>
          </p:cNvPr>
          <p:cNvSpPr>
            <a:spLocks noGrp="1"/>
          </p:cNvSpPr>
          <p:nvPr>
            <p:ph type="title"/>
          </p:nvPr>
        </p:nvSpPr>
        <p:spPr/>
        <p:txBody>
          <a:bodyPr/>
          <a:lstStyle/>
          <a:p>
            <a:r>
              <a:rPr lang="en-US" dirty="0"/>
              <a:t>Cell #5 – Extract data for 3/13 at 18Z </a:t>
            </a:r>
          </a:p>
        </p:txBody>
      </p:sp>
      <p:sp>
        <p:nvSpPr>
          <p:cNvPr id="4" name="Slide Number Placeholder 3">
            <a:extLst>
              <a:ext uri="{FF2B5EF4-FFF2-40B4-BE49-F238E27FC236}">
                <a16:creationId xmlns:a16="http://schemas.microsoft.com/office/drawing/2014/main" id="{41207393-4D5C-5B43-B3E2-4983428859B3}"/>
              </a:ext>
            </a:extLst>
          </p:cNvPr>
          <p:cNvSpPr>
            <a:spLocks noGrp="1"/>
          </p:cNvSpPr>
          <p:nvPr>
            <p:ph type="sldNum" sz="quarter" idx="12"/>
          </p:nvPr>
        </p:nvSpPr>
        <p:spPr/>
        <p:txBody>
          <a:bodyPr/>
          <a:lstStyle/>
          <a:p>
            <a:fld id="{B4059AB8-0FC3-FD4E-BA4D-449601F589AB}" type="slidenum">
              <a:rPr lang="en-US" smtClean="0"/>
              <a:t>20</a:t>
            </a:fld>
            <a:endParaRPr lang="en-US"/>
          </a:p>
        </p:txBody>
      </p:sp>
      <p:sp>
        <p:nvSpPr>
          <p:cNvPr id="3" name="TextBox 2">
            <a:extLst>
              <a:ext uri="{FF2B5EF4-FFF2-40B4-BE49-F238E27FC236}">
                <a16:creationId xmlns:a16="http://schemas.microsoft.com/office/drawing/2014/main" id="{DEFC0E67-3C84-094E-A575-58A7C4794680}"/>
              </a:ext>
            </a:extLst>
          </p:cNvPr>
          <p:cNvSpPr txBox="1"/>
          <p:nvPr/>
        </p:nvSpPr>
        <p:spPr>
          <a:xfrm>
            <a:off x="520861" y="4745620"/>
            <a:ext cx="9184566" cy="646331"/>
          </a:xfrm>
          <a:prstGeom prst="rect">
            <a:avLst/>
          </a:prstGeom>
          <a:noFill/>
        </p:spPr>
        <p:txBody>
          <a:bodyPr wrap="none" rtlCol="0">
            <a:spAutoFit/>
          </a:bodyPr>
          <a:lstStyle/>
          <a:p>
            <a:r>
              <a:rPr lang="en-US" dirty="0"/>
              <a:t>We should see </a:t>
            </a:r>
            <a:r>
              <a:rPr lang="en-US" sz="1600" dirty="0" err="1">
                <a:latin typeface="Courier" pitchFamily="2" charset="0"/>
              </a:rPr>
              <a:t>allslp</a:t>
            </a:r>
            <a:r>
              <a:rPr lang="en-US" dirty="0"/>
              <a:t> has dimensions (72, 721, 1440): 72 times, 721 latitudes, 1440 longitudes</a:t>
            </a:r>
          </a:p>
          <a:p>
            <a:r>
              <a:rPr lang="en-US" dirty="0"/>
              <a:t>Our </a:t>
            </a:r>
            <a:r>
              <a:rPr lang="en-US" sz="1600" dirty="0" err="1">
                <a:latin typeface="Courier" pitchFamily="2" charset="0"/>
              </a:rPr>
              <a:t>slp</a:t>
            </a:r>
            <a:r>
              <a:rPr lang="en-US" dirty="0"/>
              <a:t> variable should have dimensions (721, 1440) since it represents only one single time </a:t>
            </a:r>
          </a:p>
        </p:txBody>
      </p:sp>
      <p:sp>
        <p:nvSpPr>
          <p:cNvPr id="10" name="TextBox 9">
            <a:extLst>
              <a:ext uri="{FF2B5EF4-FFF2-40B4-BE49-F238E27FC236}">
                <a16:creationId xmlns:a16="http://schemas.microsoft.com/office/drawing/2014/main" id="{BEB145AA-934A-214D-BD13-EDCDF50602B3}"/>
              </a:ext>
            </a:extLst>
          </p:cNvPr>
          <p:cNvSpPr txBox="1"/>
          <p:nvPr/>
        </p:nvSpPr>
        <p:spPr>
          <a:xfrm>
            <a:off x="106981" y="1594624"/>
            <a:ext cx="11783995" cy="2462213"/>
          </a:xfrm>
          <a:prstGeom prst="rect">
            <a:avLst/>
          </a:prstGeom>
          <a:noFill/>
        </p:spPr>
        <p:txBody>
          <a:bodyPr wrap="none" rtlCol="0">
            <a:spAutoFit/>
          </a:bodyPr>
          <a:lstStyle/>
          <a:p>
            <a:r>
              <a:rPr lang="en-US" sz="1400" dirty="0">
                <a:latin typeface="Courier" pitchFamily="2" charset="0"/>
              </a:rPr>
              <a:t># If we just grab the SLP variable, we also get all the available times.  For </a:t>
            </a:r>
            <a:r>
              <a:rPr lang="en-US" sz="1400" b="1" dirty="0">
                <a:latin typeface="Courier" pitchFamily="2" charset="0"/>
              </a:rPr>
              <a:t>now</a:t>
            </a:r>
            <a:r>
              <a:rPr lang="en-US" sz="1400" dirty="0">
                <a:latin typeface="Courier" pitchFamily="2" charset="0"/>
              </a:rPr>
              <a:t> we only want </a:t>
            </a:r>
            <a:r>
              <a:rPr lang="en-US" sz="1400" b="1" dirty="0">
                <a:latin typeface="Courier" pitchFamily="2" charset="0"/>
              </a:rPr>
              <a:t>one</a:t>
            </a:r>
            <a:r>
              <a:rPr lang="en-US" sz="1400" dirty="0">
                <a:latin typeface="Courier" pitchFamily="2" charset="0"/>
              </a:rPr>
              <a:t>: </a:t>
            </a:r>
            <a:r>
              <a:rPr lang="en-US" sz="1400" dirty="0">
                <a:solidFill>
                  <a:srgbClr val="FF0000"/>
                </a:solidFill>
                <a:latin typeface="Courier" pitchFamily="2" charset="0"/>
              </a:rPr>
              <a:t>18Z 3/13</a:t>
            </a:r>
          </a:p>
          <a:p>
            <a:endParaRPr lang="en-US" sz="1400" dirty="0">
              <a:latin typeface="Courier" pitchFamily="2" charset="0"/>
            </a:endParaRPr>
          </a:p>
          <a:p>
            <a:r>
              <a:rPr lang="en-US" sz="1400" dirty="0" err="1">
                <a:latin typeface="Courier" pitchFamily="2" charset="0"/>
              </a:rPr>
              <a:t>allslp</a:t>
            </a:r>
            <a:r>
              <a:rPr lang="en-US" sz="1400" dirty="0">
                <a:latin typeface="Courier" pitchFamily="2" charset="0"/>
              </a:rPr>
              <a:t> = ds.MSL_GDS0_SFC</a:t>
            </a:r>
          </a:p>
          <a:p>
            <a:r>
              <a:rPr lang="en-US" sz="1400" dirty="0">
                <a:latin typeface="Courier" pitchFamily="2" charset="0"/>
              </a:rPr>
              <a:t>print(" shape of </a:t>
            </a:r>
            <a:r>
              <a:rPr lang="en-US" sz="1400" dirty="0" err="1">
                <a:latin typeface="Courier" pitchFamily="2" charset="0"/>
              </a:rPr>
              <a:t>allslp</a:t>
            </a:r>
            <a:r>
              <a:rPr lang="en-US" sz="1400" dirty="0">
                <a:latin typeface="Courier" pitchFamily="2" charset="0"/>
              </a:rPr>
              <a:t> ",</a:t>
            </a:r>
            <a:r>
              <a:rPr lang="en-US" sz="1400" dirty="0" err="1">
                <a:latin typeface="Courier" pitchFamily="2" charset="0"/>
              </a:rPr>
              <a:t>allslp.shape</a:t>
            </a:r>
            <a:r>
              <a:rPr lang="en-US" sz="1400" dirty="0">
                <a:latin typeface="Courier" pitchFamily="2" charset="0"/>
              </a:rPr>
              <a:t>)  		# or </a:t>
            </a:r>
            <a:r>
              <a:rPr lang="en-US" sz="1400" dirty="0" err="1">
                <a:latin typeface="Courier" pitchFamily="2" charset="0"/>
              </a:rPr>
              <a:t>np.shape</a:t>
            </a:r>
            <a:r>
              <a:rPr lang="en-US" sz="1400" dirty="0">
                <a:latin typeface="Courier" pitchFamily="2" charset="0"/>
              </a:rPr>
              <a:t>(</a:t>
            </a:r>
            <a:r>
              <a:rPr lang="en-US" sz="1400" dirty="0" err="1">
                <a:latin typeface="Courier" pitchFamily="2" charset="0"/>
              </a:rPr>
              <a:t>allslp</a:t>
            </a:r>
            <a:r>
              <a:rPr lang="en-US" sz="1400" dirty="0">
                <a:latin typeface="Courier" pitchFamily="2" charset="0"/>
              </a:rPr>
              <a:t>) works too</a:t>
            </a:r>
          </a:p>
          <a:p>
            <a:endParaRPr lang="en-US" sz="1400" dirty="0">
              <a:latin typeface="Courier" pitchFamily="2" charset="0"/>
            </a:endParaRPr>
          </a:p>
          <a:p>
            <a:r>
              <a:rPr lang="en-US" sz="1400" dirty="0">
                <a:latin typeface="Courier" pitchFamily="2" charset="0"/>
              </a:rPr>
              <a:t># From the initial_time0_hours coordinate find which is 18Z on 3/13 (remember we’re </a:t>
            </a:r>
            <a:r>
              <a:rPr lang="en-US" sz="1400" i="1" dirty="0">
                <a:latin typeface="Courier" pitchFamily="2" charset="0"/>
              </a:rPr>
              <a:t>counting from zero</a:t>
            </a:r>
            <a:r>
              <a:rPr lang="en-US" sz="1400" dirty="0">
                <a:latin typeface="Courier" pitchFamily="2" charset="0"/>
              </a:rPr>
              <a:t>)</a:t>
            </a:r>
          </a:p>
          <a:p>
            <a:endParaRPr lang="en-US" sz="1400" dirty="0">
              <a:latin typeface="Courier" pitchFamily="2" charset="0"/>
            </a:endParaRPr>
          </a:p>
          <a:p>
            <a:r>
              <a:rPr lang="en-US" sz="1400" dirty="0" err="1">
                <a:latin typeface="Courier" pitchFamily="2" charset="0"/>
              </a:rPr>
              <a:t>forecast_hour</a:t>
            </a:r>
            <a:r>
              <a:rPr lang="en-US" sz="1400" dirty="0">
                <a:latin typeface="Courier" pitchFamily="2" charset="0"/>
              </a:rPr>
              <a:t> = ds.initial_time0_hours</a:t>
            </a:r>
            <a:r>
              <a:rPr lang="en-US" sz="1400" b="1" dirty="0">
                <a:solidFill>
                  <a:srgbClr val="C00000"/>
                </a:solidFill>
                <a:latin typeface="Courier" pitchFamily="2" charset="0"/>
              </a:rPr>
              <a:t>[</a:t>
            </a:r>
            <a:r>
              <a:rPr lang="en-US" sz="1400" b="1" dirty="0" err="1">
                <a:solidFill>
                  <a:srgbClr val="C00000"/>
                </a:solidFill>
                <a:latin typeface="Courier" pitchFamily="2" charset="0"/>
              </a:rPr>
              <a:t>nn</a:t>
            </a:r>
            <a:r>
              <a:rPr lang="en-US" sz="1400" b="1" dirty="0">
                <a:solidFill>
                  <a:srgbClr val="C00000"/>
                </a:solidFill>
                <a:latin typeface="Courier" pitchFamily="2" charset="0"/>
              </a:rPr>
              <a:t>]</a:t>
            </a:r>
            <a:r>
              <a:rPr lang="en-US" sz="1400" dirty="0">
                <a:latin typeface="Courier" pitchFamily="2" charset="0"/>
              </a:rPr>
              <a:t>		# we’re pulling entry </a:t>
            </a:r>
            <a:r>
              <a:rPr lang="en-US" sz="1400" b="1" dirty="0" err="1">
                <a:solidFill>
                  <a:srgbClr val="FF0000"/>
                </a:solidFill>
                <a:latin typeface="Courier" pitchFamily="2" charset="0"/>
              </a:rPr>
              <a:t>nn</a:t>
            </a:r>
            <a:r>
              <a:rPr lang="en-US" sz="1400" dirty="0">
                <a:latin typeface="Courier" pitchFamily="2" charset="0"/>
              </a:rPr>
              <a:t> {replace with correct number}</a:t>
            </a:r>
          </a:p>
          <a:p>
            <a:r>
              <a:rPr lang="en-US" sz="1400" dirty="0" err="1">
                <a:latin typeface="Courier" pitchFamily="2" charset="0"/>
              </a:rPr>
              <a:t>slp</a:t>
            </a:r>
            <a:r>
              <a:rPr lang="en-US" sz="1400" dirty="0">
                <a:latin typeface="Courier" pitchFamily="2" charset="0"/>
              </a:rPr>
              <a:t>   = ds.MSL_GDS0_SFC</a:t>
            </a:r>
            <a:r>
              <a:rPr lang="en-US" sz="1400" b="1" dirty="0">
                <a:solidFill>
                  <a:srgbClr val="C00000"/>
                </a:solidFill>
                <a:latin typeface="Courier" pitchFamily="2" charset="0"/>
              </a:rPr>
              <a:t>[</a:t>
            </a:r>
            <a:r>
              <a:rPr lang="en-US" sz="1400" b="1" dirty="0" err="1">
                <a:solidFill>
                  <a:srgbClr val="C00000"/>
                </a:solidFill>
                <a:latin typeface="Courier" pitchFamily="2" charset="0"/>
              </a:rPr>
              <a:t>nn</a:t>
            </a:r>
            <a:r>
              <a:rPr lang="en-US" sz="1400" b="1" dirty="0">
                <a:solidFill>
                  <a:srgbClr val="C00000"/>
                </a:solidFill>
                <a:latin typeface="Courier" pitchFamily="2" charset="0"/>
              </a:rPr>
              <a:t>]</a:t>
            </a:r>
            <a:r>
              <a:rPr lang="en-US" sz="1400" dirty="0">
                <a:latin typeface="Courier" pitchFamily="2" charset="0"/>
              </a:rPr>
              <a:t> 			# extracts SLP just for 18Z 3/13</a:t>
            </a:r>
          </a:p>
          <a:p>
            <a:endParaRPr lang="en-US" sz="1400" dirty="0">
              <a:latin typeface="Courier" pitchFamily="2" charset="0"/>
            </a:endParaRPr>
          </a:p>
          <a:p>
            <a:r>
              <a:rPr lang="en-US" sz="1400" dirty="0">
                <a:latin typeface="Courier" pitchFamily="2" charset="0"/>
              </a:rPr>
              <a:t>print(</a:t>
            </a:r>
            <a:r>
              <a:rPr lang="en-US" sz="1400" dirty="0" err="1">
                <a:latin typeface="Courier" pitchFamily="2" charset="0"/>
              </a:rPr>
              <a:t>forecast_hour.values</a:t>
            </a:r>
            <a:r>
              <a:rPr lang="en-US" sz="1400" dirty="0">
                <a:latin typeface="Courier" pitchFamily="2" charset="0"/>
              </a:rPr>
              <a:t>)			# </a:t>
            </a:r>
            <a:r>
              <a:rPr lang="en-US" sz="1400" b="1" dirty="0">
                <a:latin typeface="Courier" pitchFamily="2" charset="0"/>
              </a:rPr>
              <a:t>verify we got the correct time</a:t>
            </a:r>
            <a:r>
              <a:rPr lang="en-US" sz="1400" dirty="0">
                <a:latin typeface="Courier" pitchFamily="2" charset="0"/>
              </a:rPr>
              <a:t>.  It’s an </a:t>
            </a:r>
            <a:r>
              <a:rPr lang="en-US" sz="1400" dirty="0" err="1">
                <a:latin typeface="Courier" pitchFamily="2" charset="0"/>
              </a:rPr>
              <a:t>xarray</a:t>
            </a:r>
            <a:r>
              <a:rPr lang="en-US" sz="1400" dirty="0">
                <a:latin typeface="Courier" pitchFamily="2" charset="0"/>
              </a:rPr>
              <a:t>!</a:t>
            </a:r>
          </a:p>
        </p:txBody>
      </p:sp>
      <p:pic>
        <p:nvPicPr>
          <p:cNvPr id="6" name="Picture 5">
            <a:extLst>
              <a:ext uri="{FF2B5EF4-FFF2-40B4-BE49-F238E27FC236}">
                <a16:creationId xmlns:a16="http://schemas.microsoft.com/office/drawing/2014/main" id="{771EF6BB-261C-CA49-AA4D-AD2706FB710D}"/>
              </a:ext>
            </a:extLst>
          </p:cNvPr>
          <p:cNvPicPr>
            <a:picLocks noChangeAspect="1"/>
          </p:cNvPicPr>
          <p:nvPr/>
        </p:nvPicPr>
        <p:blipFill>
          <a:blip r:embed="rId2"/>
          <a:stretch>
            <a:fillRect/>
          </a:stretch>
        </p:blipFill>
        <p:spPr>
          <a:xfrm>
            <a:off x="3402956" y="5773597"/>
            <a:ext cx="7066425" cy="719278"/>
          </a:xfrm>
          <a:prstGeom prst="rect">
            <a:avLst/>
          </a:prstGeom>
          <a:ln w="28575">
            <a:solidFill>
              <a:srgbClr val="FF0000"/>
            </a:solidFill>
          </a:ln>
        </p:spPr>
      </p:pic>
      <p:cxnSp>
        <p:nvCxnSpPr>
          <p:cNvPr id="8" name="Straight Arrow Connector 7">
            <a:extLst>
              <a:ext uri="{FF2B5EF4-FFF2-40B4-BE49-F238E27FC236}">
                <a16:creationId xmlns:a16="http://schemas.microsoft.com/office/drawing/2014/main" id="{0640166D-2E8F-3B4F-8B52-1322EFEC1103}"/>
              </a:ext>
            </a:extLst>
          </p:cNvPr>
          <p:cNvCxnSpPr/>
          <p:nvPr/>
        </p:nvCxnSpPr>
        <p:spPr>
          <a:xfrm flipH="1">
            <a:off x="8356922" y="5590572"/>
            <a:ext cx="439837" cy="3472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678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E0D2-3F4D-394D-96E3-F54042F3DFCB}"/>
              </a:ext>
            </a:extLst>
          </p:cNvPr>
          <p:cNvSpPr>
            <a:spLocks noGrp="1"/>
          </p:cNvSpPr>
          <p:nvPr>
            <p:ph type="title"/>
          </p:nvPr>
        </p:nvSpPr>
        <p:spPr/>
        <p:txBody>
          <a:bodyPr/>
          <a:lstStyle/>
          <a:p>
            <a:r>
              <a:rPr lang="en-US" dirty="0"/>
              <a:t>Cell #6 – SLP max/min and get </a:t>
            </a:r>
            <a:r>
              <a:rPr lang="en-US" dirty="0" err="1"/>
              <a:t>lat</a:t>
            </a:r>
            <a:r>
              <a:rPr lang="en-US" dirty="0"/>
              <a:t> and </a:t>
            </a:r>
            <a:r>
              <a:rPr lang="en-US" dirty="0" err="1"/>
              <a:t>lon</a:t>
            </a:r>
            <a:endParaRPr lang="en-US" dirty="0"/>
          </a:p>
        </p:txBody>
      </p:sp>
      <p:sp>
        <p:nvSpPr>
          <p:cNvPr id="4" name="Slide Number Placeholder 3">
            <a:extLst>
              <a:ext uri="{FF2B5EF4-FFF2-40B4-BE49-F238E27FC236}">
                <a16:creationId xmlns:a16="http://schemas.microsoft.com/office/drawing/2014/main" id="{41207393-4D5C-5B43-B3E2-4983428859B3}"/>
              </a:ext>
            </a:extLst>
          </p:cNvPr>
          <p:cNvSpPr>
            <a:spLocks noGrp="1"/>
          </p:cNvSpPr>
          <p:nvPr>
            <p:ph type="sldNum" sz="quarter" idx="12"/>
          </p:nvPr>
        </p:nvSpPr>
        <p:spPr/>
        <p:txBody>
          <a:bodyPr/>
          <a:lstStyle/>
          <a:p>
            <a:fld id="{B4059AB8-0FC3-FD4E-BA4D-449601F589AB}" type="slidenum">
              <a:rPr lang="en-US" smtClean="0"/>
              <a:t>21</a:t>
            </a:fld>
            <a:endParaRPr lang="en-US"/>
          </a:p>
        </p:txBody>
      </p:sp>
      <p:sp>
        <p:nvSpPr>
          <p:cNvPr id="5" name="TextBox 4">
            <a:extLst>
              <a:ext uri="{FF2B5EF4-FFF2-40B4-BE49-F238E27FC236}">
                <a16:creationId xmlns:a16="http://schemas.microsoft.com/office/drawing/2014/main" id="{2F390E38-5455-4C42-A713-A62DE9CA4FFB}"/>
              </a:ext>
            </a:extLst>
          </p:cNvPr>
          <p:cNvSpPr txBox="1"/>
          <p:nvPr/>
        </p:nvSpPr>
        <p:spPr>
          <a:xfrm>
            <a:off x="91483" y="1594624"/>
            <a:ext cx="11783995" cy="954107"/>
          </a:xfrm>
          <a:prstGeom prst="rect">
            <a:avLst/>
          </a:prstGeom>
          <a:noFill/>
        </p:spPr>
        <p:txBody>
          <a:bodyPr wrap="none" rtlCol="0">
            <a:spAutoFit/>
          </a:bodyPr>
          <a:lstStyle/>
          <a:p>
            <a:r>
              <a:rPr lang="en-US" sz="1400" dirty="0">
                <a:latin typeface="Courier" pitchFamily="2" charset="0"/>
              </a:rPr>
              <a:t># (1) In this cell, print out the max and min of SLP for 3/13 at 18Z.  Note this is a global max and min!</a:t>
            </a:r>
          </a:p>
          <a:p>
            <a:r>
              <a:rPr lang="en-US" sz="1400" dirty="0">
                <a:latin typeface="Courier" pitchFamily="2" charset="0"/>
              </a:rPr>
              <a:t>#  Check your result with the values printed below</a:t>
            </a:r>
          </a:p>
          <a:p>
            <a:endParaRPr lang="en-US" sz="1400" dirty="0">
              <a:latin typeface="Courier" pitchFamily="2" charset="0"/>
            </a:endParaRPr>
          </a:p>
          <a:p>
            <a:r>
              <a:rPr lang="en-US" sz="1400" dirty="0">
                <a:latin typeface="Courier" pitchFamily="2" charset="0"/>
              </a:rPr>
              <a:t># (2) Also create variables </a:t>
            </a:r>
            <a:r>
              <a:rPr lang="en-US" sz="1400" b="1" dirty="0" err="1">
                <a:latin typeface="Courier" pitchFamily="2" charset="0"/>
              </a:rPr>
              <a:t>lat</a:t>
            </a:r>
            <a:r>
              <a:rPr lang="en-US" sz="1400" dirty="0">
                <a:latin typeface="Courier" pitchFamily="2" charset="0"/>
              </a:rPr>
              <a:t> and </a:t>
            </a:r>
            <a:r>
              <a:rPr lang="en-US" sz="1400" b="1" dirty="0" err="1">
                <a:latin typeface="Courier" pitchFamily="2" charset="0"/>
              </a:rPr>
              <a:t>lon</a:t>
            </a:r>
            <a:r>
              <a:rPr lang="en-US" sz="1400" dirty="0">
                <a:latin typeface="Courier" pitchFamily="2" charset="0"/>
              </a:rPr>
              <a:t> from the coordinates g0_lat_1 and g0_lon_2.  Note no time dimension.</a:t>
            </a:r>
          </a:p>
        </p:txBody>
      </p:sp>
      <p:pic>
        <p:nvPicPr>
          <p:cNvPr id="6" name="Picture 5">
            <a:extLst>
              <a:ext uri="{FF2B5EF4-FFF2-40B4-BE49-F238E27FC236}">
                <a16:creationId xmlns:a16="http://schemas.microsoft.com/office/drawing/2014/main" id="{0C381476-7A3D-A64C-98AD-78B26228C7A4}"/>
              </a:ext>
            </a:extLst>
          </p:cNvPr>
          <p:cNvPicPr>
            <a:picLocks noChangeAspect="1"/>
          </p:cNvPicPr>
          <p:nvPr/>
        </p:nvPicPr>
        <p:blipFill>
          <a:blip r:embed="rId2"/>
          <a:stretch>
            <a:fillRect/>
          </a:stretch>
        </p:blipFill>
        <p:spPr>
          <a:xfrm>
            <a:off x="1238250" y="3257550"/>
            <a:ext cx="9715500" cy="342900"/>
          </a:xfrm>
          <a:prstGeom prst="rect">
            <a:avLst/>
          </a:prstGeom>
        </p:spPr>
      </p:pic>
    </p:spTree>
    <p:extLst>
      <p:ext uri="{BB962C8B-B14F-4D97-AF65-F5344CB8AC3E}">
        <p14:creationId xmlns:p14="http://schemas.microsoft.com/office/powerpoint/2010/main" val="3691401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E0D2-3F4D-394D-96E3-F54042F3DFCB}"/>
              </a:ext>
            </a:extLst>
          </p:cNvPr>
          <p:cNvSpPr>
            <a:spLocks noGrp="1"/>
          </p:cNvSpPr>
          <p:nvPr>
            <p:ph type="title"/>
          </p:nvPr>
        </p:nvSpPr>
        <p:spPr/>
        <p:txBody>
          <a:bodyPr/>
          <a:lstStyle/>
          <a:p>
            <a:r>
              <a:rPr lang="en-US" dirty="0"/>
              <a:t>Cell #7 – Plot SLP for 3/13 18Z</a:t>
            </a:r>
          </a:p>
        </p:txBody>
      </p:sp>
      <p:sp>
        <p:nvSpPr>
          <p:cNvPr id="4" name="Slide Number Placeholder 3">
            <a:extLst>
              <a:ext uri="{FF2B5EF4-FFF2-40B4-BE49-F238E27FC236}">
                <a16:creationId xmlns:a16="http://schemas.microsoft.com/office/drawing/2014/main" id="{41207393-4D5C-5B43-B3E2-4983428859B3}"/>
              </a:ext>
            </a:extLst>
          </p:cNvPr>
          <p:cNvSpPr>
            <a:spLocks noGrp="1"/>
          </p:cNvSpPr>
          <p:nvPr>
            <p:ph type="sldNum" sz="quarter" idx="12"/>
          </p:nvPr>
        </p:nvSpPr>
        <p:spPr/>
        <p:txBody>
          <a:bodyPr/>
          <a:lstStyle/>
          <a:p>
            <a:fld id="{B4059AB8-0FC3-FD4E-BA4D-449601F589AB}" type="slidenum">
              <a:rPr lang="en-US" smtClean="0"/>
              <a:t>22</a:t>
            </a:fld>
            <a:endParaRPr lang="en-US"/>
          </a:p>
        </p:txBody>
      </p:sp>
      <p:sp>
        <p:nvSpPr>
          <p:cNvPr id="7" name="TextBox 6">
            <a:extLst>
              <a:ext uri="{FF2B5EF4-FFF2-40B4-BE49-F238E27FC236}">
                <a16:creationId xmlns:a16="http://schemas.microsoft.com/office/drawing/2014/main" id="{691849A8-7649-2B46-AFA1-E2C40D2E16E0}"/>
              </a:ext>
            </a:extLst>
          </p:cNvPr>
          <p:cNvSpPr txBox="1"/>
          <p:nvPr/>
        </p:nvSpPr>
        <p:spPr>
          <a:xfrm>
            <a:off x="520861" y="2708477"/>
            <a:ext cx="10779489" cy="3416320"/>
          </a:xfrm>
          <a:prstGeom prst="rect">
            <a:avLst/>
          </a:prstGeom>
          <a:noFill/>
        </p:spPr>
        <p:txBody>
          <a:bodyPr wrap="none" rtlCol="0">
            <a:spAutoFit/>
          </a:bodyPr>
          <a:lstStyle/>
          <a:p>
            <a:r>
              <a:rPr lang="en-US" dirty="0"/>
              <a:t>Refer to </a:t>
            </a:r>
            <a:r>
              <a:rPr lang="en-US" sz="1600" dirty="0" err="1">
                <a:latin typeface="Courier" pitchFamily="2" charset="0"/>
              </a:rPr>
              <a:t>GFS_plot_exercise.ipynb</a:t>
            </a:r>
            <a:r>
              <a:rPr lang="en-US" dirty="0"/>
              <a:t> for inspiration and example</a:t>
            </a:r>
          </a:p>
          <a:p>
            <a:pPr marL="342900" indent="-342900">
              <a:buFont typeface="+mj-lt"/>
              <a:buAutoNum type="arabicPeriod"/>
            </a:pPr>
            <a:r>
              <a:rPr lang="en-US" dirty="0"/>
              <a:t>Create a figure object, </a:t>
            </a:r>
            <a:r>
              <a:rPr lang="en-US" sz="1600" dirty="0" err="1">
                <a:latin typeface="Courier" pitchFamily="2" charset="0"/>
              </a:rPr>
              <a:t>figsize</a:t>
            </a:r>
            <a:r>
              <a:rPr lang="en-US" dirty="0"/>
              <a:t> = 12, 8</a:t>
            </a:r>
          </a:p>
          <a:p>
            <a:pPr marL="342900" indent="-342900">
              <a:buFont typeface="+mj-lt"/>
              <a:buAutoNum type="arabicPeriod"/>
            </a:pPr>
            <a:r>
              <a:rPr lang="en-US" dirty="0"/>
              <a:t>Set central longitude and latitude to -97.5 and 40.0</a:t>
            </a:r>
          </a:p>
          <a:p>
            <a:pPr marL="342900" indent="-342900">
              <a:buFont typeface="+mj-lt"/>
              <a:buAutoNum type="arabicPeriod"/>
            </a:pPr>
            <a:r>
              <a:rPr lang="en-US" dirty="0"/>
              <a:t>Select Lambert Conformal projection</a:t>
            </a:r>
          </a:p>
          <a:p>
            <a:pPr marL="342900" indent="-342900">
              <a:buFont typeface="+mj-lt"/>
              <a:buAutoNum type="arabicPeriod"/>
            </a:pPr>
            <a:r>
              <a:rPr lang="en-US" dirty="0"/>
              <a:t>Add a </a:t>
            </a:r>
            <a:r>
              <a:rPr lang="en-US" sz="1600" dirty="0">
                <a:latin typeface="Courier" pitchFamily="2" charset="0"/>
              </a:rPr>
              <a:t>subplot</a:t>
            </a:r>
            <a:r>
              <a:rPr lang="en-US" dirty="0"/>
              <a:t>.  For this cell, </a:t>
            </a:r>
            <a:r>
              <a:rPr lang="en-US" u="sng" dirty="0"/>
              <a:t>only one plot</a:t>
            </a:r>
          </a:p>
          <a:p>
            <a:pPr marL="342900" indent="-342900">
              <a:buFont typeface="+mj-lt"/>
              <a:buAutoNum type="arabicPeriod"/>
            </a:pPr>
            <a:r>
              <a:rPr lang="en-US" dirty="0"/>
              <a:t>Add </a:t>
            </a:r>
            <a:r>
              <a:rPr lang="en-US" dirty="0" err="1"/>
              <a:t>Cartopy</a:t>
            </a:r>
            <a:r>
              <a:rPr lang="en-US" dirty="0"/>
              <a:t> features by calling the features function defined earlier. (This also sets the desired plot extent.)</a:t>
            </a:r>
          </a:p>
          <a:p>
            <a:pPr marL="342900" indent="-342900">
              <a:buFont typeface="+mj-lt"/>
              <a:buAutoNum type="arabicPeriod"/>
            </a:pPr>
            <a:r>
              <a:rPr lang="en-US" dirty="0"/>
              <a:t>Plot SLP </a:t>
            </a:r>
            <a:r>
              <a:rPr lang="en-US" b="1" dirty="0"/>
              <a:t>in millibars </a:t>
            </a:r>
            <a:r>
              <a:rPr lang="en-US" dirty="0"/>
              <a:t>as a color fill and contour plot</a:t>
            </a:r>
          </a:p>
          <a:p>
            <a:pPr marL="342900" indent="-342900">
              <a:buFont typeface="Arial" panose="020B0604020202020204" pitchFamily="34" charset="0"/>
              <a:buChar char="•"/>
            </a:pPr>
            <a:r>
              <a:rPr lang="en-US" dirty="0"/>
              <a:t>	- color fill using </a:t>
            </a:r>
            <a:r>
              <a:rPr lang="en-US" sz="1600" dirty="0" err="1">
                <a:latin typeface="Courier" pitchFamily="2" charset="0"/>
              </a:rPr>
              <a:t>pcolormesh</a:t>
            </a:r>
            <a:r>
              <a:rPr lang="en-US" dirty="0"/>
              <a:t> and </a:t>
            </a:r>
            <a:r>
              <a:rPr lang="en-US" sz="1600" dirty="0" err="1">
                <a:latin typeface="Courier" pitchFamily="2" charset="0"/>
              </a:rPr>
              <a:t>plt.cm.jet</a:t>
            </a:r>
            <a:r>
              <a:rPr lang="en-US" sz="1600" dirty="0">
                <a:latin typeface="Courier" pitchFamily="2" charset="0"/>
              </a:rPr>
              <a:t> </a:t>
            </a:r>
            <a:r>
              <a:rPr lang="en-US" dirty="0"/>
              <a:t>colormap, normalized to 968-1044 mb</a:t>
            </a:r>
          </a:p>
          <a:p>
            <a:pPr marL="342900" indent="-342900">
              <a:buFont typeface="Arial" panose="020B0604020202020204" pitchFamily="34" charset="0"/>
              <a:buChar char="•"/>
            </a:pPr>
            <a:r>
              <a:rPr lang="en-US" dirty="0"/>
              <a:t>	- add a </a:t>
            </a:r>
            <a:r>
              <a:rPr lang="en-US" dirty="0" err="1"/>
              <a:t>colorbar</a:t>
            </a:r>
            <a:endParaRPr lang="en-US" dirty="0"/>
          </a:p>
          <a:p>
            <a:pPr marL="342900" indent="-342900">
              <a:buFont typeface="Arial" panose="020B0604020202020204" pitchFamily="34" charset="0"/>
              <a:buChar char="•"/>
            </a:pPr>
            <a:r>
              <a:rPr lang="en-US" dirty="0"/>
              <a:t>	- then contour at levels 968-1044 every 4 mb</a:t>
            </a:r>
          </a:p>
          <a:p>
            <a:endParaRPr lang="en-US" dirty="0"/>
          </a:p>
          <a:p>
            <a:r>
              <a:rPr lang="en-US" i="1" dirty="0"/>
              <a:t>[see slides 23-25]</a:t>
            </a:r>
          </a:p>
        </p:txBody>
      </p:sp>
      <p:sp>
        <p:nvSpPr>
          <p:cNvPr id="9" name="Rectangle 8">
            <a:extLst>
              <a:ext uri="{FF2B5EF4-FFF2-40B4-BE49-F238E27FC236}">
                <a16:creationId xmlns:a16="http://schemas.microsoft.com/office/drawing/2014/main" id="{485BEB40-AD7A-444D-80B2-0F1BA4801ECB}"/>
              </a:ext>
            </a:extLst>
          </p:cNvPr>
          <p:cNvSpPr/>
          <p:nvPr/>
        </p:nvSpPr>
        <p:spPr>
          <a:xfrm>
            <a:off x="3781064" y="5789162"/>
            <a:ext cx="2314936" cy="451412"/>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36942D4-68D2-C243-A475-E818C31742EC}"/>
              </a:ext>
            </a:extLst>
          </p:cNvPr>
          <p:cNvSpPr txBox="1"/>
          <p:nvPr/>
        </p:nvSpPr>
        <p:spPr>
          <a:xfrm>
            <a:off x="3973234" y="5823887"/>
            <a:ext cx="1968359" cy="369332"/>
          </a:xfrm>
          <a:prstGeom prst="rect">
            <a:avLst/>
          </a:prstGeom>
          <a:noFill/>
        </p:spPr>
        <p:txBody>
          <a:bodyPr wrap="none" rtlCol="0">
            <a:spAutoFit/>
          </a:bodyPr>
          <a:lstStyle/>
          <a:p>
            <a:r>
              <a:rPr lang="en-US" b="1" dirty="0">
                <a:solidFill>
                  <a:srgbClr val="C00000"/>
                </a:solidFill>
              </a:rPr>
              <a:t>Show me this plot.</a:t>
            </a:r>
          </a:p>
        </p:txBody>
      </p:sp>
    </p:spTree>
    <p:extLst>
      <p:ext uri="{BB962C8B-B14F-4D97-AF65-F5344CB8AC3E}">
        <p14:creationId xmlns:p14="http://schemas.microsoft.com/office/powerpoint/2010/main" val="236921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7F8989-2AD8-FC4C-B06E-CA301FE7820F}"/>
              </a:ext>
            </a:extLst>
          </p:cNvPr>
          <p:cNvSpPr>
            <a:spLocks noGrp="1"/>
          </p:cNvSpPr>
          <p:nvPr>
            <p:ph type="sldNum" sz="quarter" idx="12"/>
          </p:nvPr>
        </p:nvSpPr>
        <p:spPr/>
        <p:txBody>
          <a:bodyPr/>
          <a:lstStyle/>
          <a:p>
            <a:fld id="{B4059AB8-0FC3-FD4E-BA4D-449601F589AB}" type="slidenum">
              <a:rPr lang="en-US" smtClean="0"/>
              <a:t>23</a:t>
            </a:fld>
            <a:endParaRPr lang="en-US"/>
          </a:p>
        </p:txBody>
      </p:sp>
      <p:pic>
        <p:nvPicPr>
          <p:cNvPr id="1028" name="Picture 4">
            <a:extLst>
              <a:ext uri="{FF2B5EF4-FFF2-40B4-BE49-F238E27FC236}">
                <a16:creationId xmlns:a16="http://schemas.microsoft.com/office/drawing/2014/main" id="{8B33A225-E868-DFDB-8126-2A5E41C17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0"/>
            <a:ext cx="86566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77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CEF0-3082-644B-8CE1-01404FFC40B7}"/>
              </a:ext>
            </a:extLst>
          </p:cNvPr>
          <p:cNvSpPr>
            <a:spLocks noGrp="1"/>
          </p:cNvSpPr>
          <p:nvPr>
            <p:ph type="title"/>
          </p:nvPr>
        </p:nvSpPr>
        <p:spPr/>
        <p:txBody>
          <a:bodyPr/>
          <a:lstStyle/>
          <a:p>
            <a:r>
              <a:rPr lang="en-US" dirty="0"/>
              <a:t>The </a:t>
            </a:r>
            <a:r>
              <a:rPr lang="en-US" dirty="0" err="1"/>
              <a:t>colormesh</a:t>
            </a:r>
            <a:r>
              <a:rPr lang="en-US" dirty="0"/>
              <a:t> plot</a:t>
            </a:r>
          </a:p>
        </p:txBody>
      </p:sp>
      <p:sp>
        <p:nvSpPr>
          <p:cNvPr id="5" name="Content Placeholder 4">
            <a:extLst>
              <a:ext uri="{FF2B5EF4-FFF2-40B4-BE49-F238E27FC236}">
                <a16:creationId xmlns:a16="http://schemas.microsoft.com/office/drawing/2014/main" id="{E8E7618C-FCEF-2146-BBB1-13BFED1C33A7}"/>
              </a:ext>
            </a:extLst>
          </p:cNvPr>
          <p:cNvSpPr>
            <a:spLocks noGrp="1"/>
          </p:cNvSpPr>
          <p:nvPr>
            <p:ph idx="1"/>
          </p:nvPr>
        </p:nvSpPr>
        <p:spPr/>
        <p:txBody>
          <a:bodyPr/>
          <a:lstStyle/>
          <a:p>
            <a:r>
              <a:rPr lang="en-US" dirty="0"/>
              <a:t>A </a:t>
            </a:r>
            <a:r>
              <a:rPr lang="en-US" sz="2400" dirty="0" err="1">
                <a:latin typeface="Courier" pitchFamily="2" charset="0"/>
              </a:rPr>
              <a:t>pcolormesh</a:t>
            </a:r>
            <a:r>
              <a:rPr lang="en-US" dirty="0"/>
              <a:t> plot can be made like this:  </a:t>
            </a:r>
          </a:p>
          <a:p>
            <a:pPr lvl="1"/>
            <a:r>
              <a:rPr lang="en-US" dirty="0"/>
              <a:t>I’ve created arrays </a:t>
            </a:r>
            <a:r>
              <a:rPr lang="en-US" sz="2000" dirty="0" err="1">
                <a:latin typeface="Courier" pitchFamily="2" charset="0"/>
              </a:rPr>
              <a:t>lon</a:t>
            </a:r>
            <a:r>
              <a:rPr lang="en-US" dirty="0"/>
              <a:t>, </a:t>
            </a:r>
            <a:r>
              <a:rPr lang="en-US" sz="2000" dirty="0" err="1">
                <a:latin typeface="Courier" pitchFamily="2" charset="0"/>
              </a:rPr>
              <a:t>lat</a:t>
            </a:r>
            <a:r>
              <a:rPr lang="en-US" dirty="0"/>
              <a:t>, and </a:t>
            </a:r>
            <a:r>
              <a:rPr lang="en-US" sz="2000" dirty="0" err="1">
                <a:latin typeface="Courier" pitchFamily="2" charset="0"/>
              </a:rPr>
              <a:t>slp</a:t>
            </a:r>
            <a:r>
              <a:rPr lang="en-US" dirty="0"/>
              <a:t>.  </a:t>
            </a:r>
          </a:p>
          <a:p>
            <a:pPr lvl="1"/>
            <a:r>
              <a:rPr lang="en-US" dirty="0"/>
              <a:t>I normalize the plot between 968 and 1044 mb and specify the ‘</a:t>
            </a:r>
            <a:r>
              <a:rPr lang="en-US" sz="2000" dirty="0">
                <a:latin typeface="Courier" pitchFamily="2" charset="0"/>
              </a:rPr>
              <a:t>jet</a:t>
            </a:r>
            <a:r>
              <a:rPr lang="en-US" dirty="0"/>
              <a:t>’ colormap.  </a:t>
            </a:r>
          </a:p>
          <a:p>
            <a:pPr lvl="1"/>
            <a:r>
              <a:rPr lang="en-US" dirty="0"/>
              <a:t>I capture the </a:t>
            </a:r>
            <a:r>
              <a:rPr lang="en-US" sz="2000" dirty="0" err="1">
                <a:latin typeface="Courier" pitchFamily="2" charset="0"/>
              </a:rPr>
              <a:t>pcolormesh</a:t>
            </a:r>
            <a:r>
              <a:rPr lang="en-US" dirty="0"/>
              <a:t> plot as an object (</a:t>
            </a:r>
            <a:r>
              <a:rPr lang="en-US" sz="2000" b="1" dirty="0">
                <a:latin typeface="Courier" pitchFamily="2" charset="0"/>
              </a:rPr>
              <a:t>cm</a:t>
            </a:r>
            <a:r>
              <a:rPr lang="en-US" dirty="0"/>
              <a:t>) so I can tack on a </a:t>
            </a:r>
            <a:r>
              <a:rPr lang="en-US" dirty="0" err="1"/>
              <a:t>colorbar</a:t>
            </a:r>
            <a:r>
              <a:rPr lang="en-US" dirty="0"/>
              <a:t>.  The </a:t>
            </a:r>
            <a:r>
              <a:rPr lang="en-US" dirty="0" err="1"/>
              <a:t>colorbar</a:t>
            </a:r>
            <a:r>
              <a:rPr lang="en-US" dirty="0"/>
              <a:t> </a:t>
            </a:r>
            <a:r>
              <a:rPr lang="en-US" sz="2000" dirty="0">
                <a:solidFill>
                  <a:srgbClr val="00B050"/>
                </a:solidFill>
                <a:latin typeface="Courier" pitchFamily="2" charset="0"/>
              </a:rPr>
              <a:t>label</a:t>
            </a:r>
            <a:r>
              <a:rPr lang="en-US" dirty="0"/>
              <a:t> is optional.</a:t>
            </a:r>
          </a:p>
        </p:txBody>
      </p:sp>
      <p:sp>
        <p:nvSpPr>
          <p:cNvPr id="3" name="Slide Number Placeholder 2">
            <a:extLst>
              <a:ext uri="{FF2B5EF4-FFF2-40B4-BE49-F238E27FC236}">
                <a16:creationId xmlns:a16="http://schemas.microsoft.com/office/drawing/2014/main" id="{F38079F3-8A79-AD4A-87A2-DA9D45E37A4B}"/>
              </a:ext>
            </a:extLst>
          </p:cNvPr>
          <p:cNvSpPr>
            <a:spLocks noGrp="1"/>
          </p:cNvSpPr>
          <p:nvPr>
            <p:ph type="sldNum" sz="quarter" idx="12"/>
          </p:nvPr>
        </p:nvSpPr>
        <p:spPr/>
        <p:txBody>
          <a:bodyPr/>
          <a:lstStyle/>
          <a:p>
            <a:fld id="{B4059AB8-0FC3-FD4E-BA4D-449601F589AB}" type="slidenum">
              <a:rPr lang="en-US" smtClean="0"/>
              <a:t>24</a:t>
            </a:fld>
            <a:endParaRPr lang="en-US"/>
          </a:p>
        </p:txBody>
      </p:sp>
      <p:sp>
        <p:nvSpPr>
          <p:cNvPr id="4" name="TextBox 3">
            <a:extLst>
              <a:ext uri="{FF2B5EF4-FFF2-40B4-BE49-F238E27FC236}">
                <a16:creationId xmlns:a16="http://schemas.microsoft.com/office/drawing/2014/main" id="{FB0CEB27-C840-DA4E-99E1-631D2F699D1A}"/>
              </a:ext>
            </a:extLst>
          </p:cNvPr>
          <p:cNvSpPr txBox="1"/>
          <p:nvPr/>
        </p:nvSpPr>
        <p:spPr>
          <a:xfrm>
            <a:off x="370390" y="4386806"/>
            <a:ext cx="9688871" cy="1569660"/>
          </a:xfrm>
          <a:prstGeom prst="rect">
            <a:avLst/>
          </a:prstGeom>
          <a:noFill/>
        </p:spPr>
        <p:txBody>
          <a:bodyPr wrap="none" rtlCol="0">
            <a:spAutoFit/>
          </a:bodyPr>
          <a:lstStyle/>
          <a:p>
            <a:r>
              <a:rPr lang="en-US" sz="1600" dirty="0">
                <a:latin typeface="Courier" pitchFamily="2" charset="0"/>
              </a:rPr>
              <a:t>norm = </a:t>
            </a:r>
            <a:r>
              <a:rPr lang="en-US" sz="1600" dirty="0" err="1">
                <a:latin typeface="Courier" pitchFamily="2" charset="0"/>
              </a:rPr>
              <a:t>plt.Normalize</a:t>
            </a:r>
            <a:r>
              <a:rPr lang="en-US" sz="1600" dirty="0">
                <a:latin typeface="Courier" pitchFamily="2" charset="0"/>
              </a:rPr>
              <a:t>(968., 1044.)</a:t>
            </a:r>
          </a:p>
          <a:p>
            <a:endParaRPr lang="en-US" sz="1600" dirty="0">
              <a:latin typeface="Courier" pitchFamily="2" charset="0"/>
            </a:endParaRPr>
          </a:p>
          <a:p>
            <a:r>
              <a:rPr lang="en-US" sz="1600" b="1" dirty="0">
                <a:latin typeface="Courier" pitchFamily="2" charset="0"/>
              </a:rPr>
              <a:t>cm</a:t>
            </a:r>
            <a:r>
              <a:rPr lang="en-US" sz="1600" dirty="0">
                <a:latin typeface="Courier" pitchFamily="2" charset="0"/>
              </a:rPr>
              <a:t> = </a:t>
            </a:r>
            <a:r>
              <a:rPr lang="en-US" sz="1600" dirty="0" err="1">
                <a:latin typeface="Courier" pitchFamily="2" charset="0"/>
              </a:rPr>
              <a:t>ax.pcolormesh</a:t>
            </a:r>
            <a:r>
              <a:rPr lang="en-US" sz="1600" dirty="0">
                <a:latin typeface="Courier" pitchFamily="2" charset="0"/>
              </a:rPr>
              <a:t>(</a:t>
            </a:r>
            <a:r>
              <a:rPr lang="en-US" sz="1600" b="1" dirty="0" err="1">
                <a:solidFill>
                  <a:srgbClr val="00B050"/>
                </a:solidFill>
                <a:latin typeface="Courier" pitchFamily="2" charset="0"/>
              </a:rPr>
              <a:t>lon,lat,slp</a:t>
            </a:r>
            <a:r>
              <a:rPr lang="en-US" sz="1600" dirty="0">
                <a:latin typeface="Courier" pitchFamily="2" charset="0"/>
              </a:rPr>
              <a:t>, shading='auto', </a:t>
            </a:r>
            <a:r>
              <a:rPr lang="en-US" sz="1600" b="1" dirty="0">
                <a:solidFill>
                  <a:srgbClr val="0070C0"/>
                </a:solidFill>
                <a:latin typeface="Courier" pitchFamily="2" charset="0"/>
              </a:rPr>
              <a:t>norm=norm</a:t>
            </a:r>
            <a:r>
              <a:rPr lang="en-US" sz="1600" dirty="0">
                <a:latin typeface="Courier" pitchFamily="2" charset="0"/>
              </a:rPr>
              <a:t>, </a:t>
            </a:r>
            <a:r>
              <a:rPr lang="en-US" sz="1600" b="1" dirty="0" err="1">
                <a:solidFill>
                  <a:srgbClr val="FF0000"/>
                </a:solidFill>
                <a:latin typeface="Courier" pitchFamily="2" charset="0"/>
              </a:rPr>
              <a:t>cmap</a:t>
            </a:r>
            <a:r>
              <a:rPr lang="en-US" sz="1600" b="1" dirty="0">
                <a:solidFill>
                  <a:srgbClr val="FF0000"/>
                </a:solidFill>
                <a:latin typeface="Courier" pitchFamily="2" charset="0"/>
              </a:rPr>
              <a:t>=</a:t>
            </a:r>
            <a:r>
              <a:rPr lang="en-US" sz="1600" b="1" dirty="0" err="1">
                <a:solidFill>
                  <a:srgbClr val="FF0000"/>
                </a:solidFill>
                <a:latin typeface="Courier" pitchFamily="2" charset="0"/>
              </a:rPr>
              <a:t>plt.cm.jet</a:t>
            </a:r>
            <a:r>
              <a:rPr lang="en-US" sz="1600" dirty="0">
                <a:latin typeface="Courier" pitchFamily="2" charset="0"/>
              </a:rPr>
              <a:t>, </a:t>
            </a:r>
          </a:p>
          <a:p>
            <a:r>
              <a:rPr lang="en-US" sz="1600" dirty="0">
                <a:latin typeface="Courier" pitchFamily="2" charset="0"/>
              </a:rPr>
              <a:t>                   transform=</a:t>
            </a:r>
            <a:r>
              <a:rPr lang="en-US" sz="1600" dirty="0" err="1">
                <a:latin typeface="Courier" pitchFamily="2" charset="0"/>
              </a:rPr>
              <a:t>ccrs.PlateCarree</a:t>
            </a:r>
            <a:r>
              <a:rPr lang="en-US" sz="1600" dirty="0">
                <a:latin typeface="Courier" pitchFamily="2" charset="0"/>
              </a:rPr>
              <a:t>())</a:t>
            </a:r>
          </a:p>
          <a:p>
            <a:endParaRPr lang="en-US" sz="1600" dirty="0">
              <a:latin typeface="Courier" pitchFamily="2" charset="0"/>
            </a:endParaRPr>
          </a:p>
          <a:p>
            <a:r>
              <a:rPr lang="en-US" sz="1600" dirty="0" err="1">
                <a:latin typeface="Courier" pitchFamily="2" charset="0"/>
              </a:rPr>
              <a:t>plt.colorbar</a:t>
            </a:r>
            <a:r>
              <a:rPr lang="en-US" sz="1600" dirty="0">
                <a:latin typeface="Courier" pitchFamily="2" charset="0"/>
              </a:rPr>
              <a:t>(</a:t>
            </a:r>
            <a:r>
              <a:rPr lang="en-US" sz="1600" b="1" dirty="0">
                <a:latin typeface="Courier" pitchFamily="2" charset="0"/>
              </a:rPr>
              <a:t>cm</a:t>
            </a:r>
            <a:r>
              <a:rPr lang="en-US" sz="1600" dirty="0">
                <a:latin typeface="Courier" pitchFamily="2" charset="0"/>
              </a:rPr>
              <a:t>, orientation="vertical", shrink=0.5, </a:t>
            </a:r>
            <a:r>
              <a:rPr lang="en-US" sz="1600" dirty="0">
                <a:solidFill>
                  <a:srgbClr val="00B050"/>
                </a:solidFill>
                <a:latin typeface="Courier" pitchFamily="2" charset="0"/>
              </a:rPr>
              <a:t>label='</a:t>
            </a:r>
            <a:r>
              <a:rPr lang="en-US" sz="1600" dirty="0" err="1">
                <a:solidFill>
                  <a:srgbClr val="00B050"/>
                </a:solidFill>
                <a:latin typeface="Courier" pitchFamily="2" charset="0"/>
              </a:rPr>
              <a:t>colorbar_label</a:t>
            </a:r>
            <a:r>
              <a:rPr lang="en-US" sz="1600" dirty="0">
                <a:solidFill>
                  <a:srgbClr val="00B050"/>
                </a:solidFill>
                <a:latin typeface="Courier" pitchFamily="2" charset="0"/>
              </a:rPr>
              <a:t>'</a:t>
            </a:r>
            <a:r>
              <a:rPr lang="en-US" sz="1600" dirty="0">
                <a:latin typeface="Courier" pitchFamily="2" charset="0"/>
              </a:rPr>
              <a:t>) </a:t>
            </a:r>
          </a:p>
        </p:txBody>
      </p:sp>
    </p:spTree>
    <p:extLst>
      <p:ext uri="{BB962C8B-B14F-4D97-AF65-F5344CB8AC3E}">
        <p14:creationId xmlns:p14="http://schemas.microsoft.com/office/powerpoint/2010/main" val="2788470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CEF0-3082-644B-8CE1-01404FFC40B7}"/>
              </a:ext>
            </a:extLst>
          </p:cNvPr>
          <p:cNvSpPr>
            <a:spLocks noGrp="1"/>
          </p:cNvSpPr>
          <p:nvPr>
            <p:ph type="title"/>
          </p:nvPr>
        </p:nvSpPr>
        <p:spPr/>
        <p:txBody>
          <a:bodyPr/>
          <a:lstStyle/>
          <a:p>
            <a:r>
              <a:rPr lang="en-US" dirty="0"/>
              <a:t>The contour plot</a:t>
            </a:r>
          </a:p>
        </p:txBody>
      </p:sp>
      <p:sp>
        <p:nvSpPr>
          <p:cNvPr id="5" name="Content Placeholder 4">
            <a:extLst>
              <a:ext uri="{FF2B5EF4-FFF2-40B4-BE49-F238E27FC236}">
                <a16:creationId xmlns:a16="http://schemas.microsoft.com/office/drawing/2014/main" id="{E8E7618C-FCEF-2146-BBB1-13BFED1C33A7}"/>
              </a:ext>
            </a:extLst>
          </p:cNvPr>
          <p:cNvSpPr>
            <a:spLocks noGrp="1"/>
          </p:cNvSpPr>
          <p:nvPr>
            <p:ph idx="1"/>
          </p:nvPr>
        </p:nvSpPr>
        <p:spPr/>
        <p:txBody>
          <a:bodyPr/>
          <a:lstStyle/>
          <a:p>
            <a:r>
              <a:rPr lang="en-US" dirty="0"/>
              <a:t>A </a:t>
            </a:r>
            <a:r>
              <a:rPr lang="en-US" sz="2400" dirty="0">
                <a:latin typeface="Courier" pitchFamily="2" charset="0"/>
              </a:rPr>
              <a:t>contour</a:t>
            </a:r>
            <a:r>
              <a:rPr lang="en-US" dirty="0"/>
              <a:t> plot can be made like this:  </a:t>
            </a:r>
          </a:p>
          <a:p>
            <a:pPr lvl="1"/>
            <a:r>
              <a:rPr lang="en-US" dirty="0"/>
              <a:t>I’m reusing arrays </a:t>
            </a:r>
            <a:r>
              <a:rPr lang="en-US" sz="2000" dirty="0" err="1">
                <a:latin typeface="Courier" pitchFamily="2" charset="0"/>
              </a:rPr>
              <a:t>lon</a:t>
            </a:r>
            <a:r>
              <a:rPr lang="en-US" dirty="0"/>
              <a:t>, </a:t>
            </a:r>
            <a:r>
              <a:rPr lang="en-US" sz="2000" dirty="0" err="1">
                <a:latin typeface="Courier" pitchFamily="2" charset="0"/>
              </a:rPr>
              <a:t>lat</a:t>
            </a:r>
            <a:r>
              <a:rPr lang="en-US" dirty="0"/>
              <a:t>, and </a:t>
            </a:r>
            <a:r>
              <a:rPr lang="en-US" sz="2000" dirty="0" err="1">
                <a:latin typeface="Courier" pitchFamily="2" charset="0"/>
              </a:rPr>
              <a:t>slp</a:t>
            </a:r>
            <a:r>
              <a:rPr lang="en-US" dirty="0"/>
              <a:t>.  </a:t>
            </a:r>
          </a:p>
          <a:p>
            <a:pPr lvl="1"/>
            <a:r>
              <a:rPr lang="en-US" dirty="0"/>
              <a:t>I specify contours between 968 and 1040 [not 1044!] mb and specify black ‘</a:t>
            </a:r>
            <a:r>
              <a:rPr lang="en-US" sz="2000" dirty="0">
                <a:latin typeface="Courier" pitchFamily="2" charset="0"/>
              </a:rPr>
              <a:t>k</a:t>
            </a:r>
            <a:r>
              <a:rPr lang="en-US" dirty="0"/>
              <a:t>’ as color.  </a:t>
            </a:r>
          </a:p>
          <a:p>
            <a:pPr lvl="1"/>
            <a:r>
              <a:rPr lang="en-US" dirty="0"/>
              <a:t>I capture the </a:t>
            </a:r>
            <a:r>
              <a:rPr lang="en-US" sz="2000" dirty="0">
                <a:latin typeface="Courier" pitchFamily="2" charset="0"/>
              </a:rPr>
              <a:t>contour</a:t>
            </a:r>
            <a:r>
              <a:rPr lang="en-US" dirty="0"/>
              <a:t> plot as an object (</a:t>
            </a:r>
            <a:r>
              <a:rPr lang="en-US" sz="2000" b="1" dirty="0">
                <a:latin typeface="Courier" pitchFamily="2" charset="0"/>
              </a:rPr>
              <a:t>cs</a:t>
            </a:r>
            <a:r>
              <a:rPr lang="en-US" dirty="0"/>
              <a:t>) so I can manipulate contour labels (optional).  The format (</a:t>
            </a:r>
            <a:r>
              <a:rPr lang="en-US" sz="2000" dirty="0" err="1">
                <a:latin typeface="Courier" pitchFamily="2" charset="0"/>
              </a:rPr>
              <a:t>fmt</a:t>
            </a:r>
            <a:r>
              <a:rPr lang="en-US" dirty="0"/>
              <a:t>) helps me prevent a useless number of digits being printed.</a:t>
            </a:r>
          </a:p>
        </p:txBody>
      </p:sp>
      <p:sp>
        <p:nvSpPr>
          <p:cNvPr id="3" name="Slide Number Placeholder 2">
            <a:extLst>
              <a:ext uri="{FF2B5EF4-FFF2-40B4-BE49-F238E27FC236}">
                <a16:creationId xmlns:a16="http://schemas.microsoft.com/office/drawing/2014/main" id="{F38079F3-8A79-AD4A-87A2-DA9D45E37A4B}"/>
              </a:ext>
            </a:extLst>
          </p:cNvPr>
          <p:cNvSpPr>
            <a:spLocks noGrp="1"/>
          </p:cNvSpPr>
          <p:nvPr>
            <p:ph type="sldNum" sz="quarter" idx="12"/>
          </p:nvPr>
        </p:nvSpPr>
        <p:spPr/>
        <p:txBody>
          <a:bodyPr/>
          <a:lstStyle/>
          <a:p>
            <a:fld id="{B4059AB8-0FC3-FD4E-BA4D-449601F589AB}" type="slidenum">
              <a:rPr lang="en-US" smtClean="0"/>
              <a:t>25</a:t>
            </a:fld>
            <a:endParaRPr lang="en-US"/>
          </a:p>
        </p:txBody>
      </p:sp>
      <p:sp>
        <p:nvSpPr>
          <p:cNvPr id="4" name="TextBox 3">
            <a:extLst>
              <a:ext uri="{FF2B5EF4-FFF2-40B4-BE49-F238E27FC236}">
                <a16:creationId xmlns:a16="http://schemas.microsoft.com/office/drawing/2014/main" id="{FB0CEB27-C840-DA4E-99E1-631D2F699D1A}"/>
              </a:ext>
            </a:extLst>
          </p:cNvPr>
          <p:cNvSpPr txBox="1"/>
          <p:nvPr/>
        </p:nvSpPr>
        <p:spPr>
          <a:xfrm>
            <a:off x="370390" y="4490981"/>
            <a:ext cx="11787201" cy="2308324"/>
          </a:xfrm>
          <a:prstGeom prst="rect">
            <a:avLst/>
          </a:prstGeom>
          <a:noFill/>
        </p:spPr>
        <p:txBody>
          <a:bodyPr wrap="none" rtlCol="0">
            <a:spAutoFit/>
          </a:bodyPr>
          <a:lstStyle/>
          <a:p>
            <a:r>
              <a:rPr lang="en-US" sz="1600" dirty="0">
                <a:latin typeface="Courier" pitchFamily="2" charset="0"/>
              </a:rPr>
              <a:t>levels=</a:t>
            </a:r>
            <a:r>
              <a:rPr lang="en-US" sz="1600" dirty="0" err="1">
                <a:latin typeface="Courier" pitchFamily="2" charset="0"/>
              </a:rPr>
              <a:t>np.arange</a:t>
            </a:r>
            <a:r>
              <a:rPr lang="en-US" sz="1600" dirty="0">
                <a:latin typeface="Courier" pitchFamily="2" charset="0"/>
              </a:rPr>
              <a:t>(968.,1044.,4.)</a:t>
            </a:r>
          </a:p>
          <a:p>
            <a:endParaRPr lang="en-US" sz="1600" dirty="0">
              <a:latin typeface="Courier" pitchFamily="2" charset="0"/>
            </a:endParaRPr>
          </a:p>
          <a:p>
            <a:r>
              <a:rPr lang="en-US" sz="1600" b="1" dirty="0">
                <a:latin typeface="Courier" pitchFamily="2" charset="0"/>
              </a:rPr>
              <a:t>cs</a:t>
            </a:r>
            <a:r>
              <a:rPr lang="en-US" sz="1600" dirty="0">
                <a:latin typeface="Courier" pitchFamily="2" charset="0"/>
              </a:rPr>
              <a:t> = </a:t>
            </a:r>
            <a:r>
              <a:rPr lang="en-US" sz="1600" dirty="0" err="1">
                <a:latin typeface="Courier" pitchFamily="2" charset="0"/>
              </a:rPr>
              <a:t>ax.contour</a:t>
            </a:r>
            <a:r>
              <a:rPr lang="en-US" sz="1600" dirty="0">
                <a:latin typeface="Courier" pitchFamily="2" charset="0"/>
              </a:rPr>
              <a:t>(</a:t>
            </a:r>
            <a:r>
              <a:rPr lang="en-US" sz="1600" b="1" dirty="0" err="1">
                <a:solidFill>
                  <a:srgbClr val="00B050"/>
                </a:solidFill>
                <a:latin typeface="Courier" pitchFamily="2" charset="0"/>
              </a:rPr>
              <a:t>lon,lat,slp</a:t>
            </a:r>
            <a:r>
              <a:rPr lang="en-US" sz="1600" dirty="0">
                <a:latin typeface="Courier" pitchFamily="2" charset="0"/>
              </a:rPr>
              <a:t>, colors='k', </a:t>
            </a:r>
            <a:r>
              <a:rPr lang="en-US" sz="1600" b="1" dirty="0">
                <a:solidFill>
                  <a:srgbClr val="00B0F0"/>
                </a:solidFill>
                <a:latin typeface="Courier" pitchFamily="2" charset="0"/>
              </a:rPr>
              <a:t>levels=levels</a:t>
            </a:r>
            <a:r>
              <a:rPr lang="en-US" sz="1600" dirty="0">
                <a:latin typeface="Courier" pitchFamily="2" charset="0"/>
              </a:rPr>
              <a:t>, transform=</a:t>
            </a:r>
            <a:r>
              <a:rPr lang="en-US" sz="1600" dirty="0" err="1">
                <a:latin typeface="Courier" pitchFamily="2" charset="0"/>
              </a:rPr>
              <a:t>ccrs.PlateCarree</a:t>
            </a:r>
            <a:r>
              <a:rPr lang="en-US" sz="1600" dirty="0">
                <a:latin typeface="Courier" pitchFamily="2" charset="0"/>
              </a:rPr>
              <a:t>())</a:t>
            </a:r>
          </a:p>
          <a:p>
            <a:endParaRPr lang="en-US" sz="1600" dirty="0">
              <a:latin typeface="Courier" pitchFamily="2" charset="0"/>
            </a:endParaRPr>
          </a:p>
          <a:p>
            <a:r>
              <a:rPr lang="en-US" sz="1600" dirty="0">
                <a:latin typeface="Courier" pitchFamily="2" charset="0"/>
              </a:rPr>
              <a:t># I also added contour labels, on every other contour, formatted to suppress too many decimals</a:t>
            </a:r>
          </a:p>
          <a:p>
            <a:r>
              <a:rPr lang="en-US" sz="1600" dirty="0">
                <a:latin typeface="Courier" pitchFamily="2" charset="0"/>
              </a:rPr>
              <a:t># I called my contour map object ‘cs’ </a:t>
            </a:r>
          </a:p>
          <a:p>
            <a:endParaRPr lang="en-US" sz="1600" dirty="0">
              <a:solidFill>
                <a:schemeClr val="bg1">
                  <a:lumMod val="50000"/>
                </a:schemeClr>
              </a:solidFill>
              <a:latin typeface="Courier" pitchFamily="2" charset="0"/>
            </a:endParaRPr>
          </a:p>
          <a:p>
            <a:r>
              <a:rPr lang="en-US" sz="1600" dirty="0" err="1">
                <a:solidFill>
                  <a:schemeClr val="bg1">
                    <a:lumMod val="50000"/>
                  </a:schemeClr>
                </a:solidFill>
                <a:latin typeface="Courier" pitchFamily="2" charset="0"/>
              </a:rPr>
              <a:t>fmt</a:t>
            </a:r>
            <a:r>
              <a:rPr lang="en-US" sz="1600" dirty="0">
                <a:latin typeface="Courier" pitchFamily="2" charset="0"/>
              </a:rPr>
              <a:t> = '%r '</a:t>
            </a:r>
          </a:p>
          <a:p>
            <a:r>
              <a:rPr lang="en-US" sz="1600" dirty="0" err="1">
                <a:latin typeface="Courier" pitchFamily="2" charset="0"/>
              </a:rPr>
              <a:t>ax.clabel</a:t>
            </a:r>
            <a:r>
              <a:rPr lang="en-US" sz="1600" dirty="0">
                <a:latin typeface="Courier" pitchFamily="2" charset="0"/>
              </a:rPr>
              <a:t>(</a:t>
            </a:r>
            <a:r>
              <a:rPr lang="en-US" sz="1600" b="1" dirty="0">
                <a:latin typeface="Courier" pitchFamily="2" charset="0"/>
              </a:rPr>
              <a:t>cs</a:t>
            </a:r>
            <a:r>
              <a:rPr lang="en-US" sz="1600" dirty="0">
                <a:latin typeface="Courier" pitchFamily="2" charset="0"/>
              </a:rPr>
              <a:t>, </a:t>
            </a:r>
            <a:r>
              <a:rPr lang="en-US" sz="1600" b="1" dirty="0" err="1">
                <a:latin typeface="Courier" pitchFamily="2" charset="0"/>
              </a:rPr>
              <a:t>cs</a:t>
            </a:r>
            <a:r>
              <a:rPr lang="en-US" sz="1600" dirty="0" err="1">
                <a:latin typeface="Courier" pitchFamily="2" charset="0"/>
              </a:rPr>
              <a:t>.levels</a:t>
            </a:r>
            <a:r>
              <a:rPr lang="en-US" sz="1600" dirty="0">
                <a:latin typeface="Courier" pitchFamily="2" charset="0"/>
              </a:rPr>
              <a:t>[::2], inline=True, </a:t>
            </a:r>
            <a:r>
              <a:rPr lang="en-US" sz="1600" b="1" dirty="0" err="1">
                <a:solidFill>
                  <a:schemeClr val="bg1">
                    <a:lumMod val="50000"/>
                  </a:schemeClr>
                </a:solidFill>
                <a:latin typeface="Courier" pitchFamily="2" charset="0"/>
              </a:rPr>
              <a:t>fmt</a:t>
            </a:r>
            <a:r>
              <a:rPr lang="en-US" sz="1600" b="1" dirty="0">
                <a:solidFill>
                  <a:schemeClr val="bg1">
                    <a:lumMod val="50000"/>
                  </a:schemeClr>
                </a:solidFill>
                <a:latin typeface="Courier" pitchFamily="2" charset="0"/>
              </a:rPr>
              <a:t>=</a:t>
            </a:r>
            <a:r>
              <a:rPr lang="en-US" sz="1600" b="1" dirty="0" err="1">
                <a:solidFill>
                  <a:schemeClr val="bg1">
                    <a:lumMod val="50000"/>
                  </a:schemeClr>
                </a:solidFill>
                <a:latin typeface="Courier" pitchFamily="2" charset="0"/>
              </a:rPr>
              <a:t>fmt</a:t>
            </a:r>
            <a:r>
              <a:rPr lang="en-US" sz="1600" dirty="0">
                <a:latin typeface="Courier" pitchFamily="2" charset="0"/>
              </a:rPr>
              <a:t>, </a:t>
            </a:r>
            <a:r>
              <a:rPr lang="en-US" sz="1600" dirty="0" err="1">
                <a:latin typeface="Courier" pitchFamily="2" charset="0"/>
              </a:rPr>
              <a:t>fontsize</a:t>
            </a:r>
            <a:r>
              <a:rPr lang="en-US" sz="1600" dirty="0">
                <a:latin typeface="Courier" pitchFamily="2" charset="0"/>
              </a:rPr>
              <a:t>=10)  # [::2] every other contour</a:t>
            </a:r>
          </a:p>
        </p:txBody>
      </p:sp>
    </p:spTree>
    <p:extLst>
      <p:ext uri="{BB962C8B-B14F-4D97-AF65-F5344CB8AC3E}">
        <p14:creationId xmlns:p14="http://schemas.microsoft.com/office/powerpoint/2010/main" val="4033390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1D13AB-D108-2342-82F8-C9053366969A}"/>
              </a:ext>
            </a:extLst>
          </p:cNvPr>
          <p:cNvSpPr/>
          <p:nvPr/>
        </p:nvSpPr>
        <p:spPr>
          <a:xfrm>
            <a:off x="520861" y="5822066"/>
            <a:ext cx="2314936" cy="451412"/>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6E0D2-3F4D-394D-96E3-F54042F3DFCB}"/>
              </a:ext>
            </a:extLst>
          </p:cNvPr>
          <p:cNvSpPr>
            <a:spLocks noGrp="1"/>
          </p:cNvSpPr>
          <p:nvPr>
            <p:ph type="title"/>
          </p:nvPr>
        </p:nvSpPr>
        <p:spPr/>
        <p:txBody>
          <a:bodyPr/>
          <a:lstStyle/>
          <a:p>
            <a:r>
              <a:rPr lang="en-US" dirty="0"/>
              <a:t>Cell #8 – Make a snow depth change plot</a:t>
            </a:r>
          </a:p>
        </p:txBody>
      </p:sp>
      <p:sp>
        <p:nvSpPr>
          <p:cNvPr id="4" name="Slide Number Placeholder 3">
            <a:extLst>
              <a:ext uri="{FF2B5EF4-FFF2-40B4-BE49-F238E27FC236}">
                <a16:creationId xmlns:a16="http://schemas.microsoft.com/office/drawing/2014/main" id="{41207393-4D5C-5B43-B3E2-4983428859B3}"/>
              </a:ext>
            </a:extLst>
          </p:cNvPr>
          <p:cNvSpPr>
            <a:spLocks noGrp="1"/>
          </p:cNvSpPr>
          <p:nvPr>
            <p:ph type="sldNum" sz="quarter" idx="12"/>
          </p:nvPr>
        </p:nvSpPr>
        <p:spPr/>
        <p:txBody>
          <a:bodyPr/>
          <a:lstStyle/>
          <a:p>
            <a:fld id="{B4059AB8-0FC3-FD4E-BA4D-449601F589AB}" type="slidenum">
              <a:rPr lang="en-US" smtClean="0"/>
              <a:t>26</a:t>
            </a:fld>
            <a:endParaRPr lang="en-US" dirty="0"/>
          </a:p>
        </p:txBody>
      </p:sp>
      <p:sp>
        <p:nvSpPr>
          <p:cNvPr id="5" name="TextBox 4">
            <a:extLst>
              <a:ext uri="{FF2B5EF4-FFF2-40B4-BE49-F238E27FC236}">
                <a16:creationId xmlns:a16="http://schemas.microsoft.com/office/drawing/2014/main" id="{2F390E38-5455-4C42-A713-A62DE9CA4FFB}"/>
              </a:ext>
            </a:extLst>
          </p:cNvPr>
          <p:cNvSpPr txBox="1"/>
          <p:nvPr/>
        </p:nvSpPr>
        <p:spPr>
          <a:xfrm>
            <a:off x="91483" y="1594624"/>
            <a:ext cx="10709983" cy="1169551"/>
          </a:xfrm>
          <a:prstGeom prst="rect">
            <a:avLst/>
          </a:prstGeom>
          <a:noFill/>
        </p:spPr>
        <p:txBody>
          <a:bodyPr wrap="none" rtlCol="0">
            <a:spAutoFit/>
          </a:bodyPr>
          <a:lstStyle/>
          <a:p>
            <a:r>
              <a:rPr lang="en-US" sz="1400" dirty="0">
                <a:latin typeface="Courier" pitchFamily="2" charset="0"/>
              </a:rPr>
              <a:t># we need to compute the </a:t>
            </a:r>
            <a:r>
              <a:rPr lang="en-US" sz="1400" b="1" dirty="0">
                <a:latin typeface="Courier" pitchFamily="2" charset="0"/>
              </a:rPr>
              <a:t>difference</a:t>
            </a:r>
            <a:r>
              <a:rPr lang="en-US" sz="1400" dirty="0">
                <a:latin typeface="Courier" pitchFamily="2" charset="0"/>
              </a:rPr>
              <a:t> in the snow depth variable </a:t>
            </a:r>
            <a:r>
              <a:rPr lang="en-US" sz="1400" b="1" dirty="0">
                <a:latin typeface="Courier" pitchFamily="2" charset="0"/>
              </a:rPr>
              <a:t>between the final and initial times</a:t>
            </a:r>
          </a:p>
          <a:p>
            <a:r>
              <a:rPr lang="en-US" sz="1400" dirty="0">
                <a:latin typeface="Courier" pitchFamily="2" charset="0"/>
              </a:rPr>
              <a:t>#  converted to inches</a:t>
            </a:r>
          </a:p>
          <a:p>
            <a:endParaRPr lang="en-US" sz="1400" dirty="0">
              <a:latin typeface="Courier" pitchFamily="2" charset="0"/>
            </a:endParaRPr>
          </a:p>
          <a:p>
            <a:r>
              <a:rPr lang="en-US" sz="1400" dirty="0">
                <a:latin typeface="Courier" pitchFamily="2" charset="0"/>
              </a:rPr>
              <a:t># The snow depth variable is SD_GDS0_SFC</a:t>
            </a:r>
          </a:p>
          <a:p>
            <a:r>
              <a:rPr lang="en-US" sz="1400" dirty="0">
                <a:latin typeface="Courier" pitchFamily="2" charset="0"/>
              </a:rPr>
              <a:t># How do we do that?</a:t>
            </a:r>
          </a:p>
        </p:txBody>
      </p:sp>
      <p:sp>
        <p:nvSpPr>
          <p:cNvPr id="3" name="TextBox 2">
            <a:extLst>
              <a:ext uri="{FF2B5EF4-FFF2-40B4-BE49-F238E27FC236}">
                <a16:creationId xmlns:a16="http://schemas.microsoft.com/office/drawing/2014/main" id="{6AFF07ED-4139-1D4D-9F09-5472056FDC91}"/>
              </a:ext>
            </a:extLst>
          </p:cNvPr>
          <p:cNvSpPr txBox="1"/>
          <p:nvPr/>
        </p:nvSpPr>
        <p:spPr>
          <a:xfrm>
            <a:off x="650929" y="2835407"/>
            <a:ext cx="10782824" cy="3970318"/>
          </a:xfrm>
          <a:prstGeom prst="rect">
            <a:avLst/>
          </a:prstGeom>
          <a:noFill/>
        </p:spPr>
        <p:txBody>
          <a:bodyPr wrap="none" rtlCol="0">
            <a:spAutoFit/>
          </a:bodyPr>
          <a:lstStyle/>
          <a:p>
            <a:r>
              <a:rPr lang="en-US" dirty="0"/>
              <a:t>Make another new figure – again using subplots but just one plot, and this time showing</a:t>
            </a:r>
          </a:p>
          <a:p>
            <a:r>
              <a:rPr lang="en-US" dirty="0"/>
              <a:t>	the </a:t>
            </a:r>
            <a:r>
              <a:rPr lang="en-US" b="1" dirty="0"/>
              <a:t>difference in snow depth between the final and initial times</a:t>
            </a:r>
            <a:r>
              <a:rPr lang="en-US" dirty="0"/>
              <a:t> (3/14 23Z and 3/12 00Z), </a:t>
            </a:r>
          </a:p>
          <a:p>
            <a:r>
              <a:rPr lang="en-US" dirty="0"/>
              <a:t>This plot should feature:</a:t>
            </a:r>
          </a:p>
          <a:p>
            <a:r>
              <a:rPr lang="en-US" dirty="0"/>
              <a:t>	- snow depth change in </a:t>
            </a:r>
            <a:r>
              <a:rPr lang="en-US" b="1" dirty="0"/>
              <a:t>inches </a:t>
            </a:r>
            <a:r>
              <a:rPr lang="en-US" dirty="0"/>
              <a:t>(39.37 inches </a:t>
            </a:r>
            <a:r>
              <a:rPr lang="en-US"/>
              <a:t>per meter)</a:t>
            </a:r>
            <a:endParaRPr lang="en-US" dirty="0"/>
          </a:p>
          <a:p>
            <a:r>
              <a:rPr lang="en-US" dirty="0"/>
              <a:t>	- </a:t>
            </a:r>
            <a:r>
              <a:rPr lang="en-US" sz="1600" dirty="0" err="1">
                <a:latin typeface="Courier" pitchFamily="2" charset="0"/>
              </a:rPr>
              <a:t>pcolormesh</a:t>
            </a:r>
            <a:r>
              <a:rPr lang="en-US" dirty="0"/>
              <a:t> plot with </a:t>
            </a:r>
            <a:r>
              <a:rPr lang="en-US" dirty="0" err="1"/>
              <a:t>colorbar</a:t>
            </a:r>
            <a:r>
              <a:rPr lang="en-US" dirty="0"/>
              <a:t>, normalized to ±5 inches</a:t>
            </a:r>
          </a:p>
          <a:p>
            <a:r>
              <a:rPr lang="en-US" dirty="0"/>
              <a:t>	- using colormap </a:t>
            </a:r>
            <a:r>
              <a:rPr lang="en-US" sz="1600" dirty="0" err="1">
                <a:latin typeface="Courier" pitchFamily="2" charset="0"/>
              </a:rPr>
              <a:t>plt.cm.seismic</a:t>
            </a:r>
            <a:endParaRPr lang="en-US" dirty="0">
              <a:latin typeface="Courier" pitchFamily="2" charset="0"/>
            </a:endParaRPr>
          </a:p>
          <a:p>
            <a:r>
              <a:rPr lang="en-US" dirty="0"/>
              <a:t>Add a title</a:t>
            </a:r>
          </a:p>
          <a:p>
            <a:r>
              <a:rPr lang="en-US" dirty="0"/>
              <a:t>Add an </a:t>
            </a:r>
            <a:r>
              <a:rPr lang="en-US" dirty="0">
                <a:solidFill>
                  <a:srgbClr val="C00000"/>
                </a:solidFill>
              </a:rPr>
              <a:t>information box </a:t>
            </a:r>
            <a:r>
              <a:rPr lang="en-US" dirty="0"/>
              <a:t>to the bottom, indicating final forecast time.  See slides 28-29.</a:t>
            </a:r>
          </a:p>
          <a:p>
            <a:r>
              <a:rPr lang="en-US" dirty="0"/>
              <a:t>Also, print out the maximum and minimum values of snow depth difference in inches, checking with these values</a:t>
            </a:r>
          </a:p>
          <a:p>
            <a:r>
              <a:rPr lang="en-US" dirty="0"/>
              <a:t>	</a:t>
            </a:r>
            <a:r>
              <a:rPr lang="en-US" dirty="0">
                <a:solidFill>
                  <a:srgbClr val="C00000"/>
                </a:solidFill>
              </a:rPr>
              <a:t>MAX/MIN </a:t>
            </a:r>
            <a:r>
              <a:rPr lang="en-US" dirty="0" err="1">
                <a:solidFill>
                  <a:srgbClr val="C00000"/>
                </a:solidFill>
              </a:rPr>
              <a:t>snowd</a:t>
            </a:r>
            <a:r>
              <a:rPr lang="en-US" dirty="0">
                <a:solidFill>
                  <a:srgbClr val="C00000"/>
                </a:solidFill>
              </a:rPr>
              <a:t>: 4.3622627 -3.6779463</a:t>
            </a:r>
          </a:p>
          <a:p>
            <a:endParaRPr lang="en-US" dirty="0">
              <a:solidFill>
                <a:srgbClr val="C00000"/>
              </a:solidFill>
            </a:endParaRPr>
          </a:p>
          <a:p>
            <a:r>
              <a:rPr lang="en-US" b="1" dirty="0">
                <a:solidFill>
                  <a:srgbClr val="C00000"/>
                </a:solidFill>
              </a:rPr>
              <a:t>Show me this plot.</a:t>
            </a:r>
          </a:p>
          <a:p>
            <a:endParaRPr lang="en-US" dirty="0"/>
          </a:p>
          <a:p>
            <a:r>
              <a:rPr lang="en-US" i="1" dirty="0"/>
              <a:t>[see next slides]</a:t>
            </a:r>
          </a:p>
        </p:txBody>
      </p:sp>
    </p:spTree>
    <p:extLst>
      <p:ext uri="{BB962C8B-B14F-4D97-AF65-F5344CB8AC3E}">
        <p14:creationId xmlns:p14="http://schemas.microsoft.com/office/powerpoint/2010/main" val="1782051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A3A0A349-A63E-9DC4-D1E0-AF4172162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63" y="0"/>
            <a:ext cx="8499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FF08004-E3F8-F34B-B446-093003694A68}"/>
              </a:ext>
            </a:extLst>
          </p:cNvPr>
          <p:cNvSpPr>
            <a:spLocks noGrp="1"/>
          </p:cNvSpPr>
          <p:nvPr>
            <p:ph type="sldNum" sz="quarter" idx="12"/>
          </p:nvPr>
        </p:nvSpPr>
        <p:spPr/>
        <p:txBody>
          <a:bodyPr/>
          <a:lstStyle/>
          <a:p>
            <a:fld id="{B4059AB8-0FC3-FD4E-BA4D-449601F589AB}" type="slidenum">
              <a:rPr lang="en-US" smtClean="0"/>
              <a:t>27</a:t>
            </a:fld>
            <a:endParaRPr lang="en-US"/>
          </a:p>
        </p:txBody>
      </p:sp>
      <p:sp>
        <p:nvSpPr>
          <p:cNvPr id="6" name="TextBox 5">
            <a:extLst>
              <a:ext uri="{FF2B5EF4-FFF2-40B4-BE49-F238E27FC236}">
                <a16:creationId xmlns:a16="http://schemas.microsoft.com/office/drawing/2014/main" id="{4899A2FE-429D-7E4C-8626-D03223B05F21}"/>
              </a:ext>
            </a:extLst>
          </p:cNvPr>
          <p:cNvSpPr txBox="1"/>
          <p:nvPr/>
        </p:nvSpPr>
        <p:spPr>
          <a:xfrm>
            <a:off x="7708739" y="5405377"/>
            <a:ext cx="4264950" cy="1200329"/>
          </a:xfrm>
          <a:prstGeom prst="rect">
            <a:avLst/>
          </a:prstGeom>
          <a:solidFill>
            <a:schemeClr val="bg1"/>
          </a:solidFill>
          <a:ln w="38100">
            <a:solidFill>
              <a:srgbClr val="C00000"/>
            </a:solidFill>
          </a:ln>
        </p:spPr>
        <p:txBody>
          <a:bodyPr wrap="none" rtlCol="0">
            <a:spAutoFit/>
          </a:bodyPr>
          <a:lstStyle/>
          <a:p>
            <a:r>
              <a:rPr lang="en-US" dirty="0"/>
              <a:t>In some places, snow depth change is</a:t>
            </a:r>
          </a:p>
          <a:p>
            <a:r>
              <a:rPr lang="en-US" dirty="0"/>
              <a:t> </a:t>
            </a:r>
            <a:r>
              <a:rPr lang="en-US" i="1" dirty="0"/>
              <a:t>negative</a:t>
            </a:r>
            <a:r>
              <a:rPr lang="en-US" dirty="0"/>
              <a:t> since some pre-existing snowpack</a:t>
            </a:r>
          </a:p>
          <a:p>
            <a:r>
              <a:rPr lang="en-US" dirty="0"/>
              <a:t> was lost.  But most of this was new snow</a:t>
            </a:r>
          </a:p>
          <a:p>
            <a:r>
              <a:rPr lang="en-US" dirty="0"/>
              <a:t> from the Storm of the Century</a:t>
            </a:r>
          </a:p>
        </p:txBody>
      </p:sp>
      <p:sp>
        <p:nvSpPr>
          <p:cNvPr id="7" name="TextBox 6">
            <a:extLst>
              <a:ext uri="{FF2B5EF4-FFF2-40B4-BE49-F238E27FC236}">
                <a16:creationId xmlns:a16="http://schemas.microsoft.com/office/drawing/2014/main" id="{5E811B9A-91D9-4541-B683-3D3B4FE27DF2}"/>
              </a:ext>
            </a:extLst>
          </p:cNvPr>
          <p:cNvSpPr txBox="1"/>
          <p:nvPr/>
        </p:nvSpPr>
        <p:spPr>
          <a:xfrm>
            <a:off x="381965" y="4224759"/>
            <a:ext cx="1393779" cy="646331"/>
          </a:xfrm>
          <a:prstGeom prst="rect">
            <a:avLst/>
          </a:prstGeom>
          <a:noFill/>
        </p:spPr>
        <p:txBody>
          <a:bodyPr wrap="none" rtlCol="0">
            <a:spAutoFit/>
          </a:bodyPr>
          <a:lstStyle/>
          <a:p>
            <a:r>
              <a:rPr lang="en-US" dirty="0"/>
              <a:t>See also</a:t>
            </a:r>
          </a:p>
          <a:p>
            <a:r>
              <a:rPr lang="en-US" dirty="0"/>
              <a:t> next 2 slides</a:t>
            </a:r>
          </a:p>
        </p:txBody>
      </p:sp>
    </p:spTree>
    <p:extLst>
      <p:ext uri="{BB962C8B-B14F-4D97-AF65-F5344CB8AC3E}">
        <p14:creationId xmlns:p14="http://schemas.microsoft.com/office/powerpoint/2010/main" val="1025304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D5C37086-A1C5-A964-E02A-505DA3A8B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63" y="0"/>
            <a:ext cx="8499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FF08004-E3F8-F34B-B446-093003694A68}"/>
              </a:ext>
            </a:extLst>
          </p:cNvPr>
          <p:cNvSpPr>
            <a:spLocks noGrp="1"/>
          </p:cNvSpPr>
          <p:nvPr>
            <p:ph type="sldNum" sz="quarter" idx="12"/>
          </p:nvPr>
        </p:nvSpPr>
        <p:spPr/>
        <p:txBody>
          <a:bodyPr/>
          <a:lstStyle/>
          <a:p>
            <a:fld id="{B4059AB8-0FC3-FD4E-BA4D-449601F589AB}" type="slidenum">
              <a:rPr lang="en-US" smtClean="0"/>
              <a:t>28</a:t>
            </a:fld>
            <a:endParaRPr lang="en-US"/>
          </a:p>
        </p:txBody>
      </p:sp>
      <p:sp>
        <p:nvSpPr>
          <p:cNvPr id="7" name="TextBox 6">
            <a:extLst>
              <a:ext uri="{FF2B5EF4-FFF2-40B4-BE49-F238E27FC236}">
                <a16:creationId xmlns:a16="http://schemas.microsoft.com/office/drawing/2014/main" id="{5E811B9A-91D9-4541-B683-3D3B4FE27DF2}"/>
              </a:ext>
            </a:extLst>
          </p:cNvPr>
          <p:cNvSpPr txBox="1"/>
          <p:nvPr/>
        </p:nvSpPr>
        <p:spPr>
          <a:xfrm>
            <a:off x="381965" y="4224759"/>
            <a:ext cx="1134093" cy="646331"/>
          </a:xfrm>
          <a:prstGeom prst="rect">
            <a:avLst/>
          </a:prstGeom>
          <a:noFill/>
        </p:spPr>
        <p:txBody>
          <a:bodyPr wrap="none" rtlCol="0">
            <a:spAutoFit/>
          </a:bodyPr>
          <a:lstStyle/>
          <a:p>
            <a:r>
              <a:rPr lang="en-US" dirty="0"/>
              <a:t>See also</a:t>
            </a:r>
          </a:p>
          <a:p>
            <a:r>
              <a:rPr lang="en-US" dirty="0"/>
              <a:t> next slide</a:t>
            </a:r>
          </a:p>
        </p:txBody>
      </p:sp>
      <p:sp>
        <p:nvSpPr>
          <p:cNvPr id="2" name="TextBox 1">
            <a:extLst>
              <a:ext uri="{FF2B5EF4-FFF2-40B4-BE49-F238E27FC236}">
                <a16:creationId xmlns:a16="http://schemas.microsoft.com/office/drawing/2014/main" id="{B2EBC9B2-9653-C71C-6797-C4EB975A46D0}"/>
              </a:ext>
            </a:extLst>
          </p:cNvPr>
          <p:cNvSpPr txBox="1"/>
          <p:nvPr/>
        </p:nvSpPr>
        <p:spPr>
          <a:xfrm>
            <a:off x="173621" y="644245"/>
            <a:ext cx="11293476" cy="830997"/>
          </a:xfrm>
          <a:prstGeom prst="rect">
            <a:avLst/>
          </a:prstGeom>
          <a:solidFill>
            <a:schemeClr val="bg1"/>
          </a:solidFill>
          <a:ln w="38100">
            <a:solidFill>
              <a:srgbClr val="FF0000"/>
            </a:solidFill>
          </a:ln>
        </p:spPr>
        <p:txBody>
          <a:bodyPr wrap="none" rtlCol="0">
            <a:spAutoFit/>
          </a:bodyPr>
          <a:lstStyle/>
          <a:p>
            <a:r>
              <a:rPr lang="en-US" sz="1600" dirty="0" err="1">
                <a:latin typeface="Courier" pitchFamily="2" charset="0"/>
              </a:rPr>
              <a:t>plt.figtext</a:t>
            </a:r>
            <a:r>
              <a:rPr lang="en-US" sz="1600" dirty="0">
                <a:latin typeface="Courier" pitchFamily="2" charset="0"/>
              </a:rPr>
              <a:t>(0.2,0.14,'Plot valid '+ str(</a:t>
            </a:r>
            <a:r>
              <a:rPr lang="en-US" sz="1600" dirty="0" err="1">
                <a:latin typeface="Courier" pitchFamily="2" charset="0"/>
              </a:rPr>
              <a:t>timelast.values</a:t>
            </a:r>
            <a:r>
              <a:rPr lang="en-US" sz="1600" dirty="0">
                <a:latin typeface="Courier" pitchFamily="2" charset="0"/>
              </a:rPr>
              <a:t>),size=10,</a:t>
            </a:r>
          </a:p>
          <a:p>
            <a:r>
              <a:rPr lang="en-US" sz="1600" dirty="0">
                <a:latin typeface="Courier" pitchFamily="2" charset="0"/>
              </a:rPr>
              <a:t>                  </a:t>
            </a:r>
            <a:r>
              <a:rPr lang="en-US" sz="1600" dirty="0" err="1">
                <a:solidFill>
                  <a:srgbClr val="00B050"/>
                </a:solidFill>
                <a:latin typeface="Courier" pitchFamily="2" charset="0"/>
              </a:rPr>
              <a:t>bbox</a:t>
            </a:r>
            <a:r>
              <a:rPr lang="en-US" sz="1600" dirty="0">
                <a:solidFill>
                  <a:srgbClr val="00B050"/>
                </a:solidFill>
                <a:latin typeface="Courier" pitchFamily="2" charset="0"/>
              </a:rPr>
              <a:t>=</a:t>
            </a:r>
            <a:r>
              <a:rPr lang="en-US" sz="1600" dirty="0" err="1">
                <a:solidFill>
                  <a:srgbClr val="00B050"/>
                </a:solidFill>
                <a:latin typeface="Courier" pitchFamily="2" charset="0"/>
              </a:rPr>
              <a:t>dict</a:t>
            </a:r>
            <a:r>
              <a:rPr lang="en-US" sz="1600" dirty="0">
                <a:solidFill>
                  <a:srgbClr val="00B050"/>
                </a:solidFill>
                <a:latin typeface="Courier" pitchFamily="2" charset="0"/>
              </a:rPr>
              <a:t>(</a:t>
            </a:r>
            <a:r>
              <a:rPr lang="en-US" sz="1600" dirty="0" err="1">
                <a:solidFill>
                  <a:srgbClr val="00B050"/>
                </a:solidFill>
                <a:latin typeface="Courier" pitchFamily="2" charset="0"/>
              </a:rPr>
              <a:t>facecolor</a:t>
            </a:r>
            <a:r>
              <a:rPr lang="en-US" sz="1600" dirty="0">
                <a:solidFill>
                  <a:srgbClr val="00B050"/>
                </a:solidFill>
                <a:latin typeface="Courier" pitchFamily="2" charset="0"/>
              </a:rPr>
              <a:t>='white', </a:t>
            </a:r>
            <a:r>
              <a:rPr lang="en-US" sz="1600" dirty="0" err="1">
                <a:solidFill>
                  <a:srgbClr val="00B050"/>
                </a:solidFill>
                <a:latin typeface="Courier" pitchFamily="2" charset="0"/>
              </a:rPr>
              <a:t>edgecolor</a:t>
            </a:r>
            <a:r>
              <a:rPr lang="en-US" sz="1600" dirty="0">
                <a:solidFill>
                  <a:srgbClr val="00B050"/>
                </a:solidFill>
                <a:latin typeface="Courier" pitchFamily="2" charset="0"/>
              </a:rPr>
              <a:t>='black', </a:t>
            </a:r>
            <a:r>
              <a:rPr lang="en-US" sz="1600" dirty="0" err="1">
                <a:solidFill>
                  <a:srgbClr val="00B050"/>
                </a:solidFill>
                <a:latin typeface="Courier" pitchFamily="2" charset="0"/>
              </a:rPr>
              <a:t>boxstyle</a:t>
            </a:r>
            <a:r>
              <a:rPr lang="en-US" sz="1600" dirty="0">
                <a:solidFill>
                  <a:srgbClr val="00B050"/>
                </a:solidFill>
                <a:latin typeface="Courier" pitchFamily="2" charset="0"/>
              </a:rPr>
              <a:t>='</a:t>
            </a:r>
            <a:r>
              <a:rPr lang="en-US" sz="1600" dirty="0" err="1">
                <a:solidFill>
                  <a:srgbClr val="00B050"/>
                </a:solidFill>
                <a:latin typeface="Courier" pitchFamily="2" charset="0"/>
              </a:rPr>
              <a:t>round,pad</a:t>
            </a:r>
            <a:r>
              <a:rPr lang="en-US" sz="1600" dirty="0">
                <a:solidFill>
                  <a:srgbClr val="00B050"/>
                </a:solidFill>
                <a:latin typeface="Courier" pitchFamily="2" charset="0"/>
              </a:rPr>
              <a:t>=1’)</a:t>
            </a:r>
            <a:r>
              <a:rPr lang="en-US" sz="1600" dirty="0">
                <a:latin typeface="Courier" pitchFamily="2" charset="0"/>
              </a:rPr>
              <a:t>)</a:t>
            </a:r>
          </a:p>
          <a:p>
            <a:r>
              <a:rPr lang="en-US" sz="1600" dirty="0">
                <a:latin typeface="Courier" pitchFamily="2" charset="0"/>
              </a:rPr>
              <a:t># </a:t>
            </a:r>
            <a:r>
              <a:rPr lang="en-US" sz="1600" dirty="0" err="1">
                <a:latin typeface="Courier" pitchFamily="2" charset="0"/>
              </a:rPr>
              <a:t>timelast</a:t>
            </a:r>
            <a:r>
              <a:rPr lang="en-US" sz="1600" dirty="0">
                <a:latin typeface="Courier" pitchFamily="2" charset="0"/>
              </a:rPr>
              <a:t> is a variable I created that holds the final forecast time in datetime format</a:t>
            </a:r>
          </a:p>
        </p:txBody>
      </p:sp>
      <p:cxnSp>
        <p:nvCxnSpPr>
          <p:cNvPr id="8" name="Straight Arrow Connector 7">
            <a:extLst>
              <a:ext uri="{FF2B5EF4-FFF2-40B4-BE49-F238E27FC236}">
                <a16:creationId xmlns:a16="http://schemas.microsoft.com/office/drawing/2014/main" id="{A00BB4FD-0BD6-C67B-8318-CDA7B138ADCC}"/>
              </a:ext>
            </a:extLst>
          </p:cNvPr>
          <p:cNvCxnSpPr>
            <a:cxnSpLocks/>
          </p:cNvCxnSpPr>
          <p:nvPr/>
        </p:nvCxnSpPr>
        <p:spPr>
          <a:xfrm>
            <a:off x="1516058" y="1460514"/>
            <a:ext cx="2072094" cy="46509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772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F08004-E3F8-F34B-B446-093003694A68}"/>
              </a:ext>
            </a:extLst>
          </p:cNvPr>
          <p:cNvSpPr>
            <a:spLocks noGrp="1"/>
          </p:cNvSpPr>
          <p:nvPr>
            <p:ph type="sldNum" sz="quarter" idx="12"/>
          </p:nvPr>
        </p:nvSpPr>
        <p:spPr/>
        <p:txBody>
          <a:bodyPr/>
          <a:lstStyle/>
          <a:p>
            <a:fld id="{B4059AB8-0FC3-FD4E-BA4D-449601F589AB}" type="slidenum">
              <a:rPr lang="en-US" smtClean="0"/>
              <a:t>29</a:t>
            </a:fld>
            <a:endParaRPr lang="en-US"/>
          </a:p>
        </p:txBody>
      </p:sp>
      <p:cxnSp>
        <p:nvCxnSpPr>
          <p:cNvPr id="4" name="Straight Arrow Connector 3">
            <a:extLst>
              <a:ext uri="{FF2B5EF4-FFF2-40B4-BE49-F238E27FC236}">
                <a16:creationId xmlns:a16="http://schemas.microsoft.com/office/drawing/2014/main" id="{236F7534-57BF-7149-88F7-6CEB6220DFF3}"/>
              </a:ext>
            </a:extLst>
          </p:cNvPr>
          <p:cNvCxnSpPr/>
          <p:nvPr/>
        </p:nvCxnSpPr>
        <p:spPr>
          <a:xfrm flipH="1">
            <a:off x="3588152" y="5101922"/>
            <a:ext cx="1500525" cy="100951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343BAB3E-9A66-D222-9320-4B833380D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63" y="0"/>
            <a:ext cx="8499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737038-49FC-17DA-BD7F-92BCFEC40B5D}"/>
              </a:ext>
            </a:extLst>
          </p:cNvPr>
          <p:cNvSpPr txBox="1"/>
          <p:nvPr/>
        </p:nvSpPr>
        <p:spPr>
          <a:xfrm>
            <a:off x="381965" y="4224759"/>
            <a:ext cx="1361463" cy="369332"/>
          </a:xfrm>
          <a:prstGeom prst="rect">
            <a:avLst/>
          </a:prstGeom>
          <a:noFill/>
        </p:spPr>
        <p:txBody>
          <a:bodyPr wrap="none" rtlCol="0">
            <a:spAutoFit/>
          </a:bodyPr>
          <a:lstStyle/>
          <a:p>
            <a:r>
              <a:rPr lang="en-US" dirty="0"/>
              <a:t>Final version</a:t>
            </a:r>
          </a:p>
        </p:txBody>
      </p:sp>
      <p:sp>
        <p:nvSpPr>
          <p:cNvPr id="11" name="TextBox 10">
            <a:extLst>
              <a:ext uri="{FF2B5EF4-FFF2-40B4-BE49-F238E27FC236}">
                <a16:creationId xmlns:a16="http://schemas.microsoft.com/office/drawing/2014/main" id="{8AF139CA-9F68-0D0E-B30A-3A68CA527437}"/>
              </a:ext>
            </a:extLst>
          </p:cNvPr>
          <p:cNvSpPr txBox="1"/>
          <p:nvPr/>
        </p:nvSpPr>
        <p:spPr>
          <a:xfrm>
            <a:off x="5229502" y="4307709"/>
            <a:ext cx="6732933" cy="1754326"/>
          </a:xfrm>
          <a:prstGeom prst="rect">
            <a:avLst/>
          </a:prstGeom>
          <a:solidFill>
            <a:schemeClr val="bg1"/>
          </a:solidFill>
          <a:ln w="38100">
            <a:solidFill>
              <a:srgbClr val="C00000"/>
            </a:solidFill>
          </a:ln>
        </p:spPr>
        <p:txBody>
          <a:bodyPr wrap="none" rtlCol="0">
            <a:spAutoFit/>
          </a:bodyPr>
          <a:lstStyle/>
          <a:p>
            <a:r>
              <a:rPr lang="en-US" dirty="0"/>
              <a:t>By default, Python gives you a ridiculous number of digits, making</a:t>
            </a:r>
          </a:p>
          <a:p>
            <a:r>
              <a:rPr lang="en-US" dirty="0"/>
              <a:t> the information box ugly.  My </a:t>
            </a:r>
            <a:r>
              <a:rPr lang="en-US" sz="1600" dirty="0" err="1">
                <a:latin typeface="Courier" pitchFamily="2" charset="0"/>
              </a:rPr>
              <a:t>plt.figtext</a:t>
            </a:r>
            <a:r>
              <a:rPr lang="en-US" sz="1600" dirty="0">
                <a:latin typeface="Courier" pitchFamily="2" charset="0"/>
              </a:rPr>
              <a:t> </a:t>
            </a:r>
            <a:r>
              <a:rPr lang="en-US" dirty="0"/>
              <a:t>string uses the below,</a:t>
            </a:r>
          </a:p>
          <a:p>
            <a:r>
              <a:rPr lang="en-US" dirty="0"/>
              <a:t> knowing the standard length of the </a:t>
            </a:r>
            <a:r>
              <a:rPr lang="en-US" sz="1600" dirty="0">
                <a:latin typeface="Courier" pitchFamily="2" charset="0"/>
              </a:rPr>
              <a:t>datetime</a:t>
            </a:r>
            <a:r>
              <a:rPr lang="en-US" dirty="0"/>
              <a:t> value and pruning</a:t>
            </a:r>
          </a:p>
          <a:p>
            <a:r>
              <a:rPr lang="en-US" dirty="0"/>
              <a:t> the digits I don’t want.  (Is the 19</a:t>
            </a:r>
            <a:r>
              <a:rPr lang="en-US" baseline="30000" dirty="0"/>
              <a:t>th</a:t>
            </a:r>
            <a:r>
              <a:rPr lang="en-US" dirty="0"/>
              <a:t> character included?)</a:t>
            </a:r>
          </a:p>
          <a:p>
            <a:endParaRPr lang="en-US" dirty="0"/>
          </a:p>
          <a:p>
            <a:r>
              <a:rPr lang="en-US" dirty="0"/>
              <a:t>	</a:t>
            </a:r>
            <a:r>
              <a:rPr lang="en-US" sz="1600" dirty="0">
                <a:latin typeface="Courier" pitchFamily="2" charset="0"/>
              </a:rPr>
              <a:t>'Plot valid '+ str(</a:t>
            </a:r>
            <a:r>
              <a:rPr lang="en-US" sz="1600" dirty="0" err="1">
                <a:latin typeface="Courier" pitchFamily="2" charset="0"/>
              </a:rPr>
              <a:t>timelast.values</a:t>
            </a:r>
            <a:r>
              <a:rPr lang="en-US" sz="1600" dirty="0">
                <a:latin typeface="Courier" pitchFamily="2" charset="0"/>
              </a:rPr>
              <a:t>)</a:t>
            </a:r>
            <a:r>
              <a:rPr lang="en-US" sz="1600" dirty="0">
                <a:solidFill>
                  <a:srgbClr val="FF0000"/>
                </a:solidFill>
                <a:latin typeface="Courier" pitchFamily="2" charset="0"/>
              </a:rPr>
              <a:t>[0:19]</a:t>
            </a:r>
            <a:endParaRPr lang="en-US" dirty="0">
              <a:solidFill>
                <a:srgbClr val="FF0000"/>
              </a:solidFill>
              <a:latin typeface="Courier" pitchFamily="2" charset="0"/>
            </a:endParaRPr>
          </a:p>
        </p:txBody>
      </p:sp>
      <p:cxnSp>
        <p:nvCxnSpPr>
          <p:cNvPr id="12" name="Straight Arrow Connector 11">
            <a:extLst>
              <a:ext uri="{FF2B5EF4-FFF2-40B4-BE49-F238E27FC236}">
                <a16:creationId xmlns:a16="http://schemas.microsoft.com/office/drawing/2014/main" id="{2DF0B53B-5384-EB05-AE8F-C264E2B6E5F6}"/>
              </a:ext>
            </a:extLst>
          </p:cNvPr>
          <p:cNvCxnSpPr/>
          <p:nvPr/>
        </p:nvCxnSpPr>
        <p:spPr>
          <a:xfrm flipH="1">
            <a:off x="3740552" y="5184872"/>
            <a:ext cx="1500525" cy="100951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5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BB670B-9FEA-F04F-AEB8-5D35AEFD2E8D}"/>
              </a:ext>
            </a:extLst>
          </p:cNvPr>
          <p:cNvSpPr>
            <a:spLocks noGrp="1"/>
          </p:cNvSpPr>
          <p:nvPr>
            <p:ph type="ctrTitle"/>
          </p:nvPr>
        </p:nvSpPr>
        <p:spPr/>
        <p:txBody>
          <a:bodyPr/>
          <a:lstStyle/>
          <a:p>
            <a:r>
              <a:rPr lang="en-US" dirty="0"/>
              <a:t>Some background</a:t>
            </a:r>
          </a:p>
        </p:txBody>
      </p:sp>
      <p:sp>
        <p:nvSpPr>
          <p:cNvPr id="6" name="Subtitle 5">
            <a:extLst>
              <a:ext uri="{FF2B5EF4-FFF2-40B4-BE49-F238E27FC236}">
                <a16:creationId xmlns:a16="http://schemas.microsoft.com/office/drawing/2014/main" id="{640D8CDA-04E4-184B-AF67-CCFAC010B5C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B3E8C54-E899-524A-92E0-318C2DD796E3}"/>
              </a:ext>
            </a:extLst>
          </p:cNvPr>
          <p:cNvSpPr>
            <a:spLocks noGrp="1"/>
          </p:cNvSpPr>
          <p:nvPr>
            <p:ph type="sldNum" sz="quarter" idx="12"/>
          </p:nvPr>
        </p:nvSpPr>
        <p:spPr/>
        <p:txBody>
          <a:bodyPr/>
          <a:lstStyle/>
          <a:p>
            <a:fld id="{B4059AB8-0FC3-FD4E-BA4D-449601F589AB}" type="slidenum">
              <a:rPr lang="en-US" smtClean="0"/>
              <a:t>3</a:t>
            </a:fld>
            <a:endParaRPr lang="en-US"/>
          </a:p>
        </p:txBody>
      </p:sp>
    </p:spTree>
    <p:extLst>
      <p:ext uri="{BB962C8B-B14F-4D97-AF65-F5344CB8AC3E}">
        <p14:creationId xmlns:p14="http://schemas.microsoft.com/office/powerpoint/2010/main" val="1934027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E0D2-3F4D-394D-96E3-F54042F3DFCB}"/>
              </a:ext>
            </a:extLst>
          </p:cNvPr>
          <p:cNvSpPr>
            <a:spLocks noGrp="1"/>
          </p:cNvSpPr>
          <p:nvPr>
            <p:ph type="title"/>
          </p:nvPr>
        </p:nvSpPr>
        <p:spPr/>
        <p:txBody>
          <a:bodyPr/>
          <a:lstStyle/>
          <a:p>
            <a:r>
              <a:rPr lang="en-US" dirty="0"/>
              <a:t>Cell #9 – 4-panel SLP plot</a:t>
            </a:r>
          </a:p>
        </p:txBody>
      </p:sp>
      <p:sp>
        <p:nvSpPr>
          <p:cNvPr id="4" name="Slide Number Placeholder 3">
            <a:extLst>
              <a:ext uri="{FF2B5EF4-FFF2-40B4-BE49-F238E27FC236}">
                <a16:creationId xmlns:a16="http://schemas.microsoft.com/office/drawing/2014/main" id="{41207393-4D5C-5B43-B3E2-4983428859B3}"/>
              </a:ext>
            </a:extLst>
          </p:cNvPr>
          <p:cNvSpPr>
            <a:spLocks noGrp="1"/>
          </p:cNvSpPr>
          <p:nvPr>
            <p:ph type="sldNum" sz="quarter" idx="12"/>
          </p:nvPr>
        </p:nvSpPr>
        <p:spPr/>
        <p:txBody>
          <a:bodyPr/>
          <a:lstStyle/>
          <a:p>
            <a:fld id="{B4059AB8-0FC3-FD4E-BA4D-449601F589AB}" type="slidenum">
              <a:rPr lang="en-US" smtClean="0"/>
              <a:t>30</a:t>
            </a:fld>
            <a:endParaRPr lang="en-US"/>
          </a:p>
        </p:txBody>
      </p:sp>
      <p:sp>
        <p:nvSpPr>
          <p:cNvPr id="5" name="TextBox 4">
            <a:extLst>
              <a:ext uri="{FF2B5EF4-FFF2-40B4-BE49-F238E27FC236}">
                <a16:creationId xmlns:a16="http://schemas.microsoft.com/office/drawing/2014/main" id="{2F390E38-5455-4C42-A713-A62DE9CA4FFB}"/>
              </a:ext>
            </a:extLst>
          </p:cNvPr>
          <p:cNvSpPr txBox="1"/>
          <p:nvPr/>
        </p:nvSpPr>
        <p:spPr>
          <a:xfrm>
            <a:off x="122479" y="1594624"/>
            <a:ext cx="10387780" cy="3385542"/>
          </a:xfrm>
          <a:prstGeom prst="rect">
            <a:avLst/>
          </a:prstGeom>
          <a:noFill/>
        </p:spPr>
        <p:txBody>
          <a:bodyPr wrap="none" rtlCol="0">
            <a:spAutoFit/>
          </a:bodyPr>
          <a:lstStyle/>
          <a:p>
            <a:r>
              <a:rPr lang="en-US" sz="1400" dirty="0">
                <a:latin typeface="Courier" pitchFamily="2" charset="0"/>
              </a:rPr>
              <a:t># In this cell, create a new figure with a 2x2 </a:t>
            </a:r>
            <a:r>
              <a:rPr lang="en-US" sz="1400" dirty="0" err="1">
                <a:latin typeface="Courier" pitchFamily="2" charset="0"/>
              </a:rPr>
              <a:t>pcolormesh</a:t>
            </a:r>
            <a:r>
              <a:rPr lang="en-US" sz="1400" dirty="0">
                <a:latin typeface="Courier" pitchFamily="2" charset="0"/>
              </a:rPr>
              <a:t>/contour plot of SLP in millibars at</a:t>
            </a:r>
          </a:p>
          <a:p>
            <a:r>
              <a:rPr lang="en-US" sz="1400" dirty="0">
                <a:latin typeface="Courier" pitchFamily="2" charset="0"/>
              </a:rPr>
              <a:t>#  4 different times, representing forecast hours </a:t>
            </a:r>
            <a:r>
              <a:rPr lang="en-US" sz="1400" b="1" dirty="0">
                <a:latin typeface="Courier" pitchFamily="2" charset="0"/>
              </a:rPr>
              <a:t>36, 42, 48, and 54</a:t>
            </a:r>
          </a:p>
          <a:p>
            <a:endParaRPr lang="en-US" sz="1400" b="1" dirty="0">
              <a:latin typeface="Courier" pitchFamily="2" charset="0"/>
            </a:endParaRPr>
          </a:p>
          <a:p>
            <a:r>
              <a:rPr lang="en-US" sz="1400" dirty="0">
                <a:latin typeface="Courier" pitchFamily="2" charset="0"/>
              </a:rPr>
              <a:t># This will reveal the development of the Nor’easter cyclone and its movement up the east coast</a:t>
            </a:r>
          </a:p>
          <a:p>
            <a:endParaRPr lang="en-US" sz="1400" dirty="0">
              <a:latin typeface="Courier" pitchFamily="2" charset="0"/>
            </a:endParaRPr>
          </a:p>
          <a:p>
            <a:r>
              <a:rPr lang="en-US" sz="1400" dirty="0">
                <a:latin typeface="Courier" pitchFamily="2" charset="0"/>
              </a:rPr>
              <a:t># Use </a:t>
            </a:r>
            <a:r>
              <a:rPr lang="en-US" sz="1400" dirty="0" err="1">
                <a:latin typeface="Courier" pitchFamily="2" charset="0"/>
              </a:rPr>
              <a:t>GFS_plot_exercise.ipynb</a:t>
            </a:r>
            <a:r>
              <a:rPr lang="en-US" sz="1400" dirty="0">
                <a:latin typeface="Courier" pitchFamily="2" charset="0"/>
              </a:rPr>
              <a:t> and your cells above for inspiration and information</a:t>
            </a:r>
          </a:p>
          <a:p>
            <a:endParaRPr lang="en-US" sz="1400" dirty="0">
              <a:latin typeface="Courier" pitchFamily="2" charset="0"/>
            </a:endParaRPr>
          </a:p>
          <a:p>
            <a:r>
              <a:rPr lang="en-US" sz="1400" dirty="0">
                <a:latin typeface="Courier" pitchFamily="2" charset="0"/>
              </a:rPr>
              <a:t># Also see following slides…</a:t>
            </a:r>
          </a:p>
          <a:p>
            <a:endParaRPr lang="en-US" sz="1400" dirty="0">
              <a:latin typeface="Courier" pitchFamily="2" charset="0"/>
            </a:endParaRPr>
          </a:p>
          <a:p>
            <a:r>
              <a:rPr lang="en-US" sz="1400" dirty="0">
                <a:latin typeface="Courier" pitchFamily="2" charset="0"/>
              </a:rPr>
              <a:t># Don’t permit “too much” whitespace between plots</a:t>
            </a:r>
          </a:p>
          <a:p>
            <a:endParaRPr lang="en-US" sz="1400" dirty="0">
              <a:latin typeface="Courier" pitchFamily="2" charset="0"/>
            </a:endParaRPr>
          </a:p>
          <a:p>
            <a:r>
              <a:rPr lang="en-US" sz="1400" dirty="0">
                <a:latin typeface="Courier" pitchFamily="2" charset="0"/>
              </a:rPr>
              <a:t># In a publication-quality plot, we would not want to show the same </a:t>
            </a:r>
            <a:r>
              <a:rPr lang="en-US" sz="1400" dirty="0" err="1">
                <a:latin typeface="Courier" pitchFamily="2" charset="0"/>
              </a:rPr>
              <a:t>colorbar</a:t>
            </a:r>
            <a:r>
              <a:rPr lang="en-US" sz="1400" dirty="0">
                <a:latin typeface="Courier" pitchFamily="2" charset="0"/>
              </a:rPr>
              <a:t> four times, but</a:t>
            </a:r>
          </a:p>
          <a:p>
            <a:r>
              <a:rPr lang="en-US" sz="1400" dirty="0">
                <a:latin typeface="Courier" pitchFamily="2" charset="0"/>
              </a:rPr>
              <a:t>#   this suffices for now</a:t>
            </a:r>
          </a:p>
          <a:p>
            <a:endParaRPr lang="en-US" sz="1400" dirty="0">
              <a:latin typeface="Courier" pitchFamily="2" charset="0"/>
            </a:endParaRPr>
          </a:p>
          <a:p>
            <a:r>
              <a:rPr lang="en-US" sz="1400" b="1" dirty="0">
                <a:solidFill>
                  <a:srgbClr val="C00000"/>
                </a:solidFill>
                <a:latin typeface="Courier" pitchFamily="2" charset="0"/>
              </a:rPr>
              <a:t># </a:t>
            </a:r>
            <a:r>
              <a:rPr lang="en-US" b="1" dirty="0">
                <a:solidFill>
                  <a:srgbClr val="C00000"/>
                </a:solidFill>
                <a:latin typeface="Courier" pitchFamily="2" charset="0"/>
              </a:rPr>
              <a:t>Put your name on the plot, save it and send it to me, or show it to me</a:t>
            </a:r>
            <a:endParaRPr lang="en-US" sz="1400" b="1" dirty="0">
              <a:solidFill>
                <a:srgbClr val="C00000"/>
              </a:solidFill>
              <a:latin typeface="Courier" pitchFamily="2" charset="0"/>
            </a:endParaRPr>
          </a:p>
        </p:txBody>
      </p:sp>
      <p:sp>
        <p:nvSpPr>
          <p:cNvPr id="11" name="TextBox 10">
            <a:extLst>
              <a:ext uri="{FF2B5EF4-FFF2-40B4-BE49-F238E27FC236}">
                <a16:creationId xmlns:a16="http://schemas.microsoft.com/office/drawing/2014/main" id="{31693823-8CDF-7242-B352-5AF50610FB75}"/>
              </a:ext>
            </a:extLst>
          </p:cNvPr>
          <p:cNvSpPr txBox="1"/>
          <p:nvPr/>
        </p:nvSpPr>
        <p:spPr>
          <a:xfrm>
            <a:off x="401443" y="5987018"/>
            <a:ext cx="2645276" cy="369332"/>
          </a:xfrm>
          <a:prstGeom prst="rect">
            <a:avLst/>
          </a:prstGeom>
          <a:noFill/>
        </p:spPr>
        <p:txBody>
          <a:bodyPr wrap="none" rtlCol="0">
            <a:spAutoFit/>
          </a:bodyPr>
          <a:lstStyle/>
          <a:p>
            <a:r>
              <a:rPr lang="en-US" i="1" dirty="0"/>
              <a:t>[see next slides for details]</a:t>
            </a:r>
          </a:p>
        </p:txBody>
      </p:sp>
    </p:spTree>
    <p:extLst>
      <p:ext uri="{BB962C8B-B14F-4D97-AF65-F5344CB8AC3E}">
        <p14:creationId xmlns:p14="http://schemas.microsoft.com/office/powerpoint/2010/main" val="610422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FA0C2D-45CB-8446-A47D-9638726ECE0A}"/>
              </a:ext>
            </a:extLst>
          </p:cNvPr>
          <p:cNvSpPr>
            <a:spLocks noGrp="1"/>
          </p:cNvSpPr>
          <p:nvPr>
            <p:ph type="sldNum" sz="quarter" idx="12"/>
          </p:nvPr>
        </p:nvSpPr>
        <p:spPr/>
        <p:txBody>
          <a:bodyPr/>
          <a:lstStyle/>
          <a:p>
            <a:fld id="{B4059AB8-0FC3-FD4E-BA4D-449601F589AB}" type="slidenum">
              <a:rPr lang="en-US" smtClean="0"/>
              <a:t>31</a:t>
            </a:fld>
            <a:endParaRPr lang="en-US"/>
          </a:p>
        </p:txBody>
      </p:sp>
      <p:pic>
        <p:nvPicPr>
          <p:cNvPr id="5124" name="Picture 4">
            <a:extLst>
              <a:ext uri="{FF2B5EF4-FFF2-40B4-BE49-F238E27FC236}">
                <a16:creationId xmlns:a16="http://schemas.microsoft.com/office/drawing/2014/main" id="{9F5DEE51-83EF-D49F-3F8E-5A0E2FBCF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0"/>
            <a:ext cx="9744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966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C11D1C-D293-0D46-8D44-E35DB86EB61A}"/>
              </a:ext>
            </a:extLst>
          </p:cNvPr>
          <p:cNvSpPr>
            <a:spLocks noGrp="1"/>
          </p:cNvSpPr>
          <p:nvPr>
            <p:ph type="title"/>
          </p:nvPr>
        </p:nvSpPr>
        <p:spPr/>
        <p:txBody>
          <a:bodyPr/>
          <a:lstStyle/>
          <a:p>
            <a:r>
              <a:rPr lang="en-US" dirty="0"/>
              <a:t>4-panel details - 1</a:t>
            </a:r>
          </a:p>
        </p:txBody>
      </p:sp>
      <p:sp>
        <p:nvSpPr>
          <p:cNvPr id="2" name="Slide Number Placeholder 1">
            <a:extLst>
              <a:ext uri="{FF2B5EF4-FFF2-40B4-BE49-F238E27FC236}">
                <a16:creationId xmlns:a16="http://schemas.microsoft.com/office/drawing/2014/main" id="{C0C4B1CF-7A32-F940-A3A2-D467BB503A72}"/>
              </a:ext>
            </a:extLst>
          </p:cNvPr>
          <p:cNvSpPr>
            <a:spLocks noGrp="1"/>
          </p:cNvSpPr>
          <p:nvPr>
            <p:ph type="sldNum" sz="quarter" idx="12"/>
          </p:nvPr>
        </p:nvSpPr>
        <p:spPr/>
        <p:txBody>
          <a:bodyPr/>
          <a:lstStyle/>
          <a:p>
            <a:fld id="{B4059AB8-0FC3-FD4E-BA4D-449601F589AB}" type="slidenum">
              <a:rPr lang="en-US" smtClean="0"/>
              <a:t>32</a:t>
            </a:fld>
            <a:endParaRPr lang="en-US"/>
          </a:p>
        </p:txBody>
      </p:sp>
      <p:sp>
        <p:nvSpPr>
          <p:cNvPr id="4" name="TextBox 3">
            <a:extLst>
              <a:ext uri="{FF2B5EF4-FFF2-40B4-BE49-F238E27FC236}">
                <a16:creationId xmlns:a16="http://schemas.microsoft.com/office/drawing/2014/main" id="{9CE7E00C-B7E2-4543-826D-4F8FE8A17B85}"/>
              </a:ext>
            </a:extLst>
          </p:cNvPr>
          <p:cNvSpPr txBox="1"/>
          <p:nvPr/>
        </p:nvSpPr>
        <p:spPr>
          <a:xfrm>
            <a:off x="509287" y="1990846"/>
            <a:ext cx="11540339" cy="2554545"/>
          </a:xfrm>
          <a:prstGeom prst="rect">
            <a:avLst/>
          </a:prstGeom>
          <a:noFill/>
        </p:spPr>
        <p:txBody>
          <a:bodyPr wrap="none" rtlCol="0">
            <a:spAutoFit/>
          </a:bodyPr>
          <a:lstStyle/>
          <a:p>
            <a:r>
              <a:rPr lang="en-US" sz="1600" dirty="0">
                <a:latin typeface="Courier" pitchFamily="2" charset="0"/>
              </a:rPr>
              <a:t># You have already created a new figure object, and specified </a:t>
            </a:r>
            <a:r>
              <a:rPr lang="en-US" sz="1600" dirty="0" err="1">
                <a:latin typeface="Courier" pitchFamily="2" charset="0"/>
              </a:rPr>
              <a:t>figsize</a:t>
            </a:r>
            <a:endParaRPr lang="en-US" sz="1600" dirty="0">
              <a:latin typeface="Courier" pitchFamily="2" charset="0"/>
            </a:endParaRPr>
          </a:p>
          <a:p>
            <a:r>
              <a:rPr lang="en-US" sz="1600" dirty="0">
                <a:latin typeface="Courier" pitchFamily="2" charset="0"/>
              </a:rPr>
              <a:t># You have already specified map’s </a:t>
            </a:r>
            <a:r>
              <a:rPr lang="en-US" sz="1600" dirty="0" err="1">
                <a:latin typeface="Courier" pitchFamily="2" charset="0"/>
              </a:rPr>
              <a:t>centlon</a:t>
            </a:r>
            <a:r>
              <a:rPr lang="en-US" sz="1600" dirty="0">
                <a:latin typeface="Courier" pitchFamily="2" charset="0"/>
              </a:rPr>
              <a:t>, </a:t>
            </a:r>
            <a:r>
              <a:rPr lang="en-US" sz="1600" dirty="0" err="1">
                <a:latin typeface="Courier" pitchFamily="2" charset="0"/>
              </a:rPr>
              <a:t>centlat</a:t>
            </a:r>
            <a:r>
              <a:rPr lang="en-US" sz="1600" dirty="0">
                <a:latin typeface="Courier" pitchFamily="2" charset="0"/>
              </a:rPr>
              <a:t>, and </a:t>
            </a:r>
            <a:r>
              <a:rPr lang="en-US" sz="1600" dirty="0" err="1">
                <a:latin typeface="Courier" pitchFamily="2" charset="0"/>
              </a:rPr>
              <a:t>proj</a:t>
            </a:r>
            <a:r>
              <a:rPr lang="en-US" sz="1600" dirty="0">
                <a:latin typeface="Courier" pitchFamily="2" charset="0"/>
              </a:rPr>
              <a:t> [projection]</a:t>
            </a:r>
          </a:p>
          <a:p>
            <a:endParaRPr lang="en-US" sz="1600" dirty="0">
              <a:latin typeface="Courier" pitchFamily="2" charset="0"/>
            </a:endParaRPr>
          </a:p>
          <a:p>
            <a:endParaRPr lang="en-US" sz="1600" dirty="0">
              <a:latin typeface="Courier" pitchFamily="2" charset="0"/>
            </a:endParaRPr>
          </a:p>
          <a:p>
            <a:r>
              <a:rPr lang="en-US" sz="1600" dirty="0">
                <a:latin typeface="Courier" pitchFamily="2" charset="0"/>
              </a:rPr>
              <a:t># ------------------------------------------------------------------------------------------</a:t>
            </a:r>
          </a:p>
          <a:p>
            <a:r>
              <a:rPr lang="en-US" sz="1600" dirty="0">
                <a:latin typeface="Courier" pitchFamily="2" charset="0"/>
              </a:rPr>
              <a:t># Let's make the upper left plot - a plot of 2 m temperature (t2m) as a </a:t>
            </a:r>
            <a:r>
              <a:rPr lang="en-US" sz="1600" dirty="0" err="1">
                <a:latin typeface="Courier" pitchFamily="2" charset="0"/>
              </a:rPr>
              <a:t>colormesh</a:t>
            </a:r>
            <a:endParaRPr lang="en-US" sz="1600" dirty="0">
              <a:latin typeface="Courier" pitchFamily="2" charset="0"/>
            </a:endParaRPr>
          </a:p>
          <a:p>
            <a:r>
              <a:rPr lang="en-US" sz="1600" dirty="0">
                <a:latin typeface="Courier" pitchFamily="2" charset="0"/>
              </a:rPr>
              <a:t># ------------------------------------------------------------------------------------------</a:t>
            </a:r>
          </a:p>
          <a:p>
            <a:r>
              <a:rPr lang="en-US" sz="1600" dirty="0">
                <a:latin typeface="Courier" pitchFamily="2" charset="0"/>
              </a:rPr>
              <a:t># For </a:t>
            </a:r>
            <a:r>
              <a:rPr lang="en-US" sz="1600" dirty="0" err="1">
                <a:latin typeface="Courier" pitchFamily="2" charset="0"/>
              </a:rPr>
              <a:t>add_subplot</a:t>
            </a:r>
            <a:r>
              <a:rPr lang="en-US" sz="1600" dirty="0">
                <a:latin typeface="Courier" pitchFamily="2" charset="0"/>
              </a:rPr>
              <a:t>, we now ask for 2 ROWS, 2 COLS, and start with plot number 1 (2,2,1)</a:t>
            </a:r>
          </a:p>
          <a:p>
            <a:endParaRPr lang="en-US" sz="1600" dirty="0">
              <a:latin typeface="Courier" pitchFamily="2" charset="0"/>
            </a:endParaRPr>
          </a:p>
          <a:p>
            <a:r>
              <a:rPr lang="en-US" sz="1600" b="1" dirty="0">
                <a:solidFill>
                  <a:srgbClr val="00B050"/>
                </a:solidFill>
                <a:latin typeface="Courier" pitchFamily="2" charset="0"/>
              </a:rPr>
              <a:t>ax</a:t>
            </a:r>
            <a:r>
              <a:rPr lang="en-US" sz="1600" dirty="0">
                <a:latin typeface="Courier" pitchFamily="2" charset="0"/>
              </a:rPr>
              <a:t> = </a:t>
            </a:r>
            <a:r>
              <a:rPr lang="en-US" sz="1600" dirty="0" err="1">
                <a:latin typeface="Courier" pitchFamily="2" charset="0"/>
              </a:rPr>
              <a:t>fig.</a:t>
            </a:r>
            <a:r>
              <a:rPr lang="en-US" sz="1600" b="1" dirty="0" err="1">
                <a:solidFill>
                  <a:srgbClr val="0070C0"/>
                </a:solidFill>
                <a:latin typeface="Courier" pitchFamily="2" charset="0"/>
              </a:rPr>
              <a:t>add_subplot</a:t>
            </a:r>
            <a:r>
              <a:rPr lang="en-US" sz="1600" dirty="0">
                <a:latin typeface="Courier" pitchFamily="2" charset="0"/>
              </a:rPr>
              <a:t>(</a:t>
            </a:r>
            <a:r>
              <a:rPr lang="en-US" sz="1600" b="1" dirty="0">
                <a:solidFill>
                  <a:srgbClr val="FF0000"/>
                </a:solidFill>
                <a:latin typeface="Courier" pitchFamily="2" charset="0"/>
              </a:rPr>
              <a:t>2,2,1</a:t>
            </a:r>
            <a:r>
              <a:rPr lang="en-US" sz="1600" dirty="0">
                <a:latin typeface="Courier" pitchFamily="2" charset="0"/>
              </a:rPr>
              <a:t>,projection=</a:t>
            </a:r>
            <a:r>
              <a:rPr lang="en-US" sz="1600" dirty="0" err="1">
                <a:latin typeface="Courier" pitchFamily="2" charset="0"/>
              </a:rPr>
              <a:t>proj</a:t>
            </a:r>
            <a:r>
              <a:rPr lang="en-US" sz="1600" dirty="0">
                <a:latin typeface="Courier" pitchFamily="2" charset="0"/>
              </a:rPr>
              <a:t>)</a:t>
            </a:r>
          </a:p>
        </p:txBody>
      </p:sp>
      <p:sp>
        <p:nvSpPr>
          <p:cNvPr id="5" name="TextBox 4">
            <a:extLst>
              <a:ext uri="{FF2B5EF4-FFF2-40B4-BE49-F238E27FC236}">
                <a16:creationId xmlns:a16="http://schemas.microsoft.com/office/drawing/2014/main" id="{8B3B07DD-6BA9-C048-8009-D89F442618E4}"/>
              </a:ext>
            </a:extLst>
          </p:cNvPr>
          <p:cNvSpPr txBox="1"/>
          <p:nvPr/>
        </p:nvSpPr>
        <p:spPr>
          <a:xfrm>
            <a:off x="509287" y="5331502"/>
            <a:ext cx="10539680" cy="1200329"/>
          </a:xfrm>
          <a:prstGeom prst="rect">
            <a:avLst/>
          </a:prstGeom>
          <a:noFill/>
          <a:ln>
            <a:solidFill>
              <a:schemeClr val="tx1"/>
            </a:solidFill>
          </a:ln>
        </p:spPr>
        <p:txBody>
          <a:bodyPr wrap="none" rtlCol="0">
            <a:spAutoFit/>
          </a:bodyPr>
          <a:lstStyle/>
          <a:p>
            <a:r>
              <a:rPr lang="en-US" dirty="0"/>
              <a:t>We are creating a new axis object (</a:t>
            </a:r>
            <a:r>
              <a:rPr lang="en-US" sz="1600" dirty="0">
                <a:solidFill>
                  <a:srgbClr val="00B050"/>
                </a:solidFill>
                <a:latin typeface="Courier" pitchFamily="2" charset="0"/>
              </a:rPr>
              <a:t>ax</a:t>
            </a:r>
            <a:r>
              <a:rPr lang="en-US" dirty="0"/>
              <a:t>), and a set of </a:t>
            </a:r>
            <a:r>
              <a:rPr lang="en-US" dirty="0">
                <a:solidFill>
                  <a:srgbClr val="0070C0"/>
                </a:solidFill>
              </a:rPr>
              <a:t>subplots</a:t>
            </a:r>
            <a:r>
              <a:rPr lang="en-US" dirty="0"/>
              <a:t> that are </a:t>
            </a:r>
            <a:r>
              <a:rPr lang="en-US" sz="1600" dirty="0">
                <a:solidFill>
                  <a:srgbClr val="FF0000"/>
                </a:solidFill>
                <a:latin typeface="Courier" pitchFamily="2" charset="0"/>
              </a:rPr>
              <a:t>2</a:t>
            </a:r>
            <a:r>
              <a:rPr lang="en-US" dirty="0">
                <a:solidFill>
                  <a:srgbClr val="FF0000"/>
                </a:solidFill>
              </a:rPr>
              <a:t> rows x </a:t>
            </a:r>
            <a:r>
              <a:rPr lang="en-US" sz="1600" dirty="0">
                <a:solidFill>
                  <a:srgbClr val="FF0000"/>
                </a:solidFill>
                <a:latin typeface="Courier" pitchFamily="2" charset="0"/>
              </a:rPr>
              <a:t>2</a:t>
            </a:r>
            <a:r>
              <a:rPr lang="en-US" dirty="0">
                <a:solidFill>
                  <a:srgbClr val="FF0000"/>
                </a:solidFill>
              </a:rPr>
              <a:t> columns</a:t>
            </a:r>
            <a:r>
              <a:rPr lang="en-US" dirty="0"/>
              <a:t>, and we’re starting</a:t>
            </a:r>
          </a:p>
          <a:p>
            <a:r>
              <a:rPr lang="en-US" dirty="0"/>
              <a:t>	with subplot number </a:t>
            </a:r>
            <a:r>
              <a:rPr lang="en-US" sz="1600" dirty="0">
                <a:solidFill>
                  <a:srgbClr val="FF0000"/>
                </a:solidFill>
                <a:latin typeface="Courier" pitchFamily="2" charset="0"/>
              </a:rPr>
              <a:t>1</a:t>
            </a:r>
            <a:r>
              <a:rPr lang="en-US" dirty="0"/>
              <a:t>.  We’ll then create 3 more subplots, varying this last number.</a:t>
            </a:r>
          </a:p>
          <a:p>
            <a:r>
              <a:rPr lang="en-US" dirty="0"/>
              <a:t>	</a:t>
            </a:r>
            <a:r>
              <a:rPr lang="en-US" dirty="0">
                <a:solidFill>
                  <a:srgbClr val="FF0000"/>
                </a:solidFill>
              </a:rPr>
              <a:t>1</a:t>
            </a:r>
            <a:r>
              <a:rPr lang="en-US" dirty="0"/>
              <a:t> = upper left, </a:t>
            </a:r>
            <a:r>
              <a:rPr lang="en-US" dirty="0">
                <a:solidFill>
                  <a:srgbClr val="FF0000"/>
                </a:solidFill>
              </a:rPr>
              <a:t>2</a:t>
            </a:r>
            <a:r>
              <a:rPr lang="en-US" dirty="0"/>
              <a:t> = upper right, </a:t>
            </a:r>
            <a:r>
              <a:rPr lang="en-US" dirty="0">
                <a:solidFill>
                  <a:srgbClr val="FF0000"/>
                </a:solidFill>
              </a:rPr>
              <a:t>3</a:t>
            </a:r>
            <a:r>
              <a:rPr lang="en-US" dirty="0"/>
              <a:t> = lower left, </a:t>
            </a:r>
            <a:r>
              <a:rPr lang="en-US" dirty="0">
                <a:solidFill>
                  <a:srgbClr val="FF0000"/>
                </a:solidFill>
              </a:rPr>
              <a:t>4</a:t>
            </a:r>
            <a:r>
              <a:rPr lang="en-US" dirty="0"/>
              <a:t> = lower right.</a:t>
            </a:r>
          </a:p>
          <a:p>
            <a:r>
              <a:rPr lang="en-US" dirty="0"/>
              <a:t>You can name them all ‘</a:t>
            </a:r>
            <a:r>
              <a:rPr lang="en-US" sz="1600" dirty="0">
                <a:solidFill>
                  <a:srgbClr val="00B050"/>
                </a:solidFill>
                <a:latin typeface="Courier" pitchFamily="2" charset="0"/>
              </a:rPr>
              <a:t>ax</a:t>
            </a:r>
            <a:r>
              <a:rPr lang="en-US" dirty="0"/>
              <a:t>’ (reusing the object name), </a:t>
            </a:r>
            <a:r>
              <a:rPr lang="en-US" b="1" dirty="0"/>
              <a:t>or</a:t>
            </a:r>
            <a:r>
              <a:rPr lang="en-US" dirty="0"/>
              <a:t> give then names such as </a:t>
            </a:r>
            <a:r>
              <a:rPr lang="en-US" sz="1600" dirty="0">
                <a:solidFill>
                  <a:srgbClr val="00B050"/>
                </a:solidFill>
                <a:latin typeface="Courier" pitchFamily="2" charset="0"/>
              </a:rPr>
              <a:t>ax1, ax2, ax3, ax4</a:t>
            </a:r>
            <a:r>
              <a:rPr lang="en-US" dirty="0"/>
              <a:t>…</a:t>
            </a:r>
          </a:p>
        </p:txBody>
      </p:sp>
    </p:spTree>
    <p:extLst>
      <p:ext uri="{BB962C8B-B14F-4D97-AF65-F5344CB8AC3E}">
        <p14:creationId xmlns:p14="http://schemas.microsoft.com/office/powerpoint/2010/main" val="3464273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662A-9BA9-C845-9A29-BB720C054B2A}"/>
              </a:ext>
            </a:extLst>
          </p:cNvPr>
          <p:cNvSpPr>
            <a:spLocks noGrp="1"/>
          </p:cNvSpPr>
          <p:nvPr>
            <p:ph type="title"/>
          </p:nvPr>
        </p:nvSpPr>
        <p:spPr/>
        <p:txBody>
          <a:bodyPr/>
          <a:lstStyle/>
          <a:p>
            <a:r>
              <a:rPr lang="en-US" dirty="0"/>
              <a:t>4-panel details - 2</a:t>
            </a:r>
          </a:p>
        </p:txBody>
      </p:sp>
      <p:sp>
        <p:nvSpPr>
          <p:cNvPr id="5" name="Content Placeholder 4">
            <a:extLst>
              <a:ext uri="{FF2B5EF4-FFF2-40B4-BE49-F238E27FC236}">
                <a16:creationId xmlns:a16="http://schemas.microsoft.com/office/drawing/2014/main" id="{EB265DA2-C760-5240-B841-56BCFA71B73A}"/>
              </a:ext>
            </a:extLst>
          </p:cNvPr>
          <p:cNvSpPr>
            <a:spLocks noGrp="1"/>
          </p:cNvSpPr>
          <p:nvPr>
            <p:ph idx="1"/>
          </p:nvPr>
        </p:nvSpPr>
        <p:spPr/>
        <p:txBody>
          <a:bodyPr/>
          <a:lstStyle/>
          <a:p>
            <a:r>
              <a:rPr lang="en-US" dirty="0"/>
              <a:t>Near the end of the cell, you can use something like this to control whitespace between the frames.  </a:t>
            </a:r>
            <a:r>
              <a:rPr lang="en-US" sz="2400" dirty="0" err="1">
                <a:latin typeface="Courier" pitchFamily="2" charset="0"/>
              </a:rPr>
              <a:t>hspace</a:t>
            </a:r>
            <a:r>
              <a:rPr lang="en-US" dirty="0"/>
              <a:t> = height, </a:t>
            </a:r>
            <a:r>
              <a:rPr lang="en-US" sz="2400" dirty="0" err="1">
                <a:latin typeface="Courier" pitchFamily="2" charset="0"/>
              </a:rPr>
              <a:t>wspace</a:t>
            </a:r>
            <a:r>
              <a:rPr lang="en-US" dirty="0"/>
              <a:t> = width</a:t>
            </a:r>
          </a:p>
          <a:p>
            <a:endParaRPr lang="en-US" dirty="0"/>
          </a:p>
          <a:p>
            <a:endParaRPr lang="en-US" dirty="0"/>
          </a:p>
          <a:p>
            <a:r>
              <a:rPr lang="en-US" dirty="0"/>
              <a:t>In </a:t>
            </a:r>
            <a:r>
              <a:rPr lang="en-US" sz="2400" dirty="0" err="1">
                <a:latin typeface="Courier" pitchFamily="2" charset="0"/>
              </a:rPr>
              <a:t>savefig</a:t>
            </a:r>
            <a:r>
              <a:rPr lang="en-US" dirty="0"/>
              <a:t>, using ’</a:t>
            </a:r>
            <a:r>
              <a:rPr lang="en-US" sz="2400" dirty="0">
                <a:latin typeface="Courier" pitchFamily="2" charset="0"/>
              </a:rPr>
              <a:t>tight</a:t>
            </a:r>
            <a:r>
              <a:rPr lang="en-US" dirty="0"/>
              <a:t>’ helps improve figure’s ‘bounding box’</a:t>
            </a:r>
          </a:p>
          <a:p>
            <a:endParaRPr lang="en-US" dirty="0"/>
          </a:p>
          <a:p>
            <a:r>
              <a:rPr lang="en-US" dirty="0"/>
              <a:t>For each frame, </a:t>
            </a:r>
            <a:r>
              <a:rPr lang="en-US" sz="2400" dirty="0" err="1">
                <a:latin typeface="Courier" pitchFamily="2" charset="0"/>
              </a:rPr>
              <a:t>plt.title</a:t>
            </a:r>
            <a:r>
              <a:rPr lang="en-US" dirty="0"/>
              <a:t> can provide a title.  Consider putting the specific time shown into the title.  In a multi-frame plot, the (optional) </a:t>
            </a:r>
            <a:r>
              <a:rPr lang="en-US" i="1" dirty="0"/>
              <a:t>overall</a:t>
            </a:r>
            <a:r>
              <a:rPr lang="en-US" dirty="0"/>
              <a:t> plot title is created with </a:t>
            </a:r>
            <a:r>
              <a:rPr lang="en-US" sz="2400" dirty="0" err="1">
                <a:latin typeface="Courier" pitchFamily="2" charset="0"/>
              </a:rPr>
              <a:t>plt.suptitle</a:t>
            </a:r>
            <a:r>
              <a:rPr lang="en-US" dirty="0"/>
              <a:t>.</a:t>
            </a:r>
          </a:p>
        </p:txBody>
      </p:sp>
      <p:sp>
        <p:nvSpPr>
          <p:cNvPr id="3" name="Slide Number Placeholder 2">
            <a:extLst>
              <a:ext uri="{FF2B5EF4-FFF2-40B4-BE49-F238E27FC236}">
                <a16:creationId xmlns:a16="http://schemas.microsoft.com/office/drawing/2014/main" id="{E98E42FC-F64A-1A42-96A6-FF60CF7E53F5}"/>
              </a:ext>
            </a:extLst>
          </p:cNvPr>
          <p:cNvSpPr>
            <a:spLocks noGrp="1"/>
          </p:cNvSpPr>
          <p:nvPr>
            <p:ph type="sldNum" sz="quarter" idx="12"/>
          </p:nvPr>
        </p:nvSpPr>
        <p:spPr/>
        <p:txBody>
          <a:bodyPr/>
          <a:lstStyle/>
          <a:p>
            <a:fld id="{B4059AB8-0FC3-FD4E-BA4D-449601F589AB}" type="slidenum">
              <a:rPr lang="en-US" smtClean="0"/>
              <a:t>33</a:t>
            </a:fld>
            <a:endParaRPr lang="en-US"/>
          </a:p>
        </p:txBody>
      </p:sp>
      <p:sp>
        <p:nvSpPr>
          <p:cNvPr id="4" name="TextBox 3">
            <a:extLst>
              <a:ext uri="{FF2B5EF4-FFF2-40B4-BE49-F238E27FC236}">
                <a16:creationId xmlns:a16="http://schemas.microsoft.com/office/drawing/2014/main" id="{28E41A8A-95F4-AB48-B2EF-C50D1EEF4E6C}"/>
              </a:ext>
            </a:extLst>
          </p:cNvPr>
          <p:cNvSpPr txBox="1"/>
          <p:nvPr/>
        </p:nvSpPr>
        <p:spPr>
          <a:xfrm>
            <a:off x="474562" y="2870520"/>
            <a:ext cx="11540339" cy="1815882"/>
          </a:xfrm>
          <a:prstGeom prst="rect">
            <a:avLst/>
          </a:prstGeom>
          <a:noFill/>
        </p:spPr>
        <p:txBody>
          <a:bodyPr wrap="none" rtlCol="0">
            <a:spAutoFit/>
          </a:bodyPr>
          <a:lstStyle/>
          <a:p>
            <a:r>
              <a:rPr lang="en-US" sz="1600" dirty="0" err="1">
                <a:latin typeface="Courier" pitchFamily="2" charset="0"/>
              </a:rPr>
              <a:t>plt.subplots_adjust</a:t>
            </a:r>
            <a:r>
              <a:rPr lang="en-US" sz="1600" dirty="0">
                <a:latin typeface="Courier" pitchFamily="2" charset="0"/>
              </a:rPr>
              <a:t>(</a:t>
            </a:r>
            <a:r>
              <a:rPr lang="en-US" sz="1600" dirty="0" err="1">
                <a:latin typeface="Courier" pitchFamily="2" charset="0"/>
              </a:rPr>
              <a:t>hspace</a:t>
            </a:r>
            <a:r>
              <a:rPr lang="en-US" sz="1600" dirty="0">
                <a:latin typeface="Courier" pitchFamily="2" charset="0"/>
              </a:rPr>
              <a:t>=0.25)               # these two lines squeeze out some whitespace</a:t>
            </a:r>
          </a:p>
          <a:p>
            <a:r>
              <a:rPr lang="en-US" sz="1600" dirty="0" err="1">
                <a:latin typeface="Courier" pitchFamily="2" charset="0"/>
              </a:rPr>
              <a:t>plt.subplots_adjust</a:t>
            </a:r>
            <a:r>
              <a:rPr lang="en-US" sz="1600" dirty="0">
                <a:latin typeface="Courier" pitchFamily="2" charset="0"/>
              </a:rPr>
              <a:t>(</a:t>
            </a:r>
            <a:r>
              <a:rPr lang="en-US" sz="1600" dirty="0" err="1">
                <a:latin typeface="Courier" pitchFamily="2" charset="0"/>
              </a:rPr>
              <a:t>wspace</a:t>
            </a:r>
            <a:r>
              <a:rPr lang="en-US" sz="1600" dirty="0">
                <a:latin typeface="Courier" pitchFamily="2" charset="0"/>
              </a:rPr>
              <a:t>=0.0)                # we used these in the COVID script</a:t>
            </a:r>
          </a:p>
          <a:p>
            <a:endParaRPr lang="en-US" sz="1600" dirty="0">
              <a:latin typeface="Courier" pitchFamily="2" charset="0"/>
            </a:endParaRPr>
          </a:p>
          <a:p>
            <a:endParaRPr lang="en-US" sz="1600" dirty="0">
              <a:latin typeface="Courier" pitchFamily="2" charset="0"/>
            </a:endParaRPr>
          </a:p>
          <a:p>
            <a:endParaRPr lang="en-US" sz="1600" dirty="0">
              <a:latin typeface="Courier" pitchFamily="2" charset="0"/>
            </a:endParaRPr>
          </a:p>
          <a:p>
            <a:endParaRPr lang="en-US" sz="1600" dirty="0">
              <a:latin typeface="Courier" pitchFamily="2" charset="0"/>
            </a:endParaRPr>
          </a:p>
          <a:p>
            <a:r>
              <a:rPr lang="en-US" sz="1600" dirty="0" err="1">
                <a:latin typeface="Courier" pitchFamily="2" charset="0"/>
              </a:rPr>
              <a:t>plt.savefig</a:t>
            </a:r>
            <a:r>
              <a:rPr lang="en-US" sz="1600" dirty="0">
                <a:latin typeface="Courier" pitchFamily="2" charset="0"/>
              </a:rPr>
              <a:t>("SOC_4panel.png", </a:t>
            </a:r>
            <a:r>
              <a:rPr lang="en-US" sz="1600" dirty="0" err="1">
                <a:latin typeface="Courier" pitchFamily="2" charset="0"/>
              </a:rPr>
              <a:t>bbox_inches</a:t>
            </a:r>
            <a:r>
              <a:rPr lang="en-US" sz="1600" dirty="0">
                <a:latin typeface="Courier" pitchFamily="2" charset="0"/>
              </a:rPr>
              <a:t> = 'tight')</a:t>
            </a:r>
          </a:p>
        </p:txBody>
      </p:sp>
    </p:spTree>
    <p:extLst>
      <p:ext uri="{BB962C8B-B14F-4D97-AF65-F5344CB8AC3E}">
        <p14:creationId xmlns:p14="http://schemas.microsoft.com/office/powerpoint/2010/main" val="2671299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1126-FEE7-BD44-897F-B9FB7524F060}"/>
              </a:ext>
            </a:extLst>
          </p:cNvPr>
          <p:cNvSpPr>
            <a:spLocks noGrp="1"/>
          </p:cNvSpPr>
          <p:nvPr>
            <p:ph type="title"/>
          </p:nvPr>
        </p:nvSpPr>
        <p:spPr/>
        <p:txBody>
          <a:bodyPr/>
          <a:lstStyle/>
          <a:p>
            <a:r>
              <a:rPr lang="en-US" dirty="0"/>
              <a:t>4-panel details - 3</a:t>
            </a:r>
          </a:p>
        </p:txBody>
      </p:sp>
      <p:sp>
        <p:nvSpPr>
          <p:cNvPr id="3" name="Content Placeholder 2">
            <a:extLst>
              <a:ext uri="{FF2B5EF4-FFF2-40B4-BE49-F238E27FC236}">
                <a16:creationId xmlns:a16="http://schemas.microsoft.com/office/drawing/2014/main" id="{7C873ACB-DCE0-F546-8C54-E89CD07ED715}"/>
              </a:ext>
            </a:extLst>
          </p:cNvPr>
          <p:cNvSpPr>
            <a:spLocks noGrp="1"/>
          </p:cNvSpPr>
          <p:nvPr>
            <p:ph idx="1"/>
          </p:nvPr>
        </p:nvSpPr>
        <p:spPr/>
        <p:txBody>
          <a:bodyPr/>
          <a:lstStyle/>
          <a:p>
            <a:r>
              <a:rPr lang="en-US" dirty="0"/>
              <a:t>If I wanted to spruce up my plot more, I would…</a:t>
            </a:r>
          </a:p>
          <a:p>
            <a:pPr lvl="1"/>
            <a:r>
              <a:rPr lang="en-US" dirty="0"/>
              <a:t>Only show the </a:t>
            </a:r>
            <a:r>
              <a:rPr lang="en-US" dirty="0" err="1"/>
              <a:t>colorbar</a:t>
            </a:r>
            <a:r>
              <a:rPr lang="en-US" dirty="0"/>
              <a:t> once, perhaps horizontally at the bottom of the plot</a:t>
            </a:r>
          </a:p>
          <a:p>
            <a:pPr lvl="1"/>
            <a:r>
              <a:rPr lang="en-US" dirty="0"/>
              <a:t>Remove even more whitespace, especially between columns</a:t>
            </a:r>
          </a:p>
          <a:p>
            <a:pPr lvl="1"/>
            <a:r>
              <a:rPr lang="en-US" dirty="0"/>
              <a:t>Put a custom title on each frame, left-justified, referenced as (a), (b), etc.</a:t>
            </a:r>
          </a:p>
          <a:p>
            <a:pPr lvl="1"/>
            <a:r>
              <a:rPr lang="en-US" dirty="0"/>
              <a:t>Have the frame title tell me what time is being displayed</a:t>
            </a:r>
          </a:p>
          <a:p>
            <a:pPr lvl="1"/>
            <a:r>
              <a:rPr lang="en-US" dirty="0"/>
              <a:t>Add an overall title</a:t>
            </a:r>
          </a:p>
          <a:p>
            <a:pPr lvl="1"/>
            <a:r>
              <a:rPr lang="en-US" dirty="0"/>
              <a:t>Change normalization for SLP so lowest pressures are not so deep blue</a:t>
            </a:r>
          </a:p>
        </p:txBody>
      </p:sp>
      <p:sp>
        <p:nvSpPr>
          <p:cNvPr id="4" name="Slide Number Placeholder 3">
            <a:extLst>
              <a:ext uri="{FF2B5EF4-FFF2-40B4-BE49-F238E27FC236}">
                <a16:creationId xmlns:a16="http://schemas.microsoft.com/office/drawing/2014/main" id="{4813A99C-D9C3-3144-868B-DC114E111F84}"/>
              </a:ext>
            </a:extLst>
          </p:cNvPr>
          <p:cNvSpPr>
            <a:spLocks noGrp="1"/>
          </p:cNvSpPr>
          <p:nvPr>
            <p:ph type="sldNum" sz="quarter" idx="12"/>
          </p:nvPr>
        </p:nvSpPr>
        <p:spPr/>
        <p:txBody>
          <a:bodyPr/>
          <a:lstStyle/>
          <a:p>
            <a:fld id="{B4059AB8-0FC3-FD4E-BA4D-449601F589AB}" type="slidenum">
              <a:rPr lang="en-US" smtClean="0"/>
              <a:t>34</a:t>
            </a:fld>
            <a:endParaRPr lang="en-US"/>
          </a:p>
        </p:txBody>
      </p:sp>
    </p:spTree>
    <p:extLst>
      <p:ext uri="{BB962C8B-B14F-4D97-AF65-F5344CB8AC3E}">
        <p14:creationId xmlns:p14="http://schemas.microsoft.com/office/powerpoint/2010/main" val="1451793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7D87BD-7D79-C248-BEB7-716FDE70398B}"/>
              </a:ext>
            </a:extLst>
          </p:cNvPr>
          <p:cNvSpPr>
            <a:spLocks noGrp="1"/>
          </p:cNvSpPr>
          <p:nvPr>
            <p:ph type="ctrTitle"/>
          </p:nvPr>
        </p:nvSpPr>
        <p:spPr/>
        <p:txBody>
          <a:bodyPr/>
          <a:lstStyle/>
          <a:p>
            <a:r>
              <a:rPr lang="en-US" dirty="0"/>
              <a:t>[end]</a:t>
            </a:r>
          </a:p>
        </p:txBody>
      </p:sp>
      <p:sp>
        <p:nvSpPr>
          <p:cNvPr id="5" name="Subtitle 4">
            <a:extLst>
              <a:ext uri="{FF2B5EF4-FFF2-40B4-BE49-F238E27FC236}">
                <a16:creationId xmlns:a16="http://schemas.microsoft.com/office/drawing/2014/main" id="{34D6D992-F5E9-1C46-AD47-9DE9794B2C8F}"/>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49ADAEB8-BBBD-AF4E-97CC-7CFB63ACE76D}"/>
              </a:ext>
            </a:extLst>
          </p:cNvPr>
          <p:cNvSpPr>
            <a:spLocks noGrp="1"/>
          </p:cNvSpPr>
          <p:nvPr>
            <p:ph type="sldNum" sz="quarter" idx="12"/>
          </p:nvPr>
        </p:nvSpPr>
        <p:spPr/>
        <p:txBody>
          <a:bodyPr/>
          <a:lstStyle/>
          <a:p>
            <a:fld id="{B4059AB8-0FC3-FD4E-BA4D-449601F589AB}" type="slidenum">
              <a:rPr lang="en-US" smtClean="0"/>
              <a:t>35</a:t>
            </a:fld>
            <a:endParaRPr lang="en-US"/>
          </a:p>
        </p:txBody>
      </p:sp>
    </p:spTree>
    <p:extLst>
      <p:ext uri="{BB962C8B-B14F-4D97-AF65-F5344CB8AC3E}">
        <p14:creationId xmlns:p14="http://schemas.microsoft.com/office/powerpoint/2010/main" val="33144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1B4842-3EED-C347-ACF0-73608E134896}" type="slidenum">
              <a:rPr lang="en-US" smtClean="0"/>
              <a:t>4</a:t>
            </a:fld>
            <a:endParaRPr lang="en-US"/>
          </a:p>
        </p:txBody>
      </p:sp>
      <p:pic>
        <p:nvPicPr>
          <p:cNvPr id="5" name="Picture 4" descr="March-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43646"/>
            <a:ext cx="7708769" cy="5348942"/>
          </a:xfrm>
          <a:prstGeom prst="rect">
            <a:avLst/>
          </a:prstGeom>
        </p:spPr>
      </p:pic>
      <p:sp>
        <p:nvSpPr>
          <p:cNvPr id="2" name="Rectangle 1"/>
          <p:cNvSpPr/>
          <p:nvPr/>
        </p:nvSpPr>
        <p:spPr>
          <a:xfrm>
            <a:off x="2214995" y="2894460"/>
            <a:ext cx="1363313" cy="134452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25A7900-8CAE-3C70-B972-1B4D69196C69}"/>
              </a:ext>
            </a:extLst>
          </p:cNvPr>
          <p:cNvSpPr txBox="1"/>
          <p:nvPr/>
        </p:nvSpPr>
        <p:spPr>
          <a:xfrm>
            <a:off x="9537539" y="775504"/>
            <a:ext cx="1654427" cy="369332"/>
          </a:xfrm>
          <a:prstGeom prst="rect">
            <a:avLst/>
          </a:prstGeom>
          <a:noFill/>
        </p:spPr>
        <p:txBody>
          <a:bodyPr wrap="none" rtlCol="0">
            <a:spAutoFit/>
          </a:bodyPr>
          <a:lstStyle/>
          <a:p>
            <a:r>
              <a:rPr lang="en-US" dirty="0"/>
              <a:t>March 13, 1993</a:t>
            </a:r>
          </a:p>
        </p:txBody>
      </p:sp>
    </p:spTree>
    <p:extLst>
      <p:ext uri="{BB962C8B-B14F-4D97-AF65-F5344CB8AC3E}">
        <p14:creationId xmlns:p14="http://schemas.microsoft.com/office/powerpoint/2010/main" val="358674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1B4842-3EED-C347-ACF0-73608E134896}" type="slidenum">
              <a:rPr lang="en-US" smtClean="0"/>
              <a:t>5</a:t>
            </a:fld>
            <a:endParaRPr lang="en-US"/>
          </a:p>
        </p:txBody>
      </p:sp>
      <p:pic>
        <p:nvPicPr>
          <p:cNvPr id="3" name="Picture 2" descr="iu-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500" y="0"/>
            <a:ext cx="6235700" cy="6273800"/>
          </a:xfrm>
          <a:prstGeom prst="rect">
            <a:avLst/>
          </a:prstGeom>
        </p:spPr>
      </p:pic>
      <p:sp>
        <p:nvSpPr>
          <p:cNvPr id="4" name="TextBox 3">
            <a:extLst>
              <a:ext uri="{FF2B5EF4-FFF2-40B4-BE49-F238E27FC236}">
                <a16:creationId xmlns:a16="http://schemas.microsoft.com/office/drawing/2014/main" id="{33D5307A-4D96-E0E6-BF4A-965EB6C51423}"/>
              </a:ext>
            </a:extLst>
          </p:cNvPr>
          <p:cNvSpPr txBox="1"/>
          <p:nvPr/>
        </p:nvSpPr>
        <p:spPr>
          <a:xfrm>
            <a:off x="9537539" y="775504"/>
            <a:ext cx="1654427" cy="369332"/>
          </a:xfrm>
          <a:prstGeom prst="rect">
            <a:avLst/>
          </a:prstGeom>
          <a:noFill/>
        </p:spPr>
        <p:txBody>
          <a:bodyPr wrap="none" rtlCol="0">
            <a:spAutoFit/>
          </a:bodyPr>
          <a:lstStyle/>
          <a:p>
            <a:r>
              <a:rPr lang="en-US" dirty="0"/>
              <a:t>March 15, 1993</a:t>
            </a:r>
          </a:p>
        </p:txBody>
      </p:sp>
      <p:sp>
        <p:nvSpPr>
          <p:cNvPr id="5" name="Rectangle 4">
            <a:extLst>
              <a:ext uri="{FF2B5EF4-FFF2-40B4-BE49-F238E27FC236}">
                <a16:creationId xmlns:a16="http://schemas.microsoft.com/office/drawing/2014/main" id="{AE59233A-BAAC-6D5E-11B7-54D5A119EFA2}"/>
              </a:ext>
            </a:extLst>
          </p:cNvPr>
          <p:cNvSpPr/>
          <p:nvPr/>
        </p:nvSpPr>
        <p:spPr>
          <a:xfrm>
            <a:off x="5798916" y="1664825"/>
            <a:ext cx="2278284" cy="6153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581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ecmwf_movie">
            <a:extLst>
              <a:ext uri="{FF2B5EF4-FFF2-40B4-BE49-F238E27FC236}">
                <a16:creationId xmlns:a16="http://schemas.microsoft.com/office/drawing/2014/main" id="{27E372CF-9CD9-A843-83B9-FC63AC2BF11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2650" y="1009650"/>
            <a:ext cx="7423150" cy="5567363"/>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itle 19">
            <a:extLst>
              <a:ext uri="{FF2B5EF4-FFF2-40B4-BE49-F238E27FC236}">
                <a16:creationId xmlns:a16="http://schemas.microsoft.com/office/drawing/2014/main" id="{04F2E889-BD17-EC41-A8EB-D8E70D5912ED}"/>
              </a:ext>
            </a:extLst>
          </p:cNvPr>
          <p:cNvSpPr>
            <a:spLocks noGrp="1"/>
          </p:cNvSpPr>
          <p:nvPr>
            <p:ph type="title"/>
          </p:nvPr>
        </p:nvSpPr>
        <p:spPr/>
        <p:txBody>
          <a:bodyPr/>
          <a:lstStyle/>
          <a:p>
            <a:r>
              <a:rPr lang="en-US" dirty="0"/>
              <a:t>Animation of the SLP field</a:t>
            </a:r>
          </a:p>
        </p:txBody>
      </p:sp>
      <p:sp>
        <p:nvSpPr>
          <p:cNvPr id="2" name="Slide Number Placeholder 1">
            <a:extLst>
              <a:ext uri="{FF2B5EF4-FFF2-40B4-BE49-F238E27FC236}">
                <a16:creationId xmlns:a16="http://schemas.microsoft.com/office/drawing/2014/main" id="{B788832A-B18C-E448-968E-DFDD2B2C9E2D}"/>
              </a:ext>
            </a:extLst>
          </p:cNvPr>
          <p:cNvSpPr>
            <a:spLocks noGrp="1"/>
          </p:cNvSpPr>
          <p:nvPr>
            <p:ph type="sldNum" sz="quarter" idx="12"/>
          </p:nvPr>
        </p:nvSpPr>
        <p:spPr/>
        <p:txBody>
          <a:bodyPr/>
          <a:lstStyle/>
          <a:p>
            <a:fld id="{B4059AB8-0FC3-FD4E-BA4D-449601F589AB}" type="slidenum">
              <a:rPr lang="en-US" smtClean="0"/>
              <a:t>6</a:t>
            </a:fld>
            <a:endParaRPr lang="en-US"/>
          </a:p>
        </p:txBody>
      </p:sp>
      <p:sp>
        <p:nvSpPr>
          <p:cNvPr id="3" name="Freeform 4">
            <a:extLst>
              <a:ext uri="{FF2B5EF4-FFF2-40B4-BE49-F238E27FC236}">
                <a16:creationId xmlns:a16="http://schemas.microsoft.com/office/drawing/2014/main" id="{250C2FB7-999C-F647-BD98-9E9C46626336}"/>
              </a:ext>
            </a:extLst>
          </p:cNvPr>
          <p:cNvSpPr>
            <a:spLocks/>
          </p:cNvSpPr>
          <p:nvPr/>
        </p:nvSpPr>
        <p:spPr bwMode="gray">
          <a:xfrm>
            <a:off x="2047875" y="1914525"/>
            <a:ext cx="5048250" cy="4086225"/>
          </a:xfrm>
          <a:custGeom>
            <a:avLst/>
            <a:gdLst>
              <a:gd name="T0" fmla="*/ 0 w 3180"/>
              <a:gd name="T1" fmla="*/ 2574 h 2574"/>
              <a:gd name="T2" fmla="*/ 666 w 3180"/>
              <a:gd name="T3" fmla="*/ 2340 h 2574"/>
              <a:gd name="T4" fmla="*/ 948 w 3180"/>
              <a:gd name="T5" fmla="*/ 2166 h 2574"/>
              <a:gd name="T6" fmla="*/ 1368 w 3180"/>
              <a:gd name="T7" fmla="*/ 1860 h 2574"/>
              <a:gd name="T8" fmla="*/ 1668 w 3180"/>
              <a:gd name="T9" fmla="*/ 1572 h 2574"/>
              <a:gd name="T10" fmla="*/ 1884 w 3180"/>
              <a:gd name="T11" fmla="*/ 1314 h 2574"/>
              <a:gd name="T12" fmla="*/ 2130 w 3180"/>
              <a:gd name="T13" fmla="*/ 1050 h 2574"/>
              <a:gd name="T14" fmla="*/ 2334 w 3180"/>
              <a:gd name="T15" fmla="*/ 786 h 2574"/>
              <a:gd name="T16" fmla="*/ 2778 w 3180"/>
              <a:gd name="T17" fmla="*/ 348 h 2574"/>
              <a:gd name="T18" fmla="*/ 3180 w 3180"/>
              <a:gd name="T19" fmla="*/ 0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0" h="2574">
                <a:moveTo>
                  <a:pt x="0" y="2574"/>
                </a:moveTo>
                <a:cubicBezTo>
                  <a:pt x="111" y="2535"/>
                  <a:pt x="508" y="2408"/>
                  <a:pt x="666" y="2340"/>
                </a:cubicBezTo>
                <a:cubicBezTo>
                  <a:pt x="824" y="2272"/>
                  <a:pt x="831" y="2246"/>
                  <a:pt x="948" y="2166"/>
                </a:cubicBezTo>
                <a:cubicBezTo>
                  <a:pt x="1065" y="2086"/>
                  <a:pt x="1248" y="1959"/>
                  <a:pt x="1368" y="1860"/>
                </a:cubicBezTo>
                <a:cubicBezTo>
                  <a:pt x="1488" y="1761"/>
                  <a:pt x="1582" y="1663"/>
                  <a:pt x="1668" y="1572"/>
                </a:cubicBezTo>
                <a:cubicBezTo>
                  <a:pt x="1754" y="1481"/>
                  <a:pt x="1807" y="1401"/>
                  <a:pt x="1884" y="1314"/>
                </a:cubicBezTo>
                <a:cubicBezTo>
                  <a:pt x="1961" y="1227"/>
                  <a:pt x="2055" y="1138"/>
                  <a:pt x="2130" y="1050"/>
                </a:cubicBezTo>
                <a:cubicBezTo>
                  <a:pt x="2205" y="962"/>
                  <a:pt x="2226" y="903"/>
                  <a:pt x="2334" y="786"/>
                </a:cubicBezTo>
                <a:cubicBezTo>
                  <a:pt x="2442" y="669"/>
                  <a:pt x="2637" y="479"/>
                  <a:pt x="2778" y="348"/>
                </a:cubicBezTo>
                <a:cubicBezTo>
                  <a:pt x="2919" y="217"/>
                  <a:pt x="3096" y="72"/>
                  <a:pt x="3180" y="0"/>
                </a:cubicBezTo>
              </a:path>
            </a:pathLst>
          </a:custGeom>
          <a:noFill/>
          <a:ln w="31750" cap="flat" cmpd="sng">
            <a:solidFill>
              <a:schemeClr val="bg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4" name="Text Box 5">
            <a:extLst>
              <a:ext uri="{FF2B5EF4-FFF2-40B4-BE49-F238E27FC236}">
                <a16:creationId xmlns:a16="http://schemas.microsoft.com/office/drawing/2014/main" id="{FB4FCAD7-6FBD-2049-9E0B-992C2AF26B29}"/>
              </a:ext>
            </a:extLst>
          </p:cNvPr>
          <p:cNvSpPr txBox="1">
            <a:spLocks noChangeArrowheads="1"/>
          </p:cNvSpPr>
          <p:nvPr/>
        </p:nvSpPr>
        <p:spPr bwMode="gray">
          <a:xfrm rot="-2893837">
            <a:off x="4156075" y="3854451"/>
            <a:ext cx="12223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400" b="1">
                <a:solidFill>
                  <a:schemeClr val="bg1"/>
                </a:solidFill>
              </a:rPr>
              <a:t>Storm Track</a:t>
            </a:r>
          </a:p>
        </p:txBody>
      </p:sp>
      <p:sp>
        <p:nvSpPr>
          <p:cNvPr id="5" name="Oval 6">
            <a:extLst>
              <a:ext uri="{FF2B5EF4-FFF2-40B4-BE49-F238E27FC236}">
                <a16:creationId xmlns:a16="http://schemas.microsoft.com/office/drawing/2014/main" id="{529F51DE-8280-3F48-A108-8D56FC8432DD}"/>
              </a:ext>
            </a:extLst>
          </p:cNvPr>
          <p:cNvSpPr>
            <a:spLocks noChangeArrowheads="1"/>
          </p:cNvSpPr>
          <p:nvPr/>
        </p:nvSpPr>
        <p:spPr bwMode="gray">
          <a:xfrm>
            <a:off x="4171950" y="4810125"/>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6" name="Oval 7">
            <a:extLst>
              <a:ext uri="{FF2B5EF4-FFF2-40B4-BE49-F238E27FC236}">
                <a16:creationId xmlns:a16="http://schemas.microsoft.com/office/drawing/2014/main" id="{7D8965FC-1A8B-F147-B180-5AD193CC5947}"/>
              </a:ext>
            </a:extLst>
          </p:cNvPr>
          <p:cNvSpPr>
            <a:spLocks noChangeArrowheads="1"/>
          </p:cNvSpPr>
          <p:nvPr/>
        </p:nvSpPr>
        <p:spPr bwMode="gray">
          <a:xfrm>
            <a:off x="3524250" y="5305425"/>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7" name="Oval 8">
            <a:extLst>
              <a:ext uri="{FF2B5EF4-FFF2-40B4-BE49-F238E27FC236}">
                <a16:creationId xmlns:a16="http://schemas.microsoft.com/office/drawing/2014/main" id="{1DAF7A6A-952E-4043-8023-941407401EAD}"/>
              </a:ext>
            </a:extLst>
          </p:cNvPr>
          <p:cNvSpPr>
            <a:spLocks noChangeArrowheads="1"/>
          </p:cNvSpPr>
          <p:nvPr/>
        </p:nvSpPr>
        <p:spPr bwMode="gray">
          <a:xfrm>
            <a:off x="4629150" y="4391025"/>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8" name="Oval 9">
            <a:extLst>
              <a:ext uri="{FF2B5EF4-FFF2-40B4-BE49-F238E27FC236}">
                <a16:creationId xmlns:a16="http://schemas.microsoft.com/office/drawing/2014/main" id="{8B0463AA-54A4-A24A-8AEB-E09BBA68F1EB}"/>
              </a:ext>
            </a:extLst>
          </p:cNvPr>
          <p:cNvSpPr>
            <a:spLocks noChangeArrowheads="1"/>
          </p:cNvSpPr>
          <p:nvPr/>
        </p:nvSpPr>
        <p:spPr bwMode="gray">
          <a:xfrm>
            <a:off x="4972050" y="3962400"/>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 name="Oval 10">
            <a:extLst>
              <a:ext uri="{FF2B5EF4-FFF2-40B4-BE49-F238E27FC236}">
                <a16:creationId xmlns:a16="http://schemas.microsoft.com/office/drawing/2014/main" id="{0CE78156-A3F2-9B45-AC73-AC8D84D6A901}"/>
              </a:ext>
            </a:extLst>
          </p:cNvPr>
          <p:cNvSpPr>
            <a:spLocks noChangeArrowheads="1"/>
          </p:cNvSpPr>
          <p:nvPr/>
        </p:nvSpPr>
        <p:spPr bwMode="gray">
          <a:xfrm>
            <a:off x="5381625" y="3524250"/>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0" name="Oval 11">
            <a:extLst>
              <a:ext uri="{FF2B5EF4-FFF2-40B4-BE49-F238E27FC236}">
                <a16:creationId xmlns:a16="http://schemas.microsoft.com/office/drawing/2014/main" id="{A632F0FB-3F45-E04E-B751-DC49AB99A780}"/>
              </a:ext>
            </a:extLst>
          </p:cNvPr>
          <p:cNvSpPr>
            <a:spLocks noChangeArrowheads="1"/>
          </p:cNvSpPr>
          <p:nvPr/>
        </p:nvSpPr>
        <p:spPr bwMode="gray">
          <a:xfrm>
            <a:off x="5705475" y="3095625"/>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 name="Oval 12">
            <a:extLst>
              <a:ext uri="{FF2B5EF4-FFF2-40B4-BE49-F238E27FC236}">
                <a16:creationId xmlns:a16="http://schemas.microsoft.com/office/drawing/2014/main" id="{EFAF063A-A9AA-3043-AF62-E619B282DCF2}"/>
              </a:ext>
            </a:extLst>
          </p:cNvPr>
          <p:cNvSpPr>
            <a:spLocks noChangeArrowheads="1"/>
          </p:cNvSpPr>
          <p:nvPr/>
        </p:nvSpPr>
        <p:spPr bwMode="gray">
          <a:xfrm>
            <a:off x="6419850" y="2400300"/>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2" name="Oval 13">
            <a:extLst>
              <a:ext uri="{FF2B5EF4-FFF2-40B4-BE49-F238E27FC236}">
                <a16:creationId xmlns:a16="http://schemas.microsoft.com/office/drawing/2014/main" id="{B2663188-BF8C-EE41-A004-4A4CA57D14BA}"/>
              </a:ext>
            </a:extLst>
          </p:cNvPr>
          <p:cNvSpPr>
            <a:spLocks noChangeArrowheads="1"/>
          </p:cNvSpPr>
          <p:nvPr/>
        </p:nvSpPr>
        <p:spPr bwMode="gray">
          <a:xfrm>
            <a:off x="3057525" y="5572125"/>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3" name="Text Box 14">
            <a:extLst>
              <a:ext uri="{FF2B5EF4-FFF2-40B4-BE49-F238E27FC236}">
                <a16:creationId xmlns:a16="http://schemas.microsoft.com/office/drawing/2014/main" id="{6A87F90C-605B-8A43-A1D4-3F7ED469DDC1}"/>
              </a:ext>
            </a:extLst>
          </p:cNvPr>
          <p:cNvSpPr txBox="1">
            <a:spLocks noChangeArrowheads="1"/>
          </p:cNvSpPr>
          <p:nvPr/>
        </p:nvSpPr>
        <p:spPr bwMode="gray">
          <a:xfrm>
            <a:off x="4060825" y="4926013"/>
            <a:ext cx="79851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000" b="1">
                <a:solidFill>
                  <a:schemeClr val="bg1"/>
                </a:solidFill>
                <a:latin typeface="Arial Narrow" charset="0"/>
              </a:rPr>
              <a:t>03/13/93 06Z</a:t>
            </a:r>
          </a:p>
        </p:txBody>
      </p:sp>
      <p:sp>
        <p:nvSpPr>
          <p:cNvPr id="14" name="Text Box 15">
            <a:extLst>
              <a:ext uri="{FF2B5EF4-FFF2-40B4-BE49-F238E27FC236}">
                <a16:creationId xmlns:a16="http://schemas.microsoft.com/office/drawing/2014/main" id="{FBA7A675-EFB5-D145-B9EA-77B821230E0D}"/>
              </a:ext>
            </a:extLst>
          </p:cNvPr>
          <p:cNvSpPr txBox="1">
            <a:spLocks noChangeArrowheads="1"/>
          </p:cNvSpPr>
          <p:nvPr/>
        </p:nvSpPr>
        <p:spPr bwMode="gray">
          <a:xfrm>
            <a:off x="5603875" y="3201988"/>
            <a:ext cx="79851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000" b="1">
                <a:solidFill>
                  <a:schemeClr val="bg1"/>
                </a:solidFill>
                <a:latin typeface="Arial Narrow" charset="0"/>
              </a:rPr>
              <a:t>03/14/93 06Z</a:t>
            </a:r>
          </a:p>
        </p:txBody>
      </p:sp>
      <p:sp>
        <p:nvSpPr>
          <p:cNvPr id="15" name="Oval 16">
            <a:extLst>
              <a:ext uri="{FF2B5EF4-FFF2-40B4-BE49-F238E27FC236}">
                <a16:creationId xmlns:a16="http://schemas.microsoft.com/office/drawing/2014/main" id="{3323D3EE-B887-8649-9A6B-9D369AB1EFED}"/>
              </a:ext>
            </a:extLst>
          </p:cNvPr>
          <p:cNvSpPr>
            <a:spLocks noChangeArrowheads="1"/>
          </p:cNvSpPr>
          <p:nvPr/>
        </p:nvSpPr>
        <p:spPr bwMode="gray">
          <a:xfrm>
            <a:off x="7038975" y="1847850"/>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6" name="Rectangle 17">
            <a:extLst>
              <a:ext uri="{FF2B5EF4-FFF2-40B4-BE49-F238E27FC236}">
                <a16:creationId xmlns:a16="http://schemas.microsoft.com/office/drawing/2014/main" id="{26240B4F-1052-494D-BE6C-CCEC920D7BAD}"/>
              </a:ext>
            </a:extLst>
          </p:cNvPr>
          <p:cNvSpPr>
            <a:spLocks noChangeArrowheads="1"/>
          </p:cNvSpPr>
          <p:nvPr/>
        </p:nvSpPr>
        <p:spPr bwMode="gray">
          <a:xfrm>
            <a:off x="7648575" y="1885950"/>
            <a:ext cx="142875" cy="3819525"/>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7" name="Line 18">
            <a:extLst>
              <a:ext uri="{FF2B5EF4-FFF2-40B4-BE49-F238E27FC236}">
                <a16:creationId xmlns:a16="http://schemas.microsoft.com/office/drawing/2014/main" id="{3BC6D59D-0B02-DD46-BABA-F7F4A9819C75}"/>
              </a:ext>
            </a:extLst>
          </p:cNvPr>
          <p:cNvSpPr>
            <a:spLocks noChangeShapeType="1"/>
          </p:cNvSpPr>
          <p:nvPr/>
        </p:nvSpPr>
        <p:spPr bwMode="gray">
          <a:xfrm>
            <a:off x="7705725" y="1571625"/>
            <a:ext cx="85725" cy="31432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 name="Line 19">
            <a:extLst>
              <a:ext uri="{FF2B5EF4-FFF2-40B4-BE49-F238E27FC236}">
                <a16:creationId xmlns:a16="http://schemas.microsoft.com/office/drawing/2014/main" id="{EBB4F9C4-0282-A647-BB8E-E0CD54157D32}"/>
              </a:ext>
            </a:extLst>
          </p:cNvPr>
          <p:cNvSpPr>
            <a:spLocks noChangeShapeType="1"/>
          </p:cNvSpPr>
          <p:nvPr/>
        </p:nvSpPr>
        <p:spPr bwMode="gray">
          <a:xfrm flipV="1">
            <a:off x="7715250" y="5715000"/>
            <a:ext cx="85725" cy="31432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Tree>
    <p:extLst>
      <p:ext uri="{BB962C8B-B14F-4D97-AF65-F5344CB8AC3E}">
        <p14:creationId xmlns:p14="http://schemas.microsoft.com/office/powerpoint/2010/main" val="86384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930312-19930314-13.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1" y="0"/>
            <a:ext cx="8875059" cy="6858000"/>
          </a:xfrm>
          <a:prstGeom prst="rect">
            <a:avLst/>
          </a:prstGeom>
        </p:spPr>
      </p:pic>
      <p:sp>
        <p:nvSpPr>
          <p:cNvPr id="4" name="Rectangle 3"/>
          <p:cNvSpPr/>
          <p:nvPr/>
        </p:nvSpPr>
        <p:spPr>
          <a:xfrm>
            <a:off x="1658470" y="197416"/>
            <a:ext cx="4572000" cy="307777"/>
          </a:xfrm>
          <a:prstGeom prst="rect">
            <a:avLst/>
          </a:prstGeom>
        </p:spPr>
        <p:txBody>
          <a:bodyPr>
            <a:spAutoFit/>
          </a:bodyPr>
          <a:lstStyle/>
          <a:p>
            <a:r>
              <a:rPr lang="en-US" sz="1400" dirty="0"/>
              <a:t>http://</a:t>
            </a:r>
            <a:r>
              <a:rPr lang="en-US" sz="1400" dirty="0" err="1"/>
              <a:t>www.ncdc.noaa.gov</a:t>
            </a:r>
            <a:r>
              <a:rPr lang="en-US" sz="1400" dirty="0"/>
              <a:t>/snow-and-ice/</a:t>
            </a:r>
            <a:r>
              <a:rPr lang="en-US" sz="1400" dirty="0" err="1"/>
              <a:t>rsi</a:t>
            </a:r>
            <a:r>
              <a:rPr lang="en-US" sz="1400" dirty="0"/>
              <a:t>/</a:t>
            </a:r>
            <a:r>
              <a:rPr lang="en-US" sz="1400" dirty="0" err="1"/>
              <a:t>nesis</a:t>
            </a:r>
            <a:endParaRPr lang="en-US" sz="1400" dirty="0"/>
          </a:p>
        </p:txBody>
      </p:sp>
      <p:sp>
        <p:nvSpPr>
          <p:cNvPr id="2" name="Slide Number Placeholder 1"/>
          <p:cNvSpPr>
            <a:spLocks noGrp="1"/>
          </p:cNvSpPr>
          <p:nvPr>
            <p:ph type="sldNum" sz="quarter" idx="12"/>
          </p:nvPr>
        </p:nvSpPr>
        <p:spPr/>
        <p:txBody>
          <a:bodyPr/>
          <a:lstStyle/>
          <a:p>
            <a:fld id="{281B4842-3EED-C347-ACF0-73608E134896}" type="slidenum">
              <a:rPr lang="en-US" smtClean="0"/>
              <a:t>7</a:t>
            </a:fld>
            <a:endParaRPr lang="en-US"/>
          </a:p>
        </p:txBody>
      </p:sp>
      <p:sp>
        <p:nvSpPr>
          <p:cNvPr id="5" name="TextBox 4">
            <a:extLst>
              <a:ext uri="{FF2B5EF4-FFF2-40B4-BE49-F238E27FC236}">
                <a16:creationId xmlns:a16="http://schemas.microsoft.com/office/drawing/2014/main" id="{06D56990-1DAE-AD4D-ABEB-AB8DDDA0CBEC}"/>
              </a:ext>
            </a:extLst>
          </p:cNvPr>
          <p:cNvSpPr txBox="1"/>
          <p:nvPr/>
        </p:nvSpPr>
        <p:spPr>
          <a:xfrm>
            <a:off x="7639291" y="2947343"/>
            <a:ext cx="2504981" cy="461665"/>
          </a:xfrm>
          <a:prstGeom prst="rect">
            <a:avLst/>
          </a:prstGeom>
          <a:noFill/>
        </p:spPr>
        <p:txBody>
          <a:bodyPr wrap="none" rtlCol="0">
            <a:spAutoFit/>
          </a:bodyPr>
          <a:lstStyle/>
          <a:p>
            <a:r>
              <a:rPr lang="en-US" sz="2400" b="1" dirty="0"/>
              <a:t>Snowfall footprint</a:t>
            </a:r>
          </a:p>
        </p:txBody>
      </p:sp>
      <p:sp>
        <p:nvSpPr>
          <p:cNvPr id="6" name="TextBox 5">
            <a:extLst>
              <a:ext uri="{FF2B5EF4-FFF2-40B4-BE49-F238E27FC236}">
                <a16:creationId xmlns:a16="http://schemas.microsoft.com/office/drawing/2014/main" id="{32AC54B8-3C3A-9B42-A827-C71CEC1A4B02}"/>
              </a:ext>
            </a:extLst>
          </p:cNvPr>
          <p:cNvSpPr txBox="1"/>
          <p:nvPr/>
        </p:nvSpPr>
        <p:spPr>
          <a:xfrm>
            <a:off x="231493" y="1076235"/>
            <a:ext cx="5010218" cy="1200329"/>
          </a:xfrm>
          <a:prstGeom prst="rect">
            <a:avLst/>
          </a:prstGeom>
          <a:solidFill>
            <a:schemeClr val="bg1"/>
          </a:solidFill>
          <a:ln w="38100">
            <a:solidFill>
              <a:srgbClr val="C00000"/>
            </a:solidFill>
          </a:ln>
        </p:spPr>
        <p:txBody>
          <a:bodyPr wrap="none" rtlCol="0">
            <a:spAutoFit/>
          </a:bodyPr>
          <a:lstStyle/>
          <a:p>
            <a:r>
              <a:rPr lang="en-US" dirty="0"/>
              <a:t>One of the costliest weather disasters in US history,</a:t>
            </a:r>
          </a:p>
          <a:p>
            <a:r>
              <a:rPr lang="en-US" dirty="0"/>
              <a:t>not directly because of the snow, but rather due to:</a:t>
            </a:r>
          </a:p>
          <a:p>
            <a:pPr marL="342900" indent="-342900">
              <a:buAutoNum type="alphaLcParenBoth"/>
            </a:pPr>
            <a:r>
              <a:rPr lang="en-US" dirty="0"/>
              <a:t>Economic loses from business closures</a:t>
            </a:r>
          </a:p>
          <a:p>
            <a:pPr marL="342900" indent="-342900">
              <a:buAutoNum type="alphaLcParenBoth"/>
            </a:pPr>
            <a:r>
              <a:rPr lang="en-US" dirty="0"/>
              <a:t>Damage from </a:t>
            </a:r>
            <a:r>
              <a:rPr lang="en-US" i="1" dirty="0"/>
              <a:t>wind</a:t>
            </a:r>
            <a:r>
              <a:rPr lang="en-US" dirty="0"/>
              <a:t> significant in many places</a:t>
            </a:r>
          </a:p>
        </p:txBody>
      </p:sp>
    </p:spTree>
    <p:extLst>
      <p:ext uri="{BB962C8B-B14F-4D97-AF65-F5344CB8AC3E}">
        <p14:creationId xmlns:p14="http://schemas.microsoft.com/office/powerpoint/2010/main" val="17479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81B4842-3EED-C347-ACF0-73608E134896}" type="slidenum">
              <a:rPr lang="en-US" smtClean="0"/>
              <a:t>8</a:t>
            </a:fld>
            <a:endParaRPr lang="en-US"/>
          </a:p>
        </p:txBody>
      </p:sp>
      <p:pic>
        <p:nvPicPr>
          <p:cNvPr id="3" name="Picture 2" descr="Screen Shot 2016-04-26 at 11.27.57 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890"/>
            <a:ext cx="9144000" cy="6855110"/>
          </a:xfrm>
          <a:prstGeom prst="rect">
            <a:avLst/>
          </a:prstGeom>
        </p:spPr>
      </p:pic>
      <p:sp>
        <p:nvSpPr>
          <p:cNvPr id="4" name="Rectangle 3"/>
          <p:cNvSpPr/>
          <p:nvPr/>
        </p:nvSpPr>
        <p:spPr>
          <a:xfrm>
            <a:off x="1783454" y="423292"/>
            <a:ext cx="8884547" cy="65541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33243" y="2198383"/>
            <a:ext cx="600838"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0730" y="1897531"/>
            <a:ext cx="2006190" cy="307777"/>
          </a:xfrm>
          <a:prstGeom prst="rect">
            <a:avLst/>
          </a:prstGeom>
          <a:noFill/>
        </p:spPr>
        <p:txBody>
          <a:bodyPr wrap="none" rtlCol="0">
            <a:spAutoFit/>
          </a:bodyPr>
          <a:lstStyle/>
          <a:p>
            <a:r>
              <a:rPr lang="en-US" sz="1400" dirty="0">
                <a:solidFill>
                  <a:srgbClr val="FF0000"/>
                </a:solidFill>
              </a:rPr>
              <a:t>Most recent event on list</a:t>
            </a:r>
          </a:p>
        </p:txBody>
      </p:sp>
      <p:sp>
        <p:nvSpPr>
          <p:cNvPr id="11" name="Rectangle 10">
            <a:extLst>
              <a:ext uri="{FF2B5EF4-FFF2-40B4-BE49-F238E27FC236}">
                <a16:creationId xmlns:a16="http://schemas.microsoft.com/office/drawing/2014/main" id="{A41064C3-C242-EF47-BF6E-A4A799981908}"/>
              </a:ext>
            </a:extLst>
          </p:cNvPr>
          <p:cNvSpPr/>
          <p:nvPr/>
        </p:nvSpPr>
        <p:spPr>
          <a:xfrm>
            <a:off x="7515260" y="5168898"/>
            <a:ext cx="4572000" cy="523220"/>
          </a:xfrm>
          <a:prstGeom prst="rect">
            <a:avLst/>
          </a:prstGeom>
          <a:solidFill>
            <a:schemeClr val="bg1"/>
          </a:solidFill>
          <a:ln w="38100">
            <a:solidFill>
              <a:srgbClr val="C00000"/>
            </a:solidFill>
          </a:ln>
        </p:spPr>
        <p:txBody>
          <a:bodyPr>
            <a:spAutoFit/>
          </a:bodyPr>
          <a:lstStyle/>
          <a:p>
            <a:r>
              <a:rPr lang="en-US" sz="1400" dirty="0"/>
              <a:t>More on the NESIS snow impact scale</a:t>
            </a:r>
          </a:p>
          <a:p>
            <a:r>
              <a:rPr lang="en-US" sz="1400" dirty="0"/>
              <a:t>http://</a:t>
            </a:r>
            <a:r>
              <a:rPr lang="en-US" sz="1400" dirty="0" err="1"/>
              <a:t>www.ncdc.noaa.gov</a:t>
            </a:r>
            <a:r>
              <a:rPr lang="en-US" sz="1400" dirty="0"/>
              <a:t>/snow-and-ice/</a:t>
            </a:r>
            <a:r>
              <a:rPr lang="en-US" sz="1400" dirty="0" err="1"/>
              <a:t>rsi</a:t>
            </a:r>
            <a:r>
              <a:rPr lang="en-US" sz="1400" dirty="0"/>
              <a:t>/</a:t>
            </a:r>
            <a:r>
              <a:rPr lang="en-US" sz="1400" dirty="0" err="1"/>
              <a:t>nesis</a:t>
            </a:r>
            <a:endParaRPr lang="en-US" sz="1400" dirty="0"/>
          </a:p>
        </p:txBody>
      </p:sp>
      <p:sp>
        <p:nvSpPr>
          <p:cNvPr id="2" name="TextBox 1">
            <a:extLst>
              <a:ext uri="{FF2B5EF4-FFF2-40B4-BE49-F238E27FC236}">
                <a16:creationId xmlns:a16="http://schemas.microsoft.com/office/drawing/2014/main" id="{E6C21ABA-02C5-3E73-2670-5D553C94669A}"/>
              </a:ext>
            </a:extLst>
          </p:cNvPr>
          <p:cNvSpPr txBox="1"/>
          <p:nvPr/>
        </p:nvSpPr>
        <p:spPr>
          <a:xfrm>
            <a:off x="102837" y="3814475"/>
            <a:ext cx="1717521" cy="2031325"/>
          </a:xfrm>
          <a:prstGeom prst="rect">
            <a:avLst/>
          </a:prstGeom>
          <a:noFill/>
        </p:spPr>
        <p:txBody>
          <a:bodyPr wrap="none" rtlCol="0">
            <a:spAutoFit/>
          </a:bodyPr>
          <a:lstStyle/>
          <a:p>
            <a:r>
              <a:rPr lang="en-US" b="1" dirty="0" err="1"/>
              <a:t>NorthEast</a:t>
            </a:r>
            <a:r>
              <a:rPr lang="en-US" b="1" dirty="0"/>
              <a:t> Snow</a:t>
            </a:r>
          </a:p>
          <a:p>
            <a:r>
              <a:rPr lang="en-US" b="1" dirty="0"/>
              <a:t>Impact Scale</a:t>
            </a:r>
          </a:p>
          <a:p>
            <a:r>
              <a:rPr lang="en-US" b="1" dirty="0"/>
              <a:t>[NESIS]</a:t>
            </a:r>
          </a:p>
          <a:p>
            <a:r>
              <a:rPr lang="en-US" dirty="0"/>
              <a:t>• snow depth</a:t>
            </a:r>
          </a:p>
          <a:p>
            <a:r>
              <a:rPr lang="en-US" dirty="0"/>
              <a:t> weighted by </a:t>
            </a:r>
          </a:p>
          <a:p>
            <a:r>
              <a:rPr lang="en-US" dirty="0"/>
              <a:t> population and</a:t>
            </a:r>
          </a:p>
          <a:p>
            <a:r>
              <a:rPr lang="en-US" dirty="0"/>
              <a:t> area</a:t>
            </a:r>
          </a:p>
        </p:txBody>
      </p:sp>
    </p:spTree>
    <p:extLst>
      <p:ext uri="{BB962C8B-B14F-4D97-AF65-F5344CB8AC3E}">
        <p14:creationId xmlns:p14="http://schemas.microsoft.com/office/powerpoint/2010/main" val="80232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E396-3232-BF47-9DAB-598BBDD1F5A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3FB31DF-8D24-944D-8A23-B4E726F15DE7}"/>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This </a:t>
            </a:r>
            <a:r>
              <a:rPr lang="en-US" dirty="0" err="1">
                <a:latin typeface="Calibri" panose="020F0502020204030204" pitchFamily="34" charset="0"/>
                <a:cs typeface="Calibri" panose="020F0502020204030204" pitchFamily="34" charset="0"/>
              </a:rPr>
              <a:t>Powerpoint</a:t>
            </a:r>
            <a:endParaRPr lang="en-US" dirty="0">
              <a:latin typeface="Calibri" panose="020F0502020204030204" pitchFamily="34" charset="0"/>
              <a:cs typeface="Calibri" panose="020F0502020204030204" pitchFamily="34" charset="0"/>
            </a:endParaRPr>
          </a:p>
          <a:p>
            <a:r>
              <a:rPr lang="en-US" dirty="0" err="1">
                <a:latin typeface="Calibri" panose="020F0502020204030204" pitchFamily="34" charset="0"/>
                <a:cs typeface="Calibri" panose="020F0502020204030204" pitchFamily="34" charset="0"/>
              </a:rPr>
              <a:t>Powerpoint</a:t>
            </a:r>
            <a:r>
              <a:rPr lang="en-US" dirty="0">
                <a:latin typeface="Calibri" panose="020F0502020204030204" pitchFamily="34" charset="0"/>
                <a:cs typeface="Calibri" panose="020F0502020204030204" pitchFamily="34" charset="0"/>
              </a:rPr>
              <a:t> from Class #7 and </a:t>
            </a:r>
            <a:r>
              <a:rPr lang="en-US" sz="2400" dirty="0" err="1">
                <a:latin typeface="Courier" pitchFamily="2" charset="0"/>
                <a:cs typeface="Calibri" panose="020F0502020204030204" pitchFamily="34" charset="0"/>
              </a:rPr>
              <a:t>cartopy.ipynb</a:t>
            </a:r>
            <a:r>
              <a:rPr lang="en-US" sz="2400" dirty="0">
                <a:latin typeface="Courier" pitchFamily="2" charset="0"/>
                <a:cs typeface="Calibri" panose="020F0502020204030204" pitchFamily="34" charset="0"/>
              </a:rPr>
              <a:t> </a:t>
            </a:r>
            <a:r>
              <a:rPr lang="en-US" dirty="0">
                <a:latin typeface="Calibri" panose="020F0502020204030204" pitchFamily="34" charset="0"/>
                <a:cs typeface="Calibri" panose="020F0502020204030204" pitchFamily="34" charset="0"/>
              </a:rPr>
              <a:t>on </a:t>
            </a:r>
            <a:r>
              <a:rPr lang="en-US" dirty="0" err="1">
                <a:latin typeface="Calibri" panose="020F0502020204030204" pitchFamily="34" charset="0"/>
                <a:cs typeface="Calibri" panose="020F0502020204030204" pitchFamily="34" charset="0"/>
              </a:rPr>
              <a:t>Cartopy</a:t>
            </a:r>
            <a:r>
              <a:rPr lang="en-US" dirty="0">
                <a:latin typeface="Calibri" panose="020F0502020204030204" pitchFamily="34" charset="0"/>
                <a:cs typeface="Calibri" panose="020F0502020204030204" pitchFamily="34" charset="0"/>
              </a:rPr>
              <a:t>, projections, map features, intro to subplots</a:t>
            </a:r>
          </a:p>
          <a:p>
            <a:r>
              <a:rPr lang="en-US" dirty="0" err="1">
                <a:latin typeface="Calibri" panose="020F0502020204030204" pitchFamily="34" charset="0"/>
                <a:cs typeface="Calibri" panose="020F0502020204030204" pitchFamily="34" charset="0"/>
              </a:rPr>
              <a:t>Powerpoint</a:t>
            </a:r>
            <a:r>
              <a:rPr lang="en-US" dirty="0">
                <a:latin typeface="Calibri" panose="020F0502020204030204" pitchFamily="34" charset="0"/>
                <a:cs typeface="Calibri" panose="020F0502020204030204" pitchFamily="34" charset="0"/>
              </a:rPr>
              <a:t> from Class #8 and </a:t>
            </a:r>
            <a:r>
              <a:rPr lang="en-US" sz="2400" dirty="0" err="1">
                <a:latin typeface="Courier" pitchFamily="2" charset="0"/>
                <a:cs typeface="Calibri" panose="020F0502020204030204" pitchFamily="34" charset="0"/>
              </a:rPr>
              <a:t>irma_xarray_cartopy.ipynb</a:t>
            </a:r>
            <a:r>
              <a:rPr lang="en-US" sz="2400" dirty="0">
                <a:latin typeface="Courier" pitchFamily="2" charset="0"/>
                <a:cs typeface="Calibri" panose="020F0502020204030204" pitchFamily="34" charset="0"/>
              </a:rPr>
              <a:t> </a:t>
            </a:r>
            <a:r>
              <a:rPr lang="en-US" dirty="0">
                <a:latin typeface="Calibri" panose="020F0502020204030204" pitchFamily="34" charset="0"/>
                <a:cs typeface="Calibri" panose="020F0502020204030204" pitchFamily="34" charset="0"/>
              </a:rPr>
              <a:t>for </a:t>
            </a:r>
            <a:r>
              <a:rPr lang="en-US" sz="2400" dirty="0" err="1">
                <a:latin typeface="Courier" pitchFamily="2" charset="0"/>
                <a:cs typeface="Calibri" panose="020F0502020204030204" pitchFamily="34" charset="0"/>
              </a:rPr>
              <a:t>xarray</a:t>
            </a:r>
            <a:r>
              <a:rPr lang="en-US" dirty="0">
                <a:latin typeface="Calibri" panose="020F0502020204030204" pitchFamily="34" charset="0"/>
                <a:cs typeface="Calibri" panose="020F0502020204030204" pitchFamily="34" charset="0"/>
              </a:rPr>
              <a:t> and </a:t>
            </a:r>
            <a:r>
              <a:rPr lang="en-US" sz="2400" dirty="0" err="1">
                <a:latin typeface="Courier" pitchFamily="2" charset="0"/>
                <a:cs typeface="Calibri" panose="020F0502020204030204" pitchFamily="34" charset="0"/>
              </a:rPr>
              <a:t>pcolormesh</a:t>
            </a:r>
            <a:endParaRPr lang="en-US" dirty="0">
              <a:latin typeface="Courier" pitchFamily="2" charset="0"/>
              <a:cs typeface="Calibri" panose="020F0502020204030204" pitchFamily="34" charset="0"/>
            </a:endParaRPr>
          </a:p>
          <a:p>
            <a:r>
              <a:rPr lang="en-US" dirty="0" err="1">
                <a:latin typeface="Calibri" panose="020F0502020204030204" pitchFamily="34" charset="0"/>
                <a:cs typeface="Calibri" panose="020F0502020204030204" pitchFamily="34" charset="0"/>
              </a:rPr>
              <a:t>Powerpoint</a:t>
            </a:r>
            <a:r>
              <a:rPr lang="en-US" dirty="0">
                <a:latin typeface="Calibri" panose="020F0502020204030204" pitchFamily="34" charset="0"/>
                <a:cs typeface="Calibri" panose="020F0502020204030204" pitchFamily="34" charset="0"/>
              </a:rPr>
              <a:t> from Class #10 and the GFS GRIB demo </a:t>
            </a:r>
            <a:r>
              <a:rPr lang="en-US" sz="2400" dirty="0" err="1">
                <a:latin typeface="Courier" pitchFamily="2" charset="0"/>
                <a:cs typeface="Calibri" panose="020F0502020204030204" pitchFamily="34" charset="0"/>
              </a:rPr>
              <a:t>GFS_plot_exercise.ipynb</a:t>
            </a:r>
            <a:r>
              <a:rPr lang="en-US" sz="2400" dirty="0">
                <a:latin typeface="Courier" pitchFamily="2" charset="0"/>
                <a:cs typeface="Calibri" panose="020F0502020204030204" pitchFamily="34" charset="0"/>
              </a:rPr>
              <a:t> </a:t>
            </a:r>
            <a:r>
              <a:rPr lang="en-US" dirty="0">
                <a:latin typeface="Calibri" panose="020F0502020204030204" pitchFamily="34" charset="0"/>
                <a:cs typeface="Calibri" panose="020F0502020204030204" pitchFamily="34" charset="0"/>
              </a:rPr>
              <a:t>for reading GRIB files</a:t>
            </a:r>
            <a:endParaRPr lang="en-US" sz="2400" dirty="0">
              <a:latin typeface="Courier" pitchFamily="2"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C0332AB-0422-E040-A900-4E2C2C92F601}"/>
              </a:ext>
            </a:extLst>
          </p:cNvPr>
          <p:cNvSpPr>
            <a:spLocks noGrp="1"/>
          </p:cNvSpPr>
          <p:nvPr>
            <p:ph type="sldNum" sz="quarter" idx="12"/>
          </p:nvPr>
        </p:nvSpPr>
        <p:spPr/>
        <p:txBody>
          <a:bodyPr/>
          <a:lstStyle/>
          <a:p>
            <a:fld id="{B4059AB8-0FC3-FD4E-BA4D-449601F589AB}" type="slidenum">
              <a:rPr lang="en-US" smtClean="0"/>
              <a:t>9</a:t>
            </a:fld>
            <a:endParaRPr lang="en-US"/>
          </a:p>
        </p:txBody>
      </p:sp>
    </p:spTree>
    <p:extLst>
      <p:ext uri="{BB962C8B-B14F-4D97-AF65-F5344CB8AC3E}">
        <p14:creationId xmlns:p14="http://schemas.microsoft.com/office/powerpoint/2010/main" val="2703959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42566</TotalTime>
  <Words>2760</Words>
  <Application>Microsoft Macintosh PowerPoint</Application>
  <PresentationFormat>Widescreen</PresentationFormat>
  <Paragraphs>313</Paragraphs>
  <Slides>35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Narrow</vt:lpstr>
      <vt:lpstr>Calibri</vt:lpstr>
      <vt:lpstr>Calibri Light</vt:lpstr>
      <vt:lpstr>Courier</vt:lpstr>
      <vt:lpstr>Office Theme</vt:lpstr>
      <vt:lpstr>Class #13</vt:lpstr>
      <vt:lpstr>Class roadmap</vt:lpstr>
      <vt:lpstr>Some background</vt:lpstr>
      <vt:lpstr>PowerPoint Presentation</vt:lpstr>
      <vt:lpstr>PowerPoint Presentation</vt:lpstr>
      <vt:lpstr>Animation of the SLP field</vt:lpstr>
      <vt:lpstr>PowerPoint Presentation</vt:lpstr>
      <vt:lpstr>PowerPoint Presentation</vt:lpstr>
      <vt:lpstr>Resources</vt:lpstr>
      <vt:lpstr>Plots we will make</vt:lpstr>
      <vt:lpstr>PowerPoint Presentation</vt:lpstr>
      <vt:lpstr>PowerPoint Presentation</vt:lpstr>
      <vt:lpstr>PowerPoint Presentation</vt:lpstr>
      <vt:lpstr>SOC script</vt:lpstr>
      <vt:lpstr>Cell #1 – Openers</vt:lpstr>
      <vt:lpstr>Cell #2 – For adding map features</vt:lpstr>
      <vt:lpstr>Cell #3 – Open the dataset</vt:lpstr>
      <vt:lpstr>Cell #4 – Examine contents, identify variables [we’ll read in variables in next cell]</vt:lpstr>
      <vt:lpstr>We have multiple times!</vt:lpstr>
      <vt:lpstr>Cell #5 – Extract data for 3/13 at 18Z </vt:lpstr>
      <vt:lpstr>Cell #6 – SLP max/min and get lat and lon</vt:lpstr>
      <vt:lpstr>Cell #7 – Plot SLP for 3/13 18Z</vt:lpstr>
      <vt:lpstr>PowerPoint Presentation</vt:lpstr>
      <vt:lpstr>The colormesh plot</vt:lpstr>
      <vt:lpstr>The contour plot</vt:lpstr>
      <vt:lpstr>Cell #8 – Make a snow depth change plot</vt:lpstr>
      <vt:lpstr>PowerPoint Presentation</vt:lpstr>
      <vt:lpstr>PowerPoint Presentation</vt:lpstr>
      <vt:lpstr>PowerPoint Presentation</vt:lpstr>
      <vt:lpstr>Cell #9 – 4-panel SLP plot</vt:lpstr>
      <vt:lpstr>PowerPoint Presentation</vt:lpstr>
      <vt:lpstr>4-panel details - 1</vt:lpstr>
      <vt:lpstr>4-panel details - 2</vt:lpstr>
      <vt:lpstr>4-panel details - 3</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#2</dc:title>
  <dc:creator>Fovell, Robert</dc:creator>
  <cp:lastModifiedBy>Fovell, Robert</cp:lastModifiedBy>
  <cp:revision>422</cp:revision>
  <dcterms:created xsi:type="dcterms:W3CDTF">2020-07-27T19:35:43Z</dcterms:created>
  <dcterms:modified xsi:type="dcterms:W3CDTF">2022-11-29T21:26:17Z</dcterms:modified>
</cp:coreProperties>
</file>