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300" r:id="rId3"/>
    <p:sldId id="299" r:id="rId4"/>
    <p:sldId id="301" r:id="rId5"/>
    <p:sldId id="302" r:id="rId6"/>
    <p:sldId id="303" r:id="rId7"/>
    <p:sldId id="304" r:id="rId8"/>
    <p:sldId id="306" r:id="rId9"/>
    <p:sldId id="305" r:id="rId10"/>
    <p:sldId id="290" r:id="rId11"/>
    <p:sldId id="298" r:id="rId12"/>
    <p:sldId id="307" r:id="rId13"/>
    <p:sldId id="310" r:id="rId14"/>
    <p:sldId id="314" r:id="rId15"/>
    <p:sldId id="312" r:id="rId16"/>
    <p:sldId id="311" r:id="rId17"/>
    <p:sldId id="313" r:id="rId18"/>
    <p:sldId id="259" r:id="rId19"/>
    <p:sldId id="263" r:id="rId20"/>
    <p:sldId id="261" r:id="rId21"/>
    <p:sldId id="262" r:id="rId22"/>
    <p:sldId id="271" r:id="rId23"/>
    <p:sldId id="264" r:id="rId24"/>
    <p:sldId id="270" r:id="rId25"/>
    <p:sldId id="273" r:id="rId26"/>
    <p:sldId id="308" r:id="rId27"/>
    <p:sldId id="266" r:id="rId28"/>
    <p:sldId id="267" r:id="rId29"/>
    <p:sldId id="274" r:id="rId30"/>
    <p:sldId id="272" r:id="rId31"/>
    <p:sldId id="268" r:id="rId32"/>
    <p:sldId id="269" r:id="rId33"/>
    <p:sldId id="265" r:id="rId34"/>
    <p:sldId id="275" r:id="rId35"/>
    <p:sldId id="277" r:id="rId36"/>
    <p:sldId id="278" r:id="rId37"/>
    <p:sldId id="280" r:id="rId38"/>
    <p:sldId id="281" r:id="rId39"/>
    <p:sldId id="279" r:id="rId40"/>
    <p:sldId id="282" r:id="rId41"/>
    <p:sldId id="286" r:id="rId42"/>
    <p:sldId id="283" r:id="rId43"/>
    <p:sldId id="284" r:id="rId44"/>
    <p:sldId id="285" r:id="rId45"/>
    <p:sldId id="288" r:id="rId46"/>
    <p:sldId id="297" r:id="rId47"/>
    <p:sldId id="294" r:id="rId48"/>
    <p:sldId id="289" r:id="rId49"/>
    <p:sldId id="291" r:id="rId50"/>
    <p:sldId id="296" r:id="rId51"/>
    <p:sldId id="31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5704"/>
  </p:normalViewPr>
  <p:slideViewPr>
    <p:cSldViewPr snapToGrid="0" snapToObjects="1">
      <p:cViewPr varScale="1">
        <p:scale>
          <a:sx n="113" d="100"/>
          <a:sy n="113" d="100"/>
        </p:scale>
        <p:origin x="2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4A9BE-522F-E449-B3C4-9F327C55D874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D5A61-E938-7946-BE5D-8324135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69BE-72F3-4B4D-9979-59ABCC3A3B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96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8CFB061-50A9-B741-9BC2-E61A8EE156F8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Confining anvil outflow into a shallower layer at 4000 s leads to stronger outflow at the selected location at 6000 s (end time)</a:t>
            </a:r>
          </a:p>
        </p:txBody>
      </p:sp>
    </p:spTree>
    <p:extLst>
      <p:ext uri="{BB962C8B-B14F-4D97-AF65-F5344CB8AC3E}">
        <p14:creationId xmlns:p14="http://schemas.microsoft.com/office/powerpoint/2010/main" val="921043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8CFB061-50A9-B741-9BC2-E61A8EE156F8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Model is providing the sensitivity – WE are providing the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59285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D740992-BDC3-9F4A-81EF-346C57A2BD3A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790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CE2529A-29B5-0847-BB58-1769B437A4E2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187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3BD96C4-1B8D-114C-8804-4E5161DC9A8E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351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3BD96C4-1B8D-114C-8804-4E5161DC9A8E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8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3BD96C4-1B8D-114C-8804-4E5161DC9A8E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606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60D099A-4705-714B-9188-0F591E1355B2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1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4C41500-F1F3-B742-A175-2AC5597B99F9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Lower aspect: want ∆J &gt; 0.  Since </a:t>
            </a:r>
            <a:r>
              <a:rPr lang="en-US" dirty="0" err="1">
                <a:cs typeface="+mn-cs"/>
              </a:rPr>
              <a:t>sens</a:t>
            </a:r>
            <a:r>
              <a:rPr lang="en-US" dirty="0">
                <a:cs typeface="+mn-cs"/>
              </a:rPr>
              <a:t> neg, want to apply neg </a:t>
            </a:r>
            <a:r>
              <a:rPr lang="en-US" dirty="0" err="1">
                <a:cs typeface="+mn-cs"/>
              </a:rPr>
              <a:t>perts</a:t>
            </a:r>
            <a:r>
              <a:rPr lang="en-US" dirty="0">
                <a:cs typeface="+mn-cs"/>
              </a:rPr>
              <a:t>.  Theta’ already neg so make cold air COLDER.</a:t>
            </a:r>
          </a:p>
        </p:txBody>
      </p:sp>
    </p:spTree>
    <p:extLst>
      <p:ext uri="{BB962C8B-B14F-4D97-AF65-F5344CB8AC3E}">
        <p14:creationId xmlns:p14="http://schemas.microsoft.com/office/powerpoint/2010/main" val="1635093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BEC4FB3-A7AB-F94C-96CC-008D1F3EE3B9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BOTH plots are middle </a:t>
            </a:r>
            <a:r>
              <a:rPr lang="en-US" dirty="0" err="1">
                <a:cs typeface="+mn-cs"/>
              </a:rPr>
              <a:t>tropo</a:t>
            </a:r>
            <a:r>
              <a:rPr lang="en-US" dirty="0">
                <a:cs typeface="+mn-cs"/>
              </a:rPr>
              <a:t> aspect, at diff times</a:t>
            </a:r>
          </a:p>
        </p:txBody>
      </p:sp>
    </p:spTree>
    <p:extLst>
      <p:ext uri="{BB962C8B-B14F-4D97-AF65-F5344CB8AC3E}">
        <p14:creationId xmlns:p14="http://schemas.microsoft.com/office/powerpoint/2010/main" val="138710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C3BE5B-FD4D-F44A-9529-72EBBC5E8448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22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Lucida Grande" charset="0"/>
              </a:rPr>
              <a:t>08jul03-KLNX-multicell.GIF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84008E7-BD63-BB4E-8BDC-E8AACC54B6E3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473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3F2B082-B1F6-7640-A990-1E6F65ACB846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PM model setup</a:t>
            </a: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36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293D453-EFE5-AA42-8DD6-61D8726BBA8C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76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A35D90A-5E7F-7B48-8C59-2ECAA800B84E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39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08BF9A-8FE1-C84B-BE89-5116C0790BC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86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Also show multiple cells in conceptual model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know the literature – to know what is known – but also run the risk of inheriting wrong ideas and assumptions.  But fresh eyes can possibly see past that…</a:t>
            </a:r>
          </a:p>
          <a:p>
            <a:r>
              <a:rPr lang="en-US" dirty="0"/>
              <a:t>We see things through the lens of what we know.  Sometimes that lens becomes warped or is distorted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D5A61-E938-7946-BE5D-8324135699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0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5E4D9C6-CB7C-FF49-AE4D-DDB9D9881256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106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3F2B082-B1F6-7640-A990-1E6F65ACB846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PM model setup</a:t>
            </a: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5B54C36-7658-7C4A-94A9-6ADCB532596D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80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9547DE9-DD17-FF40-A4ED-3639A73CF113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29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8CFB061-50A9-B741-9BC2-E61A8EE156F8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61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8E52-98BB-9443-9DDC-D040678A2F83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9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38DC-43C8-1F49-9389-A56DBC836CD0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6F-490E-EF4F-BDC2-E5CAC7A20C5E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5E60-10F8-164E-AFA5-607A2DC3819C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9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9D92-C78E-1746-BB3A-B14660FC044E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5226-302D-FF4D-A6A3-9F163966FA9E}" type="datetime1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4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A827-7097-3843-A435-8F2A09BAA63A}" type="datetime1">
              <a:rPr lang="en-US" smtClean="0"/>
              <a:t>11/22/21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7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029E-2F12-FB4F-AB10-8C2626E86351}" type="datetime1">
              <a:rPr lang="en-US" smtClean="0"/>
              <a:t>11/22/21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05FD-0763-EA4E-BC7E-F865186D6E61}" type="datetime1">
              <a:rPr lang="en-US" smtClean="0"/>
              <a:t>11/22/21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DB92-0161-6B4C-9BD5-5A85CB69A7C8}" type="datetime1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6B36-EE10-1C4F-B744-9EF9A17E8756}" type="datetime1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845C-A3DD-3C47-92F4-7BFE13F08248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6.jpe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Adjoint models: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ATM 562</a:t>
            </a:r>
          </a:p>
          <a:p>
            <a:r>
              <a:rPr lang="en-US" dirty="0" err="1"/>
              <a:t>Fovell</a:t>
            </a:r>
            <a:endParaRPr lang="en-US" dirty="0"/>
          </a:p>
          <a:p>
            <a:r>
              <a:rPr lang="en-US" dirty="0"/>
              <a:t>Fall 2021</a:t>
            </a:r>
          </a:p>
          <a:p>
            <a:r>
              <a:rPr lang="en-US" dirty="0"/>
              <a:t>(See course notes, Chapter 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9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the </a:t>
            </a:r>
            <a:r>
              <a:rPr lang="en-US" dirty="0" err="1"/>
              <a:t>adjoint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91" y="2429819"/>
            <a:ext cx="5435600" cy="261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397" y="1690688"/>
            <a:ext cx="3187700" cy="1282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2205" y="3472249"/>
            <a:ext cx="36873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 Run the control model to time </a:t>
            </a:r>
            <a:r>
              <a:rPr lang="en-US" i="1" dirty="0"/>
              <a:t>N</a:t>
            </a:r>
          </a:p>
          <a:p>
            <a:r>
              <a:rPr lang="en-US" dirty="0"/>
              <a:t>	and save </a:t>
            </a:r>
            <a:r>
              <a:rPr lang="en-US" b="1" dirty="0"/>
              <a:t>C</a:t>
            </a:r>
            <a:r>
              <a:rPr lang="en-US" i="1" baseline="-25000" dirty="0"/>
              <a:t>n</a:t>
            </a:r>
            <a:r>
              <a:rPr lang="en-US" dirty="0"/>
              <a:t> every time step</a:t>
            </a:r>
          </a:p>
          <a:p>
            <a:endParaRPr lang="en-US" dirty="0"/>
          </a:p>
          <a:p>
            <a:r>
              <a:rPr lang="en-US" dirty="0"/>
              <a:t>(2) Initialize </a:t>
            </a:r>
            <a:r>
              <a:rPr lang="en-US" dirty="0" err="1"/>
              <a:t>adjoint</a:t>
            </a:r>
            <a:r>
              <a:rPr lang="en-US" dirty="0"/>
              <a:t> at time </a:t>
            </a:r>
            <a:r>
              <a:rPr lang="en-US" i="1" dirty="0"/>
              <a:t>N</a:t>
            </a:r>
          </a:p>
          <a:p>
            <a:endParaRPr lang="en-US" dirty="0"/>
          </a:p>
          <a:p>
            <a:r>
              <a:rPr lang="en-US" dirty="0"/>
              <a:t>(3) Integrate </a:t>
            </a:r>
            <a:r>
              <a:rPr lang="en-US" dirty="0" err="1"/>
              <a:t>adjoint</a:t>
            </a:r>
            <a:r>
              <a:rPr lang="en-US" dirty="0"/>
              <a:t> backwards,</a:t>
            </a:r>
          </a:p>
          <a:p>
            <a:r>
              <a:rPr lang="en-US" dirty="0"/>
              <a:t>	reading in </a:t>
            </a:r>
            <a:r>
              <a:rPr lang="en-US" b="1" dirty="0"/>
              <a:t>C</a:t>
            </a:r>
            <a:r>
              <a:rPr lang="en-US" i="1" baseline="-25000" dirty="0"/>
              <a:t>n</a:t>
            </a:r>
            <a:r>
              <a:rPr lang="en-US" dirty="0"/>
              <a:t> from archive</a:t>
            </a:r>
          </a:p>
          <a:p>
            <a:endParaRPr lang="en-US" dirty="0"/>
          </a:p>
          <a:p>
            <a:r>
              <a:rPr lang="en-US" i="1" dirty="0"/>
              <a:t>You DON’T need to integrate the TLM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5443" y="1894114"/>
            <a:ext cx="3536654" cy="163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ADCB8A-BE2C-BC49-B3B6-8FDA9E5003EA}"/>
              </a:ext>
            </a:extLst>
          </p:cNvPr>
          <p:cNvCxnSpPr>
            <a:cxnSpLocks/>
          </p:cNvCxnSpPr>
          <p:nvPr/>
        </p:nvCxnSpPr>
        <p:spPr>
          <a:xfrm>
            <a:off x="2575278" y="2973002"/>
            <a:ext cx="37295" cy="1599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870A5A2-5DB0-0547-BBEC-97D5ECAA8C48}"/>
              </a:ext>
            </a:extLst>
          </p:cNvPr>
          <p:cNvSpPr/>
          <p:nvPr/>
        </p:nvSpPr>
        <p:spPr>
          <a:xfrm>
            <a:off x="2093585" y="2299191"/>
            <a:ext cx="963386" cy="77058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BB0C96-3063-FE46-B0D9-D74CAFAA204D}"/>
              </a:ext>
            </a:extLst>
          </p:cNvPr>
          <p:cNvSpPr/>
          <p:nvPr/>
        </p:nvSpPr>
        <p:spPr>
          <a:xfrm>
            <a:off x="2082696" y="4394693"/>
            <a:ext cx="963386" cy="77058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EEC8DB-3021-C04B-94DC-02353B5F16EA}"/>
              </a:ext>
            </a:extLst>
          </p:cNvPr>
          <p:cNvCxnSpPr/>
          <p:nvPr/>
        </p:nvCxnSpPr>
        <p:spPr>
          <a:xfrm flipV="1">
            <a:off x="1878227" y="5263978"/>
            <a:ext cx="469557" cy="4695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7360E7-5709-844D-928E-10B42377FE38}"/>
              </a:ext>
            </a:extLst>
          </p:cNvPr>
          <p:cNvSpPr txBox="1"/>
          <p:nvPr/>
        </p:nvSpPr>
        <p:spPr>
          <a:xfrm>
            <a:off x="511253" y="5733535"/>
            <a:ext cx="5185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Sensitivities</a:t>
            </a:r>
            <a:r>
              <a:rPr lang="en-US" dirty="0"/>
              <a:t> will tell us what to perturb at </a:t>
            </a:r>
            <a:r>
              <a:rPr lang="en-US" b="1" dirty="0"/>
              <a:t>initial time</a:t>
            </a:r>
          </a:p>
          <a:p>
            <a:r>
              <a:rPr lang="en-US" dirty="0"/>
              <a:t> to get the desired changes at </a:t>
            </a:r>
            <a:r>
              <a:rPr lang="en-US" b="1" dirty="0"/>
              <a:t>final time</a:t>
            </a:r>
          </a:p>
          <a:p>
            <a:r>
              <a:rPr lang="en-US" dirty="0"/>
              <a:t> (subject to applicability of assumptions)</a:t>
            </a:r>
          </a:p>
        </p:txBody>
      </p:sp>
    </p:spTree>
    <p:extLst>
      <p:ext uri="{BB962C8B-B14F-4D97-AF65-F5344CB8AC3E}">
        <p14:creationId xmlns:p14="http://schemas.microsoft.com/office/powerpoint/2010/main" val="176621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the </a:t>
            </a:r>
            <a:r>
              <a:rPr lang="en-US" dirty="0" err="1"/>
              <a:t>adjoint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91" y="2429819"/>
            <a:ext cx="5435600" cy="261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397" y="1690688"/>
            <a:ext cx="3187700" cy="1282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2205" y="3472249"/>
            <a:ext cx="36873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 Run the control model to time </a:t>
            </a:r>
            <a:r>
              <a:rPr lang="en-US" i="1" dirty="0"/>
              <a:t>N</a:t>
            </a:r>
          </a:p>
          <a:p>
            <a:r>
              <a:rPr lang="en-US" dirty="0"/>
              <a:t>	and save </a:t>
            </a:r>
            <a:r>
              <a:rPr lang="en-US" b="1" dirty="0"/>
              <a:t>C</a:t>
            </a:r>
            <a:r>
              <a:rPr lang="en-US" i="1" baseline="-25000" dirty="0"/>
              <a:t>n</a:t>
            </a:r>
            <a:r>
              <a:rPr lang="en-US" dirty="0"/>
              <a:t> every time step</a:t>
            </a:r>
          </a:p>
          <a:p>
            <a:endParaRPr lang="en-US" dirty="0"/>
          </a:p>
          <a:p>
            <a:r>
              <a:rPr lang="en-US" dirty="0"/>
              <a:t>(2) Initialize </a:t>
            </a:r>
            <a:r>
              <a:rPr lang="en-US" dirty="0" err="1"/>
              <a:t>adjoint</a:t>
            </a:r>
            <a:r>
              <a:rPr lang="en-US" dirty="0"/>
              <a:t> at time </a:t>
            </a:r>
            <a:r>
              <a:rPr lang="en-US" i="1" dirty="0"/>
              <a:t>N</a:t>
            </a:r>
          </a:p>
          <a:p>
            <a:endParaRPr lang="en-US" dirty="0"/>
          </a:p>
          <a:p>
            <a:r>
              <a:rPr lang="en-US" dirty="0"/>
              <a:t>(3) Integrate </a:t>
            </a:r>
            <a:r>
              <a:rPr lang="en-US" dirty="0" err="1"/>
              <a:t>adjoint</a:t>
            </a:r>
            <a:r>
              <a:rPr lang="en-US" dirty="0"/>
              <a:t> backwards,</a:t>
            </a:r>
          </a:p>
          <a:p>
            <a:r>
              <a:rPr lang="en-US" dirty="0"/>
              <a:t>	reading in </a:t>
            </a:r>
            <a:r>
              <a:rPr lang="en-US" b="1" dirty="0"/>
              <a:t>C</a:t>
            </a:r>
            <a:r>
              <a:rPr lang="en-US" i="1" baseline="-25000" dirty="0"/>
              <a:t>n</a:t>
            </a:r>
            <a:r>
              <a:rPr lang="en-US" dirty="0"/>
              <a:t> from archive</a:t>
            </a:r>
          </a:p>
          <a:p>
            <a:endParaRPr lang="en-US" dirty="0"/>
          </a:p>
          <a:p>
            <a:r>
              <a:rPr lang="en-US" i="1" dirty="0"/>
              <a:t>You DON’T need to integrate the TLM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5443" y="1894114"/>
            <a:ext cx="3536654" cy="163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575278" y="2973002"/>
            <a:ext cx="37295" cy="1599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93585" y="2299191"/>
            <a:ext cx="963386" cy="77058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82696" y="4394693"/>
            <a:ext cx="963386" cy="77058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05A16-ED4A-214C-AD5C-9D3ED48C99CA}"/>
              </a:ext>
            </a:extLst>
          </p:cNvPr>
          <p:cNvSpPr txBox="1"/>
          <p:nvPr/>
        </p:nvSpPr>
        <p:spPr>
          <a:xfrm>
            <a:off x="264479" y="1960831"/>
            <a:ext cx="293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KNOWN                      KNOWN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FFC4A1-4A61-9C4E-B704-6FDC1BC26D52}"/>
              </a:ext>
            </a:extLst>
          </p:cNvPr>
          <p:cNvSpPr txBox="1"/>
          <p:nvPr/>
        </p:nvSpPr>
        <p:spPr>
          <a:xfrm>
            <a:off x="5215483" y="5145675"/>
            <a:ext cx="97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22FA9-0D9B-E548-97B5-34C22D93D556}"/>
              </a:ext>
            </a:extLst>
          </p:cNvPr>
          <p:cNvSpPr txBox="1"/>
          <p:nvPr/>
        </p:nvSpPr>
        <p:spPr>
          <a:xfrm>
            <a:off x="869263" y="1470747"/>
            <a:ext cx="169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Provided by you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792AA4B-37EE-E948-9567-E09EDA668B97}"/>
              </a:ext>
            </a:extLst>
          </p:cNvPr>
          <p:cNvSpPr/>
          <p:nvPr/>
        </p:nvSpPr>
        <p:spPr>
          <a:xfrm rot="5400000">
            <a:off x="1680399" y="1053232"/>
            <a:ext cx="144381" cy="1692514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D334A0-B7F6-8140-9A2F-541DAC25F43B}"/>
              </a:ext>
            </a:extLst>
          </p:cNvPr>
          <p:cNvSpPr txBox="1"/>
          <p:nvPr/>
        </p:nvSpPr>
        <p:spPr>
          <a:xfrm>
            <a:off x="599902" y="5330341"/>
            <a:ext cx="3701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Obtained by</a:t>
            </a:r>
          </a:p>
          <a:p>
            <a:r>
              <a:rPr lang="en-US" i="1" dirty="0">
                <a:solidFill>
                  <a:srgbClr val="0070C0"/>
                </a:solidFill>
              </a:rPr>
              <a:t>  integrating adjoint</a:t>
            </a:r>
          </a:p>
          <a:p>
            <a:r>
              <a:rPr lang="en-US" i="1" dirty="0">
                <a:solidFill>
                  <a:srgbClr val="0070C0"/>
                </a:solidFill>
              </a:rPr>
              <a:t>  (which fields at which locations</a:t>
            </a:r>
          </a:p>
          <a:p>
            <a:r>
              <a:rPr lang="en-US" i="1" dirty="0">
                <a:solidFill>
                  <a:srgbClr val="0070C0"/>
                </a:solidFill>
              </a:rPr>
              <a:t>   at this time impact forecast aspect J</a:t>
            </a:r>
          </a:p>
          <a:p>
            <a:r>
              <a:rPr lang="en-US" i="1" dirty="0">
                <a:solidFill>
                  <a:srgbClr val="0070C0"/>
                </a:solidFill>
              </a:rPr>
              <a:t>   at final time N)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D06D4-A818-5042-9470-64DC89802D74}"/>
              </a:ext>
            </a:extLst>
          </p:cNvPr>
          <p:cNvCxnSpPr>
            <a:cxnSpLocks/>
          </p:cNvCxnSpPr>
          <p:nvPr/>
        </p:nvCxnSpPr>
        <p:spPr>
          <a:xfrm flipV="1">
            <a:off x="1890584" y="5163638"/>
            <a:ext cx="394982" cy="27791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49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8D06F2-6215-5740-B19B-C8F70BF43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DE6EE7-AECA-1D4F-9C38-DB601051FD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9E1F9-9F50-B348-9C6A-C5846472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8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8 July 2003, Lincoln, 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13</a:t>
            </a:fld>
            <a:endParaRPr lang="en-US"/>
          </a:p>
        </p:txBody>
      </p:sp>
      <p:pic>
        <p:nvPicPr>
          <p:cNvPr id="13314" name="Picture 1" descr="08jul03-KLNX-multice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352356"/>
            <a:ext cx="5448300" cy="544830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5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112C-F2BE-CD4A-8CC9-D3E34493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Multicellular unsteadiness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36E78-1C6E-4D4B-ADA4-BDEE38E1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DA5A8-F899-0941-9637-ED657C1FB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11" y="1367270"/>
            <a:ext cx="5012267" cy="5389129"/>
          </a:xfrm>
          <a:prstGeom prst="rect">
            <a:avLst/>
          </a:prstGeom>
        </p:spPr>
      </p:pic>
      <p:pic>
        <p:nvPicPr>
          <p:cNvPr id="6" name="Picture 1" descr="08jul03-KLNX-multicell.GIF">
            <a:extLst>
              <a:ext uri="{FF2B5EF4-FFF2-40B4-BE49-F238E27FC236}">
                <a16:creationId xmlns:a16="http://schemas.microsoft.com/office/drawing/2014/main" id="{2D543216-3E29-224D-AD3B-A5AC2EC44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49" y="1600201"/>
            <a:ext cx="2330673" cy="2330673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F98CEB-C2E0-AD4D-BDE5-F114B0A0CF03}"/>
              </a:ext>
            </a:extLst>
          </p:cNvPr>
          <p:cNvSpPr txBox="1"/>
          <p:nvPr/>
        </p:nvSpPr>
        <p:spPr>
          <a:xfrm>
            <a:off x="5746044" y="5825067"/>
            <a:ext cx="166263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2D cloud model</a:t>
            </a:r>
          </a:p>
        </p:txBody>
      </p:sp>
    </p:spTree>
    <p:extLst>
      <p:ext uri="{BB962C8B-B14F-4D97-AF65-F5344CB8AC3E}">
        <p14:creationId xmlns:p14="http://schemas.microsoft.com/office/powerpoint/2010/main" val="2495344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 multicell storm</a:t>
            </a:r>
          </a:p>
        </p:txBody>
      </p:sp>
      <p:pic>
        <p:nvPicPr>
          <p:cNvPr id="76802" name="Picture 4" descr="ray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600201"/>
            <a:ext cx="4306888" cy="2633663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828800" y="4386263"/>
            <a:ext cx="2420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Browning et al. (1976)</a:t>
            </a:r>
          </a:p>
        </p:txBody>
      </p:sp>
      <p:sp>
        <p:nvSpPr>
          <p:cNvPr id="76804" name="Text Box 10"/>
          <p:cNvSpPr txBox="1">
            <a:spLocks noChangeArrowheads="1"/>
          </p:cNvSpPr>
          <p:nvPr/>
        </p:nvSpPr>
        <p:spPr bwMode="auto">
          <a:xfrm>
            <a:off x="6537326" y="4086226"/>
            <a:ext cx="3999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Four cells at a single time</a:t>
            </a:r>
          </a:p>
          <a:p>
            <a:r>
              <a:rPr lang="en-US"/>
              <a:t>Or a single cell at four times</a:t>
            </a:r>
          </a:p>
        </p:txBody>
      </p:sp>
      <p:pic>
        <p:nvPicPr>
          <p:cNvPr id="6" name="Picture 1" descr="08jul03-KLNX-multicel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49" y="1600201"/>
            <a:ext cx="2330673" cy="2330673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4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57A4E0-2437-0545-B3EA-EAF4FA31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multicell storms unsteady?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DDEEB8-FBFD-A943-80BE-A002E7A1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Unsteady, long-lived storms consisting of short-lived elements (convective cells), sometimes organized into squall lines</a:t>
            </a:r>
          </a:p>
          <a:p>
            <a:r>
              <a:rPr lang="en-US" dirty="0"/>
              <a:t>1970s-1980s view</a:t>
            </a:r>
          </a:p>
          <a:p>
            <a:pPr lvl="1"/>
            <a:r>
              <a:rPr lang="en-US" dirty="0"/>
              <a:t>The “ideal multicell” storm was </a:t>
            </a:r>
            <a:r>
              <a:rPr lang="en-US" i="1" dirty="0"/>
              <a:t>steady</a:t>
            </a:r>
            <a:r>
              <a:rPr lang="en-US" dirty="0"/>
              <a:t> – a “2D supercell”</a:t>
            </a:r>
          </a:p>
          <a:p>
            <a:pPr lvl="2"/>
            <a:r>
              <a:rPr lang="en-US" dirty="0"/>
              <a:t>Why was this ever believed or desired?</a:t>
            </a:r>
          </a:p>
          <a:p>
            <a:pPr lvl="1"/>
            <a:r>
              <a:rPr lang="en-US" dirty="0"/>
              <a:t>Unsteadiness was believed to be rooted in microphysical time scales</a:t>
            </a:r>
          </a:p>
          <a:p>
            <a:pPr lvl="2"/>
            <a:r>
              <a:rPr lang="en-US" dirty="0"/>
              <a:t>This issued from 1D column models where downdraft development </a:t>
            </a:r>
            <a:r>
              <a:rPr lang="en-US" dirty="0">
                <a:sym typeface="Wingdings" pitchFamily="2" charset="2"/>
              </a:rPr>
              <a:t> demise</a:t>
            </a:r>
          </a:p>
          <a:p>
            <a:pPr lvl="1"/>
            <a:r>
              <a:rPr lang="en-US" dirty="0">
                <a:sym typeface="Wingdings" pitchFamily="2" charset="2"/>
              </a:rPr>
              <a:t>‘Science advances one funeral at a time’ – Max Planck (attributed)</a:t>
            </a:r>
          </a:p>
          <a:p>
            <a:r>
              <a:rPr lang="en-US" dirty="0">
                <a:sym typeface="Wingdings" pitchFamily="2" charset="2"/>
              </a:rPr>
              <a:t>Cloud models can be very complicated, especially due to moisture and microphysics  makes attribution studies difficult</a:t>
            </a:r>
          </a:p>
          <a:p>
            <a:r>
              <a:rPr lang="en-US" dirty="0">
                <a:sym typeface="Wingdings" pitchFamily="2" charset="2"/>
              </a:rPr>
              <a:t>Einstein (attributed): “Make things as simple as possible, but no simpler”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43E21-FE7D-4F4F-985C-98F3F322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6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C786-E323-3142-9962-703DEDFE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parameterized moisture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D02B-7284-904E-8245-5BC8BDF64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ym typeface="Wingdings" pitchFamily="2" charset="2"/>
              </a:rPr>
              <a:t>Garner and Thorpe (1992) constructed a </a:t>
            </a:r>
            <a:r>
              <a:rPr lang="en-US" b="1" dirty="0">
                <a:sym typeface="Wingdings" pitchFamily="2" charset="2"/>
              </a:rPr>
              <a:t>parameterized moisture </a:t>
            </a:r>
            <a:r>
              <a:rPr lang="en-US" dirty="0">
                <a:sym typeface="Wingdings" pitchFamily="2" charset="2"/>
              </a:rPr>
              <a:t>(PM) model</a:t>
            </a:r>
          </a:p>
          <a:p>
            <a:pPr lvl="1"/>
            <a:r>
              <a:rPr lang="en-US" dirty="0">
                <a:sym typeface="Wingdings" pitchFamily="2" charset="2"/>
              </a:rPr>
              <a:t>a cloudless cloud model with no microphysics, and even no moisture, in order to reveal the squall line’s underlying </a:t>
            </a:r>
            <a:r>
              <a:rPr lang="en-US" b="1" dirty="0">
                <a:sym typeface="Wingdings" pitchFamily="2" charset="2"/>
              </a:rPr>
              <a:t>steady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b="1" dirty="0">
                <a:sym typeface="Wingdings" pitchFamily="2" charset="2"/>
              </a:rPr>
              <a:t>state</a:t>
            </a:r>
            <a:r>
              <a:rPr lang="en-US" dirty="0">
                <a:sym typeface="Wingdings" pitchFamily="2" charset="2"/>
              </a:rPr>
              <a:t>, to elucidate the role of vertical wind shear in organizing the storm</a:t>
            </a:r>
          </a:p>
          <a:p>
            <a:pPr lvl="1"/>
            <a:r>
              <a:rPr lang="en-US" dirty="0">
                <a:sym typeface="Wingdings" pitchFamily="2" charset="2"/>
              </a:rPr>
              <a:t>Exclusion of microphysics meant no rain-cooled downdrafts, “the main cause of cell decay”</a:t>
            </a:r>
          </a:p>
          <a:p>
            <a:r>
              <a:rPr lang="en-US" dirty="0">
                <a:sym typeface="Wingdings" pitchFamily="2" charset="2"/>
              </a:rPr>
              <a:t>Later… Fovell and Tan (1998) described multicellular unsteadiness as an episodic dry air entrainment process – no microphysics necessary</a:t>
            </a:r>
          </a:p>
          <a:p>
            <a:pPr lvl="1"/>
            <a:r>
              <a:rPr lang="en-US" dirty="0">
                <a:sym typeface="Wingdings" pitchFamily="2" charset="2"/>
              </a:rPr>
              <a:t>Inspired by observing Malibu fire from a somewhat uncomfortable distance</a:t>
            </a:r>
          </a:p>
          <a:p>
            <a:r>
              <a:rPr lang="en-US" dirty="0">
                <a:sym typeface="Wingdings" pitchFamily="2" charset="2"/>
              </a:rPr>
              <a:t>Motivation for studying the PM model:</a:t>
            </a:r>
          </a:p>
          <a:p>
            <a:pPr lvl="1"/>
            <a:r>
              <a:rPr lang="en-US" dirty="0">
                <a:sym typeface="Wingdings" pitchFamily="2" charset="2"/>
              </a:rPr>
              <a:t>The framework is attractively simple</a:t>
            </a:r>
          </a:p>
          <a:p>
            <a:pPr lvl="1"/>
            <a:r>
              <a:rPr lang="en-US" dirty="0">
                <a:sym typeface="Wingdings" pitchFamily="2" charset="2"/>
              </a:rPr>
              <a:t>BUT, if Fovell and Tan (1988) was correct, why didn’t the PM model have unsteady solutions?</a:t>
            </a:r>
          </a:p>
          <a:p>
            <a:r>
              <a:rPr lang="en-US" dirty="0">
                <a:sym typeface="Wingdings" pitchFamily="2" charset="2"/>
              </a:rPr>
              <a:t>Executive summary of Fovell and Tan (2000):</a:t>
            </a:r>
          </a:p>
          <a:p>
            <a:pPr lvl="1"/>
            <a:r>
              <a:rPr lang="en-US" dirty="0">
                <a:sym typeface="Wingdings" pitchFamily="2" charset="2"/>
              </a:rPr>
              <a:t>PM model </a:t>
            </a:r>
            <a:r>
              <a:rPr lang="en-US" i="1" dirty="0">
                <a:sym typeface="Wingdings" pitchFamily="2" charset="2"/>
              </a:rPr>
              <a:t>does</a:t>
            </a:r>
            <a:r>
              <a:rPr lang="en-US" dirty="0">
                <a:sym typeface="Wingdings" pitchFamily="2" charset="2"/>
              </a:rPr>
              <a:t> support unsteady cellular solutions</a:t>
            </a:r>
          </a:p>
          <a:p>
            <a:pPr lvl="1"/>
            <a:r>
              <a:rPr lang="en-US" dirty="0">
                <a:sym typeface="Wingdings" pitchFamily="2" charset="2"/>
              </a:rPr>
              <a:t>But something else was odd about those results…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DC891-68FD-9B45-9208-626FE7E2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631051"/>
            <a:ext cx="658495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927219" y="124169"/>
            <a:ext cx="46253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a typeface="ＭＳ Ｐゴシック" charset="0"/>
              </a:rPr>
              <a:t>Vertical cross-sections of a modeled squall 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0E500-97B1-D647-B192-CB8408EB7E48}"/>
              </a:ext>
            </a:extLst>
          </p:cNvPr>
          <p:cNvSpPr txBox="1"/>
          <p:nvPr/>
        </p:nvSpPr>
        <p:spPr>
          <a:xfrm>
            <a:off x="383059" y="1285103"/>
            <a:ext cx="250677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Shaded: perturbation</a:t>
            </a:r>
          </a:p>
          <a:p>
            <a:r>
              <a:rPr lang="en-US" dirty="0"/>
              <a:t>  potential temperature</a:t>
            </a:r>
          </a:p>
          <a:p>
            <a:r>
              <a:rPr lang="en-US" dirty="0"/>
              <a:t>  (rel. to initial state)</a:t>
            </a:r>
          </a:p>
          <a:p>
            <a:r>
              <a:rPr lang="en-US" dirty="0"/>
              <a:t>Contoured: vert. velocity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Shaded: </a:t>
            </a:r>
            <a:r>
              <a:rPr lang="en-US" dirty="0" err="1"/>
              <a:t>horiz</a:t>
            </a:r>
            <a:r>
              <a:rPr lang="en-US" dirty="0"/>
              <a:t>. velocity</a:t>
            </a:r>
          </a:p>
          <a:p>
            <a:r>
              <a:rPr lang="en-US" dirty="0"/>
              <a:t>Vectors: </a:t>
            </a:r>
            <a:r>
              <a:rPr lang="en-US" dirty="0" err="1"/>
              <a:t>u,w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8DF2B-06C6-F34D-B71D-EFDE2FE46D58}"/>
              </a:ext>
            </a:extLst>
          </p:cNvPr>
          <p:cNvSpPr txBox="1"/>
          <p:nvPr/>
        </p:nvSpPr>
        <p:spPr>
          <a:xfrm>
            <a:off x="6252517" y="20388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58ED9-AE72-8440-809A-78BB4529A92A}"/>
              </a:ext>
            </a:extLst>
          </p:cNvPr>
          <p:cNvSpPr txBox="1"/>
          <p:nvPr/>
        </p:nvSpPr>
        <p:spPr>
          <a:xfrm>
            <a:off x="4077730" y="240819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A4CE8-4F24-E94A-8133-EA1C7F5F4EBD}"/>
              </a:ext>
            </a:extLst>
          </p:cNvPr>
          <p:cNvSpPr txBox="1"/>
          <p:nvPr/>
        </p:nvSpPr>
        <p:spPr>
          <a:xfrm>
            <a:off x="8044249" y="154459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88889-46C5-DE4E-ACBF-67E35A94CF08}"/>
              </a:ext>
            </a:extLst>
          </p:cNvPr>
          <p:cNvSpPr txBox="1"/>
          <p:nvPr/>
        </p:nvSpPr>
        <p:spPr>
          <a:xfrm>
            <a:off x="5906530" y="299033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C7B3F-19F0-F946-B1FB-8912360ADBBE}"/>
              </a:ext>
            </a:extLst>
          </p:cNvPr>
          <p:cNvSpPr txBox="1"/>
          <p:nvPr/>
        </p:nvSpPr>
        <p:spPr>
          <a:xfrm>
            <a:off x="5807674" y="92675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55EE5-E2B0-464F-A887-C17FB04264A9}"/>
              </a:ext>
            </a:extLst>
          </p:cNvPr>
          <p:cNvSpPr txBox="1"/>
          <p:nvPr/>
        </p:nvSpPr>
        <p:spPr>
          <a:xfrm>
            <a:off x="9357267" y="1198608"/>
            <a:ext cx="291926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 = warmed by latent</a:t>
            </a:r>
          </a:p>
          <a:p>
            <a:r>
              <a:rPr lang="en-US" dirty="0"/>
              <a:t>  heat release</a:t>
            </a:r>
          </a:p>
          <a:p>
            <a:r>
              <a:rPr lang="en-US" dirty="0"/>
              <a:t>B = “warmed” by subsidence</a:t>
            </a:r>
          </a:p>
          <a:p>
            <a:r>
              <a:rPr lang="en-US" dirty="0"/>
              <a:t>  (&amp; mod by advection)</a:t>
            </a:r>
          </a:p>
          <a:p>
            <a:r>
              <a:rPr lang="en-US" dirty="0"/>
              <a:t>C = cooled by evaporation</a:t>
            </a:r>
          </a:p>
          <a:p>
            <a:r>
              <a:rPr lang="en-US" dirty="0"/>
              <a:t>D = “cooled” by adiabatic</a:t>
            </a:r>
          </a:p>
          <a:p>
            <a:r>
              <a:rPr lang="en-US" dirty="0"/>
              <a:t>  expansion (overshooting)</a:t>
            </a:r>
          </a:p>
          <a:p>
            <a:r>
              <a:rPr lang="en-US" dirty="0"/>
              <a:t>E = “cooled” by forced ascent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544B7-6F7E-264C-BFCC-7076A59B49C1}"/>
              </a:ext>
            </a:extLst>
          </p:cNvPr>
          <p:cNvSpPr txBox="1"/>
          <p:nvPr/>
        </p:nvSpPr>
        <p:spPr>
          <a:xfrm>
            <a:off x="7228701" y="247135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3D7E5-B7EA-C044-87A0-8C6DB1F4A91D}"/>
              </a:ext>
            </a:extLst>
          </p:cNvPr>
          <p:cNvSpPr txBox="1"/>
          <p:nvPr/>
        </p:nvSpPr>
        <p:spPr>
          <a:xfrm>
            <a:off x="112889" y="124169"/>
            <a:ext cx="30019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“Real” 2D cloud model output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5BF7B-CBE8-9E4A-B982-A0580564BE25}"/>
              </a:ext>
            </a:extLst>
          </p:cNvPr>
          <p:cNvSpPr txBox="1"/>
          <p:nvPr/>
        </p:nvSpPr>
        <p:spPr>
          <a:xfrm>
            <a:off x="4165600" y="5915378"/>
            <a:ext cx="1007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Rear inflow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427067-3097-7944-B5C4-7403E387308E}"/>
              </a:ext>
            </a:extLst>
          </p:cNvPr>
          <p:cNvSpPr txBox="1"/>
          <p:nvPr/>
        </p:nvSpPr>
        <p:spPr>
          <a:xfrm>
            <a:off x="7049911" y="4311649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Forward anvil outflow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C23F59-9BB4-C248-95E1-C9C4A41A6FA4}"/>
              </a:ext>
            </a:extLst>
          </p:cNvPr>
          <p:cNvSpPr txBox="1"/>
          <p:nvPr/>
        </p:nvSpPr>
        <p:spPr>
          <a:xfrm>
            <a:off x="2669341" y="4830634"/>
            <a:ext cx="18687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Front-to-real 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96D1D4-AF53-F544-B6B8-6F5E1D639AA5}"/>
              </a:ext>
            </a:extLst>
          </p:cNvPr>
          <p:cNvSpPr txBox="1"/>
          <p:nvPr/>
        </p:nvSpPr>
        <p:spPr>
          <a:xfrm>
            <a:off x="9357267" y="6069266"/>
            <a:ext cx="19201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Low-level inflow</a:t>
            </a:r>
          </a:p>
        </p:txBody>
      </p:sp>
    </p:spTree>
    <p:extLst>
      <p:ext uri="{BB962C8B-B14F-4D97-AF65-F5344CB8AC3E}">
        <p14:creationId xmlns:p14="http://schemas.microsoft.com/office/powerpoint/2010/main" val="1825867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Parameterized moisture (PM)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PM model removes explicit moisture</a:t>
            </a:r>
          </a:p>
          <a:p>
            <a:pPr lvl="1"/>
            <a:r>
              <a:rPr lang="en-US" dirty="0"/>
              <a:t>See Garner and Thorpe (1992), </a:t>
            </a:r>
            <a:r>
              <a:rPr lang="en-US" dirty="0" err="1"/>
              <a:t>Fovell</a:t>
            </a:r>
            <a:r>
              <a:rPr lang="en-US" dirty="0"/>
              <a:t> and Tan (2000), </a:t>
            </a:r>
            <a:r>
              <a:rPr lang="en-US" dirty="0" err="1"/>
              <a:t>Fovell</a:t>
            </a:r>
            <a:r>
              <a:rPr lang="en-US" dirty="0"/>
              <a:t> (2002, 2004)</a:t>
            </a:r>
          </a:p>
          <a:p>
            <a:r>
              <a:rPr lang="en-US" dirty="0"/>
              <a:t>In a designated area (“unstable zone”) any and all ascent is presumed </a:t>
            </a:r>
            <a:r>
              <a:rPr lang="en-US" i="1" dirty="0"/>
              <a:t>saturated</a:t>
            </a:r>
            <a:r>
              <a:rPr lang="en-US" dirty="0"/>
              <a:t>, and generates heat proportional to updraft velocity</a:t>
            </a:r>
          </a:p>
          <a:p>
            <a:pPr lvl="1"/>
            <a:r>
              <a:rPr lang="en-US" dirty="0"/>
              <a:t>Outside of unstable zone, updraft produces adiabatic cooling</a:t>
            </a:r>
          </a:p>
          <a:p>
            <a:r>
              <a:rPr lang="en-US" dirty="0"/>
              <a:t>Descent is presumed </a:t>
            </a:r>
            <a:r>
              <a:rPr lang="en-US" dirty="0" err="1"/>
              <a:t>subsaturated</a:t>
            </a:r>
            <a:r>
              <a:rPr lang="en-US" dirty="0"/>
              <a:t> (producing adiabatic warming) everywhere</a:t>
            </a:r>
          </a:p>
          <a:p>
            <a:r>
              <a:rPr lang="en-US" dirty="0"/>
              <a:t>Evaporation of rain is mimicked with a near-surface heat sink</a:t>
            </a:r>
          </a:p>
          <a:p>
            <a:r>
              <a:rPr lang="en-US" dirty="0">
                <a:solidFill>
                  <a:srgbClr val="00B050"/>
                </a:solidFill>
              </a:rPr>
              <a:t>PM physics is linear, with a simple </a:t>
            </a:r>
            <a:r>
              <a:rPr lang="en-US" dirty="0" err="1">
                <a:solidFill>
                  <a:srgbClr val="00B050"/>
                </a:solidFill>
              </a:rPr>
              <a:t>adjoint</a:t>
            </a:r>
            <a:r>
              <a:rPr lang="en-US" dirty="0">
                <a:solidFill>
                  <a:srgbClr val="00B050"/>
                </a:solidFill>
              </a:rPr>
              <a:t> representation</a:t>
            </a:r>
          </a:p>
          <a:p>
            <a:r>
              <a:rPr lang="en-US" b="1" dirty="0"/>
              <a:t>PM was producing unrealistic results… and its adjoint helped show what was wrong, and where </a:t>
            </a:r>
            <a:r>
              <a:rPr lang="en-US" dirty="0"/>
              <a:t>(the user has to explain ‘why’)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3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DB3755-BA21-EA46-BB68-5AA4E0897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Recap of theory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58C1267-84E4-C044-B8FB-E76A3807B6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32C98-3F95-494D-802A-F84DA6F9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6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21" b="47648"/>
          <a:stretch/>
        </p:blipFill>
        <p:spPr bwMode="auto">
          <a:xfrm>
            <a:off x="0" y="3042689"/>
            <a:ext cx="3950208" cy="367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4" y="1462992"/>
            <a:ext cx="66579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041422" y="904168"/>
            <a:ext cx="4250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a typeface="ＭＳ Ｐゴシック" charset="0"/>
              </a:rPr>
              <a:t>Parameterized Moisture model framework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086601" y="5853114"/>
            <a:ext cx="3330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>
                <a:ea typeface="ＭＳ Ｐゴシック" charset="0"/>
              </a:rPr>
              <a:t>Fovell</a:t>
            </a:r>
            <a:r>
              <a:rPr lang="en-US" dirty="0">
                <a:ea typeface="ＭＳ Ｐゴシック" charset="0"/>
              </a:rPr>
              <a:t> and Tan (2000) 	</a:t>
            </a:r>
            <a:r>
              <a:rPr lang="en-US" dirty="0" err="1">
                <a:ea typeface="ＭＳ Ｐゴシック" charset="0"/>
              </a:rPr>
              <a:t>Fovell</a:t>
            </a:r>
            <a:r>
              <a:rPr lang="en-US" dirty="0">
                <a:ea typeface="ＭＳ Ｐゴシック" charset="0"/>
              </a:rPr>
              <a:t> (2002, 2004)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919" y="2540636"/>
            <a:ext cx="2791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 unstable region,</a:t>
            </a:r>
          </a:p>
          <a:p>
            <a:r>
              <a:rPr lang="en-US" i="1" dirty="0"/>
              <a:t> warm UP and warm DOWN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AD02A-AA69-684B-A2AB-10365C371493}"/>
              </a:ext>
            </a:extLst>
          </p:cNvPr>
          <p:cNvSpPr txBox="1"/>
          <p:nvPr/>
        </p:nvSpPr>
        <p:spPr>
          <a:xfrm>
            <a:off x="9221787" y="3793064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q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B6A90-7060-E74F-943C-A7B4C5172DE0}"/>
              </a:ext>
            </a:extLst>
          </p:cNvPr>
          <p:cNvSpPr txBox="1"/>
          <p:nvPr/>
        </p:nvSpPr>
        <p:spPr>
          <a:xfrm>
            <a:off x="331497" y="4392331"/>
            <a:ext cx="30019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“Real” 2D cloud model output</a:t>
            </a:r>
          </a:p>
        </p:txBody>
      </p:sp>
    </p:spTree>
    <p:extLst>
      <p:ext uri="{BB962C8B-B14F-4D97-AF65-F5344CB8AC3E}">
        <p14:creationId xmlns:p14="http://schemas.microsoft.com/office/powerpoint/2010/main" val="107625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352801"/>
            <a:ext cx="64992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1" descr="newgt12lon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9" y="152400"/>
            <a:ext cx="66294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704334"/>
            <a:ext cx="243656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PM model</a:t>
            </a:r>
          </a:p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dirty="0"/>
              <a:t>’ (shaded)</a:t>
            </a:r>
          </a:p>
          <a:p>
            <a:r>
              <a:rPr lang="en-US" dirty="0"/>
              <a:t>w (contoured)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Explicit moisture model</a:t>
            </a:r>
          </a:p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dirty="0"/>
              <a:t>’ (shaded)</a:t>
            </a:r>
          </a:p>
          <a:p>
            <a:r>
              <a:rPr lang="en-US" dirty="0"/>
              <a:t>w (thin contoured)</a:t>
            </a:r>
          </a:p>
          <a:p>
            <a:r>
              <a:rPr lang="en-US" dirty="0"/>
              <a:t>Cloud outline (thick</a:t>
            </a:r>
          </a:p>
          <a:p>
            <a:r>
              <a:rPr lang="en-US" dirty="0"/>
              <a:t>  contour)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88ED9-CBE9-604E-8EE2-FC59F3F7D8B7}"/>
              </a:ext>
            </a:extLst>
          </p:cNvPr>
          <p:cNvSpPr txBox="1"/>
          <p:nvPr/>
        </p:nvSpPr>
        <p:spPr>
          <a:xfrm>
            <a:off x="7738450" y="2484219"/>
            <a:ext cx="340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[This is one of the steadier solutions, but</a:t>
            </a:r>
          </a:p>
          <a:p>
            <a:r>
              <a:rPr lang="en-US" sz="1400" i="1" dirty="0"/>
              <a:t>  the model did produce realistic transience.]</a:t>
            </a:r>
          </a:p>
        </p:txBody>
      </p:sp>
    </p:spTree>
    <p:extLst>
      <p:ext uri="{BB962C8B-B14F-4D97-AF65-F5344CB8AC3E}">
        <p14:creationId xmlns:p14="http://schemas.microsoft.com/office/powerpoint/2010/main" val="71959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points regarding the forward model and its </a:t>
            </a:r>
            <a:r>
              <a:rPr lang="en-US" dirty="0" err="1"/>
              <a:t>adjoint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forward model propagates temperature, pressure, velocities, etc., forward in time, from initial to final time</a:t>
            </a:r>
          </a:p>
          <a:p>
            <a:pPr lvl="1"/>
            <a:r>
              <a:rPr lang="en-US" dirty="0"/>
              <a:t>Because the model is </a:t>
            </a:r>
            <a:r>
              <a:rPr lang="en-US" b="1" dirty="0"/>
              <a:t>coupled</a:t>
            </a:r>
            <a:r>
              <a:rPr lang="en-US" dirty="0"/>
              <a:t>, an initial disturbance in one field at one location at one time spreads to other fields at other locations at subsequent times</a:t>
            </a:r>
          </a:p>
          <a:p>
            <a:pPr lvl="1"/>
            <a:r>
              <a:rPr lang="en-US" dirty="0"/>
              <a:t>The forward model’s control run forecasts are (ideally) </a:t>
            </a:r>
            <a:r>
              <a:rPr lang="en-US" b="1" dirty="0"/>
              <a:t>archived</a:t>
            </a:r>
            <a:r>
              <a:rPr lang="en-US" dirty="0"/>
              <a:t> every time step</a:t>
            </a:r>
          </a:p>
          <a:p>
            <a:r>
              <a:rPr lang="en-US" dirty="0"/>
              <a:t>The adjoint model propagates </a:t>
            </a:r>
            <a:r>
              <a:rPr lang="en-US" i="1" dirty="0"/>
              <a:t>sensitivity</a:t>
            </a:r>
            <a:r>
              <a:rPr lang="en-US" dirty="0"/>
              <a:t> to temperature, pressure, velocities, etc., </a:t>
            </a:r>
            <a:r>
              <a:rPr lang="en-US" i="1" dirty="0"/>
              <a:t>backwards</a:t>
            </a:r>
            <a:r>
              <a:rPr lang="en-US" dirty="0"/>
              <a:t> from final to initial time</a:t>
            </a:r>
          </a:p>
          <a:p>
            <a:pPr lvl="1"/>
            <a:r>
              <a:rPr lang="en-US" dirty="0"/>
              <a:t>It is tied to the control run, which provides the “information” used to propagate the sensitivity in reverse</a:t>
            </a:r>
          </a:p>
          <a:p>
            <a:pPr lvl="1"/>
            <a:r>
              <a:rPr lang="en-US" dirty="0"/>
              <a:t>Because the </a:t>
            </a:r>
            <a:r>
              <a:rPr lang="en-US" dirty="0" err="1"/>
              <a:t>adjoint</a:t>
            </a:r>
            <a:r>
              <a:rPr lang="en-US" dirty="0"/>
              <a:t> is also </a:t>
            </a:r>
            <a:r>
              <a:rPr lang="en-US" b="1" dirty="0"/>
              <a:t>coupled</a:t>
            </a:r>
            <a:r>
              <a:rPr lang="en-US" dirty="0"/>
              <a:t>, sensitivity originally confined to a single field and location at the final time will spread to other fields and locations at previous times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Subject to the limitations of the model and method, this shows how the final forecast aspect </a:t>
            </a:r>
            <a:r>
              <a:rPr lang="en-US" i="1" dirty="0">
                <a:solidFill>
                  <a:srgbClr val="FF0000"/>
                </a:solidFill>
              </a:rPr>
              <a:t>could have been different</a:t>
            </a:r>
            <a:r>
              <a:rPr lang="en-US" dirty="0">
                <a:solidFill>
                  <a:srgbClr val="FF0000"/>
                </a:solidFill>
              </a:rPr>
              <a:t>, had certain fields and locations been altered at earlier times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What would be needed to increase the upper tropospheric forward anvil outflow at a certain location and time?</a:t>
            </a:r>
          </a:p>
          <a:p>
            <a:r>
              <a:rPr lang="en-US" dirty="0"/>
              <a:t>Run first with </a:t>
            </a:r>
            <a:r>
              <a:rPr lang="en-US" dirty="0">
                <a:solidFill>
                  <a:srgbClr val="0070C0"/>
                </a:solidFill>
              </a:rPr>
              <a:t>adiabatic</a:t>
            </a:r>
            <a:r>
              <a:rPr lang="en-US" dirty="0"/>
              <a:t> version of PM model </a:t>
            </a:r>
          </a:p>
          <a:p>
            <a:r>
              <a:rPr lang="en-US" dirty="0"/>
              <a:t>(i.e., sensitivity to </a:t>
            </a:r>
            <a:r>
              <a:rPr lang="en-US" dirty="0">
                <a:solidFill>
                  <a:srgbClr val="FF0000"/>
                </a:solidFill>
              </a:rPr>
              <a:t>diabatic</a:t>
            </a:r>
            <a:r>
              <a:rPr lang="en-US" dirty="0"/>
              <a:t> heat sources ignored at first)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0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of forward anvil outflow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Forecast aspect </a:t>
            </a:r>
            <a:r>
              <a:rPr lang="en-US" i="1" dirty="0"/>
              <a:t>J</a:t>
            </a:r>
            <a:r>
              <a:rPr lang="en-US" dirty="0"/>
              <a:t> will be horizontal velocity at a certain place and time, located within the storm’s forward anvil outflow, where </a:t>
            </a:r>
            <a:r>
              <a:rPr lang="en-US" i="1" dirty="0"/>
              <a:t>u</a:t>
            </a:r>
            <a:r>
              <a:rPr lang="en-US" dirty="0"/>
              <a:t> &gt; 0</a:t>
            </a:r>
          </a:p>
          <a:p>
            <a:r>
              <a:rPr lang="en-US" dirty="0"/>
              <a:t>∆</a:t>
            </a:r>
            <a:r>
              <a:rPr lang="en-US" i="1" dirty="0"/>
              <a:t>J</a:t>
            </a:r>
            <a:r>
              <a:rPr lang="en-US" dirty="0"/>
              <a:t> will be the change in this outflow</a:t>
            </a:r>
          </a:p>
          <a:p>
            <a:pPr lvl="1"/>
            <a:r>
              <a:rPr lang="en-US" dirty="0"/>
              <a:t>So ∆</a:t>
            </a:r>
            <a:r>
              <a:rPr lang="en-US" i="1" dirty="0"/>
              <a:t>J</a:t>
            </a:r>
            <a:r>
              <a:rPr lang="en-US" dirty="0"/>
              <a:t> &gt; 0 </a:t>
            </a:r>
            <a:r>
              <a:rPr lang="en-US" i="1" dirty="0"/>
              <a:t>increases</a:t>
            </a:r>
            <a:r>
              <a:rPr lang="en-US" dirty="0"/>
              <a:t> the outflow velocity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1" y="4001294"/>
            <a:ext cx="5435600" cy="2616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444347" y="4559643"/>
            <a:ext cx="12357" cy="16173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9020" y="4236477"/>
            <a:ext cx="59166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• Ran control PM model forwards to time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, archiving output</a:t>
            </a:r>
          </a:p>
          <a:p>
            <a:r>
              <a:rPr lang="en-US" dirty="0">
                <a:solidFill>
                  <a:srgbClr val="FF0000"/>
                </a:solidFill>
              </a:rPr>
              <a:t>	every time step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that creates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• Initialized </a:t>
            </a:r>
            <a:r>
              <a:rPr lang="en-US" dirty="0" err="1">
                <a:solidFill>
                  <a:srgbClr val="FF0000"/>
                </a:solidFill>
              </a:rPr>
              <a:t>adjoint</a:t>
            </a:r>
            <a:r>
              <a:rPr lang="en-US" dirty="0">
                <a:solidFill>
                  <a:srgbClr val="FF0000"/>
                </a:solidFill>
              </a:rPr>
              <a:t> at time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with sensitivity confined to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FF0000"/>
                </a:solidFill>
              </a:rPr>
              <a:t> field in specific, confined area (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*)</a:t>
            </a:r>
          </a:p>
          <a:p>
            <a:r>
              <a:rPr lang="en-US" dirty="0">
                <a:solidFill>
                  <a:srgbClr val="FF0000"/>
                </a:solidFill>
              </a:rPr>
              <a:t>• Run </a:t>
            </a:r>
            <a:r>
              <a:rPr lang="en-US" dirty="0" err="1">
                <a:solidFill>
                  <a:srgbClr val="FF0000"/>
                </a:solidFill>
              </a:rPr>
              <a:t>adjoint</a:t>
            </a:r>
            <a:r>
              <a:rPr lang="en-US" dirty="0">
                <a:solidFill>
                  <a:srgbClr val="FF0000"/>
                </a:solidFill>
              </a:rPr>
              <a:t> backwards, propagating sensitivity to other</a:t>
            </a:r>
          </a:p>
          <a:p>
            <a:r>
              <a:rPr lang="en-US" dirty="0">
                <a:solidFill>
                  <a:srgbClr val="FF0000"/>
                </a:solidFill>
              </a:rPr>
              <a:t>	fields and locations</a:t>
            </a:r>
          </a:p>
          <a:p>
            <a:r>
              <a:rPr lang="en-US" dirty="0">
                <a:solidFill>
                  <a:srgbClr val="FF0000"/>
                </a:solidFill>
              </a:rPr>
              <a:t>• Don’t need to integrate adjoint all the way back to t = 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346" y="3311759"/>
            <a:ext cx="2730500" cy="571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3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perturbations at some time </a:t>
            </a:r>
            <a:r>
              <a:rPr lang="en-US" i="1" dirty="0"/>
              <a:t>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43200"/>
            <a:ext cx="6858000" cy="1371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623222" y="4154497"/>
            <a:ext cx="642551" cy="6021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65772" y="4663043"/>
            <a:ext cx="276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Predicted by </a:t>
            </a:r>
            <a:r>
              <a:rPr lang="en-US" b="1" dirty="0" err="1"/>
              <a:t>adjoint</a:t>
            </a:r>
            <a:r>
              <a:rPr lang="en-US" b="1" dirty="0"/>
              <a:t>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2833" y="2293275"/>
            <a:ext cx="600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Perturbation required to accomplish desired change (</a:t>
            </a:r>
            <a:r>
              <a:rPr lang="en-US" b="1" dirty="0">
                <a:solidFill>
                  <a:srgbClr val="00B050"/>
                </a:solidFill>
              </a:rPr>
              <a:t>inferred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11115" y="2662607"/>
            <a:ext cx="383058" cy="3970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4590" y="4409817"/>
            <a:ext cx="5608138" cy="23083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EXAMPLE</a:t>
            </a:r>
            <a:r>
              <a:rPr lang="en-US" dirty="0"/>
              <a:t>: Want to increase </a:t>
            </a:r>
            <a:r>
              <a:rPr lang="en-US" i="1" dirty="0"/>
              <a:t>J</a:t>
            </a:r>
            <a:r>
              <a:rPr lang="en-US" dirty="0"/>
              <a:t>, so want ∆</a:t>
            </a:r>
            <a:r>
              <a:rPr lang="en-US" i="1" dirty="0"/>
              <a:t>J</a:t>
            </a:r>
            <a:r>
              <a:rPr lang="en-US" dirty="0"/>
              <a:t> &gt; 0</a:t>
            </a:r>
          </a:p>
          <a:p>
            <a:r>
              <a:rPr lang="en-US" dirty="0"/>
              <a:t>- for fields and locations where </a:t>
            </a:r>
            <a:r>
              <a:rPr lang="en-US" i="1" dirty="0"/>
              <a:t>sensitivity</a:t>
            </a:r>
            <a:r>
              <a:rPr lang="en-US" dirty="0"/>
              <a:t> is positive,</a:t>
            </a:r>
          </a:p>
          <a:p>
            <a:r>
              <a:rPr lang="en-US" dirty="0"/>
              <a:t>	the required </a:t>
            </a:r>
            <a:r>
              <a:rPr lang="en-US" i="1" dirty="0"/>
              <a:t>perturbation</a:t>
            </a:r>
            <a:r>
              <a:rPr lang="en-US" dirty="0"/>
              <a:t> is positive</a:t>
            </a:r>
          </a:p>
          <a:p>
            <a:r>
              <a:rPr lang="en-US" dirty="0"/>
              <a:t>	[i.e., increase existing + or decrease – values]</a:t>
            </a:r>
          </a:p>
          <a:p>
            <a:r>
              <a:rPr lang="en-US" dirty="0"/>
              <a:t>- for fields and locations where </a:t>
            </a:r>
            <a:r>
              <a:rPr lang="en-US" i="1" dirty="0"/>
              <a:t>sensitivity</a:t>
            </a:r>
            <a:r>
              <a:rPr lang="en-US" dirty="0"/>
              <a:t> is negative,</a:t>
            </a:r>
          </a:p>
          <a:p>
            <a:r>
              <a:rPr lang="en-US" dirty="0"/>
              <a:t>	the required </a:t>
            </a:r>
            <a:r>
              <a:rPr lang="en-US" i="1" dirty="0"/>
              <a:t>perturbation</a:t>
            </a:r>
            <a:r>
              <a:rPr lang="en-US" dirty="0"/>
              <a:t> is negative</a:t>
            </a:r>
          </a:p>
          <a:p>
            <a:r>
              <a:rPr lang="en-US" dirty="0"/>
              <a:t>- </a:t>
            </a:r>
            <a:r>
              <a:rPr lang="en-US" i="1" dirty="0">
                <a:solidFill>
                  <a:srgbClr val="FF0000"/>
                </a:solidFill>
              </a:rPr>
              <a:t>where sensitivity is </a:t>
            </a:r>
            <a:r>
              <a:rPr lang="en-US" b="1" i="1" dirty="0">
                <a:solidFill>
                  <a:srgbClr val="FF0000"/>
                </a:solidFill>
              </a:rPr>
              <a:t>zero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b="1" i="1" dirty="0">
                <a:solidFill>
                  <a:srgbClr val="FF0000"/>
                </a:solidFill>
              </a:rPr>
              <a:t>no</a:t>
            </a:r>
            <a:r>
              <a:rPr lang="en-US" i="1" dirty="0">
                <a:solidFill>
                  <a:srgbClr val="FF0000"/>
                </a:solidFill>
              </a:rPr>
              <a:t> perturbation will be effective</a:t>
            </a:r>
          </a:p>
          <a:p>
            <a:r>
              <a:rPr lang="en-US" dirty="0"/>
              <a:t>	(according to the </a:t>
            </a:r>
            <a:r>
              <a:rPr lang="en-US" dirty="0" err="1"/>
              <a:t>adjoint</a:t>
            </a:r>
            <a:r>
              <a:rPr lang="en-US" dirty="0"/>
              <a:t> model, anyway)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25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6609C2-8B18-D44C-A87C-79FDA668B6E7}"/>
              </a:ext>
            </a:extLst>
          </p:cNvPr>
          <p:cNvCxnSpPr>
            <a:cxnSpLocks/>
          </p:cNvCxnSpPr>
          <p:nvPr/>
        </p:nvCxnSpPr>
        <p:spPr>
          <a:xfrm flipV="1">
            <a:off x="8178806" y="3796504"/>
            <a:ext cx="149788" cy="8833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5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perturbations at some time </a:t>
            </a:r>
            <a:r>
              <a:rPr lang="en-US" i="1" dirty="0"/>
              <a:t>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43200"/>
            <a:ext cx="6858000" cy="1371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623222" y="4154497"/>
            <a:ext cx="642551" cy="6021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65772" y="4663043"/>
            <a:ext cx="276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Predicted by </a:t>
            </a:r>
            <a:r>
              <a:rPr lang="en-US" b="1" dirty="0" err="1"/>
              <a:t>adjoint</a:t>
            </a:r>
            <a:r>
              <a:rPr lang="en-US" b="1" dirty="0"/>
              <a:t>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2833" y="2293275"/>
            <a:ext cx="600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Perturbation required to accomplish desired change (</a:t>
            </a:r>
            <a:r>
              <a:rPr lang="en-US" b="1" dirty="0">
                <a:solidFill>
                  <a:srgbClr val="00B050"/>
                </a:solidFill>
              </a:rPr>
              <a:t>inferred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11115" y="2662607"/>
            <a:ext cx="383058" cy="3970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26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6609C2-8B18-D44C-A87C-79FDA668B6E7}"/>
              </a:ext>
            </a:extLst>
          </p:cNvPr>
          <p:cNvCxnSpPr>
            <a:cxnSpLocks/>
          </p:cNvCxnSpPr>
          <p:nvPr/>
        </p:nvCxnSpPr>
        <p:spPr>
          <a:xfrm flipV="1">
            <a:off x="8178806" y="3796504"/>
            <a:ext cx="149788" cy="8833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53FBB28-322C-8A44-8A21-5D8C482B2A31}"/>
              </a:ext>
            </a:extLst>
          </p:cNvPr>
          <p:cNvSpPr txBox="1"/>
          <p:nvPr/>
        </p:nvSpPr>
        <p:spPr>
          <a:xfrm>
            <a:off x="1027289" y="5700889"/>
            <a:ext cx="790524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 this experiment, we are not predicting perturbations x” at all.  No TLM involved.</a:t>
            </a:r>
          </a:p>
          <a:p>
            <a:r>
              <a:rPr lang="en-US" dirty="0"/>
              <a:t>We are predicting sensitivities x* backwards, and </a:t>
            </a:r>
            <a:r>
              <a:rPr lang="en-US" i="1" dirty="0"/>
              <a:t>inferring</a:t>
            </a:r>
            <a:r>
              <a:rPr lang="en-US" dirty="0"/>
              <a:t> the perturbations that</a:t>
            </a:r>
          </a:p>
          <a:p>
            <a:r>
              <a:rPr lang="en-US" dirty="0"/>
              <a:t>  would be needed to accomplish the ∆J we want.</a:t>
            </a:r>
          </a:p>
        </p:txBody>
      </p:sp>
    </p:spTree>
    <p:extLst>
      <p:ext uri="{BB962C8B-B14F-4D97-AF65-F5344CB8AC3E}">
        <p14:creationId xmlns:p14="http://schemas.microsoft.com/office/powerpoint/2010/main" val="3236449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1" y="712788"/>
            <a:ext cx="6145213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017770" y="161238"/>
            <a:ext cx="4228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a typeface="ＭＳ Ｐゴシック" charset="0"/>
              </a:rPr>
              <a:t>Final control run fields and forecast aspect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8305799" y="3719384"/>
            <a:ext cx="1678459" cy="13860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10085174" y="3285718"/>
            <a:ext cx="1357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 i="1" dirty="0"/>
              <a:t>sensitivity</a:t>
            </a:r>
          </a:p>
          <a:p>
            <a:r>
              <a:rPr lang="en-US" altLang="en-US" sz="1600" i="1" dirty="0"/>
              <a:t>initialization</a:t>
            </a:r>
          </a:p>
          <a:p>
            <a:r>
              <a:rPr lang="en-US" altLang="en-US" sz="1600" i="1" dirty="0"/>
              <a:t>(at final time)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843" y="1359243"/>
            <a:ext cx="238770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dirty="0"/>
              <a:t>’ (shaded)</a:t>
            </a:r>
          </a:p>
          <a:p>
            <a:r>
              <a:rPr lang="en-US" dirty="0"/>
              <a:t>w (contoured)</a:t>
            </a:r>
          </a:p>
          <a:p>
            <a:r>
              <a:rPr lang="en-US" dirty="0"/>
              <a:t>from control run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p’ (shaded)</a:t>
            </a:r>
          </a:p>
          <a:p>
            <a:r>
              <a:rPr lang="en-US" dirty="0"/>
              <a:t>storm-</a:t>
            </a:r>
            <a:r>
              <a:rPr lang="en-US" dirty="0" err="1"/>
              <a:t>rel</a:t>
            </a:r>
            <a:r>
              <a:rPr lang="en-US" dirty="0"/>
              <a:t> u (contoured)</a:t>
            </a:r>
          </a:p>
          <a:p>
            <a:r>
              <a:rPr lang="en-US" dirty="0"/>
              <a:t>from control run</a:t>
            </a:r>
          </a:p>
          <a:p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8305799" y="2397211"/>
            <a:ext cx="1678458" cy="13221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35320" y="4683230"/>
            <a:ext cx="245701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r>
              <a:rPr lang="en-US" dirty="0"/>
              <a:t> is outflow velocity</a:t>
            </a:r>
          </a:p>
          <a:p>
            <a:r>
              <a:rPr lang="en-US" dirty="0"/>
              <a:t>∆</a:t>
            </a:r>
            <a:r>
              <a:rPr lang="en-US" i="1" dirty="0"/>
              <a:t>J</a:t>
            </a:r>
            <a:r>
              <a:rPr lang="en-US" dirty="0"/>
              <a:t> &gt; 0 enhances outflow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5704E-E0E8-7848-B374-7FD78F6438C0}"/>
              </a:ext>
            </a:extLst>
          </p:cNvPr>
          <p:cNvSpPr txBox="1"/>
          <p:nvPr/>
        </p:nvSpPr>
        <p:spPr>
          <a:xfrm>
            <a:off x="9404642" y="628847"/>
            <a:ext cx="2718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x* (x) at final time is ONLY a function</a:t>
            </a:r>
          </a:p>
          <a:p>
            <a:r>
              <a:rPr lang="en-US" sz="1200" i="1" dirty="0"/>
              <a:t>  of </a:t>
            </a:r>
            <a:r>
              <a:rPr lang="en-US" sz="1200" i="1" dirty="0" err="1"/>
              <a:t>horiz</a:t>
            </a:r>
            <a:r>
              <a:rPr lang="en-US" sz="1200" i="1" dirty="0"/>
              <a:t>. vel. u, and ONLY in area shown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BFD2E-B226-424D-8BB3-F78023C63A16}"/>
              </a:ext>
            </a:extLst>
          </p:cNvPr>
          <p:cNvSpPr txBox="1"/>
          <p:nvPr/>
        </p:nvSpPr>
        <p:spPr>
          <a:xfrm>
            <a:off x="9638271" y="55553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^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6275F17D-4495-CB40-AAC4-0ABA0902222E}"/>
              </a:ext>
            </a:extLst>
          </p:cNvPr>
          <p:cNvSpPr/>
          <p:nvPr/>
        </p:nvSpPr>
        <p:spPr>
          <a:xfrm>
            <a:off x="7439378" y="6186311"/>
            <a:ext cx="866421" cy="2412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602C5990-A032-BE46-9568-2C6F01B4AD01}"/>
              </a:ext>
            </a:extLst>
          </p:cNvPr>
          <p:cNvSpPr/>
          <p:nvPr/>
        </p:nvSpPr>
        <p:spPr>
          <a:xfrm>
            <a:off x="4090326" y="4765133"/>
            <a:ext cx="866421" cy="2412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A05B8C47-4CD3-DE41-9DD5-E9E025EEF1FB}"/>
              </a:ext>
            </a:extLst>
          </p:cNvPr>
          <p:cNvSpPr/>
          <p:nvPr/>
        </p:nvSpPr>
        <p:spPr>
          <a:xfrm flipH="1">
            <a:off x="6375097" y="4773826"/>
            <a:ext cx="866421" cy="241262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57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685801"/>
            <a:ext cx="61087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102445" y="136525"/>
            <a:ext cx="40706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run with </a:t>
            </a:r>
            <a:r>
              <a:rPr lang="en-US" b="1" dirty="0">
                <a:solidFill>
                  <a:srgbClr val="0070C0"/>
                </a:solidFill>
                <a:ea typeface="ＭＳ Ｐゴシック" charset="0"/>
              </a:rPr>
              <a:t>adiabatic</a:t>
            </a:r>
            <a:r>
              <a:rPr lang="en-US" b="1" dirty="0">
                <a:ea typeface="ＭＳ Ｐゴシック" charset="0"/>
              </a:rPr>
              <a:t> </a:t>
            </a: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4984" y="685801"/>
            <a:ext cx="6561438" cy="304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195" y="1161535"/>
            <a:ext cx="4254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Adjoint</a:t>
            </a:r>
            <a:r>
              <a:rPr lang="en-US" i="1" dirty="0"/>
              <a:t> model run backwards 2000 sec</a:t>
            </a:r>
          </a:p>
          <a:p>
            <a:r>
              <a:rPr lang="en-US" dirty="0"/>
              <a:t>Shaded field: u from forward </a:t>
            </a:r>
            <a:r>
              <a:rPr lang="en-US" b="1" dirty="0"/>
              <a:t>control </a:t>
            </a:r>
            <a:r>
              <a:rPr lang="en-US" dirty="0"/>
              <a:t>run</a:t>
            </a:r>
          </a:p>
          <a:p>
            <a:r>
              <a:rPr lang="en-US" dirty="0"/>
              <a:t>Contoured: sensitivity to u from </a:t>
            </a:r>
            <a:r>
              <a:rPr lang="en-US" b="1" dirty="0" err="1"/>
              <a:t>adjoint</a:t>
            </a:r>
            <a:r>
              <a:rPr lang="en-US" dirty="0"/>
              <a:t> run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8222475" y="5288693"/>
            <a:ext cx="1213970" cy="608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11730" y="5721177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Original </a:t>
            </a:r>
            <a:r>
              <a:rPr lang="en-US" b="1" i="1" dirty="0"/>
              <a:t>J</a:t>
            </a:r>
            <a:r>
              <a:rPr lang="en-US" b="1" dirty="0"/>
              <a:t> 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6793" y="2594919"/>
            <a:ext cx="510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 increase outflow velocity </a:t>
            </a:r>
            <a:r>
              <a:rPr lang="en-US" i="1" dirty="0">
                <a:solidFill>
                  <a:srgbClr val="0070C0"/>
                </a:solidFill>
              </a:rPr>
              <a:t>there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later</a:t>
            </a:r>
            <a:r>
              <a:rPr lang="en-US" dirty="0">
                <a:solidFill>
                  <a:srgbClr val="0070C0"/>
                </a:solidFill>
              </a:rPr>
              <a:t> (i.e., ∆J &gt; 0),</a:t>
            </a:r>
          </a:p>
          <a:p>
            <a:r>
              <a:rPr lang="en-US" b="1" dirty="0">
                <a:solidFill>
                  <a:srgbClr val="FF0000"/>
                </a:solidFill>
              </a:rPr>
              <a:t>Increase outflow velocity HERE NOW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222475" y="3002692"/>
            <a:ext cx="1143948" cy="19894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958348" y="3225114"/>
            <a:ext cx="937620" cy="1767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50350" y="924866"/>
            <a:ext cx="245701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r>
              <a:rPr lang="en-US" dirty="0"/>
              <a:t> is outflow velocity</a:t>
            </a:r>
          </a:p>
          <a:p>
            <a:r>
              <a:rPr lang="en-US" dirty="0"/>
              <a:t>∆</a:t>
            </a:r>
            <a:r>
              <a:rPr lang="en-US" i="1" dirty="0"/>
              <a:t>J</a:t>
            </a:r>
            <a:r>
              <a:rPr lang="en-US" dirty="0"/>
              <a:t> &gt; 0 enhances outflow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B9473-8B9C-E545-86DB-AAD1D6658421}"/>
              </a:ext>
            </a:extLst>
          </p:cNvPr>
          <p:cNvSpPr txBox="1"/>
          <p:nvPr/>
        </p:nvSpPr>
        <p:spPr>
          <a:xfrm>
            <a:off x="457200" y="2681416"/>
            <a:ext cx="2763834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Adiabatic adjoint ignores</a:t>
            </a:r>
          </a:p>
          <a:p>
            <a:r>
              <a:rPr lang="en-US" dirty="0"/>
              <a:t>  how ∆w -&gt; ∆</a:t>
            </a:r>
            <a:r>
              <a:rPr lang="en-US" dirty="0">
                <a:latin typeface="Symbol" pitchFamily="2" charset="2"/>
              </a:rPr>
              <a:t>q</a:t>
            </a:r>
            <a:r>
              <a:rPr lang="en-US" dirty="0"/>
              <a:t>’ in moisture</a:t>
            </a:r>
          </a:p>
          <a:p>
            <a:r>
              <a:rPr lang="en-US" dirty="0"/>
              <a:t>  parameterization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6E94A-0151-D24E-98E3-85EAC9B00DFD}"/>
              </a:ext>
            </a:extLst>
          </p:cNvPr>
          <p:cNvSpPr txBox="1"/>
          <p:nvPr/>
        </p:nvSpPr>
        <p:spPr>
          <a:xfrm>
            <a:off x="9436445" y="4090086"/>
            <a:ext cx="26702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Sensitivity is +</a:t>
            </a:r>
          </a:p>
          <a:p>
            <a:r>
              <a:rPr lang="en-US" sz="1400" dirty="0"/>
              <a:t>So, for ∆J &gt; 0, need + perturbation</a:t>
            </a:r>
          </a:p>
          <a:p>
            <a:r>
              <a:rPr lang="en-US" sz="1400" dirty="0"/>
              <a:t>Flow is already +</a:t>
            </a:r>
          </a:p>
          <a:p>
            <a:r>
              <a:rPr lang="en-US" sz="1400" i="1" dirty="0"/>
              <a:t>Therefore, + pert makes it more +</a:t>
            </a:r>
          </a:p>
          <a:p>
            <a:r>
              <a:rPr lang="en-US" sz="1400" i="1" dirty="0"/>
              <a:t>(speeds flow up more)</a:t>
            </a:r>
          </a:p>
        </p:txBody>
      </p:sp>
    </p:spTree>
    <p:extLst>
      <p:ext uri="{BB962C8B-B14F-4D97-AF65-F5344CB8AC3E}">
        <p14:creationId xmlns:p14="http://schemas.microsoft.com/office/powerpoint/2010/main" val="163137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685801"/>
            <a:ext cx="61087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102445" y="136525"/>
            <a:ext cx="40706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run with </a:t>
            </a:r>
            <a:r>
              <a:rPr lang="en-US" b="1" dirty="0">
                <a:solidFill>
                  <a:srgbClr val="0070C0"/>
                </a:solidFill>
                <a:ea typeface="ＭＳ Ｐゴシック" charset="0"/>
              </a:rPr>
              <a:t>adiabatic</a:t>
            </a:r>
            <a:r>
              <a:rPr lang="en-US" b="1" dirty="0">
                <a:ea typeface="ＭＳ Ｐゴシック" charset="0"/>
              </a:rPr>
              <a:t> </a:t>
            </a: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4984" y="685801"/>
            <a:ext cx="6561438" cy="304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195" y="1161535"/>
            <a:ext cx="4254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Adjoint</a:t>
            </a:r>
            <a:r>
              <a:rPr lang="en-US" i="1" dirty="0"/>
              <a:t> model run backwards 2000 sec</a:t>
            </a:r>
          </a:p>
          <a:p>
            <a:r>
              <a:rPr lang="en-US" dirty="0"/>
              <a:t>Shaded field: u from forward control run</a:t>
            </a:r>
          </a:p>
          <a:p>
            <a:r>
              <a:rPr lang="en-US" dirty="0"/>
              <a:t>Contoured: sensitivity to u from </a:t>
            </a:r>
            <a:r>
              <a:rPr lang="en-US" dirty="0" err="1"/>
              <a:t>adjoint</a:t>
            </a:r>
            <a:r>
              <a:rPr lang="en-US" dirty="0"/>
              <a:t> run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109972" y="5454092"/>
            <a:ext cx="826408" cy="884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53416" y="6186591"/>
            <a:ext cx="11986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and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5620" y="3805774"/>
            <a:ext cx="35793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 and/or </a:t>
            </a:r>
            <a:r>
              <a:rPr lang="en-US" b="1" i="1" dirty="0"/>
              <a:t>slow down </a:t>
            </a:r>
            <a:r>
              <a:rPr lang="en-US" dirty="0"/>
              <a:t>outflow here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26411" y="4184274"/>
            <a:ext cx="420130" cy="5902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8791" y="5130926"/>
            <a:ext cx="37366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And perturbations here </a:t>
            </a:r>
            <a:r>
              <a:rPr lang="en-US" b="1" dirty="0"/>
              <a:t>do not matter</a:t>
            </a:r>
          </a:p>
          <a:p>
            <a:r>
              <a:rPr lang="en-US" dirty="0"/>
              <a:t> as there is no sensitivity (at this time)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057924" y="5239266"/>
            <a:ext cx="563503" cy="214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FE090-AA7E-8F43-B84A-AF874E393460}"/>
              </a:ext>
            </a:extLst>
          </p:cNvPr>
          <p:cNvSpPr txBox="1"/>
          <p:nvPr/>
        </p:nvSpPr>
        <p:spPr>
          <a:xfrm>
            <a:off x="9436445" y="4744997"/>
            <a:ext cx="26702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Sensitivity is -</a:t>
            </a:r>
          </a:p>
          <a:p>
            <a:r>
              <a:rPr lang="en-US" sz="1400" dirty="0"/>
              <a:t>So, for ∆J &gt; 0, need - perturbation</a:t>
            </a:r>
          </a:p>
          <a:p>
            <a:r>
              <a:rPr lang="en-US" sz="1400" dirty="0"/>
              <a:t>Flow is already +</a:t>
            </a:r>
          </a:p>
          <a:p>
            <a:r>
              <a:rPr lang="en-US" sz="1400" i="1" dirty="0"/>
              <a:t>Therefore, - pert slows it down</a:t>
            </a:r>
          </a:p>
        </p:txBody>
      </p:sp>
    </p:spTree>
    <p:extLst>
      <p:ext uri="{BB962C8B-B14F-4D97-AF65-F5344CB8AC3E}">
        <p14:creationId xmlns:p14="http://schemas.microsoft.com/office/powerpoint/2010/main" val="172639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898E0A-FD97-CE4D-B56D-C83362A79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100" y="396834"/>
            <a:ext cx="2730500" cy="419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A49C59-8E54-5B42-A82D-3FCFFEAF9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2370310"/>
            <a:ext cx="5892800" cy="41783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integrate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condition is </a:t>
            </a:r>
            <a:r>
              <a:rPr lang="en-US" b="1" i="1" dirty="0"/>
              <a:t>u</a:t>
            </a:r>
            <a:r>
              <a:rPr lang="en-US" i="1" baseline="-25000" dirty="0"/>
              <a:t>0</a:t>
            </a:r>
            <a:r>
              <a:rPr lang="en-US" dirty="0"/>
              <a:t>.  Integrate for </a:t>
            </a:r>
            <a:r>
              <a:rPr lang="en-US" i="1" dirty="0"/>
              <a:t>N</a:t>
            </a:r>
            <a:r>
              <a:rPr lang="en-US" dirty="0"/>
              <a:t> time steps.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2672" y="5972089"/>
            <a:ext cx="2936790" cy="729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9156" y="6056570"/>
            <a:ext cx="5305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can relate the </a:t>
            </a:r>
            <a:r>
              <a:rPr lang="en-US" b="1" dirty="0">
                <a:solidFill>
                  <a:srgbClr val="FF0000"/>
                </a:solidFill>
              </a:rPr>
              <a:t>final forecast</a:t>
            </a:r>
            <a:r>
              <a:rPr lang="en-US" dirty="0">
                <a:solidFill>
                  <a:srgbClr val="FF0000"/>
                </a:solidFill>
              </a:rPr>
              <a:t> to the </a:t>
            </a:r>
            <a:r>
              <a:rPr lang="en-US" b="1" dirty="0">
                <a:solidFill>
                  <a:srgbClr val="FF0000"/>
                </a:solidFill>
              </a:rPr>
              <a:t>initial condition</a:t>
            </a:r>
          </a:p>
          <a:p>
            <a:r>
              <a:rPr lang="en-US" dirty="0">
                <a:solidFill>
                  <a:srgbClr val="FF0000"/>
                </a:solidFill>
              </a:rPr>
              <a:t>	through the </a:t>
            </a:r>
            <a:r>
              <a:rPr lang="en-US" i="1" dirty="0">
                <a:solidFill>
                  <a:srgbClr val="FF0000"/>
                </a:solidFill>
              </a:rPr>
              <a:t>transition matrix </a:t>
            </a:r>
            <a:r>
              <a:rPr lang="en-US" b="1" i="1" dirty="0">
                <a:solidFill>
                  <a:srgbClr val="FF0000"/>
                </a:solidFill>
              </a:rPr>
              <a:t>Q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43FBF6-79AC-A94D-9F8C-91386DDEEEBC}"/>
              </a:ext>
            </a:extLst>
          </p:cNvPr>
          <p:cNvSpPr/>
          <p:nvPr/>
        </p:nvSpPr>
        <p:spPr>
          <a:xfrm>
            <a:off x="8798011" y="230188"/>
            <a:ext cx="3188043" cy="729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56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685801"/>
            <a:ext cx="61087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102445" y="136525"/>
            <a:ext cx="40706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run with </a:t>
            </a:r>
            <a:r>
              <a:rPr lang="en-US" b="1" dirty="0">
                <a:solidFill>
                  <a:srgbClr val="0070C0"/>
                </a:solidFill>
                <a:ea typeface="ＭＳ Ｐゴシック" charset="0"/>
              </a:rPr>
              <a:t>adiabatic</a:t>
            </a:r>
            <a:r>
              <a:rPr lang="en-US" b="1" dirty="0">
                <a:ea typeface="ＭＳ Ｐゴシック" charset="0"/>
              </a:rPr>
              <a:t> </a:t>
            </a: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1650" y="3799703"/>
            <a:ext cx="6561438" cy="304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01155" y="2872981"/>
            <a:ext cx="387638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Increase outflow </a:t>
            </a:r>
            <a:r>
              <a:rPr lang="en-US" i="1" dirty="0">
                <a:solidFill>
                  <a:schemeClr val="accent5"/>
                </a:solidFill>
              </a:rPr>
              <a:t>there later</a:t>
            </a:r>
          </a:p>
          <a:p>
            <a:r>
              <a:rPr lang="en-US" dirty="0"/>
              <a:t>..by </a:t>
            </a:r>
            <a:r>
              <a:rPr lang="en-US" i="1" dirty="0"/>
              <a:t>increasing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temperature</a:t>
            </a:r>
            <a:r>
              <a:rPr lang="en-US" dirty="0"/>
              <a:t> </a:t>
            </a:r>
            <a:r>
              <a:rPr lang="en-US" b="1" dirty="0"/>
              <a:t>HERE NOW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6919784" y="2395754"/>
            <a:ext cx="883736" cy="8367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26510" y="1125583"/>
            <a:ext cx="305853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…and/or by </a:t>
            </a:r>
            <a:r>
              <a:rPr lang="en-US" i="1" dirty="0"/>
              <a:t>decreasing</a:t>
            </a:r>
            <a:r>
              <a:rPr lang="en-US" dirty="0"/>
              <a:t> it HERE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55959" y="1494915"/>
            <a:ext cx="465266" cy="3091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30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E15E99-DEAB-7E4C-B11D-3E210FCD3CB5}"/>
              </a:ext>
            </a:extLst>
          </p:cNvPr>
          <p:cNvCxnSpPr>
            <a:cxnSpLocks/>
          </p:cNvCxnSpPr>
          <p:nvPr/>
        </p:nvCxnSpPr>
        <p:spPr>
          <a:xfrm flipH="1" flipV="1">
            <a:off x="8173047" y="2137720"/>
            <a:ext cx="1255158" cy="74140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2D5B1D0-8D05-F14E-8107-D85F4FEAADE3}"/>
              </a:ext>
            </a:extLst>
          </p:cNvPr>
          <p:cNvSpPr txBox="1"/>
          <p:nvPr/>
        </p:nvSpPr>
        <p:spPr>
          <a:xfrm>
            <a:off x="616064" y="868037"/>
            <a:ext cx="26702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Sensitivity is -</a:t>
            </a:r>
          </a:p>
          <a:p>
            <a:r>
              <a:rPr lang="en-US" sz="1400" dirty="0"/>
              <a:t>So, for ∆J &gt; 0, need - perturbation</a:t>
            </a:r>
          </a:p>
          <a:p>
            <a:r>
              <a:rPr lang="en-US" sz="1400" dirty="0">
                <a:latin typeface="Symbol" pitchFamily="2" charset="2"/>
              </a:rPr>
              <a:t>q</a:t>
            </a:r>
            <a:r>
              <a:rPr lang="en-US" sz="1400" dirty="0"/>
              <a:t>’ is already +</a:t>
            </a:r>
          </a:p>
          <a:p>
            <a:r>
              <a:rPr lang="en-US" sz="1400" i="1" dirty="0"/>
              <a:t>Therefore, - pert cools it 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7B0BEF-141C-3D4F-95CA-8AF50586FD32}"/>
              </a:ext>
            </a:extLst>
          </p:cNvPr>
          <p:cNvSpPr txBox="1"/>
          <p:nvPr/>
        </p:nvSpPr>
        <p:spPr>
          <a:xfrm>
            <a:off x="8647091" y="3658217"/>
            <a:ext cx="2900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Sensitivity is +</a:t>
            </a:r>
          </a:p>
          <a:p>
            <a:r>
              <a:rPr lang="en-US" sz="1400" dirty="0"/>
              <a:t>So, for ∆J &gt; 0, need + perturbation</a:t>
            </a:r>
          </a:p>
          <a:p>
            <a:r>
              <a:rPr lang="en-US" sz="1400" dirty="0">
                <a:latin typeface="Symbol" pitchFamily="2" charset="2"/>
              </a:rPr>
              <a:t>q</a:t>
            </a:r>
            <a:r>
              <a:rPr lang="en-US" sz="1400" dirty="0"/>
              <a:t>’ is already +</a:t>
            </a:r>
          </a:p>
          <a:p>
            <a:r>
              <a:rPr lang="en-US" sz="1400" i="1" dirty="0"/>
              <a:t>Therefore, + pert makes even warmer</a:t>
            </a:r>
          </a:p>
        </p:txBody>
      </p:sp>
    </p:spTree>
    <p:extLst>
      <p:ext uri="{BB962C8B-B14F-4D97-AF65-F5344CB8AC3E}">
        <p14:creationId xmlns:p14="http://schemas.microsoft.com/office/powerpoint/2010/main" val="1159960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688976"/>
            <a:ext cx="610235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02445" y="136525"/>
            <a:ext cx="40706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run with </a:t>
            </a:r>
            <a:r>
              <a:rPr lang="en-US" b="1" dirty="0">
                <a:solidFill>
                  <a:srgbClr val="0070C0"/>
                </a:solidFill>
                <a:ea typeface="ＭＳ Ｐゴシック" charset="0"/>
              </a:rPr>
              <a:t>adiabatic</a:t>
            </a:r>
            <a:r>
              <a:rPr lang="en-US" b="1" dirty="0">
                <a:ea typeface="ＭＳ Ｐゴシック" charset="0"/>
              </a:rPr>
              <a:t> </a:t>
            </a: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25264" y="6227808"/>
            <a:ext cx="36136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Increasing inflow here</a:t>
            </a:r>
          </a:p>
          <a:p>
            <a:r>
              <a:rPr lang="en-US" dirty="0">
                <a:solidFill>
                  <a:srgbClr val="FF0000"/>
                </a:solidFill>
              </a:rPr>
              <a:t> enhances upper trop outflow later…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561438" y="6536724"/>
            <a:ext cx="926757" cy="12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7639" y="5494290"/>
            <a:ext cx="2990306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Decreasing the westerly</a:t>
            </a:r>
          </a:p>
          <a:p>
            <a:r>
              <a:rPr lang="en-US" dirty="0">
                <a:solidFill>
                  <a:srgbClr val="00B050"/>
                </a:solidFill>
              </a:rPr>
              <a:t> flow here now enhances</a:t>
            </a:r>
          </a:p>
          <a:p>
            <a:r>
              <a:rPr lang="en-US" dirty="0">
                <a:solidFill>
                  <a:srgbClr val="00B050"/>
                </a:solidFill>
              </a:rPr>
              <a:t> the upper trop outflow later?</a:t>
            </a:r>
          </a:p>
          <a:p>
            <a:r>
              <a:rPr lang="en-US" dirty="0">
                <a:solidFill>
                  <a:srgbClr val="00B050"/>
                </a:solidFill>
              </a:rPr>
              <a:t>(Hard to explain)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84605" y="5968314"/>
            <a:ext cx="1525850" cy="35834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382" y="996043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Go back another 1000 sec</a:t>
            </a:r>
          </a:p>
        </p:txBody>
      </p:sp>
    </p:spTree>
    <p:extLst>
      <p:ext uri="{BB962C8B-B14F-4D97-AF65-F5344CB8AC3E}">
        <p14:creationId xmlns:p14="http://schemas.microsoft.com/office/powerpoint/2010/main" val="950229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92" y="653142"/>
            <a:ext cx="6138672" cy="623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102445" y="136525"/>
            <a:ext cx="4087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run with 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</a:rPr>
              <a:t>DIABATIC</a:t>
            </a:r>
            <a:r>
              <a:rPr lang="en-US" b="1" dirty="0">
                <a:ea typeface="ＭＳ Ｐゴシック" charset="0"/>
              </a:rPr>
              <a:t> </a:t>
            </a: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629" y="1804086"/>
            <a:ext cx="291836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 err="1"/>
              <a:t>diabatic</a:t>
            </a:r>
            <a:r>
              <a:rPr lang="en-US" i="1" dirty="0"/>
              <a:t> </a:t>
            </a:r>
            <a:r>
              <a:rPr lang="en-US" i="1" dirty="0" err="1"/>
              <a:t>adjoint</a:t>
            </a:r>
            <a:r>
              <a:rPr lang="en-US" i="1" dirty="0"/>
              <a:t> model</a:t>
            </a:r>
          </a:p>
          <a:p>
            <a:r>
              <a:rPr lang="en-US" dirty="0"/>
              <a:t> includes PM physics, so</a:t>
            </a:r>
          </a:p>
          <a:p>
            <a:r>
              <a:rPr lang="en-US" dirty="0"/>
              <a:t> changing flow in unstable</a:t>
            </a:r>
          </a:p>
          <a:p>
            <a:r>
              <a:rPr lang="en-US" dirty="0"/>
              <a:t> region changes heating from</a:t>
            </a:r>
          </a:p>
          <a:p>
            <a:r>
              <a:rPr lang="en-US" dirty="0"/>
              <a:t> control run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7664" y="1212748"/>
            <a:ext cx="305295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The </a:t>
            </a:r>
            <a:r>
              <a:rPr lang="en-US" i="1" dirty="0" err="1">
                <a:solidFill>
                  <a:srgbClr val="FF0000"/>
                </a:solidFill>
              </a:rPr>
              <a:t>adjoint</a:t>
            </a:r>
            <a:r>
              <a:rPr lang="en-US" i="1" dirty="0">
                <a:solidFill>
                  <a:srgbClr val="FF0000"/>
                </a:solidFill>
              </a:rPr>
              <a:t> provides the</a:t>
            </a:r>
          </a:p>
          <a:p>
            <a:r>
              <a:rPr lang="en-US" i="1" dirty="0">
                <a:solidFill>
                  <a:srgbClr val="FF0000"/>
                </a:solidFill>
              </a:rPr>
              <a:t>  sensitivity fields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You</a:t>
            </a:r>
            <a:r>
              <a:rPr lang="en-US" i="1" dirty="0">
                <a:solidFill>
                  <a:srgbClr val="FF0000"/>
                </a:solidFill>
              </a:rPr>
              <a:t> provide the interpretation,</a:t>
            </a:r>
          </a:p>
          <a:p>
            <a:r>
              <a:rPr lang="en-US" i="1" dirty="0">
                <a:solidFill>
                  <a:srgbClr val="FF0000"/>
                </a:solidFill>
              </a:rPr>
              <a:t>  subject to </a:t>
            </a:r>
            <a:r>
              <a:rPr lang="en-US" i="1" dirty="0" err="1">
                <a:solidFill>
                  <a:srgbClr val="FF0000"/>
                </a:solidFill>
              </a:rPr>
              <a:t>adjoint’s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  <a:p>
            <a:r>
              <a:rPr lang="en-US" i="1" dirty="0">
                <a:solidFill>
                  <a:srgbClr val="FF0000"/>
                </a:solidFill>
              </a:rPr>
              <a:t>  assumptions &amp; limitations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37FC3-3D92-7E47-AB5A-391579E06121}"/>
              </a:ext>
            </a:extLst>
          </p:cNvPr>
          <p:cNvSpPr txBox="1"/>
          <p:nvPr/>
        </p:nvSpPr>
        <p:spPr>
          <a:xfrm>
            <a:off x="477639" y="5494290"/>
            <a:ext cx="278460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Sensitivity a lot smaller</a:t>
            </a:r>
          </a:p>
          <a:p>
            <a:r>
              <a:rPr lang="en-US" dirty="0">
                <a:solidFill>
                  <a:srgbClr val="00B050"/>
                </a:solidFill>
              </a:rPr>
              <a:t> now that diabatic response</a:t>
            </a:r>
          </a:p>
          <a:p>
            <a:r>
              <a:rPr lang="en-US" dirty="0">
                <a:solidFill>
                  <a:srgbClr val="00B050"/>
                </a:solidFill>
              </a:rPr>
              <a:t> is permitted...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488953-2501-4A44-9FFD-8652AC3E4511}"/>
              </a:ext>
            </a:extLst>
          </p:cNvPr>
          <p:cNvCxnSpPr/>
          <p:nvPr/>
        </p:nvCxnSpPr>
        <p:spPr>
          <a:xfrm>
            <a:off x="3484605" y="5968314"/>
            <a:ext cx="1525850" cy="35834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21700B-091F-4546-97FD-69722982C099}"/>
              </a:ext>
            </a:extLst>
          </p:cNvPr>
          <p:cNvSpPr txBox="1"/>
          <p:nvPr/>
        </p:nvSpPr>
        <p:spPr>
          <a:xfrm>
            <a:off x="9492259" y="3020721"/>
            <a:ext cx="2609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(If the physics is not </a:t>
            </a:r>
          </a:p>
          <a:p>
            <a:r>
              <a:rPr lang="en-US" i="1" dirty="0"/>
              <a:t> incorporated into adjoint</a:t>
            </a:r>
          </a:p>
          <a:p>
            <a:r>
              <a:rPr lang="en-US" i="1" dirty="0"/>
              <a:t> correctly, the conclusions</a:t>
            </a:r>
          </a:p>
          <a:p>
            <a:r>
              <a:rPr lang="en-US" i="1" dirty="0"/>
              <a:t> will be wrong/different)</a:t>
            </a:r>
          </a:p>
        </p:txBody>
      </p:sp>
    </p:spTree>
    <p:extLst>
      <p:ext uri="{BB962C8B-B14F-4D97-AF65-F5344CB8AC3E}">
        <p14:creationId xmlns:p14="http://schemas.microsoft.com/office/powerpoint/2010/main" val="1876583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Diagnose unrealistic results from PM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77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33364"/>
            <a:ext cx="60483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135" y="2224216"/>
            <a:ext cx="255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PM forward model fields</a:t>
            </a:r>
          </a:p>
          <a:p>
            <a:r>
              <a:rPr lang="en-US" b="1" dirty="0"/>
              <a:t>at 3 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01593" y="2781876"/>
            <a:ext cx="2350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away from storm</a:t>
            </a:r>
          </a:p>
          <a:p>
            <a:r>
              <a:rPr lang="en-US" dirty="0"/>
              <a:t>  in upper troposphere,</a:t>
            </a:r>
          </a:p>
          <a:p>
            <a:r>
              <a:rPr lang="en-US" dirty="0"/>
              <a:t>flow towards storm</a:t>
            </a:r>
          </a:p>
          <a:p>
            <a:r>
              <a:rPr lang="en-US" dirty="0"/>
              <a:t>  in lower troposphere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2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33364"/>
            <a:ext cx="60483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135" y="2224216"/>
            <a:ext cx="255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PM forward model fields</a:t>
            </a:r>
          </a:p>
          <a:p>
            <a:r>
              <a:rPr lang="en-US" b="1" dirty="0"/>
              <a:t>at 3 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01593" y="2781876"/>
            <a:ext cx="2350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away from storm</a:t>
            </a:r>
          </a:p>
          <a:p>
            <a:r>
              <a:rPr lang="en-US" dirty="0"/>
              <a:t>  in upper troposphere,</a:t>
            </a:r>
          </a:p>
          <a:p>
            <a:r>
              <a:rPr lang="en-US" dirty="0"/>
              <a:t>flow towards storm</a:t>
            </a:r>
          </a:p>
          <a:p>
            <a:r>
              <a:rPr lang="en-US" dirty="0"/>
              <a:t>  in lower troposphere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8" y="516066"/>
            <a:ext cx="5359400" cy="3416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1892" y="331400"/>
            <a:ext cx="2089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Garner and Thorpe (1992)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BD25A4-B4EC-804B-A5CD-CAC9208A9C33}"/>
              </a:ext>
            </a:extLst>
          </p:cNvPr>
          <p:cNvCxnSpPr/>
          <p:nvPr/>
        </p:nvCxnSpPr>
        <p:spPr>
          <a:xfrm flipH="1">
            <a:off x="1828800" y="2977978"/>
            <a:ext cx="56212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354E04-4666-114B-BBD2-CC0CF777453C}"/>
              </a:ext>
            </a:extLst>
          </p:cNvPr>
          <p:cNvCxnSpPr>
            <a:cxnSpLocks/>
          </p:cNvCxnSpPr>
          <p:nvPr/>
        </p:nvCxnSpPr>
        <p:spPr>
          <a:xfrm>
            <a:off x="3071814" y="1252151"/>
            <a:ext cx="56212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9F4D6D-70D6-434A-B9A3-D9DD4B938AB7}"/>
              </a:ext>
            </a:extLst>
          </p:cNvPr>
          <p:cNvSpPr txBox="1"/>
          <p:nvPr/>
        </p:nvSpPr>
        <p:spPr>
          <a:xfrm>
            <a:off x="175828" y="4086254"/>
            <a:ext cx="2950038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PM model causes substantial</a:t>
            </a:r>
          </a:p>
          <a:p>
            <a:r>
              <a:rPr lang="en-US" b="1" dirty="0">
                <a:solidFill>
                  <a:srgbClr val="FF0000"/>
                </a:solidFill>
              </a:rPr>
              <a:t>  acceleration of low-level</a:t>
            </a:r>
          </a:p>
          <a:p>
            <a:r>
              <a:rPr lang="en-US" b="1" dirty="0">
                <a:solidFill>
                  <a:srgbClr val="FF0000"/>
                </a:solidFill>
              </a:rPr>
              <a:t>  inflow </a:t>
            </a:r>
            <a:r>
              <a:rPr lang="en-US" b="1" i="1" dirty="0">
                <a:solidFill>
                  <a:srgbClr val="FF0000"/>
                </a:solidFill>
              </a:rPr>
              <a:t>and</a:t>
            </a:r>
            <a:r>
              <a:rPr lang="en-US" b="1" dirty="0">
                <a:solidFill>
                  <a:srgbClr val="FF0000"/>
                </a:solidFill>
              </a:rPr>
              <a:t> upper level</a:t>
            </a:r>
          </a:p>
          <a:p>
            <a:r>
              <a:rPr lang="en-US" b="1" dirty="0">
                <a:solidFill>
                  <a:srgbClr val="FF0000"/>
                </a:solidFill>
              </a:rPr>
              <a:t>  outflow (relative to initial</a:t>
            </a:r>
          </a:p>
          <a:p>
            <a:r>
              <a:rPr lang="en-US" b="1" dirty="0">
                <a:solidFill>
                  <a:srgbClr val="FF0000"/>
                </a:solidFill>
              </a:rPr>
              <a:t>  state) ahead of storm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9DEB7-B0AA-F245-B040-8AC9E9EAB3FE}"/>
              </a:ext>
            </a:extLst>
          </p:cNvPr>
          <p:cNvSpPr txBox="1"/>
          <p:nvPr/>
        </p:nvSpPr>
        <p:spPr>
          <a:xfrm>
            <a:off x="3633939" y="597785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(nondimensionalized)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F4EFF7-9586-C548-BE0B-3C546D76B3A3}"/>
              </a:ext>
            </a:extLst>
          </p:cNvPr>
          <p:cNvCxnSpPr/>
          <p:nvPr/>
        </p:nvCxnSpPr>
        <p:spPr>
          <a:xfrm>
            <a:off x="5192889" y="3759200"/>
            <a:ext cx="688622" cy="846667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492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33364"/>
            <a:ext cx="60483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135" y="2224216"/>
            <a:ext cx="255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PM forward model fields</a:t>
            </a:r>
          </a:p>
          <a:p>
            <a:r>
              <a:rPr lang="en-US" b="1" dirty="0"/>
              <a:t>at 3 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01593" y="2781876"/>
            <a:ext cx="2350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away from storm</a:t>
            </a:r>
          </a:p>
          <a:p>
            <a:r>
              <a:rPr lang="en-US" dirty="0"/>
              <a:t>  in upper troposphere,</a:t>
            </a:r>
          </a:p>
          <a:p>
            <a:r>
              <a:rPr lang="en-US" dirty="0"/>
              <a:t>flow towards storm</a:t>
            </a:r>
          </a:p>
          <a:p>
            <a:r>
              <a:rPr lang="en-US" dirty="0"/>
              <a:t>  in lower </a:t>
            </a:r>
            <a:r>
              <a:rPr lang="en-US" dirty="0" err="1"/>
              <a:t>tropsphere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8" y="516066"/>
            <a:ext cx="5359400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892" y="331400"/>
            <a:ext cx="2089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Garner and Thorpe (1992)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50" y="2794233"/>
            <a:ext cx="5299075" cy="28527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157145" y="5634613"/>
            <a:ext cx="1737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Fovell</a:t>
            </a:r>
            <a:r>
              <a:rPr lang="en-US" sz="1400" dirty="0"/>
              <a:t> and Tan (2000)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0" y="1322173"/>
            <a:ext cx="3859326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Induced inflow and outflow too strong</a:t>
            </a:r>
          </a:p>
          <a:p>
            <a:r>
              <a:rPr lang="en-US" b="1" dirty="0">
                <a:solidFill>
                  <a:srgbClr val="FF0000"/>
                </a:solidFill>
              </a:rPr>
              <a:t>Induced inflow max at wrong level</a:t>
            </a:r>
          </a:p>
          <a:p>
            <a:r>
              <a:rPr lang="en-US" b="1" dirty="0">
                <a:solidFill>
                  <a:srgbClr val="FF0000"/>
                </a:solidFill>
              </a:rPr>
              <a:t>(compared with “real” cloud model)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46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Anelastic</a:t>
            </a:r>
            <a:r>
              <a:rPr lang="en-US" dirty="0"/>
              <a:t> constraint - 1</a:t>
            </a:r>
          </a:p>
        </p:txBody>
      </p:sp>
      <p:sp>
        <p:nvSpPr>
          <p:cNvPr id="93186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9485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dirty="0"/>
              <a:t>Start with traditional </a:t>
            </a:r>
            <a:r>
              <a:rPr lang="en-US" altLang="en-US" dirty="0" err="1"/>
              <a:t>anelastic</a:t>
            </a:r>
            <a:r>
              <a:rPr lang="en-US" altLang="en-US" dirty="0"/>
              <a:t> continuity equation &amp; integrate around a box</a:t>
            </a:r>
          </a:p>
        </p:txBody>
      </p:sp>
      <p:sp>
        <p:nvSpPr>
          <p:cNvPr id="93187" name="TextBox 6"/>
          <p:cNvSpPr txBox="1">
            <a:spLocks noChangeArrowheads="1"/>
          </p:cNvSpPr>
          <p:nvPr/>
        </p:nvSpPr>
        <p:spPr bwMode="auto">
          <a:xfrm>
            <a:off x="1524000" y="3689181"/>
            <a:ext cx="88853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dirty="0"/>
              <a:t>Taking the upper and lower boundaries to be rigid (</a:t>
            </a:r>
            <a:r>
              <a:rPr lang="en-US" altLang="en-US" i="1" dirty="0"/>
              <a:t>w</a:t>
            </a:r>
            <a:r>
              <a:rPr lang="en-US" altLang="en-US" dirty="0"/>
              <a:t> = 0) removes the </a:t>
            </a:r>
          </a:p>
          <a:p>
            <a:r>
              <a:rPr lang="en-US" altLang="en-US" dirty="0"/>
              <a:t>vertical term, leaving</a:t>
            </a:r>
          </a:p>
        </p:txBody>
      </p:sp>
      <p:pic>
        <p:nvPicPr>
          <p:cNvPr id="9318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551408"/>
            <a:ext cx="364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209800"/>
            <a:ext cx="568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5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Anelastic</a:t>
            </a:r>
            <a:r>
              <a:rPr lang="en-US" dirty="0"/>
              <a:t> constraint - 2</a:t>
            </a:r>
          </a:p>
        </p:txBody>
      </p:sp>
      <p:sp>
        <p:nvSpPr>
          <p:cNvPr id="94210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7534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dirty="0"/>
              <a:t>Integration with respect to </a:t>
            </a:r>
            <a:r>
              <a:rPr lang="en-US" altLang="en-US" i="1" dirty="0"/>
              <a:t>x</a:t>
            </a:r>
            <a:r>
              <a:rPr lang="en-US" altLang="en-US" dirty="0"/>
              <a:t> from left (L) to right (R) yields</a:t>
            </a:r>
          </a:p>
        </p:txBody>
      </p:sp>
      <p:sp>
        <p:nvSpPr>
          <p:cNvPr id="94211" name="TextBox 6"/>
          <p:cNvSpPr txBox="1">
            <a:spLocks noChangeArrowheads="1"/>
          </p:cNvSpPr>
          <p:nvPr/>
        </p:nvSpPr>
        <p:spPr bwMode="auto">
          <a:xfrm>
            <a:off x="1524000" y="3318473"/>
            <a:ext cx="92063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dirty="0"/>
              <a:t>This implies that the vertical sum of mean density x horizontal flow</a:t>
            </a:r>
          </a:p>
          <a:p>
            <a:r>
              <a:rPr lang="en-US" altLang="en-US" dirty="0"/>
              <a:t>in a column is preserved. 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Therefore, enhancing </a:t>
            </a:r>
            <a:r>
              <a:rPr lang="en-US" altLang="en-US" i="1" dirty="0"/>
              <a:t>westerly</a:t>
            </a:r>
            <a:r>
              <a:rPr lang="en-US" altLang="en-US" dirty="0"/>
              <a:t> flow at some level (relative to </a:t>
            </a:r>
          </a:p>
          <a:p>
            <a:r>
              <a:rPr lang="en-US" altLang="en-US" dirty="0"/>
              <a:t>the initial state) has to be balanced by increased </a:t>
            </a:r>
            <a:r>
              <a:rPr lang="en-US" altLang="en-US" i="1" dirty="0"/>
              <a:t>easterly</a:t>
            </a:r>
            <a:r>
              <a:rPr lang="en-US" altLang="en-US" dirty="0"/>
              <a:t> flow elsewhere, </a:t>
            </a:r>
          </a:p>
          <a:p>
            <a:r>
              <a:rPr lang="en-US" altLang="en-US" dirty="0"/>
              <a:t>and vice-versa.</a:t>
            </a:r>
          </a:p>
          <a:p>
            <a:r>
              <a:rPr lang="en-US" altLang="en-US" sz="1800" dirty="0"/>
              <a:t>(My model is compressible, but deviation from </a:t>
            </a:r>
            <a:r>
              <a:rPr lang="en-US" altLang="en-US" sz="1800" dirty="0" err="1"/>
              <a:t>anelasticity</a:t>
            </a:r>
            <a:r>
              <a:rPr lang="en-US" altLang="en-US" sz="1800" dirty="0"/>
              <a:t> is small.)</a:t>
            </a:r>
          </a:p>
        </p:txBody>
      </p:sp>
      <p:pic>
        <p:nvPicPr>
          <p:cNvPr id="94212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202935"/>
            <a:ext cx="425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263078"/>
            <a:ext cx="4089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92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303375"/>
            <a:ext cx="52863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" y="133006"/>
            <a:ext cx="5359400" cy="34163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791728" y="2508422"/>
            <a:ext cx="7043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00633" y="869092"/>
            <a:ext cx="7043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08822" y="383059"/>
            <a:ext cx="64776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dirty="0" err="1"/>
              <a:t>Anelastic</a:t>
            </a:r>
            <a:r>
              <a:rPr lang="en-US" dirty="0"/>
              <a:t> constraint means upper and lower tropospheric</a:t>
            </a:r>
          </a:p>
          <a:p>
            <a:r>
              <a:rPr lang="en-US" dirty="0"/>
              <a:t>	problems are </a:t>
            </a:r>
            <a:r>
              <a:rPr lang="en-US" b="1" dirty="0"/>
              <a:t>related</a:t>
            </a:r>
          </a:p>
          <a:p>
            <a:r>
              <a:rPr lang="en-US" dirty="0"/>
              <a:t>• </a:t>
            </a:r>
            <a:r>
              <a:rPr lang="en-US" b="1" dirty="0"/>
              <a:t>HYPOTHESIS</a:t>
            </a:r>
            <a:r>
              <a:rPr lang="en-US" dirty="0"/>
              <a:t>:</a:t>
            </a:r>
          </a:p>
          <a:p>
            <a:r>
              <a:rPr lang="en-US" dirty="0"/>
              <a:t>	(1) PM model is warm UP and warm DOWN</a:t>
            </a:r>
          </a:p>
          <a:p>
            <a:r>
              <a:rPr lang="en-US" dirty="0"/>
              <a:t>	(2) Rear side of storm too HOT</a:t>
            </a:r>
          </a:p>
          <a:p>
            <a:r>
              <a:rPr lang="en-US" dirty="0"/>
              <a:t>	(3) Pressure in upper </a:t>
            </a:r>
            <a:r>
              <a:rPr lang="en-US" dirty="0" err="1"/>
              <a:t>tropo</a:t>
            </a:r>
            <a:r>
              <a:rPr lang="en-US" dirty="0"/>
              <a:t> at rear too HIGH</a:t>
            </a:r>
          </a:p>
          <a:p>
            <a:r>
              <a:rPr lang="en-US" dirty="0"/>
              <a:t>	(4) Horizontal PGF in upper trop across storm too LARGE</a:t>
            </a:r>
          </a:p>
          <a:p>
            <a:r>
              <a:rPr lang="en-US" dirty="0"/>
              <a:t>	(5) Forward anvil outflow too STRONG</a:t>
            </a:r>
          </a:p>
          <a:p>
            <a:r>
              <a:rPr lang="en-US" dirty="0"/>
              <a:t>	(6) </a:t>
            </a:r>
            <a:r>
              <a:rPr lang="en-US" b="1" dirty="0"/>
              <a:t>So lower level inflow also too strong</a:t>
            </a:r>
            <a:r>
              <a:rPr lang="en-US" dirty="0"/>
              <a:t>, due to anelastic</a:t>
            </a:r>
          </a:p>
          <a:p>
            <a:r>
              <a:rPr lang="en-US" dirty="0"/>
              <a:t>		constraint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2067" y="5928281"/>
            <a:ext cx="94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b="1" dirty="0"/>
              <a:t>PROPOSED</a:t>
            </a:r>
            <a:r>
              <a:rPr lang="en-US" dirty="0"/>
              <a:t> </a:t>
            </a:r>
            <a:r>
              <a:rPr lang="en-US" b="1" dirty="0"/>
              <a:t>SOLUTION</a:t>
            </a:r>
            <a:r>
              <a:rPr lang="en-US" dirty="0"/>
              <a:t>: Implemented a sponge to prevent rear side of storm from getting so hot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98871" y="4718956"/>
            <a:ext cx="702129" cy="718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6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70B7-57E7-204A-8398-512C231C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linear model (TLM) -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C9A25-2211-174A-A744-628F6DB8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70793-E623-CA43-B84C-3A3BFD2C9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1690688"/>
            <a:ext cx="7137400" cy="389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8B29ED-9A5F-0F44-937F-40FD4F2E4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42" y="5890741"/>
            <a:ext cx="6985000" cy="495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DB0C5-A051-E24B-A17C-1DF4638A2054}"/>
              </a:ext>
            </a:extLst>
          </p:cNvPr>
          <p:cNvSpPr txBox="1"/>
          <p:nvPr/>
        </p:nvSpPr>
        <p:spPr>
          <a:xfrm>
            <a:off x="9798909" y="1951672"/>
            <a:ext cx="20624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</a:p>
          <a:p>
            <a:r>
              <a:rPr lang="en-US" dirty="0"/>
              <a:t>Model task 0B with</a:t>
            </a:r>
          </a:p>
          <a:p>
            <a:r>
              <a:rPr lang="en-US" dirty="0"/>
              <a:t> slightly different </a:t>
            </a:r>
            <a:r>
              <a:rPr lang="en-US" i="1" dirty="0"/>
              <a:t>c</a:t>
            </a:r>
            <a:endParaRPr lang="en-US" dirty="0"/>
          </a:p>
          <a:p>
            <a:r>
              <a:rPr lang="en-US" i="1" dirty="0"/>
              <a:t> </a:t>
            </a:r>
            <a:r>
              <a:rPr lang="en-US" dirty="0"/>
              <a:t>or slightly shifted</a:t>
            </a:r>
          </a:p>
          <a:p>
            <a:r>
              <a:rPr lang="en-US" i="1" dirty="0"/>
              <a:t> </a:t>
            </a:r>
            <a:r>
              <a:rPr lang="en-US" dirty="0"/>
              <a:t>initial conditions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FF0000"/>
                </a:solidFill>
              </a:rPr>
              <a:t>Keep in mind:</a:t>
            </a:r>
          </a:p>
          <a:p>
            <a:r>
              <a:rPr lang="en-US" i="1" dirty="0">
                <a:solidFill>
                  <a:srgbClr val="FF0000"/>
                </a:solidFill>
              </a:rPr>
              <a:t>  differences have to</a:t>
            </a:r>
          </a:p>
          <a:p>
            <a:r>
              <a:rPr lang="en-US" i="1" dirty="0">
                <a:solidFill>
                  <a:srgbClr val="FF0000"/>
                </a:solidFill>
              </a:rPr>
              <a:t>  be small</a:t>
            </a:r>
          </a:p>
        </p:txBody>
      </p:sp>
    </p:spTree>
    <p:extLst>
      <p:ext uri="{BB962C8B-B14F-4D97-AF65-F5344CB8AC3E}">
        <p14:creationId xmlns:p14="http://schemas.microsoft.com/office/powerpoint/2010/main" val="2292105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73888" y="3013501"/>
            <a:ext cx="98619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dirty="0">
                <a:latin typeface="Arial" charset="0"/>
                <a:ea typeface="Osaka" charset="-128"/>
              </a:rPr>
              <a:t>“</a:t>
            </a:r>
            <a:r>
              <a:rPr lang="en-US" altLang="ja-JP" dirty="0">
                <a:ea typeface="Osaka" charset="-128"/>
              </a:rPr>
              <a:t>For every problem, there is one solution which is simple, neat and wrong.</a:t>
            </a:r>
            <a:r>
              <a:rPr lang="ja-JP" altLang="en-US" dirty="0">
                <a:latin typeface="Arial" charset="0"/>
                <a:ea typeface="Osaka" charset="-128"/>
              </a:rPr>
              <a:t>”</a:t>
            </a:r>
            <a:endParaRPr lang="en-US" altLang="ja-JP" dirty="0">
              <a:ea typeface="Osaka" charset="-128"/>
            </a:endParaRPr>
          </a:p>
          <a:p>
            <a:pPr algn="ctr"/>
            <a:r>
              <a:rPr lang="en-US" altLang="en-US" dirty="0">
                <a:ea typeface="Osaka" charset="-128"/>
              </a:rPr>
              <a:t>- H. L. Mencken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40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1C71F-9FAE-8246-9031-E6C5E9FA9D24}"/>
              </a:ext>
            </a:extLst>
          </p:cNvPr>
          <p:cNvSpPr txBox="1"/>
          <p:nvPr/>
        </p:nvSpPr>
        <p:spPr>
          <a:xfrm>
            <a:off x="2910527" y="4707467"/>
            <a:ext cx="637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(In other words, I couldn’t get the rear sponge to fix the problem.)</a:t>
            </a:r>
          </a:p>
        </p:txBody>
      </p:sp>
    </p:spTree>
    <p:extLst>
      <p:ext uri="{BB962C8B-B14F-4D97-AF65-F5344CB8AC3E}">
        <p14:creationId xmlns:p14="http://schemas.microsoft.com/office/powerpoint/2010/main" val="1941034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418920"/>
            <a:ext cx="52863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994819" y="4312505"/>
            <a:ext cx="422189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</a:rPr>
              <a:t>Want to </a:t>
            </a:r>
            <a:r>
              <a:rPr lang="en-US" sz="1600" b="1" dirty="0">
                <a:ea typeface="ＭＳ Ｐゴシック" charset="0"/>
              </a:rPr>
              <a:t>decrease</a:t>
            </a:r>
            <a:r>
              <a:rPr lang="en-US" sz="1600" dirty="0">
                <a:ea typeface="ＭＳ Ｐゴシック" charset="0"/>
              </a:rPr>
              <a:t> u (strengthen the inflow)	</a:t>
            </a:r>
          </a:p>
          <a:p>
            <a:pPr>
              <a:defRPr/>
            </a:pPr>
            <a:r>
              <a:rPr lang="en-US" sz="1600" dirty="0">
                <a:ea typeface="ＭＳ Ｐゴシック" charset="0"/>
              </a:rPr>
              <a:t>Define </a:t>
            </a:r>
            <a:r>
              <a:rPr lang="en-US" sz="1600" i="1" dirty="0">
                <a:ea typeface="ＭＳ Ｐゴシック" charset="0"/>
              </a:rPr>
              <a:t>J</a:t>
            </a:r>
            <a:r>
              <a:rPr lang="en-US" sz="1600" dirty="0">
                <a:ea typeface="ＭＳ Ｐゴシック" charset="0"/>
              </a:rPr>
              <a:t> = -u and want ∆J &gt; 0</a:t>
            </a:r>
          </a:p>
          <a:p>
            <a:pPr>
              <a:defRPr/>
            </a:pPr>
            <a:endParaRPr lang="en-US" sz="1600" dirty="0">
              <a:ea typeface="ＭＳ Ｐゴシック" charset="0"/>
            </a:endParaRPr>
          </a:p>
          <a:p>
            <a:pPr>
              <a:defRPr/>
            </a:pPr>
            <a:r>
              <a:rPr lang="en-US" sz="1600" dirty="0">
                <a:ea typeface="ＭＳ Ｐゴシック" charset="0"/>
              </a:rPr>
              <a:t>Want to </a:t>
            </a:r>
            <a:r>
              <a:rPr lang="en-US" sz="1600" b="1" dirty="0">
                <a:ea typeface="ＭＳ Ｐゴシック" charset="0"/>
              </a:rPr>
              <a:t>increase</a:t>
            </a:r>
            <a:r>
              <a:rPr lang="en-US" sz="1600" dirty="0">
                <a:ea typeface="ＭＳ Ｐゴシック" charset="0"/>
              </a:rPr>
              <a:t> u (decrease the inflow)</a:t>
            </a:r>
          </a:p>
          <a:p>
            <a:pPr>
              <a:defRPr/>
            </a:pPr>
            <a:r>
              <a:rPr lang="en-US" sz="1600" dirty="0">
                <a:ea typeface="ＭＳ Ｐゴシック" charset="0"/>
              </a:rPr>
              <a:t>Define </a:t>
            </a:r>
            <a:r>
              <a:rPr lang="en-US" sz="1600" i="1" dirty="0">
                <a:ea typeface="ＭＳ Ｐゴシック" charset="0"/>
              </a:rPr>
              <a:t>J</a:t>
            </a:r>
            <a:r>
              <a:rPr lang="en-US" sz="1600" dirty="0">
                <a:ea typeface="ＭＳ Ｐゴシック" charset="0"/>
              </a:rPr>
              <a:t> = u and want ∆</a:t>
            </a:r>
            <a:r>
              <a:rPr lang="en-US" sz="1600" i="1" dirty="0">
                <a:ea typeface="ＭＳ Ｐゴシック" charset="0"/>
              </a:rPr>
              <a:t>J</a:t>
            </a:r>
            <a:r>
              <a:rPr lang="en-US" sz="1600" dirty="0">
                <a:ea typeface="ＭＳ Ｐゴシック" charset="0"/>
              </a:rPr>
              <a:t> &gt; 0 </a:t>
            </a: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 flipV="1">
            <a:off x="6903305" y="4699684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6903305" y="5309284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3625" y="3188046"/>
            <a:ext cx="1978883" cy="469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10" y="307312"/>
            <a:ext cx="5299075" cy="28527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07773" y="810350"/>
            <a:ext cx="5558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b="1" dirty="0"/>
              <a:t>Forecast aspect </a:t>
            </a:r>
            <a:r>
              <a:rPr lang="en-US" b="1" i="1" dirty="0"/>
              <a:t>J</a:t>
            </a:r>
            <a:r>
              <a:rPr lang="en-US" b="1" dirty="0"/>
              <a:t> is horizontal velocity ahead of storm</a:t>
            </a:r>
          </a:p>
          <a:p>
            <a:r>
              <a:rPr lang="en-US" dirty="0"/>
              <a:t>	- want to </a:t>
            </a:r>
            <a:r>
              <a:rPr lang="en-US" i="1" dirty="0"/>
              <a:t>increase</a:t>
            </a:r>
            <a:r>
              <a:rPr lang="en-US" dirty="0"/>
              <a:t> inflow in </a:t>
            </a:r>
            <a:r>
              <a:rPr lang="en-US" u="sng" dirty="0"/>
              <a:t>middle</a:t>
            </a:r>
            <a:r>
              <a:rPr lang="en-US" dirty="0"/>
              <a:t> troposphere</a:t>
            </a:r>
          </a:p>
          <a:p>
            <a:r>
              <a:rPr lang="en-US" dirty="0"/>
              <a:t>	- want to </a:t>
            </a:r>
            <a:r>
              <a:rPr lang="en-US" i="1" dirty="0"/>
              <a:t>decrease</a:t>
            </a:r>
            <a:r>
              <a:rPr lang="en-US" dirty="0"/>
              <a:t> inflow in </a:t>
            </a:r>
            <a:r>
              <a:rPr lang="en-US" u="sng" dirty="0"/>
              <a:t>lower</a:t>
            </a:r>
            <a:r>
              <a:rPr lang="en-US" dirty="0"/>
              <a:t> troposphere</a:t>
            </a:r>
          </a:p>
          <a:p>
            <a:r>
              <a:rPr lang="en-US" dirty="0"/>
              <a:t>		(these are </a:t>
            </a:r>
            <a:r>
              <a:rPr lang="en-US" u="sng" dirty="0"/>
              <a:t>two separate experiments</a:t>
            </a:r>
            <a:r>
              <a:rPr lang="en-US" dirty="0"/>
              <a:t>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41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F5F61D-03A5-5740-AB5F-19CCC9859F8D}"/>
              </a:ext>
            </a:extLst>
          </p:cNvPr>
          <p:cNvSpPr txBox="1"/>
          <p:nvPr/>
        </p:nvSpPr>
        <p:spPr>
          <a:xfrm>
            <a:off x="8377881" y="6366022"/>
            <a:ext cx="148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Inflow is u &lt; 0</a:t>
            </a:r>
          </a:p>
        </p:txBody>
      </p:sp>
    </p:spTree>
    <p:extLst>
      <p:ext uri="{BB962C8B-B14F-4D97-AF65-F5344CB8AC3E}">
        <p14:creationId xmlns:p14="http://schemas.microsoft.com/office/powerpoint/2010/main" val="101172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4" y="309563"/>
            <a:ext cx="60785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351" y="580768"/>
            <a:ext cx="28044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Focus on temperature field</a:t>
            </a:r>
          </a:p>
          <a:p>
            <a:r>
              <a:rPr lang="en-US" b="1" dirty="0"/>
              <a:t> and sensitivity</a:t>
            </a:r>
          </a:p>
          <a:p>
            <a:endParaRPr lang="en-US" dirty="0"/>
          </a:p>
          <a:p>
            <a:r>
              <a:rPr lang="en-US" dirty="0"/>
              <a:t>Integrated </a:t>
            </a:r>
            <a:r>
              <a:rPr lang="en-US" dirty="0" err="1"/>
              <a:t>adjoint</a:t>
            </a:r>
            <a:r>
              <a:rPr lang="en-US" dirty="0"/>
              <a:t> model</a:t>
            </a:r>
          </a:p>
          <a:p>
            <a:r>
              <a:rPr lang="en-US" dirty="0"/>
              <a:t> backwards 500 sec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r>
              <a:rPr lang="en-US" i="1" dirty="0">
                <a:solidFill>
                  <a:srgbClr val="FF0000"/>
                </a:solidFill>
              </a:rPr>
              <a:t>Both experiments identified</a:t>
            </a:r>
          </a:p>
          <a:p>
            <a:r>
              <a:rPr lang="en-US" i="1" dirty="0">
                <a:solidFill>
                  <a:srgbClr val="FF0000"/>
                </a:solidFill>
              </a:rPr>
              <a:t> the same answer</a:t>
            </a:r>
          </a:p>
        </p:txBody>
      </p:sp>
      <p:sp>
        <p:nvSpPr>
          <p:cNvPr id="3" name="Oval 2"/>
          <p:cNvSpPr/>
          <p:nvPr/>
        </p:nvSpPr>
        <p:spPr>
          <a:xfrm>
            <a:off x="7562335" y="2669059"/>
            <a:ext cx="889686" cy="247136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562335" y="6252529"/>
            <a:ext cx="889686" cy="247136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48591" y="842980"/>
            <a:ext cx="37106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Increase midlevel inflow (there later)</a:t>
            </a:r>
          </a:p>
          <a:p>
            <a:r>
              <a:rPr lang="en-US" b="1" dirty="0">
                <a:solidFill>
                  <a:srgbClr val="0070C0"/>
                </a:solidFill>
              </a:rPr>
              <a:t> by making it cooler (here now)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26660" y="1489311"/>
            <a:ext cx="1062681" cy="94365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30929" y="4232743"/>
            <a:ext cx="38382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Decrease low-level inflow (there later)</a:t>
            </a:r>
          </a:p>
          <a:p>
            <a:r>
              <a:rPr lang="en-US" b="1" dirty="0">
                <a:solidFill>
                  <a:srgbClr val="0070C0"/>
                </a:solidFill>
              </a:rPr>
              <a:t> by making it cooler (here now)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569638" y="4879074"/>
            <a:ext cx="1062681" cy="94365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42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05256" y="2603743"/>
            <a:ext cx="15451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Middle </a:t>
            </a:r>
            <a:r>
              <a:rPr lang="en-US" dirty="0" err="1"/>
              <a:t>tropo</a:t>
            </a:r>
            <a:r>
              <a:rPr lang="en-US" dirty="0"/>
              <a:t> </a:t>
            </a:r>
            <a:r>
              <a:rPr lang="en-US" i="1" dirty="0"/>
              <a:t>J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Lower </a:t>
            </a:r>
            <a:r>
              <a:rPr lang="en-US" dirty="0" err="1"/>
              <a:t>tropo</a:t>
            </a:r>
            <a:r>
              <a:rPr lang="en-US" dirty="0"/>
              <a:t> </a:t>
            </a:r>
            <a:r>
              <a:rPr lang="en-US" i="1" dirty="0"/>
              <a:t>J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23869-D0F4-094D-9EC4-D875EFCB7111}"/>
              </a:ext>
            </a:extLst>
          </p:cNvPr>
          <p:cNvSpPr txBox="1"/>
          <p:nvPr/>
        </p:nvSpPr>
        <p:spPr>
          <a:xfrm>
            <a:off x="9405256" y="2916195"/>
            <a:ext cx="19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200" i="1" dirty="0"/>
              <a:t>Reversed sign of J from notes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E70A2-0E2F-7541-B912-03BFEB8878C7}"/>
              </a:ext>
            </a:extLst>
          </p:cNvPr>
          <p:cNvSpPr txBox="1"/>
          <p:nvPr/>
        </p:nvSpPr>
        <p:spPr>
          <a:xfrm>
            <a:off x="43004" y="5892581"/>
            <a:ext cx="29467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Color shaded: control run</a:t>
            </a:r>
          </a:p>
          <a:p>
            <a:r>
              <a:rPr lang="en-US" dirty="0"/>
              <a:t>Contoured: adjoint sensitivity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C24ABD-A910-C347-BD44-505F429F4794}"/>
              </a:ext>
            </a:extLst>
          </p:cNvPr>
          <p:cNvSpPr txBox="1"/>
          <p:nvPr/>
        </p:nvSpPr>
        <p:spPr>
          <a:xfrm>
            <a:off x="10269224" y="211436"/>
            <a:ext cx="14853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“Want” ∆J &gt; 0</a:t>
            </a:r>
          </a:p>
        </p:txBody>
      </p:sp>
    </p:spTree>
    <p:extLst>
      <p:ext uri="{BB962C8B-B14F-4D97-AF65-F5344CB8AC3E}">
        <p14:creationId xmlns:p14="http://schemas.microsoft.com/office/powerpoint/2010/main" val="1966270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30" y="34926"/>
            <a:ext cx="6297613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562335" y="2669059"/>
            <a:ext cx="889686" cy="247136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66451" y="5873582"/>
            <a:ext cx="889686" cy="247136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8279" y="3880022"/>
            <a:ext cx="29581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Sensitivity never “reaches”</a:t>
            </a:r>
          </a:p>
          <a:p>
            <a:r>
              <a:rPr lang="en-US" b="1" i="1" dirty="0"/>
              <a:t>any field</a:t>
            </a:r>
            <a:r>
              <a:rPr lang="en-US" i="1" dirty="0"/>
              <a:t> at the rear of the </a:t>
            </a:r>
          </a:p>
          <a:p>
            <a:r>
              <a:rPr lang="en-US" i="1" dirty="0"/>
              <a:t>storm… </a:t>
            </a:r>
          </a:p>
          <a:p>
            <a:r>
              <a:rPr lang="en-US" i="1" dirty="0"/>
              <a:t>… which is why my hypothesis</a:t>
            </a:r>
          </a:p>
          <a:p>
            <a:r>
              <a:rPr lang="en-US" i="1" dirty="0"/>
              <a:t> </a:t>
            </a:r>
            <a:r>
              <a:rPr lang="en-US" i="1" dirty="0" err="1"/>
              <a:t>didn</a:t>
            </a:r>
            <a:r>
              <a:rPr lang="fr-FR" i="1" dirty="0"/>
              <a:t>’</a:t>
            </a:r>
            <a:r>
              <a:rPr lang="en-US" i="1" dirty="0"/>
              <a:t>t work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FF0000"/>
                </a:solidFill>
              </a:rPr>
              <a:t>The hypothesis was physically</a:t>
            </a:r>
          </a:p>
          <a:p>
            <a:r>
              <a:rPr lang="en-US" i="1" dirty="0">
                <a:solidFill>
                  <a:srgbClr val="FF0000"/>
                </a:solidFill>
              </a:rPr>
              <a:t> plausible, but </a:t>
            </a:r>
            <a:r>
              <a:rPr lang="en-US" b="1" i="1" dirty="0">
                <a:solidFill>
                  <a:srgbClr val="FF0000"/>
                </a:solidFill>
              </a:rPr>
              <a:t>it wasn’t how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 the model got it wrong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77788" y="4018521"/>
            <a:ext cx="2492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</a:t>
            </a:r>
            <a:r>
              <a:rPr lang="en-US" b="1" dirty="0"/>
              <a:t>middle </a:t>
            </a:r>
            <a:r>
              <a:rPr lang="en-US" b="1" dirty="0" err="1"/>
              <a:t>tropo</a:t>
            </a:r>
            <a:r>
              <a:rPr lang="en-US" b="1" dirty="0"/>
              <a:t> </a:t>
            </a:r>
            <a:r>
              <a:rPr lang="en-US" dirty="0"/>
              <a:t>aspect</a:t>
            </a:r>
          </a:p>
          <a:p>
            <a:r>
              <a:rPr lang="en-US" dirty="0"/>
              <a:t> back another 2000 sec</a:t>
            </a:r>
          </a:p>
        </p:txBody>
      </p:sp>
    </p:spTree>
    <p:extLst>
      <p:ext uri="{BB962C8B-B14F-4D97-AF65-F5344CB8AC3E}">
        <p14:creationId xmlns:p14="http://schemas.microsoft.com/office/powerpoint/2010/main" val="1810883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4" y="438150"/>
            <a:ext cx="687228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31351" y="1668162"/>
            <a:ext cx="18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cloud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663" y="4646140"/>
            <a:ext cx="188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Adjoint</a:t>
            </a:r>
            <a:r>
              <a:rPr lang="en-US" dirty="0"/>
              <a:t> PM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C8834-6F85-C64A-A795-D9CBDEAFDE2D}"/>
              </a:ext>
            </a:extLst>
          </p:cNvPr>
          <p:cNvSpPr txBox="1"/>
          <p:nvPr/>
        </p:nvSpPr>
        <p:spPr>
          <a:xfrm>
            <a:off x="6857997" y="54122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9650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6" y="358391"/>
            <a:ext cx="66579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8" y="645788"/>
            <a:ext cx="2362509" cy="251714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40" y="3438299"/>
            <a:ext cx="5299075" cy="28527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31" y="3666949"/>
            <a:ext cx="2374900" cy="2530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B91454-F32B-274A-B02B-601F65C3102E}"/>
              </a:ext>
            </a:extLst>
          </p:cNvPr>
          <p:cNvSpPr txBox="1"/>
          <p:nvPr/>
        </p:nvSpPr>
        <p:spPr>
          <a:xfrm>
            <a:off x="8852280" y="1057"/>
            <a:ext cx="3154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 model design</a:t>
            </a:r>
          </a:p>
          <a:p>
            <a:r>
              <a:rPr lang="en-US" dirty="0"/>
              <a:t>  presumed this heating profile</a:t>
            </a:r>
          </a:p>
          <a:p>
            <a:r>
              <a:rPr lang="en-US" dirty="0"/>
              <a:t>  which induces low-level inflow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7C7FDD-AC34-0749-93B1-A2A721C9AFAB}"/>
              </a:ext>
            </a:extLst>
          </p:cNvPr>
          <p:cNvSpPr txBox="1"/>
          <p:nvPr/>
        </p:nvSpPr>
        <p:spPr>
          <a:xfrm>
            <a:off x="8852280" y="3095200"/>
            <a:ext cx="3179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 but the </a:t>
            </a:r>
            <a:r>
              <a:rPr lang="en-US" i="1" dirty="0"/>
              <a:t>real</a:t>
            </a:r>
            <a:r>
              <a:rPr lang="en-US" dirty="0"/>
              <a:t> cloud model</a:t>
            </a:r>
          </a:p>
          <a:p>
            <a:r>
              <a:rPr lang="en-US" dirty="0"/>
              <a:t>  produces a </a:t>
            </a:r>
            <a:r>
              <a:rPr lang="en-US" i="1" dirty="0"/>
              <a:t>different</a:t>
            </a:r>
            <a:r>
              <a:rPr lang="en-US" dirty="0"/>
              <a:t> profile</a:t>
            </a:r>
          </a:p>
          <a:p>
            <a:r>
              <a:rPr lang="en-US" dirty="0"/>
              <a:t>  which induces mid-level inflow</a:t>
            </a:r>
          </a:p>
        </p:txBody>
      </p:sp>
    </p:spTree>
    <p:extLst>
      <p:ext uri="{BB962C8B-B14F-4D97-AF65-F5344CB8AC3E}">
        <p14:creationId xmlns:p14="http://schemas.microsoft.com/office/powerpoint/2010/main" val="1809540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4" descr="heating_pro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67" y="2300289"/>
            <a:ext cx="2438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836956" y="1127126"/>
            <a:ext cx="193992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dirty="0">
                <a:ea typeface="Osaka" charset="-128"/>
              </a:rPr>
              <a:t>Half-sine heating</a:t>
            </a:r>
          </a:p>
          <a:p>
            <a:pPr algn="ctr"/>
            <a:r>
              <a:rPr lang="en-US" altLang="en-US" sz="2000" dirty="0">
                <a:ea typeface="Osaka" charset="-128"/>
              </a:rPr>
              <a:t>profile (solid)</a:t>
            </a:r>
          </a:p>
          <a:p>
            <a:pPr algn="ctr"/>
            <a:endParaRPr lang="en-US" altLang="en-US" sz="2000" dirty="0">
              <a:ea typeface="Osaka" charset="-128"/>
            </a:endParaRPr>
          </a:p>
          <a:p>
            <a:pPr algn="ctr"/>
            <a:endParaRPr lang="en-US" altLang="en-US" sz="2000" dirty="0">
              <a:ea typeface="Osaka" charset="-128"/>
            </a:endParaRPr>
          </a:p>
          <a:p>
            <a:pPr algn="ctr"/>
            <a:endParaRPr lang="en-US" altLang="en-US" sz="2000" dirty="0">
              <a:ea typeface="Osaka" charset="-128"/>
            </a:endParaRPr>
          </a:p>
          <a:p>
            <a:pPr algn="ctr"/>
            <a:endParaRPr lang="en-US" altLang="en-US" sz="2000" dirty="0">
              <a:ea typeface="Osaka" charset="-128"/>
            </a:endParaRPr>
          </a:p>
          <a:p>
            <a:pPr algn="ctr"/>
            <a:endParaRPr lang="en-US" altLang="en-US" sz="2000" dirty="0">
              <a:ea typeface="Osaka" charset="-128"/>
            </a:endParaRPr>
          </a:p>
          <a:p>
            <a:pPr algn="ctr"/>
            <a:endParaRPr lang="en-US" altLang="en-US" sz="2000" dirty="0">
              <a:ea typeface="Osaka" charset="-128"/>
            </a:endParaRPr>
          </a:p>
          <a:p>
            <a:pPr algn="ctr"/>
            <a:endParaRPr lang="en-US" altLang="en-US" sz="2000" dirty="0">
              <a:ea typeface="Osaka" charset="-128"/>
            </a:endParaRPr>
          </a:p>
          <a:p>
            <a:pPr algn="ctr"/>
            <a:endParaRPr lang="en-US" altLang="en-US" sz="2000" dirty="0">
              <a:ea typeface="Osaka" charset="-128"/>
            </a:endParaRPr>
          </a:p>
          <a:p>
            <a:pPr algn="ctr"/>
            <a:endParaRPr lang="en-US" altLang="en-US" sz="2000" dirty="0">
              <a:ea typeface="Osaka" charset="-128"/>
            </a:endParaRPr>
          </a:p>
          <a:p>
            <a:pPr algn="ctr"/>
            <a:endParaRPr lang="en-US" altLang="en-US" sz="2000" dirty="0">
              <a:ea typeface="Osaka" charset="-128"/>
            </a:endParaRPr>
          </a:p>
          <a:p>
            <a:pPr algn="ctr"/>
            <a:endParaRPr lang="en-US" altLang="en-US" sz="2000" dirty="0">
              <a:ea typeface="Osaka" charset="-128"/>
            </a:endParaRPr>
          </a:p>
          <a:p>
            <a:pPr algn="ctr"/>
            <a:endParaRPr lang="en-US" altLang="en-US" sz="2000" dirty="0">
              <a:ea typeface="Osaka" charset="-128"/>
            </a:endParaRPr>
          </a:p>
          <a:p>
            <a:pPr algn="ctr"/>
            <a:r>
              <a:rPr lang="ja-JP" altLang="en-US" sz="2000">
                <a:latin typeface="Arial" charset="0"/>
                <a:ea typeface="Osaka" charset="-128"/>
              </a:rPr>
              <a:t>“</a:t>
            </a:r>
            <a:r>
              <a:rPr lang="en-US" altLang="ja-JP" sz="2000" dirty="0">
                <a:ea typeface="Osaka" charset="-128"/>
              </a:rPr>
              <a:t>Top-heavy</a:t>
            </a:r>
            <a:r>
              <a:rPr lang="ja-JP" altLang="en-US" sz="2000">
                <a:latin typeface="Arial" charset="0"/>
                <a:ea typeface="Osaka" charset="-128"/>
              </a:rPr>
              <a:t>”</a:t>
            </a:r>
            <a:endParaRPr lang="en-US" altLang="ja-JP" sz="2000" dirty="0">
              <a:ea typeface="Osaka" charset="-128"/>
            </a:endParaRPr>
          </a:p>
          <a:p>
            <a:pPr algn="ctr"/>
            <a:r>
              <a:rPr lang="en-US" altLang="en-US" sz="2000" dirty="0">
                <a:ea typeface="Osaka" charset="-128"/>
              </a:rPr>
              <a:t>heating profile</a:t>
            </a:r>
          </a:p>
          <a:p>
            <a:pPr algn="ctr"/>
            <a:r>
              <a:rPr lang="en-US" altLang="en-US" sz="2000" dirty="0">
                <a:ea typeface="Osaka" charset="-128"/>
              </a:rPr>
              <a:t>(dashed)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471899" y="288926"/>
            <a:ext cx="3268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dirty="0">
                <a:ea typeface="Osaka" charset="-128"/>
              </a:rPr>
              <a:t>Origin of</a:t>
            </a:r>
            <a:r>
              <a:rPr lang="en-US" altLang="en-US" b="1" dirty="0">
                <a:latin typeface="Arial" charset="0"/>
                <a:ea typeface="Osaka" charset="-128"/>
              </a:rPr>
              <a:t> “</a:t>
            </a:r>
            <a:r>
              <a:rPr lang="en-US" altLang="ja-JP" b="1" dirty="0">
                <a:ea typeface="Osaka" charset="-128"/>
              </a:rPr>
              <a:t>cool tongue</a:t>
            </a:r>
            <a:r>
              <a:rPr lang="en-US" altLang="ja-JP" b="1" dirty="0">
                <a:latin typeface="Arial" charset="0"/>
                <a:ea typeface="Osaka" charset="-128"/>
              </a:rPr>
              <a:t>”</a:t>
            </a:r>
            <a:endParaRPr lang="en-US" altLang="en-US" b="1" dirty="0">
              <a:ea typeface="Osaka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762A3-0466-6C4D-B156-8AD571F7A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490" y="963429"/>
            <a:ext cx="6311900" cy="293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87617-FF29-3F49-860B-45ECE51AF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075" y="3438036"/>
            <a:ext cx="6311900" cy="2933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525947-F6F8-A941-8E87-DE99539388CB}"/>
              </a:ext>
            </a:extLst>
          </p:cNvPr>
          <p:cNvSpPr txBox="1"/>
          <p:nvPr/>
        </p:nvSpPr>
        <p:spPr>
          <a:xfrm>
            <a:off x="225778" y="169333"/>
            <a:ext cx="21492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Imposed heat source</a:t>
            </a:r>
          </a:p>
          <a:p>
            <a:r>
              <a:rPr lang="en-US" dirty="0"/>
              <a:t>[see Chapter 15.6]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BEEE768-AE9C-D14E-846F-46263E08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485" y="0"/>
            <a:ext cx="3563266" cy="191827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35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hsrc_2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57" y="2171020"/>
            <a:ext cx="838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Symbol" charset="2"/>
                <a:sym typeface="Symbol" charset="2"/>
              </a:rPr>
              <a:t></a:t>
            </a:r>
            <a:r>
              <a:rPr lang="ja-JP" altLang="en-US"/>
              <a:t>’</a:t>
            </a:r>
            <a:r>
              <a:rPr lang="en-US" altLang="ja-JP"/>
              <a:t> and U for top-heavy profile</a:t>
            </a:r>
            <a:endParaRPr lang="en-US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1C089E-7DF7-F848-8D09-D2E5764F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485" y="0"/>
            <a:ext cx="3563266" cy="191827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05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PM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48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23" y="2018170"/>
            <a:ext cx="6061075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340932"/>
            <a:ext cx="3330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	</a:t>
            </a:r>
            <a:r>
              <a:rPr lang="en-US" dirty="0" err="1">
                <a:ea typeface="ＭＳ Ｐゴシック" charset="0"/>
              </a:rPr>
              <a:t>Fovell</a:t>
            </a:r>
            <a:r>
              <a:rPr lang="en-US" dirty="0">
                <a:ea typeface="ＭＳ Ｐゴシック" charset="0"/>
              </a:rPr>
              <a:t> (2002, 2004)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022790"/>
            <a:ext cx="2349052" cy="2502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9" y="1812474"/>
            <a:ext cx="2339975" cy="24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</a:t>
            </a:r>
            <a:r>
              <a:rPr lang="en-US" u="sng" dirty="0"/>
              <a:t>explicit</a:t>
            </a:r>
            <a:r>
              <a:rPr lang="en-US" dirty="0"/>
              <a:t>-moisture model and its </a:t>
            </a:r>
            <a:r>
              <a:rPr lang="en-US" dirty="0" err="1"/>
              <a:t>adjoint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49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866" y="1404259"/>
            <a:ext cx="7059992" cy="5294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7015EF-6C9A-0B45-844E-E770992D4D2A}"/>
              </a:ext>
            </a:extLst>
          </p:cNvPr>
          <p:cNvSpPr txBox="1"/>
          <p:nvPr/>
        </p:nvSpPr>
        <p:spPr>
          <a:xfrm>
            <a:off x="225778" y="4797778"/>
            <a:ext cx="35512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model has water vapor and</a:t>
            </a:r>
          </a:p>
          <a:p>
            <a:r>
              <a:rPr lang="en-US" dirty="0"/>
              <a:t> condensation, but no microphysics.</a:t>
            </a:r>
          </a:p>
          <a:p>
            <a:r>
              <a:rPr lang="en-US" dirty="0"/>
              <a:t> All cloud water is removed</a:t>
            </a:r>
          </a:p>
          <a:p>
            <a:r>
              <a:rPr lang="en-US" dirty="0"/>
              <a:t> (</a:t>
            </a:r>
            <a:r>
              <a:rPr lang="en-US" dirty="0" err="1"/>
              <a:t>pseudoadiabatic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Physics still easy to make adjoint of.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AF3A48-057E-9843-B6EA-BE02B36B22B4}"/>
              </a:ext>
            </a:extLst>
          </p:cNvPr>
          <p:cNvCxnSpPr/>
          <p:nvPr/>
        </p:nvCxnSpPr>
        <p:spPr>
          <a:xfrm flipH="1">
            <a:off x="7461956" y="3815644"/>
            <a:ext cx="7450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304A70-C14A-D84B-B461-269062F4E05A}"/>
              </a:ext>
            </a:extLst>
          </p:cNvPr>
          <p:cNvCxnSpPr/>
          <p:nvPr/>
        </p:nvCxnSpPr>
        <p:spPr>
          <a:xfrm flipH="1">
            <a:off x="6096000" y="2926644"/>
            <a:ext cx="7450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686909-B922-C741-886A-74DFE84CDA2A}"/>
              </a:ext>
            </a:extLst>
          </p:cNvPr>
          <p:cNvSpPr txBox="1"/>
          <p:nvPr/>
        </p:nvSpPr>
        <p:spPr>
          <a:xfrm>
            <a:off x="6613323" y="364226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58DB6-F67C-8142-B7EF-300DEDC4178E}"/>
              </a:ext>
            </a:extLst>
          </p:cNvPr>
          <p:cNvSpPr txBox="1"/>
          <p:nvPr/>
        </p:nvSpPr>
        <p:spPr>
          <a:xfrm>
            <a:off x="8610600" y="4628444"/>
            <a:ext cx="347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Contoured: temperature sensitivity</a:t>
            </a:r>
          </a:p>
          <a:p>
            <a:r>
              <a:rPr lang="en-US" dirty="0"/>
              <a:t>  at t = 5500 sec</a:t>
            </a:r>
          </a:p>
        </p:txBody>
      </p:sp>
    </p:spTree>
    <p:extLst>
      <p:ext uri="{BB962C8B-B14F-4D97-AF65-F5344CB8AC3E}">
        <p14:creationId xmlns:p14="http://schemas.microsoft.com/office/powerpoint/2010/main" val="129575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linear model (TLM)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the TLM.  Initial condition is </a:t>
            </a:r>
            <a:r>
              <a:rPr lang="en-US" b="1" dirty="0"/>
              <a:t>u</a:t>
            </a:r>
            <a:r>
              <a:rPr lang="en-US" dirty="0"/>
              <a:t>’’</a:t>
            </a:r>
            <a:r>
              <a:rPr lang="en-US" baseline="-25000" dirty="0"/>
              <a:t>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850" y="2432222"/>
            <a:ext cx="5956300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2672" y="6009160"/>
            <a:ext cx="2936790" cy="729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F2C3E-F582-564F-88E9-B64419E34D95}"/>
              </a:ext>
            </a:extLst>
          </p:cNvPr>
          <p:cNvSpPr txBox="1"/>
          <p:nvPr/>
        </p:nvSpPr>
        <p:spPr>
          <a:xfrm>
            <a:off x="7697624" y="2614467"/>
            <a:ext cx="3752630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based on </a:t>
            </a:r>
            <a:r>
              <a:rPr lang="en-US" b="1" dirty="0">
                <a:solidFill>
                  <a:srgbClr val="FF0000"/>
                </a:solidFill>
              </a:rPr>
              <a:t>control</a:t>
            </a:r>
            <a:r>
              <a:rPr lang="en-US" dirty="0">
                <a:solidFill>
                  <a:srgbClr val="FF0000"/>
                </a:solidFill>
              </a:rPr>
              <a:t> model run </a:t>
            </a:r>
            <a:r>
              <a:rPr lang="en-US" b="1" dirty="0">
                <a:solidFill>
                  <a:srgbClr val="FF0000"/>
                </a:solidFill>
              </a:rPr>
              <a:t>ONLY</a:t>
            </a:r>
          </a:p>
          <a:p>
            <a:r>
              <a:rPr lang="en-US" dirty="0">
                <a:solidFill>
                  <a:srgbClr val="FF0000"/>
                </a:solidFill>
              </a:rPr>
              <a:t>- Run control simulation</a:t>
            </a:r>
          </a:p>
          <a:p>
            <a:r>
              <a:rPr lang="en-US" dirty="0">
                <a:solidFill>
                  <a:srgbClr val="FF0000"/>
                </a:solidFill>
              </a:rPr>
              <a:t>- Archive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“every time step” (ideally)</a:t>
            </a:r>
          </a:p>
          <a:p>
            <a:r>
              <a:rPr lang="en-US" dirty="0">
                <a:solidFill>
                  <a:srgbClr val="FF0000"/>
                </a:solidFill>
              </a:rPr>
              <a:t>   [that’s for the adjoint]</a:t>
            </a:r>
          </a:p>
          <a:p>
            <a:r>
              <a:rPr lang="en-US" dirty="0">
                <a:solidFill>
                  <a:srgbClr val="FF0000"/>
                </a:solidFill>
              </a:rPr>
              <a:t>- Initialize and run TLM</a:t>
            </a:r>
          </a:p>
        </p:txBody>
      </p:sp>
    </p:spTree>
    <p:extLst>
      <p:ext uri="{BB962C8B-B14F-4D97-AF65-F5344CB8AC3E}">
        <p14:creationId xmlns:p14="http://schemas.microsoft.com/office/powerpoint/2010/main" val="1968746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comments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Adjoint</a:t>
            </a:r>
            <a:r>
              <a:rPr lang="en-US" dirty="0"/>
              <a:t> model advantage: can dynamically trace model output features (especially errors) back to their sources</a:t>
            </a:r>
          </a:p>
          <a:p>
            <a:pPr lvl="1"/>
            <a:r>
              <a:rPr lang="en-US" dirty="0"/>
              <a:t>How did the </a:t>
            </a:r>
            <a:r>
              <a:rPr lang="en-US" i="1" dirty="0"/>
              <a:t>model</a:t>
            </a:r>
            <a:r>
              <a:rPr lang="en-US" dirty="0"/>
              <a:t> get to a particular state?</a:t>
            </a:r>
          </a:p>
          <a:p>
            <a:r>
              <a:rPr lang="en-US" dirty="0" err="1"/>
              <a:t>Adjoint</a:t>
            </a:r>
            <a:r>
              <a:rPr lang="en-US" dirty="0"/>
              <a:t> model disadvantages:</a:t>
            </a:r>
          </a:p>
          <a:p>
            <a:pPr lvl="1"/>
            <a:r>
              <a:rPr lang="en-US" dirty="0"/>
              <a:t>Difficult to construct</a:t>
            </a:r>
          </a:p>
          <a:p>
            <a:pPr lvl="1"/>
            <a:r>
              <a:rPr lang="en-US" dirty="0"/>
              <a:t>Inherent assumptions cannot be ignored</a:t>
            </a:r>
          </a:p>
          <a:p>
            <a:pPr lvl="1"/>
            <a:r>
              <a:rPr lang="en-US" dirty="0"/>
              <a:t>Massive storage may be required to ”do it right”</a:t>
            </a:r>
          </a:p>
          <a:p>
            <a:r>
              <a:rPr lang="en-US" dirty="0"/>
              <a:t>Course notes Chapter 16 discusses how to construct an adjoint model from the model discretized equations</a:t>
            </a:r>
          </a:p>
          <a:p>
            <a:pPr lvl="1"/>
            <a:r>
              <a:rPr lang="en-US" dirty="0"/>
              <a:t>Automatic software tools are also available</a:t>
            </a:r>
          </a:p>
          <a:p>
            <a:pPr lvl="1"/>
            <a:r>
              <a:rPr lang="en-US" dirty="0"/>
              <a:t>Real challenge is crafting adjoints to complicated model physics (PBL, microphysics, diffusion, radiation, etc.) and linearity of the model assumptions</a:t>
            </a:r>
          </a:p>
          <a:p>
            <a:pPr lvl="1"/>
            <a:r>
              <a:rPr lang="en-US" dirty="0"/>
              <a:t>Viable alternative: ensemble sensitivity analysis (e.g., Torn and Hakim 2008)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6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9A84C6-2863-C745-AF74-3816B385F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6063988-BDF4-1946-86AE-3FDC945D2F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1C428-DCEF-2848-84C8-0D7CBF0A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174" y="2063387"/>
            <a:ext cx="4953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aspect </a:t>
            </a:r>
            <a:r>
              <a:rPr lang="en-US" i="1" dirty="0"/>
              <a:t>J</a:t>
            </a:r>
            <a:r>
              <a:rPr lang="en-US" i="1" baseline="-25000" dirty="0"/>
              <a:t>N</a:t>
            </a:r>
            <a:r>
              <a:rPr lang="en-US" dirty="0"/>
              <a:t> and its change ∆</a:t>
            </a:r>
            <a:r>
              <a:rPr lang="en-US" i="1" dirty="0"/>
              <a:t>J</a:t>
            </a:r>
            <a:r>
              <a:rPr lang="en-US" i="1" baseline="-25000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54411" y="3212757"/>
            <a:ext cx="1173892" cy="1075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00649" y="4422732"/>
            <a:ext cx="1309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Change of </a:t>
            </a:r>
            <a:r>
              <a:rPr lang="en-US" i="1" dirty="0"/>
              <a:t>J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at time </a:t>
            </a:r>
            <a:r>
              <a:rPr lang="en-US" i="1" dirty="0"/>
              <a:t>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95968" y="3750276"/>
            <a:ext cx="1112108" cy="13187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15902" y="5204000"/>
            <a:ext cx="1965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Sensitivity</a:t>
            </a:r>
            <a:r>
              <a:rPr lang="en-US" dirty="0"/>
              <a:t> of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/>
              <a:t>x</a:t>
            </a:r>
            <a:r>
              <a:rPr lang="en-US" i="1" baseline="-25000" dirty="0"/>
              <a:t>l</a:t>
            </a:r>
          </a:p>
          <a:p>
            <a:pPr algn="ctr"/>
            <a:r>
              <a:rPr lang="en-US" dirty="0"/>
              <a:t>at time </a:t>
            </a:r>
            <a:r>
              <a:rPr lang="en-US" i="1" dirty="0"/>
              <a:t>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80670" y="3212757"/>
            <a:ext cx="358346" cy="15331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0528" y="4928496"/>
            <a:ext cx="2127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Perturbation applied</a:t>
            </a:r>
          </a:p>
          <a:p>
            <a:pPr algn="ctr"/>
            <a:r>
              <a:rPr lang="en-US" dirty="0"/>
              <a:t>to variable/location</a:t>
            </a:r>
          </a:p>
          <a:p>
            <a:pPr algn="ctr"/>
            <a:r>
              <a:rPr lang="en-US" i="1" dirty="0"/>
              <a:t>x</a:t>
            </a:r>
            <a:r>
              <a:rPr lang="en-US" i="1" baseline="-25000" dirty="0"/>
              <a:t>l</a:t>
            </a:r>
            <a:r>
              <a:rPr lang="en-US" dirty="0"/>
              <a:t> at time </a:t>
            </a:r>
            <a:r>
              <a:rPr lang="en-US" i="1" dirty="0"/>
              <a:t>N</a:t>
            </a:r>
            <a:endParaRPr lang="en-US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5425942"/>
            <a:ext cx="383803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variables</a:t>
            </a:r>
          </a:p>
          <a:p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locations</a:t>
            </a:r>
          </a:p>
          <a:p>
            <a:r>
              <a:rPr lang="en-US" dirty="0">
                <a:solidFill>
                  <a:srgbClr val="FF0000"/>
                </a:solidFill>
              </a:rPr>
              <a:t>Perturb a variable/location</a:t>
            </a:r>
          </a:p>
          <a:p>
            <a:r>
              <a:rPr lang="en-US" dirty="0">
                <a:solidFill>
                  <a:srgbClr val="FF0000"/>
                </a:solidFill>
              </a:rPr>
              <a:t>It only changes </a:t>
            </a:r>
            <a:r>
              <a:rPr lang="en-US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if </a:t>
            </a:r>
            <a:r>
              <a:rPr lang="en-US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is </a:t>
            </a:r>
            <a:r>
              <a:rPr lang="en-US" b="1" dirty="0">
                <a:solidFill>
                  <a:srgbClr val="FF0000"/>
                </a:solidFill>
              </a:rPr>
              <a:t>sensitive</a:t>
            </a:r>
            <a:r>
              <a:rPr lang="en-US" dirty="0">
                <a:solidFill>
                  <a:srgbClr val="FF0000"/>
                </a:solidFill>
              </a:rPr>
              <a:t> to it!!!!</a:t>
            </a:r>
          </a:p>
        </p:txBody>
      </p:sp>
    </p:spTree>
    <p:extLst>
      <p:ext uri="{BB962C8B-B14F-4D97-AF65-F5344CB8AC3E}">
        <p14:creationId xmlns:p14="http://schemas.microsoft.com/office/powerpoint/2010/main" val="133478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Rewrite as an inner product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Postulate</a:t>
            </a:r>
            <a:r>
              <a:rPr lang="en-US" dirty="0"/>
              <a:t> the </a:t>
            </a:r>
            <a:r>
              <a:rPr lang="en-US" b="1" dirty="0" err="1"/>
              <a:t>adjoint</a:t>
            </a:r>
            <a:r>
              <a:rPr lang="en-US" b="1" dirty="0"/>
              <a:t> model</a:t>
            </a:r>
            <a:r>
              <a:rPr lang="en-US" dirty="0"/>
              <a:t>, a prediction model for sensitivity </a:t>
            </a:r>
            <a:r>
              <a:rPr lang="en-US" b="1" dirty="0"/>
              <a:t>x</a:t>
            </a:r>
            <a:r>
              <a:rPr lang="en-US" dirty="0"/>
              <a:t>*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57" y="2347782"/>
            <a:ext cx="73406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this less trivial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7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74941" y="1978969"/>
            <a:ext cx="1989437" cy="776590"/>
          </a:xfrm>
          <a:custGeom>
            <a:avLst/>
            <a:gdLst>
              <a:gd name="connsiteX0" fmla="*/ 0 w 1989437"/>
              <a:gd name="connsiteY0" fmla="*/ 393530 h 776590"/>
              <a:gd name="connsiteX1" fmla="*/ 988540 w 1989437"/>
              <a:gd name="connsiteY1" fmla="*/ 10471 h 776590"/>
              <a:gd name="connsiteX2" fmla="*/ 1940010 w 1989437"/>
              <a:gd name="connsiteY2" fmla="*/ 764233 h 776590"/>
              <a:gd name="connsiteX3" fmla="*/ 1940010 w 1989437"/>
              <a:gd name="connsiteY3" fmla="*/ 764233 h 776590"/>
              <a:gd name="connsiteX4" fmla="*/ 1989437 w 1989437"/>
              <a:gd name="connsiteY4" fmla="*/ 776590 h 77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437" h="776590">
                <a:moveTo>
                  <a:pt x="0" y="393530"/>
                </a:moveTo>
                <a:cubicBezTo>
                  <a:pt x="332602" y="171108"/>
                  <a:pt x="665205" y="-51313"/>
                  <a:pt x="988540" y="10471"/>
                </a:cubicBezTo>
                <a:cubicBezTo>
                  <a:pt x="1311875" y="72255"/>
                  <a:pt x="1940010" y="764233"/>
                  <a:pt x="1940010" y="764233"/>
                </a:cubicBezTo>
                <a:lnTo>
                  <a:pt x="1940010" y="764233"/>
                </a:lnTo>
                <a:lnTo>
                  <a:pt x="1989437" y="77659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945" y="4653520"/>
            <a:ext cx="3187700" cy="1282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77231" y="4653520"/>
            <a:ext cx="56846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the TLM model and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FF0000"/>
                </a:solidFill>
              </a:rPr>
              <a:t>Replace 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’’ by 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FF0000"/>
                </a:solidFill>
              </a:rPr>
              <a:t>Transpose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FF0000"/>
                </a:solidFill>
              </a:rPr>
              <a:t>Operate it </a:t>
            </a:r>
            <a:r>
              <a:rPr lang="en-US" i="1" dirty="0">
                <a:solidFill>
                  <a:srgbClr val="FF0000"/>
                </a:solidFill>
              </a:rPr>
              <a:t>backwards</a:t>
            </a:r>
          </a:p>
          <a:p>
            <a:pPr marL="342900" indent="-342900">
              <a:buAutoNum type="alphaLcParenBoth"/>
            </a:pPr>
            <a:endParaRPr lang="en-US" i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Note </a:t>
            </a:r>
            <a:r>
              <a:rPr lang="en-US" b="1" dirty="0" err="1">
                <a:solidFill>
                  <a:srgbClr val="FF0000"/>
                </a:solidFill>
              </a:rPr>
              <a:t>C</a:t>
            </a:r>
            <a:r>
              <a:rPr lang="en-US" b="1" i="1" baseline="-25000" dirty="0" err="1">
                <a:solidFill>
                  <a:srgbClr val="FF0000"/>
                </a:solidFill>
              </a:rPr>
              <a:t>n</a:t>
            </a:r>
            <a:r>
              <a:rPr lang="en-US" b="1" baseline="30000" dirty="0" err="1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 ≠ C</a:t>
            </a:r>
            <a:r>
              <a:rPr lang="en-US" b="1" i="1" baseline="-25000" dirty="0">
                <a:solidFill>
                  <a:srgbClr val="FF0000"/>
                </a:solidFill>
              </a:rPr>
              <a:t>n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  <a:r>
              <a:rPr lang="en-US" b="1" dirty="0">
                <a:solidFill>
                  <a:srgbClr val="FF0000"/>
                </a:solidFill>
              </a:rPr>
              <a:t>, so we are NOT running the TLM backwards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31741" y="4399005"/>
            <a:ext cx="0" cy="1482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31741" y="4386649"/>
            <a:ext cx="420129" cy="123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88939" y="4250723"/>
            <a:ext cx="141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From control run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B8A4-780B-DF4C-8ED7-BCDAB0C3F4F4}"/>
              </a:ext>
            </a:extLst>
          </p:cNvPr>
          <p:cNvSpPr txBox="1"/>
          <p:nvPr/>
        </p:nvSpPr>
        <p:spPr>
          <a:xfrm>
            <a:off x="7287603" y="1585053"/>
            <a:ext cx="2863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Renaming sensitivity for convenience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815A1-62E7-CE4A-82BB-0B1AC3F22907}"/>
              </a:ext>
            </a:extLst>
          </p:cNvPr>
          <p:cNvSpPr txBox="1"/>
          <p:nvPr/>
        </p:nvSpPr>
        <p:spPr>
          <a:xfrm>
            <a:off x="994721" y="4824173"/>
            <a:ext cx="716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TLM</a:t>
            </a:r>
          </a:p>
          <a:p>
            <a:pPr algn="r"/>
            <a:endParaRPr lang="en-US" sz="1400" dirty="0"/>
          </a:p>
          <a:p>
            <a:pPr algn="r"/>
            <a:endParaRPr lang="en-US" sz="1400" dirty="0"/>
          </a:p>
          <a:p>
            <a:pPr algn="r"/>
            <a:r>
              <a:rPr lang="en-US" sz="1400" dirty="0"/>
              <a:t>Adjoint</a:t>
            </a:r>
          </a:p>
        </p:txBody>
      </p:sp>
    </p:spTree>
    <p:extLst>
      <p:ext uri="{BB962C8B-B14F-4D97-AF65-F5344CB8AC3E}">
        <p14:creationId xmlns:p14="http://schemas.microsoft.com/office/powerpoint/2010/main" val="403038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recipe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2479246"/>
            <a:ext cx="5435600" cy="261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0586" y="2533135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trivial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1694" y="2342288"/>
            <a:ext cx="25573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by definition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relate final to initial time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invoke </a:t>
            </a:r>
            <a:r>
              <a:rPr lang="en-US" b="1" dirty="0" err="1">
                <a:solidFill>
                  <a:srgbClr val="FF0000"/>
                </a:solidFill>
              </a:rPr>
              <a:t>adjoint</a:t>
            </a:r>
            <a:r>
              <a:rPr lang="en-US" b="1" dirty="0">
                <a:solidFill>
                  <a:srgbClr val="FF0000"/>
                </a:solidFill>
              </a:rPr>
              <a:t> property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relate final to initial time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65" y="5674454"/>
            <a:ext cx="2362200" cy="41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043" y="5647035"/>
            <a:ext cx="269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 therefore that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CDDA4A-A7CA-2E4A-86D3-158EBFF3E67D}"/>
              </a:ext>
            </a:extLst>
          </p:cNvPr>
          <p:cNvSpPr txBox="1"/>
          <p:nvPr/>
        </p:nvSpPr>
        <p:spPr>
          <a:xfrm>
            <a:off x="7202311" y="6108700"/>
            <a:ext cx="339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Jeopardy! = you know the </a:t>
            </a:r>
            <a:r>
              <a:rPr lang="en-US" i="1" dirty="0"/>
              <a:t>answer</a:t>
            </a:r>
            <a:r>
              <a:rPr lang="en-US" dirty="0"/>
              <a:t>,</a:t>
            </a:r>
          </a:p>
          <a:p>
            <a:r>
              <a:rPr lang="en-US" dirty="0"/>
              <a:t> you are trying to get the </a:t>
            </a:r>
            <a:r>
              <a:rPr lang="en-US" i="1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74797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recipe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2479246"/>
            <a:ext cx="5435600" cy="261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2323070"/>
            <a:ext cx="1198605" cy="729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7729" y="4448433"/>
            <a:ext cx="1103871" cy="729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09320" y="2502928"/>
            <a:ext cx="97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4419" y="250292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TRIVIAL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93275" y="2323070"/>
            <a:ext cx="1927655" cy="72904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46257" y="4628291"/>
            <a:ext cx="97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15" name="Oval 14"/>
          <p:cNvSpPr/>
          <p:nvPr/>
        </p:nvSpPr>
        <p:spPr>
          <a:xfrm>
            <a:off x="4658493" y="4460790"/>
            <a:ext cx="2063579" cy="80318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66203" y="5465244"/>
            <a:ext cx="146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NOT TRIVIAL!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573795" y="5263979"/>
            <a:ext cx="840259" cy="667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3039" y="5714826"/>
            <a:ext cx="3967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x* identifies what perturbations </a:t>
            </a:r>
            <a:r>
              <a:rPr lang="en-US" b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’’ have</a:t>
            </a:r>
          </a:p>
          <a:p>
            <a:r>
              <a:rPr lang="en-US" dirty="0">
                <a:solidFill>
                  <a:schemeClr val="accent1"/>
                </a:solidFill>
              </a:rPr>
              <a:t>  to be at the </a:t>
            </a:r>
            <a:r>
              <a:rPr lang="en-US" b="1" dirty="0">
                <a:solidFill>
                  <a:schemeClr val="accent1"/>
                </a:solidFill>
              </a:rPr>
              <a:t>initial time </a:t>
            </a:r>
            <a:r>
              <a:rPr lang="en-US" dirty="0">
                <a:solidFill>
                  <a:schemeClr val="accent1"/>
                </a:solidFill>
              </a:rPr>
              <a:t>to get that</a:t>
            </a:r>
          </a:p>
          <a:p>
            <a:r>
              <a:rPr lang="en-US" dirty="0">
                <a:solidFill>
                  <a:schemeClr val="accent1"/>
                </a:solidFill>
              </a:rPr>
              <a:t>  desired change to J at time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2184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13481</TotalTime>
  <Words>3146</Words>
  <Application>Microsoft Macintosh PowerPoint</Application>
  <PresentationFormat>Widescreen</PresentationFormat>
  <Paragraphs>596</Paragraphs>
  <Slides>51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Lucida Grande</vt:lpstr>
      <vt:lpstr>Symbol</vt:lpstr>
      <vt:lpstr>Times</vt:lpstr>
      <vt:lpstr>Office Theme</vt:lpstr>
      <vt:lpstr>Adjoint models: Applications</vt:lpstr>
      <vt:lpstr>Recap of theory</vt:lpstr>
      <vt:lpstr>Background: integrate model</vt:lpstr>
      <vt:lpstr>Tangent linear model (TLM) - example</vt:lpstr>
      <vt:lpstr>Tangent linear model (TLM) #6</vt:lpstr>
      <vt:lpstr>Forecast aspect JN and its change ∆JN</vt:lpstr>
      <vt:lpstr>Making this less trivial</vt:lpstr>
      <vt:lpstr>The recipe</vt:lpstr>
      <vt:lpstr>The recipe</vt:lpstr>
      <vt:lpstr>Integrating the adjoint</vt:lpstr>
      <vt:lpstr>Integrating the adjoint</vt:lpstr>
      <vt:lpstr>Examples</vt:lpstr>
      <vt:lpstr>8 July 2003, Lincoln, NE</vt:lpstr>
      <vt:lpstr>Multicellular unsteadiness</vt:lpstr>
      <vt:lpstr>The multicell storm</vt:lpstr>
      <vt:lpstr>Why are multicell storms unsteady?</vt:lpstr>
      <vt:lpstr>The parameterized moisture model</vt:lpstr>
      <vt:lpstr>PowerPoint Presentation</vt:lpstr>
      <vt:lpstr>Parameterized moisture (PM) framework</vt:lpstr>
      <vt:lpstr>PowerPoint Presentation</vt:lpstr>
      <vt:lpstr>PowerPoint Presentation</vt:lpstr>
      <vt:lpstr>Important points regarding the forward model and its adjoint</vt:lpstr>
      <vt:lpstr>Example #1</vt:lpstr>
      <vt:lpstr>Sensitivity of forward anvil outflow</vt:lpstr>
      <vt:lpstr>Required perturbations at some time n</vt:lpstr>
      <vt:lpstr>Required perturbations at some time 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#2</vt:lpstr>
      <vt:lpstr>PowerPoint Presentation</vt:lpstr>
      <vt:lpstr>PowerPoint Presentation</vt:lpstr>
      <vt:lpstr>PowerPoint Presentation</vt:lpstr>
      <vt:lpstr>Anelastic constraint - 1</vt:lpstr>
      <vt:lpstr>Anelastic constraint - 2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’ and U for top-heavy profile</vt:lpstr>
      <vt:lpstr>Fixing the PM model</vt:lpstr>
      <vt:lpstr>A simple explicit-moisture model and its adjoint</vt:lpstr>
      <vt:lpstr>Concluding comments</vt:lpstr>
      <vt:lpstr>[end]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Fovell, Robert</dc:creator>
  <cp:lastModifiedBy>Fovell, Robert</cp:lastModifiedBy>
  <cp:revision>163</cp:revision>
  <dcterms:created xsi:type="dcterms:W3CDTF">2015-12-03T16:46:51Z</dcterms:created>
  <dcterms:modified xsi:type="dcterms:W3CDTF">2021-11-22T19:25:40Z</dcterms:modified>
</cp:coreProperties>
</file>