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sldIdLst>
    <p:sldId id="256" r:id="rId2"/>
    <p:sldId id="300" r:id="rId3"/>
    <p:sldId id="299" r:id="rId4"/>
    <p:sldId id="301" r:id="rId5"/>
    <p:sldId id="302" r:id="rId6"/>
    <p:sldId id="303" r:id="rId7"/>
    <p:sldId id="304" r:id="rId8"/>
    <p:sldId id="306" r:id="rId9"/>
    <p:sldId id="305" r:id="rId10"/>
    <p:sldId id="290" r:id="rId11"/>
    <p:sldId id="298" r:id="rId12"/>
    <p:sldId id="307" r:id="rId13"/>
    <p:sldId id="258" r:id="rId14"/>
    <p:sldId id="259" r:id="rId15"/>
    <p:sldId id="263" r:id="rId16"/>
    <p:sldId id="261" r:id="rId17"/>
    <p:sldId id="262" r:id="rId18"/>
    <p:sldId id="271" r:id="rId19"/>
    <p:sldId id="264" r:id="rId20"/>
    <p:sldId id="270" r:id="rId21"/>
    <p:sldId id="273" r:id="rId22"/>
    <p:sldId id="266" r:id="rId23"/>
    <p:sldId id="267" r:id="rId24"/>
    <p:sldId id="274" r:id="rId25"/>
    <p:sldId id="272" r:id="rId26"/>
    <p:sldId id="268" r:id="rId27"/>
    <p:sldId id="269" r:id="rId28"/>
    <p:sldId id="265" r:id="rId29"/>
    <p:sldId id="275" r:id="rId30"/>
    <p:sldId id="277" r:id="rId31"/>
    <p:sldId id="278" r:id="rId32"/>
    <p:sldId id="280" r:id="rId33"/>
    <p:sldId id="281" r:id="rId34"/>
    <p:sldId id="279" r:id="rId35"/>
    <p:sldId id="282" r:id="rId36"/>
    <p:sldId id="286" r:id="rId37"/>
    <p:sldId id="283" r:id="rId38"/>
    <p:sldId id="284" r:id="rId39"/>
    <p:sldId id="285" r:id="rId40"/>
    <p:sldId id="288" r:id="rId41"/>
    <p:sldId id="297" r:id="rId42"/>
    <p:sldId id="294" r:id="rId43"/>
    <p:sldId id="289" r:id="rId44"/>
    <p:sldId id="291" r:id="rId45"/>
    <p:sldId id="296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/>
    <p:restoredTop sz="95701"/>
  </p:normalViewPr>
  <p:slideViewPr>
    <p:cSldViewPr snapToGrid="0" snapToObjects="1">
      <p:cViewPr varScale="1">
        <p:scale>
          <a:sx n="103" d="100"/>
          <a:sy n="103" d="100"/>
        </p:scale>
        <p:origin x="232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4A9BE-522F-E449-B3C4-9F327C55D874}" type="datetimeFigureOut">
              <a:rPr lang="en-US" smtClean="0"/>
              <a:t>12/10/18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D5A61-E938-7946-BE5D-832413569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25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969BE-72F3-4B4D-9979-59ABCC3A3B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696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5D740992-BDC3-9F4A-81EF-346C57A2BD3A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6790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CCE2529A-29B5-0847-BB58-1769B437A4E2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187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23BD96C4-1B8D-114C-8804-4E5161DC9A8E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351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23BD96C4-1B8D-114C-8804-4E5161DC9A8E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887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23BD96C4-1B8D-114C-8804-4E5161DC9A8E}" type="slidenum">
              <a:rPr lang="en-US" altLang="en-US" sz="1200"/>
              <a:pPr/>
              <a:t>31</a:t>
            </a:fld>
            <a:endParaRPr lang="en-US" altLang="en-US" sz="120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6066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260D099A-4705-714B-9188-0F591E1355B2}" type="slidenum">
              <a:rPr lang="en-US" altLang="en-US" sz="1200"/>
              <a:pPr/>
              <a:t>34</a:t>
            </a:fld>
            <a:endParaRPr lang="en-US" altLang="en-US" sz="120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917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54C41500-F1F3-B742-A175-2AC5597B99F9}" type="slidenum">
              <a:rPr lang="en-US" altLang="en-US" sz="1200"/>
              <a:pPr/>
              <a:t>37</a:t>
            </a:fld>
            <a:endParaRPr lang="en-US" altLang="en-US" sz="120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Lower aspect: want ∆J &gt; 0.  Since </a:t>
            </a:r>
            <a:r>
              <a:rPr lang="en-US" dirty="0" err="1">
                <a:cs typeface="+mn-cs"/>
              </a:rPr>
              <a:t>sens</a:t>
            </a:r>
            <a:r>
              <a:rPr lang="en-US" dirty="0">
                <a:cs typeface="+mn-cs"/>
              </a:rPr>
              <a:t> neg, want to apply neg </a:t>
            </a:r>
            <a:r>
              <a:rPr lang="en-US" dirty="0" err="1">
                <a:cs typeface="+mn-cs"/>
              </a:rPr>
              <a:t>perts</a:t>
            </a:r>
            <a:r>
              <a:rPr lang="en-US" dirty="0">
                <a:cs typeface="+mn-cs"/>
              </a:rPr>
              <a:t>.  Theta’ already neg so make cold air COLDER.</a:t>
            </a:r>
          </a:p>
        </p:txBody>
      </p:sp>
    </p:spTree>
    <p:extLst>
      <p:ext uri="{BB962C8B-B14F-4D97-AF65-F5344CB8AC3E}">
        <p14:creationId xmlns:p14="http://schemas.microsoft.com/office/powerpoint/2010/main" val="16350932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0BEC4FB3-A7AB-F94C-96CC-008D1F3EE3B9}" type="slidenum">
              <a:rPr lang="en-US" altLang="en-US" sz="1200"/>
              <a:pPr/>
              <a:t>38</a:t>
            </a:fld>
            <a:endParaRPr lang="en-US" altLang="en-US" sz="120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1090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C84008E7-BD63-BB4E-8BDC-E8AACC54B6E3}" type="slidenum">
              <a:rPr lang="en-US" altLang="en-US" sz="1200"/>
              <a:pPr/>
              <a:t>39</a:t>
            </a:fld>
            <a:endParaRPr lang="en-US" altLang="en-US" sz="120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44732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03F2B082-B1F6-7640-A990-1E6F65ACB846}" type="slidenum">
              <a:rPr lang="en-US" altLang="en-US" sz="1200"/>
              <a:pPr/>
              <a:t>40</a:t>
            </a:fld>
            <a:endParaRPr lang="en-US" altLang="en-US" sz="12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n-cs"/>
              </a:rPr>
              <a:t>PM model setup</a:t>
            </a:r>
          </a:p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136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41E988B8-6350-5345-8B4B-AA44E44AD807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1441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1293D453-EFE5-AA42-8DD6-61D8726BBA8C}" type="slidenum">
              <a:rPr lang="en-US" altLang="en-US" sz="1200"/>
              <a:pPr/>
              <a:t>41</a:t>
            </a:fld>
            <a:endParaRPr lang="en-US" altLang="en-US" sz="120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9762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9A35D90A-5E7F-7B48-8C59-2ECAA800B84E}" type="slidenum">
              <a:rPr lang="en-US" altLang="en-US" sz="1200"/>
              <a:pPr/>
              <a:t>42</a:t>
            </a:fld>
            <a:endParaRPr lang="en-US" altLang="en-US" sz="1200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4393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75E4D9C6-CB7C-FF49-AE4D-DDB9D9881256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106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03F2B082-B1F6-7640-A990-1E6F65ACB846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n-cs"/>
              </a:rPr>
              <a:t>PM model setup</a:t>
            </a:r>
          </a:p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094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25B54C36-7658-7C4A-94A9-6ADCB532596D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3807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89547DE9-DD17-FF40-A4ED-3639A73CF113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029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F8CFB061-50A9-B741-9BC2-E61A8EE156F8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1618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F8CFB061-50A9-B741-9BC2-E61A8EE156F8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Confining anvil outflow into a shallower layer at 4000 s leads to stronger outflow at the selected location at 6000 s (end time)</a:t>
            </a:r>
          </a:p>
        </p:txBody>
      </p:sp>
    </p:spTree>
    <p:extLst>
      <p:ext uri="{BB962C8B-B14F-4D97-AF65-F5344CB8AC3E}">
        <p14:creationId xmlns:p14="http://schemas.microsoft.com/office/powerpoint/2010/main" val="921043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F8CFB061-50A9-B741-9BC2-E61A8EE156F8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853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68E52-98BB-9443-9DDC-D040678A2F83}" type="datetime1">
              <a:rPr lang="en-US" smtClean="0"/>
              <a:t>12/10/18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555F-A9BF-2C42-9EF5-299E8DFB6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90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038DC-43C8-1F49-9389-A56DBC836CD0}" type="datetime1">
              <a:rPr lang="en-US" smtClean="0"/>
              <a:t>12/10/18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555F-A9BF-2C42-9EF5-299E8DFB6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14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5876F-490E-EF4F-BDC2-E5CAC7A20C5E}" type="datetime1">
              <a:rPr lang="en-US" smtClean="0"/>
              <a:t>12/10/18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555F-A9BF-2C42-9EF5-299E8DFB6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0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5E60-10F8-164E-AFA5-607A2DC3819C}" type="datetime1">
              <a:rPr lang="en-US" smtClean="0"/>
              <a:t>12/10/18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555F-A9BF-2C42-9EF5-299E8DFB6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497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89D92-C78E-1746-BB3A-B14660FC044E}" type="datetime1">
              <a:rPr lang="en-US" smtClean="0"/>
              <a:t>12/10/18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555F-A9BF-2C42-9EF5-299E8DFB6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42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5226-302D-FF4D-A6A3-9F163966FA9E}" type="datetime1">
              <a:rPr lang="en-US" smtClean="0"/>
              <a:t>12/10/18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555F-A9BF-2C42-9EF5-299E8DFB6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747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A827-7097-3843-A435-8F2A09BAA63A}" type="datetime1">
              <a:rPr lang="en-US" smtClean="0"/>
              <a:t>12/10/18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555F-A9BF-2C42-9EF5-299E8DFB6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75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029E-2F12-FB4F-AB10-8C2626E86351}" type="datetime1">
              <a:rPr lang="en-US" smtClean="0"/>
              <a:t>12/10/18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555F-A9BF-2C42-9EF5-299E8DFB6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92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05FD-0763-EA4E-BC7E-F865186D6E61}" type="datetime1">
              <a:rPr lang="en-US" smtClean="0"/>
              <a:t>12/10/18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555F-A9BF-2C42-9EF5-299E8DFB6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56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6DB92-0161-6B4C-9BD5-5A85CB69A7C8}" type="datetime1">
              <a:rPr lang="en-US" smtClean="0"/>
              <a:t>12/10/18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555F-A9BF-2C42-9EF5-299E8DFB6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8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66B36-EE10-1C4F-B744-9EF9A17E8756}" type="datetime1">
              <a:rPr lang="en-US" smtClean="0"/>
              <a:t>12/10/18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555F-A9BF-2C42-9EF5-299E8DFB6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86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B845C-A3DD-3C47-92F4-7BFE13F08248}" type="datetime1">
              <a:rPr lang="en-US" smtClean="0"/>
              <a:t>12/10/18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F555F-A9BF-2C42-9EF5-299E8DFB6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26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24.jpeg"/><Relationship Id="rId4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Adjoint</a:t>
            </a:r>
            <a:r>
              <a:rPr lang="en-US" dirty="0"/>
              <a:t> models: Examples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ATM 562</a:t>
            </a:r>
          </a:p>
          <a:p>
            <a:r>
              <a:rPr lang="en-US" dirty="0" err="1"/>
              <a:t>Fovell</a:t>
            </a:r>
            <a:endParaRPr lang="en-US" dirty="0"/>
          </a:p>
          <a:p>
            <a:r>
              <a:rPr lang="en-US" dirty="0"/>
              <a:t>Fall 2018</a:t>
            </a:r>
          </a:p>
          <a:p>
            <a:r>
              <a:rPr lang="en-US" dirty="0"/>
              <a:t>(See course notes, Chapter 17)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555F-A9BF-2C42-9EF5-299E8DFB693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495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Integrating the </a:t>
            </a:r>
            <a:r>
              <a:rPr lang="en-US" dirty="0" err="1"/>
              <a:t>adjoint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88D7-5CDE-1249-9F64-F32B05F315E7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491" y="2429819"/>
            <a:ext cx="5435600" cy="2616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4397" y="1690688"/>
            <a:ext cx="3187700" cy="12827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42205" y="3472249"/>
            <a:ext cx="368735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(1) Run the control model to time </a:t>
            </a:r>
            <a:r>
              <a:rPr lang="en-US" i="1" dirty="0"/>
              <a:t>N</a:t>
            </a:r>
          </a:p>
          <a:p>
            <a:r>
              <a:rPr lang="en-US" dirty="0"/>
              <a:t>	and save </a:t>
            </a:r>
            <a:r>
              <a:rPr lang="en-US" b="1" dirty="0"/>
              <a:t>C</a:t>
            </a:r>
            <a:r>
              <a:rPr lang="en-US" i="1" baseline="-25000" dirty="0"/>
              <a:t>n</a:t>
            </a:r>
            <a:r>
              <a:rPr lang="en-US" dirty="0"/>
              <a:t> every time step</a:t>
            </a:r>
          </a:p>
          <a:p>
            <a:endParaRPr lang="en-US" dirty="0"/>
          </a:p>
          <a:p>
            <a:r>
              <a:rPr lang="en-US" dirty="0"/>
              <a:t>(2) Initialize </a:t>
            </a:r>
            <a:r>
              <a:rPr lang="en-US" dirty="0" err="1"/>
              <a:t>adjoint</a:t>
            </a:r>
            <a:r>
              <a:rPr lang="en-US" dirty="0"/>
              <a:t> at time </a:t>
            </a:r>
            <a:r>
              <a:rPr lang="en-US" i="1" dirty="0"/>
              <a:t>N</a:t>
            </a:r>
          </a:p>
          <a:p>
            <a:endParaRPr lang="en-US" dirty="0"/>
          </a:p>
          <a:p>
            <a:r>
              <a:rPr lang="en-US" dirty="0"/>
              <a:t>(3) Integrate </a:t>
            </a:r>
            <a:r>
              <a:rPr lang="en-US" dirty="0" err="1"/>
              <a:t>adjoint</a:t>
            </a:r>
            <a:r>
              <a:rPr lang="en-US" dirty="0"/>
              <a:t> backwards,</a:t>
            </a:r>
          </a:p>
          <a:p>
            <a:r>
              <a:rPr lang="en-US" dirty="0"/>
              <a:t>	reading in </a:t>
            </a:r>
            <a:r>
              <a:rPr lang="en-US" b="1" dirty="0"/>
              <a:t>C</a:t>
            </a:r>
            <a:r>
              <a:rPr lang="en-US" i="1" baseline="-25000" dirty="0"/>
              <a:t>n</a:t>
            </a:r>
            <a:r>
              <a:rPr lang="en-US" dirty="0"/>
              <a:t> from archive</a:t>
            </a:r>
          </a:p>
          <a:p>
            <a:endParaRPr lang="en-US" dirty="0"/>
          </a:p>
          <a:p>
            <a:r>
              <a:rPr lang="en-US" i="1" dirty="0"/>
              <a:t>You DON’T need to integrate the TLM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5443" y="1894114"/>
            <a:ext cx="3536654" cy="163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5ADCB8A-BE2C-BC49-B3B6-8FDA9E5003EA}"/>
              </a:ext>
            </a:extLst>
          </p:cNvPr>
          <p:cNvCxnSpPr>
            <a:cxnSpLocks/>
          </p:cNvCxnSpPr>
          <p:nvPr/>
        </p:nvCxnSpPr>
        <p:spPr>
          <a:xfrm>
            <a:off x="2575278" y="2973002"/>
            <a:ext cx="37295" cy="159900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E870A5A2-5DB0-0547-BBEC-97D5ECAA8C48}"/>
              </a:ext>
            </a:extLst>
          </p:cNvPr>
          <p:cNvSpPr/>
          <p:nvPr/>
        </p:nvSpPr>
        <p:spPr>
          <a:xfrm>
            <a:off x="2093585" y="2299191"/>
            <a:ext cx="963386" cy="770581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2BB0C96-3063-FE46-B0D9-D74CAFAA204D}"/>
              </a:ext>
            </a:extLst>
          </p:cNvPr>
          <p:cNvSpPr/>
          <p:nvPr/>
        </p:nvSpPr>
        <p:spPr>
          <a:xfrm>
            <a:off x="2082696" y="4394693"/>
            <a:ext cx="963386" cy="770581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1EEC8DB-3021-C04B-94DC-02353B5F16EA}"/>
              </a:ext>
            </a:extLst>
          </p:cNvPr>
          <p:cNvCxnSpPr/>
          <p:nvPr/>
        </p:nvCxnSpPr>
        <p:spPr>
          <a:xfrm flipV="1">
            <a:off x="1878227" y="5263978"/>
            <a:ext cx="469557" cy="4695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B7360E7-5709-844D-928E-10B42377FE38}"/>
              </a:ext>
            </a:extLst>
          </p:cNvPr>
          <p:cNvSpPr txBox="1"/>
          <p:nvPr/>
        </p:nvSpPr>
        <p:spPr>
          <a:xfrm>
            <a:off x="511253" y="5733535"/>
            <a:ext cx="51225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Sensitivities</a:t>
            </a:r>
            <a:r>
              <a:rPr lang="en-US" dirty="0"/>
              <a:t> will tell us what to perturb at initial time</a:t>
            </a:r>
          </a:p>
          <a:p>
            <a:r>
              <a:rPr lang="en-US" dirty="0"/>
              <a:t> to get the desired changes at final time</a:t>
            </a:r>
          </a:p>
          <a:p>
            <a:r>
              <a:rPr lang="en-US" dirty="0"/>
              <a:t> (subject to applicability of assumptions)</a:t>
            </a:r>
          </a:p>
        </p:txBody>
      </p:sp>
    </p:spTree>
    <p:extLst>
      <p:ext uri="{BB962C8B-B14F-4D97-AF65-F5344CB8AC3E}">
        <p14:creationId xmlns:p14="http://schemas.microsoft.com/office/powerpoint/2010/main" val="1766216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Integrating the </a:t>
            </a:r>
            <a:r>
              <a:rPr lang="en-US" dirty="0" err="1"/>
              <a:t>adjoint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88D7-5CDE-1249-9F64-F32B05F315E7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491" y="2429819"/>
            <a:ext cx="5435600" cy="2616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4397" y="1690688"/>
            <a:ext cx="3187700" cy="12827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42205" y="3472249"/>
            <a:ext cx="368735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(1) Run the control model to time </a:t>
            </a:r>
            <a:r>
              <a:rPr lang="en-US" i="1" dirty="0"/>
              <a:t>N</a:t>
            </a:r>
          </a:p>
          <a:p>
            <a:r>
              <a:rPr lang="en-US" dirty="0"/>
              <a:t>	and save </a:t>
            </a:r>
            <a:r>
              <a:rPr lang="en-US" b="1" dirty="0"/>
              <a:t>C</a:t>
            </a:r>
            <a:r>
              <a:rPr lang="en-US" i="1" baseline="-25000" dirty="0"/>
              <a:t>n</a:t>
            </a:r>
            <a:r>
              <a:rPr lang="en-US" dirty="0"/>
              <a:t> every time step</a:t>
            </a:r>
          </a:p>
          <a:p>
            <a:endParaRPr lang="en-US" dirty="0"/>
          </a:p>
          <a:p>
            <a:r>
              <a:rPr lang="en-US" dirty="0"/>
              <a:t>(2) Initialize </a:t>
            </a:r>
            <a:r>
              <a:rPr lang="en-US" dirty="0" err="1"/>
              <a:t>adjoint</a:t>
            </a:r>
            <a:r>
              <a:rPr lang="en-US" dirty="0"/>
              <a:t> at time </a:t>
            </a:r>
            <a:r>
              <a:rPr lang="en-US" i="1" dirty="0"/>
              <a:t>N</a:t>
            </a:r>
          </a:p>
          <a:p>
            <a:endParaRPr lang="en-US" dirty="0"/>
          </a:p>
          <a:p>
            <a:r>
              <a:rPr lang="en-US" dirty="0"/>
              <a:t>(3) Integrate </a:t>
            </a:r>
            <a:r>
              <a:rPr lang="en-US" dirty="0" err="1"/>
              <a:t>adjoint</a:t>
            </a:r>
            <a:r>
              <a:rPr lang="en-US" dirty="0"/>
              <a:t> backwards,</a:t>
            </a:r>
          </a:p>
          <a:p>
            <a:r>
              <a:rPr lang="en-US" dirty="0"/>
              <a:t>	reading in </a:t>
            </a:r>
            <a:r>
              <a:rPr lang="en-US" b="1" dirty="0"/>
              <a:t>C</a:t>
            </a:r>
            <a:r>
              <a:rPr lang="en-US" i="1" baseline="-25000" dirty="0"/>
              <a:t>n</a:t>
            </a:r>
            <a:r>
              <a:rPr lang="en-US" dirty="0"/>
              <a:t> from archive</a:t>
            </a:r>
          </a:p>
          <a:p>
            <a:endParaRPr lang="en-US" dirty="0"/>
          </a:p>
          <a:p>
            <a:r>
              <a:rPr lang="en-US" i="1" dirty="0"/>
              <a:t>You DON’T need to integrate the TLM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5443" y="1894114"/>
            <a:ext cx="3536654" cy="163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</p:cNvCxnSpPr>
          <p:nvPr/>
        </p:nvCxnSpPr>
        <p:spPr>
          <a:xfrm>
            <a:off x="2575278" y="2973002"/>
            <a:ext cx="37295" cy="159900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093585" y="2299191"/>
            <a:ext cx="963386" cy="770581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082696" y="4394693"/>
            <a:ext cx="963386" cy="770581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905A16-ED4A-214C-AD5C-9D3ED48C99CA}"/>
              </a:ext>
            </a:extLst>
          </p:cNvPr>
          <p:cNvSpPr txBox="1"/>
          <p:nvPr/>
        </p:nvSpPr>
        <p:spPr>
          <a:xfrm>
            <a:off x="264479" y="1960831"/>
            <a:ext cx="293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KNOWN                      KNOWN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FFC4A1-4A61-9C4E-B704-6FDC1BC26D52}"/>
              </a:ext>
            </a:extLst>
          </p:cNvPr>
          <p:cNvSpPr txBox="1"/>
          <p:nvPr/>
        </p:nvSpPr>
        <p:spPr>
          <a:xfrm>
            <a:off x="5215483" y="5145675"/>
            <a:ext cx="978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KNOWN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222FA9-0D9B-E548-97B5-34C22D93D556}"/>
              </a:ext>
            </a:extLst>
          </p:cNvPr>
          <p:cNvSpPr txBox="1"/>
          <p:nvPr/>
        </p:nvSpPr>
        <p:spPr>
          <a:xfrm>
            <a:off x="869263" y="1470747"/>
            <a:ext cx="1692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Provided by you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2792AA4B-37EE-E948-9567-E09EDA668B97}"/>
              </a:ext>
            </a:extLst>
          </p:cNvPr>
          <p:cNvSpPr/>
          <p:nvPr/>
        </p:nvSpPr>
        <p:spPr>
          <a:xfrm rot="5400000">
            <a:off x="1680399" y="1053232"/>
            <a:ext cx="144381" cy="1692514"/>
          </a:xfrm>
          <a:prstGeom prst="lef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D334A0-B7F6-8140-9A2F-541DAC25F43B}"/>
              </a:ext>
            </a:extLst>
          </p:cNvPr>
          <p:cNvSpPr txBox="1"/>
          <p:nvPr/>
        </p:nvSpPr>
        <p:spPr>
          <a:xfrm>
            <a:off x="599902" y="5330341"/>
            <a:ext cx="370120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Obtained by</a:t>
            </a:r>
          </a:p>
          <a:p>
            <a:r>
              <a:rPr lang="en-US" i="1" dirty="0">
                <a:solidFill>
                  <a:srgbClr val="0070C0"/>
                </a:solidFill>
              </a:rPr>
              <a:t>  integrating adjoint</a:t>
            </a:r>
          </a:p>
          <a:p>
            <a:r>
              <a:rPr lang="en-US" i="1" dirty="0">
                <a:solidFill>
                  <a:srgbClr val="0070C0"/>
                </a:solidFill>
              </a:rPr>
              <a:t>  (which fields at which locations</a:t>
            </a:r>
          </a:p>
          <a:p>
            <a:r>
              <a:rPr lang="en-US" i="1" dirty="0">
                <a:solidFill>
                  <a:srgbClr val="0070C0"/>
                </a:solidFill>
              </a:rPr>
              <a:t>   at this time impact forecast aspect J</a:t>
            </a:r>
          </a:p>
          <a:p>
            <a:r>
              <a:rPr lang="en-US" i="1" dirty="0">
                <a:solidFill>
                  <a:srgbClr val="0070C0"/>
                </a:solidFill>
              </a:rPr>
              <a:t>   at final time N)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BDD06D4-A818-5042-9470-64DC89802D74}"/>
              </a:ext>
            </a:extLst>
          </p:cNvPr>
          <p:cNvCxnSpPr>
            <a:cxnSpLocks/>
          </p:cNvCxnSpPr>
          <p:nvPr/>
        </p:nvCxnSpPr>
        <p:spPr>
          <a:xfrm flipV="1">
            <a:off x="1890584" y="5163638"/>
            <a:ext cx="394982" cy="277916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493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8D06F2-6215-5740-B19B-C8F70BF43E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BDE6EE7-AECA-1D4F-9C38-DB601051FD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09E1F9-9F50-B348-9C6A-C58464720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555F-A9BF-2C42-9EF5-299E8DFB69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880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01" y="1795336"/>
            <a:ext cx="5738813" cy="430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midlatitude</a:t>
            </a:r>
            <a:r>
              <a:rPr lang="en-US" dirty="0"/>
              <a:t> squall 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555F-A9BF-2C42-9EF5-299E8DFB69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2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25" y="631051"/>
            <a:ext cx="6584950" cy="614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927219" y="124169"/>
            <a:ext cx="46253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ea typeface="ＭＳ Ｐゴシック" charset="0"/>
              </a:rPr>
              <a:t>Vertical cross-sections of a modeled squall line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555F-A9BF-2C42-9EF5-299E8DFB693B}" type="slidenum">
              <a:rPr lang="en-US" smtClean="0"/>
              <a:t>14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30E500-97B1-D647-B192-CB8408EB7E48}"/>
              </a:ext>
            </a:extLst>
          </p:cNvPr>
          <p:cNvSpPr txBox="1"/>
          <p:nvPr/>
        </p:nvSpPr>
        <p:spPr>
          <a:xfrm>
            <a:off x="383059" y="1285103"/>
            <a:ext cx="2506776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Shaded: perturbation</a:t>
            </a:r>
          </a:p>
          <a:p>
            <a:r>
              <a:rPr lang="en-US" dirty="0"/>
              <a:t>  potential temperature</a:t>
            </a:r>
          </a:p>
          <a:p>
            <a:r>
              <a:rPr lang="en-US" dirty="0"/>
              <a:t>  (rel. to initial state)</a:t>
            </a:r>
          </a:p>
          <a:p>
            <a:r>
              <a:rPr lang="en-US" dirty="0"/>
              <a:t>Contoured: vert. velocity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Shaded: </a:t>
            </a:r>
            <a:r>
              <a:rPr lang="en-US" dirty="0" err="1"/>
              <a:t>horiz</a:t>
            </a:r>
            <a:r>
              <a:rPr lang="en-US" dirty="0"/>
              <a:t>. velocity</a:t>
            </a:r>
          </a:p>
          <a:p>
            <a:r>
              <a:rPr lang="en-US" dirty="0"/>
              <a:t>Vectors: </a:t>
            </a:r>
            <a:r>
              <a:rPr lang="en-US" dirty="0" err="1"/>
              <a:t>u,w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48DF2B-06C6-F34D-B71D-EFDE2FE46D58}"/>
              </a:ext>
            </a:extLst>
          </p:cNvPr>
          <p:cNvSpPr txBox="1"/>
          <p:nvPr/>
        </p:nvSpPr>
        <p:spPr>
          <a:xfrm>
            <a:off x="6252517" y="203886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F58ED9-AE72-8440-809A-78BB4529A92A}"/>
              </a:ext>
            </a:extLst>
          </p:cNvPr>
          <p:cNvSpPr txBox="1"/>
          <p:nvPr/>
        </p:nvSpPr>
        <p:spPr>
          <a:xfrm>
            <a:off x="4077730" y="2408195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FA4CE8-4F24-E94A-8133-EA1C7F5F4EBD}"/>
              </a:ext>
            </a:extLst>
          </p:cNvPr>
          <p:cNvSpPr txBox="1"/>
          <p:nvPr/>
        </p:nvSpPr>
        <p:spPr>
          <a:xfrm>
            <a:off x="8044249" y="1544595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D88889-46C5-DE4E-ACBF-67E35A94CF08}"/>
              </a:ext>
            </a:extLst>
          </p:cNvPr>
          <p:cNvSpPr txBox="1"/>
          <p:nvPr/>
        </p:nvSpPr>
        <p:spPr>
          <a:xfrm>
            <a:off x="5906530" y="2990335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2C7B3F-19F0-F946-B1FB-8912360ADBBE}"/>
              </a:ext>
            </a:extLst>
          </p:cNvPr>
          <p:cNvSpPr txBox="1"/>
          <p:nvPr/>
        </p:nvSpPr>
        <p:spPr>
          <a:xfrm>
            <a:off x="5807674" y="926755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B55EE5-E2B0-464F-A887-C17FB04264A9}"/>
              </a:ext>
            </a:extLst>
          </p:cNvPr>
          <p:cNvSpPr txBox="1"/>
          <p:nvPr/>
        </p:nvSpPr>
        <p:spPr>
          <a:xfrm>
            <a:off x="9391134" y="1198608"/>
            <a:ext cx="2740815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 = warmed by latent</a:t>
            </a:r>
          </a:p>
          <a:p>
            <a:r>
              <a:rPr lang="en-US" dirty="0"/>
              <a:t>  heat release</a:t>
            </a:r>
          </a:p>
          <a:p>
            <a:r>
              <a:rPr lang="en-US" dirty="0"/>
              <a:t>B = warmed by subsidence</a:t>
            </a:r>
          </a:p>
          <a:p>
            <a:r>
              <a:rPr lang="en-US" dirty="0"/>
              <a:t>  (&amp; mod by advection)</a:t>
            </a:r>
          </a:p>
          <a:p>
            <a:r>
              <a:rPr lang="en-US" dirty="0"/>
              <a:t>C = cooled by evaporation</a:t>
            </a:r>
          </a:p>
          <a:p>
            <a:r>
              <a:rPr lang="en-US" dirty="0"/>
              <a:t>D = cooled by adiabatic</a:t>
            </a:r>
          </a:p>
          <a:p>
            <a:r>
              <a:rPr lang="en-US" dirty="0"/>
              <a:t>  expansion (overshooting)</a:t>
            </a:r>
          </a:p>
          <a:p>
            <a:r>
              <a:rPr lang="en-US" dirty="0"/>
              <a:t>E = cooled by forced ascent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5544B7-6F7E-264C-BFCC-7076A59B49C1}"/>
              </a:ext>
            </a:extLst>
          </p:cNvPr>
          <p:cNvSpPr txBox="1"/>
          <p:nvPr/>
        </p:nvSpPr>
        <p:spPr>
          <a:xfrm>
            <a:off x="7228701" y="247135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825867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Parameterized moisture (PM)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PM model removes explicit moisture</a:t>
            </a:r>
          </a:p>
          <a:p>
            <a:pPr lvl="1"/>
            <a:r>
              <a:rPr lang="en-US" dirty="0"/>
              <a:t>See Garner and Thorpe (1992), </a:t>
            </a:r>
            <a:r>
              <a:rPr lang="en-US" dirty="0" err="1"/>
              <a:t>Fovell</a:t>
            </a:r>
            <a:r>
              <a:rPr lang="en-US" dirty="0"/>
              <a:t> and Tan (2000), </a:t>
            </a:r>
            <a:r>
              <a:rPr lang="en-US" dirty="0" err="1"/>
              <a:t>Fovell</a:t>
            </a:r>
            <a:r>
              <a:rPr lang="en-US" dirty="0"/>
              <a:t> (2002, 2004)</a:t>
            </a:r>
          </a:p>
          <a:p>
            <a:r>
              <a:rPr lang="en-US" dirty="0"/>
              <a:t>In a designated area (“unstable zone”) any and all ascent is presumed </a:t>
            </a:r>
            <a:r>
              <a:rPr lang="en-US" i="1" dirty="0"/>
              <a:t>saturated</a:t>
            </a:r>
            <a:r>
              <a:rPr lang="en-US" dirty="0"/>
              <a:t>, and generates heat proportional to updraft velocity</a:t>
            </a:r>
          </a:p>
          <a:p>
            <a:pPr lvl="1"/>
            <a:r>
              <a:rPr lang="en-US" dirty="0"/>
              <a:t>Outside of unstable zone, updraft produces adiabatic cooling</a:t>
            </a:r>
          </a:p>
          <a:p>
            <a:r>
              <a:rPr lang="en-US" dirty="0"/>
              <a:t>Descent is presumed </a:t>
            </a:r>
            <a:r>
              <a:rPr lang="en-US" dirty="0" err="1"/>
              <a:t>subsaturated</a:t>
            </a:r>
            <a:r>
              <a:rPr lang="en-US" dirty="0"/>
              <a:t> (producing adiabatic warming) everywhere</a:t>
            </a:r>
          </a:p>
          <a:p>
            <a:r>
              <a:rPr lang="en-US" dirty="0"/>
              <a:t>Evaporation of rain is mimicked with a near-surface heat sink</a:t>
            </a:r>
          </a:p>
          <a:p>
            <a:r>
              <a:rPr lang="en-US" dirty="0">
                <a:solidFill>
                  <a:srgbClr val="00B050"/>
                </a:solidFill>
              </a:rPr>
              <a:t>PM physics is linear, with a simple </a:t>
            </a:r>
            <a:r>
              <a:rPr lang="en-US" dirty="0" err="1">
                <a:solidFill>
                  <a:srgbClr val="00B050"/>
                </a:solidFill>
              </a:rPr>
              <a:t>adjoint</a:t>
            </a:r>
            <a:r>
              <a:rPr lang="en-US" dirty="0">
                <a:solidFill>
                  <a:srgbClr val="00B050"/>
                </a:solidFill>
              </a:rPr>
              <a:t> representation</a:t>
            </a:r>
          </a:p>
          <a:p>
            <a:r>
              <a:rPr lang="en-US" b="1" dirty="0"/>
              <a:t>PM was producing unrealistic results… and its adjoint helped show what was wrong, and where </a:t>
            </a:r>
            <a:r>
              <a:rPr lang="en-US" dirty="0"/>
              <a:t>(the user has to explain ‘why’)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555F-A9BF-2C42-9EF5-299E8DFB693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931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421" b="47648"/>
          <a:stretch/>
        </p:blipFill>
        <p:spPr bwMode="auto">
          <a:xfrm>
            <a:off x="0" y="3042689"/>
            <a:ext cx="3950208" cy="367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14" y="1462992"/>
            <a:ext cx="6657975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4572001" y="1050925"/>
            <a:ext cx="22273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a typeface="ＭＳ Ｐゴシック" charset="0"/>
              </a:rPr>
              <a:t>PM model framework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7086601" y="5853114"/>
            <a:ext cx="33305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dirty="0" err="1">
                <a:ea typeface="ＭＳ Ｐゴシック" charset="0"/>
              </a:rPr>
              <a:t>Fovell</a:t>
            </a:r>
            <a:r>
              <a:rPr lang="en-US" dirty="0">
                <a:ea typeface="ＭＳ Ｐゴシック" charset="0"/>
              </a:rPr>
              <a:t> and Tan (2000) 	</a:t>
            </a:r>
            <a:r>
              <a:rPr lang="en-US" dirty="0" err="1">
                <a:ea typeface="ＭＳ Ｐゴシック" charset="0"/>
              </a:rPr>
              <a:t>Fovell</a:t>
            </a:r>
            <a:r>
              <a:rPr lang="en-US" dirty="0">
                <a:ea typeface="ＭＳ Ｐゴシック" charset="0"/>
              </a:rPr>
              <a:t> (2002, 2004)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8919" y="2540636"/>
            <a:ext cx="27917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In unstable region,</a:t>
            </a:r>
          </a:p>
          <a:p>
            <a:r>
              <a:rPr lang="en-US" i="1" dirty="0"/>
              <a:t> warm UP and warm DOWN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555F-A9BF-2C42-9EF5-299E8DFB693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58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3352801"/>
            <a:ext cx="6499225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2" name="Picture 1" descr="newgt12long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859" y="152400"/>
            <a:ext cx="662940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704334"/>
            <a:ext cx="2436564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PM model</a:t>
            </a:r>
          </a:p>
          <a:p>
            <a:r>
              <a:rPr lang="en-US" dirty="0"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dirty="0"/>
              <a:t>’ (shaded)</a:t>
            </a:r>
          </a:p>
          <a:p>
            <a:r>
              <a:rPr lang="en-US" dirty="0"/>
              <a:t>w (contoured)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Explicit moisture model</a:t>
            </a:r>
          </a:p>
          <a:p>
            <a:r>
              <a:rPr lang="en-US" dirty="0"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dirty="0"/>
              <a:t>’ (shaded)</a:t>
            </a:r>
          </a:p>
          <a:p>
            <a:r>
              <a:rPr lang="en-US" dirty="0"/>
              <a:t>w (thin contoured)</a:t>
            </a:r>
          </a:p>
          <a:p>
            <a:r>
              <a:rPr lang="en-US" dirty="0"/>
              <a:t>Cloud outline (thick</a:t>
            </a:r>
          </a:p>
          <a:p>
            <a:r>
              <a:rPr lang="en-US" dirty="0"/>
              <a:t>  contour)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555F-A9BF-2C42-9EF5-299E8DFB693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595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points regarding the forward model and its </a:t>
            </a:r>
            <a:r>
              <a:rPr lang="en-US" dirty="0" err="1"/>
              <a:t>adjoint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forward model propagates temperature, pressure, velocities, etc., forward in time, from initial to final time</a:t>
            </a:r>
          </a:p>
          <a:p>
            <a:pPr lvl="1"/>
            <a:r>
              <a:rPr lang="en-US" dirty="0"/>
              <a:t>Because the model is </a:t>
            </a:r>
            <a:r>
              <a:rPr lang="en-US" b="1" dirty="0"/>
              <a:t>coupled</a:t>
            </a:r>
            <a:r>
              <a:rPr lang="en-US" dirty="0"/>
              <a:t>, an initial disturbance in one field at one location at one time spreads to other fields at other locations at subsequent times</a:t>
            </a:r>
          </a:p>
          <a:p>
            <a:pPr lvl="1"/>
            <a:r>
              <a:rPr lang="en-US" dirty="0"/>
              <a:t>The forward model’s control run forecasts are (ideally) </a:t>
            </a:r>
            <a:r>
              <a:rPr lang="en-US" b="1" dirty="0"/>
              <a:t>archived</a:t>
            </a:r>
            <a:r>
              <a:rPr lang="en-US" dirty="0"/>
              <a:t> every time step</a:t>
            </a:r>
          </a:p>
          <a:p>
            <a:r>
              <a:rPr lang="en-US" dirty="0"/>
              <a:t>The adjoint model propagates </a:t>
            </a:r>
            <a:r>
              <a:rPr lang="en-US" i="1" dirty="0"/>
              <a:t>sensitivity</a:t>
            </a:r>
            <a:r>
              <a:rPr lang="en-US" dirty="0"/>
              <a:t> to temperature, pressure, velocities, etc., </a:t>
            </a:r>
            <a:r>
              <a:rPr lang="en-US" i="1" dirty="0"/>
              <a:t>backwards</a:t>
            </a:r>
            <a:r>
              <a:rPr lang="en-US" dirty="0"/>
              <a:t> from final to initial time</a:t>
            </a:r>
          </a:p>
          <a:p>
            <a:pPr lvl="1"/>
            <a:r>
              <a:rPr lang="en-US" dirty="0"/>
              <a:t>It is tied to the control run, which provides the “information” used to propagate the sensitivity in reverse</a:t>
            </a:r>
          </a:p>
          <a:p>
            <a:pPr lvl="1"/>
            <a:r>
              <a:rPr lang="en-US" dirty="0"/>
              <a:t>Because the </a:t>
            </a:r>
            <a:r>
              <a:rPr lang="en-US" dirty="0" err="1"/>
              <a:t>adjoint</a:t>
            </a:r>
            <a:r>
              <a:rPr lang="en-US" dirty="0"/>
              <a:t> is also </a:t>
            </a:r>
            <a:r>
              <a:rPr lang="en-US" b="1" dirty="0"/>
              <a:t>coupled</a:t>
            </a:r>
            <a:r>
              <a:rPr lang="en-US" dirty="0"/>
              <a:t>, sensitivity originally confined to a single field and location at the final time will spread to other fields and locations at previous times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Subject to the limitations of the model and method, this shows how the final forecast aspect </a:t>
            </a:r>
            <a:r>
              <a:rPr lang="en-US" i="1" dirty="0">
                <a:solidFill>
                  <a:srgbClr val="FF0000"/>
                </a:solidFill>
              </a:rPr>
              <a:t>could have been different</a:t>
            </a:r>
            <a:r>
              <a:rPr lang="en-US" dirty="0">
                <a:solidFill>
                  <a:srgbClr val="FF0000"/>
                </a:solidFill>
              </a:rPr>
              <a:t>, had certain fields and locations been altered at earlier times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555F-A9BF-2C42-9EF5-299E8DFB693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Example #1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/>
              <a:t>What would be needed to increase the upper tropospheric forward anvil outflow at a certain location and time?</a:t>
            </a:r>
          </a:p>
          <a:p>
            <a:r>
              <a:rPr lang="en-US" dirty="0"/>
              <a:t>Run first with adiabatic version of PM model </a:t>
            </a:r>
          </a:p>
          <a:p>
            <a:r>
              <a:rPr lang="en-US" dirty="0"/>
              <a:t>(i.e., sensitivity to </a:t>
            </a:r>
            <a:r>
              <a:rPr lang="en-US" dirty="0" err="1"/>
              <a:t>diabatic</a:t>
            </a:r>
            <a:r>
              <a:rPr lang="en-US" dirty="0"/>
              <a:t> heat sources ignored)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555F-A9BF-2C42-9EF5-299E8DFB693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40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7DB3755-BA21-EA46-BB68-5AA4E08973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Recap of theory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58C1267-84E4-C044-B8FB-E76A3807B6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E32C98-3F95-494D-802A-F84DA6F97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555F-A9BF-2C42-9EF5-299E8DFB69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246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of forward anvil outflow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Forecast aspect </a:t>
            </a:r>
            <a:r>
              <a:rPr lang="en-US" i="1" dirty="0"/>
              <a:t>J</a:t>
            </a:r>
            <a:r>
              <a:rPr lang="en-US" dirty="0"/>
              <a:t> will be horizontal velocity at a certain place and time, located within the storm’s forward anvil outflow, where </a:t>
            </a:r>
            <a:r>
              <a:rPr lang="en-US" i="1" dirty="0"/>
              <a:t>u</a:t>
            </a:r>
            <a:r>
              <a:rPr lang="en-US" dirty="0"/>
              <a:t> &gt; 0</a:t>
            </a:r>
          </a:p>
          <a:p>
            <a:r>
              <a:rPr lang="en-US" dirty="0"/>
              <a:t>∆</a:t>
            </a:r>
            <a:r>
              <a:rPr lang="en-US" i="1" dirty="0"/>
              <a:t>J</a:t>
            </a:r>
            <a:r>
              <a:rPr lang="en-US" dirty="0"/>
              <a:t> will be the change in this outflow</a:t>
            </a:r>
          </a:p>
          <a:p>
            <a:pPr lvl="1"/>
            <a:r>
              <a:rPr lang="en-US" dirty="0"/>
              <a:t>So ∆</a:t>
            </a:r>
            <a:r>
              <a:rPr lang="en-US" i="1" dirty="0"/>
              <a:t>J</a:t>
            </a:r>
            <a:r>
              <a:rPr lang="en-US" dirty="0"/>
              <a:t> &gt; 0 increases the outflow velocity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4001294"/>
            <a:ext cx="5435600" cy="26162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2681416" y="4559643"/>
            <a:ext cx="12357" cy="16173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39020" y="4236477"/>
            <a:ext cx="591668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• Ran control PM model forwards to time </a:t>
            </a:r>
            <a:r>
              <a:rPr lang="en-US" i="1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, archiving output</a:t>
            </a:r>
          </a:p>
          <a:p>
            <a:r>
              <a:rPr lang="en-US" dirty="0">
                <a:solidFill>
                  <a:srgbClr val="FF0000"/>
                </a:solidFill>
              </a:rPr>
              <a:t>	every time step - that creates </a:t>
            </a:r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-US" i="1" baseline="-25000" dirty="0">
                <a:solidFill>
                  <a:srgbClr val="FF0000"/>
                </a:solidFill>
              </a:rPr>
              <a:t>n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• Initialized </a:t>
            </a:r>
            <a:r>
              <a:rPr lang="en-US" dirty="0" err="1">
                <a:solidFill>
                  <a:srgbClr val="FF0000"/>
                </a:solidFill>
              </a:rPr>
              <a:t>adjoint</a:t>
            </a:r>
            <a:r>
              <a:rPr lang="en-US" dirty="0">
                <a:solidFill>
                  <a:srgbClr val="FF0000"/>
                </a:solidFill>
              </a:rPr>
              <a:t> at time </a:t>
            </a:r>
            <a:r>
              <a:rPr lang="en-US" i="1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 with sensitivity confined to</a:t>
            </a:r>
          </a:p>
          <a:p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i="1" dirty="0">
                <a:solidFill>
                  <a:srgbClr val="FF0000"/>
                </a:solidFill>
              </a:rPr>
              <a:t>u</a:t>
            </a:r>
            <a:r>
              <a:rPr lang="en-US" dirty="0">
                <a:solidFill>
                  <a:srgbClr val="FF0000"/>
                </a:solidFill>
              </a:rPr>
              <a:t> field in specific, confined area (</a:t>
            </a:r>
            <a:r>
              <a:rPr lang="en-US" dirty="0" err="1">
                <a:solidFill>
                  <a:srgbClr val="FF0000"/>
                </a:solidFill>
              </a:rPr>
              <a:t>x</a:t>
            </a:r>
            <a:r>
              <a:rPr lang="en-US" i="1" baseline="-25000" dirty="0" err="1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*)</a:t>
            </a:r>
          </a:p>
          <a:p>
            <a:r>
              <a:rPr lang="en-US" dirty="0">
                <a:solidFill>
                  <a:srgbClr val="FF0000"/>
                </a:solidFill>
              </a:rPr>
              <a:t>• Run </a:t>
            </a:r>
            <a:r>
              <a:rPr lang="en-US" dirty="0" err="1">
                <a:solidFill>
                  <a:srgbClr val="FF0000"/>
                </a:solidFill>
              </a:rPr>
              <a:t>adjoint</a:t>
            </a:r>
            <a:r>
              <a:rPr lang="en-US" dirty="0">
                <a:solidFill>
                  <a:srgbClr val="FF0000"/>
                </a:solidFill>
              </a:rPr>
              <a:t> backwards, propagating sensitivity to other</a:t>
            </a:r>
          </a:p>
          <a:p>
            <a:r>
              <a:rPr lang="en-US" dirty="0">
                <a:solidFill>
                  <a:srgbClr val="FF0000"/>
                </a:solidFill>
              </a:rPr>
              <a:t>	fields and locations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3346" y="3311759"/>
            <a:ext cx="2730500" cy="5715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555F-A9BF-2C42-9EF5-299E8DFB693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30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perturbations at some time </a:t>
            </a:r>
            <a:r>
              <a:rPr lang="en-US" i="1" dirty="0"/>
              <a:t>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743200"/>
            <a:ext cx="6858000" cy="13716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6623222" y="4154497"/>
            <a:ext cx="642551" cy="60214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265772" y="4663043"/>
            <a:ext cx="2768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Predicted by </a:t>
            </a:r>
            <a:r>
              <a:rPr lang="en-US" b="1" dirty="0" err="1"/>
              <a:t>adjoint</a:t>
            </a:r>
            <a:r>
              <a:rPr lang="en-US" b="1" dirty="0"/>
              <a:t> model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62833" y="2293275"/>
            <a:ext cx="6002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Perturbation required to accomplish desired change (inferred)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511115" y="2662607"/>
            <a:ext cx="383058" cy="39706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4590" y="4409817"/>
            <a:ext cx="5608138" cy="230832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EXAMPLE</a:t>
            </a:r>
            <a:r>
              <a:rPr lang="en-US" dirty="0"/>
              <a:t>: Want to increase </a:t>
            </a:r>
            <a:r>
              <a:rPr lang="en-US" i="1" dirty="0"/>
              <a:t>J</a:t>
            </a:r>
            <a:r>
              <a:rPr lang="en-US" dirty="0"/>
              <a:t>, so want ∆</a:t>
            </a:r>
            <a:r>
              <a:rPr lang="en-US" i="1" dirty="0"/>
              <a:t>J</a:t>
            </a:r>
            <a:r>
              <a:rPr lang="en-US" dirty="0"/>
              <a:t> &gt; 0</a:t>
            </a:r>
          </a:p>
          <a:p>
            <a:r>
              <a:rPr lang="en-US" dirty="0"/>
              <a:t>- for fields and locations where </a:t>
            </a:r>
            <a:r>
              <a:rPr lang="en-US" i="1" dirty="0"/>
              <a:t>sensitivity</a:t>
            </a:r>
            <a:r>
              <a:rPr lang="en-US" dirty="0"/>
              <a:t> is positive,</a:t>
            </a:r>
          </a:p>
          <a:p>
            <a:r>
              <a:rPr lang="en-US" dirty="0"/>
              <a:t>	the required </a:t>
            </a:r>
            <a:r>
              <a:rPr lang="en-US" i="1" dirty="0"/>
              <a:t>perturbation</a:t>
            </a:r>
            <a:r>
              <a:rPr lang="en-US" dirty="0"/>
              <a:t> is positive</a:t>
            </a:r>
          </a:p>
          <a:p>
            <a:r>
              <a:rPr lang="en-US" dirty="0"/>
              <a:t>	[i.e., increase existing + or decrease – values]</a:t>
            </a:r>
          </a:p>
          <a:p>
            <a:r>
              <a:rPr lang="en-US" dirty="0"/>
              <a:t>- for fields and locations where </a:t>
            </a:r>
            <a:r>
              <a:rPr lang="en-US" i="1" dirty="0"/>
              <a:t>sensitivity</a:t>
            </a:r>
            <a:r>
              <a:rPr lang="en-US" dirty="0"/>
              <a:t> is negative,</a:t>
            </a:r>
          </a:p>
          <a:p>
            <a:r>
              <a:rPr lang="en-US" dirty="0"/>
              <a:t>	the required </a:t>
            </a:r>
            <a:r>
              <a:rPr lang="en-US" i="1" dirty="0"/>
              <a:t>perturbation</a:t>
            </a:r>
            <a:r>
              <a:rPr lang="en-US" dirty="0"/>
              <a:t> is negative</a:t>
            </a:r>
          </a:p>
          <a:p>
            <a:r>
              <a:rPr lang="en-US" dirty="0"/>
              <a:t>- </a:t>
            </a:r>
            <a:r>
              <a:rPr lang="en-US" i="1" dirty="0"/>
              <a:t>where sensitivity is zero, no perturbation will be effective</a:t>
            </a:r>
          </a:p>
          <a:p>
            <a:r>
              <a:rPr lang="en-US" dirty="0"/>
              <a:t>	(according to the </a:t>
            </a:r>
            <a:r>
              <a:rPr lang="en-US" dirty="0" err="1"/>
              <a:t>adjoint</a:t>
            </a:r>
            <a:r>
              <a:rPr lang="en-US" dirty="0"/>
              <a:t> model, anyway)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555F-A9BF-2C42-9EF5-299E8DFB693B}" type="slidenum">
              <a:rPr lang="en-US" smtClean="0"/>
              <a:t>21</a:t>
            </a:fld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E6609C2-8B18-D44C-A87C-79FDA668B6E7}"/>
              </a:ext>
            </a:extLst>
          </p:cNvPr>
          <p:cNvCxnSpPr>
            <a:cxnSpLocks/>
          </p:cNvCxnSpPr>
          <p:nvPr/>
        </p:nvCxnSpPr>
        <p:spPr>
          <a:xfrm flipV="1">
            <a:off x="8178806" y="3796504"/>
            <a:ext cx="149788" cy="88337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95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1" y="712788"/>
            <a:ext cx="6145213" cy="614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017770" y="161238"/>
            <a:ext cx="42280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ea typeface="ＭＳ Ｐゴシック" charset="0"/>
              </a:rPr>
              <a:t>Final control run fields and forecast aspect</a:t>
            </a: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 flipV="1">
            <a:off x="8305799" y="3719384"/>
            <a:ext cx="1678459" cy="138601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54276" name="TextBox 1"/>
          <p:cNvSpPr txBox="1">
            <a:spLocks noChangeArrowheads="1"/>
          </p:cNvSpPr>
          <p:nvPr/>
        </p:nvSpPr>
        <p:spPr bwMode="auto">
          <a:xfrm>
            <a:off x="10085174" y="3285718"/>
            <a:ext cx="13573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600" i="1" dirty="0"/>
              <a:t>sensitivity</a:t>
            </a:r>
          </a:p>
          <a:p>
            <a:r>
              <a:rPr lang="en-US" altLang="en-US" sz="1600" i="1" dirty="0"/>
              <a:t>initialization</a:t>
            </a:r>
          </a:p>
          <a:p>
            <a:r>
              <a:rPr lang="en-US" altLang="en-US" sz="1600" i="1" dirty="0"/>
              <a:t>(at final time)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4843" y="1359243"/>
            <a:ext cx="2387705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dirty="0"/>
              <a:t>’ (shaded)</a:t>
            </a:r>
          </a:p>
          <a:p>
            <a:r>
              <a:rPr lang="en-US" dirty="0"/>
              <a:t>w (contoured)</a:t>
            </a:r>
          </a:p>
          <a:p>
            <a:r>
              <a:rPr lang="en-US" dirty="0"/>
              <a:t>from control run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p’ (shaded)</a:t>
            </a:r>
          </a:p>
          <a:p>
            <a:r>
              <a:rPr lang="en-US" dirty="0"/>
              <a:t>storm-</a:t>
            </a:r>
            <a:r>
              <a:rPr lang="en-US" dirty="0" err="1"/>
              <a:t>rel</a:t>
            </a:r>
            <a:r>
              <a:rPr lang="en-US" dirty="0"/>
              <a:t> u (contoured)</a:t>
            </a:r>
          </a:p>
          <a:p>
            <a:r>
              <a:rPr lang="en-US" dirty="0"/>
              <a:t>from control run</a:t>
            </a:r>
          </a:p>
          <a:p>
            <a:endParaRPr lang="en-US" dirty="0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8305799" y="2397211"/>
            <a:ext cx="1678458" cy="13221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35320" y="4683230"/>
            <a:ext cx="2457019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/>
              <a:t>J</a:t>
            </a:r>
            <a:r>
              <a:rPr lang="en-US" dirty="0"/>
              <a:t> is outflow velocity</a:t>
            </a:r>
          </a:p>
          <a:p>
            <a:r>
              <a:rPr lang="en-US" dirty="0"/>
              <a:t>∆</a:t>
            </a:r>
            <a:r>
              <a:rPr lang="en-US" i="1" dirty="0"/>
              <a:t>J</a:t>
            </a:r>
            <a:r>
              <a:rPr lang="en-US" dirty="0"/>
              <a:t> &gt; 0 enhances outflow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555F-A9BF-2C42-9EF5-299E8DFB693B}" type="slidenum">
              <a:rPr lang="en-US" smtClean="0"/>
              <a:t>22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25704E-E0E8-7848-B374-7FD78F6438C0}"/>
              </a:ext>
            </a:extLst>
          </p:cNvPr>
          <p:cNvSpPr txBox="1"/>
          <p:nvPr/>
        </p:nvSpPr>
        <p:spPr>
          <a:xfrm>
            <a:off x="9404642" y="628847"/>
            <a:ext cx="2718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x* (x) at final time is ONLY a function</a:t>
            </a:r>
          </a:p>
          <a:p>
            <a:r>
              <a:rPr lang="en-US" sz="1200" i="1" dirty="0"/>
              <a:t>  of </a:t>
            </a:r>
            <a:r>
              <a:rPr lang="en-US" sz="1200" i="1" dirty="0" err="1"/>
              <a:t>horiz</a:t>
            </a:r>
            <a:r>
              <a:rPr lang="en-US" sz="1200" i="1" dirty="0"/>
              <a:t>. vel. u, and ONLY in area shown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2BFD2E-B226-424D-8BB3-F78023C63A16}"/>
              </a:ext>
            </a:extLst>
          </p:cNvPr>
          <p:cNvSpPr txBox="1"/>
          <p:nvPr/>
        </p:nvSpPr>
        <p:spPr>
          <a:xfrm>
            <a:off x="9638271" y="555539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^</a:t>
            </a:r>
          </a:p>
        </p:txBody>
      </p:sp>
    </p:spTree>
    <p:extLst>
      <p:ext uri="{BB962C8B-B14F-4D97-AF65-F5344CB8AC3E}">
        <p14:creationId xmlns:p14="http://schemas.microsoft.com/office/powerpoint/2010/main" val="1573357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0" y="685801"/>
            <a:ext cx="6108700" cy="617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4102445" y="136525"/>
            <a:ext cx="40706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ea typeface="ＭＳ Ｐゴシック" charset="0"/>
              </a:rPr>
              <a:t>Adjoint</a:t>
            </a:r>
            <a:r>
              <a:rPr lang="en-US" b="1" dirty="0">
                <a:ea typeface="ＭＳ Ｐゴシック" charset="0"/>
              </a:rPr>
              <a:t> run with adiabatic </a:t>
            </a:r>
            <a:r>
              <a:rPr lang="en-US" b="1" dirty="0" err="1">
                <a:ea typeface="ＭＳ Ｐゴシック" charset="0"/>
              </a:rPr>
              <a:t>adjoint</a:t>
            </a:r>
            <a:r>
              <a:rPr lang="en-US" b="1" dirty="0">
                <a:ea typeface="ＭＳ Ｐゴシック" charset="0"/>
              </a:rPr>
              <a:t> model</a:t>
            </a:r>
          </a:p>
        </p:txBody>
      </p:sp>
      <p:sp>
        <p:nvSpPr>
          <p:cNvPr id="2" name="Rectangle 1"/>
          <p:cNvSpPr/>
          <p:nvPr/>
        </p:nvSpPr>
        <p:spPr>
          <a:xfrm>
            <a:off x="2804984" y="685801"/>
            <a:ext cx="6561438" cy="304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30195" y="1161535"/>
            <a:ext cx="42541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Adjoint</a:t>
            </a:r>
            <a:r>
              <a:rPr lang="en-US" i="1" dirty="0"/>
              <a:t> model run backwards 2000 sec</a:t>
            </a:r>
          </a:p>
          <a:p>
            <a:r>
              <a:rPr lang="en-US" dirty="0"/>
              <a:t>Shaded field: u from forward </a:t>
            </a:r>
            <a:r>
              <a:rPr lang="en-US" b="1" dirty="0"/>
              <a:t>control </a:t>
            </a:r>
            <a:r>
              <a:rPr lang="en-US" dirty="0"/>
              <a:t>run</a:t>
            </a:r>
          </a:p>
          <a:p>
            <a:r>
              <a:rPr lang="en-US" dirty="0"/>
              <a:t>Contoured: sensitivity to u from </a:t>
            </a:r>
            <a:r>
              <a:rPr lang="en-US" b="1" dirty="0" err="1"/>
              <a:t>adjoint</a:t>
            </a:r>
            <a:r>
              <a:rPr lang="en-US" dirty="0"/>
              <a:t> run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8222475" y="5288693"/>
            <a:ext cx="1213970" cy="6081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411730" y="5721177"/>
            <a:ext cx="18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Original </a:t>
            </a:r>
            <a:r>
              <a:rPr lang="en-US" b="1" i="1" dirty="0"/>
              <a:t>J</a:t>
            </a:r>
            <a:r>
              <a:rPr lang="en-US" b="1" dirty="0"/>
              <a:t> location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16793" y="2594919"/>
            <a:ext cx="5102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To increase outflow velocity </a:t>
            </a:r>
            <a:r>
              <a:rPr lang="en-US" i="1" dirty="0">
                <a:solidFill>
                  <a:srgbClr val="0070C0"/>
                </a:solidFill>
              </a:rPr>
              <a:t>there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i="1" dirty="0">
                <a:solidFill>
                  <a:srgbClr val="0070C0"/>
                </a:solidFill>
              </a:rPr>
              <a:t>later</a:t>
            </a:r>
            <a:r>
              <a:rPr lang="en-US" dirty="0">
                <a:solidFill>
                  <a:srgbClr val="0070C0"/>
                </a:solidFill>
              </a:rPr>
              <a:t> (i.e., ∆J &gt; 0),</a:t>
            </a:r>
          </a:p>
          <a:p>
            <a:r>
              <a:rPr lang="en-US" b="1" dirty="0">
                <a:solidFill>
                  <a:srgbClr val="FF0000"/>
                </a:solidFill>
              </a:rPr>
              <a:t>Increase outflow velocity HERE NOW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8222475" y="3002692"/>
            <a:ext cx="1143948" cy="198943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958348" y="3225114"/>
            <a:ext cx="937620" cy="17670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150350" y="924866"/>
            <a:ext cx="2457019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/>
              <a:t>J</a:t>
            </a:r>
            <a:r>
              <a:rPr lang="en-US" dirty="0"/>
              <a:t> is outflow velocity</a:t>
            </a:r>
          </a:p>
          <a:p>
            <a:r>
              <a:rPr lang="en-US" dirty="0"/>
              <a:t>∆</a:t>
            </a:r>
            <a:r>
              <a:rPr lang="en-US" i="1" dirty="0"/>
              <a:t>J</a:t>
            </a:r>
            <a:r>
              <a:rPr lang="en-US" dirty="0"/>
              <a:t> &gt; 0 enhances outflow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555F-A9BF-2C42-9EF5-299E8DFB693B}" type="slidenum">
              <a:rPr lang="en-US" smtClean="0"/>
              <a:t>23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2B9473-8B9C-E545-86DB-AAD1D6658421}"/>
              </a:ext>
            </a:extLst>
          </p:cNvPr>
          <p:cNvSpPr txBox="1"/>
          <p:nvPr/>
        </p:nvSpPr>
        <p:spPr>
          <a:xfrm>
            <a:off x="457200" y="2681416"/>
            <a:ext cx="2763834" cy="9233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Adiabatic adjoint ignores</a:t>
            </a:r>
          </a:p>
          <a:p>
            <a:r>
              <a:rPr lang="en-US" dirty="0"/>
              <a:t>  how ∆w -&gt; ∆</a:t>
            </a:r>
            <a:r>
              <a:rPr lang="en-US" dirty="0">
                <a:latin typeface="Symbol" pitchFamily="2" charset="2"/>
              </a:rPr>
              <a:t>q</a:t>
            </a:r>
            <a:r>
              <a:rPr lang="en-US" dirty="0"/>
              <a:t>’ in moisture</a:t>
            </a:r>
          </a:p>
          <a:p>
            <a:r>
              <a:rPr lang="en-US" dirty="0"/>
              <a:t>  parameterization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F6E94A-0151-D24E-98E3-85EAC9B00DFD}"/>
              </a:ext>
            </a:extLst>
          </p:cNvPr>
          <p:cNvSpPr txBox="1"/>
          <p:nvPr/>
        </p:nvSpPr>
        <p:spPr>
          <a:xfrm>
            <a:off x="9436445" y="4090086"/>
            <a:ext cx="267021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Sensitivity is +</a:t>
            </a:r>
          </a:p>
          <a:p>
            <a:r>
              <a:rPr lang="en-US" sz="1400" dirty="0"/>
              <a:t>So, for ∆J &gt; 0, need + perturbation</a:t>
            </a:r>
          </a:p>
          <a:p>
            <a:r>
              <a:rPr lang="en-US" sz="1400" dirty="0"/>
              <a:t>Flow is already +</a:t>
            </a:r>
          </a:p>
          <a:p>
            <a:r>
              <a:rPr lang="en-US" sz="1400" i="1" dirty="0"/>
              <a:t>Therefore, + pert makes it more +</a:t>
            </a:r>
          </a:p>
          <a:p>
            <a:r>
              <a:rPr lang="en-US" sz="1400" i="1" dirty="0"/>
              <a:t>(speeds flow up more)</a:t>
            </a:r>
          </a:p>
        </p:txBody>
      </p:sp>
    </p:spTree>
    <p:extLst>
      <p:ext uri="{BB962C8B-B14F-4D97-AF65-F5344CB8AC3E}">
        <p14:creationId xmlns:p14="http://schemas.microsoft.com/office/powerpoint/2010/main" val="1631374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0" y="685801"/>
            <a:ext cx="6108700" cy="617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4102445" y="136525"/>
            <a:ext cx="40706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ea typeface="ＭＳ Ｐゴシック" charset="0"/>
              </a:rPr>
              <a:t>Adjoint</a:t>
            </a:r>
            <a:r>
              <a:rPr lang="en-US" b="1" dirty="0">
                <a:ea typeface="ＭＳ Ｐゴシック" charset="0"/>
              </a:rPr>
              <a:t> run with adiabatic </a:t>
            </a:r>
            <a:r>
              <a:rPr lang="en-US" b="1" dirty="0" err="1">
                <a:ea typeface="ＭＳ Ｐゴシック" charset="0"/>
              </a:rPr>
              <a:t>adjoint</a:t>
            </a:r>
            <a:r>
              <a:rPr lang="en-US" b="1" dirty="0">
                <a:ea typeface="ＭＳ Ｐゴシック" charset="0"/>
              </a:rPr>
              <a:t> model</a:t>
            </a:r>
          </a:p>
        </p:txBody>
      </p:sp>
      <p:sp>
        <p:nvSpPr>
          <p:cNvPr id="2" name="Rectangle 1"/>
          <p:cNvSpPr/>
          <p:nvPr/>
        </p:nvSpPr>
        <p:spPr>
          <a:xfrm>
            <a:off x="2804984" y="685801"/>
            <a:ext cx="6561438" cy="304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30195" y="1161535"/>
            <a:ext cx="42541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Adjoint</a:t>
            </a:r>
            <a:r>
              <a:rPr lang="en-US" i="1" dirty="0"/>
              <a:t> model run backwards 2000 sec</a:t>
            </a:r>
          </a:p>
          <a:p>
            <a:r>
              <a:rPr lang="en-US" dirty="0"/>
              <a:t>Shaded field: u from forward control run</a:t>
            </a:r>
          </a:p>
          <a:p>
            <a:r>
              <a:rPr lang="en-US" dirty="0"/>
              <a:t>Contoured: sensitivity to u from </a:t>
            </a:r>
            <a:r>
              <a:rPr lang="en-US" dirty="0" err="1"/>
              <a:t>adjoint</a:t>
            </a:r>
            <a:r>
              <a:rPr lang="en-US" dirty="0"/>
              <a:t> run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7109972" y="5454092"/>
            <a:ext cx="826408" cy="8849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253416" y="6186591"/>
            <a:ext cx="119860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and here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75620" y="3805774"/>
            <a:ext cx="357934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… and/or </a:t>
            </a:r>
            <a:r>
              <a:rPr lang="en-US" b="1" i="1" dirty="0"/>
              <a:t>slow down </a:t>
            </a:r>
            <a:r>
              <a:rPr lang="en-US" dirty="0"/>
              <a:t>outflow here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426411" y="4184274"/>
            <a:ext cx="420130" cy="59022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48791" y="5130926"/>
            <a:ext cx="373666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And perturbations here don’t matter</a:t>
            </a:r>
          </a:p>
          <a:p>
            <a:r>
              <a:rPr lang="en-US" dirty="0"/>
              <a:t> as there is no sensitivity (at this time)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057924" y="5239266"/>
            <a:ext cx="563503" cy="2148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555F-A9BF-2C42-9EF5-299E8DFB693B}" type="slidenum">
              <a:rPr lang="en-US" smtClean="0"/>
              <a:t>24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FFE090-AA7E-8F43-B84A-AF874E393460}"/>
              </a:ext>
            </a:extLst>
          </p:cNvPr>
          <p:cNvSpPr txBox="1"/>
          <p:nvPr/>
        </p:nvSpPr>
        <p:spPr>
          <a:xfrm>
            <a:off x="9436445" y="4744997"/>
            <a:ext cx="26702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Sensitivity is -</a:t>
            </a:r>
          </a:p>
          <a:p>
            <a:r>
              <a:rPr lang="en-US" sz="1400" dirty="0"/>
              <a:t>So, for ∆J &gt; 0, need - perturbation</a:t>
            </a:r>
          </a:p>
          <a:p>
            <a:r>
              <a:rPr lang="en-US" sz="1400" dirty="0"/>
              <a:t>Flow is already +</a:t>
            </a:r>
          </a:p>
          <a:p>
            <a:r>
              <a:rPr lang="en-US" sz="1400" i="1" dirty="0"/>
              <a:t>Therefore, - pert slows it down</a:t>
            </a:r>
          </a:p>
        </p:txBody>
      </p:sp>
    </p:spTree>
    <p:extLst>
      <p:ext uri="{BB962C8B-B14F-4D97-AF65-F5344CB8AC3E}">
        <p14:creationId xmlns:p14="http://schemas.microsoft.com/office/powerpoint/2010/main" val="17263980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0" y="685801"/>
            <a:ext cx="6108700" cy="617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4102445" y="136525"/>
            <a:ext cx="40706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ea typeface="ＭＳ Ｐゴシック" charset="0"/>
              </a:rPr>
              <a:t>Adjoint</a:t>
            </a:r>
            <a:r>
              <a:rPr lang="en-US" b="1" dirty="0">
                <a:ea typeface="ＭＳ Ｐゴシック" charset="0"/>
              </a:rPr>
              <a:t> run with adiabatic </a:t>
            </a:r>
            <a:r>
              <a:rPr lang="en-US" b="1" dirty="0" err="1">
                <a:ea typeface="ＭＳ Ｐゴシック" charset="0"/>
              </a:rPr>
              <a:t>adjoint</a:t>
            </a:r>
            <a:r>
              <a:rPr lang="en-US" b="1" dirty="0">
                <a:ea typeface="ＭＳ Ｐゴシック" charset="0"/>
              </a:rPr>
              <a:t> model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1650" y="3799703"/>
            <a:ext cx="6561438" cy="304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99554" y="2782669"/>
            <a:ext cx="3876382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Increase outflow </a:t>
            </a:r>
            <a:r>
              <a:rPr lang="en-US" i="1" dirty="0">
                <a:solidFill>
                  <a:schemeClr val="accent5"/>
                </a:solidFill>
              </a:rPr>
              <a:t>there later</a:t>
            </a:r>
          </a:p>
          <a:p>
            <a:r>
              <a:rPr lang="en-US" dirty="0"/>
              <a:t>..by </a:t>
            </a:r>
            <a:r>
              <a:rPr lang="en-US" i="1" dirty="0"/>
              <a:t>increasing</a:t>
            </a:r>
            <a:r>
              <a:rPr lang="en-US" dirty="0"/>
              <a:t> temperature </a:t>
            </a:r>
            <a:r>
              <a:rPr lang="en-US" b="1" dirty="0"/>
              <a:t>HERE NOW</a:t>
            </a: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H="1" flipV="1">
            <a:off x="6919784" y="2395754"/>
            <a:ext cx="883736" cy="83674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161889" y="1125583"/>
            <a:ext cx="3058530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…and/or by </a:t>
            </a:r>
            <a:r>
              <a:rPr lang="en-US" i="1" dirty="0"/>
              <a:t>decreasing</a:t>
            </a:r>
            <a:r>
              <a:rPr lang="en-US" dirty="0"/>
              <a:t> it HERE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955959" y="1494915"/>
            <a:ext cx="465266" cy="3091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555F-A9BF-2C42-9EF5-299E8DFB693B}" type="slidenum">
              <a:rPr lang="en-US" smtClean="0"/>
              <a:t>25</a:t>
            </a:fld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4E15E99-DEAB-7E4C-B11D-3E210FCD3CB5}"/>
              </a:ext>
            </a:extLst>
          </p:cNvPr>
          <p:cNvCxnSpPr>
            <a:cxnSpLocks/>
          </p:cNvCxnSpPr>
          <p:nvPr/>
        </p:nvCxnSpPr>
        <p:spPr>
          <a:xfrm flipH="1" flipV="1">
            <a:off x="8173047" y="2137720"/>
            <a:ext cx="1255158" cy="74140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2D5B1D0-8D05-F14E-8107-D85F4FEAADE3}"/>
              </a:ext>
            </a:extLst>
          </p:cNvPr>
          <p:cNvSpPr txBox="1"/>
          <p:nvPr/>
        </p:nvSpPr>
        <p:spPr>
          <a:xfrm>
            <a:off x="616064" y="811592"/>
            <a:ext cx="26702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Sensitivity is -</a:t>
            </a:r>
          </a:p>
          <a:p>
            <a:r>
              <a:rPr lang="en-US" sz="1400" dirty="0"/>
              <a:t>So, for ∆J &gt; 0, need - perturbation</a:t>
            </a:r>
          </a:p>
          <a:p>
            <a:r>
              <a:rPr lang="en-US" sz="1400" dirty="0">
                <a:latin typeface="Symbol" pitchFamily="2" charset="2"/>
              </a:rPr>
              <a:t>q</a:t>
            </a:r>
            <a:r>
              <a:rPr lang="en-US" sz="1400" dirty="0"/>
              <a:t>’ is already +</a:t>
            </a:r>
          </a:p>
          <a:p>
            <a:r>
              <a:rPr lang="en-US" sz="1400" i="1" dirty="0"/>
              <a:t>Therefore, - pert cools it down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7B0BEF-141C-3D4F-95CA-8AF50586FD32}"/>
              </a:ext>
            </a:extLst>
          </p:cNvPr>
          <p:cNvSpPr txBox="1"/>
          <p:nvPr/>
        </p:nvSpPr>
        <p:spPr>
          <a:xfrm>
            <a:off x="8647091" y="3771107"/>
            <a:ext cx="29002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Sensitivity is +</a:t>
            </a:r>
          </a:p>
          <a:p>
            <a:r>
              <a:rPr lang="en-US" sz="1400" dirty="0"/>
              <a:t>So, for ∆J &gt; 0, need + perturbation</a:t>
            </a:r>
          </a:p>
          <a:p>
            <a:r>
              <a:rPr lang="en-US" sz="1400" dirty="0">
                <a:latin typeface="Symbol" pitchFamily="2" charset="2"/>
              </a:rPr>
              <a:t>q</a:t>
            </a:r>
            <a:r>
              <a:rPr lang="en-US" sz="1400" dirty="0"/>
              <a:t>’ is already +</a:t>
            </a:r>
          </a:p>
          <a:p>
            <a:r>
              <a:rPr lang="en-US" sz="1400" i="1" dirty="0"/>
              <a:t>Therefore, + pert makes even warmer</a:t>
            </a:r>
          </a:p>
        </p:txBody>
      </p:sp>
    </p:spTree>
    <p:extLst>
      <p:ext uri="{BB962C8B-B14F-4D97-AF65-F5344CB8AC3E}">
        <p14:creationId xmlns:p14="http://schemas.microsoft.com/office/powerpoint/2010/main" val="11599601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825" y="688976"/>
            <a:ext cx="6102350" cy="616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102445" y="136525"/>
            <a:ext cx="40706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ea typeface="ＭＳ Ｐゴシック" charset="0"/>
              </a:rPr>
              <a:t>Adjoint</a:t>
            </a:r>
            <a:r>
              <a:rPr lang="en-US" b="1" dirty="0">
                <a:ea typeface="ＭＳ Ｐゴシック" charset="0"/>
              </a:rPr>
              <a:t> run with </a:t>
            </a:r>
            <a:r>
              <a:rPr lang="en-US" b="1" dirty="0">
                <a:solidFill>
                  <a:srgbClr val="FF0000"/>
                </a:solidFill>
                <a:ea typeface="ＭＳ Ｐゴシック" charset="0"/>
              </a:rPr>
              <a:t>adiabatic</a:t>
            </a:r>
            <a:r>
              <a:rPr lang="en-US" b="1" dirty="0">
                <a:ea typeface="ＭＳ Ｐゴシック" charset="0"/>
              </a:rPr>
              <a:t> </a:t>
            </a:r>
            <a:r>
              <a:rPr lang="en-US" b="1" dirty="0" err="1">
                <a:ea typeface="ＭＳ Ｐゴシック" charset="0"/>
              </a:rPr>
              <a:t>adjoint</a:t>
            </a:r>
            <a:r>
              <a:rPr lang="en-US" b="1" dirty="0">
                <a:ea typeface="ＭＳ Ｐゴシック" charset="0"/>
              </a:rPr>
              <a:t> model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25264" y="6227808"/>
            <a:ext cx="361368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Increasing inflow here</a:t>
            </a:r>
          </a:p>
          <a:p>
            <a:r>
              <a:rPr lang="en-US" dirty="0">
                <a:solidFill>
                  <a:srgbClr val="FF0000"/>
                </a:solidFill>
              </a:rPr>
              <a:t> enhances upper trop outflow later…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6561438" y="6536724"/>
            <a:ext cx="926757" cy="123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77639" y="5494290"/>
            <a:ext cx="2990306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Decreasing the westerly</a:t>
            </a:r>
          </a:p>
          <a:p>
            <a:r>
              <a:rPr lang="en-US" dirty="0">
                <a:solidFill>
                  <a:srgbClr val="00B050"/>
                </a:solidFill>
              </a:rPr>
              <a:t> flow here now enhances</a:t>
            </a:r>
          </a:p>
          <a:p>
            <a:r>
              <a:rPr lang="en-US" dirty="0">
                <a:solidFill>
                  <a:srgbClr val="00B050"/>
                </a:solidFill>
              </a:rPr>
              <a:t> the upper trop outflow later?</a:t>
            </a:r>
          </a:p>
          <a:p>
            <a:r>
              <a:rPr lang="en-US" dirty="0">
                <a:solidFill>
                  <a:srgbClr val="00B050"/>
                </a:solidFill>
              </a:rPr>
              <a:t>(Hard to explain)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484605" y="5968314"/>
            <a:ext cx="1525850" cy="35834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555F-A9BF-2C42-9EF5-299E8DFB693B}" type="slidenum">
              <a:rPr lang="en-US" smtClean="0"/>
              <a:t>26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6382" y="996043"/>
            <a:ext cx="2618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Go back another 1000 sec</a:t>
            </a:r>
          </a:p>
        </p:txBody>
      </p:sp>
    </p:spTree>
    <p:extLst>
      <p:ext uri="{BB962C8B-B14F-4D97-AF65-F5344CB8AC3E}">
        <p14:creationId xmlns:p14="http://schemas.microsoft.com/office/powerpoint/2010/main" val="9502293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992" y="653142"/>
            <a:ext cx="6138672" cy="623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102445" y="136525"/>
            <a:ext cx="40878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ea typeface="ＭＳ Ｐゴシック" charset="0"/>
              </a:rPr>
              <a:t>Adjoint</a:t>
            </a:r>
            <a:r>
              <a:rPr lang="en-US" b="1" dirty="0">
                <a:ea typeface="ＭＳ Ｐゴシック" charset="0"/>
              </a:rPr>
              <a:t> run with </a:t>
            </a:r>
            <a:r>
              <a:rPr lang="en-US" b="1" dirty="0">
                <a:solidFill>
                  <a:srgbClr val="FF0000"/>
                </a:solidFill>
                <a:ea typeface="ＭＳ Ｐゴシック" charset="0"/>
              </a:rPr>
              <a:t>DIABATIC</a:t>
            </a:r>
            <a:r>
              <a:rPr lang="en-US" b="1" dirty="0">
                <a:ea typeface="ＭＳ Ｐゴシック" charset="0"/>
              </a:rPr>
              <a:t> </a:t>
            </a:r>
            <a:r>
              <a:rPr lang="en-US" b="1" dirty="0" err="1">
                <a:ea typeface="ＭＳ Ｐゴシック" charset="0"/>
              </a:rPr>
              <a:t>adjoint</a:t>
            </a:r>
            <a:r>
              <a:rPr lang="en-US" b="1" dirty="0">
                <a:ea typeface="ＭＳ Ｐゴシック" charset="0"/>
              </a:rPr>
              <a:t> model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0629" y="1804086"/>
            <a:ext cx="291836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</a:t>
            </a:r>
            <a:r>
              <a:rPr lang="en-US" i="1" dirty="0" err="1"/>
              <a:t>diabatic</a:t>
            </a:r>
            <a:r>
              <a:rPr lang="en-US" i="1" dirty="0"/>
              <a:t> </a:t>
            </a:r>
            <a:r>
              <a:rPr lang="en-US" i="1" dirty="0" err="1"/>
              <a:t>adjoint</a:t>
            </a:r>
            <a:r>
              <a:rPr lang="en-US" i="1" dirty="0"/>
              <a:t> model</a:t>
            </a:r>
          </a:p>
          <a:p>
            <a:r>
              <a:rPr lang="en-US" dirty="0"/>
              <a:t> includes PM physics, so</a:t>
            </a:r>
          </a:p>
          <a:p>
            <a:r>
              <a:rPr lang="en-US" dirty="0"/>
              <a:t> changing flow in unstable</a:t>
            </a:r>
          </a:p>
          <a:p>
            <a:r>
              <a:rPr lang="en-US" dirty="0"/>
              <a:t> region changes heating from</a:t>
            </a:r>
          </a:p>
          <a:p>
            <a:r>
              <a:rPr lang="en-US" dirty="0"/>
              <a:t> control run values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555F-A9BF-2C42-9EF5-299E8DFB693B}" type="slidenum">
              <a:rPr lang="en-US" smtClean="0"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7664" y="1212748"/>
            <a:ext cx="3052952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The </a:t>
            </a:r>
            <a:r>
              <a:rPr lang="en-US" i="1" dirty="0" err="1">
                <a:solidFill>
                  <a:srgbClr val="FF0000"/>
                </a:solidFill>
              </a:rPr>
              <a:t>adjoint</a:t>
            </a:r>
            <a:r>
              <a:rPr lang="en-US" i="1" dirty="0">
                <a:solidFill>
                  <a:srgbClr val="FF0000"/>
                </a:solidFill>
              </a:rPr>
              <a:t> provides the</a:t>
            </a:r>
          </a:p>
          <a:p>
            <a:r>
              <a:rPr lang="en-US" i="1" dirty="0">
                <a:solidFill>
                  <a:srgbClr val="FF0000"/>
                </a:solidFill>
              </a:rPr>
              <a:t>  sensitivity fields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You</a:t>
            </a:r>
            <a:r>
              <a:rPr lang="en-US" i="1" dirty="0">
                <a:solidFill>
                  <a:srgbClr val="FF0000"/>
                </a:solidFill>
              </a:rPr>
              <a:t> provide the interpretation,</a:t>
            </a:r>
          </a:p>
          <a:p>
            <a:r>
              <a:rPr lang="en-US" i="1" dirty="0">
                <a:solidFill>
                  <a:srgbClr val="FF0000"/>
                </a:solidFill>
              </a:rPr>
              <a:t>  subject to </a:t>
            </a:r>
            <a:r>
              <a:rPr lang="en-US" i="1" dirty="0" err="1">
                <a:solidFill>
                  <a:srgbClr val="FF0000"/>
                </a:solidFill>
              </a:rPr>
              <a:t>adjoint’s</a:t>
            </a:r>
            <a:r>
              <a:rPr lang="en-US" i="1" dirty="0">
                <a:solidFill>
                  <a:srgbClr val="FF0000"/>
                </a:solidFill>
              </a:rPr>
              <a:t> </a:t>
            </a:r>
          </a:p>
          <a:p>
            <a:r>
              <a:rPr lang="en-US" i="1" dirty="0">
                <a:solidFill>
                  <a:srgbClr val="FF0000"/>
                </a:solidFill>
              </a:rPr>
              <a:t>  assumptions &amp; limitations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337FC3-3D92-7E47-AB5A-391579E06121}"/>
              </a:ext>
            </a:extLst>
          </p:cNvPr>
          <p:cNvSpPr txBox="1"/>
          <p:nvPr/>
        </p:nvSpPr>
        <p:spPr>
          <a:xfrm>
            <a:off x="477639" y="5494290"/>
            <a:ext cx="2784608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Sensitivity a lot smaller</a:t>
            </a:r>
          </a:p>
          <a:p>
            <a:r>
              <a:rPr lang="en-US" dirty="0">
                <a:solidFill>
                  <a:srgbClr val="00B050"/>
                </a:solidFill>
              </a:rPr>
              <a:t> now that diabatic response</a:t>
            </a:r>
          </a:p>
          <a:p>
            <a:r>
              <a:rPr lang="en-US" dirty="0">
                <a:solidFill>
                  <a:srgbClr val="00B050"/>
                </a:solidFill>
              </a:rPr>
              <a:t> is permitted...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C488953-2501-4A44-9FFD-8652AC3E4511}"/>
              </a:ext>
            </a:extLst>
          </p:cNvPr>
          <p:cNvCxnSpPr/>
          <p:nvPr/>
        </p:nvCxnSpPr>
        <p:spPr>
          <a:xfrm>
            <a:off x="3484605" y="5968314"/>
            <a:ext cx="1525850" cy="35834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821700B-091F-4546-97FD-69722982C099}"/>
              </a:ext>
            </a:extLst>
          </p:cNvPr>
          <p:cNvSpPr txBox="1"/>
          <p:nvPr/>
        </p:nvSpPr>
        <p:spPr>
          <a:xfrm>
            <a:off x="9492259" y="3020721"/>
            <a:ext cx="26091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(If the physics is not </a:t>
            </a:r>
          </a:p>
          <a:p>
            <a:r>
              <a:rPr lang="en-US" i="1" dirty="0"/>
              <a:t> incorporated into adjoint</a:t>
            </a:r>
          </a:p>
          <a:p>
            <a:r>
              <a:rPr lang="en-US" i="1" dirty="0"/>
              <a:t> correctly, the conclusions</a:t>
            </a:r>
          </a:p>
          <a:p>
            <a:r>
              <a:rPr lang="en-US" i="1" dirty="0"/>
              <a:t> will be wrong/different)</a:t>
            </a:r>
          </a:p>
        </p:txBody>
      </p:sp>
    </p:spTree>
    <p:extLst>
      <p:ext uri="{BB962C8B-B14F-4D97-AF65-F5344CB8AC3E}">
        <p14:creationId xmlns:p14="http://schemas.microsoft.com/office/powerpoint/2010/main" val="18765833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Example #2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Diagnose unrealistic results from PM model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555F-A9BF-2C42-9EF5-299E8DFB693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775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4" y="233364"/>
            <a:ext cx="6048375" cy="638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7135" y="2224216"/>
            <a:ext cx="2552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PM forward model fields</a:t>
            </a:r>
          </a:p>
          <a:p>
            <a:r>
              <a:rPr lang="en-US" b="1" dirty="0"/>
              <a:t>at 3 times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01593" y="2781876"/>
            <a:ext cx="23500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Flow away from storm</a:t>
            </a:r>
          </a:p>
          <a:p>
            <a:r>
              <a:rPr lang="en-US" dirty="0"/>
              <a:t>  in upper troposphere,</a:t>
            </a:r>
          </a:p>
          <a:p>
            <a:r>
              <a:rPr lang="en-US" dirty="0"/>
              <a:t>flow towards storm</a:t>
            </a:r>
          </a:p>
          <a:p>
            <a:r>
              <a:rPr lang="en-US" dirty="0"/>
              <a:t>  in lower </a:t>
            </a:r>
            <a:r>
              <a:rPr lang="en-US" dirty="0" err="1"/>
              <a:t>tropsphere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555F-A9BF-2C42-9EF5-299E8DFB693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22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integrate model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 condition is </a:t>
            </a:r>
            <a:r>
              <a:rPr lang="en-US" b="1" i="1" dirty="0"/>
              <a:t>u</a:t>
            </a:r>
            <a:r>
              <a:rPr lang="en-US" i="1" baseline="-25000" dirty="0"/>
              <a:t>0</a:t>
            </a:r>
            <a:r>
              <a:rPr lang="en-US" dirty="0"/>
              <a:t>.  Integrate for </a:t>
            </a:r>
            <a:r>
              <a:rPr lang="en-US" i="1" dirty="0"/>
              <a:t>N</a:t>
            </a:r>
            <a:r>
              <a:rPr lang="en-US" dirty="0"/>
              <a:t> time steps.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900" y="2370310"/>
            <a:ext cx="5918200" cy="4165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32672" y="5972089"/>
            <a:ext cx="2936790" cy="7290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79156" y="6056570"/>
            <a:ext cx="5305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We can relate the </a:t>
            </a:r>
            <a:r>
              <a:rPr lang="en-US" b="1" dirty="0">
                <a:solidFill>
                  <a:srgbClr val="FF0000"/>
                </a:solidFill>
              </a:rPr>
              <a:t>final forecast</a:t>
            </a:r>
            <a:r>
              <a:rPr lang="en-US" dirty="0">
                <a:solidFill>
                  <a:srgbClr val="FF0000"/>
                </a:solidFill>
              </a:rPr>
              <a:t> to the </a:t>
            </a:r>
            <a:r>
              <a:rPr lang="en-US" b="1" dirty="0">
                <a:solidFill>
                  <a:srgbClr val="FF0000"/>
                </a:solidFill>
              </a:rPr>
              <a:t>initial condition</a:t>
            </a:r>
          </a:p>
          <a:p>
            <a:r>
              <a:rPr lang="en-US" dirty="0">
                <a:solidFill>
                  <a:srgbClr val="FF0000"/>
                </a:solidFill>
              </a:rPr>
              <a:t>	through the </a:t>
            </a:r>
            <a:r>
              <a:rPr lang="en-US" i="1" dirty="0">
                <a:solidFill>
                  <a:srgbClr val="FF0000"/>
                </a:solidFill>
              </a:rPr>
              <a:t>transition matrix </a:t>
            </a:r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i="1" baseline="-25000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88D7-5CDE-1249-9F64-F32B05F315E7}" type="slidenum">
              <a:rPr lang="en-US" smtClean="0"/>
              <a:t>3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834937-CC32-9C4B-AA0E-F83025B84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3256" y="394944"/>
            <a:ext cx="2730500" cy="431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643FBF6-79AC-A94D-9F8C-91386DDEEEBC}"/>
              </a:ext>
            </a:extLst>
          </p:cNvPr>
          <p:cNvSpPr/>
          <p:nvPr/>
        </p:nvSpPr>
        <p:spPr>
          <a:xfrm>
            <a:off x="8798011" y="230188"/>
            <a:ext cx="3188043" cy="7290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569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4" y="233364"/>
            <a:ext cx="6048375" cy="638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7135" y="2224216"/>
            <a:ext cx="2552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PM forward model fields</a:t>
            </a:r>
          </a:p>
          <a:p>
            <a:r>
              <a:rPr lang="en-US" b="1" dirty="0"/>
              <a:t>at 3 times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01593" y="2781876"/>
            <a:ext cx="23500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Flow away from storm</a:t>
            </a:r>
          </a:p>
          <a:p>
            <a:r>
              <a:rPr lang="en-US" dirty="0"/>
              <a:t>  in upper troposphere,</a:t>
            </a:r>
          </a:p>
          <a:p>
            <a:r>
              <a:rPr lang="en-US" dirty="0"/>
              <a:t>flow towards storm</a:t>
            </a:r>
          </a:p>
          <a:p>
            <a:r>
              <a:rPr lang="en-US" dirty="0"/>
              <a:t>  in lower </a:t>
            </a:r>
            <a:r>
              <a:rPr lang="en-US" dirty="0" err="1"/>
              <a:t>tropsphere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78" y="516066"/>
            <a:ext cx="5359400" cy="34163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555F-A9BF-2C42-9EF5-299E8DFB693B}" type="slidenum">
              <a:rPr lang="en-US" smtClean="0"/>
              <a:t>30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1892" y="331400"/>
            <a:ext cx="20890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Garner and Thorpe (1992)</a:t>
            </a:r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8BD25A4-B4EC-804B-A5CD-CAC9208A9C33}"/>
              </a:ext>
            </a:extLst>
          </p:cNvPr>
          <p:cNvCxnSpPr/>
          <p:nvPr/>
        </p:nvCxnSpPr>
        <p:spPr>
          <a:xfrm flipH="1">
            <a:off x="1828800" y="2977978"/>
            <a:ext cx="562125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5354E04-4666-114B-BBD2-CC0CF777453C}"/>
              </a:ext>
            </a:extLst>
          </p:cNvPr>
          <p:cNvCxnSpPr>
            <a:cxnSpLocks/>
          </p:cNvCxnSpPr>
          <p:nvPr/>
        </p:nvCxnSpPr>
        <p:spPr>
          <a:xfrm>
            <a:off x="3071814" y="1252151"/>
            <a:ext cx="562125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C9F4D6D-70D6-434A-B9A3-D9DD4B938AB7}"/>
              </a:ext>
            </a:extLst>
          </p:cNvPr>
          <p:cNvSpPr txBox="1"/>
          <p:nvPr/>
        </p:nvSpPr>
        <p:spPr>
          <a:xfrm>
            <a:off x="175828" y="4086254"/>
            <a:ext cx="2950038" cy="147732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PM model causes substantial</a:t>
            </a:r>
          </a:p>
          <a:p>
            <a:r>
              <a:rPr lang="en-US" b="1" dirty="0">
                <a:solidFill>
                  <a:srgbClr val="FF0000"/>
                </a:solidFill>
              </a:rPr>
              <a:t>  acceleration of low-level</a:t>
            </a:r>
          </a:p>
          <a:p>
            <a:r>
              <a:rPr lang="en-US" b="1" dirty="0">
                <a:solidFill>
                  <a:srgbClr val="FF0000"/>
                </a:solidFill>
              </a:rPr>
              <a:t>  inflow and upper level</a:t>
            </a:r>
          </a:p>
          <a:p>
            <a:r>
              <a:rPr lang="en-US" b="1" dirty="0">
                <a:solidFill>
                  <a:srgbClr val="FF0000"/>
                </a:solidFill>
              </a:rPr>
              <a:t>  outflow (relative to initial</a:t>
            </a:r>
          </a:p>
          <a:p>
            <a:r>
              <a:rPr lang="en-US" b="1" dirty="0">
                <a:solidFill>
                  <a:srgbClr val="FF0000"/>
                </a:solidFill>
              </a:rPr>
              <a:t>  state) ahead of storm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39DEB7-B0AA-F245-B040-8AC9E9EAB3FE}"/>
              </a:ext>
            </a:extLst>
          </p:cNvPr>
          <p:cNvSpPr txBox="1"/>
          <p:nvPr/>
        </p:nvSpPr>
        <p:spPr>
          <a:xfrm>
            <a:off x="3633939" y="597785"/>
            <a:ext cx="14205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(nondimensionalized)</a:t>
            </a:r>
          </a:p>
        </p:txBody>
      </p:sp>
    </p:spTree>
    <p:extLst>
      <p:ext uri="{BB962C8B-B14F-4D97-AF65-F5344CB8AC3E}">
        <p14:creationId xmlns:p14="http://schemas.microsoft.com/office/powerpoint/2010/main" val="5054924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4" y="233364"/>
            <a:ext cx="6048375" cy="638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7135" y="2224216"/>
            <a:ext cx="2552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PM forward model fields</a:t>
            </a:r>
          </a:p>
          <a:p>
            <a:r>
              <a:rPr lang="en-US" b="1" dirty="0"/>
              <a:t>at 3 times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01593" y="2781876"/>
            <a:ext cx="23500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Flow away from storm</a:t>
            </a:r>
          </a:p>
          <a:p>
            <a:r>
              <a:rPr lang="en-US" dirty="0"/>
              <a:t>  in upper troposphere,</a:t>
            </a:r>
          </a:p>
          <a:p>
            <a:r>
              <a:rPr lang="en-US" dirty="0"/>
              <a:t>flow towards storm</a:t>
            </a:r>
          </a:p>
          <a:p>
            <a:r>
              <a:rPr lang="en-US" dirty="0"/>
              <a:t>  in lower </a:t>
            </a:r>
            <a:r>
              <a:rPr lang="en-US" dirty="0" err="1"/>
              <a:t>tropsphere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78" y="516066"/>
            <a:ext cx="5359400" cy="3416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1892" y="331400"/>
            <a:ext cx="20890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Garner and Thorpe (1992)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550" y="2794233"/>
            <a:ext cx="5299075" cy="285273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9157145" y="5634613"/>
            <a:ext cx="17370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/>
              <a:t>Fovell</a:t>
            </a:r>
            <a:r>
              <a:rPr lang="en-US" sz="1400" dirty="0"/>
              <a:t> and Tan (2000)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2400" y="1322173"/>
            <a:ext cx="3859326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Induced inflow and outflow too strong</a:t>
            </a:r>
          </a:p>
          <a:p>
            <a:r>
              <a:rPr lang="en-US" b="1" dirty="0">
                <a:solidFill>
                  <a:srgbClr val="FF0000"/>
                </a:solidFill>
              </a:rPr>
              <a:t>Induced inflow max at wrong level</a:t>
            </a:r>
          </a:p>
          <a:p>
            <a:r>
              <a:rPr lang="en-US" b="1" dirty="0">
                <a:solidFill>
                  <a:srgbClr val="FF0000"/>
                </a:solidFill>
              </a:rPr>
              <a:t>(compared with “real” cloud model)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555F-A9BF-2C42-9EF5-299E8DFB693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465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Anelastic</a:t>
            </a:r>
            <a:r>
              <a:rPr lang="en-US" dirty="0"/>
              <a:t> constraint - 1</a:t>
            </a:r>
          </a:p>
        </p:txBody>
      </p:sp>
      <p:sp>
        <p:nvSpPr>
          <p:cNvPr id="93186" name="TextBox 5"/>
          <p:cNvSpPr txBox="1">
            <a:spLocks noChangeArrowheads="1"/>
          </p:cNvSpPr>
          <p:nvPr/>
        </p:nvSpPr>
        <p:spPr bwMode="auto">
          <a:xfrm>
            <a:off x="1524000" y="1595438"/>
            <a:ext cx="94852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dirty="0"/>
              <a:t>Start with traditional </a:t>
            </a:r>
            <a:r>
              <a:rPr lang="en-US" altLang="en-US" dirty="0" err="1"/>
              <a:t>anelastic</a:t>
            </a:r>
            <a:r>
              <a:rPr lang="en-US" altLang="en-US" dirty="0"/>
              <a:t> continuity equation &amp; integrate around a box</a:t>
            </a:r>
          </a:p>
        </p:txBody>
      </p:sp>
      <p:sp>
        <p:nvSpPr>
          <p:cNvPr id="93187" name="TextBox 6"/>
          <p:cNvSpPr txBox="1">
            <a:spLocks noChangeArrowheads="1"/>
          </p:cNvSpPr>
          <p:nvPr/>
        </p:nvSpPr>
        <p:spPr bwMode="auto">
          <a:xfrm>
            <a:off x="1524000" y="3689181"/>
            <a:ext cx="88853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dirty="0"/>
              <a:t>Taking the upper and lower boundaries to be rigid (</a:t>
            </a:r>
            <a:r>
              <a:rPr lang="en-US" altLang="en-US" i="1" dirty="0"/>
              <a:t>w</a:t>
            </a:r>
            <a:r>
              <a:rPr lang="en-US" altLang="en-US" dirty="0"/>
              <a:t> = 0) removes the </a:t>
            </a:r>
          </a:p>
          <a:p>
            <a:r>
              <a:rPr lang="en-US" altLang="en-US" dirty="0"/>
              <a:t>vertical term, leaving</a:t>
            </a:r>
          </a:p>
        </p:txBody>
      </p:sp>
      <p:pic>
        <p:nvPicPr>
          <p:cNvPr id="93188" name="Pictur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4551408"/>
            <a:ext cx="36449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9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2209800"/>
            <a:ext cx="56896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555F-A9BF-2C42-9EF5-299E8DFB693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150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Anelastic</a:t>
            </a:r>
            <a:r>
              <a:rPr lang="en-US" dirty="0"/>
              <a:t> constraint - 2</a:t>
            </a:r>
          </a:p>
        </p:txBody>
      </p:sp>
      <p:sp>
        <p:nvSpPr>
          <p:cNvPr id="94210" name="TextBox 5"/>
          <p:cNvSpPr txBox="1">
            <a:spLocks noChangeArrowheads="1"/>
          </p:cNvSpPr>
          <p:nvPr/>
        </p:nvSpPr>
        <p:spPr bwMode="auto">
          <a:xfrm>
            <a:off x="1524000" y="1595438"/>
            <a:ext cx="75344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dirty="0"/>
              <a:t>Integration with respect to </a:t>
            </a:r>
            <a:r>
              <a:rPr lang="en-US" altLang="en-US" i="1" dirty="0"/>
              <a:t>x</a:t>
            </a:r>
            <a:r>
              <a:rPr lang="en-US" altLang="en-US" dirty="0"/>
              <a:t> from left (L) to right (R) yields</a:t>
            </a:r>
          </a:p>
        </p:txBody>
      </p:sp>
      <p:sp>
        <p:nvSpPr>
          <p:cNvPr id="94211" name="TextBox 6"/>
          <p:cNvSpPr txBox="1">
            <a:spLocks noChangeArrowheads="1"/>
          </p:cNvSpPr>
          <p:nvPr/>
        </p:nvSpPr>
        <p:spPr bwMode="auto">
          <a:xfrm>
            <a:off x="1524000" y="3318473"/>
            <a:ext cx="9206366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dirty="0"/>
              <a:t>This implies that the vertical sum of mean density x horizontal flow</a:t>
            </a:r>
          </a:p>
          <a:p>
            <a:r>
              <a:rPr lang="en-US" altLang="en-US" dirty="0"/>
              <a:t>in a column is preserved.  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Therefore, enhancing </a:t>
            </a:r>
            <a:r>
              <a:rPr lang="en-US" altLang="en-US" i="1" dirty="0"/>
              <a:t>westerly</a:t>
            </a:r>
            <a:r>
              <a:rPr lang="en-US" altLang="en-US" dirty="0"/>
              <a:t> flow at some level (relative to </a:t>
            </a:r>
          </a:p>
          <a:p>
            <a:r>
              <a:rPr lang="en-US" altLang="en-US" dirty="0"/>
              <a:t>the initial state) has to be balanced by increased </a:t>
            </a:r>
            <a:r>
              <a:rPr lang="en-US" altLang="en-US" i="1" dirty="0"/>
              <a:t>easterly</a:t>
            </a:r>
            <a:r>
              <a:rPr lang="en-US" altLang="en-US" dirty="0"/>
              <a:t> flow elsewhere, </a:t>
            </a:r>
          </a:p>
          <a:p>
            <a:r>
              <a:rPr lang="en-US" altLang="en-US" dirty="0"/>
              <a:t>and vice-versa.</a:t>
            </a:r>
          </a:p>
          <a:p>
            <a:r>
              <a:rPr lang="en-US" altLang="en-US" sz="1800" dirty="0"/>
              <a:t>(My model is compressible, but deviation from </a:t>
            </a:r>
            <a:r>
              <a:rPr lang="en-US" altLang="en-US" sz="1800" dirty="0" err="1"/>
              <a:t>anelasticity</a:t>
            </a:r>
            <a:r>
              <a:rPr lang="en-US" altLang="en-US" sz="1800" dirty="0"/>
              <a:t> is small.)</a:t>
            </a:r>
          </a:p>
        </p:txBody>
      </p:sp>
      <p:pic>
        <p:nvPicPr>
          <p:cNvPr id="94212" name="Picture 8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0" y="2202935"/>
            <a:ext cx="4254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3" name="Pictur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4263078"/>
            <a:ext cx="4089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555F-A9BF-2C42-9EF5-299E8DFB693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922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3303375"/>
            <a:ext cx="5286375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4" y="133006"/>
            <a:ext cx="5359400" cy="34163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1791728" y="2508422"/>
            <a:ext cx="70433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000633" y="869092"/>
            <a:ext cx="70433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708822" y="383059"/>
            <a:ext cx="617367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</a:t>
            </a:r>
            <a:r>
              <a:rPr lang="en-US" dirty="0" err="1"/>
              <a:t>Anelastic</a:t>
            </a:r>
            <a:r>
              <a:rPr lang="en-US" dirty="0"/>
              <a:t> constraint means upper and lower tropospheric</a:t>
            </a:r>
          </a:p>
          <a:p>
            <a:r>
              <a:rPr lang="en-US" dirty="0"/>
              <a:t>	problems are </a:t>
            </a:r>
            <a:r>
              <a:rPr lang="en-US" b="1" dirty="0"/>
              <a:t>related</a:t>
            </a:r>
          </a:p>
          <a:p>
            <a:r>
              <a:rPr lang="en-US" dirty="0"/>
              <a:t>• </a:t>
            </a:r>
            <a:r>
              <a:rPr lang="en-US" b="1" dirty="0"/>
              <a:t>HYPOTHESIS</a:t>
            </a:r>
            <a:r>
              <a:rPr lang="en-US" dirty="0"/>
              <a:t>:</a:t>
            </a:r>
          </a:p>
          <a:p>
            <a:r>
              <a:rPr lang="en-US" dirty="0"/>
              <a:t>	(1) PM model is warm UP and warm DOWN</a:t>
            </a:r>
          </a:p>
          <a:p>
            <a:r>
              <a:rPr lang="en-US" dirty="0"/>
              <a:t>	(2) Rear side of storm too hot</a:t>
            </a:r>
          </a:p>
          <a:p>
            <a:r>
              <a:rPr lang="en-US" dirty="0"/>
              <a:t>	(3) Pressure in upper </a:t>
            </a:r>
            <a:r>
              <a:rPr lang="en-US" dirty="0" err="1"/>
              <a:t>tropo</a:t>
            </a:r>
            <a:r>
              <a:rPr lang="en-US" dirty="0"/>
              <a:t> at rear too HIGH</a:t>
            </a:r>
          </a:p>
          <a:p>
            <a:r>
              <a:rPr lang="en-US" dirty="0"/>
              <a:t>	(4) Horizontal PGF in upper trop across storm too large</a:t>
            </a:r>
          </a:p>
          <a:p>
            <a:r>
              <a:rPr lang="en-US" dirty="0"/>
              <a:t>	(5) Forward anvil outflow too strong</a:t>
            </a:r>
          </a:p>
          <a:p>
            <a:r>
              <a:rPr lang="en-US" dirty="0"/>
              <a:t>	(6) </a:t>
            </a:r>
            <a:r>
              <a:rPr lang="en-US" b="1" dirty="0"/>
              <a:t>So lower level inflow too strong</a:t>
            </a:r>
            <a:r>
              <a:rPr lang="en-US" dirty="0"/>
              <a:t>, due to </a:t>
            </a:r>
            <a:r>
              <a:rPr lang="en-US" dirty="0" err="1"/>
              <a:t>anelastic</a:t>
            </a:r>
            <a:endParaRPr lang="en-US" dirty="0"/>
          </a:p>
          <a:p>
            <a:r>
              <a:rPr lang="en-US" dirty="0"/>
              <a:t>		constraint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2067" y="5928281"/>
            <a:ext cx="94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</a:t>
            </a:r>
            <a:r>
              <a:rPr lang="en-US" b="1" dirty="0"/>
              <a:t>PROPOSED</a:t>
            </a:r>
            <a:r>
              <a:rPr lang="en-US" dirty="0"/>
              <a:t> </a:t>
            </a:r>
            <a:r>
              <a:rPr lang="en-US" b="1" dirty="0"/>
              <a:t>SOLUTION</a:t>
            </a:r>
            <a:r>
              <a:rPr lang="en-US" dirty="0"/>
              <a:t>: Implemented a sponge to prevent rear side of storm from getting too hot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555F-A9BF-2C42-9EF5-299E8DFB693B}" type="slidenum">
              <a:rPr lang="en-US" smtClean="0"/>
              <a:t>34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298871" y="4718956"/>
            <a:ext cx="702129" cy="718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611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173888" y="3013501"/>
            <a:ext cx="986199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/>
            <a:r>
              <a:rPr lang="ja-JP" altLang="en-US" dirty="0">
                <a:latin typeface="Arial" charset="0"/>
                <a:ea typeface="Osaka" charset="-128"/>
              </a:rPr>
              <a:t>“</a:t>
            </a:r>
            <a:r>
              <a:rPr lang="en-US" altLang="ja-JP" dirty="0">
                <a:ea typeface="Osaka" charset="-128"/>
              </a:rPr>
              <a:t>For every problem, there is one solution which is simple, neat and wrong.</a:t>
            </a:r>
            <a:r>
              <a:rPr lang="ja-JP" altLang="en-US" dirty="0">
                <a:latin typeface="Arial" charset="0"/>
                <a:ea typeface="Osaka" charset="-128"/>
              </a:rPr>
              <a:t>”</a:t>
            </a:r>
            <a:endParaRPr lang="en-US" altLang="ja-JP" dirty="0">
              <a:ea typeface="Osaka" charset="-128"/>
            </a:endParaRPr>
          </a:p>
          <a:p>
            <a:pPr algn="ctr"/>
            <a:r>
              <a:rPr lang="en-US" altLang="en-US" dirty="0">
                <a:ea typeface="Osaka" charset="-128"/>
              </a:rPr>
              <a:t>- H. L. Mencken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555F-A9BF-2C42-9EF5-299E8DFB693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341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3418920"/>
            <a:ext cx="5286375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7994819" y="4312505"/>
            <a:ext cx="422189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ea typeface="ＭＳ Ｐゴシック" charset="0"/>
              </a:rPr>
              <a:t>Want to </a:t>
            </a:r>
            <a:r>
              <a:rPr lang="en-US" sz="1600" b="1" dirty="0">
                <a:ea typeface="ＭＳ Ｐゴシック" charset="0"/>
              </a:rPr>
              <a:t>decrease</a:t>
            </a:r>
            <a:r>
              <a:rPr lang="en-US" sz="1600" dirty="0">
                <a:ea typeface="ＭＳ Ｐゴシック" charset="0"/>
              </a:rPr>
              <a:t> u (strengthen the inflow)	</a:t>
            </a:r>
          </a:p>
          <a:p>
            <a:pPr>
              <a:defRPr/>
            </a:pPr>
            <a:r>
              <a:rPr lang="en-US" sz="1600" dirty="0">
                <a:ea typeface="ＭＳ Ｐゴシック" charset="0"/>
              </a:rPr>
              <a:t>Define </a:t>
            </a:r>
            <a:r>
              <a:rPr lang="en-US" sz="1600" i="1" dirty="0">
                <a:ea typeface="ＭＳ Ｐゴシック" charset="0"/>
              </a:rPr>
              <a:t>J</a:t>
            </a:r>
            <a:r>
              <a:rPr lang="en-US" sz="1600" dirty="0">
                <a:ea typeface="ＭＳ Ｐゴシック" charset="0"/>
              </a:rPr>
              <a:t> = -u and want ∆J &gt; 0</a:t>
            </a:r>
          </a:p>
          <a:p>
            <a:pPr>
              <a:defRPr/>
            </a:pPr>
            <a:endParaRPr lang="en-US" sz="1600" dirty="0">
              <a:ea typeface="ＭＳ Ｐゴシック" charset="0"/>
            </a:endParaRPr>
          </a:p>
          <a:p>
            <a:pPr>
              <a:defRPr/>
            </a:pPr>
            <a:r>
              <a:rPr lang="en-US" sz="1600" dirty="0">
                <a:ea typeface="ＭＳ Ｐゴシック" charset="0"/>
              </a:rPr>
              <a:t>Want to </a:t>
            </a:r>
            <a:r>
              <a:rPr lang="en-US" sz="1600" b="1" dirty="0">
                <a:ea typeface="ＭＳ Ｐゴシック" charset="0"/>
              </a:rPr>
              <a:t>increase</a:t>
            </a:r>
            <a:r>
              <a:rPr lang="en-US" sz="1600" dirty="0">
                <a:ea typeface="ＭＳ Ｐゴシック" charset="0"/>
              </a:rPr>
              <a:t> u (decrease the inflow)</a:t>
            </a:r>
          </a:p>
          <a:p>
            <a:pPr>
              <a:defRPr/>
            </a:pPr>
            <a:r>
              <a:rPr lang="en-US" sz="1600" dirty="0">
                <a:ea typeface="ＭＳ Ｐゴシック" charset="0"/>
              </a:rPr>
              <a:t>Define </a:t>
            </a:r>
            <a:r>
              <a:rPr lang="en-US" sz="1600" i="1" dirty="0">
                <a:ea typeface="ＭＳ Ｐゴシック" charset="0"/>
              </a:rPr>
              <a:t>J</a:t>
            </a:r>
            <a:r>
              <a:rPr lang="en-US" sz="1600" dirty="0">
                <a:ea typeface="ＭＳ Ｐゴシック" charset="0"/>
              </a:rPr>
              <a:t> = u and want ∆</a:t>
            </a:r>
            <a:r>
              <a:rPr lang="en-US" sz="1600" i="1" dirty="0">
                <a:ea typeface="ＭＳ Ｐゴシック" charset="0"/>
              </a:rPr>
              <a:t>J</a:t>
            </a:r>
            <a:r>
              <a:rPr lang="en-US" sz="1600" dirty="0">
                <a:ea typeface="ＭＳ Ｐゴシック" charset="0"/>
              </a:rPr>
              <a:t> &gt; 0 </a:t>
            </a:r>
          </a:p>
        </p:txBody>
      </p:sp>
      <p:sp>
        <p:nvSpPr>
          <p:cNvPr id="4" name="Line 11"/>
          <p:cNvSpPr>
            <a:spLocks noChangeShapeType="1"/>
          </p:cNvSpPr>
          <p:nvPr/>
        </p:nvSpPr>
        <p:spPr bwMode="auto">
          <a:xfrm flipV="1">
            <a:off x="6903305" y="4699684"/>
            <a:ext cx="1066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 flipV="1">
            <a:off x="6903305" y="5309284"/>
            <a:ext cx="1143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33625" y="3188046"/>
            <a:ext cx="1978883" cy="469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410" y="307312"/>
            <a:ext cx="5299075" cy="285273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07773" y="810350"/>
            <a:ext cx="55587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</a:t>
            </a:r>
            <a:r>
              <a:rPr lang="en-US" b="1" dirty="0"/>
              <a:t>Forecast aspect </a:t>
            </a:r>
            <a:r>
              <a:rPr lang="en-US" b="1" i="1" dirty="0"/>
              <a:t>J</a:t>
            </a:r>
            <a:r>
              <a:rPr lang="en-US" b="1" dirty="0"/>
              <a:t> is horizontal velocity ahead of storm</a:t>
            </a:r>
          </a:p>
          <a:p>
            <a:r>
              <a:rPr lang="en-US" dirty="0"/>
              <a:t>	- want to </a:t>
            </a:r>
            <a:r>
              <a:rPr lang="en-US" i="1" dirty="0"/>
              <a:t>increase</a:t>
            </a:r>
            <a:r>
              <a:rPr lang="en-US" dirty="0"/>
              <a:t> inflow in middle troposphere</a:t>
            </a:r>
          </a:p>
          <a:p>
            <a:r>
              <a:rPr lang="en-US" dirty="0"/>
              <a:t>	- want to </a:t>
            </a:r>
            <a:r>
              <a:rPr lang="en-US" i="1" dirty="0"/>
              <a:t>decrease</a:t>
            </a:r>
            <a:r>
              <a:rPr lang="en-US" dirty="0"/>
              <a:t> inflow in lower troposphere</a:t>
            </a:r>
          </a:p>
          <a:p>
            <a:r>
              <a:rPr lang="en-US" dirty="0"/>
              <a:t>		(these are </a:t>
            </a:r>
            <a:r>
              <a:rPr lang="en-US" u="sng" dirty="0"/>
              <a:t>two separate experiments</a:t>
            </a:r>
            <a:r>
              <a:rPr lang="en-US" dirty="0"/>
              <a:t>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555F-A9BF-2C42-9EF5-299E8DFB693B}" type="slidenum">
              <a:rPr lang="en-US" smtClean="0"/>
              <a:t>36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F5F61D-03A5-5740-AB5F-19CCC9859F8D}"/>
              </a:ext>
            </a:extLst>
          </p:cNvPr>
          <p:cNvSpPr txBox="1"/>
          <p:nvPr/>
        </p:nvSpPr>
        <p:spPr>
          <a:xfrm>
            <a:off x="8377881" y="6366022"/>
            <a:ext cx="1480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Inflow is u &lt; 0</a:t>
            </a:r>
          </a:p>
        </p:txBody>
      </p:sp>
    </p:spTree>
    <p:extLst>
      <p:ext uri="{BB962C8B-B14F-4D97-AF65-F5344CB8AC3E}">
        <p14:creationId xmlns:p14="http://schemas.microsoft.com/office/powerpoint/2010/main" val="1011725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4" y="309563"/>
            <a:ext cx="6078537" cy="642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5351" y="580768"/>
            <a:ext cx="280442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Focus on temperature field</a:t>
            </a:r>
          </a:p>
          <a:p>
            <a:r>
              <a:rPr lang="en-US" dirty="0"/>
              <a:t> and sensitivity</a:t>
            </a:r>
          </a:p>
          <a:p>
            <a:endParaRPr lang="en-US" dirty="0"/>
          </a:p>
          <a:p>
            <a:r>
              <a:rPr lang="en-US" dirty="0"/>
              <a:t>Integrated </a:t>
            </a:r>
            <a:r>
              <a:rPr lang="en-US" dirty="0" err="1"/>
              <a:t>adjoint</a:t>
            </a:r>
            <a:r>
              <a:rPr lang="en-US" dirty="0"/>
              <a:t> model</a:t>
            </a:r>
          </a:p>
          <a:p>
            <a:r>
              <a:rPr lang="en-US" dirty="0"/>
              <a:t> backwards 500 sec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i="1" dirty="0"/>
          </a:p>
          <a:p>
            <a:r>
              <a:rPr lang="en-US" i="1" dirty="0"/>
              <a:t>Both experiments identified</a:t>
            </a:r>
          </a:p>
          <a:p>
            <a:r>
              <a:rPr lang="en-US" i="1" dirty="0"/>
              <a:t> the same answer</a:t>
            </a:r>
          </a:p>
        </p:txBody>
      </p:sp>
      <p:sp>
        <p:nvSpPr>
          <p:cNvPr id="3" name="Oval 2"/>
          <p:cNvSpPr/>
          <p:nvPr/>
        </p:nvSpPr>
        <p:spPr>
          <a:xfrm>
            <a:off x="7562335" y="2669059"/>
            <a:ext cx="889686" cy="247136"/>
          </a:xfrm>
          <a:prstGeom prst="ellipse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562335" y="6252529"/>
            <a:ext cx="889686" cy="247136"/>
          </a:xfrm>
          <a:prstGeom prst="ellipse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348591" y="842980"/>
            <a:ext cx="371069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Increase midlevel inflow (there later)</a:t>
            </a:r>
          </a:p>
          <a:p>
            <a:r>
              <a:rPr lang="en-US" b="1" dirty="0">
                <a:solidFill>
                  <a:srgbClr val="0070C0"/>
                </a:solidFill>
              </a:rPr>
              <a:t> by making it cooler (here now)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326660" y="1489311"/>
            <a:ext cx="1062681" cy="94365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430929" y="4232743"/>
            <a:ext cx="383829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Decrease low-level inflow (there later)</a:t>
            </a:r>
          </a:p>
          <a:p>
            <a:r>
              <a:rPr lang="en-US" b="1" dirty="0">
                <a:solidFill>
                  <a:srgbClr val="0070C0"/>
                </a:solidFill>
              </a:rPr>
              <a:t> by making it cooler (here now)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569638" y="4879074"/>
            <a:ext cx="1062681" cy="94365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555F-A9BF-2C42-9EF5-299E8DFB693B}" type="slidenum">
              <a:rPr lang="en-US" smtClean="0"/>
              <a:t>37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405256" y="2603743"/>
            <a:ext cx="154510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Middle </a:t>
            </a:r>
            <a:r>
              <a:rPr lang="en-US" dirty="0" err="1"/>
              <a:t>tropo</a:t>
            </a:r>
            <a:r>
              <a:rPr lang="en-US" dirty="0"/>
              <a:t> </a:t>
            </a:r>
            <a:r>
              <a:rPr lang="en-US" i="1" dirty="0"/>
              <a:t>J</a:t>
            </a:r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r>
              <a:rPr lang="en-US" dirty="0"/>
              <a:t>Lower </a:t>
            </a:r>
            <a:r>
              <a:rPr lang="en-US" dirty="0" err="1"/>
              <a:t>tropo</a:t>
            </a:r>
            <a:r>
              <a:rPr lang="en-US" dirty="0"/>
              <a:t> </a:t>
            </a:r>
            <a:r>
              <a:rPr lang="en-US" i="1" dirty="0"/>
              <a:t>J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D23869-D0F4-094D-9EC4-D875EFCB7111}"/>
              </a:ext>
            </a:extLst>
          </p:cNvPr>
          <p:cNvSpPr txBox="1"/>
          <p:nvPr/>
        </p:nvSpPr>
        <p:spPr>
          <a:xfrm>
            <a:off x="9405256" y="2916195"/>
            <a:ext cx="19875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200" i="1" dirty="0"/>
              <a:t>Reversed sign of J from notes</a:t>
            </a:r>
          </a:p>
        </p:txBody>
      </p:sp>
    </p:spTree>
    <p:extLst>
      <p:ext uri="{BB962C8B-B14F-4D97-AF65-F5344CB8AC3E}">
        <p14:creationId xmlns:p14="http://schemas.microsoft.com/office/powerpoint/2010/main" val="19662708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130" y="34926"/>
            <a:ext cx="6297613" cy="678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7562335" y="2669059"/>
            <a:ext cx="889686" cy="247136"/>
          </a:xfrm>
          <a:prstGeom prst="ellipse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7566451" y="5873582"/>
            <a:ext cx="889686" cy="247136"/>
          </a:xfrm>
          <a:prstGeom prst="ellipse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48279" y="3880022"/>
            <a:ext cx="295818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Sensitivity never “reaches”</a:t>
            </a:r>
          </a:p>
          <a:p>
            <a:r>
              <a:rPr lang="en-US" b="1" i="1" dirty="0"/>
              <a:t>any field</a:t>
            </a:r>
            <a:r>
              <a:rPr lang="en-US" i="1" dirty="0"/>
              <a:t> at the rear of the </a:t>
            </a:r>
          </a:p>
          <a:p>
            <a:r>
              <a:rPr lang="en-US" i="1" dirty="0"/>
              <a:t>storm… </a:t>
            </a:r>
          </a:p>
          <a:p>
            <a:r>
              <a:rPr lang="en-US" i="1" dirty="0"/>
              <a:t>… which is why my hypothesis</a:t>
            </a:r>
          </a:p>
          <a:p>
            <a:r>
              <a:rPr lang="en-US" i="1" dirty="0"/>
              <a:t> </a:t>
            </a:r>
            <a:r>
              <a:rPr lang="en-US" i="1" dirty="0" err="1"/>
              <a:t>didn</a:t>
            </a:r>
            <a:r>
              <a:rPr lang="fr-FR" i="1" dirty="0"/>
              <a:t>’</a:t>
            </a:r>
            <a:r>
              <a:rPr lang="en-US" i="1" dirty="0"/>
              <a:t>t work</a:t>
            </a:r>
          </a:p>
          <a:p>
            <a:endParaRPr lang="en-US" i="1" dirty="0"/>
          </a:p>
          <a:p>
            <a:r>
              <a:rPr lang="en-US" i="1" dirty="0">
                <a:solidFill>
                  <a:srgbClr val="FF0000"/>
                </a:solidFill>
              </a:rPr>
              <a:t>The hypothesis was physically</a:t>
            </a:r>
          </a:p>
          <a:p>
            <a:r>
              <a:rPr lang="en-US" i="1" dirty="0">
                <a:solidFill>
                  <a:srgbClr val="FF0000"/>
                </a:solidFill>
              </a:rPr>
              <a:t> plausible, but </a:t>
            </a:r>
            <a:r>
              <a:rPr lang="en-US" b="1" i="1" dirty="0">
                <a:solidFill>
                  <a:srgbClr val="FF0000"/>
                </a:solidFill>
              </a:rPr>
              <a:t>it wasn’t how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 the model got it wrong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555F-A9BF-2C42-9EF5-299E8DFB693B}" type="slidenum">
              <a:rPr lang="en-US" smtClean="0"/>
              <a:t>38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477788" y="4018521"/>
            <a:ext cx="24924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Run middle </a:t>
            </a:r>
            <a:r>
              <a:rPr lang="en-US" dirty="0" err="1"/>
              <a:t>tropo</a:t>
            </a:r>
            <a:r>
              <a:rPr lang="en-US" dirty="0"/>
              <a:t> aspect</a:t>
            </a:r>
          </a:p>
          <a:p>
            <a:r>
              <a:rPr lang="en-US" dirty="0"/>
              <a:t> back another 2000 sec</a:t>
            </a:r>
          </a:p>
        </p:txBody>
      </p:sp>
    </p:spTree>
    <p:extLst>
      <p:ext uri="{BB962C8B-B14F-4D97-AF65-F5344CB8AC3E}">
        <p14:creationId xmlns:p14="http://schemas.microsoft.com/office/powerpoint/2010/main" val="18108838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064" y="438150"/>
            <a:ext cx="6872287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31351" y="1668162"/>
            <a:ext cx="1802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Real cloud model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5663" y="4646140"/>
            <a:ext cx="1883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Adjoint</a:t>
            </a:r>
            <a:r>
              <a:rPr lang="en-US" dirty="0"/>
              <a:t> PM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555F-A9BF-2C42-9EF5-299E8DFB693B}" type="slidenum">
              <a:rPr lang="en-US" smtClean="0"/>
              <a:t>39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2C8834-6F85-C64A-A795-D9CBDEAFDE2D}"/>
              </a:ext>
            </a:extLst>
          </p:cNvPr>
          <p:cNvSpPr txBox="1"/>
          <p:nvPr/>
        </p:nvSpPr>
        <p:spPr>
          <a:xfrm>
            <a:off x="6857997" y="541225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59650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770B7-57E7-204A-8398-512C231C0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Tangent linear model (TLM) -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2C9A25-2211-174A-A744-628F6DB88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88D7-5CDE-1249-9F64-F32B05F315E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C70793-E623-CA43-B84C-3A3BFD2C9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300" y="1690688"/>
            <a:ext cx="7137400" cy="3898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8B29ED-9A5F-0F44-937F-40FD4F2E4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1442" y="5890741"/>
            <a:ext cx="6985000" cy="495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7DB0C5-A051-E24B-A17C-1DF4638A2054}"/>
              </a:ext>
            </a:extLst>
          </p:cNvPr>
          <p:cNvSpPr txBox="1"/>
          <p:nvPr/>
        </p:nvSpPr>
        <p:spPr>
          <a:xfrm>
            <a:off x="9798909" y="1951672"/>
            <a:ext cx="206248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Example: </a:t>
            </a:r>
          </a:p>
          <a:p>
            <a:r>
              <a:rPr lang="en-US" dirty="0"/>
              <a:t>Model task 0B with</a:t>
            </a:r>
          </a:p>
          <a:p>
            <a:r>
              <a:rPr lang="en-US" dirty="0"/>
              <a:t> slightly different </a:t>
            </a:r>
            <a:r>
              <a:rPr lang="en-US" i="1" dirty="0"/>
              <a:t>c</a:t>
            </a:r>
            <a:endParaRPr lang="en-US" dirty="0"/>
          </a:p>
          <a:p>
            <a:r>
              <a:rPr lang="en-US" i="1" dirty="0"/>
              <a:t> </a:t>
            </a:r>
            <a:r>
              <a:rPr lang="en-US" dirty="0"/>
              <a:t>or slightly shifted</a:t>
            </a:r>
          </a:p>
          <a:p>
            <a:r>
              <a:rPr lang="en-US" i="1" dirty="0"/>
              <a:t> </a:t>
            </a:r>
            <a:r>
              <a:rPr lang="en-US" dirty="0"/>
              <a:t>initial conditions</a:t>
            </a:r>
          </a:p>
          <a:p>
            <a:endParaRPr lang="en-US" i="1" dirty="0"/>
          </a:p>
          <a:p>
            <a:r>
              <a:rPr lang="en-US" i="1" dirty="0">
                <a:solidFill>
                  <a:srgbClr val="FF0000"/>
                </a:solidFill>
              </a:rPr>
              <a:t>Keep in mind:</a:t>
            </a:r>
          </a:p>
          <a:p>
            <a:r>
              <a:rPr lang="en-US" i="1" dirty="0">
                <a:solidFill>
                  <a:srgbClr val="FF0000"/>
                </a:solidFill>
              </a:rPr>
              <a:t>  differences have to</a:t>
            </a:r>
          </a:p>
          <a:p>
            <a:r>
              <a:rPr lang="en-US" i="1" dirty="0">
                <a:solidFill>
                  <a:srgbClr val="FF0000"/>
                </a:solidFill>
              </a:rPr>
              <a:t>  be small</a:t>
            </a:r>
          </a:p>
        </p:txBody>
      </p:sp>
    </p:spTree>
    <p:extLst>
      <p:ext uri="{BB962C8B-B14F-4D97-AF65-F5344CB8AC3E}">
        <p14:creationId xmlns:p14="http://schemas.microsoft.com/office/powerpoint/2010/main" val="22921057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06" y="358391"/>
            <a:ext cx="6657975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555F-A9BF-2C42-9EF5-299E8DFB693B}" type="slidenum">
              <a:rPr lang="en-US" smtClean="0"/>
              <a:t>40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028" y="645788"/>
            <a:ext cx="2362509" cy="2517146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340" y="3438299"/>
            <a:ext cx="5299075" cy="285273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731" y="3666949"/>
            <a:ext cx="2374900" cy="25303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B91454-F32B-274A-B02B-601F65C3102E}"/>
              </a:ext>
            </a:extLst>
          </p:cNvPr>
          <p:cNvSpPr txBox="1"/>
          <p:nvPr/>
        </p:nvSpPr>
        <p:spPr>
          <a:xfrm>
            <a:off x="8852280" y="136525"/>
            <a:ext cx="3229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PM model design</a:t>
            </a:r>
          </a:p>
          <a:p>
            <a:r>
              <a:rPr lang="en-US" dirty="0"/>
              <a:t>  presumed this heating profile...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7C7FDD-AC34-0749-93B1-A2A721C9AFAB}"/>
              </a:ext>
            </a:extLst>
          </p:cNvPr>
          <p:cNvSpPr txBox="1"/>
          <p:nvPr/>
        </p:nvSpPr>
        <p:spPr>
          <a:xfrm>
            <a:off x="8852280" y="3162934"/>
            <a:ext cx="2850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... but the real cloud model</a:t>
            </a:r>
          </a:p>
          <a:p>
            <a:r>
              <a:rPr lang="en-US" dirty="0"/>
              <a:t>  produces a </a:t>
            </a:r>
            <a:r>
              <a:rPr lang="en-US" i="1" dirty="0"/>
              <a:t>different</a:t>
            </a:r>
            <a:r>
              <a:rPr lang="en-US" dirty="0"/>
              <a:t> profile</a:t>
            </a:r>
          </a:p>
        </p:txBody>
      </p:sp>
    </p:spTree>
    <p:extLst>
      <p:ext uri="{BB962C8B-B14F-4D97-AF65-F5344CB8AC3E}">
        <p14:creationId xmlns:p14="http://schemas.microsoft.com/office/powerpoint/2010/main" val="18095408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Picture 4" descr="heating_profi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300289"/>
            <a:ext cx="2438400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1931989" y="1127126"/>
            <a:ext cx="1939925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2000">
                <a:ea typeface="Osaka" charset="-128"/>
              </a:rPr>
              <a:t>Half-sine heating</a:t>
            </a:r>
          </a:p>
          <a:p>
            <a:pPr algn="ctr"/>
            <a:r>
              <a:rPr lang="en-US" altLang="en-US" sz="2000">
                <a:ea typeface="Osaka" charset="-128"/>
              </a:rPr>
              <a:t>profile (solid)</a:t>
            </a:r>
          </a:p>
          <a:p>
            <a:pPr algn="ctr"/>
            <a:endParaRPr lang="en-US" altLang="en-US" sz="2000">
              <a:ea typeface="Osaka" charset="-128"/>
            </a:endParaRPr>
          </a:p>
          <a:p>
            <a:pPr algn="ctr"/>
            <a:endParaRPr lang="en-US" altLang="en-US" sz="2000">
              <a:ea typeface="Osaka" charset="-128"/>
            </a:endParaRPr>
          </a:p>
          <a:p>
            <a:pPr algn="ctr"/>
            <a:endParaRPr lang="en-US" altLang="en-US" sz="2000">
              <a:ea typeface="Osaka" charset="-128"/>
            </a:endParaRPr>
          </a:p>
          <a:p>
            <a:pPr algn="ctr"/>
            <a:endParaRPr lang="en-US" altLang="en-US" sz="2000">
              <a:ea typeface="Osaka" charset="-128"/>
            </a:endParaRPr>
          </a:p>
          <a:p>
            <a:pPr algn="ctr"/>
            <a:endParaRPr lang="en-US" altLang="en-US" sz="2000">
              <a:ea typeface="Osaka" charset="-128"/>
            </a:endParaRPr>
          </a:p>
          <a:p>
            <a:pPr algn="ctr"/>
            <a:endParaRPr lang="en-US" altLang="en-US" sz="2000">
              <a:ea typeface="Osaka" charset="-128"/>
            </a:endParaRPr>
          </a:p>
          <a:p>
            <a:pPr algn="ctr"/>
            <a:endParaRPr lang="en-US" altLang="en-US" sz="2000">
              <a:ea typeface="Osaka" charset="-128"/>
            </a:endParaRPr>
          </a:p>
          <a:p>
            <a:pPr algn="ctr"/>
            <a:endParaRPr lang="en-US" altLang="en-US" sz="2000">
              <a:ea typeface="Osaka" charset="-128"/>
            </a:endParaRPr>
          </a:p>
          <a:p>
            <a:pPr algn="ctr"/>
            <a:endParaRPr lang="en-US" altLang="en-US" sz="2000">
              <a:ea typeface="Osaka" charset="-128"/>
            </a:endParaRPr>
          </a:p>
          <a:p>
            <a:pPr algn="ctr"/>
            <a:endParaRPr lang="en-US" altLang="en-US" sz="2000">
              <a:ea typeface="Osaka" charset="-128"/>
            </a:endParaRPr>
          </a:p>
          <a:p>
            <a:pPr algn="ctr"/>
            <a:endParaRPr lang="en-US" altLang="en-US" sz="2000">
              <a:ea typeface="Osaka" charset="-128"/>
            </a:endParaRPr>
          </a:p>
          <a:p>
            <a:pPr algn="ctr"/>
            <a:endParaRPr lang="en-US" altLang="en-US" sz="2000">
              <a:ea typeface="Osaka" charset="-128"/>
            </a:endParaRPr>
          </a:p>
          <a:p>
            <a:pPr algn="ctr"/>
            <a:r>
              <a:rPr lang="ja-JP" altLang="en-US" sz="2000">
                <a:latin typeface="Arial" charset="0"/>
                <a:ea typeface="Osaka" charset="-128"/>
              </a:rPr>
              <a:t>“</a:t>
            </a:r>
            <a:r>
              <a:rPr lang="en-US" altLang="ja-JP" sz="2000">
                <a:ea typeface="Osaka" charset="-128"/>
              </a:rPr>
              <a:t>Top-heavy</a:t>
            </a:r>
            <a:r>
              <a:rPr lang="ja-JP" altLang="en-US" sz="2000">
                <a:latin typeface="Arial" charset="0"/>
                <a:ea typeface="Osaka" charset="-128"/>
              </a:rPr>
              <a:t>”</a:t>
            </a:r>
            <a:endParaRPr lang="en-US" altLang="ja-JP" sz="2000">
              <a:ea typeface="Osaka" charset="-128"/>
            </a:endParaRPr>
          </a:p>
          <a:p>
            <a:pPr algn="ctr"/>
            <a:r>
              <a:rPr lang="en-US" altLang="en-US" sz="2000">
                <a:ea typeface="Osaka" charset="-128"/>
              </a:rPr>
              <a:t>heating profile</a:t>
            </a:r>
          </a:p>
          <a:p>
            <a:pPr algn="ctr"/>
            <a:r>
              <a:rPr lang="en-US" altLang="en-US" sz="2000">
                <a:ea typeface="Osaka" charset="-128"/>
              </a:rPr>
              <a:t>(dashed)</a:t>
            </a:r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4471899" y="288926"/>
            <a:ext cx="32688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b="1" dirty="0">
                <a:ea typeface="Osaka" charset="-128"/>
              </a:rPr>
              <a:t>Origin of</a:t>
            </a:r>
            <a:r>
              <a:rPr lang="en-US" altLang="en-US" b="1" dirty="0">
                <a:latin typeface="Arial" charset="0"/>
                <a:ea typeface="Osaka" charset="-128"/>
              </a:rPr>
              <a:t> “</a:t>
            </a:r>
            <a:r>
              <a:rPr lang="en-US" altLang="ja-JP" b="1" dirty="0">
                <a:ea typeface="Osaka" charset="-128"/>
              </a:rPr>
              <a:t>cool tongue</a:t>
            </a:r>
            <a:r>
              <a:rPr lang="en-US" altLang="ja-JP" b="1" dirty="0">
                <a:latin typeface="Arial" charset="0"/>
                <a:ea typeface="Osaka" charset="-128"/>
              </a:rPr>
              <a:t>”</a:t>
            </a:r>
            <a:endParaRPr lang="en-US" altLang="en-US" b="1" dirty="0">
              <a:ea typeface="Osaka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D762A3-0466-6C4D-B156-8AD571F7AE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1899" y="963429"/>
            <a:ext cx="6311900" cy="2933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087617-FF29-3F49-860B-45ECE51AF1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9484" y="3438036"/>
            <a:ext cx="63119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59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2" descr="hsrc_2mo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257" y="2171020"/>
            <a:ext cx="8382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Symbol" charset="2"/>
                <a:sym typeface="Symbol" charset="2"/>
              </a:rPr>
              <a:t></a:t>
            </a:r>
            <a:r>
              <a:rPr lang="ja-JP" altLang="en-US"/>
              <a:t>’</a:t>
            </a:r>
            <a:r>
              <a:rPr lang="en-US" altLang="ja-JP"/>
              <a:t> and U for top-heavy profile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13051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Fixing the PM model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555F-A9BF-2C42-9EF5-299E8DFB693B}" type="slidenum">
              <a:rPr lang="en-US" smtClean="0"/>
              <a:t>43</a:t>
            </a:fld>
            <a:endParaRPr 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023" y="2018170"/>
            <a:ext cx="6061075" cy="432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340932"/>
            <a:ext cx="33305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>
                <a:ea typeface="ＭＳ Ｐゴシック" charset="0"/>
              </a:rPr>
              <a:t> </a:t>
            </a:r>
            <a:r>
              <a:rPr lang="en-US" dirty="0">
                <a:ea typeface="ＭＳ Ｐゴシック" charset="0"/>
              </a:rPr>
              <a:t>	</a:t>
            </a:r>
            <a:r>
              <a:rPr lang="en-US" dirty="0" err="1">
                <a:ea typeface="ＭＳ Ｐゴシック" charset="0"/>
              </a:rPr>
              <a:t>Fovell</a:t>
            </a:r>
            <a:r>
              <a:rPr lang="en-US" dirty="0">
                <a:ea typeface="ＭＳ Ｐゴシック" charset="0"/>
              </a:rPr>
              <a:t> (2002, 2004)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86" y="4022790"/>
            <a:ext cx="2349052" cy="25028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49" y="1812474"/>
            <a:ext cx="2339975" cy="249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858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explicit-moisture model and its </a:t>
            </a:r>
            <a:r>
              <a:rPr lang="en-US" dirty="0" err="1"/>
              <a:t>adjoint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555F-A9BF-2C42-9EF5-299E8DFB693B}" type="slidenum">
              <a:rPr lang="en-US" smtClean="0"/>
              <a:t>44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866" y="1404259"/>
            <a:ext cx="7059992" cy="529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7531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Concluding comments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Adjoint</a:t>
            </a:r>
            <a:r>
              <a:rPr lang="en-US" dirty="0"/>
              <a:t> model advantage: can dynamically trace model output features (especially errors) back to their sources</a:t>
            </a:r>
          </a:p>
          <a:p>
            <a:pPr lvl="1"/>
            <a:r>
              <a:rPr lang="en-US" dirty="0"/>
              <a:t>How did the </a:t>
            </a:r>
            <a:r>
              <a:rPr lang="en-US" i="1" dirty="0"/>
              <a:t>model</a:t>
            </a:r>
            <a:r>
              <a:rPr lang="en-US" dirty="0"/>
              <a:t> get to a particular state?</a:t>
            </a:r>
          </a:p>
          <a:p>
            <a:r>
              <a:rPr lang="en-US" dirty="0" err="1"/>
              <a:t>Adjoint</a:t>
            </a:r>
            <a:r>
              <a:rPr lang="en-US" dirty="0"/>
              <a:t> model disadvantages:</a:t>
            </a:r>
          </a:p>
          <a:p>
            <a:pPr lvl="1"/>
            <a:r>
              <a:rPr lang="en-US" dirty="0"/>
              <a:t>Difficult to construct</a:t>
            </a:r>
          </a:p>
          <a:p>
            <a:pPr lvl="1"/>
            <a:r>
              <a:rPr lang="en-US" dirty="0"/>
              <a:t>Inherent assumptions cannot be ignored</a:t>
            </a:r>
          </a:p>
          <a:p>
            <a:pPr lvl="1"/>
            <a:r>
              <a:rPr lang="en-US" dirty="0"/>
              <a:t>Massive storage may be required</a:t>
            </a:r>
          </a:p>
          <a:p>
            <a:r>
              <a:rPr lang="en-US" dirty="0"/>
              <a:t>Course notes chapter 16 discusses how to construct an adjoint model from the model discretized equations</a:t>
            </a:r>
          </a:p>
          <a:p>
            <a:pPr lvl="1"/>
            <a:r>
              <a:rPr lang="en-US" dirty="0"/>
              <a:t>Automatic software tools are also available</a:t>
            </a:r>
          </a:p>
          <a:p>
            <a:pPr lvl="1"/>
            <a:r>
              <a:rPr lang="en-US" dirty="0"/>
              <a:t>Real challenge is crafting adjoints to complicated model physics (PBL, microphysics, diffusion, radiation, etc.) and linearity of the model assumptions</a:t>
            </a:r>
          </a:p>
          <a:p>
            <a:pPr lvl="1"/>
            <a:r>
              <a:rPr lang="en-US" dirty="0"/>
              <a:t>Viable alternative: ensemble sensitivity analysis (e.g., Torn and Hakim 2008)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555F-A9BF-2C42-9EF5-299E8DFB693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56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Tangent linear model (TLM) #6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Integrate the TLM.  Initial condition is </a:t>
            </a:r>
            <a:r>
              <a:rPr lang="en-US" b="1" dirty="0"/>
              <a:t>u</a:t>
            </a:r>
            <a:r>
              <a:rPr lang="en-US" dirty="0"/>
              <a:t>’’</a:t>
            </a:r>
            <a:r>
              <a:rPr lang="en-US" baseline="-25000" dirty="0"/>
              <a:t>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850" y="2432222"/>
            <a:ext cx="5956300" cy="4267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32672" y="6009160"/>
            <a:ext cx="2936790" cy="7290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88D7-5CDE-1249-9F64-F32B05F315E7}" type="slidenum">
              <a:rPr lang="en-US" smtClean="0"/>
              <a:t>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CF2C3E-F582-564F-88E9-B64419E34D95}"/>
              </a:ext>
            </a:extLst>
          </p:cNvPr>
          <p:cNvSpPr txBox="1"/>
          <p:nvPr/>
        </p:nvSpPr>
        <p:spPr>
          <a:xfrm>
            <a:off x="7697624" y="2614467"/>
            <a:ext cx="3752630" cy="12003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-US" i="1" baseline="-25000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 based on </a:t>
            </a:r>
            <a:r>
              <a:rPr lang="en-US" b="1" dirty="0">
                <a:solidFill>
                  <a:srgbClr val="FF0000"/>
                </a:solidFill>
              </a:rPr>
              <a:t>control</a:t>
            </a:r>
            <a:r>
              <a:rPr lang="en-US" dirty="0">
                <a:solidFill>
                  <a:srgbClr val="FF0000"/>
                </a:solidFill>
              </a:rPr>
              <a:t> model run</a:t>
            </a:r>
          </a:p>
          <a:p>
            <a:r>
              <a:rPr lang="en-US" dirty="0">
                <a:solidFill>
                  <a:srgbClr val="FF0000"/>
                </a:solidFill>
              </a:rPr>
              <a:t>- Run control simulation</a:t>
            </a:r>
          </a:p>
          <a:p>
            <a:r>
              <a:rPr lang="en-US" dirty="0">
                <a:solidFill>
                  <a:srgbClr val="FF0000"/>
                </a:solidFill>
              </a:rPr>
              <a:t>- Archive </a:t>
            </a:r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-US" i="1" baseline="-25000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 “every time step” (ideally)</a:t>
            </a:r>
          </a:p>
          <a:p>
            <a:r>
              <a:rPr lang="en-US" dirty="0">
                <a:solidFill>
                  <a:srgbClr val="FF0000"/>
                </a:solidFill>
              </a:rPr>
              <a:t>- Initialize and run TLM</a:t>
            </a:r>
          </a:p>
        </p:txBody>
      </p:sp>
    </p:spTree>
    <p:extLst>
      <p:ext uri="{BB962C8B-B14F-4D97-AF65-F5344CB8AC3E}">
        <p14:creationId xmlns:p14="http://schemas.microsoft.com/office/powerpoint/2010/main" val="1968746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8174" y="2063387"/>
            <a:ext cx="4953000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of forecast aspect ∆</a:t>
            </a:r>
            <a:r>
              <a:rPr lang="en-US" i="1" dirty="0"/>
              <a:t>J</a:t>
            </a:r>
            <a:r>
              <a:rPr lang="en-US" i="1" baseline="-25000" dirty="0"/>
              <a:t>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88D7-5CDE-1249-9F64-F32B05F315E7}" type="slidenum">
              <a:rPr lang="en-US" smtClean="0"/>
              <a:t>6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854411" y="3212757"/>
            <a:ext cx="1173892" cy="10750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00649" y="4422732"/>
            <a:ext cx="13097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Change of </a:t>
            </a:r>
            <a:r>
              <a:rPr lang="en-US" i="1" dirty="0"/>
              <a:t>J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at time </a:t>
            </a:r>
            <a:r>
              <a:rPr lang="en-US" i="1" dirty="0"/>
              <a:t>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895968" y="3750276"/>
            <a:ext cx="1112108" cy="131878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15902" y="5204000"/>
            <a:ext cx="1965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Sensitivity</a:t>
            </a:r>
            <a:r>
              <a:rPr lang="en-US" dirty="0"/>
              <a:t> of </a:t>
            </a:r>
            <a:r>
              <a:rPr lang="en-US" i="1" dirty="0"/>
              <a:t>J</a:t>
            </a:r>
            <a:r>
              <a:rPr lang="en-US" dirty="0"/>
              <a:t> to </a:t>
            </a:r>
            <a:r>
              <a:rPr lang="en-US" i="1" dirty="0"/>
              <a:t>x</a:t>
            </a:r>
            <a:r>
              <a:rPr lang="en-US" i="1" baseline="-25000" dirty="0"/>
              <a:t>l</a:t>
            </a:r>
          </a:p>
          <a:p>
            <a:pPr algn="ctr"/>
            <a:r>
              <a:rPr lang="en-US" dirty="0"/>
              <a:t>at time </a:t>
            </a:r>
            <a:r>
              <a:rPr lang="en-US" i="1" dirty="0"/>
              <a:t>N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980670" y="3212757"/>
            <a:ext cx="358346" cy="15331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70528" y="4928496"/>
            <a:ext cx="21272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Perturbation applied</a:t>
            </a:r>
          </a:p>
          <a:p>
            <a:pPr algn="ctr"/>
            <a:r>
              <a:rPr lang="en-US" dirty="0"/>
              <a:t>to variable/location</a:t>
            </a:r>
          </a:p>
          <a:p>
            <a:pPr algn="ctr"/>
            <a:r>
              <a:rPr lang="en-US" i="1" dirty="0"/>
              <a:t>x</a:t>
            </a:r>
            <a:r>
              <a:rPr lang="en-US" i="1" baseline="-25000" dirty="0"/>
              <a:t>l</a:t>
            </a:r>
            <a:r>
              <a:rPr lang="en-US" dirty="0"/>
              <a:t> at time </a:t>
            </a:r>
            <a:r>
              <a:rPr lang="en-US" i="1" dirty="0"/>
              <a:t>N</a:t>
            </a:r>
            <a:endParaRPr lang="en-US" i="1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838200" y="5425942"/>
            <a:ext cx="3838038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p</a:t>
            </a:r>
            <a:r>
              <a:rPr lang="en-US" dirty="0">
                <a:solidFill>
                  <a:srgbClr val="FF0000"/>
                </a:solidFill>
              </a:rPr>
              <a:t> variables</a:t>
            </a:r>
          </a:p>
          <a:p>
            <a:r>
              <a:rPr lang="en-US" i="1" dirty="0">
                <a:solidFill>
                  <a:srgbClr val="FF0000"/>
                </a:solidFill>
              </a:rPr>
              <a:t>M</a:t>
            </a:r>
            <a:r>
              <a:rPr lang="en-US" dirty="0">
                <a:solidFill>
                  <a:srgbClr val="FF0000"/>
                </a:solidFill>
              </a:rPr>
              <a:t> locations</a:t>
            </a:r>
          </a:p>
          <a:p>
            <a:r>
              <a:rPr lang="en-US" dirty="0">
                <a:solidFill>
                  <a:srgbClr val="FF0000"/>
                </a:solidFill>
              </a:rPr>
              <a:t>Perturb a variable/location</a:t>
            </a:r>
          </a:p>
          <a:p>
            <a:r>
              <a:rPr lang="en-US" dirty="0">
                <a:solidFill>
                  <a:srgbClr val="FF0000"/>
                </a:solidFill>
              </a:rPr>
              <a:t>It only changes </a:t>
            </a:r>
            <a:r>
              <a:rPr lang="en-US" i="1" dirty="0">
                <a:solidFill>
                  <a:srgbClr val="FF0000"/>
                </a:solidFill>
              </a:rPr>
              <a:t>J</a:t>
            </a:r>
            <a:r>
              <a:rPr lang="en-US" dirty="0">
                <a:solidFill>
                  <a:srgbClr val="FF0000"/>
                </a:solidFill>
              </a:rPr>
              <a:t> if </a:t>
            </a:r>
            <a:r>
              <a:rPr lang="en-US" i="1" dirty="0">
                <a:solidFill>
                  <a:srgbClr val="FF0000"/>
                </a:solidFill>
              </a:rPr>
              <a:t>J</a:t>
            </a:r>
            <a:r>
              <a:rPr lang="en-US" dirty="0">
                <a:solidFill>
                  <a:srgbClr val="FF0000"/>
                </a:solidFill>
              </a:rPr>
              <a:t> is </a:t>
            </a:r>
            <a:r>
              <a:rPr lang="en-US" b="1" dirty="0">
                <a:solidFill>
                  <a:srgbClr val="FF0000"/>
                </a:solidFill>
              </a:rPr>
              <a:t>sensitive</a:t>
            </a:r>
            <a:r>
              <a:rPr lang="en-US" dirty="0">
                <a:solidFill>
                  <a:srgbClr val="FF0000"/>
                </a:solidFill>
              </a:rPr>
              <a:t> to it!!!!</a:t>
            </a:r>
          </a:p>
        </p:txBody>
      </p:sp>
    </p:spTree>
    <p:extLst>
      <p:ext uri="{BB962C8B-B14F-4D97-AF65-F5344CB8AC3E}">
        <p14:creationId xmlns:p14="http://schemas.microsoft.com/office/powerpoint/2010/main" val="1334786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Rewrite as an inner product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b="1" dirty="0"/>
              <a:t>Postulate</a:t>
            </a:r>
            <a:r>
              <a:rPr lang="en-US" dirty="0"/>
              <a:t> the </a:t>
            </a:r>
            <a:r>
              <a:rPr lang="en-US" b="1" dirty="0" err="1"/>
              <a:t>adjoint</a:t>
            </a:r>
            <a:r>
              <a:rPr lang="en-US" b="1" dirty="0"/>
              <a:t> model</a:t>
            </a:r>
            <a:r>
              <a:rPr lang="en-US" dirty="0"/>
              <a:t>, a prediction model for sensitivity </a:t>
            </a:r>
            <a:r>
              <a:rPr lang="en-US" b="1" dirty="0"/>
              <a:t>x</a:t>
            </a:r>
            <a:r>
              <a:rPr lang="en-US" dirty="0"/>
              <a:t>*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057" y="2347782"/>
            <a:ext cx="7340600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this less trivial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88D7-5CDE-1249-9F64-F32B05F315E7}" type="slidenum">
              <a:rPr lang="en-US" smtClean="0"/>
              <a:t>7</a:t>
            </a:fld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474941" y="1978969"/>
            <a:ext cx="1989437" cy="776590"/>
          </a:xfrm>
          <a:custGeom>
            <a:avLst/>
            <a:gdLst>
              <a:gd name="connsiteX0" fmla="*/ 0 w 1989437"/>
              <a:gd name="connsiteY0" fmla="*/ 393530 h 776590"/>
              <a:gd name="connsiteX1" fmla="*/ 988540 w 1989437"/>
              <a:gd name="connsiteY1" fmla="*/ 10471 h 776590"/>
              <a:gd name="connsiteX2" fmla="*/ 1940010 w 1989437"/>
              <a:gd name="connsiteY2" fmla="*/ 764233 h 776590"/>
              <a:gd name="connsiteX3" fmla="*/ 1940010 w 1989437"/>
              <a:gd name="connsiteY3" fmla="*/ 764233 h 776590"/>
              <a:gd name="connsiteX4" fmla="*/ 1989437 w 1989437"/>
              <a:gd name="connsiteY4" fmla="*/ 776590 h 77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9437" h="776590">
                <a:moveTo>
                  <a:pt x="0" y="393530"/>
                </a:moveTo>
                <a:cubicBezTo>
                  <a:pt x="332602" y="171108"/>
                  <a:pt x="665205" y="-51313"/>
                  <a:pt x="988540" y="10471"/>
                </a:cubicBezTo>
                <a:cubicBezTo>
                  <a:pt x="1311875" y="72255"/>
                  <a:pt x="1940010" y="764233"/>
                  <a:pt x="1940010" y="764233"/>
                </a:cubicBezTo>
                <a:lnTo>
                  <a:pt x="1940010" y="764233"/>
                </a:lnTo>
                <a:lnTo>
                  <a:pt x="1989437" y="776590"/>
                </a:ln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1945" y="4653520"/>
            <a:ext cx="3187700" cy="12827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77231" y="4653520"/>
            <a:ext cx="568463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Take the TLM model and</a:t>
            </a:r>
          </a:p>
          <a:p>
            <a:pPr marL="342900" indent="-342900">
              <a:buAutoNum type="alphaLcParenBoth"/>
            </a:pPr>
            <a:r>
              <a:rPr lang="en-US" dirty="0">
                <a:solidFill>
                  <a:srgbClr val="FF0000"/>
                </a:solidFill>
              </a:rPr>
              <a:t>Replace </a:t>
            </a:r>
            <a:r>
              <a:rPr lang="en-US" b="1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’’ by </a:t>
            </a:r>
            <a:r>
              <a:rPr lang="en-US" b="1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*</a:t>
            </a:r>
          </a:p>
          <a:p>
            <a:pPr marL="342900" indent="-342900">
              <a:buAutoNum type="alphaLcParenBoth"/>
            </a:pPr>
            <a:r>
              <a:rPr lang="en-US" dirty="0">
                <a:solidFill>
                  <a:srgbClr val="FF0000"/>
                </a:solidFill>
              </a:rPr>
              <a:t>Transpose </a:t>
            </a:r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-US" i="1" baseline="-25000" dirty="0">
                <a:solidFill>
                  <a:srgbClr val="FF0000"/>
                </a:solidFill>
              </a:rPr>
              <a:t>n</a:t>
            </a:r>
          </a:p>
          <a:p>
            <a:pPr marL="342900" indent="-342900">
              <a:buAutoNum type="alphaLcParenBoth"/>
            </a:pPr>
            <a:r>
              <a:rPr lang="en-US" dirty="0">
                <a:solidFill>
                  <a:srgbClr val="FF0000"/>
                </a:solidFill>
              </a:rPr>
              <a:t>Operate it </a:t>
            </a:r>
            <a:r>
              <a:rPr lang="en-US" i="1" dirty="0">
                <a:solidFill>
                  <a:srgbClr val="FF0000"/>
                </a:solidFill>
              </a:rPr>
              <a:t>backwards</a:t>
            </a:r>
          </a:p>
          <a:p>
            <a:pPr marL="342900" indent="-342900">
              <a:buAutoNum type="alphaLcParenBoth"/>
            </a:pPr>
            <a:endParaRPr lang="en-US" i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Note </a:t>
            </a:r>
            <a:r>
              <a:rPr lang="en-US" b="1" dirty="0" err="1">
                <a:solidFill>
                  <a:srgbClr val="FF0000"/>
                </a:solidFill>
              </a:rPr>
              <a:t>C</a:t>
            </a:r>
            <a:r>
              <a:rPr lang="en-US" b="1" i="1" baseline="-25000" dirty="0" err="1">
                <a:solidFill>
                  <a:srgbClr val="FF0000"/>
                </a:solidFill>
              </a:rPr>
              <a:t>n</a:t>
            </a:r>
            <a:r>
              <a:rPr lang="en-US" b="1" baseline="30000" dirty="0" err="1">
                <a:solidFill>
                  <a:srgbClr val="FF0000"/>
                </a:solidFill>
              </a:rPr>
              <a:t>T</a:t>
            </a:r>
            <a:r>
              <a:rPr lang="en-US" b="1" dirty="0">
                <a:solidFill>
                  <a:srgbClr val="FF0000"/>
                </a:solidFill>
              </a:rPr>
              <a:t> ≠ C</a:t>
            </a:r>
            <a:r>
              <a:rPr lang="en-US" b="1" i="1" baseline="-25000" dirty="0">
                <a:solidFill>
                  <a:srgbClr val="FF0000"/>
                </a:solidFill>
              </a:rPr>
              <a:t>n</a:t>
            </a:r>
            <a:r>
              <a:rPr lang="en-US" b="1" baseline="30000" dirty="0">
                <a:solidFill>
                  <a:srgbClr val="FF0000"/>
                </a:solidFill>
              </a:rPr>
              <a:t>-1</a:t>
            </a:r>
            <a:r>
              <a:rPr lang="en-US" b="1" dirty="0">
                <a:solidFill>
                  <a:srgbClr val="FF0000"/>
                </a:solidFill>
              </a:rPr>
              <a:t>, so we are NOT running the TLM backwards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731741" y="4399005"/>
            <a:ext cx="0" cy="14828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731741" y="4386649"/>
            <a:ext cx="420129" cy="1235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88939" y="4250723"/>
            <a:ext cx="14134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From control run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06B8A4-780B-DF4C-8ED7-BCDAB0C3F4F4}"/>
              </a:ext>
            </a:extLst>
          </p:cNvPr>
          <p:cNvSpPr txBox="1"/>
          <p:nvPr/>
        </p:nvSpPr>
        <p:spPr>
          <a:xfrm>
            <a:off x="7287603" y="1585053"/>
            <a:ext cx="2863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</a:rPr>
              <a:t>Renaming sensitivity for convenience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F815A1-62E7-CE4A-82BB-0B1AC3F22907}"/>
              </a:ext>
            </a:extLst>
          </p:cNvPr>
          <p:cNvSpPr txBox="1"/>
          <p:nvPr/>
        </p:nvSpPr>
        <p:spPr>
          <a:xfrm>
            <a:off x="994721" y="4824173"/>
            <a:ext cx="7168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/>
              <a:t>TLM</a:t>
            </a:r>
          </a:p>
          <a:p>
            <a:pPr algn="r"/>
            <a:endParaRPr lang="en-US" sz="1400" dirty="0"/>
          </a:p>
          <a:p>
            <a:pPr algn="r"/>
            <a:endParaRPr lang="en-US" sz="1400" dirty="0"/>
          </a:p>
          <a:p>
            <a:pPr algn="r"/>
            <a:r>
              <a:rPr lang="en-US" sz="1400" dirty="0"/>
              <a:t>Adjoint</a:t>
            </a:r>
          </a:p>
        </p:txBody>
      </p:sp>
    </p:spTree>
    <p:extLst>
      <p:ext uri="{BB962C8B-B14F-4D97-AF65-F5344CB8AC3E}">
        <p14:creationId xmlns:p14="http://schemas.microsoft.com/office/powerpoint/2010/main" val="4030385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recipe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88D7-5CDE-1249-9F64-F32B05F315E7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200" y="2479246"/>
            <a:ext cx="5435600" cy="2616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90586" y="2533135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trivial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71694" y="2342288"/>
            <a:ext cx="255730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by definition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relate final to initial time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invoke </a:t>
            </a:r>
            <a:r>
              <a:rPr lang="en-US" b="1" dirty="0" err="1">
                <a:solidFill>
                  <a:srgbClr val="FF0000"/>
                </a:solidFill>
              </a:rPr>
              <a:t>adjoint</a:t>
            </a:r>
            <a:r>
              <a:rPr lang="en-US" b="1" dirty="0">
                <a:solidFill>
                  <a:srgbClr val="FF0000"/>
                </a:solidFill>
              </a:rPr>
              <a:t> property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relate final to initial time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3465" y="5674454"/>
            <a:ext cx="2362200" cy="419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02043" y="5647035"/>
            <a:ext cx="2698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Note therefore that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977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recipe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88D7-5CDE-1249-9F64-F32B05F315E7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200" y="2479246"/>
            <a:ext cx="5435600" cy="2616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00400" y="2323070"/>
            <a:ext cx="1198605" cy="7290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887729" y="4448433"/>
            <a:ext cx="1103871" cy="7290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09320" y="2502928"/>
            <a:ext cx="978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KNOWN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04419" y="2502928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TRIVIAL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93275" y="2323070"/>
            <a:ext cx="1927655" cy="72904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246257" y="4628291"/>
            <a:ext cx="978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KNOWN</a:t>
            </a:r>
          </a:p>
        </p:txBody>
      </p:sp>
      <p:sp>
        <p:nvSpPr>
          <p:cNvPr id="15" name="Oval 14"/>
          <p:cNvSpPr/>
          <p:nvPr/>
        </p:nvSpPr>
        <p:spPr>
          <a:xfrm>
            <a:off x="4658493" y="4460790"/>
            <a:ext cx="2063579" cy="803189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966203" y="5465244"/>
            <a:ext cx="1468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NOT TRIVIAL!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6573795" y="5263979"/>
            <a:ext cx="840259" cy="6672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553039" y="5714826"/>
            <a:ext cx="39670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x* identifies what perturbations </a:t>
            </a:r>
            <a:r>
              <a:rPr lang="en-US" b="1" dirty="0">
                <a:solidFill>
                  <a:schemeClr val="accent1"/>
                </a:solidFill>
              </a:rPr>
              <a:t>x</a:t>
            </a:r>
            <a:r>
              <a:rPr lang="en-US" dirty="0">
                <a:solidFill>
                  <a:schemeClr val="accent1"/>
                </a:solidFill>
              </a:rPr>
              <a:t>’’ have</a:t>
            </a:r>
          </a:p>
          <a:p>
            <a:r>
              <a:rPr lang="en-US" dirty="0">
                <a:solidFill>
                  <a:schemeClr val="accent1"/>
                </a:solidFill>
              </a:rPr>
              <a:t>  to be at the </a:t>
            </a:r>
            <a:r>
              <a:rPr lang="en-US" b="1" dirty="0">
                <a:solidFill>
                  <a:schemeClr val="accent1"/>
                </a:solidFill>
              </a:rPr>
              <a:t>initial time </a:t>
            </a:r>
            <a:r>
              <a:rPr lang="en-US" dirty="0">
                <a:solidFill>
                  <a:schemeClr val="accent1"/>
                </a:solidFill>
              </a:rPr>
              <a:t>to get that</a:t>
            </a:r>
          </a:p>
          <a:p>
            <a:r>
              <a:rPr lang="en-US" dirty="0">
                <a:solidFill>
                  <a:schemeClr val="accent1"/>
                </a:solidFill>
              </a:rPr>
              <a:t>  desired change to J at time </a:t>
            </a:r>
            <a:r>
              <a:rPr lang="en-US" i="1" dirty="0">
                <a:solidFill>
                  <a:schemeClr val="accent1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221846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6287</TotalTime>
  <Words>2165</Words>
  <Application>Microsoft Macintosh PowerPoint</Application>
  <PresentationFormat>Widescreen</PresentationFormat>
  <Paragraphs>517</Paragraphs>
  <Slides>45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Calibri</vt:lpstr>
      <vt:lpstr>Calibri Light</vt:lpstr>
      <vt:lpstr>Symbol</vt:lpstr>
      <vt:lpstr>Times</vt:lpstr>
      <vt:lpstr>Office Theme</vt:lpstr>
      <vt:lpstr>Adjoint models: Examples</vt:lpstr>
      <vt:lpstr>Recap of theory</vt:lpstr>
      <vt:lpstr>Background: integrate model</vt:lpstr>
      <vt:lpstr>Tangent linear model (TLM) - example</vt:lpstr>
      <vt:lpstr>Tangent linear model (TLM) #6</vt:lpstr>
      <vt:lpstr>Change of forecast aspect ∆JN</vt:lpstr>
      <vt:lpstr>Making this less trivial</vt:lpstr>
      <vt:lpstr>The recipe</vt:lpstr>
      <vt:lpstr>The recipe</vt:lpstr>
      <vt:lpstr>Integrating the adjoint</vt:lpstr>
      <vt:lpstr>Integrating the adjoint</vt:lpstr>
      <vt:lpstr>Examples</vt:lpstr>
      <vt:lpstr>A midlatitude squall line</vt:lpstr>
      <vt:lpstr>PowerPoint Presentation</vt:lpstr>
      <vt:lpstr>Parameterized moisture (PM) framework</vt:lpstr>
      <vt:lpstr>PowerPoint Presentation</vt:lpstr>
      <vt:lpstr>PowerPoint Presentation</vt:lpstr>
      <vt:lpstr>Important points regarding the forward model and its adjoint</vt:lpstr>
      <vt:lpstr>Example #1</vt:lpstr>
      <vt:lpstr>Sensitivity of forward anvil outflow</vt:lpstr>
      <vt:lpstr>Required perturbations at some time 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#2</vt:lpstr>
      <vt:lpstr>PowerPoint Presentation</vt:lpstr>
      <vt:lpstr>PowerPoint Presentation</vt:lpstr>
      <vt:lpstr>PowerPoint Presentation</vt:lpstr>
      <vt:lpstr>Anelastic constraint - 1</vt:lpstr>
      <vt:lpstr>Anelastic constraint - 2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’ and U for top-heavy profile</vt:lpstr>
      <vt:lpstr>Fixing the PM model</vt:lpstr>
      <vt:lpstr>A simple explicit-moisture model and its adjoint</vt:lpstr>
      <vt:lpstr>Concluding comments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Fovell, Robert</dc:creator>
  <cp:lastModifiedBy>Fovell, Robert</cp:lastModifiedBy>
  <cp:revision>128</cp:revision>
  <dcterms:created xsi:type="dcterms:W3CDTF">2015-12-03T16:46:51Z</dcterms:created>
  <dcterms:modified xsi:type="dcterms:W3CDTF">2018-12-10T20:20:10Z</dcterms:modified>
</cp:coreProperties>
</file>