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8"/>
  </p:notesMasterIdLst>
  <p:sldIdLst>
    <p:sldId id="256" r:id="rId2"/>
    <p:sldId id="279" r:id="rId3"/>
    <p:sldId id="257" r:id="rId4"/>
    <p:sldId id="280" r:id="rId5"/>
    <p:sldId id="259" r:id="rId6"/>
    <p:sldId id="261" r:id="rId7"/>
    <p:sldId id="262" r:id="rId8"/>
    <p:sldId id="263" r:id="rId9"/>
    <p:sldId id="265" r:id="rId10"/>
    <p:sldId id="282" r:id="rId11"/>
    <p:sldId id="264" r:id="rId12"/>
    <p:sldId id="277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2" r:id="rId21"/>
    <p:sldId id="273" r:id="rId22"/>
    <p:sldId id="275" r:id="rId23"/>
    <p:sldId id="276" r:id="rId24"/>
    <p:sldId id="278" r:id="rId25"/>
    <p:sldId id="283" r:id="rId26"/>
    <p:sldId id="284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6"/>
    <p:restoredTop sz="95563"/>
  </p:normalViewPr>
  <p:slideViewPr>
    <p:cSldViewPr snapToGrid="0" snapToObjects="1">
      <p:cViewPr varScale="1">
        <p:scale>
          <a:sx n="113" d="100"/>
          <a:sy n="113" d="100"/>
        </p:scale>
        <p:origin x="29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4A2C04-B7D7-2244-9276-949E2DC22052}" type="datetimeFigureOut">
              <a:rPr lang="en-US" smtClean="0"/>
              <a:t>11/16/21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969BE-72F3-4B4D-9979-59ABCC3A3B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404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969BE-72F3-4B4D-9979-59ABCC3A3B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7674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969BE-72F3-4B4D-9979-59ABCC3A3B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511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Differential v difference equations – latter (much) easier to consider – see notes.  I don’t NEED to write this in matrix form – and many times we cannot – but it’s easier to explain with matrix notation.  So, let’s forget about the parameter perturbation alpha”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969BE-72F3-4B4D-9979-59ABCC3A3B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4849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69BE-72F3-4B4D-9979-59ABCC3A3B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667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D969BE-72F3-4B4D-9979-59ABCC3A3B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0255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Maybe not best example, since surface pressure should also be sensitive to overlying T at that same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969BE-72F3-4B4D-9979-59ABCC3A3B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070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full rank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969BE-72F3-4B4D-9979-59ABCC3A3BB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45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is the money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D969BE-72F3-4B4D-9979-59ABCC3A3BB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272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6032D-22A8-0E45-A159-F822F44D0185}" type="datetime1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1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7E506-9192-834F-80A9-90E80FE125E4}" type="datetime1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86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B8FD3-A2A7-5947-B52A-77BC1E3552ED}" type="datetime1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99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4F062-E8E3-4943-8A42-E8725774F3B5}" type="datetime1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5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CFCAF-DD12-C247-8771-1697D9240230}" type="datetime1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81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D401-397B-B749-B5E0-D6DD41B38EA7}" type="datetime1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78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30292-E8B2-2541-8006-089C724BE171}" type="datetime1">
              <a:rPr lang="en-US" smtClean="0"/>
              <a:t>11/16/21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505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1A7D2-4EA8-B04C-924E-3102E93AF7A4}" type="datetime1">
              <a:rPr lang="en-US" smtClean="0"/>
              <a:t>11/16/21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098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96380-A47F-284B-8867-5FA6DCA8CEC7}" type="datetime1">
              <a:rPr lang="en-US" smtClean="0"/>
              <a:t>11/16/21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979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3A68EC-90AA-4444-86C3-731592F070EE}" type="datetime1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221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828E2-48B5-D643-8770-51C7997D0AE9}" type="datetime1">
              <a:rPr lang="en-US" smtClean="0"/>
              <a:t>11/16/21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93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94E3B-503C-8649-9A46-47E3FEF5F486}" type="datetime1">
              <a:rPr lang="en-US" smtClean="0"/>
              <a:t>11/16/21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88D7-5CDE-1249-9F64-F32B05F315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05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emf"/><Relationship Id="rId4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Adjoint</a:t>
            </a:r>
            <a:r>
              <a:rPr lang="en-US" dirty="0"/>
              <a:t> models: Theory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ATM 562</a:t>
            </a:r>
          </a:p>
          <a:p>
            <a:r>
              <a:rPr lang="en-US" dirty="0" err="1"/>
              <a:t>Fovell</a:t>
            </a:r>
            <a:endParaRPr lang="en-US" dirty="0"/>
          </a:p>
          <a:p>
            <a:r>
              <a:rPr lang="en-US" dirty="0"/>
              <a:t>Fall 2021</a:t>
            </a:r>
          </a:p>
          <a:p>
            <a:r>
              <a:rPr lang="en-US" dirty="0"/>
              <a:t>(See course notes, Chapter 16)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A05101-0AC5-F34B-BBD9-FA26B134AE84}"/>
              </a:ext>
            </a:extLst>
          </p:cNvPr>
          <p:cNvSpPr txBox="1"/>
          <p:nvPr/>
        </p:nvSpPr>
        <p:spPr>
          <a:xfrm>
            <a:off x="79022" y="6171684"/>
            <a:ext cx="9867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Nomenclature differs somewhat from course notes, which also provides a number of practical examples.</a:t>
            </a:r>
          </a:p>
          <a:p>
            <a:r>
              <a:rPr lang="en-US" dirty="0"/>
              <a:t>Presentation is simplified from course notes.</a:t>
            </a:r>
          </a:p>
        </p:txBody>
      </p:sp>
    </p:spTree>
    <p:extLst>
      <p:ext uri="{BB962C8B-B14F-4D97-AF65-F5344CB8AC3E}">
        <p14:creationId xmlns:p14="http://schemas.microsoft.com/office/powerpoint/2010/main" val="1604736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770B7-57E7-204A-8398-512C231C0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linear model (TLM) - example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2C9A25-2211-174A-A744-628F6DB88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BC70793-E623-CA43-B84C-3A3BFD2C93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7300" y="1690688"/>
            <a:ext cx="7137400" cy="3898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88B29ED-9A5F-0F44-937F-40FD4F2E4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01442" y="5890741"/>
            <a:ext cx="6985000" cy="4953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97DB0C5-A051-E24B-A17C-1DF4638A2054}"/>
              </a:ext>
            </a:extLst>
          </p:cNvPr>
          <p:cNvSpPr txBox="1"/>
          <p:nvPr/>
        </p:nvSpPr>
        <p:spPr>
          <a:xfrm>
            <a:off x="9798909" y="1951672"/>
            <a:ext cx="2062488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Example: </a:t>
            </a:r>
          </a:p>
          <a:p>
            <a:r>
              <a:rPr lang="en-US" dirty="0"/>
              <a:t>Model task 0B with</a:t>
            </a:r>
          </a:p>
          <a:p>
            <a:r>
              <a:rPr lang="en-US" dirty="0"/>
              <a:t> slightly different </a:t>
            </a:r>
            <a:r>
              <a:rPr lang="en-US" i="1" dirty="0"/>
              <a:t>c</a:t>
            </a:r>
            <a:endParaRPr lang="en-US" dirty="0"/>
          </a:p>
          <a:p>
            <a:r>
              <a:rPr lang="en-US" i="1" dirty="0"/>
              <a:t> </a:t>
            </a:r>
            <a:r>
              <a:rPr lang="en-US" dirty="0"/>
              <a:t>or slightly shifted</a:t>
            </a:r>
          </a:p>
          <a:p>
            <a:r>
              <a:rPr lang="en-US" i="1" dirty="0"/>
              <a:t> </a:t>
            </a:r>
            <a:r>
              <a:rPr lang="en-US" dirty="0"/>
              <a:t>initial conditions</a:t>
            </a:r>
          </a:p>
          <a:p>
            <a:endParaRPr lang="en-US" i="1" dirty="0"/>
          </a:p>
          <a:p>
            <a:r>
              <a:rPr lang="en-US" i="1" dirty="0">
                <a:solidFill>
                  <a:srgbClr val="FF0000"/>
                </a:solidFill>
              </a:rPr>
              <a:t>Keep in mind:</a:t>
            </a:r>
          </a:p>
          <a:p>
            <a:r>
              <a:rPr lang="en-US" i="1" dirty="0">
                <a:solidFill>
                  <a:srgbClr val="FF0000"/>
                </a:solidFill>
              </a:rPr>
              <a:t>  differences have to</a:t>
            </a:r>
          </a:p>
          <a:p>
            <a:r>
              <a:rPr lang="en-US" i="1" dirty="0">
                <a:solidFill>
                  <a:srgbClr val="FF0000"/>
                </a:solidFill>
              </a:rPr>
              <a:t>  be small</a:t>
            </a:r>
          </a:p>
        </p:txBody>
      </p:sp>
    </p:spTree>
    <p:extLst>
      <p:ext uri="{BB962C8B-B14F-4D97-AF65-F5344CB8AC3E}">
        <p14:creationId xmlns:p14="http://schemas.microsoft.com/office/powerpoint/2010/main" val="2538361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434" y="4935218"/>
            <a:ext cx="3060700" cy="977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linear model (TLM) #4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TLM can be formed via </a:t>
            </a:r>
            <a:r>
              <a:rPr lang="en-US" b="1" dirty="0"/>
              <a:t>perturbation analysis</a:t>
            </a:r>
            <a:r>
              <a:rPr lang="en-US" dirty="0"/>
              <a:t>, and as usual presumes the perturbations are (&amp; remain) </a:t>
            </a:r>
            <a:r>
              <a:rPr lang="en-US" b="1" dirty="0"/>
              <a:t>small </a:t>
            </a:r>
            <a:r>
              <a:rPr lang="en-US" dirty="0"/>
              <a:t>so higher order terms can be neglected</a:t>
            </a:r>
            <a:r>
              <a:rPr lang="en-US" baseline="30000" dirty="0"/>
              <a:t>1</a:t>
            </a:r>
            <a:endParaRPr lang="en-US" b="1" baseline="30000" dirty="0"/>
          </a:p>
          <a:p>
            <a:pPr lvl="1"/>
            <a:r>
              <a:rPr lang="en-US" dirty="0"/>
              <a:t>Uses Taylor series to approximate u”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3498472"/>
            <a:ext cx="5791200" cy="11303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94272" y="5258553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if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10212" y="5282580"/>
            <a:ext cx="21932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then the TLM is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61764" y="4971946"/>
            <a:ext cx="4495800" cy="990600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11</a:t>
            </a:fld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3015049" y="4312508"/>
            <a:ext cx="1322173" cy="659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7549978" y="4414281"/>
            <a:ext cx="766119" cy="6519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97708" y="6546295"/>
            <a:ext cx="34410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aseline="30000" dirty="0"/>
              <a:t>1</a:t>
            </a:r>
            <a:r>
              <a:rPr lang="en-US" sz="1200" dirty="0"/>
              <a:t>See course notes for qualifications and disclaimers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893F53FB-CE7B-B24C-AD1B-0F1715B2C1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41484" y="230188"/>
            <a:ext cx="1683883" cy="626372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493247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linear model (TLM) #5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en-US" dirty="0"/>
              <a:t>The perturbation model has been </a:t>
            </a:r>
            <a:r>
              <a:rPr lang="en-US" dirty="0">
                <a:solidFill>
                  <a:srgbClr val="FF0000"/>
                </a:solidFill>
              </a:rPr>
              <a:t>linearized</a:t>
            </a:r>
            <a:r>
              <a:rPr lang="en-US" dirty="0"/>
              <a:t> (no </a:t>
            </a:r>
            <a:r>
              <a:rPr lang="en-US" i="1" dirty="0" err="1"/>
              <a:t>u</a:t>
            </a:r>
            <a:r>
              <a:rPr lang="en-US" dirty="0" err="1"/>
              <a:t>’’</a:t>
            </a:r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a</a:t>
            </a:r>
            <a:r>
              <a:rPr lang="en-US" dirty="0"/>
              <a:t>’’ term) and is constrained to (“</a:t>
            </a:r>
            <a:r>
              <a:rPr lang="en-US" dirty="0">
                <a:solidFill>
                  <a:srgbClr val="FF0000"/>
                </a:solidFill>
              </a:rPr>
              <a:t>tangent</a:t>
            </a:r>
            <a:r>
              <a:rPr lang="en-US" dirty="0"/>
              <a:t> to”) the control run (</a:t>
            </a:r>
            <a:r>
              <a:rPr lang="en-US" i="1" dirty="0" err="1"/>
              <a:t>u</a:t>
            </a:r>
            <a:r>
              <a:rPr lang="en-US" i="1" baseline="-25000" dirty="0" err="1"/>
              <a:t>C</a:t>
            </a:r>
            <a:r>
              <a:rPr lang="en-US" dirty="0"/>
              <a:t>, </a:t>
            </a:r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a</a:t>
            </a:r>
            <a:r>
              <a:rPr lang="en-US" i="1" baseline="-25000" dirty="0" err="1"/>
              <a:t>C</a:t>
            </a:r>
            <a:r>
              <a:rPr lang="en-US" dirty="0"/>
              <a:t>).</a:t>
            </a:r>
          </a:p>
          <a:p>
            <a:pPr lvl="1"/>
            <a:r>
              <a:rPr lang="en-US" b="1" dirty="0"/>
              <a:t>“Tangent linear model”</a:t>
            </a:r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pPr lvl="1"/>
            <a:endParaRPr lang="en-US" b="1" dirty="0"/>
          </a:p>
          <a:p>
            <a:r>
              <a:rPr lang="en-US" dirty="0"/>
              <a:t>Discretize TLM and write in matrix form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9211" y="3186793"/>
            <a:ext cx="4495800" cy="990600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12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96000" y="3966519"/>
            <a:ext cx="66314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417129" y="3966519"/>
            <a:ext cx="57812" cy="10256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080684" y="4838683"/>
            <a:ext cx="3752630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based on </a:t>
            </a:r>
            <a:r>
              <a:rPr lang="en-US" b="1" dirty="0">
                <a:solidFill>
                  <a:srgbClr val="FF0000"/>
                </a:solidFill>
              </a:rPr>
              <a:t>control</a:t>
            </a:r>
            <a:r>
              <a:rPr lang="en-US" dirty="0">
                <a:solidFill>
                  <a:srgbClr val="FF0000"/>
                </a:solidFill>
              </a:rPr>
              <a:t> model run </a:t>
            </a:r>
            <a:r>
              <a:rPr lang="en-US" b="1" dirty="0">
                <a:solidFill>
                  <a:srgbClr val="FF0000"/>
                </a:solidFill>
              </a:rPr>
              <a:t>ONLY</a:t>
            </a:r>
          </a:p>
          <a:p>
            <a:r>
              <a:rPr lang="en-US" dirty="0">
                <a:solidFill>
                  <a:srgbClr val="FF0000"/>
                </a:solidFill>
              </a:rPr>
              <a:t>- Run control simulation</a:t>
            </a:r>
          </a:p>
          <a:p>
            <a:r>
              <a:rPr lang="en-US" dirty="0">
                <a:solidFill>
                  <a:srgbClr val="FF0000"/>
                </a:solidFill>
              </a:rPr>
              <a:t>- Archive 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“every time step” (ideally)</a:t>
            </a:r>
          </a:p>
          <a:p>
            <a:r>
              <a:rPr lang="en-US" dirty="0">
                <a:solidFill>
                  <a:srgbClr val="FF0000"/>
                </a:solidFill>
              </a:rPr>
              <a:t>- Initialize and run TLM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850499" y="3299254"/>
            <a:ext cx="1760102" cy="70204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8720568" y="3238750"/>
            <a:ext cx="2047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75000"/>
                  </a:schemeClr>
                </a:solidFill>
              </a:rPr>
              <a:t>Ignore for simplicity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8164286" y="3429000"/>
            <a:ext cx="528455" cy="221274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37103" y="5222421"/>
            <a:ext cx="2730500" cy="5207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9D1AF3B-4636-DF47-8738-E7C23DA9B4DC}"/>
              </a:ext>
            </a:extLst>
          </p:cNvPr>
          <p:cNvSpPr txBox="1"/>
          <p:nvPr/>
        </p:nvSpPr>
        <p:spPr>
          <a:xfrm>
            <a:off x="0" y="6408123"/>
            <a:ext cx="85139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/>
              <a:t>In this very simple example, </a:t>
            </a:r>
            <a:r>
              <a:rPr lang="en-US" sz="1600" b="1" i="1" dirty="0"/>
              <a:t>C</a:t>
            </a:r>
            <a:r>
              <a:rPr lang="en-US" sz="1600" i="1" baseline="-25000" dirty="0"/>
              <a:t>n</a:t>
            </a:r>
            <a:r>
              <a:rPr lang="en-US" sz="1600" i="1" dirty="0"/>
              <a:t> is just </a:t>
            </a:r>
            <a:r>
              <a:rPr lang="en-US" sz="1600" i="1" dirty="0" err="1">
                <a:latin typeface="Symbol" pitchFamily="2" charset="2"/>
              </a:rPr>
              <a:t>a</a:t>
            </a:r>
            <a:r>
              <a:rPr lang="en-US" sz="1600" i="1" baseline="-25000" dirty="0" err="1"/>
              <a:t>C</a:t>
            </a:r>
            <a:r>
              <a:rPr lang="en-US" sz="1600" i="1" dirty="0"/>
              <a:t> and is constant every time, so no archiving is actually needed</a:t>
            </a:r>
          </a:p>
        </p:txBody>
      </p:sp>
    </p:spTree>
    <p:extLst>
      <p:ext uri="{BB962C8B-B14F-4D97-AF65-F5344CB8AC3E}">
        <p14:creationId xmlns:p14="http://schemas.microsoft.com/office/powerpoint/2010/main" val="207844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linear model (TLM) #6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Integrate the TLM.  Initial condition is </a:t>
            </a:r>
            <a:r>
              <a:rPr lang="en-US" b="1" dirty="0"/>
              <a:t>u</a:t>
            </a:r>
            <a:r>
              <a:rPr lang="en-US" dirty="0"/>
              <a:t>’’</a:t>
            </a:r>
            <a:r>
              <a:rPr lang="en-US" baseline="-25000" dirty="0"/>
              <a:t>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7850" y="2432222"/>
            <a:ext cx="5956300" cy="42672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932672" y="6009160"/>
            <a:ext cx="2936790" cy="729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13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CF2C3E-F582-564F-88E9-B64419E34D95}"/>
              </a:ext>
            </a:extLst>
          </p:cNvPr>
          <p:cNvSpPr txBox="1"/>
          <p:nvPr/>
        </p:nvSpPr>
        <p:spPr>
          <a:xfrm>
            <a:off x="7697624" y="2614467"/>
            <a:ext cx="3752630" cy="12003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based on </a:t>
            </a:r>
            <a:r>
              <a:rPr lang="en-US" b="1" dirty="0">
                <a:solidFill>
                  <a:srgbClr val="FF0000"/>
                </a:solidFill>
              </a:rPr>
              <a:t>control</a:t>
            </a:r>
            <a:r>
              <a:rPr lang="en-US" dirty="0">
                <a:solidFill>
                  <a:srgbClr val="FF0000"/>
                </a:solidFill>
              </a:rPr>
              <a:t> model run </a:t>
            </a:r>
            <a:r>
              <a:rPr lang="en-US" b="1" dirty="0">
                <a:solidFill>
                  <a:srgbClr val="FF0000"/>
                </a:solidFill>
              </a:rPr>
              <a:t>ONLY</a:t>
            </a:r>
          </a:p>
          <a:p>
            <a:r>
              <a:rPr lang="en-US" dirty="0">
                <a:solidFill>
                  <a:srgbClr val="FF0000"/>
                </a:solidFill>
              </a:rPr>
              <a:t>- Run control simulation</a:t>
            </a:r>
          </a:p>
          <a:p>
            <a:r>
              <a:rPr lang="en-US" dirty="0">
                <a:solidFill>
                  <a:srgbClr val="FF0000"/>
                </a:solidFill>
              </a:rPr>
              <a:t>- Archive 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  <a:r>
              <a:rPr lang="en-US" dirty="0">
                <a:solidFill>
                  <a:srgbClr val="FF0000"/>
                </a:solidFill>
              </a:rPr>
              <a:t> “every time step” (ideally)</a:t>
            </a:r>
          </a:p>
          <a:p>
            <a:r>
              <a:rPr lang="en-US" dirty="0">
                <a:solidFill>
                  <a:srgbClr val="FF0000"/>
                </a:solidFill>
              </a:rPr>
              <a:t>- Initialize and run TLM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8B6D45-2AEB-F143-B1DD-044AAF3A13C1}"/>
              </a:ext>
            </a:extLst>
          </p:cNvPr>
          <p:cNvSpPr txBox="1"/>
          <p:nvPr/>
        </p:nvSpPr>
        <p:spPr>
          <a:xfrm>
            <a:off x="7212201" y="6341117"/>
            <a:ext cx="3354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</a:t>
            </a:r>
            <a:r>
              <a:rPr lang="en-US" baseline="-25000" dirty="0"/>
              <a:t>N</a:t>
            </a:r>
            <a:r>
              <a:rPr lang="en-US" dirty="0"/>
              <a:t> is the </a:t>
            </a:r>
            <a:r>
              <a:rPr lang="en-US" i="1" dirty="0"/>
              <a:t>transition matrix </a:t>
            </a:r>
            <a:r>
              <a:rPr lang="en-US" dirty="0"/>
              <a:t>for TLM</a:t>
            </a:r>
          </a:p>
        </p:txBody>
      </p:sp>
    </p:spTree>
    <p:extLst>
      <p:ext uri="{BB962C8B-B14F-4D97-AF65-F5344CB8AC3E}">
        <p14:creationId xmlns:p14="http://schemas.microsoft.com/office/powerpoint/2010/main" val="2124500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362AF5-9924-0042-8381-80114DF94E24}"/>
              </a:ext>
            </a:extLst>
          </p:cNvPr>
          <p:cNvSpPr/>
          <p:nvPr/>
        </p:nvSpPr>
        <p:spPr>
          <a:xfrm>
            <a:off x="7890935" y="3409243"/>
            <a:ext cx="3330222" cy="13885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42907" y="2432222"/>
            <a:ext cx="5930900" cy="4267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linear model (TLM) #7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form.  </a:t>
            </a:r>
            <a:r>
              <a:rPr lang="en-US" b="1" dirty="0"/>
              <a:t>x</a:t>
            </a:r>
            <a:r>
              <a:rPr lang="en-US" dirty="0"/>
              <a:t>” is </a:t>
            </a:r>
            <a:r>
              <a:rPr lang="en-US" i="1" dirty="0"/>
              <a:t>p</a:t>
            </a:r>
            <a:r>
              <a:rPr lang="en-US" dirty="0"/>
              <a:t> variables by </a:t>
            </a:r>
            <a:r>
              <a:rPr lang="en-US" i="1" dirty="0"/>
              <a:t>M</a:t>
            </a:r>
            <a:r>
              <a:rPr lang="en-US" dirty="0"/>
              <a:t> points.  Initial condition is </a:t>
            </a:r>
            <a:r>
              <a:rPr lang="en-US" b="1" dirty="0"/>
              <a:t>x</a:t>
            </a:r>
            <a:r>
              <a:rPr lang="en-US" dirty="0"/>
              <a:t>’’</a:t>
            </a:r>
            <a:r>
              <a:rPr lang="en-US" baseline="-25000" dirty="0"/>
              <a:t>0</a:t>
            </a:r>
          </a:p>
        </p:txBody>
      </p:sp>
      <p:sp>
        <p:nvSpPr>
          <p:cNvPr id="6" name="Rectangle 5"/>
          <p:cNvSpPr/>
          <p:nvPr/>
        </p:nvSpPr>
        <p:spPr>
          <a:xfrm>
            <a:off x="2932672" y="6009160"/>
            <a:ext cx="2936790" cy="729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5E1C58-4D3C-4B49-BB65-F002768EB08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07735" y="3510844"/>
            <a:ext cx="2727678" cy="11489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359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500" y="5029906"/>
            <a:ext cx="49530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Forecast aspect </a:t>
            </a:r>
            <a:r>
              <a:rPr lang="en-US" i="1" dirty="0"/>
              <a:t>J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forecast aspect </a:t>
            </a:r>
            <a:r>
              <a:rPr lang="en-US" i="1" dirty="0"/>
              <a:t>J</a:t>
            </a:r>
            <a:r>
              <a:rPr lang="en-US" dirty="0"/>
              <a:t> is something about the control run we want to examine</a:t>
            </a:r>
          </a:p>
          <a:p>
            <a:pPr lvl="1"/>
            <a:r>
              <a:rPr lang="en-US" dirty="0"/>
              <a:t>How did some feature appear?</a:t>
            </a:r>
          </a:p>
          <a:p>
            <a:pPr lvl="1"/>
            <a:r>
              <a:rPr lang="en-US" dirty="0"/>
              <a:t>Why did some error occur?</a:t>
            </a:r>
          </a:p>
          <a:p>
            <a:r>
              <a:rPr lang="en-US" i="1" dirty="0"/>
              <a:t>J</a:t>
            </a:r>
            <a:r>
              <a:rPr lang="en-US" dirty="0"/>
              <a:t> at time </a:t>
            </a:r>
            <a:r>
              <a:rPr lang="en-US" i="1" dirty="0"/>
              <a:t>N</a:t>
            </a:r>
            <a:r>
              <a:rPr lang="en-US" dirty="0"/>
              <a:t> is a scalar function of the control run at that time</a:t>
            </a:r>
          </a:p>
          <a:p>
            <a:pPr lvl="1"/>
            <a:r>
              <a:rPr lang="en-US" i="1" dirty="0"/>
              <a:t>J</a:t>
            </a:r>
            <a:r>
              <a:rPr lang="en-US" i="1" baseline="-25000" dirty="0"/>
              <a:t>N</a:t>
            </a:r>
            <a:r>
              <a:rPr lang="en-US" dirty="0"/>
              <a:t> = </a:t>
            </a:r>
            <a:r>
              <a:rPr lang="en-US" i="1" dirty="0"/>
              <a:t>J</a:t>
            </a:r>
            <a:r>
              <a:rPr lang="en-US" dirty="0"/>
              <a:t>(</a:t>
            </a:r>
            <a:r>
              <a:rPr lang="en-US" b="1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)</a:t>
            </a:r>
          </a:p>
          <a:p>
            <a:r>
              <a:rPr lang="en-US" i="1" dirty="0"/>
              <a:t>J</a:t>
            </a:r>
            <a:r>
              <a:rPr lang="en-US" i="1" baseline="-25000" dirty="0"/>
              <a:t>N</a:t>
            </a:r>
            <a:r>
              <a:rPr lang="en-US" dirty="0"/>
              <a:t> can be </a:t>
            </a:r>
            <a:r>
              <a:rPr lang="en-US" b="1" dirty="0"/>
              <a:t>changed</a:t>
            </a:r>
            <a:r>
              <a:rPr lang="en-US" dirty="0"/>
              <a:t> (∆</a:t>
            </a:r>
            <a:r>
              <a:rPr lang="en-US" i="1" dirty="0"/>
              <a:t>J</a:t>
            </a:r>
            <a:r>
              <a:rPr lang="en-US" i="1" baseline="-25000" dirty="0"/>
              <a:t>N</a:t>
            </a:r>
            <a:r>
              <a:rPr lang="en-US" dirty="0"/>
              <a:t>) by </a:t>
            </a:r>
            <a:r>
              <a:rPr lang="en-US" i="1" dirty="0"/>
              <a:t>perturbing</a:t>
            </a:r>
            <a:r>
              <a:rPr lang="en-US" dirty="0"/>
              <a:t> the control run (ignoring higher order terms)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1071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8174" y="2063387"/>
            <a:ext cx="49530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of forecast aspect ∆</a:t>
            </a:r>
            <a:r>
              <a:rPr lang="en-US" i="1" dirty="0"/>
              <a:t>J</a:t>
            </a:r>
            <a:r>
              <a:rPr lang="en-US" i="1" baseline="-25000" dirty="0"/>
              <a:t>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16</a:t>
            </a:fld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854411" y="3212757"/>
            <a:ext cx="1173892" cy="1075038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100649" y="4422732"/>
            <a:ext cx="13097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Change of </a:t>
            </a:r>
            <a:r>
              <a:rPr lang="en-US" i="1" dirty="0"/>
              <a:t>J</a:t>
            </a:r>
            <a:r>
              <a:rPr lang="en-US" dirty="0"/>
              <a:t> </a:t>
            </a:r>
          </a:p>
          <a:p>
            <a:pPr algn="ctr"/>
            <a:r>
              <a:rPr lang="en-US" dirty="0"/>
              <a:t>at time </a:t>
            </a:r>
            <a:r>
              <a:rPr lang="en-US" i="1" dirty="0"/>
              <a:t>N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7895968" y="3750276"/>
            <a:ext cx="1112108" cy="131878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115902" y="5204000"/>
            <a:ext cx="19651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Sensitivity</a:t>
            </a:r>
            <a:r>
              <a:rPr lang="en-US" dirty="0"/>
              <a:t> of </a:t>
            </a:r>
            <a:r>
              <a:rPr lang="en-US" i="1" dirty="0"/>
              <a:t>J</a:t>
            </a:r>
            <a:r>
              <a:rPr lang="en-US" dirty="0"/>
              <a:t> to </a:t>
            </a:r>
            <a:r>
              <a:rPr lang="en-US" i="1" dirty="0"/>
              <a:t>x</a:t>
            </a:r>
            <a:r>
              <a:rPr lang="en-US" i="1" baseline="-25000" dirty="0"/>
              <a:t>l</a:t>
            </a:r>
          </a:p>
          <a:p>
            <a:pPr algn="ctr"/>
            <a:r>
              <a:rPr lang="en-US" dirty="0"/>
              <a:t>at time </a:t>
            </a:r>
            <a:r>
              <a:rPr lang="en-US" i="1" dirty="0"/>
              <a:t>N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5980670" y="3212757"/>
            <a:ext cx="358346" cy="153314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870528" y="4928496"/>
            <a:ext cx="212724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Perturbation applied</a:t>
            </a:r>
          </a:p>
          <a:p>
            <a:pPr algn="ctr"/>
            <a:r>
              <a:rPr lang="en-US" dirty="0"/>
              <a:t>to variable/location</a:t>
            </a:r>
          </a:p>
          <a:p>
            <a:pPr algn="ctr"/>
            <a:r>
              <a:rPr lang="en-US" i="1" dirty="0"/>
              <a:t>x</a:t>
            </a:r>
            <a:r>
              <a:rPr lang="en-US" i="1" baseline="-25000" dirty="0"/>
              <a:t>l</a:t>
            </a:r>
            <a:r>
              <a:rPr lang="en-US" dirty="0"/>
              <a:t> at time </a:t>
            </a:r>
            <a:r>
              <a:rPr lang="en-US" i="1" dirty="0"/>
              <a:t>N</a:t>
            </a:r>
            <a:endParaRPr lang="en-US" i="1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838200" y="5425942"/>
            <a:ext cx="3838038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p</a:t>
            </a:r>
            <a:r>
              <a:rPr lang="en-US" dirty="0">
                <a:solidFill>
                  <a:srgbClr val="FF0000"/>
                </a:solidFill>
              </a:rPr>
              <a:t> variables</a:t>
            </a:r>
          </a:p>
          <a:p>
            <a:r>
              <a:rPr lang="en-US" i="1" dirty="0">
                <a:solidFill>
                  <a:srgbClr val="FF0000"/>
                </a:solidFill>
              </a:rPr>
              <a:t>M</a:t>
            </a:r>
            <a:r>
              <a:rPr lang="en-US" dirty="0">
                <a:solidFill>
                  <a:srgbClr val="FF0000"/>
                </a:solidFill>
              </a:rPr>
              <a:t> locations</a:t>
            </a:r>
          </a:p>
          <a:p>
            <a:r>
              <a:rPr lang="en-US" dirty="0">
                <a:solidFill>
                  <a:srgbClr val="FF0000"/>
                </a:solidFill>
              </a:rPr>
              <a:t>Perturb a variable/location</a:t>
            </a:r>
          </a:p>
          <a:p>
            <a:r>
              <a:rPr lang="en-US" dirty="0">
                <a:solidFill>
                  <a:srgbClr val="FF0000"/>
                </a:solidFill>
              </a:rPr>
              <a:t>It only changes </a:t>
            </a:r>
            <a:r>
              <a:rPr lang="en-US" i="1" dirty="0">
                <a:solidFill>
                  <a:srgbClr val="FF0000"/>
                </a:solidFill>
              </a:rPr>
              <a:t>J</a:t>
            </a:r>
            <a:r>
              <a:rPr lang="en-US" dirty="0">
                <a:solidFill>
                  <a:srgbClr val="FF0000"/>
                </a:solidFill>
              </a:rPr>
              <a:t> if </a:t>
            </a:r>
            <a:r>
              <a:rPr lang="en-US" i="1" dirty="0">
                <a:solidFill>
                  <a:srgbClr val="FF0000"/>
                </a:solidFill>
              </a:rPr>
              <a:t>J</a:t>
            </a:r>
            <a:r>
              <a:rPr lang="en-US" dirty="0">
                <a:solidFill>
                  <a:srgbClr val="FF0000"/>
                </a:solidFill>
              </a:rPr>
              <a:t> is </a:t>
            </a:r>
            <a:r>
              <a:rPr lang="en-US" b="1" dirty="0">
                <a:solidFill>
                  <a:srgbClr val="FF0000"/>
                </a:solidFill>
              </a:rPr>
              <a:t>sensitive</a:t>
            </a:r>
            <a:r>
              <a:rPr lang="en-US" dirty="0">
                <a:solidFill>
                  <a:srgbClr val="FF0000"/>
                </a:solidFill>
              </a:rPr>
              <a:t> to it!!!!</a:t>
            </a:r>
          </a:p>
        </p:txBody>
      </p:sp>
    </p:spTree>
    <p:extLst>
      <p:ext uri="{BB962C8B-B14F-4D97-AF65-F5344CB8AC3E}">
        <p14:creationId xmlns:p14="http://schemas.microsoft.com/office/powerpoint/2010/main" val="6928141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7143" y="2063576"/>
            <a:ext cx="49530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of forecast aspect ∆</a:t>
            </a:r>
            <a:r>
              <a:rPr lang="en-US" i="1" dirty="0"/>
              <a:t>J</a:t>
            </a:r>
            <a:r>
              <a:rPr lang="en-US" i="1" baseline="-25000" dirty="0"/>
              <a:t>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50790" y="3793522"/>
            <a:ext cx="9949968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Let </a:t>
            </a:r>
            <a:r>
              <a:rPr lang="en-US" sz="2000" i="1" dirty="0"/>
              <a:t>J</a:t>
            </a:r>
            <a:r>
              <a:rPr lang="en-US" sz="2000" i="1" baseline="-25000" dirty="0"/>
              <a:t>N</a:t>
            </a:r>
            <a:r>
              <a:rPr lang="en-US" sz="2000" dirty="0"/>
              <a:t> be surface pressure at one point, say 30˚N 60˚W, at time </a:t>
            </a:r>
            <a:r>
              <a:rPr lang="en-US" sz="2000" i="1" dirty="0"/>
              <a:t>N</a:t>
            </a:r>
          </a:p>
          <a:p>
            <a:endParaRPr lang="en-US" sz="2000" i="1" dirty="0"/>
          </a:p>
          <a:p>
            <a:r>
              <a:rPr lang="en-US" sz="2000" dirty="0"/>
              <a:t>∆</a:t>
            </a:r>
            <a:r>
              <a:rPr lang="en-US" sz="2000" i="1" dirty="0"/>
              <a:t>J</a:t>
            </a:r>
            <a:r>
              <a:rPr lang="en-US" sz="2000" i="1" baseline="-25000" dirty="0"/>
              <a:t>N</a:t>
            </a:r>
            <a:r>
              <a:rPr lang="en-US" sz="2000" dirty="0"/>
              <a:t> is the change in surface pressure at that place and time</a:t>
            </a:r>
          </a:p>
          <a:p>
            <a:endParaRPr lang="en-US" sz="2000" dirty="0"/>
          </a:p>
          <a:p>
            <a:r>
              <a:rPr lang="en-US" sz="2000" dirty="0"/>
              <a:t>At time </a:t>
            </a:r>
            <a:r>
              <a:rPr lang="en-US" sz="2000" i="1" dirty="0"/>
              <a:t>N</a:t>
            </a:r>
            <a:r>
              <a:rPr lang="en-US" sz="2000" dirty="0"/>
              <a:t>, </a:t>
            </a:r>
            <a:r>
              <a:rPr lang="en-US" sz="2000" i="1" dirty="0"/>
              <a:t>this</a:t>
            </a:r>
            <a:r>
              <a:rPr lang="en-US" sz="2000" dirty="0"/>
              <a:t> ∆</a:t>
            </a:r>
            <a:r>
              <a:rPr lang="en-US" sz="2000" i="1" dirty="0"/>
              <a:t>J</a:t>
            </a:r>
            <a:r>
              <a:rPr lang="en-US" sz="2000" i="1" baseline="-25000" dirty="0"/>
              <a:t>N</a:t>
            </a:r>
            <a:r>
              <a:rPr lang="en-US" sz="2000" dirty="0"/>
              <a:t> is sensitive to only </a:t>
            </a:r>
            <a:r>
              <a:rPr lang="en-US" sz="2000" i="1" dirty="0"/>
              <a:t>one</a:t>
            </a:r>
            <a:r>
              <a:rPr lang="en-US" sz="2000" dirty="0"/>
              <a:t> variable and location – pressure at that very location</a:t>
            </a:r>
          </a:p>
          <a:p>
            <a:endParaRPr lang="en-US" sz="2000" dirty="0"/>
          </a:p>
          <a:p>
            <a:r>
              <a:rPr lang="en-US" sz="2000" dirty="0"/>
              <a:t>Therefore, of the </a:t>
            </a:r>
            <a:r>
              <a:rPr lang="en-US" sz="2000" i="1" dirty="0"/>
              <a:t>p</a:t>
            </a:r>
            <a:r>
              <a:rPr lang="en-US" sz="2000" dirty="0"/>
              <a:t> x </a:t>
            </a:r>
            <a:r>
              <a:rPr lang="en-US" sz="2000" i="1" dirty="0"/>
              <a:t>M</a:t>
            </a:r>
            <a:r>
              <a:rPr lang="en-US" sz="2000" dirty="0"/>
              <a:t> terms in the sum, </a:t>
            </a:r>
            <a:r>
              <a:rPr lang="en-US" sz="2000" u="sng" dirty="0"/>
              <a:t>only one sensitivity is nonzero</a:t>
            </a:r>
            <a:r>
              <a:rPr lang="en-US" sz="2000" dirty="0"/>
              <a:t>, and it is </a:t>
            </a:r>
            <a:r>
              <a:rPr lang="en-US" sz="2000" u="sng" dirty="0"/>
              <a:t>equal to 1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FF0000"/>
                </a:solidFill>
              </a:rPr>
              <a:t>Thus ∆</a:t>
            </a:r>
            <a:r>
              <a:rPr lang="en-US" sz="2000" b="1" i="1" dirty="0">
                <a:solidFill>
                  <a:srgbClr val="FF0000"/>
                </a:solidFill>
              </a:rPr>
              <a:t>J</a:t>
            </a:r>
            <a:r>
              <a:rPr lang="en-US" sz="2000" b="1" i="1" baseline="-25000" dirty="0">
                <a:solidFill>
                  <a:srgbClr val="FF0000"/>
                </a:solidFill>
              </a:rPr>
              <a:t>N</a:t>
            </a:r>
            <a:r>
              <a:rPr lang="en-US" sz="2000" b="1" dirty="0">
                <a:solidFill>
                  <a:srgbClr val="FF0000"/>
                </a:solidFill>
              </a:rPr>
              <a:t> is KNOWN information and is TRIVIAL</a:t>
            </a:r>
          </a:p>
        </p:txBody>
      </p:sp>
    </p:spTree>
    <p:extLst>
      <p:ext uri="{BB962C8B-B14F-4D97-AF65-F5344CB8AC3E}">
        <p14:creationId xmlns:p14="http://schemas.microsoft.com/office/powerpoint/2010/main" val="1755566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Rewrite as an inner product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b="1" dirty="0"/>
              <a:t>Postulate</a:t>
            </a:r>
            <a:r>
              <a:rPr lang="en-US" dirty="0"/>
              <a:t> the </a:t>
            </a:r>
            <a:r>
              <a:rPr lang="en-US" b="1" dirty="0" err="1"/>
              <a:t>adjoint</a:t>
            </a:r>
            <a:r>
              <a:rPr lang="en-US" b="1" dirty="0"/>
              <a:t> model</a:t>
            </a:r>
            <a:r>
              <a:rPr lang="en-US" dirty="0"/>
              <a:t>, a prediction model for sensitivity </a:t>
            </a:r>
            <a:r>
              <a:rPr lang="en-US" b="1" dirty="0"/>
              <a:t>x</a:t>
            </a:r>
            <a:r>
              <a:rPr lang="en-US" dirty="0"/>
              <a:t>*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057" y="2347782"/>
            <a:ext cx="7340600" cy="1371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this less trivial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18</a:t>
            </a:fld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6474941" y="1978969"/>
            <a:ext cx="1989437" cy="776590"/>
          </a:xfrm>
          <a:custGeom>
            <a:avLst/>
            <a:gdLst>
              <a:gd name="connsiteX0" fmla="*/ 0 w 1989437"/>
              <a:gd name="connsiteY0" fmla="*/ 393530 h 776590"/>
              <a:gd name="connsiteX1" fmla="*/ 988540 w 1989437"/>
              <a:gd name="connsiteY1" fmla="*/ 10471 h 776590"/>
              <a:gd name="connsiteX2" fmla="*/ 1940010 w 1989437"/>
              <a:gd name="connsiteY2" fmla="*/ 764233 h 776590"/>
              <a:gd name="connsiteX3" fmla="*/ 1940010 w 1989437"/>
              <a:gd name="connsiteY3" fmla="*/ 764233 h 776590"/>
              <a:gd name="connsiteX4" fmla="*/ 1989437 w 1989437"/>
              <a:gd name="connsiteY4" fmla="*/ 776590 h 7765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89437" h="776590">
                <a:moveTo>
                  <a:pt x="0" y="393530"/>
                </a:moveTo>
                <a:cubicBezTo>
                  <a:pt x="332602" y="171108"/>
                  <a:pt x="665205" y="-51313"/>
                  <a:pt x="988540" y="10471"/>
                </a:cubicBezTo>
                <a:cubicBezTo>
                  <a:pt x="1311875" y="72255"/>
                  <a:pt x="1940010" y="764233"/>
                  <a:pt x="1940010" y="764233"/>
                </a:cubicBezTo>
                <a:lnTo>
                  <a:pt x="1940010" y="764233"/>
                </a:lnTo>
                <a:lnTo>
                  <a:pt x="1989437" y="776590"/>
                </a:lnTo>
              </a:path>
            </a:pathLst>
          </a:custGeom>
          <a:noFill/>
          <a:ln w="3810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31945" y="4653520"/>
            <a:ext cx="3187700" cy="12827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277231" y="4653520"/>
            <a:ext cx="5737533" cy="203132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Take the TLM model and</a:t>
            </a:r>
          </a:p>
          <a:p>
            <a:pPr marL="342900" indent="-342900">
              <a:buAutoNum type="alphaLcParenBoth"/>
            </a:pPr>
            <a:r>
              <a:rPr lang="en-US" dirty="0">
                <a:solidFill>
                  <a:srgbClr val="FF0000"/>
                </a:solidFill>
              </a:rPr>
              <a:t>Replace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’’ by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dirty="0">
                <a:solidFill>
                  <a:srgbClr val="FF0000"/>
                </a:solidFill>
              </a:rPr>
              <a:t>*</a:t>
            </a:r>
          </a:p>
          <a:p>
            <a:pPr marL="342900" indent="-342900">
              <a:buAutoNum type="alphaLcParenBoth"/>
            </a:pPr>
            <a:r>
              <a:rPr lang="en-US" dirty="0">
                <a:solidFill>
                  <a:srgbClr val="FF0000"/>
                </a:solidFill>
              </a:rPr>
              <a:t>Transpose </a:t>
            </a:r>
            <a:r>
              <a:rPr lang="en-US" b="1" dirty="0">
                <a:solidFill>
                  <a:srgbClr val="FF0000"/>
                </a:solidFill>
              </a:rPr>
              <a:t>C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</a:p>
          <a:p>
            <a:pPr marL="342900" indent="-342900">
              <a:buAutoNum type="alphaLcParenBoth"/>
            </a:pPr>
            <a:r>
              <a:rPr lang="en-US" dirty="0">
                <a:solidFill>
                  <a:srgbClr val="FF0000"/>
                </a:solidFill>
              </a:rPr>
              <a:t>Operate it </a:t>
            </a:r>
            <a:r>
              <a:rPr lang="en-US" i="1" dirty="0">
                <a:solidFill>
                  <a:srgbClr val="FF0000"/>
                </a:solidFill>
              </a:rPr>
              <a:t>backwards</a:t>
            </a:r>
          </a:p>
          <a:p>
            <a:pPr marL="342900" indent="-342900">
              <a:buAutoNum type="alphaLcParenBoth"/>
            </a:pPr>
            <a:endParaRPr lang="en-US" i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Note </a:t>
            </a:r>
            <a:r>
              <a:rPr lang="en-US" b="1" dirty="0" err="1">
                <a:solidFill>
                  <a:srgbClr val="FF0000"/>
                </a:solidFill>
              </a:rPr>
              <a:t>C</a:t>
            </a:r>
            <a:r>
              <a:rPr lang="en-US" b="1" i="1" baseline="-25000" dirty="0" err="1">
                <a:solidFill>
                  <a:srgbClr val="FF0000"/>
                </a:solidFill>
              </a:rPr>
              <a:t>n</a:t>
            </a:r>
            <a:r>
              <a:rPr lang="en-US" b="1" baseline="30000" dirty="0" err="1">
                <a:solidFill>
                  <a:srgbClr val="FF0000"/>
                </a:solidFill>
              </a:rPr>
              <a:t>T</a:t>
            </a:r>
            <a:r>
              <a:rPr lang="en-US" b="1" dirty="0">
                <a:solidFill>
                  <a:srgbClr val="FF0000"/>
                </a:solidFill>
              </a:rPr>
              <a:t> ≠ C</a:t>
            </a:r>
            <a:r>
              <a:rPr lang="en-US" b="1" i="1" baseline="-25000" dirty="0">
                <a:solidFill>
                  <a:srgbClr val="FF0000"/>
                </a:solidFill>
              </a:rPr>
              <a:t>n</a:t>
            </a:r>
            <a:r>
              <a:rPr lang="en-US" b="1" baseline="30000" dirty="0">
                <a:solidFill>
                  <a:srgbClr val="FF0000"/>
                </a:solidFill>
              </a:rPr>
              <a:t>-1</a:t>
            </a:r>
            <a:r>
              <a:rPr lang="en-US" b="1" dirty="0">
                <a:solidFill>
                  <a:srgbClr val="FF0000"/>
                </a:solidFill>
              </a:rPr>
              <a:t>, so we are NOT running the TLM backwards</a:t>
            </a:r>
          </a:p>
          <a:p>
            <a:r>
              <a:rPr lang="en-US" b="1" dirty="0">
                <a:solidFill>
                  <a:srgbClr val="FF0000"/>
                </a:solidFill>
              </a:rPr>
              <a:t>ALSO, C</a:t>
            </a:r>
            <a:r>
              <a:rPr lang="en-US" b="1" i="1" baseline="-25000" dirty="0">
                <a:solidFill>
                  <a:srgbClr val="FF0000"/>
                </a:solidFill>
              </a:rPr>
              <a:t>n</a:t>
            </a:r>
            <a:r>
              <a:rPr lang="en-US" b="1" dirty="0">
                <a:solidFill>
                  <a:srgbClr val="FF0000"/>
                </a:solidFill>
              </a:rPr>
              <a:t> cannot usually be inverted anyway </a:t>
            </a:r>
            <a:r>
              <a:rPr lang="en-US" dirty="0">
                <a:solidFill>
                  <a:srgbClr val="FF0000"/>
                </a:solidFill>
              </a:rPr>
              <a:t>(not full rank)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731741" y="4399005"/>
            <a:ext cx="0" cy="148281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731741" y="4386649"/>
            <a:ext cx="420129" cy="12356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188939" y="4250723"/>
            <a:ext cx="14134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75000"/>
                  </a:schemeClr>
                </a:solidFill>
              </a:rPr>
              <a:t>From control run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06B8A4-780B-DF4C-8ED7-BCDAB0C3F4F4}"/>
              </a:ext>
            </a:extLst>
          </p:cNvPr>
          <p:cNvSpPr txBox="1"/>
          <p:nvPr/>
        </p:nvSpPr>
        <p:spPr>
          <a:xfrm>
            <a:off x="7287603" y="1585053"/>
            <a:ext cx="28634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Renaming sensitivity for convenience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F815A1-62E7-CE4A-82BB-0B1AC3F22907}"/>
              </a:ext>
            </a:extLst>
          </p:cNvPr>
          <p:cNvSpPr txBox="1"/>
          <p:nvPr/>
        </p:nvSpPr>
        <p:spPr>
          <a:xfrm>
            <a:off x="761513" y="4803625"/>
            <a:ext cx="9421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/>
              <a:t>TLM</a:t>
            </a:r>
          </a:p>
          <a:p>
            <a:pPr algn="r"/>
            <a:endParaRPr lang="en-US" sz="2000" dirty="0"/>
          </a:p>
          <a:p>
            <a:pPr algn="r"/>
            <a:r>
              <a:rPr lang="en-US" sz="2000" dirty="0"/>
              <a:t>Adjoint</a:t>
            </a:r>
          </a:p>
        </p:txBody>
      </p:sp>
    </p:spTree>
    <p:extLst>
      <p:ext uri="{BB962C8B-B14F-4D97-AF65-F5344CB8AC3E}">
        <p14:creationId xmlns:p14="http://schemas.microsoft.com/office/powerpoint/2010/main" val="52181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TLM vs. </a:t>
            </a:r>
            <a:r>
              <a:rPr lang="en-US" dirty="0" err="1"/>
              <a:t>adjoint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19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6862" y="3269563"/>
            <a:ext cx="3187700" cy="1282700"/>
          </a:xfrm>
          <a:prstGeom prst="rect">
            <a:avLst/>
          </a:prstGeom>
        </p:spPr>
      </p:pic>
      <p:cxnSp>
        <p:nvCxnSpPr>
          <p:cNvPr id="8" name="Elbow Connector 7"/>
          <p:cNvCxnSpPr/>
          <p:nvPr/>
        </p:nvCxnSpPr>
        <p:spPr>
          <a:xfrm rot="16200000" flipH="1">
            <a:off x="5742289" y="2512027"/>
            <a:ext cx="716691" cy="585916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290550" y="2050986"/>
            <a:ext cx="71786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The control run “information” used to step </a:t>
            </a:r>
            <a:r>
              <a:rPr lang="en-US" b="1" dirty="0">
                <a:solidFill>
                  <a:srgbClr val="FF0000"/>
                </a:solidFill>
              </a:rPr>
              <a:t>perturbations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/>
              <a:t>forward</a:t>
            </a:r>
            <a:r>
              <a:rPr lang="en-US" dirty="0"/>
              <a:t> in time...</a:t>
            </a:r>
          </a:p>
        </p:txBody>
      </p:sp>
      <p:cxnSp>
        <p:nvCxnSpPr>
          <p:cNvPr id="11" name="Elbow Connector 10"/>
          <p:cNvCxnSpPr/>
          <p:nvPr/>
        </p:nvCxnSpPr>
        <p:spPr>
          <a:xfrm rot="5400000" flipH="1" flipV="1">
            <a:off x="5782306" y="4639098"/>
            <a:ext cx="716691" cy="585916"/>
          </a:xfrm>
          <a:prstGeom prst="bentConnector3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897203" y="5366251"/>
            <a:ext cx="59434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...is </a:t>
            </a:r>
            <a:r>
              <a:rPr lang="en-US" i="1" dirty="0"/>
              <a:t>transposed</a:t>
            </a:r>
            <a:r>
              <a:rPr lang="en-US" dirty="0"/>
              <a:t> and used to step </a:t>
            </a:r>
            <a:r>
              <a:rPr lang="en-US" b="1" dirty="0">
                <a:solidFill>
                  <a:srgbClr val="FF0000"/>
                </a:solidFill>
              </a:rPr>
              <a:t>sensitivity </a:t>
            </a:r>
            <a:r>
              <a:rPr lang="en-US" i="1" dirty="0"/>
              <a:t>backwards </a:t>
            </a:r>
            <a:r>
              <a:rPr lang="en-US" dirty="0"/>
              <a:t>in time</a:t>
            </a:r>
          </a:p>
        </p:txBody>
      </p:sp>
    </p:spTree>
    <p:extLst>
      <p:ext uri="{BB962C8B-B14F-4D97-AF65-F5344CB8AC3E}">
        <p14:creationId xmlns:p14="http://schemas.microsoft.com/office/powerpoint/2010/main" val="9970815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 often look at a forecast and wonder “where did this come from” and “how could this be changed”, especially if it involves forecast error</a:t>
            </a:r>
          </a:p>
          <a:p>
            <a:r>
              <a:rPr lang="en-US" dirty="0"/>
              <a:t>Often our strategy involves posing a hypothesis that explains the error’s origin, changing the model initial conditions and/or model parameters/physics to compensate, and running the model… usually over and over and over</a:t>
            </a:r>
          </a:p>
          <a:p>
            <a:r>
              <a:rPr lang="en-US" dirty="0"/>
              <a:t>Ideally, we want an </a:t>
            </a:r>
            <a:r>
              <a:rPr lang="en-US" b="1" dirty="0"/>
              <a:t>active, dynamic tracer </a:t>
            </a:r>
            <a:r>
              <a:rPr lang="en-US" dirty="0"/>
              <a:t>that shows how the error came about in the model – </a:t>
            </a:r>
            <a:r>
              <a:rPr lang="en-US" u="sng" dirty="0"/>
              <a:t>which fields, where, and when</a:t>
            </a:r>
          </a:p>
          <a:p>
            <a:r>
              <a:rPr lang="en-US" dirty="0"/>
              <a:t>The adjoint model is a simplified and transformed version of the forward model that runs </a:t>
            </a:r>
            <a:r>
              <a:rPr lang="en-US" b="1" dirty="0"/>
              <a:t>backwards</a:t>
            </a:r>
          </a:p>
          <a:p>
            <a:pPr lvl="1"/>
            <a:r>
              <a:rPr lang="en-US" dirty="0"/>
              <a:t>The forward model predicts temperature, pressure, winds, etc., forward in time</a:t>
            </a:r>
          </a:p>
          <a:p>
            <a:pPr lvl="2"/>
            <a:r>
              <a:rPr lang="en-US" dirty="0"/>
              <a:t>“The future evolves from the past”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adjoint</a:t>
            </a:r>
            <a:r>
              <a:rPr lang="en-US" dirty="0"/>
              <a:t> model predicts </a:t>
            </a:r>
            <a:r>
              <a:rPr lang="en-US" i="1" dirty="0"/>
              <a:t>sensitivity</a:t>
            </a:r>
            <a:r>
              <a:rPr lang="en-US" dirty="0"/>
              <a:t> to temperature, pressure, winds, etc.., </a:t>
            </a:r>
            <a:r>
              <a:rPr lang="en-US" i="1" dirty="0"/>
              <a:t>backwards</a:t>
            </a:r>
            <a:r>
              <a:rPr lang="en-US" dirty="0"/>
              <a:t> in time</a:t>
            </a:r>
          </a:p>
          <a:p>
            <a:pPr lvl="2"/>
            <a:r>
              <a:rPr lang="en-US" dirty="0"/>
              <a:t>“Traces error back to its roots” (in theory)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815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TLM and </a:t>
            </a:r>
            <a:r>
              <a:rPr lang="en-US" dirty="0" err="1"/>
              <a:t>adjoint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Relating initial and final times for TLM and </a:t>
            </a:r>
            <a:r>
              <a:rPr lang="en-US" dirty="0" err="1"/>
              <a:t>adjoint</a:t>
            </a:r>
            <a:r>
              <a:rPr lang="en-US" dirty="0"/>
              <a:t> models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Next, we will make use of the </a:t>
            </a:r>
            <a:r>
              <a:rPr lang="en-US" dirty="0" err="1">
                <a:solidFill>
                  <a:srgbClr val="FF0000"/>
                </a:solidFill>
              </a:rPr>
              <a:t>adjoint</a:t>
            </a:r>
            <a:r>
              <a:rPr lang="en-US" dirty="0">
                <a:solidFill>
                  <a:srgbClr val="FF0000"/>
                </a:solidFill>
              </a:rPr>
              <a:t> property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This is how the </a:t>
            </a:r>
            <a:r>
              <a:rPr lang="en-US" dirty="0" err="1"/>
              <a:t>adjoint</a:t>
            </a:r>
            <a:r>
              <a:rPr lang="en-US" dirty="0"/>
              <a:t> model got its name…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20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700" y="2510136"/>
            <a:ext cx="2514600" cy="1244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0850" y="4544005"/>
            <a:ext cx="3670300" cy="5207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7454438-42BC-D246-87D3-5DBF9A8ABF99}"/>
              </a:ext>
            </a:extLst>
          </p:cNvPr>
          <p:cNvSpPr txBox="1"/>
          <p:nvPr/>
        </p:nvSpPr>
        <p:spPr>
          <a:xfrm>
            <a:off x="9748212" y="4418374"/>
            <a:ext cx="21865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a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b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are vectors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M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x 1</a:t>
            </a: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L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is a matrix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M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x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E61C399-8216-584A-AAE5-EF52492DD166}"/>
              </a:ext>
            </a:extLst>
          </p:cNvPr>
          <p:cNvSpPr txBox="1"/>
          <p:nvPr/>
        </p:nvSpPr>
        <p:spPr>
          <a:xfrm>
            <a:off x="9748211" y="2782669"/>
            <a:ext cx="23861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x”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x*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are vectors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M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x 1</a:t>
            </a:r>
          </a:p>
          <a:p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P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is a matrix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M</a:t>
            </a:r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 x </a:t>
            </a:r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9940398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recipe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78200" y="2479246"/>
            <a:ext cx="5435600" cy="26162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90586" y="2533135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trivial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71694" y="2342288"/>
            <a:ext cx="255730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by definition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relate final to initial time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invoke </a:t>
            </a:r>
            <a:r>
              <a:rPr lang="en-US" b="1" dirty="0" err="1">
                <a:solidFill>
                  <a:srgbClr val="FF0000"/>
                </a:solidFill>
              </a:rPr>
              <a:t>adjoint</a:t>
            </a:r>
            <a:r>
              <a:rPr lang="en-US" b="1" dirty="0">
                <a:solidFill>
                  <a:srgbClr val="FF0000"/>
                </a:solidFill>
              </a:rPr>
              <a:t> property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relate final to initial time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3465" y="5674454"/>
            <a:ext cx="2362200" cy="4191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02043" y="5647035"/>
            <a:ext cx="26982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Note therefore that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55848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recipe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8200" y="2479246"/>
            <a:ext cx="5435600" cy="26162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200400" y="2323070"/>
            <a:ext cx="1198605" cy="729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887729" y="4448433"/>
            <a:ext cx="1103871" cy="729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009320" y="2502928"/>
            <a:ext cx="97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KNOWN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104419" y="250292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TRIVIAL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893275" y="2323070"/>
            <a:ext cx="1927655" cy="729049"/>
          </a:xfrm>
          <a:prstGeom prst="rect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246257" y="4628291"/>
            <a:ext cx="978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KNOWN</a:t>
            </a:r>
          </a:p>
        </p:txBody>
      </p:sp>
      <p:sp>
        <p:nvSpPr>
          <p:cNvPr id="15" name="Oval 14"/>
          <p:cNvSpPr/>
          <p:nvPr/>
        </p:nvSpPr>
        <p:spPr>
          <a:xfrm>
            <a:off x="4658493" y="4460790"/>
            <a:ext cx="2063579" cy="803189"/>
          </a:xfrm>
          <a:prstGeom prst="ellipse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4966203" y="5465244"/>
            <a:ext cx="1468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</a:rPr>
              <a:t>NOT TRIVIAL!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6573795" y="5263979"/>
            <a:ext cx="840259" cy="66726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553039" y="5714826"/>
            <a:ext cx="416582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x</a:t>
            </a:r>
            <a:r>
              <a:rPr lang="en-US" baseline="-25000" dirty="0">
                <a:solidFill>
                  <a:schemeClr val="accent1"/>
                </a:solidFill>
              </a:rPr>
              <a:t>0</a:t>
            </a:r>
            <a:r>
              <a:rPr lang="en-US" dirty="0">
                <a:solidFill>
                  <a:schemeClr val="accent1"/>
                </a:solidFill>
              </a:rPr>
              <a:t>* identifies which perturbations </a:t>
            </a:r>
            <a:r>
              <a:rPr lang="en-US" b="1" dirty="0">
                <a:solidFill>
                  <a:schemeClr val="accent1"/>
                </a:solidFill>
              </a:rPr>
              <a:t>x</a:t>
            </a:r>
            <a:r>
              <a:rPr lang="en-US" dirty="0">
                <a:solidFill>
                  <a:schemeClr val="accent1"/>
                </a:solidFill>
              </a:rPr>
              <a:t>’’ have</a:t>
            </a:r>
          </a:p>
          <a:p>
            <a:r>
              <a:rPr lang="en-US" dirty="0">
                <a:solidFill>
                  <a:schemeClr val="accent1"/>
                </a:solidFill>
              </a:rPr>
              <a:t>  to be at the </a:t>
            </a:r>
            <a:r>
              <a:rPr lang="en-US" b="1" dirty="0">
                <a:solidFill>
                  <a:schemeClr val="accent1"/>
                </a:solidFill>
              </a:rPr>
              <a:t>initial time </a:t>
            </a:r>
            <a:r>
              <a:rPr lang="en-US" dirty="0">
                <a:solidFill>
                  <a:schemeClr val="accent1"/>
                </a:solidFill>
              </a:rPr>
              <a:t>to get that</a:t>
            </a:r>
          </a:p>
          <a:p>
            <a:r>
              <a:rPr lang="en-US" dirty="0">
                <a:solidFill>
                  <a:schemeClr val="accent1"/>
                </a:solidFill>
              </a:rPr>
              <a:t>  desired change to </a:t>
            </a:r>
            <a:r>
              <a:rPr lang="en-US" i="1" dirty="0">
                <a:solidFill>
                  <a:schemeClr val="accent1"/>
                </a:solidFill>
              </a:rPr>
              <a:t>J</a:t>
            </a:r>
            <a:r>
              <a:rPr lang="en-US" dirty="0">
                <a:solidFill>
                  <a:schemeClr val="accent1"/>
                </a:solidFill>
              </a:rPr>
              <a:t> at </a:t>
            </a:r>
            <a:r>
              <a:rPr lang="en-US" b="1" dirty="0">
                <a:solidFill>
                  <a:schemeClr val="accent1"/>
                </a:solidFill>
              </a:rPr>
              <a:t>final time </a:t>
            </a:r>
            <a:r>
              <a:rPr lang="en-US" i="1" dirty="0">
                <a:solidFill>
                  <a:schemeClr val="accent1"/>
                </a:solidFill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775467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Integrating the </a:t>
            </a:r>
            <a:r>
              <a:rPr lang="en-US" dirty="0" err="1"/>
              <a:t>adjoint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23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491" y="2429819"/>
            <a:ext cx="5435600" cy="2616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4397" y="1690688"/>
            <a:ext cx="3187700" cy="12827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981565" y="3472249"/>
            <a:ext cx="4754700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(1) Run the control model forwards to time </a:t>
            </a:r>
            <a:r>
              <a:rPr lang="en-US" i="1" dirty="0"/>
              <a:t>N</a:t>
            </a:r>
          </a:p>
          <a:p>
            <a:r>
              <a:rPr lang="en-US" dirty="0"/>
              <a:t>	and archive </a:t>
            </a:r>
            <a:r>
              <a:rPr lang="en-US" b="1" dirty="0"/>
              <a:t>C</a:t>
            </a:r>
            <a:r>
              <a:rPr lang="en-US" i="1" baseline="-25000" dirty="0"/>
              <a:t>n</a:t>
            </a:r>
            <a:r>
              <a:rPr lang="en-US" dirty="0"/>
              <a:t> every time step (ideally)</a:t>
            </a:r>
          </a:p>
          <a:p>
            <a:endParaRPr lang="en-US" dirty="0"/>
          </a:p>
          <a:p>
            <a:r>
              <a:rPr lang="en-US" dirty="0"/>
              <a:t>(2) Initialize adjoint model at time </a:t>
            </a:r>
            <a:r>
              <a:rPr lang="en-US" i="1" dirty="0"/>
              <a:t>N</a:t>
            </a:r>
          </a:p>
          <a:p>
            <a:endParaRPr lang="en-US" dirty="0"/>
          </a:p>
          <a:p>
            <a:r>
              <a:rPr lang="en-US" dirty="0"/>
              <a:t>(3) Integrate adjoint model backwards,</a:t>
            </a:r>
          </a:p>
          <a:p>
            <a:r>
              <a:rPr lang="en-US" dirty="0"/>
              <a:t>	reading in </a:t>
            </a:r>
            <a:r>
              <a:rPr lang="en-US" b="1" dirty="0"/>
              <a:t>C</a:t>
            </a:r>
            <a:r>
              <a:rPr lang="en-US" i="1" baseline="-25000" dirty="0"/>
              <a:t>n</a:t>
            </a:r>
            <a:r>
              <a:rPr lang="en-US" dirty="0"/>
              <a:t> from archive</a:t>
            </a:r>
          </a:p>
          <a:p>
            <a:endParaRPr lang="en-US" dirty="0"/>
          </a:p>
          <a:p>
            <a:r>
              <a:rPr lang="en-US" i="1" dirty="0">
                <a:solidFill>
                  <a:srgbClr val="FF0000"/>
                </a:solidFill>
              </a:rPr>
              <a:t>You DON’T need to integrate the TLM at all!!!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3D957B4-5E03-734F-B4BC-4E39B309DC79}"/>
              </a:ext>
            </a:extLst>
          </p:cNvPr>
          <p:cNvCxnSpPr/>
          <p:nvPr/>
        </p:nvCxnSpPr>
        <p:spPr>
          <a:xfrm flipV="1">
            <a:off x="7625443" y="1916692"/>
            <a:ext cx="3536654" cy="1632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2689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summarize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control simulation is made by integrating a (likely nonlinear) model forward in time, producing forecasts of temperature, pressure, winds, etc..</a:t>
            </a:r>
          </a:p>
          <a:p>
            <a:r>
              <a:rPr lang="en-US" dirty="0"/>
              <a:t>The </a:t>
            </a:r>
            <a:r>
              <a:rPr lang="en-US" b="1" dirty="0"/>
              <a:t>tangent linear model</a:t>
            </a:r>
            <a:r>
              <a:rPr lang="en-US" dirty="0"/>
              <a:t> (TLM) is a </a:t>
            </a:r>
            <a:r>
              <a:rPr lang="en-US" i="1" dirty="0"/>
              <a:t>linearized</a:t>
            </a:r>
            <a:r>
              <a:rPr lang="en-US" dirty="0"/>
              <a:t> version of the forward model, producing forecasts of perturbations (deviations) from the control forecast</a:t>
            </a:r>
          </a:p>
          <a:p>
            <a:pPr lvl="1"/>
            <a:r>
              <a:rPr lang="en-US" dirty="0"/>
              <a:t>The inescapable assumption is the deviations are small (truncated Taylor series)</a:t>
            </a:r>
          </a:p>
          <a:p>
            <a:r>
              <a:rPr lang="en-US" dirty="0"/>
              <a:t>The </a:t>
            </a:r>
            <a:r>
              <a:rPr lang="en-US" b="1" dirty="0" err="1"/>
              <a:t>adjoint</a:t>
            </a:r>
            <a:r>
              <a:rPr lang="en-US" b="1" dirty="0"/>
              <a:t> model </a:t>
            </a:r>
            <a:r>
              <a:rPr lang="en-US" dirty="0"/>
              <a:t>is a transposed version of the TLM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adjoint</a:t>
            </a:r>
            <a:r>
              <a:rPr lang="en-US" dirty="0"/>
              <a:t> model runs </a:t>
            </a:r>
            <a:r>
              <a:rPr lang="en-US" b="1" dirty="0"/>
              <a:t>backwards</a:t>
            </a:r>
            <a:r>
              <a:rPr lang="en-US" dirty="0"/>
              <a:t> in time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adjoint</a:t>
            </a:r>
            <a:r>
              <a:rPr lang="en-US" dirty="0"/>
              <a:t> propagates </a:t>
            </a:r>
            <a:r>
              <a:rPr lang="en-US" i="1" dirty="0"/>
              <a:t>sensitivity</a:t>
            </a:r>
            <a:r>
              <a:rPr lang="en-US" dirty="0"/>
              <a:t> to temperature, pressure, winds, etc., backwards</a:t>
            </a:r>
          </a:p>
          <a:p>
            <a:pPr lvl="1"/>
            <a:r>
              <a:rPr lang="en-US" dirty="0"/>
              <a:t>It represents an active, dynamical “tracer” that shows </a:t>
            </a:r>
            <a:r>
              <a:rPr lang="en-US" dirty="0">
                <a:solidFill>
                  <a:srgbClr val="FF0000"/>
                </a:solidFill>
              </a:rPr>
              <a:t>how the </a:t>
            </a:r>
            <a:r>
              <a:rPr lang="en-US" i="1" dirty="0">
                <a:solidFill>
                  <a:srgbClr val="FF0000"/>
                </a:solidFill>
              </a:rPr>
              <a:t>model</a:t>
            </a:r>
            <a:r>
              <a:rPr lang="en-US" dirty="0">
                <a:solidFill>
                  <a:srgbClr val="FF0000"/>
                </a:solidFill>
              </a:rPr>
              <a:t> got to its final state</a:t>
            </a:r>
          </a:p>
          <a:p>
            <a:pPr lvl="1"/>
            <a:r>
              <a:rPr lang="en-US" dirty="0"/>
              <a:t>It also must assume that deviations are (and remain) small</a:t>
            </a:r>
          </a:p>
          <a:p>
            <a:r>
              <a:rPr lang="en-US" dirty="0"/>
              <a:t>Our simple examples involved differentiating the model differential equation to create the TLM.  In practice, we differentiate the model </a:t>
            </a:r>
            <a:r>
              <a:rPr lang="en-US" b="1" dirty="0"/>
              <a:t>code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For code with a lot of complicated physics, especially on/off switches (microphysics!!!), this is very difficult.  Software exists to automate some of this.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3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9C9C2-9DEF-3A40-A284-B504D6272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Adjoint models and data assimilation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1D92E8-C5E1-B14B-912C-CB07D0EA6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Most common use for TLM/adjoint models: they are integral to 4-dimensional variational data assimilation (4D-Var)</a:t>
            </a:r>
          </a:p>
          <a:p>
            <a:r>
              <a:rPr lang="en-US" dirty="0"/>
              <a:t>WRF-ARW system also provides a TLM and adjoint version </a:t>
            </a:r>
          </a:p>
          <a:p>
            <a:pPr lvl="1"/>
            <a:r>
              <a:rPr lang="en-US" dirty="0"/>
              <a:t>But… only a small subset of model physics have adjoint versions available</a:t>
            </a:r>
          </a:p>
          <a:p>
            <a:r>
              <a:rPr lang="en-US" dirty="0"/>
              <a:t>Can be used to assess forecast sensitivity to observations (FSO), e.g., Zhang et al. (2015):</a:t>
            </a:r>
          </a:p>
          <a:p>
            <a:pPr lvl="1"/>
            <a:r>
              <a:rPr lang="en-US" dirty="0"/>
              <a:t>“In addition to the </a:t>
            </a:r>
            <a:r>
              <a:rPr lang="en-US" b="1" dirty="0"/>
              <a:t>traditional observation-denial method</a:t>
            </a:r>
            <a:r>
              <a:rPr lang="en-US" dirty="0"/>
              <a:t>, often referred to as Observation System Experiments (OSEs)… the adjoint-based </a:t>
            </a:r>
            <a:r>
              <a:rPr lang="en-US" b="1" dirty="0"/>
              <a:t>forecast sensitivity to observation</a:t>
            </a:r>
            <a:r>
              <a:rPr lang="en-US" dirty="0"/>
              <a:t> (FSO) method is an efficient approach to assess relative observation impact on a measured aspect of the forecast error. Unlike OSEs, which measure effects of a single observation on all forecast metrics, </a:t>
            </a:r>
            <a:r>
              <a:rPr lang="en-US" b="1" dirty="0"/>
              <a:t>FSO quantifies the response of a single forecast metric to all perturbations of the observing systems</a:t>
            </a:r>
            <a:r>
              <a:rPr lang="en-US" dirty="0"/>
              <a:t>. It can directly </a:t>
            </a:r>
            <a:r>
              <a:rPr lang="en-US" b="1" dirty="0"/>
              <a:t>assess the impact of any or all observations </a:t>
            </a:r>
            <a:r>
              <a:rPr lang="en-US" dirty="0"/>
              <a:t>used by a forecasting system during data assimilation </a:t>
            </a:r>
            <a:r>
              <a:rPr lang="en-US" b="1" dirty="0"/>
              <a:t>on a selected measure of short-range forecast error</a:t>
            </a:r>
            <a:r>
              <a:rPr lang="en-US" dirty="0"/>
              <a:t>…”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C75D9-A8F9-D94C-B41E-5D2F23171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4758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A5D477A-E7C5-6143-B4BB-D784B15B793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[end]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927C9292-052F-444A-BA52-AE04B11701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F78C40-A9E6-D64D-924D-0A947A6E6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734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simple problem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1D wave equation: </a:t>
            </a:r>
            <a:r>
              <a:rPr lang="en-US" i="1" dirty="0"/>
              <a:t>M</a:t>
            </a:r>
            <a:r>
              <a:rPr lang="en-US" dirty="0"/>
              <a:t> real (interior) grid points, 1 prognostic variable, 2 time level scheme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Rewrite in explicit form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2819400"/>
            <a:ext cx="5791200" cy="12192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5000" y="4874054"/>
            <a:ext cx="5842000" cy="965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490886" y="4001294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c</a:t>
            </a:r>
            <a:r>
              <a:rPr lang="en-US"/>
              <a:t> </a:t>
            </a:r>
            <a:r>
              <a:rPr lang="en-US" dirty="0"/>
              <a:t>&gt; 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76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matrix form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797030"/>
            <a:ext cx="10515600" cy="4351338"/>
          </a:xfrm>
        </p:spPr>
        <p:txBody>
          <a:bodyPr/>
          <a:lstStyle/>
          <a:p>
            <a:r>
              <a:rPr lang="en-US" dirty="0"/>
              <a:t>Write in matrix form (interior points </a:t>
            </a:r>
            <a:r>
              <a:rPr lang="en-US" i="1" dirty="0"/>
              <a:t>j</a:t>
            </a:r>
            <a:r>
              <a:rPr lang="en-US" dirty="0"/>
              <a:t> = 1, 2, …, </a:t>
            </a:r>
            <a:r>
              <a:rPr lang="en-US" i="1" dirty="0"/>
              <a:t>M</a:t>
            </a:r>
            <a:r>
              <a:rPr lang="en-US" dirty="0"/>
              <a:t>)</a:t>
            </a:r>
          </a:p>
        </p:txBody>
      </p:sp>
      <p:sp>
        <p:nvSpPr>
          <p:cNvPr id="8" name="Rectangle 7"/>
          <p:cNvSpPr/>
          <p:nvPr/>
        </p:nvSpPr>
        <p:spPr>
          <a:xfrm>
            <a:off x="4473146" y="5881816"/>
            <a:ext cx="3188043" cy="729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88538" y="509045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</a:t>
            </a:r>
            <a:r>
              <a:rPr lang="en-US" dirty="0"/>
              <a:t>x1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24480" y="5082739"/>
            <a:ext cx="678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/>
              <a:t>M</a:t>
            </a:r>
            <a:r>
              <a:rPr lang="en-US" dirty="0" err="1"/>
              <a:t>x</a:t>
            </a:r>
            <a:r>
              <a:rPr lang="en-US" i="1" dirty="0" err="1"/>
              <a:t>M</a:t>
            </a:r>
            <a:endParaRPr lang="en-US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11111994" y="5082739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M</a:t>
            </a:r>
            <a:r>
              <a:rPr lang="en-US" dirty="0"/>
              <a:t>x1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4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047470" y="6026090"/>
            <a:ext cx="36869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rgbClr val="FF0000"/>
                </a:solidFill>
              </a:rPr>
              <a:t>For this simple problem, same </a:t>
            </a:r>
            <a:r>
              <a:rPr lang="en-US" sz="1400" b="1" i="1" dirty="0">
                <a:solidFill>
                  <a:srgbClr val="FF0000"/>
                </a:solidFill>
              </a:rPr>
              <a:t>B</a:t>
            </a:r>
            <a:r>
              <a:rPr lang="en-US" sz="1400" i="1" dirty="0">
                <a:solidFill>
                  <a:srgbClr val="FF0000"/>
                </a:solidFill>
              </a:rPr>
              <a:t> every time step.</a:t>
            </a:r>
          </a:p>
          <a:p>
            <a:r>
              <a:rPr lang="en-US" sz="1400" b="1" i="1" dirty="0">
                <a:solidFill>
                  <a:srgbClr val="FF0000"/>
                </a:solidFill>
              </a:rPr>
              <a:t>Not true for more realistic problems.</a:t>
            </a:r>
            <a:endParaRPr lang="en-US" b="1" i="1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62900" y="436196"/>
            <a:ext cx="3581400" cy="591710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5559" y="2657491"/>
            <a:ext cx="11468100" cy="2381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54059" y="6033184"/>
            <a:ext cx="386163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Boundary condition needs to be applied</a:t>
            </a:r>
          </a:p>
          <a:p>
            <a:r>
              <a:rPr lang="en-US" i="1" dirty="0">
                <a:solidFill>
                  <a:schemeClr val="bg1">
                    <a:lumMod val="65000"/>
                  </a:schemeClr>
                </a:solidFill>
              </a:rPr>
              <a:t>(currently presuming u=0 at left side)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4C4C7A7-37B9-5042-A598-7C63157E20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3702" y="6042809"/>
            <a:ext cx="2730500" cy="41910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80F3809-FC83-414C-85E6-049C98D920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18641" y="5742137"/>
            <a:ext cx="1580444" cy="26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43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620FDC03-A814-844E-B4DC-6EDE71598747}"/>
              </a:ext>
            </a:extLst>
          </p:cNvPr>
          <p:cNvSpPr/>
          <p:nvPr/>
        </p:nvSpPr>
        <p:spPr>
          <a:xfrm>
            <a:off x="8703733" y="3429000"/>
            <a:ext cx="2562578" cy="89464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8890758-2124-8C4A-B5DF-3C69632AA1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55100" y="396834"/>
            <a:ext cx="2730500" cy="4191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392AF339-ADFC-6C4B-8632-8B9ABC31C3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2300" y="2370310"/>
            <a:ext cx="5892800" cy="41783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integrate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Initial condition is </a:t>
            </a:r>
            <a:r>
              <a:rPr lang="en-US" b="1" i="1" dirty="0"/>
              <a:t>u</a:t>
            </a:r>
            <a:r>
              <a:rPr lang="en-US" i="1" baseline="-25000" dirty="0"/>
              <a:t>0</a:t>
            </a:r>
            <a:r>
              <a:rPr lang="en-US" dirty="0"/>
              <a:t>.  Integrate for </a:t>
            </a:r>
            <a:r>
              <a:rPr lang="en-US" i="1" dirty="0"/>
              <a:t>N</a:t>
            </a:r>
            <a:r>
              <a:rPr lang="en-US" dirty="0"/>
              <a:t> time steps.</a:t>
            </a:r>
          </a:p>
        </p:txBody>
      </p:sp>
      <p:sp>
        <p:nvSpPr>
          <p:cNvPr id="7" name="Rectangle 6"/>
          <p:cNvSpPr/>
          <p:nvPr/>
        </p:nvSpPr>
        <p:spPr>
          <a:xfrm>
            <a:off x="2932672" y="5972089"/>
            <a:ext cx="2936790" cy="729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79156" y="6056570"/>
            <a:ext cx="53053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We can relate the </a:t>
            </a:r>
            <a:r>
              <a:rPr lang="en-US" b="1" dirty="0">
                <a:solidFill>
                  <a:srgbClr val="FF0000"/>
                </a:solidFill>
              </a:rPr>
              <a:t>final forecast</a:t>
            </a:r>
            <a:r>
              <a:rPr lang="en-US" dirty="0">
                <a:solidFill>
                  <a:srgbClr val="FF0000"/>
                </a:solidFill>
              </a:rPr>
              <a:t> to the </a:t>
            </a:r>
            <a:r>
              <a:rPr lang="en-US" b="1" dirty="0">
                <a:solidFill>
                  <a:srgbClr val="FF0000"/>
                </a:solidFill>
              </a:rPr>
              <a:t>initial condition</a:t>
            </a:r>
          </a:p>
          <a:p>
            <a:r>
              <a:rPr lang="en-US" dirty="0">
                <a:solidFill>
                  <a:srgbClr val="FF0000"/>
                </a:solidFill>
              </a:rPr>
              <a:t>	through the </a:t>
            </a:r>
            <a:r>
              <a:rPr lang="en-US" b="1" i="1" dirty="0">
                <a:solidFill>
                  <a:srgbClr val="FF0000"/>
                </a:solidFill>
              </a:rPr>
              <a:t>transition matrix Q</a:t>
            </a:r>
            <a:r>
              <a:rPr lang="en-US" i="1" baseline="-250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5</a:t>
            </a:fld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643FBF6-79AC-A94D-9F8C-91386DDEEEBC}"/>
              </a:ext>
            </a:extLst>
          </p:cNvPr>
          <p:cNvSpPr/>
          <p:nvPr/>
        </p:nvSpPr>
        <p:spPr>
          <a:xfrm>
            <a:off x="8798011" y="230188"/>
            <a:ext cx="3188043" cy="729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FC768D4-F92A-734A-8106-3BA2DBC2FB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11167" y="3567547"/>
            <a:ext cx="2163233" cy="634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0D8FFF98-2ABF-3C4D-A70C-CA5D74FF03DA}"/>
              </a:ext>
            </a:extLst>
          </p:cNvPr>
          <p:cNvSpPr/>
          <p:nvPr/>
        </p:nvSpPr>
        <p:spPr>
          <a:xfrm>
            <a:off x="7100712" y="4788500"/>
            <a:ext cx="3314572" cy="15434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9D8DAEE-921C-8E4B-AB5D-A98F9FFE7E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12078" y="3219450"/>
            <a:ext cx="2413000" cy="419100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generalize model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x</a:t>
            </a:r>
            <a:r>
              <a:rPr lang="en-US" dirty="0"/>
              <a:t> is </a:t>
            </a:r>
            <a:r>
              <a:rPr lang="en-US" i="1" dirty="0"/>
              <a:t>p</a:t>
            </a:r>
            <a:r>
              <a:rPr lang="en-US" dirty="0"/>
              <a:t> prognostic fields x </a:t>
            </a:r>
            <a:r>
              <a:rPr lang="en-US" i="1" dirty="0"/>
              <a:t>M</a:t>
            </a:r>
            <a:r>
              <a:rPr lang="en-US" dirty="0"/>
              <a:t> interior </a:t>
            </a:r>
            <a:r>
              <a:rPr lang="en-US" dirty="0" err="1"/>
              <a:t>gridpoints</a:t>
            </a:r>
            <a:endParaRPr lang="en-US" dirty="0"/>
          </a:p>
          <a:p>
            <a:pPr lvl="1"/>
            <a:r>
              <a:rPr lang="en-US" i="1" dirty="0"/>
              <a:t>p</a:t>
            </a:r>
            <a:r>
              <a:rPr lang="en-US" dirty="0"/>
              <a:t> ≥ 4 (i.e., u, w,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q</a:t>
            </a:r>
            <a:r>
              <a:rPr lang="en-US" dirty="0"/>
              <a:t>’,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p</a:t>
            </a:r>
            <a:r>
              <a:rPr lang="en-US" dirty="0"/>
              <a:t>’,…) </a:t>
            </a:r>
          </a:p>
          <a:p>
            <a:pPr lvl="1"/>
            <a:r>
              <a:rPr lang="en-US" i="1" dirty="0"/>
              <a:t>M</a:t>
            </a:r>
            <a:r>
              <a:rPr lang="en-US" dirty="0"/>
              <a:t> = M</a:t>
            </a:r>
            <a:r>
              <a:rPr lang="en-US" baseline="-25000" dirty="0"/>
              <a:t>X</a:t>
            </a:r>
            <a:r>
              <a:rPr lang="en-US" dirty="0"/>
              <a:t> x M</a:t>
            </a:r>
            <a:r>
              <a:rPr lang="en-US" baseline="-25000" dirty="0"/>
              <a:t>Y</a:t>
            </a:r>
            <a:r>
              <a:rPr lang="en-US" dirty="0"/>
              <a:t> x M</a:t>
            </a:r>
            <a:r>
              <a:rPr lang="en-US" baseline="-25000" dirty="0"/>
              <a:t>Z</a:t>
            </a:r>
          </a:p>
        </p:txBody>
      </p:sp>
      <p:sp>
        <p:nvSpPr>
          <p:cNvPr id="7" name="Rectangle 6"/>
          <p:cNvSpPr/>
          <p:nvPr/>
        </p:nvSpPr>
        <p:spPr>
          <a:xfrm>
            <a:off x="4627605" y="3064475"/>
            <a:ext cx="2936790" cy="72904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6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CA8F7D0-A829-DD45-B40E-8F4CCE2F2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6752" y="4987218"/>
            <a:ext cx="2772205" cy="1169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903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linear model (TLM) #1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simple model equation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Examples: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6264" y="2451100"/>
            <a:ext cx="2628900" cy="977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6387" y="4029824"/>
            <a:ext cx="2336800" cy="977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04031" y="5485542"/>
            <a:ext cx="2108200" cy="9779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20680" y="2480593"/>
            <a:ext cx="354456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>
                <a:solidFill>
                  <a:srgbClr val="FF0000"/>
                </a:solidFill>
              </a:rPr>
              <a:t>u</a:t>
            </a:r>
            <a:r>
              <a:rPr lang="en-US" dirty="0">
                <a:solidFill>
                  <a:srgbClr val="FF0000"/>
                </a:solidFill>
              </a:rPr>
              <a:t> = prognostic variable</a:t>
            </a:r>
          </a:p>
          <a:p>
            <a:pPr marL="285750" indent="-285750">
              <a:buFont typeface="Symbol" charset="2"/>
              <a:buChar char="a"/>
            </a:pPr>
            <a:r>
              <a:rPr lang="en-US" dirty="0">
                <a:solidFill>
                  <a:srgbClr val="FF0000"/>
                </a:solidFill>
              </a:rPr>
              <a:t>= model parameter</a:t>
            </a:r>
          </a:p>
          <a:p>
            <a:pPr marL="285750" indent="-285750">
              <a:buFont typeface="Symbol" charset="2"/>
              <a:buChar char="a"/>
            </a:pP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Symbol" charset="2"/>
              <a:buChar char="a"/>
            </a:pP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Symbol" charset="2"/>
              <a:buChar char="a"/>
            </a:pP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Symbol" charset="2"/>
              <a:buChar char="a"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1D wave equation (parameter = -</a:t>
            </a:r>
            <a:r>
              <a:rPr lang="en-US" i="1" dirty="0">
                <a:solidFill>
                  <a:srgbClr val="FF0000"/>
                </a:solidFill>
              </a:rPr>
              <a:t>c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Exponential decay (parameter = -</a:t>
            </a:r>
            <a:r>
              <a:rPr lang="en-US" dirty="0">
                <a:solidFill>
                  <a:srgbClr val="FF0000"/>
                </a:solidFill>
                <a:latin typeface="Symbol" pitchFamily="2" charset="2"/>
              </a:rPr>
              <a:t>a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13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linear model (TLM)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Run the model </a:t>
            </a:r>
            <a:r>
              <a:rPr lang="en-US" b="1" dirty="0"/>
              <a:t>twice</a:t>
            </a:r>
            <a:r>
              <a:rPr lang="en-US" dirty="0"/>
              <a:t>, using two different initial conditions and/or two different values for parameter </a:t>
            </a:r>
            <a:r>
              <a:rPr lang="en-US" dirty="0">
                <a:latin typeface="Symbol" charset="2"/>
                <a:ea typeface="Symbol" charset="2"/>
                <a:cs typeface="Symbol" charset="2"/>
              </a:rPr>
              <a:t>a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Control solution </a:t>
            </a:r>
            <a:r>
              <a:rPr lang="en-US" dirty="0" err="1"/>
              <a:t>u</a:t>
            </a:r>
            <a:r>
              <a:rPr lang="en-US" baseline="-25000" dirty="0" err="1"/>
              <a:t>C</a:t>
            </a:r>
            <a:r>
              <a:rPr lang="en-US" dirty="0"/>
              <a:t>(</a:t>
            </a:r>
            <a:r>
              <a:rPr lang="en-US" dirty="0" err="1"/>
              <a:t>x,z,t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Alternative solution </a:t>
            </a:r>
            <a:r>
              <a:rPr lang="en-US" dirty="0" err="1"/>
              <a:t>u</a:t>
            </a:r>
            <a:r>
              <a:rPr lang="en-US" baseline="-25000" dirty="0" err="1"/>
              <a:t>A</a:t>
            </a:r>
            <a:r>
              <a:rPr lang="en-US" dirty="0"/>
              <a:t>(</a:t>
            </a:r>
            <a:r>
              <a:rPr lang="en-US" dirty="0" err="1"/>
              <a:t>x,z,t</a:t>
            </a:r>
            <a:r>
              <a:rPr lang="en-US" dirty="0"/>
              <a:t>)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[example: warmer vs. cooler thermal]</a:t>
            </a:r>
          </a:p>
          <a:p>
            <a:pPr lvl="1"/>
            <a:r>
              <a:rPr lang="en-US" dirty="0"/>
              <a:t>Control parameter </a:t>
            </a:r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a</a:t>
            </a:r>
            <a:r>
              <a:rPr lang="en-US" baseline="-25000" dirty="0" err="1"/>
              <a:t>C</a:t>
            </a:r>
            <a:endParaRPr lang="en-US" baseline="-25000" dirty="0"/>
          </a:p>
          <a:p>
            <a:pPr lvl="1"/>
            <a:r>
              <a:rPr lang="en-US" dirty="0"/>
              <a:t>Alternative parameter </a:t>
            </a:r>
            <a:r>
              <a:rPr lang="en-US" dirty="0" err="1">
                <a:latin typeface="Symbol" charset="2"/>
                <a:ea typeface="Symbol" charset="2"/>
                <a:cs typeface="Symbol" charset="2"/>
              </a:rPr>
              <a:t>a</a:t>
            </a:r>
            <a:r>
              <a:rPr lang="en-US" baseline="-25000" dirty="0" err="1"/>
              <a:t>A</a:t>
            </a:r>
            <a:r>
              <a:rPr lang="en-US" dirty="0"/>
              <a:t>	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[example: faster vs. slower sound speed]</a:t>
            </a:r>
          </a:p>
          <a:p>
            <a:r>
              <a:rPr lang="en-US" dirty="0"/>
              <a:t>Difference between simulations and their parameters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5854" y="5040485"/>
            <a:ext cx="6985000" cy="113030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079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Tangent linear model (TLM) #3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always subtract two simulations.</a:t>
            </a:r>
          </a:p>
          <a:p>
            <a:r>
              <a:rPr lang="en-US" dirty="0"/>
              <a:t>However, the TLM is a model that attempts to estimate the </a:t>
            </a:r>
            <a:r>
              <a:rPr lang="en-US" i="1" dirty="0"/>
              <a:t>difference between the control and alternative runs</a:t>
            </a:r>
            <a:r>
              <a:rPr lang="en-US" dirty="0"/>
              <a:t>, based on the </a:t>
            </a:r>
            <a:r>
              <a:rPr lang="en-US" i="1" dirty="0"/>
              <a:t>control run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00" y="3305430"/>
            <a:ext cx="6985000" cy="495300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>
            <a:off x="6437873" y="3877724"/>
            <a:ext cx="0" cy="471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8999840" y="3840653"/>
            <a:ext cx="0" cy="471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83636" y="446797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run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745603" y="4467972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run</a:t>
            </a:r>
          </a:p>
        </p:txBody>
      </p:sp>
      <p:cxnSp>
        <p:nvCxnSpPr>
          <p:cNvPr id="11" name="Straight Arrow Connector 10"/>
          <p:cNvCxnSpPr>
            <a:cxnSpLocks/>
          </p:cNvCxnSpPr>
          <p:nvPr/>
        </p:nvCxnSpPr>
        <p:spPr>
          <a:xfrm flipV="1">
            <a:off x="3849130" y="3873882"/>
            <a:ext cx="0" cy="47185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347757" y="4476487"/>
            <a:ext cx="1029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calculate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5260" y="5039502"/>
            <a:ext cx="6985000" cy="495300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3849130" y="5651337"/>
            <a:ext cx="0" cy="471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8991600" y="5574725"/>
            <a:ext cx="0" cy="47185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384826" y="6241585"/>
            <a:ext cx="9797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FF0000"/>
                </a:solidFill>
              </a:rPr>
              <a:t>TLM run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737363" y="6202044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run</a:t>
            </a:r>
          </a:p>
        </p:txBody>
      </p:sp>
      <p:cxnSp>
        <p:nvCxnSpPr>
          <p:cNvPr id="18" name="Straight Arrow Connector 17"/>
          <p:cNvCxnSpPr>
            <a:cxnSpLocks/>
          </p:cNvCxnSpPr>
          <p:nvPr/>
        </p:nvCxnSpPr>
        <p:spPr>
          <a:xfrm flipV="1">
            <a:off x="6418200" y="5618612"/>
            <a:ext cx="0" cy="47185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916827" y="6208860"/>
            <a:ext cx="1017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estimate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7265" y="3398108"/>
            <a:ext cx="127785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Instead of…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…do this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0144897" y="6123189"/>
            <a:ext cx="1847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Why?</a:t>
            </a:r>
            <a:r>
              <a:rPr lang="en-US" dirty="0"/>
              <a:t>  We’ll see…</a:t>
            </a: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C88D7-5CDE-1249-9F64-F32B05F315E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363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7518</TotalTime>
  <Words>1772</Words>
  <Application>Microsoft Macintosh PowerPoint</Application>
  <PresentationFormat>Widescreen</PresentationFormat>
  <Paragraphs>271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Symbol</vt:lpstr>
      <vt:lpstr>Office Theme</vt:lpstr>
      <vt:lpstr>Adjoint models: Theory</vt:lpstr>
      <vt:lpstr>Motivation</vt:lpstr>
      <vt:lpstr>Background: simple problem</vt:lpstr>
      <vt:lpstr>Background: matrix form</vt:lpstr>
      <vt:lpstr>Background: integrate model</vt:lpstr>
      <vt:lpstr>Background: generalize model</vt:lpstr>
      <vt:lpstr>Tangent linear model (TLM) #1</vt:lpstr>
      <vt:lpstr>Tangent linear model (TLM) #2</vt:lpstr>
      <vt:lpstr>Tangent linear model (TLM) #3</vt:lpstr>
      <vt:lpstr>Tangent linear model (TLM) - example</vt:lpstr>
      <vt:lpstr>Tangent linear model (TLM) #4</vt:lpstr>
      <vt:lpstr>Tangent linear model (TLM) #5</vt:lpstr>
      <vt:lpstr>Tangent linear model (TLM) #6</vt:lpstr>
      <vt:lpstr>Tangent linear model (TLM) #7</vt:lpstr>
      <vt:lpstr>Forecast aspect J</vt:lpstr>
      <vt:lpstr>Change of forecast aspect ∆JN</vt:lpstr>
      <vt:lpstr>Change of forecast aspect ∆JN</vt:lpstr>
      <vt:lpstr>Making this less trivial</vt:lpstr>
      <vt:lpstr>TLM vs. adjoint</vt:lpstr>
      <vt:lpstr>TLM and adjoint</vt:lpstr>
      <vt:lpstr>The recipe</vt:lpstr>
      <vt:lpstr>The recipe</vt:lpstr>
      <vt:lpstr>Integrating the adjoint</vt:lpstr>
      <vt:lpstr>To summarize</vt:lpstr>
      <vt:lpstr>Adjoint models and data assimilation</vt:lpstr>
      <vt:lpstr>[end]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Fovell, Robert</dc:creator>
  <cp:lastModifiedBy>Fovell, Robert</cp:lastModifiedBy>
  <cp:revision>159</cp:revision>
  <dcterms:created xsi:type="dcterms:W3CDTF">2015-12-01T13:45:36Z</dcterms:created>
  <dcterms:modified xsi:type="dcterms:W3CDTF">2021-11-17T18:24:35Z</dcterms:modified>
</cp:coreProperties>
</file>