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1"/>
  </p:notesMasterIdLst>
  <p:sldIdLst>
    <p:sldId id="256" r:id="rId2"/>
    <p:sldId id="300" r:id="rId3"/>
    <p:sldId id="301" r:id="rId4"/>
    <p:sldId id="259" r:id="rId5"/>
    <p:sldId id="292" r:id="rId6"/>
    <p:sldId id="293" r:id="rId7"/>
    <p:sldId id="306" r:id="rId8"/>
    <p:sldId id="258" r:id="rId9"/>
    <p:sldId id="302" r:id="rId10"/>
    <p:sldId id="303" r:id="rId11"/>
    <p:sldId id="304" r:id="rId12"/>
    <p:sldId id="305" r:id="rId13"/>
    <p:sldId id="273" r:id="rId14"/>
    <p:sldId id="260" r:id="rId15"/>
    <p:sldId id="279" r:id="rId16"/>
    <p:sldId id="264" r:id="rId17"/>
    <p:sldId id="268" r:id="rId18"/>
    <p:sldId id="263" r:id="rId19"/>
    <p:sldId id="265" r:id="rId20"/>
    <p:sldId id="280" r:id="rId21"/>
    <p:sldId id="281" r:id="rId22"/>
    <p:sldId id="282" r:id="rId23"/>
    <p:sldId id="283" r:id="rId24"/>
    <p:sldId id="284" r:id="rId25"/>
    <p:sldId id="270" r:id="rId26"/>
    <p:sldId id="271" r:id="rId27"/>
    <p:sldId id="269" r:id="rId28"/>
    <p:sldId id="272" r:id="rId29"/>
    <p:sldId id="267" r:id="rId30"/>
    <p:sldId id="274" r:id="rId31"/>
    <p:sldId id="287" r:id="rId32"/>
    <p:sldId id="275" r:id="rId33"/>
    <p:sldId id="276" r:id="rId34"/>
    <p:sldId id="277" r:id="rId35"/>
    <p:sldId id="266" r:id="rId36"/>
    <p:sldId id="299" r:id="rId37"/>
    <p:sldId id="261" r:id="rId38"/>
    <p:sldId id="262" r:id="rId39"/>
    <p:sldId id="286" r:id="rId40"/>
    <p:sldId id="285" r:id="rId41"/>
    <p:sldId id="298" r:id="rId42"/>
    <p:sldId id="289" r:id="rId43"/>
    <p:sldId id="288" r:id="rId44"/>
    <p:sldId id="290" r:id="rId45"/>
    <p:sldId id="291" r:id="rId46"/>
    <p:sldId id="295" r:id="rId47"/>
    <p:sldId id="296" r:id="rId48"/>
    <p:sldId id="297" r:id="rId49"/>
    <p:sldId id="29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66" d="100"/>
          <a:sy n="66" d="100"/>
        </p:scale>
        <p:origin x="-1608" y="-112"/>
      </p:cViewPr>
      <p:guideLst>
        <p:guide orient="horz" pos="23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CC593-56B1-2F48-8F4F-BFD35943DBD2}" type="datetimeFigureOut">
              <a:rPr lang="en-US" smtClean="0"/>
              <a:t>8/27/18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C186B-7BD2-C94D-A192-F3AB40A2D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(0) does not directly lead to the class</a:t>
            </a:r>
            <a:r>
              <a:rPr lang="en-US" baseline="0" dirty="0" smtClean="0"/>
              <a:t>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186B-7BD2-C94D-A192-F3AB40A2D0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6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isn't just about reproducing Nature, but understanding it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186B-7BD2-C94D-A192-F3AB40A2D05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7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Attard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186B-7BD2-C94D-A192-F3AB40A2D05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6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Alland</a:t>
            </a:r>
            <a:r>
              <a:rPr lang="en-US" baseline="0" dirty="0" smtClean="0"/>
              <a:t>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186B-7BD2-C94D-A192-F3AB40A2D05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53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Fischer 2015, heat source in axisymmetric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186B-7BD2-C94D-A192-F3AB40A2D05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5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 Chen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186B-7BD2-C94D-A192-F3AB40A2D05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1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Rios 2015.</a:t>
            </a:r>
          </a:p>
          <a:p>
            <a:r>
              <a:rPr lang="en-US" dirty="0" smtClean="0"/>
              <a:t>Sometimes</a:t>
            </a:r>
            <a:r>
              <a:rPr lang="en-US" baseline="0" dirty="0" smtClean="0"/>
              <a:t> adding complexity does not change things much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4C186B-7BD2-C94D-A192-F3AB40A2D05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5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05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58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3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5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61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5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6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0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3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7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42ACE-6E4B-8642-A93B-C7E4C9D26A1A}" type="datetimeFigureOut">
              <a:rPr lang="en-US" smtClean="0"/>
              <a:t>8/27/18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CE972-4C85-2C44-92AE-DEF89DFB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5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4" Type="http://schemas.openxmlformats.org/officeDocument/2006/relationships/image" Target="../media/image59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quartz.org" TargetMode="External"/><Relationship Id="rId4" Type="http://schemas.openxmlformats.org/officeDocument/2006/relationships/hyperlink" Target="http://brew.sh" TargetMode="External"/><Relationship Id="rId5" Type="http://schemas.openxmlformats.org/officeDocument/2006/relationships/hyperlink" Target="https://www.barebones.com/products/bbedit/" TargetMode="External"/><Relationship Id="rId6" Type="http://schemas.openxmlformats.org/officeDocument/2006/relationships/hyperlink" Target="https://atom.io" TargetMode="External"/><Relationship Id="rId7" Type="http://schemas.openxmlformats.org/officeDocument/2006/relationships/hyperlink" Target="http://cola.gmu.edu/grads/grads.php" TargetMode="External"/><Relationship Id="rId8" Type="http://schemas.openxmlformats.org/officeDocument/2006/relationships/hyperlink" Target="http://opengrads.org" TargetMode="External"/><Relationship Id="rId9" Type="http://schemas.openxmlformats.org/officeDocument/2006/relationships/hyperlink" Target="http://www.ncl.ucar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softonic.com/solutions/what-are-the-best-alternatives-to-terminal-for-mac-os-x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tmos.albany.edu/facstaff/rfovell/ATM562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join.slack.com/t/atm562/shared_invite/enQtNDIyNzU2MDIzNTIwLWZhMmQ4ZWI5NjYyY2YxNTUzMjU1YjJiMTU3MDc4Mzg1MDY0NWIzOTFlYjZjYWYxYTJkYzZiMzk5NzIyNDRkM2U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ATM 562 overview and </a:t>
            </a:r>
            <a:br>
              <a:rPr lang="en-US" dirty="0" smtClean="0"/>
            </a:br>
            <a:r>
              <a:rPr lang="en-US" dirty="0" smtClean="0"/>
              <a:t>example final projects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Robert Fovell</a:t>
            </a:r>
          </a:p>
          <a:p>
            <a:r>
              <a:rPr lang="en-US" dirty="0" smtClean="0"/>
              <a:t>ATM 562</a:t>
            </a:r>
          </a:p>
          <a:p>
            <a:r>
              <a:rPr lang="en-US" dirty="0" smtClean="0"/>
              <a:t>Fall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5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rtgri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" y="0"/>
            <a:ext cx="397988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5067794" y="3244179"/>
            <a:ext cx="3590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Model Task 1: </a:t>
            </a:r>
          </a:p>
          <a:p>
            <a:pPr algn="ctr"/>
            <a:r>
              <a:rPr lang="en-US" dirty="0" smtClean="0"/>
              <a:t>Set up the vertical grid and</a:t>
            </a:r>
          </a:p>
          <a:p>
            <a:pPr algn="ctr"/>
            <a:r>
              <a:rPr lang="en-US" dirty="0" smtClean="0"/>
              <a:t>solve for the basic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6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Task 2: Assess CAPE &amp; CIN</a:t>
            </a:r>
            <a:endParaRPr lang="en-US" dirty="0"/>
          </a:p>
        </p:txBody>
      </p:sp>
      <p:pic>
        <p:nvPicPr>
          <p:cNvPr id="4" name="Picture 3" descr="capegrid_mo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504218"/>
            <a:ext cx="62992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3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it_tp_p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" y="1197711"/>
            <a:ext cx="4647692" cy="5010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5024500" y="3244179"/>
            <a:ext cx="3590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Model Task 3: </a:t>
            </a:r>
          </a:p>
          <a:p>
            <a:pPr algn="ctr"/>
            <a:r>
              <a:rPr lang="en-US" dirty="0" smtClean="0"/>
              <a:t>Set up the model 2D grid and </a:t>
            </a:r>
          </a:p>
          <a:p>
            <a:pPr algn="ctr"/>
            <a:r>
              <a:rPr lang="en-US" dirty="0" smtClean="0"/>
              <a:t>initial condition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916275"/>
            <a:ext cx="4839286" cy="4179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6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e_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70" y="765344"/>
            <a:ext cx="7886933" cy="60926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Task 4: Dispersion 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5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Task 5: buoyant thermal in neutral atmosphere</a:t>
            </a:r>
            <a:endParaRPr lang="en-US" dirty="0"/>
          </a:p>
        </p:txBody>
      </p:sp>
      <p:pic>
        <p:nvPicPr>
          <p:cNvPr id="6" name="Picture 5" descr="figtw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2" y="1526774"/>
            <a:ext cx="4952033" cy="52170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1331" y="3244334"/>
            <a:ext cx="2954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Sensitivity to speed of sound: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 potential temperature (shaded)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vertical velocity (contoured)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837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examples of </a:t>
            </a:r>
            <a:br>
              <a:rPr lang="en-US" dirty="0" smtClean="0"/>
            </a:br>
            <a:r>
              <a:rPr lang="en-US" dirty="0" smtClean="0"/>
              <a:t>Model Task 6 (final project)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09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uplef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352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 passive tracer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80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rian_Tang_KHI_picture_P1010004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"/>
            <a:ext cx="9144000" cy="6838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396" y="841866"/>
            <a:ext cx="3698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Kelvin-Helmholtz instability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460" y="6147134"/>
            <a:ext cx="168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Brian Tang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0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Kelvin-Helmholtz billows</a:t>
            </a:r>
            <a:br>
              <a:rPr lang="en-US" dirty="0" smtClean="0"/>
            </a:br>
            <a:r>
              <a:rPr lang="en-US" sz="2700" dirty="0" smtClean="0"/>
              <a:t>shaded: perturbation potential temperature</a:t>
            </a:r>
            <a:endParaRPr lang="en-US" sz="2700" dirty="0"/>
          </a:p>
        </p:txBody>
      </p:sp>
      <p:pic>
        <p:nvPicPr>
          <p:cNvPr id="5" name="Picture 4" descr="khi_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2146829"/>
            <a:ext cx="9017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ng_khi_passive_trac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496366"/>
            <a:ext cx="49520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 passive tracer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7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{ History of this class 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4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Perturbation potential temperature at a single time</a:t>
            </a:r>
            <a:endParaRPr lang="en-US" dirty="0"/>
          </a:p>
        </p:txBody>
      </p:sp>
      <p:pic>
        <p:nvPicPr>
          <p:cNvPr id="3" name="Picture 3" descr="cpool_hires_t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590800"/>
            <a:ext cx="58912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57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vertical velocity</a:t>
            </a:r>
            <a:endParaRPr lang="en-US" dirty="0"/>
          </a:p>
        </p:txBody>
      </p:sp>
      <p:pic>
        <p:nvPicPr>
          <p:cNvPr id="3" name="Picture 3" descr="cpool_hires_thp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573338"/>
            <a:ext cx="5891213" cy="27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horizontal velocity</a:t>
            </a:r>
            <a:endParaRPr lang="en-US" dirty="0"/>
          </a:p>
        </p:txBody>
      </p:sp>
      <p:pic>
        <p:nvPicPr>
          <p:cNvPr id="3" name="Picture 3" descr="cpool_hires_thp_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573338"/>
            <a:ext cx="5891213" cy="27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99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airflow vectors</a:t>
            </a:r>
            <a:endParaRPr lang="en-US" dirty="0"/>
          </a:p>
        </p:txBody>
      </p:sp>
      <p:pic>
        <p:nvPicPr>
          <p:cNvPr id="3" name="Picture 3" descr="cpool_hires_thp_vec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590800"/>
            <a:ext cx="589121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3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pressure perturbations</a:t>
            </a:r>
            <a:endParaRPr lang="en-US" dirty="0"/>
          </a:p>
        </p:txBody>
      </p:sp>
      <p:pic>
        <p:nvPicPr>
          <p:cNvPr id="3" name="Picture 3" descr="cpool_hires_thp_pp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573338"/>
            <a:ext cx="5891213" cy="276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0281" y="4023836"/>
            <a:ext cx="72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9268" y="2092974"/>
            <a:ext cx="72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9054" y="5617397"/>
            <a:ext cx="72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Why?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78904" y="4608861"/>
            <a:ext cx="1087117" cy="100853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611257" y="4285321"/>
            <a:ext cx="1309024" cy="2156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76103" y="2462306"/>
            <a:ext cx="972951" cy="111919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17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an artificial momentum source (</a:t>
            </a:r>
            <a:r>
              <a:rPr lang="en-US" dirty="0" err="1" smtClean="0"/>
              <a:t>streamfunction</a:t>
            </a:r>
            <a:r>
              <a:rPr lang="en-US" dirty="0" smtClean="0"/>
              <a:t>) to mimic mountain ridges or rolls</a:t>
            </a:r>
            <a:endParaRPr lang="en-US" dirty="0"/>
          </a:p>
        </p:txBody>
      </p:sp>
      <p:pic>
        <p:nvPicPr>
          <p:cNvPr id="3" name="Picture 4" descr="strfcn_rolls_s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2442958"/>
            <a:ext cx="568642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572000" y="3429000"/>
            <a:ext cx="167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373411" y="3230121"/>
            <a:ext cx="6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67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fcn_rolls_u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0" y="632848"/>
            <a:ext cx="4484370" cy="214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rfcn_rolls_um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0" y="2385448"/>
            <a:ext cx="4484370" cy="214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trfcn_rolls_um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0" y="4138048"/>
            <a:ext cx="4484370" cy="214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15476" y="2654019"/>
            <a:ext cx="3175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Effect of varying wind speed on </a:t>
            </a:r>
          </a:p>
          <a:p>
            <a:pPr algn="ctr"/>
            <a:r>
              <a:rPr lang="en-US" b="1" dirty="0" smtClean="0"/>
              <a:t>mountain waves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Shaded: vertical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2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Gravity waves provoked by an isolated, oscillating </a:t>
            </a:r>
            <a:r>
              <a:rPr lang="en-US" dirty="0" err="1" smtClean="0"/>
              <a:t>streamfunction</a:t>
            </a:r>
            <a:endParaRPr lang="en-US" sz="3100" dirty="0"/>
          </a:p>
        </p:txBody>
      </p:sp>
      <p:pic>
        <p:nvPicPr>
          <p:cNvPr id="3" name="Picture 2" descr="strfcn_isolated_1200_nowi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9" y="2667000"/>
            <a:ext cx="9017000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5917" y="2049207"/>
            <a:ext cx="3430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Shaded: temperature perturbation</a:t>
            </a:r>
          </a:p>
          <a:p>
            <a:r>
              <a:rPr lang="en-US" dirty="0" smtClean="0"/>
              <a:t>Contoured: vertical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0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trfcn_isolated_1200_nowind_dee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" y="279228"/>
            <a:ext cx="4526280" cy="21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strfcn_isolated_1200_up4_dee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" y="2193642"/>
            <a:ext cx="4526280" cy="21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strfcn_isolated_1200_up8_dee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7" y="4108056"/>
            <a:ext cx="4526280" cy="21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87888" y="2654019"/>
            <a:ext cx="34305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Effect of varying wind speed on </a:t>
            </a:r>
          </a:p>
          <a:p>
            <a:pPr algn="ctr"/>
            <a:r>
              <a:rPr lang="en-US" b="1" dirty="0"/>
              <a:t>g</a:t>
            </a:r>
            <a:r>
              <a:rPr lang="en-US" b="1" dirty="0" smtClean="0"/>
              <a:t>ravity waves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Shaded: temperature perturbation</a:t>
            </a:r>
            <a:endParaRPr lang="en-US" dirty="0"/>
          </a:p>
          <a:p>
            <a:pPr algn="ctr"/>
            <a:r>
              <a:rPr lang="en-US" dirty="0" smtClean="0"/>
              <a:t>Contoured: vertical velocity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i="1" dirty="0" smtClean="0"/>
              <a:t>What happens if you change the </a:t>
            </a:r>
          </a:p>
          <a:p>
            <a:pPr algn="ctr"/>
            <a:r>
              <a:rPr lang="en-US" i="1" dirty="0" smtClean="0"/>
              <a:t>oscillation period instead?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2362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Sea-breeze circulation</a:t>
            </a:r>
            <a:br>
              <a:rPr lang="en-US" dirty="0" smtClean="0"/>
            </a:br>
            <a:r>
              <a:rPr lang="en-US" sz="2400" dirty="0" smtClean="0"/>
              <a:t>shaded: vertical velocity; contoured: horizontal velocity</a:t>
            </a:r>
            <a:endParaRPr lang="en-US" dirty="0"/>
          </a:p>
        </p:txBody>
      </p:sp>
      <p:pic>
        <p:nvPicPr>
          <p:cNvPr id="3" name="Picture 2" descr="sbf_noroll_offsho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627"/>
            <a:ext cx="9017000" cy="4191000"/>
          </a:xfrm>
          <a:prstGeom prst="rect">
            <a:avLst/>
          </a:prstGeom>
        </p:spPr>
      </p:pic>
      <p:pic>
        <p:nvPicPr>
          <p:cNvPr id="4" name="Picture 6" descr="seabreeze_ico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69" y="1593079"/>
            <a:ext cx="2442073" cy="10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56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902861_10106165723103296_4209320017733508479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116"/>
            <a:ext cx="9144000" cy="5239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9561" y="6075156"/>
            <a:ext cx="3256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(This will take some explanation)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599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sbf_noroll_offshore_t5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4" y="554306"/>
            <a:ext cx="4505325" cy="21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bf_noroll_nowind_t5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4" y="2435031"/>
            <a:ext cx="4505325" cy="21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bf_noroll_onshore_t5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4" y="4330025"/>
            <a:ext cx="4505325" cy="21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1590" y="2654019"/>
            <a:ext cx="407618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Effect of varying wind speed and</a:t>
            </a:r>
          </a:p>
          <a:p>
            <a:pPr algn="ctr"/>
            <a:r>
              <a:rPr lang="en-US" b="1" dirty="0" smtClean="0"/>
              <a:t>direction on sea-breeze propagation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Contoured: horizontal velocity perturbation</a:t>
            </a:r>
            <a:endParaRPr lang="en-US" dirty="0"/>
          </a:p>
          <a:p>
            <a:pPr algn="ctr"/>
            <a:r>
              <a:rPr lang="en-US" dirty="0" smtClean="0"/>
              <a:t>Shaded: vertical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33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74"/>
            <a:ext cx="9144000" cy="5103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5082" y="1116250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Storms initiated by morning glory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591" y="1995879"/>
            <a:ext cx="3281496" cy="4757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4681" y="3841113"/>
            <a:ext cx="149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orning glory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79212" y="6021659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Collision of 2 sea-breezes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84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rolls with random surface heat fluxes</a:t>
            </a:r>
            <a:endParaRPr lang="en-US" dirty="0"/>
          </a:p>
        </p:txBody>
      </p:sp>
      <p:pic>
        <p:nvPicPr>
          <p:cNvPr id="3" name="Picture 4" descr="sbfhcr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2590800"/>
            <a:ext cx="57562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9764" y="476582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rolls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63590" y="4775530"/>
            <a:ext cx="1745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ea-breeze front</a:t>
            </a:r>
            <a:endParaRPr lang="en-US" b="1" dirty="0"/>
          </a:p>
        </p:txBody>
      </p:sp>
      <p:pic>
        <p:nvPicPr>
          <p:cNvPr id="6" name="Picture 6" descr="seabreeze_ico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69" y="1593079"/>
            <a:ext cx="2442073" cy="10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73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rolls with random surface heat fluxes</a:t>
            </a:r>
            <a:endParaRPr lang="en-US" dirty="0"/>
          </a:p>
        </p:txBody>
      </p:sp>
      <p:pic>
        <p:nvPicPr>
          <p:cNvPr id="3" name="Picture 4" descr="sbfhcr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2590800"/>
            <a:ext cx="57562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bfhcr_w_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53" y="2586241"/>
            <a:ext cx="57562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27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rolls with random surface heat fluxes</a:t>
            </a:r>
            <a:endParaRPr lang="en-US" dirty="0"/>
          </a:p>
        </p:txBody>
      </p:sp>
      <p:pic>
        <p:nvPicPr>
          <p:cNvPr id="3" name="Picture 4" descr="sbfhcr_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2590800"/>
            <a:ext cx="57562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bfhcr_w_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53" y="2586241"/>
            <a:ext cx="57562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bf_with_roll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2417938"/>
            <a:ext cx="9017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1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ia_fir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82" y="956023"/>
            <a:ext cx="495203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Fire-induced plumes made with intense surface heat fluxes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36121" y="3838340"/>
            <a:ext cx="2468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Shaded: temperature perturbation</a:t>
            </a:r>
          </a:p>
          <a:p>
            <a:r>
              <a:rPr lang="en-US" dirty="0" smtClean="0"/>
              <a:t>Contoured: vertical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34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xx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98699" y="1457487"/>
            <a:ext cx="189026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Thermal 2D vs. 3D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3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hydraulic jumps</a:t>
            </a:r>
            <a:endParaRPr lang="en-US" dirty="0"/>
          </a:p>
        </p:txBody>
      </p:sp>
      <p:pic>
        <p:nvPicPr>
          <p:cNvPr id="5" name="Picture 3" descr="sierrawav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038600" y="3034530"/>
            <a:ext cx="4851175" cy="319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ydraulic_jump_in_si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87" y="1943100"/>
            <a:ext cx="2998305" cy="29717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3904" y="3393864"/>
            <a:ext cx="103450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Wind -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24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raveling Hydaulic Ju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4353" y="1070169"/>
            <a:ext cx="29131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Animation of hydraulic jump</a:t>
            </a:r>
          </a:p>
          <a:p>
            <a:r>
              <a:rPr lang="en-US" sz="1400" dirty="0" smtClean="0"/>
              <a:t>Shaded: potential temperature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41526" y="6093659"/>
            <a:ext cx="387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</a:t>
            </a:r>
            <a:r>
              <a:rPr lang="en-US" b="1" dirty="0" smtClean="0"/>
              <a:t>ountain made with </a:t>
            </a:r>
            <a:r>
              <a:rPr lang="en-US" b="1" dirty="0" err="1" smtClean="0"/>
              <a:t>streamfunction</a:t>
            </a:r>
            <a:r>
              <a:rPr lang="en-US" b="1" dirty="0" smtClean="0"/>
              <a:t> ^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0547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3" y="1036540"/>
            <a:ext cx="7620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252"/>
            <a:ext cx="8229600" cy="1143000"/>
          </a:xfrm>
        </p:spPr>
        <p:txBody>
          <a:bodyPr/>
          <a:lstStyle/>
          <a:p>
            <a:r>
              <a:rPr lang="en-US" dirty="0" err="1" smtClean="0"/>
              <a:t>Hovmoller</a:t>
            </a:r>
            <a:r>
              <a:rPr lang="en-US" dirty="0" smtClean="0"/>
              <a:t> (time-space) diagram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505829" y="3328631"/>
            <a:ext cx="104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&gt;&gt;&gt;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871440" y="1350301"/>
            <a:ext cx="0" cy="4726053"/>
          </a:xfrm>
          <a:prstGeom prst="line">
            <a:avLst/>
          </a:prstGeom>
          <a:ln w="571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75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Create a 2D compressible “cloud model” capable of simulating many phenomena, such as</a:t>
            </a:r>
          </a:p>
          <a:p>
            <a:pPr lvl="1"/>
            <a:r>
              <a:rPr lang="en-US" dirty="0" smtClean="0"/>
              <a:t>Buoyant thermals or bubbles</a:t>
            </a:r>
          </a:p>
          <a:p>
            <a:pPr lvl="1"/>
            <a:r>
              <a:rPr lang="en-US" dirty="0" smtClean="0"/>
              <a:t>Density currents</a:t>
            </a:r>
          </a:p>
          <a:p>
            <a:pPr lvl="1"/>
            <a:r>
              <a:rPr lang="en-US" dirty="0" smtClean="0"/>
              <a:t>Kelvin-Helmholtz billows</a:t>
            </a:r>
          </a:p>
          <a:p>
            <a:pPr lvl="1"/>
            <a:r>
              <a:rPr lang="en-US" dirty="0" smtClean="0"/>
              <a:t>Sea-breeze and heat island circulations</a:t>
            </a:r>
          </a:p>
          <a:p>
            <a:pPr lvl="1"/>
            <a:r>
              <a:rPr lang="en-US" dirty="0" smtClean="0"/>
              <a:t>Boundary layer rolls</a:t>
            </a:r>
          </a:p>
          <a:p>
            <a:pPr lvl="1"/>
            <a:r>
              <a:rPr lang="en-US" dirty="0" smtClean="0"/>
              <a:t>Internal gravity waves and mountain waves</a:t>
            </a:r>
          </a:p>
          <a:p>
            <a:pPr lvl="1"/>
            <a:r>
              <a:rPr lang="en-US" dirty="0" smtClean="0"/>
              <a:t>Hydraulic jumps</a:t>
            </a:r>
          </a:p>
          <a:p>
            <a:pPr lvl="1"/>
            <a:r>
              <a:rPr lang="en-US" dirty="0" smtClean="0"/>
              <a:t>Clouds (if you incorporate moisture)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64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4" name="Picture 3" descr="th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0"/>
            <a:ext cx="4775200" cy="3429000"/>
          </a:xfrm>
          <a:prstGeom prst="rect">
            <a:avLst/>
          </a:prstGeom>
        </p:spPr>
      </p:pic>
      <p:pic>
        <p:nvPicPr>
          <p:cNvPr id="5" name="Picture 4" descr="th13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52800"/>
            <a:ext cx="4572000" cy="3505200"/>
          </a:xfrm>
          <a:prstGeom prst="rect">
            <a:avLst/>
          </a:prstGeom>
        </p:spPr>
      </p:pic>
      <p:pic>
        <p:nvPicPr>
          <p:cNvPr id="6" name="Picture 5" descr="h8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14700"/>
            <a:ext cx="4648200" cy="3543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7900" y="3092516"/>
            <a:ext cx="27109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Vary “mountain” height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59313" y="6449552"/>
            <a:ext cx="3377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Contoured: potential temperature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8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360420" cy="224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099" y="0"/>
            <a:ext cx="3360420" cy="224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145" y="-16743"/>
            <a:ext cx="3360420" cy="224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0280"/>
            <a:ext cx="3360419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99" y="2240280"/>
            <a:ext cx="3360419" cy="2240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45" y="2286000"/>
            <a:ext cx="3360419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537"/>
            <a:ext cx="3360419" cy="224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99" y="4509537"/>
            <a:ext cx="3360419" cy="2240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45" y="4555257"/>
            <a:ext cx="3360419" cy="22402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48145" y="1593949"/>
            <a:ext cx="2230035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Cloud simulation with</a:t>
            </a:r>
          </a:p>
          <a:p>
            <a:r>
              <a:rPr lang="en-US" dirty="0" smtClean="0"/>
              <a:t>Kessler scheme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4116" y="229905"/>
            <a:ext cx="7232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vapor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48316" y="197639"/>
            <a:ext cx="130035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loud water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64712" y="197639"/>
            <a:ext cx="5499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8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jun2003_vnx_long_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63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84271" y="6101040"/>
            <a:ext cx="347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Squall-line moves across Oklahoma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61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pool9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" y="11342"/>
            <a:ext cx="637842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2971" y="2585571"/>
            <a:ext cx="2426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very simple 2D model of a squall-line thunderstorm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601" y="782475"/>
            <a:ext cx="234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Shaded: temperature perturbation</a:t>
            </a:r>
          </a:p>
          <a:p>
            <a:r>
              <a:rPr lang="en-US" sz="1200" dirty="0" smtClean="0"/>
              <a:t>Contoured: vertical velocity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400601" y="5595707"/>
            <a:ext cx="2348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Shaded: temperature perturbation</a:t>
            </a:r>
          </a:p>
          <a:p>
            <a:r>
              <a:rPr lang="en-US" sz="1200" dirty="0" smtClean="0"/>
              <a:t>Contoured: horizontal velocity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400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 into a canyon</a:t>
            </a:r>
            <a:endParaRPr lang="en-US" dirty="0"/>
          </a:p>
        </p:txBody>
      </p:sp>
      <p:pic>
        <p:nvPicPr>
          <p:cNvPr id="3" name="Picture 2" descr="Screen Shot 2015-08-19 at 11.26.15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45" y="1674844"/>
            <a:ext cx="57912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6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into a canyon</a:t>
            </a:r>
          </a:p>
        </p:txBody>
      </p:sp>
      <p:pic>
        <p:nvPicPr>
          <p:cNvPr id="4" name="Picture 3" descr="K10Dee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786617"/>
            <a:ext cx="8128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32655" y="1565555"/>
            <a:ext cx="1154145" cy="492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565555"/>
            <a:ext cx="1154145" cy="492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8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dry hurricane (axisymmetric model)</a:t>
            </a:r>
            <a:endParaRPr lang="en-US" dirty="0"/>
          </a:p>
        </p:txBody>
      </p:sp>
      <p:pic>
        <p:nvPicPr>
          <p:cNvPr id="3" name="Picture 2" descr="v_comp_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541172"/>
            <a:ext cx="5861304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04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2" y="757112"/>
            <a:ext cx="7152640" cy="53644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2" y="3499083"/>
            <a:ext cx="7152640" cy="536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Testing “open” lateral boundary conditions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348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Sea-breeze with and without mountain</a:t>
            </a:r>
            <a:endParaRPr lang="en-US" sz="3600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18"/>
          <a:stretch/>
        </p:blipFill>
        <p:spPr>
          <a:xfrm>
            <a:off x="2412071" y="1568988"/>
            <a:ext cx="4384354" cy="2415337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73" y="3811471"/>
            <a:ext cx="4384352" cy="3046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847" y="2186231"/>
            <a:ext cx="234883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flow, surface</a:t>
            </a:r>
          </a:p>
          <a:p>
            <a:r>
              <a:rPr lang="en-US" dirty="0"/>
              <a:t> </a:t>
            </a:r>
            <a:r>
              <a:rPr lang="en-US" dirty="0" smtClean="0"/>
              <a:t> flux, no mountain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Add 800 m tall, 140 km</a:t>
            </a:r>
          </a:p>
          <a:p>
            <a:r>
              <a:rPr lang="en-US" dirty="0" smtClean="0"/>
              <a:t>  wide mountain</a:t>
            </a:r>
          </a:p>
          <a:p>
            <a:r>
              <a:rPr lang="en-US" dirty="0"/>
              <a:t> </a:t>
            </a:r>
            <a:r>
              <a:rPr lang="en-US" dirty="0" smtClean="0"/>
              <a:t> (island)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746" y="5839925"/>
            <a:ext cx="2132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Vertical velocity and</a:t>
            </a:r>
          </a:p>
          <a:p>
            <a:r>
              <a:rPr lang="en-US" i="1" dirty="0"/>
              <a:t> </a:t>
            </a:r>
            <a:r>
              <a:rPr lang="en-US" i="1" dirty="0" smtClean="0"/>
              <a:t> horizontal wind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157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 resources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 err="1" smtClean="0"/>
              <a:t>Terminal.app</a:t>
            </a:r>
            <a:r>
              <a:rPr lang="en-US" dirty="0" smtClean="0"/>
              <a:t> (in /Applications/Utilities)</a:t>
            </a:r>
          </a:p>
          <a:p>
            <a:pPr lvl="1"/>
            <a:r>
              <a:rPr lang="en-US" dirty="0"/>
              <a:t>Alternatives: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en.softonic.com</a:t>
            </a:r>
            <a:r>
              <a:rPr lang="en-US" dirty="0">
                <a:hlinkClick r:id="rId2"/>
              </a:rPr>
              <a:t>/solutions/what-are-the-best-alternatives-to-terminal-for-mac-</a:t>
            </a:r>
            <a:r>
              <a:rPr lang="en-US" dirty="0" err="1">
                <a:hlinkClick r:id="rId2"/>
              </a:rPr>
              <a:t>os</a:t>
            </a:r>
            <a:r>
              <a:rPr lang="en-US" dirty="0">
                <a:hlinkClick r:id="rId2"/>
              </a:rPr>
              <a:t>-</a:t>
            </a:r>
            <a:r>
              <a:rPr lang="en-US" dirty="0" smtClean="0">
                <a:hlinkClick r:id="rId2"/>
              </a:rPr>
              <a:t>x</a:t>
            </a:r>
            <a:endParaRPr lang="en-US" dirty="0" smtClean="0"/>
          </a:p>
          <a:p>
            <a:r>
              <a:rPr lang="en-US" dirty="0" err="1" smtClean="0"/>
              <a:t>Xcode</a:t>
            </a:r>
            <a:r>
              <a:rPr lang="en-US" dirty="0" smtClean="0"/>
              <a:t> (App Store)</a:t>
            </a:r>
          </a:p>
          <a:p>
            <a:r>
              <a:rPr lang="en-US" dirty="0" smtClean="0"/>
              <a:t>X11</a:t>
            </a:r>
          </a:p>
          <a:p>
            <a:pPr lvl="1"/>
            <a:r>
              <a:rPr lang="en-US" dirty="0">
                <a:hlinkClick r:id="rId3"/>
              </a:rPr>
              <a:t>http:/</a:t>
            </a:r>
            <a:r>
              <a:rPr lang="en-US" dirty="0" smtClean="0">
                <a:hlinkClick r:id="rId3"/>
              </a:rPr>
              <a:t>/</a:t>
            </a:r>
            <a:r>
              <a:rPr lang="en-US" dirty="0" err="1" smtClean="0">
                <a:hlinkClick r:id="rId3"/>
              </a:rPr>
              <a:t>www.xquartz.org</a:t>
            </a:r>
            <a:endParaRPr lang="en-US" dirty="0" smtClean="0"/>
          </a:p>
          <a:p>
            <a:r>
              <a:rPr lang="en-US" dirty="0" smtClean="0"/>
              <a:t>Homebrew (for </a:t>
            </a:r>
            <a:r>
              <a:rPr lang="en-US" dirty="0" err="1" smtClean="0"/>
              <a:t>gcc</a:t>
            </a:r>
            <a:r>
              <a:rPr lang="en-US" dirty="0" smtClean="0"/>
              <a:t>/</a:t>
            </a:r>
            <a:r>
              <a:rPr lang="en-US" dirty="0" err="1" smtClean="0"/>
              <a:t>gfortran</a:t>
            </a:r>
            <a:r>
              <a:rPr lang="en-US" dirty="0" smtClean="0"/>
              <a:t>, etc.)</a:t>
            </a:r>
          </a:p>
          <a:p>
            <a:pPr lvl="1"/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brew.sh</a:t>
            </a:r>
            <a:endParaRPr lang="en-US" dirty="0" smtClean="0"/>
          </a:p>
          <a:p>
            <a:r>
              <a:rPr lang="en-US" dirty="0" smtClean="0"/>
              <a:t>Text editors:</a:t>
            </a:r>
          </a:p>
          <a:p>
            <a:pPr lvl="1"/>
            <a:r>
              <a:rPr lang="en-US" dirty="0" err="1" smtClean="0"/>
              <a:t>TextWrangler</a:t>
            </a:r>
            <a:r>
              <a:rPr lang="en-US" dirty="0" smtClean="0"/>
              <a:t> (free*, very good editor; App Store)</a:t>
            </a:r>
          </a:p>
          <a:p>
            <a:pPr lvl="1"/>
            <a:r>
              <a:rPr lang="en-US" dirty="0" smtClean="0">
                <a:hlinkClick r:id="rId5"/>
              </a:rPr>
              <a:t>BBEdit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Atom</a:t>
            </a:r>
            <a:endParaRPr lang="en-US" dirty="0" smtClean="0"/>
          </a:p>
          <a:p>
            <a:r>
              <a:rPr lang="en-US" dirty="0" err="1" smtClean="0"/>
              <a:t>GrADS</a:t>
            </a:r>
            <a:r>
              <a:rPr lang="en-US" dirty="0" smtClean="0"/>
              <a:t> (</a:t>
            </a:r>
            <a:r>
              <a:rPr lang="en-US" dirty="0"/>
              <a:t>G</a:t>
            </a:r>
            <a:r>
              <a:rPr lang="en-US" dirty="0" smtClean="0"/>
              <a:t>rid Analysis and Display System)</a:t>
            </a:r>
          </a:p>
          <a:p>
            <a:pPr lvl="1"/>
            <a:r>
              <a:rPr lang="en-US" dirty="0">
                <a:hlinkClick r:id="rId7"/>
              </a:rPr>
              <a:t>http://cola.gmu.edu/grads/</a:t>
            </a:r>
            <a:r>
              <a:rPr lang="en-US" dirty="0" smtClean="0">
                <a:hlinkClick r:id="rId7"/>
              </a:rPr>
              <a:t>grads.php</a:t>
            </a:r>
            <a:endParaRPr lang="en-US" dirty="0" smtClean="0"/>
          </a:p>
          <a:p>
            <a:pPr lvl="1"/>
            <a:r>
              <a:rPr lang="en-US" dirty="0">
                <a:hlinkClick r:id="rId8"/>
              </a:rPr>
              <a:t>http://</a:t>
            </a:r>
            <a:r>
              <a:rPr lang="en-US" dirty="0" err="1">
                <a:hlinkClick r:id="rId8"/>
              </a:rPr>
              <a:t>opengrads.org</a:t>
            </a:r>
            <a:endParaRPr lang="en-US" dirty="0" smtClean="0"/>
          </a:p>
          <a:p>
            <a:r>
              <a:rPr lang="en-US" dirty="0" smtClean="0"/>
              <a:t>NCL (NCAR Command Language)</a:t>
            </a:r>
          </a:p>
          <a:p>
            <a:pPr lvl="1"/>
            <a:r>
              <a:rPr lang="en-US" dirty="0">
                <a:hlinkClick r:id="rId9"/>
              </a:rPr>
              <a:t>http://</a:t>
            </a:r>
            <a:r>
              <a:rPr lang="en-US" dirty="0" smtClean="0">
                <a:hlinkClick r:id="rId9"/>
              </a:rPr>
              <a:t>www.ncl.ucar.edu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3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To show how numerical models work, from the “inside”</a:t>
            </a:r>
          </a:p>
          <a:p>
            <a:r>
              <a:rPr lang="en-US" dirty="0" smtClean="0"/>
              <a:t>To learn strengths and weaknesses of models, their approximations, assumptions, inaccuracies, and sensitivities</a:t>
            </a:r>
          </a:p>
          <a:p>
            <a:r>
              <a:rPr lang="en-US" dirty="0" smtClean="0"/>
              <a:t>How to identify and mitigate model errors</a:t>
            </a:r>
          </a:p>
          <a:p>
            <a:r>
              <a:rPr lang="en-US" dirty="0" smtClean="0"/>
              <a:t>How to utilize numerical models in experiments</a:t>
            </a:r>
          </a:p>
          <a:p>
            <a:r>
              <a:rPr lang="en-US" dirty="0" smtClean="0"/>
              <a:t>To provide scientific programming experience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09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Fortran, C, </a:t>
            </a:r>
            <a:r>
              <a:rPr lang="en-US" dirty="0" smtClean="0"/>
              <a:t>Python </a:t>
            </a:r>
            <a:r>
              <a:rPr lang="en-US" dirty="0" smtClean="0"/>
              <a:t>or language of your choice</a:t>
            </a:r>
          </a:p>
          <a:p>
            <a:pPr lvl="1"/>
            <a:r>
              <a:rPr lang="en-US" dirty="0" smtClean="0"/>
              <a:t>2015 projects:</a:t>
            </a:r>
          </a:p>
          <a:p>
            <a:pPr lvl="2"/>
            <a:r>
              <a:rPr lang="en-US" dirty="0" smtClean="0"/>
              <a:t>Fortran 46%, Python 29%, </a:t>
            </a:r>
            <a:r>
              <a:rPr lang="en-US" strike="sngStrike" dirty="0" smtClean="0"/>
              <a:t>NCL 14%,</a:t>
            </a:r>
            <a:r>
              <a:rPr lang="en-US" dirty="0" smtClean="0"/>
              <a:t> </a:t>
            </a:r>
            <a:r>
              <a:rPr lang="en-US" dirty="0" err="1" smtClean="0"/>
              <a:t>Matlab</a:t>
            </a:r>
            <a:r>
              <a:rPr lang="en-US" dirty="0" smtClean="0"/>
              <a:t>/IDL 11%</a:t>
            </a:r>
          </a:p>
          <a:p>
            <a:r>
              <a:rPr lang="en-US" dirty="0" smtClean="0"/>
              <a:t>Visualization tools: </a:t>
            </a:r>
            <a:r>
              <a:rPr lang="en-US" dirty="0" err="1" smtClean="0"/>
              <a:t>GrADS</a:t>
            </a:r>
            <a:r>
              <a:rPr lang="en-US" dirty="0" smtClean="0"/>
              <a:t>, Python, NCL, etc.</a:t>
            </a:r>
          </a:p>
          <a:p>
            <a:r>
              <a:rPr lang="en-US" dirty="0" smtClean="0"/>
              <a:t>Course home page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www.atmos.albany.edu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facstaff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rfovell</a:t>
            </a:r>
            <a:r>
              <a:rPr lang="en-US" dirty="0">
                <a:hlinkClick r:id="rId2"/>
              </a:rPr>
              <a:t>/ATM562/</a:t>
            </a:r>
            <a:endParaRPr lang="en-US" dirty="0" smtClean="0"/>
          </a:p>
          <a:p>
            <a:r>
              <a:rPr lang="en-US" dirty="0" smtClean="0"/>
              <a:t>Course notes (on course home page)</a:t>
            </a:r>
          </a:p>
          <a:p>
            <a:pPr lvl="1"/>
            <a:r>
              <a:rPr lang="en-US" dirty="0" smtClean="0"/>
              <a:t>A “living document”</a:t>
            </a:r>
          </a:p>
          <a:p>
            <a:r>
              <a:rPr lang="en-US" dirty="0" smtClean="0"/>
              <a:t>Other tools, examples, scripts provided on course home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7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ATM562 Slack channel</a:t>
            </a:r>
            <a:endParaRPr lang="en-US" dirty="0" smtClean="0"/>
          </a:p>
          <a:p>
            <a:pPr lvl="1"/>
            <a:r>
              <a:rPr lang="en-US" dirty="0" err="1" smtClean="0"/>
              <a:t>Subchannels</a:t>
            </a:r>
            <a:r>
              <a:rPr lang="en-US" dirty="0" smtClean="0"/>
              <a:t> for lectures and model tasks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4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r>
              <a:rPr lang="en-US" dirty="0" smtClean="0"/>
              <a:t> model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(0) 1D wave equation</a:t>
            </a:r>
          </a:p>
          <a:p>
            <a:r>
              <a:rPr lang="en-US" dirty="0" smtClean="0"/>
              <a:t>(1) Construct model vertical grid and sounding</a:t>
            </a:r>
          </a:p>
          <a:p>
            <a:r>
              <a:rPr lang="en-US" dirty="0" smtClean="0"/>
              <a:t>(2) Compute CAPE from sounding</a:t>
            </a:r>
          </a:p>
          <a:p>
            <a:r>
              <a:rPr lang="en-US" dirty="0" smtClean="0"/>
              <a:t>(3) Create a buoyant thermal initial condition</a:t>
            </a:r>
          </a:p>
          <a:p>
            <a:r>
              <a:rPr lang="en-US" dirty="0" smtClean="0"/>
              <a:t>(4) Demonstrate advection errors in 2D</a:t>
            </a:r>
          </a:p>
          <a:p>
            <a:r>
              <a:rPr lang="en-US" dirty="0" smtClean="0"/>
              <a:t>(5) Simulate a buoyant thermal</a:t>
            </a:r>
          </a:p>
          <a:p>
            <a:r>
              <a:rPr lang="en-US" dirty="0" smtClean="0"/>
              <a:t>(6) </a:t>
            </a:r>
            <a:r>
              <a:rPr lang="en-US" b="1" dirty="0" smtClean="0"/>
              <a:t>Final project of your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239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 Task 0: Solving the simple 1D wave equation</a:t>
            </a:r>
            <a:endParaRPr lang="en-US" dirty="0"/>
          </a:p>
        </p:txBody>
      </p:sp>
      <p:pic>
        <p:nvPicPr>
          <p:cNvPr id="6" name="Picture 5" descr="up_vs_lf_10rev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2164545"/>
            <a:ext cx="65278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8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17480</TotalTime>
  <Words>871</Words>
  <Application>Microsoft Macintosh PowerPoint</Application>
  <PresentationFormat>On-screen Show (4:3)</PresentationFormat>
  <Paragraphs>177</Paragraphs>
  <Slides>49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ATM 562 overview and  example final projects</vt:lpstr>
      <vt:lpstr>{ History of this class }</vt:lpstr>
      <vt:lpstr>PowerPoint Presentation</vt:lpstr>
      <vt:lpstr>Goal</vt:lpstr>
      <vt:lpstr>Learning objectives</vt:lpstr>
      <vt:lpstr>Tools</vt:lpstr>
      <vt:lpstr>Slack</vt:lpstr>
      <vt:lpstr>7 model tasks</vt:lpstr>
      <vt:lpstr>Model Task 0: Solving the simple 1D wave equation</vt:lpstr>
      <vt:lpstr>PowerPoint Presentation</vt:lpstr>
      <vt:lpstr>Model Task 2: Assess CAPE &amp; CIN</vt:lpstr>
      <vt:lpstr>PowerPoint Presentation</vt:lpstr>
      <vt:lpstr>Model Task 4: Dispersion error</vt:lpstr>
      <vt:lpstr>Model Task 5: buoyant thermal in neutral atmosphere</vt:lpstr>
      <vt:lpstr>Some examples of  Model Task 6 (final project)</vt:lpstr>
      <vt:lpstr>Adding a passive tracer</vt:lpstr>
      <vt:lpstr>PowerPoint Presentation</vt:lpstr>
      <vt:lpstr>Kelvin-Helmholtz billows shaded: perturbation potential temperature</vt:lpstr>
      <vt:lpstr>Adding a passive tracer</vt:lpstr>
      <vt:lpstr>Perturbation potential temperature at a single time</vt:lpstr>
      <vt:lpstr>Add vertical velocity</vt:lpstr>
      <vt:lpstr>Add horizontal velocity</vt:lpstr>
      <vt:lpstr>Add airflow vectors</vt:lpstr>
      <vt:lpstr>Add pressure perturbations</vt:lpstr>
      <vt:lpstr>Adding an artificial momentum source (streamfunction) to mimic mountain ridges or rolls</vt:lpstr>
      <vt:lpstr>PowerPoint Presentation</vt:lpstr>
      <vt:lpstr>Gravity waves provoked by an isolated, oscillating streamfunction</vt:lpstr>
      <vt:lpstr>PowerPoint Presentation</vt:lpstr>
      <vt:lpstr>Sea-breeze circulation shaded: vertical velocity; contoured: horizontal velocity</vt:lpstr>
      <vt:lpstr>PowerPoint Presentation</vt:lpstr>
      <vt:lpstr>PowerPoint Presentation</vt:lpstr>
      <vt:lpstr>Making rolls with random surface heat fluxes</vt:lpstr>
      <vt:lpstr>Making rolls with random surface heat fluxes</vt:lpstr>
      <vt:lpstr>Making rolls with random surface heat fluxes</vt:lpstr>
      <vt:lpstr>Fire-induced plumes made with intense surface heat fluxes</vt:lpstr>
      <vt:lpstr>PowerPoint Presentation</vt:lpstr>
      <vt:lpstr>Examples of hydraulic jumps</vt:lpstr>
      <vt:lpstr>PowerPoint Presentation</vt:lpstr>
      <vt:lpstr>Hovmoller (time-space) diagram</vt:lpstr>
      <vt:lpstr>PowerPoint Presentation</vt:lpstr>
      <vt:lpstr>PowerPoint Presentation</vt:lpstr>
      <vt:lpstr>PowerPoint Presentation</vt:lpstr>
      <vt:lpstr>PowerPoint Presentation</vt:lpstr>
      <vt:lpstr>Flow into a canyon</vt:lpstr>
      <vt:lpstr>Flow into a canyon</vt:lpstr>
      <vt:lpstr>A dry hurricane (axisymmetric model)</vt:lpstr>
      <vt:lpstr>Testing “open” lateral boundary conditions</vt:lpstr>
      <vt:lpstr>Sea-breeze with and without mountain</vt:lpstr>
      <vt:lpstr>Mac resources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AOS 180/229 example projects</dc:title>
  <dc:creator>Robert Fovell</dc:creator>
  <cp:lastModifiedBy>Robert Fovell</cp:lastModifiedBy>
  <cp:revision>104</cp:revision>
  <dcterms:created xsi:type="dcterms:W3CDTF">2012-04-02T15:45:41Z</dcterms:created>
  <dcterms:modified xsi:type="dcterms:W3CDTF">2018-08-27T18:50:51Z</dcterms:modified>
</cp:coreProperties>
</file>