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0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9" d="100"/>
          <a:sy n="79" d="100"/>
        </p:scale>
        <p:origin x="-1288" y="-104"/>
      </p:cViewPr>
      <p:guideLst>
        <p:guide orient="horz" pos="20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1BDB-1320-C145-BE86-83EABA0C7E72}" type="datetimeFigureOut">
              <a:rPr lang="en-US" smtClean="0"/>
              <a:t>9/5/18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6E0E8-FB81-B942-AD92-8C9D785DA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230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DF716-A3C7-D74E-9CFB-B4C37987C67D}" type="datetimeFigureOut">
              <a:rPr lang="en-US" smtClean="0"/>
              <a:t>9/4/18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8B39F-D971-354B-A09C-22A9AED74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83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That’s element-wise,</a:t>
            </a:r>
            <a:r>
              <a:rPr lang="en-US" baseline="0" dirty="0" smtClean="0"/>
              <a:t> not matrix multiplication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8B39F-D971-354B-A09C-22A9AED74B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49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still use this format, even in F90+, because it</a:t>
            </a:r>
            <a:r>
              <a:rPr lang="mr-IN" dirty="0" smtClean="0"/>
              <a:t>’</a:t>
            </a:r>
            <a:r>
              <a:rPr lang="en-US" dirty="0" smtClean="0"/>
              <a:t>s easier to read.  Consistency + order = easier to read</a:t>
            </a:r>
            <a:r>
              <a:rPr lang="en-US" baseline="0" dirty="0" smtClean="0"/>
              <a:t> &amp; debug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8B39F-D971-354B-A09C-22A9AED74B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1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 and disadvantages of named common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8B39F-D971-354B-A09C-22A9AED74BB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58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Array overrun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8B39F-D971-354B-A09C-22A9AED74BB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2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fbounds</a:t>
            </a:r>
            <a:r>
              <a:rPr lang="en-US" dirty="0" smtClean="0"/>
              <a:t>-check looks</a:t>
            </a:r>
            <a:r>
              <a:rPr lang="en-US" baseline="0" dirty="0" smtClean="0"/>
              <a:t> for array overruns upon execution </a:t>
            </a:r>
            <a:r>
              <a:rPr lang="mr-IN" baseline="0" dirty="0" smtClean="0"/>
              <a:t>–</a:t>
            </a:r>
            <a:r>
              <a:rPr lang="en-US" baseline="0" dirty="0" smtClean="0"/>
              <a:t> really slows down code</a:t>
            </a:r>
          </a:p>
          <a:p>
            <a:r>
              <a:rPr lang="en-US" baseline="0" dirty="0" smtClean="0"/>
              <a:t>-</a:t>
            </a:r>
            <a:r>
              <a:rPr lang="en-US" baseline="0" dirty="0" err="1" smtClean="0"/>
              <a:t>ffpe</a:t>
            </a:r>
            <a:r>
              <a:rPr lang="en-US" baseline="0" dirty="0" smtClean="0"/>
              <a:t>-trap=zero or overflow for dealing with div by zero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8B39F-D971-354B-A09C-22A9AED74BB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2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12182-0E6D-C24E-9397-257737642FEF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8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624E-7F69-2647-BF3F-14641F2061CF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4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C3B3-AA65-4F4B-9E3E-3D25BA57C883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2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362F8-C4BA-4C4B-9ED9-F69C40BA1363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8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32BAE-1AFA-C242-9AB9-67231FE64131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1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1EC67-43CA-B545-A343-AB1806D150A1}" type="datetime1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67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5E74-7EA9-B745-8D21-120E14D55B32}" type="datetime1">
              <a:rPr lang="en-US" smtClean="0"/>
              <a:t>9/5/18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77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2606-5650-0241-ADE3-3B1C445FE955}" type="datetime1">
              <a:rPr lang="en-US" smtClean="0"/>
              <a:t>9/5/18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A1352-C7BA-9041-9BCD-D47F806B6336}" type="datetime1">
              <a:rPr lang="en-US" smtClean="0"/>
              <a:t>9/5/18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91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2FCB-9D04-DA49-A5EE-AD53E042980F}" type="datetime1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5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4CD-51AD-E74C-AD45-8EC2B4C8F352}" type="datetime1">
              <a:rPr lang="en-US" smtClean="0"/>
              <a:t>9/5/18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69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09425-42FA-A341-AF34-AB5CF7245DC9}" type="datetime1">
              <a:rPr lang="en-US" smtClean="0"/>
              <a:t>9/5/18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B96AE-8B45-E043-A270-200EFEB8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8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Fortran programming tips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ATM 562 Fall 2018</a:t>
            </a:r>
          </a:p>
          <a:p>
            <a:r>
              <a:rPr lang="en-US" dirty="0" smtClean="0"/>
              <a:t>Fovell</a:t>
            </a:r>
          </a:p>
          <a:p>
            <a:endParaRPr lang="en-US" dirty="0"/>
          </a:p>
          <a:p>
            <a:r>
              <a:rPr lang="en-US" dirty="0" smtClean="0"/>
              <a:t>(see also PDF file on class page)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9FC3-43F9-104D-A56F-01ABBC90AF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66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3" y="-55215"/>
            <a:ext cx="8434420" cy="6986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 Example of a formatted write statement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write(6,1000) </a:t>
            </a:r>
            <a:r>
              <a:rPr lang="en-US" sz="1600" dirty="0" err="1" smtClean="0">
                <a:latin typeface="Courier"/>
                <a:cs typeface="Courier"/>
              </a:rPr>
              <a:t>real,integer,real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1000  format(1x,f5.2,i6,e15.6)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you can avoid format statements when you don't need them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write(6,*) ' the real number is ',real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write to the screen with </a:t>
            </a:r>
            <a:r>
              <a:rPr lang="en-US" sz="1600" b="1" dirty="0" smtClean="0">
                <a:latin typeface="Courier"/>
                <a:cs typeface="Courier"/>
              </a:rPr>
              <a:t>print</a:t>
            </a:r>
            <a:r>
              <a:rPr lang="en-US" sz="1600" dirty="0" smtClean="0">
                <a:latin typeface="Courier"/>
                <a:cs typeface="Courier"/>
              </a:rPr>
              <a:t>, which is the same as write(6,*)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print *,' the real number is ',real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print 1000, real, integer, real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open a file before you write to it</a:t>
            </a:r>
          </a:p>
          <a:p>
            <a:r>
              <a:rPr lang="en-US" sz="1600" dirty="0" smtClean="0">
                <a:latin typeface="Courier"/>
                <a:cs typeface="Courier"/>
              </a:rPr>
              <a:t>! this opens a NEW formatted file called output at unit number 12</a:t>
            </a:r>
          </a:p>
          <a:p>
            <a:r>
              <a:rPr lang="en-US" sz="1600" dirty="0" smtClean="0">
                <a:latin typeface="Courier"/>
                <a:cs typeface="Courier"/>
              </a:rPr>
              <a:t>! if this file exists, it will cause an </a:t>
            </a:r>
            <a:r>
              <a:rPr lang="en-US" sz="1600" b="1" dirty="0" smtClean="0">
                <a:latin typeface="Courier"/>
                <a:cs typeface="Courier"/>
              </a:rPr>
              <a:t>ERROR</a:t>
            </a:r>
          </a:p>
          <a:p>
            <a:r>
              <a:rPr lang="en-US" sz="1600" dirty="0" smtClean="0">
                <a:latin typeface="Courier"/>
                <a:cs typeface="Courier"/>
              </a:rPr>
              <a:t>! AVOID unit numbers 5 and 6; those are standard input and output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open(12,file='</a:t>
            </a:r>
            <a:r>
              <a:rPr lang="en-US" sz="1600" dirty="0" err="1" smtClean="0">
                <a:latin typeface="Courier"/>
                <a:cs typeface="Courier"/>
              </a:rPr>
              <a:t>output',status</a:t>
            </a:r>
            <a:r>
              <a:rPr lang="en-US" sz="1600" dirty="0" smtClean="0">
                <a:latin typeface="Courier"/>
                <a:cs typeface="Courier"/>
              </a:rPr>
              <a:t>='</a:t>
            </a:r>
            <a:r>
              <a:rPr lang="en-US" sz="1600" dirty="0" err="1" smtClean="0">
                <a:latin typeface="Courier"/>
                <a:cs typeface="Courier"/>
              </a:rPr>
              <a:t>new',form</a:t>
            </a:r>
            <a:r>
              <a:rPr lang="en-US" sz="1600" dirty="0" smtClean="0">
                <a:latin typeface="Courier"/>
                <a:cs typeface="Courier"/>
              </a:rPr>
              <a:t>='formatted')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OR open the file with status </a:t>
            </a:r>
            <a:r>
              <a:rPr lang="en-US" sz="1600" b="1" dirty="0" smtClean="0">
                <a:latin typeface="Courier"/>
                <a:cs typeface="Courier"/>
              </a:rPr>
              <a:t>UNKNOWN</a:t>
            </a:r>
            <a:r>
              <a:rPr lang="en-US" sz="1600" dirty="0" smtClean="0">
                <a:latin typeface="Courier"/>
                <a:cs typeface="Courier"/>
              </a:rPr>
              <a:t> which will overwrite any old </a:t>
            </a:r>
          </a:p>
          <a:p>
            <a:r>
              <a:rPr lang="en-US" sz="1600" dirty="0" smtClean="0">
                <a:latin typeface="Courier"/>
                <a:cs typeface="Courier"/>
              </a:rPr>
              <a:t>!   file of same name without warning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open(13,file='output2',status='</a:t>
            </a:r>
            <a:r>
              <a:rPr lang="en-US" sz="1600" dirty="0" err="1" smtClean="0">
                <a:latin typeface="Courier"/>
                <a:cs typeface="Courier"/>
              </a:rPr>
              <a:t>unknown',form</a:t>
            </a:r>
            <a:r>
              <a:rPr lang="en-US" sz="1600" dirty="0" smtClean="0">
                <a:latin typeface="Courier"/>
                <a:cs typeface="Courier"/>
              </a:rPr>
              <a:t>='formatted')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write to the file using the designated unit number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write(12,*) </a:t>
            </a:r>
            <a:r>
              <a:rPr lang="en-US" sz="1600" dirty="0" err="1" smtClean="0">
                <a:latin typeface="Courier"/>
                <a:cs typeface="Courier"/>
              </a:rPr>
              <a:t>rd,g,cp</a:t>
            </a:r>
            <a:endParaRPr lang="en-US" sz="1600" dirty="0" smtClean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0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223" y="680967"/>
            <a:ext cx="8557551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 program ends with ``stop'' and ``end'' statements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stop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end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then your subroutines go here.  they terminate with ``return'' and</a:t>
            </a:r>
          </a:p>
          <a:p>
            <a:r>
              <a:rPr lang="en-US" sz="1600" dirty="0" smtClean="0">
                <a:latin typeface="Courier"/>
                <a:cs typeface="Courier"/>
              </a:rPr>
              <a:t>!  ``end'' statements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subroutine setup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[your parameter and common blocks repeated here]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return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end</a:t>
            </a:r>
          </a:p>
          <a:p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8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Continuation markers: F77 vs. F90+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006097"/>
            <a:ext cx="880381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 Fortran 77 style (file name using .f suffix usually defaults to F77)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trigpi2 =  4.0*</a:t>
            </a:r>
            <a:r>
              <a:rPr lang="en-US" sz="1600" dirty="0" err="1" smtClean="0">
                <a:latin typeface="Courier"/>
                <a:cs typeface="Courier"/>
              </a:rPr>
              <a:t>atan</a:t>
            </a:r>
            <a:r>
              <a:rPr lang="en-US" sz="1600" dirty="0" smtClean="0">
                <a:latin typeface="Courier"/>
                <a:cs typeface="Courier"/>
              </a:rPr>
              <a:t>(1.0)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1                /2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Fortran 90+ style (file name using .f90 suffix indicates F90)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trigpi2 =  4.0*</a:t>
            </a:r>
            <a:r>
              <a:rPr lang="en-US" sz="1600" dirty="0" err="1" smtClean="0">
                <a:latin typeface="Courier"/>
                <a:cs typeface="Courier"/>
              </a:rPr>
              <a:t>atan</a:t>
            </a:r>
            <a:r>
              <a:rPr lang="en-US" sz="1600" dirty="0" smtClean="0">
                <a:latin typeface="Courier"/>
                <a:cs typeface="Courier"/>
              </a:rPr>
              <a:t>(1.0) &amp;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        /2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 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...which is the same as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trigpi2 =  4.0*</a:t>
            </a:r>
            <a:r>
              <a:rPr lang="en-US" sz="1600" dirty="0" err="1" smtClean="0">
                <a:latin typeface="Courier"/>
                <a:cs typeface="Courier"/>
              </a:rPr>
              <a:t>atan</a:t>
            </a:r>
            <a:r>
              <a:rPr lang="en-US" sz="1600" dirty="0" smtClean="0">
                <a:latin typeface="Courier"/>
                <a:cs typeface="Courier"/>
              </a:rPr>
              <a:t>(1.0) &amp;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  &amp;       /2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31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declarations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491257"/>
            <a:ext cx="2893540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      program example2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include 'global'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[etc.]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stop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end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subroutine setup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include 'global'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[etc.]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return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end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2263761"/>
            <a:ext cx="44714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file </a:t>
            </a:r>
            <a:r>
              <a:rPr lang="en-US" dirty="0" smtClean="0">
                <a:latin typeface="Courier"/>
                <a:cs typeface="Courier"/>
              </a:rPr>
              <a:t>global</a:t>
            </a:r>
            <a:r>
              <a:rPr lang="en-US" dirty="0" smtClean="0"/>
              <a:t> </a:t>
            </a:r>
            <a:r>
              <a:rPr lang="en-US" sz="2000" dirty="0" smtClean="0"/>
              <a:t>contains your parameter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and </a:t>
            </a:r>
            <a:r>
              <a:rPr lang="en-US" sz="2000" dirty="0"/>
              <a:t>a</a:t>
            </a:r>
            <a:r>
              <a:rPr lang="en-US" sz="2000" dirty="0" smtClean="0"/>
              <a:t>rray declarations, named common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blocks, defined constants, etc..</a:t>
            </a:r>
          </a:p>
          <a:p>
            <a:endParaRPr lang="en-US" sz="2000" dirty="0"/>
          </a:p>
          <a:p>
            <a:r>
              <a:rPr lang="en-US" sz="2000" i="1" dirty="0" smtClean="0"/>
              <a:t>If you modify this file, you need to </a:t>
            </a:r>
          </a:p>
          <a:p>
            <a:r>
              <a:rPr lang="en-US" sz="2000" i="1" dirty="0"/>
              <a:t> </a:t>
            </a:r>
            <a:r>
              <a:rPr lang="en-US" sz="2000" i="1" dirty="0" smtClean="0"/>
              <a:t> recompile your code</a:t>
            </a:r>
            <a:endParaRPr lang="en-US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53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problems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values before they have been initialized</a:t>
            </a:r>
          </a:p>
          <a:p>
            <a:pPr lvl="1"/>
            <a:r>
              <a:rPr lang="en-US" dirty="0" smtClean="0"/>
              <a:t>Many Fortran compilers initialize all variables and array elements to zero… but not all</a:t>
            </a:r>
          </a:p>
          <a:p>
            <a:r>
              <a:rPr lang="en-US" dirty="0" smtClean="0"/>
              <a:t>Find the error in the code below</a:t>
            </a:r>
          </a:p>
          <a:p>
            <a:pPr marL="0" indent="0">
              <a:buNone/>
            </a:pPr>
            <a:r>
              <a:rPr lang="en-US" sz="2200" dirty="0" smtClean="0">
                <a:latin typeface="Courier"/>
                <a:cs typeface="Courier"/>
              </a:rPr>
              <a:t>      parameter(</a:t>
            </a:r>
            <a:r>
              <a:rPr lang="en-US" sz="2200" dirty="0" err="1" smtClean="0">
                <a:latin typeface="Courier"/>
                <a:cs typeface="Courier"/>
              </a:rPr>
              <a:t>nx</a:t>
            </a:r>
            <a:r>
              <a:rPr lang="en-US" sz="2200" dirty="0" smtClean="0">
                <a:latin typeface="Courier"/>
                <a:cs typeface="Courier"/>
              </a:rPr>
              <a:t>=100,nz=25)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dimension u(</a:t>
            </a:r>
            <a:r>
              <a:rPr lang="en-US" sz="2200" dirty="0" err="1" smtClean="0">
                <a:latin typeface="Courier"/>
                <a:cs typeface="Courier"/>
              </a:rPr>
              <a:t>nx</a:t>
            </a:r>
            <a:r>
              <a:rPr lang="en-US" sz="2200" dirty="0" smtClean="0">
                <a:latin typeface="Courier"/>
                <a:cs typeface="Courier"/>
              </a:rPr>
              <a:t>), h(</a:t>
            </a:r>
            <a:r>
              <a:rPr lang="en-US" sz="2200" dirty="0" err="1" smtClean="0">
                <a:latin typeface="Courier"/>
                <a:cs typeface="Courier"/>
              </a:rPr>
              <a:t>nz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do </a:t>
            </a:r>
            <a:r>
              <a:rPr lang="en-US" sz="2200" dirty="0" err="1" smtClean="0">
                <a:latin typeface="Courier"/>
                <a:cs typeface="Courier"/>
              </a:rPr>
              <a:t>i</a:t>
            </a:r>
            <a:r>
              <a:rPr lang="en-US" sz="2200" dirty="0" smtClean="0">
                <a:latin typeface="Courier"/>
                <a:cs typeface="Courier"/>
              </a:rPr>
              <a:t>=1,nx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h(</a:t>
            </a:r>
            <a:r>
              <a:rPr lang="en-US" sz="2200" dirty="0" err="1" smtClean="0">
                <a:latin typeface="Courier"/>
                <a:cs typeface="Courier"/>
              </a:rPr>
              <a:t>i</a:t>
            </a:r>
            <a:r>
              <a:rPr lang="en-US" sz="2200" dirty="0" smtClean="0">
                <a:latin typeface="Courier"/>
                <a:cs typeface="Courier"/>
              </a:rPr>
              <a:t>)=…</a:t>
            </a:r>
          </a:p>
          <a:p>
            <a:pPr marL="0" indent="0">
              <a:buNone/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</a:t>
            </a:r>
            <a:r>
              <a:rPr lang="en-US" sz="2200" dirty="0" err="1" smtClean="0">
                <a:latin typeface="Courier"/>
                <a:cs typeface="Courier"/>
              </a:rPr>
              <a:t>enddo</a:t>
            </a:r>
            <a:endParaRPr lang="en-US" sz="2200" dirty="0" smtClean="0">
              <a:latin typeface="Courier"/>
              <a:cs typeface="Courier"/>
            </a:endParaRPr>
          </a:p>
          <a:p>
            <a:r>
              <a:rPr lang="en-US" dirty="0" smtClean="0"/>
              <a:t>Combining integers and </a:t>
            </a:r>
            <a:r>
              <a:rPr lang="en-US" dirty="0" err="1" smtClean="0"/>
              <a:t>reals</a:t>
            </a:r>
            <a:r>
              <a:rPr lang="en-US" dirty="0" smtClean="0"/>
              <a:t> in computations</a:t>
            </a:r>
          </a:p>
          <a:p>
            <a:pPr lvl="1"/>
            <a:r>
              <a:rPr lang="en-US" dirty="0" smtClean="0"/>
              <a:t>IFIX converts real to integer; FLOAT converts integer to real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9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common </a:t>
            </a:r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Treating a real variable as an integer (and vice-versa) can result in unexpected behavior</a:t>
            </a:r>
          </a:p>
          <a:p>
            <a:pPr lvl="1"/>
            <a:r>
              <a:rPr lang="en-US" dirty="0" smtClean="0"/>
              <a:t>You can force yourself to declare type of all variables with </a:t>
            </a:r>
            <a:r>
              <a:rPr lang="en-US" sz="2400" dirty="0" smtClean="0">
                <a:latin typeface="Courier"/>
                <a:cs typeface="Courier"/>
              </a:rPr>
              <a:t>implicit none </a:t>
            </a:r>
            <a:r>
              <a:rPr lang="en-US" dirty="0" smtClean="0"/>
              <a:t>added to </a:t>
            </a:r>
            <a:r>
              <a:rPr lang="en-US" dirty="0" err="1" smtClean="0"/>
              <a:t>nonexecutable</a:t>
            </a:r>
            <a:r>
              <a:rPr lang="en-US" dirty="0" smtClean="0"/>
              <a:t> section of your program</a:t>
            </a:r>
          </a:p>
          <a:p>
            <a:r>
              <a:rPr lang="en-US" dirty="0" smtClean="0"/>
              <a:t>Some compilers provide flags for identifying array overruns, zero divides and/or overflows (useful for debugging</a:t>
            </a:r>
            <a:r>
              <a:rPr lang="en-US" dirty="0" smtClean="0"/>
              <a:t>); </a:t>
            </a:r>
            <a:r>
              <a:rPr lang="en-US" dirty="0" smtClean="0"/>
              <a:t>can </a:t>
            </a:r>
            <a:r>
              <a:rPr lang="en-US" dirty="0" smtClean="0"/>
              <a:t>slow down code</a:t>
            </a:r>
            <a:endParaRPr lang="en-US" dirty="0" smtClean="0"/>
          </a:p>
          <a:p>
            <a:pPr lvl="1"/>
            <a:r>
              <a:rPr lang="en-US" dirty="0" err="1" smtClean="0"/>
              <a:t>gfortran</a:t>
            </a:r>
            <a:r>
              <a:rPr lang="en-US" dirty="0" smtClean="0"/>
              <a:t>: </a:t>
            </a:r>
            <a:r>
              <a:rPr lang="en-US" sz="2400" dirty="0" smtClean="0">
                <a:latin typeface="Courier"/>
                <a:cs typeface="Courier"/>
              </a:rPr>
              <a:t>-</a:t>
            </a:r>
            <a:r>
              <a:rPr lang="en-US" sz="2400" dirty="0" err="1" smtClean="0">
                <a:latin typeface="Courier"/>
                <a:cs typeface="Courier"/>
              </a:rPr>
              <a:t>fbounds</a:t>
            </a:r>
            <a:r>
              <a:rPr lang="en-US" sz="2400" dirty="0" smtClean="0">
                <a:latin typeface="Courier"/>
                <a:cs typeface="Courier"/>
              </a:rPr>
              <a:t>-check, -</a:t>
            </a:r>
            <a:r>
              <a:rPr lang="en-US" sz="2400" dirty="0" err="1" smtClean="0">
                <a:latin typeface="Courier"/>
                <a:cs typeface="Courier"/>
              </a:rPr>
              <a:t>ffpe</a:t>
            </a:r>
            <a:r>
              <a:rPr lang="en-US" sz="2400" dirty="0" smtClean="0">
                <a:latin typeface="Courier"/>
                <a:cs typeface="Courier"/>
              </a:rPr>
              <a:t>-trap=zero </a:t>
            </a:r>
            <a:r>
              <a:rPr lang="en-US" dirty="0" smtClean="0">
                <a:latin typeface="Calibri"/>
                <a:cs typeface="Calibri"/>
              </a:rPr>
              <a:t>or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mr-IN" sz="2400" dirty="0" smtClean="0">
                <a:latin typeface="Courier"/>
                <a:cs typeface="Courier"/>
              </a:rPr>
              <a:t>–</a:t>
            </a:r>
            <a:r>
              <a:rPr lang="en-US" sz="2400" dirty="0" err="1" smtClean="0">
                <a:latin typeface="Courier"/>
                <a:cs typeface="Courier"/>
              </a:rPr>
              <a:t>ffpe</a:t>
            </a:r>
            <a:r>
              <a:rPr lang="en-US" sz="2400" dirty="0" smtClean="0">
                <a:latin typeface="Courier"/>
                <a:cs typeface="Courier"/>
              </a:rPr>
              <a:t>-trap=overflow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1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“Fortran” derived from “formula translation”, and emphasizes letting “math look like math”.</a:t>
            </a:r>
          </a:p>
          <a:p>
            <a:r>
              <a:rPr lang="en-US" dirty="0" smtClean="0"/>
              <a:t>Fortran is NOT case sensitive.</a:t>
            </a:r>
          </a:p>
          <a:p>
            <a:r>
              <a:rPr lang="en-US" dirty="0" smtClean="0"/>
              <a:t>Variables assumed </a:t>
            </a:r>
            <a:r>
              <a:rPr lang="en-US" b="1" dirty="0" smtClean="0"/>
              <a:t>real</a:t>
            </a:r>
            <a:r>
              <a:rPr lang="en-US" dirty="0" smtClean="0"/>
              <a:t>, unless the first letter of the variable name starts with the </a:t>
            </a:r>
            <a:r>
              <a:rPr lang="en-US" b="1" dirty="0" smtClean="0"/>
              <a:t>letters I-N</a:t>
            </a:r>
            <a:r>
              <a:rPr lang="en-US" dirty="0" smtClean="0"/>
              <a:t>, inclusive.  Then they're integers by default.  </a:t>
            </a:r>
          </a:p>
          <a:p>
            <a:pPr lvl="1"/>
            <a:r>
              <a:rPr lang="en-US" dirty="0" smtClean="0"/>
              <a:t>(Mnemonic device: I-N are </a:t>
            </a:r>
            <a:r>
              <a:rPr lang="en-US" dirty="0" err="1" smtClean="0"/>
              <a:t>INtegers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Fortran 90+ permits free format.  Fortran 77 (F77) statements start in column 7, with column 6 for continuation markers, and cols 1-5 for labels.</a:t>
            </a:r>
          </a:p>
          <a:p>
            <a:r>
              <a:rPr lang="en-US" dirty="0" smtClean="0"/>
              <a:t>Comment lines start with </a:t>
            </a:r>
            <a:r>
              <a:rPr lang="en-US" strike="sngStrike" dirty="0" smtClean="0"/>
              <a:t>“C”, “c”, or </a:t>
            </a:r>
            <a:r>
              <a:rPr lang="en-US" dirty="0" smtClean="0"/>
              <a:t>“!”.  Anything after “!”, wherever it appears, is not read.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29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Arrays are indexed from 1, unless otherwise specified.  </a:t>
            </a:r>
          </a:p>
          <a:p>
            <a:r>
              <a:rPr lang="en-US" sz="4500" dirty="0" smtClean="0"/>
              <a:t>Array indices must be integers.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300" dirty="0" smtClean="0">
                <a:latin typeface="Courier"/>
                <a:cs typeface="Courier"/>
              </a:rPr>
              <a:t> </a:t>
            </a: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parameter(</a:t>
            </a:r>
            <a:r>
              <a:rPr lang="en-US" sz="3300" dirty="0" err="1" smtClean="0">
                <a:latin typeface="Courier"/>
                <a:cs typeface="Courier"/>
              </a:rPr>
              <a:t>nx</a:t>
            </a:r>
            <a:r>
              <a:rPr lang="en-US" sz="3300" dirty="0" smtClean="0">
                <a:latin typeface="Courier"/>
                <a:cs typeface="Courier"/>
              </a:rPr>
              <a:t>=50,ny=40,nz=25)</a:t>
            </a:r>
            <a:endParaRPr lang="en-US" sz="33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dimension pressure(</a:t>
            </a:r>
            <a:r>
              <a:rPr lang="en-US" sz="3300" dirty="0" err="1" smtClean="0">
                <a:latin typeface="Courier"/>
                <a:cs typeface="Courier"/>
              </a:rPr>
              <a:t>nx,ny,nz</a:t>
            </a:r>
            <a:r>
              <a:rPr lang="en-US" sz="3300" dirty="0" smtClean="0">
                <a:latin typeface="Courier"/>
                <a:cs typeface="Courier"/>
              </a:rPr>
              <a:t>),</a:t>
            </a:r>
            <a:r>
              <a:rPr lang="en-US" sz="3300" b="1" dirty="0" smtClean="0">
                <a:latin typeface="Courier"/>
                <a:cs typeface="Courier"/>
              </a:rPr>
              <a:t>height(0:nz)</a:t>
            </a:r>
          </a:p>
          <a:p>
            <a:pPr marL="0" indent="0">
              <a:buNone/>
            </a:pPr>
            <a:endParaRPr lang="en-US" sz="33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300" dirty="0" smtClean="0">
                <a:latin typeface="Courier"/>
                <a:cs typeface="Courier"/>
              </a:rPr>
              <a:t>      do k=1,nz</a:t>
            </a: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 do j=1,ny</a:t>
            </a: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  do </a:t>
            </a:r>
            <a:r>
              <a:rPr lang="en-US" sz="3300" dirty="0" err="1" smtClean="0">
                <a:latin typeface="Courier"/>
                <a:cs typeface="Courier"/>
              </a:rPr>
              <a:t>i</a:t>
            </a:r>
            <a:r>
              <a:rPr lang="en-US" sz="3300" dirty="0" smtClean="0">
                <a:latin typeface="Courier"/>
                <a:cs typeface="Courier"/>
              </a:rPr>
              <a:t>=1,nx</a:t>
            </a: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   pressure(</a:t>
            </a:r>
            <a:r>
              <a:rPr lang="en-US" sz="3300" dirty="0" err="1">
                <a:latin typeface="Courier"/>
                <a:cs typeface="Courier"/>
              </a:rPr>
              <a:t>i</a:t>
            </a:r>
            <a:r>
              <a:rPr lang="en-US" sz="3300" dirty="0" err="1" smtClean="0">
                <a:latin typeface="Courier"/>
                <a:cs typeface="Courier"/>
              </a:rPr>
              <a:t>,j,k</a:t>
            </a:r>
            <a:r>
              <a:rPr lang="en-US" sz="3300" dirty="0" smtClean="0">
                <a:latin typeface="Courier"/>
                <a:cs typeface="Courier"/>
              </a:rPr>
              <a:t>) = [do something here]</a:t>
            </a: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  </a:t>
            </a:r>
            <a:r>
              <a:rPr lang="en-US" sz="3300" dirty="0" err="1" smtClean="0">
                <a:latin typeface="Courier"/>
                <a:cs typeface="Courier"/>
              </a:rPr>
              <a:t>enddo</a:t>
            </a:r>
            <a:r>
              <a:rPr lang="en-US" sz="3300" dirty="0" smtClean="0">
                <a:latin typeface="Courier"/>
                <a:cs typeface="Courier"/>
              </a:rPr>
              <a:t> ! </a:t>
            </a:r>
            <a:r>
              <a:rPr lang="en-US" sz="3300" dirty="0" err="1" smtClean="0">
                <a:latin typeface="Courier"/>
                <a:cs typeface="Courier"/>
              </a:rPr>
              <a:t>i</a:t>
            </a:r>
            <a:endParaRPr lang="en-US" sz="33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 </a:t>
            </a:r>
            <a:r>
              <a:rPr lang="en-US" sz="3300" dirty="0" err="1" smtClean="0">
                <a:latin typeface="Courier"/>
                <a:cs typeface="Courier"/>
              </a:rPr>
              <a:t>enddo</a:t>
            </a:r>
            <a:r>
              <a:rPr lang="en-US" sz="3300" dirty="0" smtClean="0">
                <a:latin typeface="Courier"/>
                <a:cs typeface="Courier"/>
              </a:rPr>
              <a:t>  ! j</a:t>
            </a:r>
          </a:p>
          <a:p>
            <a:pPr marL="0" indent="0">
              <a:buNone/>
            </a:pPr>
            <a:r>
              <a:rPr lang="en-US" sz="3300" dirty="0">
                <a:latin typeface="Courier"/>
                <a:cs typeface="Courier"/>
              </a:rPr>
              <a:t> </a:t>
            </a:r>
            <a:r>
              <a:rPr lang="en-US" sz="3300" dirty="0" smtClean="0">
                <a:latin typeface="Courier"/>
                <a:cs typeface="Courier"/>
              </a:rPr>
              <a:t>     </a:t>
            </a:r>
            <a:r>
              <a:rPr lang="en-US" sz="3300" dirty="0" err="1" smtClean="0">
                <a:latin typeface="Courier"/>
                <a:cs typeface="Courier"/>
              </a:rPr>
              <a:t>enddo</a:t>
            </a:r>
            <a:r>
              <a:rPr lang="en-US" sz="3300" dirty="0" smtClean="0">
                <a:latin typeface="Courier"/>
                <a:cs typeface="Courier"/>
              </a:rPr>
              <a:t>   ! </a:t>
            </a:r>
            <a:r>
              <a:rPr lang="en-US" sz="3300" dirty="0">
                <a:latin typeface="Courier"/>
                <a:cs typeface="Courier"/>
              </a:rPr>
              <a:t>k</a:t>
            </a:r>
            <a:endParaRPr lang="en-US" sz="33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64034" y="5512264"/>
            <a:ext cx="3933664" cy="120032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Fortran is </a:t>
            </a:r>
            <a:r>
              <a:rPr lang="en-US" i="1" dirty="0" smtClean="0"/>
              <a:t>column-major</a:t>
            </a:r>
            <a:r>
              <a:rPr lang="en-US" dirty="0" smtClean="0"/>
              <a:t>, which means</a:t>
            </a:r>
          </a:p>
          <a:p>
            <a:r>
              <a:rPr lang="en-US" dirty="0"/>
              <a:t> </a:t>
            </a:r>
            <a:r>
              <a:rPr lang="en-US" dirty="0" smtClean="0"/>
              <a:t> it’s more efficient to put </a:t>
            </a:r>
            <a:r>
              <a:rPr lang="en-US" i="1" dirty="0" smtClean="0"/>
              <a:t>leftmost</a:t>
            </a:r>
          </a:p>
          <a:p>
            <a:r>
              <a:rPr lang="en-US" dirty="0"/>
              <a:t> </a:t>
            </a:r>
            <a:r>
              <a:rPr lang="en-US" dirty="0" smtClean="0"/>
              <a:t> index in </a:t>
            </a:r>
            <a:r>
              <a:rPr lang="en-US" i="1" dirty="0" smtClean="0"/>
              <a:t>innermost</a:t>
            </a:r>
            <a:r>
              <a:rPr lang="en-US" dirty="0" smtClean="0"/>
              <a:t> loop (as here).</a:t>
            </a:r>
          </a:p>
          <a:p>
            <a:r>
              <a:rPr lang="en-US" dirty="0" smtClean="0"/>
              <a:t>C++ and Python (</a:t>
            </a:r>
            <a:r>
              <a:rPr lang="en-US" dirty="0" err="1" smtClean="0"/>
              <a:t>Numpy</a:t>
            </a:r>
            <a:r>
              <a:rPr lang="en-US" dirty="0" smtClean="0"/>
              <a:t>) are row-major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8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900" dirty="0" smtClean="0"/>
              <a:t>If arrays are the same shape, can manipulate entire arrays outside of do loops</a:t>
            </a:r>
            <a:endParaRPr lang="en-US" sz="3800" dirty="0"/>
          </a:p>
          <a:p>
            <a:pPr marL="0" indent="0">
              <a:buNone/>
            </a:pPr>
            <a:endParaRPr lang="en-US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 </a:t>
            </a:r>
            <a:r>
              <a:rPr lang="en-US" sz="3800" dirty="0">
                <a:latin typeface="Courier"/>
                <a:cs typeface="Courier"/>
              </a:rPr>
              <a:t> </a:t>
            </a:r>
            <a:r>
              <a:rPr lang="en-US" sz="3800" dirty="0" smtClean="0">
                <a:latin typeface="Courier"/>
                <a:cs typeface="Courier"/>
              </a:rPr>
              <a:t>    parameter(</a:t>
            </a:r>
            <a:r>
              <a:rPr lang="en-US" sz="3800" dirty="0" err="1" smtClean="0">
                <a:latin typeface="Courier"/>
                <a:cs typeface="Courier"/>
              </a:rPr>
              <a:t>nx</a:t>
            </a:r>
            <a:r>
              <a:rPr lang="en-US" sz="3800" dirty="0" smtClean="0">
                <a:latin typeface="Courier"/>
                <a:cs typeface="Courier"/>
              </a:rPr>
              <a:t>=50,nz=40)</a:t>
            </a:r>
            <a:endParaRPr lang="en-US" sz="3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>
                <a:latin typeface="Courier"/>
                <a:cs typeface="Courier"/>
              </a:rPr>
              <a:t> </a:t>
            </a:r>
            <a:r>
              <a:rPr lang="en-US" sz="3800" dirty="0" smtClean="0">
                <a:latin typeface="Courier"/>
                <a:cs typeface="Courier"/>
              </a:rPr>
              <a:t>     dimension pi(</a:t>
            </a:r>
            <a:r>
              <a:rPr lang="en-US" sz="3800" dirty="0" err="1" smtClean="0">
                <a:latin typeface="Courier"/>
                <a:cs typeface="Courier"/>
              </a:rPr>
              <a:t>nx,nz</a:t>
            </a:r>
            <a:r>
              <a:rPr lang="en-US" sz="3800" dirty="0" smtClean="0">
                <a:latin typeface="Courier"/>
                <a:cs typeface="Courier"/>
              </a:rPr>
              <a:t>),temp(</a:t>
            </a:r>
            <a:r>
              <a:rPr lang="en-US" sz="3800" dirty="0" err="1" smtClean="0">
                <a:latin typeface="Courier"/>
                <a:cs typeface="Courier"/>
              </a:rPr>
              <a:t>nx,nz</a:t>
            </a:r>
            <a:r>
              <a:rPr lang="en-US" sz="3800" dirty="0" smtClean="0">
                <a:latin typeface="Courier"/>
                <a:cs typeface="Courier"/>
              </a:rPr>
              <a:t>),theta(</a:t>
            </a:r>
            <a:r>
              <a:rPr lang="en-US" sz="3800" dirty="0" err="1" smtClean="0">
                <a:latin typeface="Courier"/>
                <a:cs typeface="Courier"/>
              </a:rPr>
              <a:t>nx,nz</a:t>
            </a:r>
            <a:r>
              <a:rPr lang="en-US" sz="38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endParaRPr lang="en-US" sz="3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! This…</a:t>
            </a:r>
            <a:endParaRPr lang="en-US" sz="3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      do k=1,nz</a:t>
            </a: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       do </a:t>
            </a:r>
            <a:r>
              <a:rPr lang="en-US" sz="3800" dirty="0" err="1" smtClean="0">
                <a:latin typeface="Courier"/>
                <a:cs typeface="Courier"/>
              </a:rPr>
              <a:t>i</a:t>
            </a:r>
            <a:r>
              <a:rPr lang="en-US" sz="3800" dirty="0" smtClean="0">
                <a:latin typeface="Courier"/>
                <a:cs typeface="Courier"/>
              </a:rPr>
              <a:t>=1,nx</a:t>
            </a:r>
          </a:p>
          <a:p>
            <a:pPr marL="0" indent="0">
              <a:buNone/>
            </a:pPr>
            <a:r>
              <a:rPr lang="en-US" sz="3800" dirty="0">
                <a:latin typeface="Courier"/>
                <a:cs typeface="Courier"/>
              </a:rPr>
              <a:t> </a:t>
            </a:r>
            <a:r>
              <a:rPr lang="en-US" sz="3800" dirty="0" smtClean="0">
                <a:latin typeface="Courier"/>
                <a:cs typeface="Courier"/>
              </a:rPr>
              <a:t>        temp(</a:t>
            </a:r>
            <a:r>
              <a:rPr lang="en-US" sz="3800" dirty="0" err="1">
                <a:latin typeface="Courier"/>
                <a:cs typeface="Courier"/>
              </a:rPr>
              <a:t>i</a:t>
            </a:r>
            <a:r>
              <a:rPr lang="en-US" sz="3800" dirty="0" err="1" smtClean="0">
                <a:latin typeface="Courier"/>
                <a:cs typeface="Courier"/>
              </a:rPr>
              <a:t>,k</a:t>
            </a:r>
            <a:r>
              <a:rPr lang="en-US" sz="3800" dirty="0" smtClean="0">
                <a:latin typeface="Courier"/>
                <a:cs typeface="Courier"/>
              </a:rPr>
              <a:t>)=theta(</a:t>
            </a:r>
            <a:r>
              <a:rPr lang="en-US" sz="3800" dirty="0" err="1">
                <a:latin typeface="Courier"/>
                <a:cs typeface="Courier"/>
              </a:rPr>
              <a:t>i</a:t>
            </a:r>
            <a:r>
              <a:rPr lang="en-US" sz="3800" dirty="0" err="1" smtClean="0">
                <a:latin typeface="Courier"/>
                <a:cs typeface="Courier"/>
              </a:rPr>
              <a:t>,k</a:t>
            </a:r>
            <a:r>
              <a:rPr lang="en-US" sz="3800" dirty="0" smtClean="0">
                <a:latin typeface="Courier"/>
                <a:cs typeface="Courier"/>
              </a:rPr>
              <a:t>)*pi(</a:t>
            </a:r>
            <a:r>
              <a:rPr lang="en-US" sz="3800" dirty="0" err="1">
                <a:latin typeface="Courier"/>
                <a:cs typeface="Courier"/>
              </a:rPr>
              <a:t>i</a:t>
            </a:r>
            <a:r>
              <a:rPr lang="en-US" sz="3800" dirty="0" err="1" smtClean="0">
                <a:latin typeface="Courier"/>
                <a:cs typeface="Courier"/>
              </a:rPr>
              <a:t>,k</a:t>
            </a:r>
            <a:r>
              <a:rPr lang="en-US" sz="3800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       </a:t>
            </a:r>
            <a:r>
              <a:rPr lang="en-US" sz="3800" dirty="0" err="1" smtClean="0">
                <a:latin typeface="Courier"/>
                <a:cs typeface="Courier"/>
              </a:rPr>
              <a:t>enddo</a:t>
            </a:r>
            <a:endParaRPr lang="en-US" sz="3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>
                <a:latin typeface="Courier"/>
                <a:cs typeface="Courier"/>
              </a:rPr>
              <a:t> </a:t>
            </a:r>
            <a:r>
              <a:rPr lang="en-US" sz="3800" dirty="0" smtClean="0">
                <a:latin typeface="Courier"/>
                <a:cs typeface="Courier"/>
              </a:rPr>
              <a:t>     </a:t>
            </a:r>
            <a:r>
              <a:rPr lang="en-US" sz="3800" dirty="0" err="1" smtClean="0">
                <a:latin typeface="Courier"/>
                <a:cs typeface="Courier"/>
              </a:rPr>
              <a:t>enddo</a:t>
            </a:r>
            <a:endParaRPr lang="en-US" sz="38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38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! …is equivalent to this…</a:t>
            </a:r>
            <a:endParaRPr lang="en-US" sz="3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3800" dirty="0" smtClean="0">
                <a:latin typeface="Courier"/>
                <a:cs typeface="Courier"/>
              </a:rPr>
              <a:t>      temp=theta*pi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74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sample Fortran program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F77-ish </a:t>
            </a:r>
            <a:r>
              <a:rPr lang="en-US" dirty="0" smtClean="0"/>
              <a:t>syntax)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1" y="846776"/>
            <a:ext cx="9050074" cy="55092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     program example       ! this is optional, actually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b="1" dirty="0" smtClean="0">
                <a:latin typeface="Courier"/>
                <a:cs typeface="Courier"/>
              </a:rPr>
              <a:t>non-executable statements go first</a:t>
            </a:r>
            <a:r>
              <a:rPr lang="en-US" sz="1600" dirty="0" smtClean="0">
                <a:latin typeface="Courier"/>
                <a:cs typeface="Courier"/>
              </a:rPr>
              <a:t>: this includes parameter, common, </a:t>
            </a: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 dimension, data statements and statement functions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parameter statements make array bookkeeping easy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parameter(</a:t>
            </a:r>
            <a:r>
              <a:rPr lang="en-US" sz="1600" dirty="0" err="1" smtClean="0">
                <a:latin typeface="Courier"/>
                <a:cs typeface="Courier"/>
              </a:rPr>
              <a:t>nx</a:t>
            </a:r>
            <a:r>
              <a:rPr lang="en-US" sz="1600" dirty="0" smtClean="0">
                <a:latin typeface="Courier"/>
                <a:cs typeface="Courier"/>
              </a:rPr>
              <a:t>=100,nz=40)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common blocks hold arrays, constants you want to use in </a:t>
            </a: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 multiple program modules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common/base/</a:t>
            </a:r>
            <a:r>
              <a:rPr lang="en-US" sz="1600" dirty="0" err="1" smtClean="0">
                <a:latin typeface="Courier"/>
                <a:cs typeface="Courier"/>
              </a:rPr>
              <a:t>ub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tb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qb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pib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rhou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rhow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common/</a:t>
            </a:r>
            <a:r>
              <a:rPr lang="en-US" sz="1600" dirty="0" err="1" smtClean="0">
                <a:latin typeface="Courier"/>
                <a:cs typeface="Courier"/>
              </a:rPr>
              <a:t>uwind</a:t>
            </a:r>
            <a:r>
              <a:rPr lang="en-US" sz="1600" dirty="0" smtClean="0">
                <a:latin typeface="Courier"/>
                <a:cs typeface="Courier"/>
              </a:rPr>
              <a:t>/up(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),u(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),um(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    ! wind at 3 times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common/</a:t>
            </a:r>
            <a:r>
              <a:rPr lang="en-US" sz="1600" dirty="0" err="1" smtClean="0">
                <a:latin typeface="Courier"/>
                <a:cs typeface="Courier"/>
              </a:rPr>
              <a:t>ptemp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thp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th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thm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 ! temp at 3 times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common/grids/dx,dz,dt,d2t,time               ! grid setup, </a:t>
            </a:r>
            <a:r>
              <a:rPr lang="en-US" sz="1600" dirty="0" err="1" smtClean="0">
                <a:latin typeface="Courier"/>
                <a:cs typeface="Courier"/>
              </a:rPr>
              <a:t>etc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common/grid2/</a:t>
            </a:r>
            <a:r>
              <a:rPr lang="en-US" sz="1600" dirty="0" err="1" smtClean="0">
                <a:latin typeface="Courier"/>
                <a:cs typeface="Courier"/>
              </a:rPr>
              <a:t>zw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),</a:t>
            </a:r>
            <a:r>
              <a:rPr lang="en-US" sz="1600" dirty="0" err="1" smtClean="0">
                <a:latin typeface="Courier"/>
                <a:cs typeface="Courier"/>
              </a:rPr>
              <a:t>zu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nz</a:t>
            </a:r>
            <a:r>
              <a:rPr lang="en-US" sz="1600" dirty="0" smtClean="0">
                <a:latin typeface="Courier"/>
                <a:cs typeface="Courier"/>
              </a:rPr>
              <a:t>)                   ! </a:t>
            </a:r>
            <a:r>
              <a:rPr lang="en-US" sz="1600" dirty="0">
                <a:latin typeface="Courier"/>
                <a:cs typeface="Courier"/>
              </a:rPr>
              <a:t>h</a:t>
            </a:r>
            <a:r>
              <a:rPr lang="en-US" sz="1600" dirty="0" smtClean="0">
                <a:latin typeface="Courier"/>
                <a:cs typeface="Courier"/>
              </a:rPr>
              <a:t>eights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common/</a:t>
            </a:r>
            <a:r>
              <a:rPr lang="en-US" sz="1600" dirty="0" err="1" smtClean="0">
                <a:latin typeface="Courier"/>
                <a:cs typeface="Courier"/>
              </a:rPr>
              <a:t>consts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rd,g,cp,psl</a:t>
            </a:r>
            <a:r>
              <a:rPr lang="en-US" sz="1600" dirty="0" smtClean="0">
                <a:latin typeface="Courier"/>
                <a:cs typeface="Courier"/>
              </a:rPr>
              <a:t>                    ! physical constants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dimension statements for local arrays - used only in this program unit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dimension crap(</a:t>
            </a:r>
            <a:r>
              <a:rPr lang="en-US" sz="1600" dirty="0" err="1" smtClean="0">
                <a:latin typeface="Courier"/>
                <a:cs typeface="Courier"/>
              </a:rPr>
              <a:t>nx,nz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</a:p>
          <a:p>
            <a:r>
              <a:rPr lang="en-US" sz="1600" dirty="0">
                <a:latin typeface="Courier"/>
                <a:cs typeface="Courier"/>
              </a:rPr>
              <a:t>!</a:t>
            </a:r>
            <a:r>
              <a:rPr lang="en-US" sz="1600" dirty="0" smtClean="0">
                <a:latin typeface="Courier"/>
                <a:cs typeface="Courier"/>
              </a:rPr>
              <a:t> initialize constant values you will </a:t>
            </a:r>
            <a:r>
              <a:rPr lang="en-US" sz="1600" b="1" dirty="0" smtClean="0">
                <a:latin typeface="Courier"/>
                <a:cs typeface="Courier"/>
              </a:rPr>
              <a:t>NOT</a:t>
            </a:r>
            <a:r>
              <a:rPr lang="en-US" sz="1600" dirty="0" smtClean="0">
                <a:latin typeface="Courier"/>
                <a:cs typeface="Courier"/>
              </a:rPr>
              <a:t> change during execution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data g/9.8/,dx/400./,</a:t>
            </a:r>
            <a:r>
              <a:rPr lang="en-US" sz="1600" dirty="0" err="1" smtClean="0">
                <a:latin typeface="Courier"/>
                <a:cs typeface="Courier"/>
              </a:rPr>
              <a:t>dz</a:t>
            </a:r>
            <a:r>
              <a:rPr lang="en-US" sz="1600" dirty="0" smtClean="0">
                <a:latin typeface="Courier"/>
                <a:cs typeface="Courier"/>
              </a:rPr>
              <a:t>/400./,</a:t>
            </a:r>
            <a:r>
              <a:rPr lang="en-US" sz="1600" dirty="0" err="1" smtClean="0">
                <a:latin typeface="Courier"/>
                <a:cs typeface="Courier"/>
              </a:rPr>
              <a:t>dt</a:t>
            </a:r>
            <a:r>
              <a:rPr lang="en-US" sz="1600" dirty="0" smtClean="0">
                <a:latin typeface="Courier"/>
                <a:cs typeface="Courier"/>
              </a:rPr>
              <a:t>/2.0/,</a:t>
            </a:r>
            <a:r>
              <a:rPr lang="en-US" sz="1600" dirty="0" err="1" smtClean="0">
                <a:latin typeface="Courier"/>
                <a:cs typeface="Courier"/>
              </a:rPr>
              <a:t>cp</a:t>
            </a:r>
            <a:r>
              <a:rPr lang="en-US" sz="1600" dirty="0" smtClean="0">
                <a:latin typeface="Courier"/>
                <a:cs typeface="Courier"/>
              </a:rPr>
              <a:t>/1004./,</a:t>
            </a:r>
            <a:r>
              <a:rPr lang="en-US" sz="1600" dirty="0" err="1" smtClean="0">
                <a:latin typeface="Courier"/>
                <a:cs typeface="Courier"/>
              </a:rPr>
              <a:t>rd</a:t>
            </a:r>
            <a:r>
              <a:rPr lang="en-US" sz="1600" dirty="0" smtClean="0">
                <a:latin typeface="Courier"/>
                <a:cs typeface="Courier"/>
              </a:rPr>
              <a:t>/287./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33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8408" y="414286"/>
            <a:ext cx="9296335" cy="5539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!------------------------------------------------------------------------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! executable statements go here</a:t>
            </a:r>
          </a:p>
          <a:p>
            <a:r>
              <a:rPr lang="en-US" sz="1600" dirty="0" smtClean="0">
                <a:latin typeface="Courier"/>
                <a:cs typeface="Courier"/>
              </a:rPr>
              <a:t>!------------------------------------------------------------------------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a neat way of getting trigonometric ``PI'' to machine precision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trigpi</a:t>
            </a:r>
            <a:r>
              <a:rPr lang="en-US" sz="1600" dirty="0" smtClean="0">
                <a:latin typeface="Courier"/>
                <a:cs typeface="Courier"/>
              </a:rPr>
              <a:t>=4.0*</a:t>
            </a:r>
            <a:r>
              <a:rPr lang="en-US" sz="1600" dirty="0" err="1" smtClean="0">
                <a:latin typeface="Courier"/>
                <a:cs typeface="Courier"/>
              </a:rPr>
              <a:t>atan</a:t>
            </a:r>
            <a:r>
              <a:rPr lang="en-US" sz="1600" dirty="0" smtClean="0">
                <a:latin typeface="Courier"/>
                <a:cs typeface="Courier"/>
              </a:rPr>
              <a:t>(1.0)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frequent divisions should be converted to multiplications where possible</a:t>
            </a:r>
          </a:p>
          <a:p>
            <a:r>
              <a:rPr lang="en-US" sz="1600" dirty="0" smtClean="0">
                <a:latin typeface="Courier"/>
                <a:cs typeface="Courier"/>
              </a:rPr>
              <a:t>!  ex: I need to divide </a:t>
            </a:r>
            <a:r>
              <a:rPr lang="en-US" sz="1600" dirty="0" err="1" smtClean="0">
                <a:latin typeface="Courier"/>
                <a:cs typeface="Courier"/>
              </a:rPr>
              <a:t>rd</a:t>
            </a:r>
            <a:r>
              <a:rPr lang="en-US" sz="1600" dirty="0" smtClean="0">
                <a:latin typeface="Courier"/>
                <a:cs typeface="Courier"/>
              </a:rPr>
              <a:t> by </a:t>
            </a:r>
            <a:r>
              <a:rPr lang="en-US" sz="1600" dirty="0" err="1" smtClean="0">
                <a:latin typeface="Courier"/>
                <a:cs typeface="Courier"/>
              </a:rPr>
              <a:t>cp</a:t>
            </a:r>
            <a:r>
              <a:rPr lang="en-US" sz="1600" dirty="0" smtClean="0">
                <a:latin typeface="Courier"/>
                <a:cs typeface="Courier"/>
              </a:rPr>
              <a:t> a lot, and also (dx**2) and (</a:t>
            </a:r>
            <a:r>
              <a:rPr lang="en-US" sz="1600" dirty="0" err="1" smtClean="0">
                <a:latin typeface="Courier"/>
                <a:cs typeface="Courier"/>
              </a:rPr>
              <a:t>dz</a:t>
            </a:r>
            <a:r>
              <a:rPr lang="en-US" sz="1600" dirty="0" smtClean="0">
                <a:latin typeface="Courier"/>
                <a:cs typeface="Courier"/>
              </a:rPr>
              <a:t>**2)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xk</a:t>
            </a:r>
            <a:r>
              <a:rPr lang="en-US" sz="1600" dirty="0" smtClean="0">
                <a:latin typeface="Courier"/>
                <a:cs typeface="Courier"/>
              </a:rPr>
              <a:t>=</a:t>
            </a:r>
            <a:r>
              <a:rPr lang="en-US" sz="1600" dirty="0" err="1" smtClean="0">
                <a:latin typeface="Courier"/>
                <a:cs typeface="Courier"/>
              </a:rPr>
              <a:t>rd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cp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rdx2=1./(dx*dx)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rdz2=1./(</a:t>
            </a:r>
            <a:r>
              <a:rPr lang="en-US" sz="1600" dirty="0" err="1" smtClean="0">
                <a:latin typeface="Courier"/>
                <a:cs typeface="Courier"/>
              </a:rPr>
              <a:t>dz</a:t>
            </a:r>
            <a:r>
              <a:rPr lang="en-US" sz="1600" dirty="0" smtClean="0">
                <a:latin typeface="Courier"/>
                <a:cs typeface="Courier"/>
              </a:rPr>
              <a:t>**2)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block DOs are easy to read when indented.</a:t>
            </a:r>
          </a:p>
          <a:p>
            <a:r>
              <a:rPr lang="en-US" sz="1600" dirty="0" smtClean="0">
                <a:latin typeface="Courier"/>
                <a:cs typeface="Courier"/>
              </a:rPr>
              <a:t>! every DO has an ENDDO</a:t>
            </a:r>
          </a:p>
          <a:p>
            <a:r>
              <a:rPr lang="en-US" sz="1600" dirty="0" smtClean="0">
                <a:latin typeface="Courier"/>
                <a:cs typeface="Courier"/>
              </a:rPr>
              <a:t>! float turns an integer into a real before multiplication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do k=2,nz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zw</a:t>
            </a:r>
            <a:r>
              <a:rPr lang="en-US" sz="1600" dirty="0" smtClean="0">
                <a:latin typeface="Courier"/>
                <a:cs typeface="Courier"/>
              </a:rPr>
              <a:t>=(float(k-1)*</a:t>
            </a:r>
            <a:r>
              <a:rPr lang="en-US" sz="1600" dirty="0" err="1" smtClean="0">
                <a:latin typeface="Courier"/>
                <a:cs typeface="Courier"/>
              </a:rPr>
              <a:t>dz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enddo</a:t>
            </a:r>
            <a:endParaRPr lang="en-US" sz="1600" dirty="0" smtClean="0">
              <a:latin typeface="Courier"/>
              <a:cs typeface="Courier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0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6059"/>
            <a:ext cx="6094938" cy="64940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 block IFs may be simple or compound</a:t>
            </a:r>
          </a:p>
          <a:p>
            <a:r>
              <a:rPr lang="en-US" sz="1600" dirty="0" smtClean="0">
                <a:latin typeface="Courier"/>
                <a:cs typeface="Courier"/>
              </a:rPr>
              <a:t>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iflag</a:t>
            </a:r>
            <a:r>
              <a:rPr lang="en-US" sz="1600" dirty="0" smtClean="0">
                <a:latin typeface="Courier"/>
                <a:cs typeface="Courier"/>
              </a:rPr>
              <a:t>=0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do k=2,nz-1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ztp</a:t>
            </a:r>
            <a:r>
              <a:rPr lang="en-US" sz="1600" dirty="0" smtClean="0">
                <a:latin typeface="Courier"/>
                <a:cs typeface="Courier"/>
              </a:rPr>
              <a:t> = (float(k)-1.5)*</a:t>
            </a:r>
            <a:r>
              <a:rPr lang="en-US" sz="1600" dirty="0" err="1" smtClean="0">
                <a:latin typeface="Courier"/>
                <a:cs typeface="Courier"/>
              </a:rPr>
              <a:t>dz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if(k.eq.2) </a:t>
            </a:r>
            <a:r>
              <a:rPr lang="en-US" sz="1600" dirty="0" err="1" smtClean="0">
                <a:latin typeface="Courier"/>
                <a:cs typeface="Courier"/>
              </a:rPr>
              <a:t>iflag</a:t>
            </a:r>
            <a:r>
              <a:rPr lang="en-US" sz="1600" dirty="0" smtClean="0">
                <a:latin typeface="Courier"/>
                <a:cs typeface="Courier"/>
              </a:rPr>
              <a:t>=1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if(</a:t>
            </a:r>
            <a:r>
              <a:rPr lang="en-US" sz="1600" dirty="0" err="1" smtClean="0">
                <a:latin typeface="Courier"/>
                <a:cs typeface="Courier"/>
              </a:rPr>
              <a:t>ztp.gt.ztr</a:t>
            </a:r>
            <a:r>
              <a:rPr lang="en-US" sz="1600" dirty="0" smtClean="0">
                <a:latin typeface="Courier"/>
                <a:cs typeface="Courier"/>
              </a:rPr>
              <a:t>)then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tb</a:t>
            </a:r>
            <a:r>
              <a:rPr lang="en-US" sz="1600" dirty="0" smtClean="0">
                <a:latin typeface="Courier"/>
                <a:cs typeface="Courier"/>
              </a:rPr>
              <a:t>(k)=</a:t>
            </a:r>
            <a:r>
              <a:rPr lang="en-US" sz="1600" dirty="0" err="1" smtClean="0">
                <a:latin typeface="Courier"/>
                <a:cs typeface="Courier"/>
              </a:rPr>
              <a:t>thetatr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  <a:r>
              <a:rPr lang="en-US" sz="1600" dirty="0" err="1" smtClean="0">
                <a:latin typeface="Courier"/>
                <a:cs typeface="Courier"/>
              </a:rPr>
              <a:t>exp</a:t>
            </a:r>
            <a:r>
              <a:rPr lang="en-US" sz="1600" dirty="0" smtClean="0">
                <a:latin typeface="Courier"/>
                <a:cs typeface="Courier"/>
              </a:rPr>
              <a:t>(9.8*(</a:t>
            </a:r>
            <a:r>
              <a:rPr lang="en-US" sz="1600" dirty="0" err="1" smtClean="0">
                <a:latin typeface="Courier"/>
                <a:cs typeface="Courier"/>
              </a:rPr>
              <a:t>ztp-ztr</a:t>
            </a:r>
            <a:r>
              <a:rPr lang="en-US" sz="1600" dirty="0" smtClean="0">
                <a:latin typeface="Courier"/>
                <a:cs typeface="Courier"/>
              </a:rPr>
              <a:t>)/(</a:t>
            </a:r>
            <a:r>
              <a:rPr lang="en-US" sz="1600" dirty="0" err="1" smtClean="0">
                <a:latin typeface="Courier"/>
                <a:cs typeface="Courier"/>
              </a:rPr>
              <a:t>cp</a:t>
            </a:r>
            <a:r>
              <a:rPr lang="en-US" sz="1600" dirty="0" smtClean="0">
                <a:latin typeface="Courier"/>
                <a:cs typeface="Courier"/>
              </a:rPr>
              <a:t>*</a:t>
            </a:r>
            <a:r>
              <a:rPr lang="en-US" sz="1600" dirty="0" err="1" smtClean="0">
                <a:latin typeface="Courier"/>
                <a:cs typeface="Courier"/>
              </a:rPr>
              <a:t>ttr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else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tb</a:t>
            </a:r>
            <a:r>
              <a:rPr lang="en-US" sz="1600" dirty="0" smtClean="0">
                <a:latin typeface="Courier"/>
                <a:cs typeface="Courier"/>
              </a:rPr>
              <a:t>(k)=300.+43.*(</a:t>
            </a:r>
            <a:r>
              <a:rPr lang="en-US" sz="1600" dirty="0" err="1" smtClean="0">
                <a:latin typeface="Courier"/>
                <a:cs typeface="Courier"/>
              </a:rPr>
              <a:t>ztp</a:t>
            </a:r>
            <a:r>
              <a:rPr lang="en-US" sz="1600" dirty="0" smtClean="0">
                <a:latin typeface="Courier"/>
                <a:cs typeface="Courier"/>
              </a:rPr>
              <a:t>/</a:t>
            </a:r>
            <a:r>
              <a:rPr lang="en-US" sz="1600" dirty="0" err="1" smtClean="0">
                <a:latin typeface="Courier"/>
                <a:cs typeface="Courier"/>
              </a:rPr>
              <a:t>ztr</a:t>
            </a:r>
            <a:r>
              <a:rPr lang="en-US" sz="1600" dirty="0" smtClean="0">
                <a:latin typeface="Courier"/>
                <a:cs typeface="Courier"/>
              </a:rPr>
              <a:t>)**1.25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endif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if(k.le.20)then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[do something here]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else if(k.lt.nz-5)then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[do something here]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else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[do something here]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endif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enddo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32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03" y="772992"/>
            <a:ext cx="8803812" cy="5262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! F77 continuation marker is most any symbol placed in column 6</a:t>
            </a:r>
          </a:p>
          <a:p>
            <a:r>
              <a:rPr lang="en-US" sz="1600" dirty="0" smtClean="0">
                <a:latin typeface="Courier"/>
                <a:cs typeface="Courier"/>
              </a:rPr>
              <a:t>!   for multiline statements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**</a:t>
            </a:r>
            <a:r>
              <a:rPr lang="en-US" sz="1600" b="1" dirty="0" smtClean="0">
                <a:latin typeface="Courier"/>
                <a:cs typeface="Courier"/>
              </a:rPr>
              <a:t>line up</a:t>
            </a:r>
            <a:r>
              <a:rPr lang="en-US" sz="1600" dirty="0" smtClean="0">
                <a:latin typeface="Courier"/>
                <a:cs typeface="Courier"/>
              </a:rPr>
              <a:t>** your statements for easy debugging and reading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do k=2,nz-1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do </a:t>
            </a:r>
            <a:r>
              <a:rPr lang="en-US" sz="1600" dirty="0" err="1" smtClean="0">
                <a:latin typeface="Courier"/>
                <a:cs typeface="Courier"/>
              </a:rPr>
              <a:t>i</a:t>
            </a:r>
            <a:r>
              <a:rPr lang="en-US" sz="1600" dirty="0" smtClean="0">
                <a:latin typeface="Courier"/>
                <a:cs typeface="Courier"/>
              </a:rPr>
              <a:t>=2,nx-1      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</a:t>
            </a:r>
            <a:r>
              <a:rPr lang="en-US" sz="1600" dirty="0" err="1" smtClean="0">
                <a:latin typeface="Courier"/>
                <a:cs typeface="Courier"/>
              </a:rPr>
              <a:t>thp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i,k</a:t>
            </a:r>
            <a:r>
              <a:rPr lang="en-US" sz="1600" dirty="0" smtClean="0">
                <a:latin typeface="Courier"/>
                <a:cs typeface="Courier"/>
              </a:rPr>
              <a:t>)=</a:t>
            </a:r>
            <a:r>
              <a:rPr lang="en-US" sz="1600" dirty="0" err="1" smtClean="0">
                <a:latin typeface="Courier"/>
                <a:cs typeface="Courier"/>
              </a:rPr>
              <a:t>thm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i,k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1      -0.5*</a:t>
            </a:r>
            <a:r>
              <a:rPr lang="en-US" sz="1600" dirty="0" err="1" smtClean="0">
                <a:latin typeface="Courier"/>
                <a:cs typeface="Courier"/>
              </a:rPr>
              <a:t>dtx</a:t>
            </a:r>
            <a:r>
              <a:rPr lang="en-US" sz="1600" dirty="0" smtClean="0">
                <a:latin typeface="Courier"/>
                <a:cs typeface="Courier"/>
              </a:rPr>
              <a:t>*(u(i+1,k)*(</a:t>
            </a:r>
            <a:r>
              <a:rPr lang="en-US" sz="1600" dirty="0" err="1" smtClean="0">
                <a:latin typeface="Courier"/>
                <a:cs typeface="Courier"/>
              </a:rPr>
              <a:t>th</a:t>
            </a:r>
            <a:r>
              <a:rPr lang="en-US" sz="1600" dirty="0" smtClean="0">
                <a:latin typeface="Courier"/>
                <a:cs typeface="Courier"/>
              </a:rPr>
              <a:t>(i+1,k)+</a:t>
            </a:r>
            <a:r>
              <a:rPr lang="en-US" sz="1600" dirty="0" err="1" smtClean="0">
                <a:latin typeface="Courier"/>
                <a:cs typeface="Courier"/>
              </a:rPr>
              <a:t>th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i,k</a:t>
            </a:r>
            <a:r>
              <a:rPr lang="en-US" sz="1600" dirty="0" smtClean="0">
                <a:latin typeface="Courier"/>
                <a:cs typeface="Courier"/>
              </a:rPr>
              <a:t>))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2               -u( </a:t>
            </a:r>
            <a:r>
              <a:rPr lang="en-US" sz="1600" dirty="0" err="1" smtClean="0">
                <a:latin typeface="Courier"/>
                <a:cs typeface="Courier"/>
              </a:rPr>
              <a:t>i</a:t>
            </a:r>
            <a:r>
              <a:rPr lang="en-US" sz="1600" dirty="0" smtClean="0">
                <a:latin typeface="Courier"/>
                <a:cs typeface="Courier"/>
              </a:rPr>
              <a:t> ,k)*(</a:t>
            </a:r>
            <a:r>
              <a:rPr lang="en-US" sz="1600" dirty="0" err="1" smtClean="0">
                <a:latin typeface="Courier"/>
                <a:cs typeface="Courier"/>
              </a:rPr>
              <a:t>th</a:t>
            </a:r>
            <a:r>
              <a:rPr lang="en-US" sz="1600" dirty="0" smtClean="0">
                <a:latin typeface="Courier"/>
                <a:cs typeface="Courier"/>
              </a:rPr>
              <a:t>(i-1,k)+</a:t>
            </a:r>
            <a:r>
              <a:rPr lang="en-US" sz="1600" dirty="0" err="1" smtClean="0">
                <a:latin typeface="Courier"/>
                <a:cs typeface="Courier"/>
              </a:rPr>
              <a:t>th</a:t>
            </a:r>
            <a:r>
              <a:rPr lang="en-US" sz="1600" dirty="0" smtClean="0">
                <a:latin typeface="Courier"/>
                <a:cs typeface="Courier"/>
              </a:rPr>
              <a:t>(</a:t>
            </a:r>
            <a:r>
              <a:rPr lang="en-US" sz="1600" dirty="0" err="1" smtClean="0">
                <a:latin typeface="Courier"/>
                <a:cs typeface="Courier"/>
              </a:rPr>
              <a:t>i,k</a:t>
            </a:r>
            <a:r>
              <a:rPr lang="en-US" sz="1600" dirty="0" smtClean="0">
                <a:latin typeface="Courier"/>
                <a:cs typeface="Courier"/>
              </a:rPr>
              <a:t>)))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</a:t>
            </a:r>
            <a:r>
              <a:rPr lang="en-US" sz="1600" dirty="0" err="1" smtClean="0">
                <a:latin typeface="Courier"/>
                <a:cs typeface="Courier"/>
              </a:rPr>
              <a:t>enddo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</a:t>
            </a:r>
            <a:r>
              <a:rPr lang="en-US" sz="1600" dirty="0" err="1" smtClean="0">
                <a:latin typeface="Courier"/>
                <a:cs typeface="Courier"/>
              </a:rPr>
              <a:t>enddo</a:t>
            </a:r>
            <a:endParaRPr lang="en-US" sz="1600" dirty="0" smtClean="0">
              <a:latin typeface="Courier"/>
              <a:cs typeface="Courier"/>
            </a:endParaRPr>
          </a:p>
          <a:p>
            <a:endParaRPr lang="en-US" sz="1600" dirty="0" smtClean="0">
              <a:latin typeface="Courier"/>
              <a:cs typeface="Courier"/>
            </a:endParaRPr>
          </a:p>
          <a:p>
            <a:endParaRPr lang="en-US" sz="1600" dirty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! subroutine calls make program neater, more modular</a:t>
            </a:r>
          </a:p>
          <a:p>
            <a:r>
              <a:rPr lang="en-US" sz="1600" dirty="0" smtClean="0">
                <a:latin typeface="Courier"/>
                <a:cs typeface="Courier"/>
              </a:rPr>
              <a:t>!  </a:t>
            </a:r>
            <a:r>
              <a:rPr lang="en-US" sz="1600" dirty="0">
                <a:latin typeface="Courier"/>
                <a:cs typeface="Courier"/>
              </a:rPr>
              <a:t>y</a:t>
            </a:r>
            <a:r>
              <a:rPr lang="en-US" sz="1600" dirty="0" smtClean="0">
                <a:latin typeface="Courier"/>
                <a:cs typeface="Courier"/>
              </a:rPr>
              <a:t>ou can avoid </a:t>
            </a:r>
            <a:r>
              <a:rPr lang="en-US" sz="1600" dirty="0" smtClean="0">
                <a:latin typeface="Courier"/>
                <a:cs typeface="Courier"/>
              </a:rPr>
              <a:t>passing unnecessary arguments </a:t>
            </a:r>
            <a:r>
              <a:rPr lang="en-US" sz="1600" dirty="0" smtClean="0">
                <a:latin typeface="Courier"/>
                <a:cs typeface="Courier"/>
              </a:rPr>
              <a:t>using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smtClean="0">
                <a:latin typeface="Courier"/>
                <a:cs typeface="Courier"/>
              </a:rPr>
              <a:t>common statements</a:t>
            </a:r>
          </a:p>
          <a:p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call setup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call </a:t>
            </a:r>
            <a:r>
              <a:rPr lang="en-US" sz="1600" dirty="0" err="1" smtClean="0">
                <a:latin typeface="Courier"/>
                <a:cs typeface="Courier"/>
              </a:rPr>
              <a:t>runmodel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   call cleanup</a:t>
            </a:r>
          </a:p>
          <a:p>
            <a:endParaRPr lang="en-US" sz="1600" dirty="0">
              <a:latin typeface="Courier"/>
              <a:cs typeface="Courier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B96AE-8B45-E043-A270-200EFEB8DF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1987</Words>
  <Application>Microsoft Macintosh PowerPoint</Application>
  <PresentationFormat>On-screen Show (4:3)</PresentationFormat>
  <Paragraphs>257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Some Fortran programming tips</vt:lpstr>
      <vt:lpstr>Background</vt:lpstr>
      <vt:lpstr>Arrays</vt:lpstr>
      <vt:lpstr>More on arrays</vt:lpstr>
      <vt:lpstr>A sample Fortran program (F77-ish syntax)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Continuation markers: F77 vs. F90+</vt:lpstr>
      <vt:lpstr>Global declarations</vt:lpstr>
      <vt:lpstr>Some common problems</vt:lpstr>
      <vt:lpstr>Some more common problems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Fortran programming pointers</dc:title>
  <dc:creator>Robert Fovell</dc:creator>
  <cp:lastModifiedBy>Robert Fovell</cp:lastModifiedBy>
  <cp:revision>44</cp:revision>
  <dcterms:created xsi:type="dcterms:W3CDTF">2015-09-02T13:24:36Z</dcterms:created>
  <dcterms:modified xsi:type="dcterms:W3CDTF">2018-09-05T16:37:44Z</dcterms:modified>
</cp:coreProperties>
</file>