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3">
          <p15:clr>
            <a:srgbClr val="A4A3A4"/>
          </p15:clr>
        </p15:guide>
        <p15:guide id="2" pos="29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416" y="192"/>
      </p:cViewPr>
      <p:guideLst>
        <p:guide orient="horz" pos="1713"/>
        <p:guide pos="29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E701-5FEB-4D48-97EA-708A81F08C7D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DCF69-2E19-3143-B1D5-C26F93ACA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3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7C45-2049-CE42-B38E-D9C364FE6D19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EF56-5B4C-DF4F-A203-811051D4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3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44F-8124-EB45-908B-31FF05E144C3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11E2-8CC6-2E4F-B6C1-1BAB990E1E9E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F374-5BD6-B94E-A7C1-101F3F56964E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5A9-480E-AE4B-82DD-6EFC9F1C4706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043-0AE3-5F4B-838A-157EC947A625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DFB5-4D5B-6944-831B-265E8A6AEF08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9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DA40-4DFF-7C4C-ADAA-C83850D8FA3D}" type="datetime1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7149-6A06-084A-B38E-8392DE3542D2}" type="datetime1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9B9F0-D801-4442-9F8E-00A3EFC737F5}" type="datetime1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C4AD-118B-814F-AB43-C0CA899C8B2C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B374-6EF4-1C4A-A250-5634774F661A}" type="datetime1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892F-61D4-2544-8E28-47947C67C9B1}" type="datetime1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5F28-AAD7-F148-AEB8-94CE60E1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562</a:t>
            </a:r>
          </a:p>
          <a:p>
            <a:r>
              <a:rPr lang="en-US" dirty="0"/>
              <a:t>Fovell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and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frequency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i="1" dirty="0"/>
              <a:t>may</a:t>
            </a:r>
            <a:r>
              <a:rPr lang="en-US" dirty="0"/>
              <a:t> be complex</a:t>
            </a:r>
          </a:p>
          <a:p>
            <a:endParaRPr lang="en-US" dirty="0"/>
          </a:p>
          <a:p>
            <a:pPr lvl="1"/>
            <a:r>
              <a:rPr lang="en-US" dirty="0"/>
              <a:t>As a result 					</a:t>
            </a:r>
            <a:r>
              <a:rPr lang="en-US" i="1" dirty="0"/>
              <a:t>may</a:t>
            </a:r>
            <a:r>
              <a:rPr lang="en-US" dirty="0"/>
              <a:t> be complex as well</a:t>
            </a:r>
          </a:p>
          <a:p>
            <a:r>
              <a:rPr lang="en-US" dirty="0"/>
              <a:t>Write in polar form</a:t>
            </a:r>
          </a:p>
          <a:p>
            <a:endParaRPr lang="en-US" dirty="0"/>
          </a:p>
          <a:p>
            <a:pPr lvl="1"/>
            <a:r>
              <a:rPr lang="en-US" dirty="0"/>
              <a:t>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43" y="2832102"/>
            <a:ext cx="2042160" cy="39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867" y="2280355"/>
            <a:ext cx="32639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290" y="3937000"/>
            <a:ext cx="24892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014" y="5889414"/>
            <a:ext cx="2895600" cy="88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755" y="4943122"/>
            <a:ext cx="2997200" cy="66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5652" y="5045690"/>
            <a:ext cx="20930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Amplification factor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Phase function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and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the amplification factor is based on the </a:t>
            </a:r>
            <a:r>
              <a:rPr lang="en-US" u="sng" dirty="0"/>
              <a:t>imaginary</a:t>
            </a:r>
            <a:r>
              <a:rPr lang="en-US" dirty="0"/>
              <a:t> part of the frequency</a:t>
            </a:r>
          </a:p>
          <a:p>
            <a:endParaRPr lang="en-US" dirty="0"/>
          </a:p>
          <a:p>
            <a:pPr lvl="1"/>
            <a:r>
              <a:rPr lang="en-US" dirty="0"/>
              <a:t>So that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aI</a:t>
            </a:r>
            <a:r>
              <a:rPr lang="en-US" dirty="0"/>
              <a:t> &lt; 0 is exponential decay,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aI</a:t>
            </a:r>
            <a:r>
              <a:rPr lang="en-US" dirty="0"/>
              <a:t> &gt; 0 is exponential growth, and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aI</a:t>
            </a:r>
            <a:r>
              <a:rPr lang="en-US" dirty="0"/>
              <a:t> = 0 being constant amplitude</a:t>
            </a:r>
          </a:p>
          <a:p>
            <a:r>
              <a:rPr lang="en-US" dirty="0"/>
              <a:t>… and the phase function is based on the </a:t>
            </a:r>
            <a:r>
              <a:rPr lang="en-US" u="sng" dirty="0"/>
              <a:t>real</a:t>
            </a:r>
            <a:r>
              <a:rPr lang="en-US" dirty="0"/>
              <a:t> part of the frequency, so (since </a:t>
            </a:r>
            <a:r>
              <a:rPr lang="en-US" i="1" dirty="0" err="1"/>
              <a:t>c</a:t>
            </a:r>
            <a:r>
              <a:rPr lang="en-US" i="1" baseline="-25000" dirty="0" err="1"/>
              <a:t>a</a:t>
            </a:r>
            <a:r>
              <a:rPr lang="en-US" i="1" dirty="0"/>
              <a:t> = </a:t>
            </a:r>
            <a:r>
              <a:rPr lang="en-US" i="1" dirty="0" err="1">
                <a:latin typeface="Symbol" charset="2"/>
                <a:cs typeface="Symbol" charset="2"/>
              </a:rPr>
              <a:t>w</a:t>
            </a:r>
            <a:r>
              <a:rPr lang="en-US" i="1" baseline="-25000" dirty="0" err="1"/>
              <a:t>aR</a:t>
            </a:r>
            <a:r>
              <a:rPr lang="en-US" i="1" dirty="0"/>
              <a:t>/k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5" y="2724856"/>
            <a:ext cx="25146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88" y="5860169"/>
            <a:ext cx="48768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397" y="2724856"/>
            <a:ext cx="150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it grows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397" y="6153539"/>
            <a:ext cx="154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it moves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742745"/>
            <a:ext cx="4597400" cy="53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vs. FD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analytic solution,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aI</a:t>
            </a:r>
            <a:r>
              <a:rPr lang="en-US" dirty="0"/>
              <a:t> = 0, so |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baseline="-25000" dirty="0"/>
              <a:t>a</a:t>
            </a:r>
            <a:r>
              <a:rPr lang="en-US" dirty="0"/>
              <a:t>| = 1 and the amplitude does not change with time.  Also, since </a:t>
            </a:r>
            <a:r>
              <a:rPr lang="en-US" i="1" dirty="0" err="1"/>
              <a:t>c</a:t>
            </a:r>
            <a:r>
              <a:rPr lang="en-US" i="1" baseline="-25000" dirty="0" err="1"/>
              <a:t>a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a</a:t>
            </a:r>
            <a:r>
              <a:rPr lang="en-US" dirty="0"/>
              <a:t> = </a:t>
            </a:r>
            <a:r>
              <a:rPr lang="en-US" i="1" dirty="0"/>
              <a:t>-</a:t>
            </a:r>
            <a:r>
              <a:rPr lang="en-US" i="1" dirty="0" err="1"/>
              <a:t>kc∆t</a:t>
            </a:r>
            <a:r>
              <a:rPr lang="en-US" dirty="0"/>
              <a:t>.</a:t>
            </a:r>
          </a:p>
          <a:p>
            <a:r>
              <a:rPr lang="en-US" dirty="0"/>
              <a:t>For the FD solution, the frequency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baseline="-25000" dirty="0"/>
              <a:t>d</a:t>
            </a:r>
            <a:r>
              <a:rPr lang="en-US" dirty="0"/>
              <a:t> will be complex 								  and the FD change function is																  </a:t>
            </a:r>
          </a:p>
          <a:p>
            <a:pPr marL="0" indent="0">
              <a:buNone/>
            </a:pPr>
            <a:r>
              <a:rPr lang="en-US" dirty="0"/>
              <a:t>    with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517" y="3744102"/>
            <a:ext cx="32385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75" y="5775503"/>
            <a:ext cx="2565400" cy="4191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9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 amplitude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FD solution, |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| is not necessarily 1.  Thus, in contrast with the analytic solution, the wave amplitude may decay or grow.  </a:t>
            </a:r>
            <a:r>
              <a:rPr lang="en-US" i="1" dirty="0"/>
              <a:t>Either</a:t>
            </a:r>
            <a:r>
              <a:rPr lang="en-US" dirty="0"/>
              <a:t> represents </a:t>
            </a:r>
            <a:r>
              <a:rPr lang="en-US" b="1" dirty="0"/>
              <a:t>amplitude error </a:t>
            </a:r>
            <a:r>
              <a:rPr lang="en-US" dirty="0"/>
              <a:t>in this case.</a:t>
            </a:r>
          </a:p>
          <a:p>
            <a:pPr lvl="1"/>
            <a:r>
              <a:rPr lang="en-US" dirty="0"/>
              <a:t>If it grows, the growth is </a:t>
            </a:r>
            <a:r>
              <a:rPr lang="en-US" i="1" dirty="0"/>
              <a:t>unbounded</a:t>
            </a:r>
            <a:r>
              <a:rPr lang="en-US" dirty="0"/>
              <a:t>, because of the exponent </a:t>
            </a:r>
            <a:r>
              <a:rPr lang="en-US" i="1" dirty="0"/>
              <a:t>n</a:t>
            </a:r>
            <a:r>
              <a:rPr lang="en-US" dirty="0"/>
              <a:t>.  The scheme would be </a:t>
            </a:r>
            <a:r>
              <a:rPr lang="en-US" i="1" dirty="0"/>
              <a:t>unstable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75" y="5048950"/>
            <a:ext cx="6337300" cy="1219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 phase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FD phase error will be quantified as the ratio of the FD and analytic phase functions, which is the ratio of the FD and analytic phase speeds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FD scheme, </a:t>
            </a:r>
            <a:r>
              <a:rPr lang="en-US" i="1" dirty="0"/>
              <a:t>c</a:t>
            </a:r>
            <a:r>
              <a:rPr lang="en-US" i="1" baseline="-25000" dirty="0"/>
              <a:t>d</a:t>
            </a:r>
            <a:r>
              <a:rPr lang="en-US" dirty="0"/>
              <a:t> is not necessarily equal to </a:t>
            </a:r>
            <a:r>
              <a:rPr lang="en-US" i="1" dirty="0"/>
              <a:t>c</a:t>
            </a:r>
            <a:r>
              <a:rPr lang="en-US" i="1" baseline="-25000" dirty="0"/>
              <a:t>a</a:t>
            </a:r>
            <a:r>
              <a:rPr lang="en-US" dirty="0"/>
              <a:t>.  That represents </a:t>
            </a:r>
            <a:r>
              <a:rPr lang="en-US" b="1" dirty="0"/>
              <a:t>phase error</a:t>
            </a:r>
            <a:r>
              <a:rPr lang="en-US" dirty="0"/>
              <a:t>.  The wave propagation is either too fast or too slow.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288" y="3385256"/>
            <a:ext cx="2730500" cy="1028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Both amplitude error and phase error can be wavelength-dependent.  For the analytic solution, all waves share the same amplification factor (= 1) and phase speed; this preserves shape.</a:t>
            </a:r>
          </a:p>
          <a:p>
            <a:pPr lvl="1"/>
            <a:r>
              <a:rPr lang="en-US" dirty="0"/>
              <a:t>In FD solution, some waves may decay (or grow) faster than others.  This will </a:t>
            </a:r>
            <a:r>
              <a:rPr lang="en-US" i="1" dirty="0"/>
              <a:t>change</a:t>
            </a:r>
            <a:r>
              <a:rPr lang="en-US" dirty="0"/>
              <a:t> the wave feature shape.  </a:t>
            </a:r>
          </a:p>
          <a:p>
            <a:pPr lvl="1"/>
            <a:r>
              <a:rPr lang="en-US" dirty="0"/>
              <a:t>Phase error may be larger for some waves.  This is </a:t>
            </a:r>
            <a:r>
              <a:rPr lang="en-US" b="1" dirty="0"/>
              <a:t>dispersion error</a:t>
            </a:r>
            <a:r>
              <a:rPr lang="en-US" dirty="0"/>
              <a:t>.  This will </a:t>
            </a:r>
            <a:r>
              <a:rPr lang="en-US" i="1" dirty="0"/>
              <a:t>also change </a:t>
            </a:r>
            <a:r>
              <a:rPr lang="en-US" dirty="0"/>
              <a:t>the wave feature shape, as some wavelengths travel faster or slower than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|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|,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d</a:t>
            </a:r>
            <a:r>
              <a:rPr lang="en-US" dirty="0"/>
              <a:t> for upstream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upstream scheme again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 to relate </a:t>
            </a:r>
            <a:r>
              <a:rPr lang="en-US" i="1" dirty="0"/>
              <a:t>u</a:t>
            </a:r>
            <a:r>
              <a:rPr lang="en-US" i="1" baseline="-25000" dirty="0"/>
              <a:t>j</a:t>
            </a:r>
            <a:r>
              <a:rPr lang="en-US" i="1" baseline="30000" dirty="0"/>
              <a:t>n+1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i="1" baseline="-25000" dirty="0"/>
              <a:t>j-1</a:t>
            </a:r>
            <a:r>
              <a:rPr lang="en-US" i="1" baseline="30000" dirty="0"/>
              <a:t>n</a:t>
            </a:r>
            <a:r>
              <a:rPr lang="en-US" dirty="0"/>
              <a:t> to </a:t>
            </a:r>
            <a:r>
              <a:rPr lang="en-US" i="1" dirty="0" err="1"/>
              <a:t>u</a:t>
            </a:r>
            <a:r>
              <a:rPr lang="en-US" i="1" baseline="-25000" dirty="0" err="1"/>
              <a:t>j</a:t>
            </a:r>
            <a:r>
              <a:rPr lang="en-US" i="1" baseline="30000" dirty="0" err="1"/>
              <a:t>n</a:t>
            </a:r>
            <a:r>
              <a:rPr lang="en-US" dirty="0"/>
              <a:t>.  </a:t>
            </a:r>
          </a:p>
          <a:p>
            <a:r>
              <a:rPr lang="en-US" dirty="0"/>
              <a:t>Our FD change function relates the future time to the present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4" y="5097636"/>
            <a:ext cx="46482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44" y="2283176"/>
            <a:ext cx="58420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5819421"/>
            <a:ext cx="2959100" cy="609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1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|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|,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d</a:t>
            </a:r>
            <a:r>
              <a:rPr lang="en-US" dirty="0"/>
              <a:t> for upstream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									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Plug into upstream scheme…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77" y="2476499"/>
            <a:ext cx="4711700" cy="1384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54111" y="3132667"/>
            <a:ext cx="663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82090" y="2791178"/>
            <a:ext cx="1157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6" y="4592281"/>
            <a:ext cx="6807200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3" y="1628422"/>
            <a:ext cx="3302000" cy="622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8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|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|,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d</a:t>
            </a:r>
            <a:r>
              <a:rPr lang="en-US" dirty="0"/>
              <a:t> for upstream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Solve for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 [where </a:t>
            </a:r>
            <a:r>
              <a:rPr lang="en-US" i="1" dirty="0"/>
              <a:t>c’ = (</a:t>
            </a:r>
            <a:r>
              <a:rPr lang="en-US" i="1" dirty="0" err="1"/>
              <a:t>c∆t</a:t>
            </a:r>
            <a:r>
              <a:rPr lang="en-US" i="1" dirty="0"/>
              <a:t>/∆x)</a:t>
            </a:r>
            <a:r>
              <a:rPr lang="en-US" dirty="0"/>
              <a:t>]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 </a:t>
            </a:r>
            <a:r>
              <a:rPr lang="en-US" b="1" dirty="0"/>
              <a:t>amplification factor </a:t>
            </a:r>
            <a:r>
              <a:rPr lang="en-US" dirty="0"/>
              <a:t>(squared) is: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pPr lvl="1"/>
            <a:r>
              <a:rPr lang="en-US" dirty="0"/>
              <a:t>Need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b="1" baseline="-25000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≤ 1 for stability</a:t>
            </a:r>
            <a:r>
              <a:rPr lang="en-US" dirty="0"/>
              <a:t>.  This implies </a:t>
            </a:r>
            <a:r>
              <a:rPr lang="en-US" i="1" dirty="0"/>
              <a:t>c’</a:t>
            </a:r>
            <a:r>
              <a:rPr lang="en-US" dirty="0"/>
              <a:t> ≤ 1.  The “CFL criterion”.</a:t>
            </a:r>
          </a:p>
          <a:p>
            <a:pPr lvl="1"/>
            <a:r>
              <a:rPr lang="en-US" dirty="0"/>
              <a:t>Want (for this case)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b="1" baseline="-25000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1 for accuracy</a:t>
            </a:r>
            <a:r>
              <a:rPr lang="en-US" dirty="0"/>
              <a:t>.  Only </a:t>
            </a:r>
            <a:r>
              <a:rPr lang="en-US" i="1" dirty="0"/>
              <a:t>c’</a:t>
            </a:r>
            <a:r>
              <a:rPr lang="en-US" dirty="0"/>
              <a:t>=1.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cosk∆x</a:t>
            </a:r>
            <a:r>
              <a:rPr lang="en-US" dirty="0"/>
              <a:t> term means </a:t>
            </a:r>
            <a:r>
              <a:rPr lang="en-US" b="1" dirty="0"/>
              <a:t>shortest waves handled worst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4" y="2210929"/>
            <a:ext cx="7340600" cy="444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778" y="2655429"/>
            <a:ext cx="36265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39556" y="2655429"/>
            <a:ext cx="22870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8747" y="2668836"/>
            <a:ext cx="44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</a:t>
            </a: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00FF"/>
                </a:solidFill>
              </a:rPr>
              <a:t>imaginary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77" y="3735636"/>
            <a:ext cx="6934200" cy="520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6014" y="3566832"/>
            <a:ext cx="7340600" cy="84896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6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|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|,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/>
              <a:t>d</a:t>
            </a:r>
            <a:r>
              <a:rPr lang="en-US" dirty="0"/>
              <a:t> for upstream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d</a:t>
            </a:r>
            <a:r>
              <a:rPr lang="en-US" dirty="0"/>
              <a:t> also gives us phase error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</a:t>
            </a:r>
            <a:r>
              <a:rPr lang="en-US" b="1" dirty="0"/>
              <a:t>phase ratio </a:t>
            </a:r>
            <a:r>
              <a:rPr lang="en-US" dirty="0"/>
              <a:t>(revealing phase error) is: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14" y="2210929"/>
            <a:ext cx="7340600" cy="444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30778" y="2655429"/>
            <a:ext cx="36265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39556" y="2655429"/>
            <a:ext cx="22870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8747" y="2668836"/>
            <a:ext cx="44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</a:t>
            </a: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00FF"/>
                </a:solidFill>
              </a:rPr>
              <a:t>imaginary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F8A59-145F-2A46-AC7B-F7F098E6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10" y="2924815"/>
            <a:ext cx="3594100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385758-7FDA-6C4B-854A-14012FFEC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75" y="4949023"/>
            <a:ext cx="56769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deploy finite difference (FD) approximations to our model partial differential equations (PDEs)</a:t>
            </a:r>
          </a:p>
          <a:p>
            <a:r>
              <a:rPr lang="en-US" dirty="0"/>
              <a:t>We want to know we can </a:t>
            </a:r>
            <a:r>
              <a:rPr lang="en-US" b="1" dirty="0"/>
              <a:t>converge</a:t>
            </a:r>
            <a:r>
              <a:rPr lang="en-US" dirty="0"/>
              <a:t> on the true solution as time step </a:t>
            </a:r>
            <a:r>
              <a:rPr lang="en-US" i="1" dirty="0"/>
              <a:t>∆t</a:t>
            </a:r>
            <a:r>
              <a:rPr lang="en-US" dirty="0"/>
              <a:t> and grid spacing </a:t>
            </a:r>
            <a:r>
              <a:rPr lang="en-US" i="1" dirty="0"/>
              <a:t>∆x</a:t>
            </a:r>
            <a:r>
              <a:rPr lang="en-US" dirty="0"/>
              <a:t> decrease</a:t>
            </a:r>
          </a:p>
          <a:p>
            <a:r>
              <a:rPr lang="en-US" dirty="0"/>
              <a:t>The Lax-</a:t>
            </a:r>
            <a:r>
              <a:rPr lang="en-US" dirty="0" err="1"/>
              <a:t>Richtmyer</a:t>
            </a:r>
            <a:r>
              <a:rPr lang="en-US" dirty="0"/>
              <a:t> theorem states that convergence is attained if the FD scheme is both </a:t>
            </a:r>
            <a:r>
              <a:rPr lang="en-US" b="1" dirty="0"/>
              <a:t>consistent</a:t>
            </a:r>
            <a:r>
              <a:rPr lang="en-US" dirty="0"/>
              <a:t> and </a:t>
            </a:r>
            <a:r>
              <a:rPr lang="en-US" b="1" dirty="0"/>
              <a:t>stable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3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mplphaerr_mo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0304"/>
            <a:ext cx="8151423" cy="44706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Amplitude and phase errors</a:t>
            </a:r>
            <a:br>
              <a:rPr lang="en-US" dirty="0"/>
            </a:br>
            <a:r>
              <a:rPr lang="en-US" dirty="0"/>
              <a:t>(Fig. 4.3 from notes)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8125" y="478559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6930" y="4787787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7264" y="4232912"/>
            <a:ext cx="2963223" cy="1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1245" y="4235112"/>
            <a:ext cx="2963223" cy="1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1481" y="3429013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5785" y="28625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1199" y="4048246"/>
            <a:ext cx="4769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7801" y="4450343"/>
            <a:ext cx="6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6144" y="6295414"/>
            <a:ext cx="603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&lt; 1: damping                                         Values &lt; 1: too slow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20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83CED-0EF3-4948-9E12-8FD2A2A004BC}"/>
              </a:ext>
            </a:extLst>
          </p:cNvPr>
          <p:cNvSpPr txBox="1"/>
          <p:nvPr/>
        </p:nvSpPr>
        <p:spPr>
          <a:xfrm>
            <a:off x="2663373" y="3332996"/>
            <a:ext cx="6447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&gt; 1.0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B4AD4-2C3F-C74C-8A89-E0696245708F}"/>
              </a:ext>
            </a:extLst>
          </p:cNvPr>
          <p:cNvSpPr txBox="1"/>
          <p:nvPr/>
        </p:nvSpPr>
        <p:spPr>
          <a:xfrm>
            <a:off x="114300" y="2156054"/>
            <a:ext cx="11849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c’ = </a:t>
            </a:r>
            <a:r>
              <a:rPr lang="en-US" dirty="0" err="1"/>
              <a:t>c∆t</a:t>
            </a:r>
            <a:r>
              <a:rPr lang="en-US" dirty="0"/>
              <a:t>/∆x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8F1EEA-F03F-FD43-9B01-D94C70FAF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3" y="1785652"/>
            <a:ext cx="3482623" cy="261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82CA62-231F-2647-B4B0-A67CC5F68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075" y="1466492"/>
            <a:ext cx="2825592" cy="6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8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 of review]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selected model equation*, which has no analytic solution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simplify this to a 1D PDE, the linear wave equation with constant advection speed </a:t>
            </a:r>
            <a:r>
              <a:rPr lang="en-US" i="1" dirty="0"/>
              <a:t>c</a:t>
            </a:r>
            <a:r>
              <a:rPr lang="en-US" dirty="0"/>
              <a:t>, which </a:t>
            </a:r>
            <a:r>
              <a:rPr lang="en-US" i="1" dirty="0"/>
              <a:t>does</a:t>
            </a:r>
            <a:r>
              <a:rPr lang="en-US" dirty="0"/>
              <a:t> have an analytic solution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75" y="5562264"/>
            <a:ext cx="24765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6" y="2750255"/>
            <a:ext cx="6299200" cy="99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545FB-0A82-E54D-8732-BC6CE473EC38}"/>
              </a:ext>
            </a:extLst>
          </p:cNvPr>
          <p:cNvSpPr txBox="1"/>
          <p:nvPr/>
        </p:nvSpPr>
        <p:spPr>
          <a:xfrm>
            <a:off x="111021" y="6354246"/>
            <a:ext cx="810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*To which we might have to add diffusion/mixing/turbulence, friction, Coriolis terms</a:t>
            </a:r>
          </a:p>
        </p:txBody>
      </p:sp>
    </p:spTree>
    <p:extLst>
      <p:ext uri="{BB962C8B-B14F-4D97-AF65-F5344CB8AC3E}">
        <p14:creationId xmlns:p14="http://schemas.microsoft.com/office/powerpoint/2010/main" val="46791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F438D5-9A11-2546-B9CD-37C43571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20" y="4496065"/>
            <a:ext cx="3060700" cy="44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analytic solution of					        consists of a wave feature that propagates at constant speed </a:t>
            </a:r>
            <a:r>
              <a:rPr lang="en-US" i="1" dirty="0"/>
              <a:t>c</a:t>
            </a:r>
            <a:r>
              <a:rPr lang="en-US" dirty="0"/>
              <a:t> (to the right if </a:t>
            </a:r>
            <a:r>
              <a:rPr lang="en-US" i="1" dirty="0"/>
              <a:t>c</a:t>
            </a:r>
            <a:r>
              <a:rPr lang="en-US" dirty="0"/>
              <a:t> &gt; 0), preserving shape independent of wavelength(s)</a:t>
            </a:r>
          </a:p>
          <a:p>
            <a:r>
              <a:rPr lang="en-US" dirty="0"/>
              <a:t>To observe this, we assume a wave-like solution with wavelength </a:t>
            </a:r>
            <a:r>
              <a:rPr lang="en-US" i="1" dirty="0"/>
              <a:t>L</a:t>
            </a:r>
            <a:r>
              <a:rPr lang="en-US" i="1" baseline="-25000" dirty="0"/>
              <a:t>x</a:t>
            </a:r>
            <a:r>
              <a:rPr lang="en-US" dirty="0"/>
              <a:t> and wavenumber </a:t>
            </a:r>
            <a:r>
              <a:rPr lang="en-US" i="1" dirty="0"/>
              <a:t>k</a:t>
            </a:r>
          </a:p>
          <a:p>
            <a:pPr marL="914400" lvl="2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  where phase speed is</a:t>
            </a:r>
          </a:p>
          <a:p>
            <a:pPr marL="114300" indent="0">
              <a:buNone/>
            </a:pPr>
            <a:r>
              <a:rPr lang="en-US" dirty="0"/>
              <a:t>   with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aR</a:t>
            </a:r>
            <a:r>
              <a:rPr lang="en-US" dirty="0"/>
              <a:t> the real part of the analytic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961" y="1705835"/>
            <a:ext cx="2352675" cy="37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071" y="4985579"/>
            <a:ext cx="1804811" cy="49222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Plugging							into						  and simplifying yields  </a:t>
            </a:r>
          </a:p>
          <a:p>
            <a:endParaRPr lang="en-US" dirty="0"/>
          </a:p>
          <a:p>
            <a:r>
              <a:rPr lang="en-US" dirty="0"/>
              <a:t>…but since we know that 				then this implies that </a:t>
            </a:r>
            <a:r>
              <a:rPr lang="en-US" i="1" dirty="0" err="1"/>
              <a:t>c</a:t>
            </a:r>
            <a:r>
              <a:rPr lang="en-US" i="1" baseline="-25000" dirty="0" err="1"/>
              <a:t>a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, which means that the </a:t>
            </a:r>
            <a:r>
              <a:rPr lang="en-US" u="sng" dirty="0"/>
              <a:t>wave moves with the advection velocity</a:t>
            </a:r>
            <a:r>
              <a:rPr lang="en-US" dirty="0"/>
              <a:t> </a:t>
            </a:r>
            <a:r>
              <a:rPr lang="en-US" i="1" dirty="0"/>
              <a:t>c.</a:t>
            </a:r>
          </a:p>
          <a:p>
            <a:r>
              <a:rPr lang="en-US" b="1" dirty="0"/>
              <a:t>Note that </a:t>
            </a:r>
            <a:r>
              <a:rPr lang="en-US" i="1" dirty="0" err="1"/>
              <a:t>c</a:t>
            </a:r>
            <a:r>
              <a:rPr lang="en-US" i="1" baseline="-25000" dirty="0" err="1"/>
              <a:t>a</a:t>
            </a:r>
            <a:r>
              <a:rPr lang="en-US" i="1" dirty="0"/>
              <a:t> = c </a:t>
            </a:r>
            <a:r>
              <a:rPr lang="en-US" b="1" dirty="0"/>
              <a:t>independent of the chosen wavelength L</a:t>
            </a:r>
            <a:r>
              <a:rPr lang="en-US" b="1" baseline="-25000" dirty="0"/>
              <a:t>x</a:t>
            </a:r>
            <a:r>
              <a:rPr lang="en-US" b="1" dirty="0"/>
              <a:t> or wavenumber </a:t>
            </a:r>
            <a:r>
              <a:rPr lang="en-US" b="1" i="1" dirty="0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the solution is a linear combination of waves with different wavelengths, they all move at speed c, so the </a:t>
            </a:r>
            <a:r>
              <a:rPr lang="en-US" i="1" dirty="0"/>
              <a:t>wave shape is preserved</a:t>
            </a:r>
            <a:r>
              <a:rPr lang="en-US" dirty="0"/>
              <a:t>.</a:t>
            </a:r>
          </a:p>
          <a:p>
            <a:r>
              <a:rPr lang="en-US" dirty="0"/>
              <a:t>Note that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are real, so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/>
              <a:t>a</a:t>
            </a:r>
            <a:r>
              <a:rPr lang="en-US" dirty="0"/>
              <a:t> is also purely real.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95" y="1709222"/>
            <a:ext cx="2352675" cy="37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083" y="2500049"/>
            <a:ext cx="15494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291" y="2962893"/>
            <a:ext cx="1485900" cy="352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99556" y="2471826"/>
            <a:ext cx="2187222" cy="4628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112772-D292-D342-AA16-89FA33501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312" y="1638341"/>
            <a:ext cx="2423438" cy="3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difference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explicit </a:t>
            </a:r>
            <a:r>
              <a:rPr lang="en-US" b="1" dirty="0"/>
              <a:t>upstream scheme</a:t>
            </a:r>
            <a:r>
              <a:rPr lang="en-US" dirty="0"/>
              <a:t>, which is forward in time (from </a:t>
            </a:r>
            <a:r>
              <a:rPr lang="en-US" i="1" dirty="0"/>
              <a:t>n</a:t>
            </a:r>
            <a:r>
              <a:rPr lang="en-US" dirty="0"/>
              <a:t> to </a:t>
            </a:r>
            <a:r>
              <a:rPr lang="en-US" i="1" dirty="0"/>
              <a:t>n+1</a:t>
            </a:r>
            <a:r>
              <a:rPr lang="en-US" dirty="0"/>
              <a:t>) and upwind in space (from </a:t>
            </a:r>
            <a:r>
              <a:rPr lang="en-US" i="1" dirty="0" err="1"/>
              <a:t>i</a:t>
            </a:r>
            <a:r>
              <a:rPr lang="en-US" dirty="0"/>
              <a:t> to </a:t>
            </a:r>
            <a:r>
              <a:rPr lang="en-US" i="1" dirty="0"/>
              <a:t>i-1</a:t>
            </a:r>
            <a:r>
              <a:rPr lang="en-US" dirty="0"/>
              <a:t> for </a:t>
            </a:r>
            <a:r>
              <a:rPr lang="en-US" i="1" dirty="0"/>
              <a:t>c</a:t>
            </a:r>
            <a:r>
              <a:rPr lang="en-US" dirty="0"/>
              <a:t> &gt; 0)</a:t>
            </a:r>
          </a:p>
        </p:txBody>
      </p:sp>
      <p:pic>
        <p:nvPicPr>
          <p:cNvPr id="5" name="Picture 4" descr="upstream_for_re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68" y="2796822"/>
            <a:ext cx="29845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07" y="4569179"/>
            <a:ext cx="2905760" cy="792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973" y="5757333"/>
            <a:ext cx="6261100" cy="96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0000" y="5616222"/>
            <a:ext cx="6688668" cy="119944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773" y="3306234"/>
            <a:ext cx="2570480" cy="873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5556" y="6420556"/>
            <a:ext cx="62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 &gt;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our FD scheme consistent with our PDE?  We check by using Taylor expansions for 		        about  	  .  We discovered the upstream scheme became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200" dirty="0"/>
              <a:t>Where				 is discretization or truncation error </a:t>
            </a:r>
          </a:p>
          <a:p>
            <a:r>
              <a:rPr lang="en-US" dirty="0"/>
              <a:t>The good news is that			  as </a:t>
            </a:r>
            <a:r>
              <a:rPr lang="en-US" i="1" dirty="0"/>
              <a:t>∆t</a:t>
            </a:r>
            <a:r>
              <a:rPr lang="en-US" dirty="0"/>
              <a:t>, </a:t>
            </a:r>
            <a:r>
              <a:rPr lang="en-US" i="1" dirty="0"/>
              <a:t>∆x</a:t>
            </a:r>
            <a:r>
              <a:rPr lang="en-US" dirty="0"/>
              <a:t> go to 0 for </a:t>
            </a:r>
            <a:r>
              <a:rPr lang="en-US" i="1" dirty="0" err="1"/>
              <a:t>c∆t</a:t>
            </a:r>
            <a:r>
              <a:rPr lang="en-US" i="1" dirty="0"/>
              <a:t>/∆x</a:t>
            </a:r>
            <a:r>
              <a:rPr lang="en-US" dirty="0"/>
              <a:t> fixed.  Thus, our scheme is consistent.  The bad news is that for finite </a:t>
            </a:r>
            <a:r>
              <a:rPr lang="en-US" i="1" dirty="0"/>
              <a:t>∆t</a:t>
            </a:r>
            <a:r>
              <a:rPr lang="en-US" dirty="0"/>
              <a:t> and </a:t>
            </a:r>
            <a:r>
              <a:rPr lang="en-US" i="1" dirty="0"/>
              <a:t>∆x</a:t>
            </a:r>
            <a:r>
              <a:rPr lang="en-US" dirty="0"/>
              <a:t>, the upstream scheme is really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2052322"/>
            <a:ext cx="1635760" cy="48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63" y="2511780"/>
            <a:ext cx="375920" cy="416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476" y="3277304"/>
            <a:ext cx="25019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475" y="3874631"/>
            <a:ext cx="147828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136" y="4305399"/>
            <a:ext cx="866974" cy="245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004" y="6126163"/>
            <a:ext cx="3873500" cy="46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36807" y="6027386"/>
            <a:ext cx="4676416" cy="6895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07930" y="5802997"/>
            <a:ext cx="104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implicit</a:t>
            </a:r>
          </a:p>
          <a:p>
            <a:r>
              <a:rPr lang="en-US" i="1" dirty="0">
                <a:solidFill>
                  <a:srgbClr val="FF0000"/>
                </a:solidFill>
              </a:rPr>
              <a:t>diffusion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18300" y="6126163"/>
            <a:ext cx="589630" cy="139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Stability of the upstream scheme will depend on our choices for </a:t>
            </a:r>
            <a:r>
              <a:rPr lang="en-US" i="1" dirty="0"/>
              <a:t>∆t</a:t>
            </a:r>
            <a:r>
              <a:rPr lang="en-US" dirty="0"/>
              <a:t> and </a:t>
            </a:r>
            <a:r>
              <a:rPr lang="en-US" i="1" dirty="0"/>
              <a:t>∆x</a:t>
            </a:r>
            <a:r>
              <a:rPr lang="en-US" dirty="0"/>
              <a:t>.</a:t>
            </a:r>
          </a:p>
          <a:p>
            <a:r>
              <a:rPr lang="en-US" dirty="0"/>
              <a:t>First, look at the analytic solution to confirm that it is stable.  Our usual wave-like solution 														       														       </a:t>
            </a:r>
          </a:p>
          <a:p>
            <a:pPr marL="0" indent="0">
              <a:buNone/>
            </a:pPr>
            <a:r>
              <a:rPr lang="en-US" dirty="0"/>
              <a:t>    becomes at time </a:t>
            </a:r>
            <a:r>
              <a:rPr lang="en-US" i="1" dirty="0"/>
              <a:t>t + </a:t>
            </a:r>
            <a:r>
              <a:rPr lang="en-US" i="1" dirty="0" err="1"/>
              <a:t>n∆t</a:t>
            </a:r>
            <a:r>
              <a:rPr lang="en-US" dirty="0"/>
              <a:t> into the future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67" y="4004873"/>
            <a:ext cx="40386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96" y="5379858"/>
            <a:ext cx="6565900" cy="546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94232" y="5925958"/>
            <a:ext cx="1538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95298" y="5767914"/>
            <a:ext cx="12869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for analytic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But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dirty="0">
                <a:latin typeface="Symbol" charset="2"/>
                <a:cs typeface="Symbol" charset="2"/>
              </a:rPr>
              <a:t>						</a:t>
            </a:r>
            <a:r>
              <a:rPr lang="en-US" dirty="0"/>
              <a:t>is the </a:t>
            </a:r>
            <a:r>
              <a:rPr lang="en-US" b="1" dirty="0"/>
              <a:t>change function</a:t>
            </a:r>
            <a:r>
              <a:rPr lang="en-US" b="1" baseline="30000" dirty="0"/>
              <a:t>*</a:t>
            </a:r>
            <a:r>
              <a:rPr lang="en-US" b="1" dirty="0"/>
              <a:t> </a:t>
            </a:r>
            <a:r>
              <a:rPr lang="en-US" dirty="0"/>
              <a:t>that controls how the present [</a:t>
            </a:r>
            <a:r>
              <a:rPr lang="en-US" i="1" dirty="0"/>
              <a:t>u(</a:t>
            </a:r>
            <a:r>
              <a:rPr lang="en-US" i="1" dirty="0" err="1"/>
              <a:t>x,t</a:t>
            </a:r>
            <a:r>
              <a:rPr lang="en-US" i="1" dirty="0"/>
              <a:t>)</a:t>
            </a:r>
            <a:r>
              <a:rPr lang="en-US" dirty="0"/>
              <a:t>] evolves over the next </a:t>
            </a:r>
            <a:r>
              <a:rPr lang="en-US" i="1" dirty="0"/>
              <a:t>n</a:t>
            </a:r>
            <a:r>
              <a:rPr lang="en-US" dirty="0"/>
              <a:t> time steps </a:t>
            </a:r>
          </a:p>
          <a:p>
            <a:r>
              <a:rPr lang="en-US" dirty="0"/>
              <a:t>This change can be </a:t>
            </a:r>
            <a:r>
              <a:rPr lang="en-US" i="1" dirty="0"/>
              <a:t>translation in space </a:t>
            </a:r>
            <a:r>
              <a:rPr lang="en-US" dirty="0"/>
              <a:t>and/or </a:t>
            </a:r>
            <a:r>
              <a:rPr lang="en-US" i="1" dirty="0"/>
              <a:t>amplitude growth or decay</a:t>
            </a:r>
            <a:r>
              <a:rPr lang="en-US" dirty="0"/>
              <a:t>.  We need to separate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77" y="2176639"/>
            <a:ext cx="6565900" cy="123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33" y="3636436"/>
            <a:ext cx="2042160" cy="3962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A5F28-AAD7-F148-AEB8-94CE60E1D8F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B81E2-40E5-3C4E-B068-9D77FC210221}"/>
              </a:ext>
            </a:extLst>
          </p:cNvPr>
          <p:cNvSpPr txBox="1"/>
          <p:nvPr/>
        </p:nvSpPr>
        <p:spPr>
          <a:xfrm>
            <a:off x="251460" y="6492240"/>
            <a:ext cx="17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i="1" dirty="0"/>
              <a:t>transmogrifier!</a:t>
            </a:r>
          </a:p>
        </p:txBody>
      </p:sp>
    </p:spTree>
    <p:extLst>
      <p:ext uri="{BB962C8B-B14F-4D97-AF65-F5344CB8AC3E}">
        <p14:creationId xmlns:p14="http://schemas.microsoft.com/office/powerpoint/2010/main" val="173861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1217</Words>
  <Application>Microsoft Macintosh PowerPoint</Application>
  <PresentationFormat>On-screen Show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Chapter 4 summary</vt:lpstr>
      <vt:lpstr>Convergence</vt:lpstr>
      <vt:lpstr>The problem</vt:lpstr>
      <vt:lpstr>Analytic solution</vt:lpstr>
      <vt:lpstr>Analytic solution</vt:lpstr>
      <vt:lpstr>Finite difference scheme</vt:lpstr>
      <vt:lpstr>Consistency</vt:lpstr>
      <vt:lpstr>Stability</vt:lpstr>
      <vt:lpstr>Stability for analytic</vt:lpstr>
      <vt:lpstr>Amplification and phase</vt:lpstr>
      <vt:lpstr>Amplification and phase</vt:lpstr>
      <vt:lpstr>Analytic vs. FD solutions</vt:lpstr>
      <vt:lpstr>FD amplitude error</vt:lpstr>
      <vt:lpstr>FD phase error</vt:lpstr>
      <vt:lpstr>Even worse…</vt:lpstr>
      <vt:lpstr>Finding |ld|, qd for upstream scheme</vt:lpstr>
      <vt:lpstr>Finding |ld|, qd for upstream scheme</vt:lpstr>
      <vt:lpstr>Finding |ld|, qd for upstream scheme</vt:lpstr>
      <vt:lpstr>Finding |ld|, qd for upstream scheme</vt:lpstr>
      <vt:lpstr>Amplitude and phase errors (Fig. 4.3 from notes)</vt:lpstr>
      <vt:lpstr>[end of review]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so far…</dc:title>
  <dc:creator>Robert Fovell</dc:creator>
  <cp:lastModifiedBy>Fovell, Robert</cp:lastModifiedBy>
  <cp:revision>91</cp:revision>
  <dcterms:created xsi:type="dcterms:W3CDTF">2015-10-19T22:28:48Z</dcterms:created>
  <dcterms:modified xsi:type="dcterms:W3CDTF">2021-10-13T18:21:58Z</dcterms:modified>
</cp:coreProperties>
</file>