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56" r:id="rId2"/>
    <p:sldId id="258" r:id="rId3"/>
    <p:sldId id="257" r:id="rId4"/>
    <p:sldId id="260" r:id="rId5"/>
    <p:sldId id="261" r:id="rId6"/>
    <p:sldId id="259" r:id="rId7"/>
    <p:sldId id="276" r:id="rId8"/>
    <p:sldId id="288" r:id="rId9"/>
    <p:sldId id="262" r:id="rId10"/>
    <p:sldId id="264" r:id="rId11"/>
    <p:sldId id="271" r:id="rId12"/>
    <p:sldId id="275" r:id="rId13"/>
    <p:sldId id="266" r:id="rId14"/>
    <p:sldId id="269" r:id="rId15"/>
    <p:sldId id="272" r:id="rId16"/>
    <p:sldId id="273" r:id="rId17"/>
    <p:sldId id="274" r:id="rId18"/>
    <p:sldId id="270" r:id="rId19"/>
    <p:sldId id="267" r:id="rId20"/>
    <p:sldId id="268" r:id="rId21"/>
    <p:sldId id="279" r:id="rId22"/>
    <p:sldId id="285" r:id="rId23"/>
    <p:sldId id="286" r:id="rId24"/>
    <p:sldId id="287" r:id="rId25"/>
    <p:sldId id="280" r:id="rId26"/>
    <p:sldId id="281" r:id="rId27"/>
    <p:sldId id="282" r:id="rId28"/>
    <p:sldId id="28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32">
          <p15:clr>
            <a:srgbClr val="A4A3A4"/>
          </p15:clr>
        </p15:guide>
        <p15:guide id="2" pos="2880">
          <p15:clr>
            <a:srgbClr val="A4A3A4"/>
          </p15:clr>
        </p15:guide>
        <p15:guide id="3" orient="horz" pos="1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733" autoAdjust="0"/>
  </p:normalViewPr>
  <p:slideViewPr>
    <p:cSldViewPr snapToGrid="0" snapToObjects="1" showGuides="1">
      <p:cViewPr varScale="1">
        <p:scale>
          <a:sx n="112" d="100"/>
          <a:sy n="112" d="100"/>
        </p:scale>
        <p:origin x="1432" y="200"/>
      </p:cViewPr>
      <p:guideLst>
        <p:guide orient="horz" pos="3032"/>
        <p:guide pos="2880"/>
        <p:guide orient="horz" pos="1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fovell:Dropbox:ATM562:upstream_scheme_new.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fovell:Dropbox:ATM562:upstream_scheme_new_v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Upstream approximation to u_t = -cu_x</a:t>
            </a:r>
          </a:p>
        </c:rich>
      </c:tx>
      <c:overlay val="0"/>
    </c:title>
    <c:autoTitleDeleted val="0"/>
    <c:plotArea>
      <c:layout/>
      <c:scatterChart>
        <c:scatterStyle val="lineMarker"/>
        <c:varyColors val="0"/>
        <c:ser>
          <c:idx val="1"/>
          <c:order val="0"/>
          <c:tx>
            <c:strRef>
              <c:f>upstream!$J$1</c:f>
              <c:strCache>
                <c:ptCount val="1"/>
                <c:pt idx="0">
                  <c:v>exact</c:v>
                </c:pt>
              </c:strCache>
            </c:strRef>
          </c:tx>
          <c:spPr>
            <a:ln w="76200" cmpd="sng">
              <a:solidFill>
                <a:schemeClr val="tx1"/>
              </a:solidFill>
            </a:ln>
          </c:spPr>
          <c:marker>
            <c:symbol val="none"/>
          </c:marker>
          <c:xVal>
            <c:numRef>
              <c:f>upstream!$G$2:$G$51</c:f>
              <c:numCache>
                <c:formatCode>General</c:formatCode>
                <c:ptCount val="50"/>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pt idx="24">
                  <c:v>26</c:v>
                </c:pt>
                <c:pt idx="25">
                  <c:v>27</c:v>
                </c:pt>
                <c:pt idx="26">
                  <c:v>28</c:v>
                </c:pt>
                <c:pt idx="27">
                  <c:v>29</c:v>
                </c:pt>
                <c:pt idx="28">
                  <c:v>30</c:v>
                </c:pt>
                <c:pt idx="29">
                  <c:v>31</c:v>
                </c:pt>
                <c:pt idx="30">
                  <c:v>32</c:v>
                </c:pt>
                <c:pt idx="31">
                  <c:v>33</c:v>
                </c:pt>
                <c:pt idx="32">
                  <c:v>34</c:v>
                </c:pt>
                <c:pt idx="33">
                  <c:v>35</c:v>
                </c:pt>
                <c:pt idx="34">
                  <c:v>36</c:v>
                </c:pt>
                <c:pt idx="35">
                  <c:v>37</c:v>
                </c:pt>
                <c:pt idx="36">
                  <c:v>38</c:v>
                </c:pt>
                <c:pt idx="37">
                  <c:v>39</c:v>
                </c:pt>
                <c:pt idx="38">
                  <c:v>40</c:v>
                </c:pt>
                <c:pt idx="39">
                  <c:v>41</c:v>
                </c:pt>
                <c:pt idx="40">
                  <c:v>42</c:v>
                </c:pt>
                <c:pt idx="41">
                  <c:v>43</c:v>
                </c:pt>
                <c:pt idx="42">
                  <c:v>44</c:v>
                </c:pt>
                <c:pt idx="43">
                  <c:v>45</c:v>
                </c:pt>
                <c:pt idx="44">
                  <c:v>46</c:v>
                </c:pt>
                <c:pt idx="45">
                  <c:v>47</c:v>
                </c:pt>
                <c:pt idx="46">
                  <c:v>48</c:v>
                </c:pt>
                <c:pt idx="47">
                  <c:v>49</c:v>
                </c:pt>
                <c:pt idx="48">
                  <c:v>50</c:v>
                </c:pt>
                <c:pt idx="49">
                  <c:v>51</c:v>
                </c:pt>
              </c:numCache>
            </c:numRef>
          </c:xVal>
          <c:yVal>
            <c:numRef>
              <c:f>upstream!$J$2:$J$51</c:f>
              <c:numCache>
                <c:formatCode>General</c:formatCode>
                <c:ptCount val="50"/>
                <c:pt idx="0" formatCode="0.00E+00">
                  <c:v>-1.74845553E-7</c:v>
                </c:pt>
                <c:pt idx="1">
                  <c:v>0.125332639</c:v>
                </c:pt>
                <c:pt idx="2">
                  <c:v>0.24868981500000001</c:v>
                </c:pt>
                <c:pt idx="3">
                  <c:v>0.36812409800000001</c:v>
                </c:pt>
                <c:pt idx="4">
                  <c:v>0.48175370699999998</c:v>
                </c:pt>
                <c:pt idx="5">
                  <c:v>0.58778494599999997</c:v>
                </c:pt>
                <c:pt idx="6">
                  <c:v>0.684546828</c:v>
                </c:pt>
                <c:pt idx="7">
                  <c:v>0.77051305800000003</c:v>
                </c:pt>
                <c:pt idx="8">
                  <c:v>0.84432780699999999</c:v>
                </c:pt>
                <c:pt idx="9">
                  <c:v>0.90482699899999997</c:v>
                </c:pt>
                <c:pt idx="10">
                  <c:v>0.95105647999999998</c:v>
                </c:pt>
                <c:pt idx="11">
                  <c:v>0.98228722800000001</c:v>
                </c:pt>
                <c:pt idx="12">
                  <c:v>0.998026729</c:v>
                </c:pt>
                <c:pt idx="13">
                  <c:v>0.998026729</c:v>
                </c:pt>
                <c:pt idx="14">
                  <c:v>0.98228722800000001</c:v>
                </c:pt>
                <c:pt idx="15">
                  <c:v>0.95105660000000003</c:v>
                </c:pt>
                <c:pt idx="16">
                  <c:v>0.90482717800000001</c:v>
                </c:pt>
                <c:pt idx="17">
                  <c:v>0.844328046</c:v>
                </c:pt>
                <c:pt idx="18">
                  <c:v>0.77051335600000004</c:v>
                </c:pt>
                <c:pt idx="19">
                  <c:v>0.68454724600000005</c:v>
                </c:pt>
                <c:pt idx="20">
                  <c:v>0.58778536299999995</c:v>
                </c:pt>
                <c:pt idx="21">
                  <c:v>0.48175370699999998</c:v>
                </c:pt>
                <c:pt idx="22">
                  <c:v>0.36812478300000001</c:v>
                </c:pt>
                <c:pt idx="23">
                  <c:v>0.24869006900000001</c:v>
                </c:pt>
                <c:pt idx="24">
                  <c:v>0.125333369</c:v>
                </c:pt>
                <c:pt idx="25" formatCode="0.00E+00">
                  <c:v>8.7422776600000006E-8</c:v>
                </c:pt>
                <c:pt idx="26">
                  <c:v>-0.125333205</c:v>
                </c:pt>
                <c:pt idx="27">
                  <c:v>-0.24868990499999999</c:v>
                </c:pt>
                <c:pt idx="28">
                  <c:v>-0.36812439600000002</c:v>
                </c:pt>
                <c:pt idx="29">
                  <c:v>-0.48175355800000003</c:v>
                </c:pt>
                <c:pt idx="30">
                  <c:v>-0.58778518400000002</c:v>
                </c:pt>
                <c:pt idx="31">
                  <c:v>-0.68454706700000001</c:v>
                </c:pt>
                <c:pt idx="32">
                  <c:v>-0.77051323699999996</c:v>
                </c:pt>
                <c:pt idx="33">
                  <c:v>-0.84432786699999995</c:v>
                </c:pt>
                <c:pt idx="34">
                  <c:v>-0.90482699899999997</c:v>
                </c:pt>
                <c:pt idx="35">
                  <c:v>-0.95105647999999998</c:v>
                </c:pt>
                <c:pt idx="36">
                  <c:v>-0.98228722800000001</c:v>
                </c:pt>
                <c:pt idx="37">
                  <c:v>-0.998026729</c:v>
                </c:pt>
                <c:pt idx="38">
                  <c:v>-0.998026729</c:v>
                </c:pt>
                <c:pt idx="39">
                  <c:v>-0.98228728799999998</c:v>
                </c:pt>
                <c:pt idx="40">
                  <c:v>-0.95105653999999995</c:v>
                </c:pt>
                <c:pt idx="41">
                  <c:v>-0.90482705799999996</c:v>
                </c:pt>
                <c:pt idx="42">
                  <c:v>-0.84432792700000003</c:v>
                </c:pt>
                <c:pt idx="43">
                  <c:v>-0.77051329599999996</c:v>
                </c:pt>
                <c:pt idx="44">
                  <c:v>-0.68454712600000001</c:v>
                </c:pt>
                <c:pt idx="45">
                  <c:v>-0.58778524399999998</c:v>
                </c:pt>
                <c:pt idx="46">
                  <c:v>-0.48175370699999998</c:v>
                </c:pt>
                <c:pt idx="47">
                  <c:v>-0.36812454500000003</c:v>
                </c:pt>
                <c:pt idx="48">
                  <c:v>-0.24868990499999999</c:v>
                </c:pt>
                <c:pt idx="49">
                  <c:v>-0.12533323499999999</c:v>
                </c:pt>
              </c:numCache>
            </c:numRef>
          </c:yVal>
          <c:smooth val="0"/>
          <c:extLst>
            <c:ext xmlns:c16="http://schemas.microsoft.com/office/drawing/2014/chart" uri="{C3380CC4-5D6E-409C-BE32-E72D297353CC}">
              <c16:uniqueId val="{00000000-DEC6-CE43-86E5-65C7101A5AE0}"/>
            </c:ext>
          </c:extLst>
        </c:ser>
        <c:ser>
          <c:idx val="0"/>
          <c:order val="1"/>
          <c:tx>
            <c:strRef>
              <c:f>upstream!$I$1</c:f>
              <c:strCache>
                <c:ptCount val="1"/>
                <c:pt idx="0">
                  <c:v>upstream (cfl=1, 1 rev)</c:v>
                </c:pt>
              </c:strCache>
            </c:strRef>
          </c:tx>
          <c:spPr>
            <a:ln w="31750">
              <a:solidFill>
                <a:srgbClr val="FF0000"/>
              </a:solidFill>
            </a:ln>
          </c:spPr>
          <c:marker>
            <c:symbol val="none"/>
          </c:marker>
          <c:xVal>
            <c:numRef>
              <c:f>upstream!$G$2:$G$51</c:f>
              <c:numCache>
                <c:formatCode>General</c:formatCode>
                <c:ptCount val="50"/>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pt idx="24">
                  <c:v>26</c:v>
                </c:pt>
                <c:pt idx="25">
                  <c:v>27</c:v>
                </c:pt>
                <c:pt idx="26">
                  <c:v>28</c:v>
                </c:pt>
                <c:pt idx="27">
                  <c:v>29</c:v>
                </c:pt>
                <c:pt idx="28">
                  <c:v>30</c:v>
                </c:pt>
                <c:pt idx="29">
                  <c:v>31</c:v>
                </c:pt>
                <c:pt idx="30">
                  <c:v>32</c:v>
                </c:pt>
                <c:pt idx="31">
                  <c:v>33</c:v>
                </c:pt>
                <c:pt idx="32">
                  <c:v>34</c:v>
                </c:pt>
                <c:pt idx="33">
                  <c:v>35</c:v>
                </c:pt>
                <c:pt idx="34">
                  <c:v>36</c:v>
                </c:pt>
                <c:pt idx="35">
                  <c:v>37</c:v>
                </c:pt>
                <c:pt idx="36">
                  <c:v>38</c:v>
                </c:pt>
                <c:pt idx="37">
                  <c:v>39</c:v>
                </c:pt>
                <c:pt idx="38">
                  <c:v>40</c:v>
                </c:pt>
                <c:pt idx="39">
                  <c:v>41</c:v>
                </c:pt>
                <c:pt idx="40">
                  <c:v>42</c:v>
                </c:pt>
                <c:pt idx="41">
                  <c:v>43</c:v>
                </c:pt>
                <c:pt idx="42">
                  <c:v>44</c:v>
                </c:pt>
                <c:pt idx="43">
                  <c:v>45</c:v>
                </c:pt>
                <c:pt idx="44">
                  <c:v>46</c:v>
                </c:pt>
                <c:pt idx="45">
                  <c:v>47</c:v>
                </c:pt>
                <c:pt idx="46">
                  <c:v>48</c:v>
                </c:pt>
                <c:pt idx="47">
                  <c:v>49</c:v>
                </c:pt>
                <c:pt idx="48">
                  <c:v>50</c:v>
                </c:pt>
                <c:pt idx="49">
                  <c:v>51</c:v>
                </c:pt>
              </c:numCache>
            </c:numRef>
          </c:xVal>
          <c:yVal>
            <c:numRef>
              <c:f>upstream!$I$2:$I$51</c:f>
              <c:numCache>
                <c:formatCode>General</c:formatCode>
                <c:ptCount val="50"/>
                <c:pt idx="0">
                  <c:v>0</c:v>
                </c:pt>
                <c:pt idx="1">
                  <c:v>0.12533323499999999</c:v>
                </c:pt>
                <c:pt idx="2">
                  <c:v>0.24868990499999999</c:v>
                </c:pt>
                <c:pt idx="3">
                  <c:v>0.36812454500000003</c:v>
                </c:pt>
                <c:pt idx="4">
                  <c:v>0.48175370699999998</c:v>
                </c:pt>
                <c:pt idx="5">
                  <c:v>0.58778524399999998</c:v>
                </c:pt>
                <c:pt idx="6">
                  <c:v>0.68454712600000001</c:v>
                </c:pt>
                <c:pt idx="7">
                  <c:v>0.77051329599999996</c:v>
                </c:pt>
                <c:pt idx="8">
                  <c:v>0.84432792700000003</c:v>
                </c:pt>
                <c:pt idx="9">
                  <c:v>0.90482705799999996</c:v>
                </c:pt>
                <c:pt idx="10">
                  <c:v>0.95105653999999995</c:v>
                </c:pt>
                <c:pt idx="11">
                  <c:v>0.98228728799999998</c:v>
                </c:pt>
                <c:pt idx="12">
                  <c:v>0.998026729</c:v>
                </c:pt>
                <c:pt idx="13">
                  <c:v>0.998026729</c:v>
                </c:pt>
                <c:pt idx="14">
                  <c:v>0.98228722800000001</c:v>
                </c:pt>
                <c:pt idx="15">
                  <c:v>0.95105647999999998</c:v>
                </c:pt>
                <c:pt idx="16">
                  <c:v>0.90482699899999997</c:v>
                </c:pt>
                <c:pt idx="17">
                  <c:v>0.84432786699999995</c:v>
                </c:pt>
                <c:pt idx="18">
                  <c:v>0.77051323699999996</c:v>
                </c:pt>
                <c:pt idx="19">
                  <c:v>0.68454706700000001</c:v>
                </c:pt>
                <c:pt idx="20">
                  <c:v>0.58778518400000002</c:v>
                </c:pt>
                <c:pt idx="21">
                  <c:v>0.48175355800000003</c:v>
                </c:pt>
                <c:pt idx="22">
                  <c:v>0.36812439600000002</c:v>
                </c:pt>
                <c:pt idx="23">
                  <c:v>0.24868990499999999</c:v>
                </c:pt>
                <c:pt idx="24">
                  <c:v>0.125333205</c:v>
                </c:pt>
                <c:pt idx="25" formatCode="0.00E+00">
                  <c:v>-8.9406967200000004E-8</c:v>
                </c:pt>
                <c:pt idx="26">
                  <c:v>-0.125333369</c:v>
                </c:pt>
                <c:pt idx="27">
                  <c:v>-0.24869006900000001</c:v>
                </c:pt>
                <c:pt idx="28">
                  <c:v>-0.36812478300000001</c:v>
                </c:pt>
                <c:pt idx="29">
                  <c:v>-0.48175370699999998</c:v>
                </c:pt>
                <c:pt idx="30">
                  <c:v>-0.58778536299999995</c:v>
                </c:pt>
                <c:pt idx="31">
                  <c:v>-0.68454724600000005</c:v>
                </c:pt>
                <c:pt idx="32">
                  <c:v>-0.77051335600000004</c:v>
                </c:pt>
                <c:pt idx="33">
                  <c:v>-0.844328046</c:v>
                </c:pt>
                <c:pt idx="34">
                  <c:v>-0.90482717800000001</c:v>
                </c:pt>
                <c:pt idx="35">
                  <c:v>-0.95105660000000003</c:v>
                </c:pt>
                <c:pt idx="36">
                  <c:v>-0.98228722800000001</c:v>
                </c:pt>
                <c:pt idx="37">
                  <c:v>-0.998026729</c:v>
                </c:pt>
                <c:pt idx="38">
                  <c:v>-0.998026729</c:v>
                </c:pt>
                <c:pt idx="39">
                  <c:v>-0.98228722800000001</c:v>
                </c:pt>
                <c:pt idx="40">
                  <c:v>-0.95105647999999998</c:v>
                </c:pt>
                <c:pt idx="41">
                  <c:v>-0.90482699899999997</c:v>
                </c:pt>
                <c:pt idx="42">
                  <c:v>-0.84432780699999999</c:v>
                </c:pt>
                <c:pt idx="43">
                  <c:v>-0.77051305800000003</c:v>
                </c:pt>
                <c:pt idx="44">
                  <c:v>-0.684546828</c:v>
                </c:pt>
                <c:pt idx="45">
                  <c:v>-0.58778494599999997</c:v>
                </c:pt>
                <c:pt idx="46">
                  <c:v>-0.48175370699999998</c:v>
                </c:pt>
                <c:pt idx="47">
                  <c:v>-0.36812409800000001</c:v>
                </c:pt>
                <c:pt idx="48">
                  <c:v>-0.24868981500000001</c:v>
                </c:pt>
                <c:pt idx="49">
                  <c:v>-0.125332639</c:v>
                </c:pt>
              </c:numCache>
            </c:numRef>
          </c:yVal>
          <c:smooth val="0"/>
          <c:extLst>
            <c:ext xmlns:c16="http://schemas.microsoft.com/office/drawing/2014/chart" uri="{C3380CC4-5D6E-409C-BE32-E72D297353CC}">
              <c16:uniqueId val="{00000001-DEC6-CE43-86E5-65C7101A5AE0}"/>
            </c:ext>
          </c:extLst>
        </c:ser>
        <c:dLbls>
          <c:showLegendKey val="0"/>
          <c:showVal val="0"/>
          <c:showCatName val="0"/>
          <c:showSerName val="0"/>
          <c:showPercent val="0"/>
          <c:showBubbleSize val="0"/>
        </c:dLbls>
        <c:axId val="-2072971384"/>
        <c:axId val="-2072974376"/>
      </c:scatterChart>
      <c:valAx>
        <c:axId val="-2072971384"/>
        <c:scaling>
          <c:orientation val="minMax"/>
          <c:max val="50"/>
          <c:min val="0"/>
        </c:scaling>
        <c:delete val="0"/>
        <c:axPos val="b"/>
        <c:numFmt formatCode="General" sourceLinked="1"/>
        <c:majorTickMark val="out"/>
        <c:minorTickMark val="none"/>
        <c:tickLblPos val="nextTo"/>
        <c:crossAx val="-2072974376"/>
        <c:crosses val="autoZero"/>
        <c:crossBetween val="midCat"/>
      </c:valAx>
      <c:valAx>
        <c:axId val="-2072974376"/>
        <c:scaling>
          <c:orientation val="minMax"/>
        </c:scaling>
        <c:delete val="0"/>
        <c:axPos val="l"/>
        <c:numFmt formatCode="#,##0.0" sourceLinked="0"/>
        <c:majorTickMark val="out"/>
        <c:minorTickMark val="none"/>
        <c:tickLblPos val="nextTo"/>
        <c:crossAx val="-2072971384"/>
        <c:crosses val="autoZero"/>
        <c:crossBetween val="midCat"/>
      </c:valAx>
      <c:spPr>
        <a:solidFill>
          <a:schemeClr val="lt1"/>
        </a:solidFill>
        <a:ln w="25400" cap="flat" cmpd="sng" algn="ctr">
          <a:solidFill>
            <a:schemeClr val="dk1"/>
          </a:solidFill>
          <a:prstDash val="solid"/>
        </a:ln>
        <a:effectLst/>
      </c:spPr>
    </c:plotArea>
    <c:legend>
      <c:legendPos val="b"/>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Initial</a:t>
            </a:r>
            <a:r>
              <a:rPr lang="en-US" baseline="0"/>
              <a:t> condition and exact solution for MT#0 Exp. 6</a:t>
            </a:r>
            <a:endParaRPr lang="en-US"/>
          </a:p>
        </c:rich>
      </c:tx>
      <c:overlay val="0"/>
    </c:title>
    <c:autoTitleDeleted val="0"/>
    <c:plotArea>
      <c:layout/>
      <c:scatterChart>
        <c:scatterStyle val="lineMarker"/>
        <c:varyColors val="0"/>
        <c:ser>
          <c:idx val="1"/>
          <c:order val="0"/>
          <c:tx>
            <c:strRef>
              <c:f>'upstream 2 waves'!$AL$1</c:f>
              <c:strCache>
                <c:ptCount val="1"/>
                <c:pt idx="0">
                  <c:v>exact</c:v>
                </c:pt>
              </c:strCache>
            </c:strRef>
          </c:tx>
          <c:spPr>
            <a:ln w="76200" cmpd="sng">
              <a:solidFill>
                <a:schemeClr val="tx1"/>
              </a:solidFill>
            </a:ln>
          </c:spPr>
          <c:marker>
            <c:symbol val="none"/>
          </c:marker>
          <c:xVal>
            <c:numRef>
              <c:f>upstream!$G$2:$G$51</c:f>
              <c:numCache>
                <c:formatCode>General</c:formatCode>
                <c:ptCount val="50"/>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pt idx="24">
                  <c:v>26</c:v>
                </c:pt>
                <c:pt idx="25">
                  <c:v>27</c:v>
                </c:pt>
                <c:pt idx="26">
                  <c:v>28</c:v>
                </c:pt>
                <c:pt idx="27">
                  <c:v>29</c:v>
                </c:pt>
                <c:pt idx="28">
                  <c:v>30</c:v>
                </c:pt>
                <c:pt idx="29">
                  <c:v>31</c:v>
                </c:pt>
                <c:pt idx="30">
                  <c:v>32</c:v>
                </c:pt>
                <c:pt idx="31">
                  <c:v>33</c:v>
                </c:pt>
                <c:pt idx="32">
                  <c:v>34</c:v>
                </c:pt>
                <c:pt idx="33">
                  <c:v>35</c:v>
                </c:pt>
                <c:pt idx="34">
                  <c:v>36</c:v>
                </c:pt>
                <c:pt idx="35">
                  <c:v>37</c:v>
                </c:pt>
                <c:pt idx="36">
                  <c:v>38</c:v>
                </c:pt>
                <c:pt idx="37">
                  <c:v>39</c:v>
                </c:pt>
                <c:pt idx="38">
                  <c:v>40</c:v>
                </c:pt>
                <c:pt idx="39">
                  <c:v>41</c:v>
                </c:pt>
                <c:pt idx="40">
                  <c:v>42</c:v>
                </c:pt>
                <c:pt idx="41">
                  <c:v>43</c:v>
                </c:pt>
                <c:pt idx="42">
                  <c:v>44</c:v>
                </c:pt>
                <c:pt idx="43">
                  <c:v>45</c:v>
                </c:pt>
                <c:pt idx="44">
                  <c:v>46</c:v>
                </c:pt>
                <c:pt idx="45">
                  <c:v>47</c:v>
                </c:pt>
                <c:pt idx="46">
                  <c:v>48</c:v>
                </c:pt>
                <c:pt idx="47">
                  <c:v>49</c:v>
                </c:pt>
                <c:pt idx="48">
                  <c:v>50</c:v>
                </c:pt>
                <c:pt idx="49">
                  <c:v>51</c:v>
                </c:pt>
              </c:numCache>
            </c:numRef>
          </c:xVal>
          <c:yVal>
            <c:numRef>
              <c:f>'upstream 2 waves'!$AL$2:$AL$51</c:f>
              <c:numCache>
                <c:formatCode>General</c:formatCode>
                <c:ptCount val="50"/>
                <c:pt idx="0" formatCode="0.00E+00">
                  <c:v>-1.5259105299999999E-6</c:v>
                </c:pt>
                <c:pt idx="1">
                  <c:v>0.71311700300000003</c:v>
                </c:pt>
                <c:pt idx="2">
                  <c:v>1.1997460099999999</c:v>
                </c:pt>
                <c:pt idx="3">
                  <c:v>1.31918085</c:v>
                </c:pt>
                <c:pt idx="4">
                  <c:v>1.0695393099999999</c:v>
                </c:pt>
                <c:pt idx="5">
                  <c:v>0.58778500600000005</c:v>
                </c:pt>
                <c:pt idx="6" formatCode="0.00E+00">
                  <c:v>9.67629552E-2</c:v>
                </c:pt>
                <c:pt idx="7">
                  <c:v>-0.180543602</c:v>
                </c:pt>
                <c:pt idx="8">
                  <c:v>-0.10672909</c:v>
                </c:pt>
                <c:pt idx="9">
                  <c:v>0.31704252999999999</c:v>
                </c:pt>
                <c:pt idx="10">
                  <c:v>0.951055765</c:v>
                </c:pt>
                <c:pt idx="11">
                  <c:v>1.57007217</c:v>
                </c:pt>
                <c:pt idx="12">
                  <c:v>1.94908321</c:v>
                </c:pt>
                <c:pt idx="13">
                  <c:v>1.94908321</c:v>
                </c:pt>
                <c:pt idx="14">
                  <c:v>1.57007217</c:v>
                </c:pt>
                <c:pt idx="15">
                  <c:v>0.95105791100000003</c:v>
                </c:pt>
                <c:pt idx="16">
                  <c:v>0.31704276799999997</c:v>
                </c:pt>
                <c:pt idx="17">
                  <c:v>-0.106728196</c:v>
                </c:pt>
                <c:pt idx="18">
                  <c:v>-0.18054336300000001</c:v>
                </c:pt>
                <c:pt idx="19" formatCode="0.00E+00">
                  <c:v>9.6761763099999995E-2</c:v>
                </c:pt>
                <c:pt idx="20">
                  <c:v>0.58778530399999995</c:v>
                </c:pt>
                <c:pt idx="21">
                  <c:v>1.06953907</c:v>
                </c:pt>
                <c:pt idx="22">
                  <c:v>1.31918085</c:v>
                </c:pt>
                <c:pt idx="23">
                  <c:v>1.1997469700000001</c:v>
                </c:pt>
                <c:pt idx="24">
                  <c:v>0.71311938799999997</c:v>
                </c:pt>
                <c:pt idx="25" formatCode="0.00E+00">
                  <c:v>7.6295526699999998E-7</c:v>
                </c:pt>
                <c:pt idx="26">
                  <c:v>-0.71311807599999999</c:v>
                </c:pt>
                <c:pt idx="27">
                  <c:v>-1.19974637</c:v>
                </c:pt>
                <c:pt idx="28">
                  <c:v>-1.3191812000000001</c:v>
                </c:pt>
                <c:pt idx="29">
                  <c:v>-1.0695393099999999</c:v>
                </c:pt>
                <c:pt idx="30">
                  <c:v>-0.58778554199999999</c:v>
                </c:pt>
                <c:pt idx="31" formatCode="0.00E+00">
                  <c:v>-9.6761882300000004E-2</c:v>
                </c:pt>
                <c:pt idx="32">
                  <c:v>0.18054330299999999</c:v>
                </c:pt>
                <c:pt idx="33">
                  <c:v>0.106728792</c:v>
                </c:pt>
                <c:pt idx="34">
                  <c:v>-0.31704151600000002</c:v>
                </c:pt>
                <c:pt idx="35">
                  <c:v>-0.95105647999999998</c:v>
                </c:pt>
                <c:pt idx="36">
                  <c:v>-1.5700719400000001</c:v>
                </c:pt>
                <c:pt idx="37">
                  <c:v>-1.94908309</c:v>
                </c:pt>
                <c:pt idx="38">
                  <c:v>-1.9490833299999999</c:v>
                </c:pt>
                <c:pt idx="39">
                  <c:v>-1.5700728900000001</c:v>
                </c:pt>
                <c:pt idx="40">
                  <c:v>-0.95105671899999999</c:v>
                </c:pt>
                <c:pt idx="41">
                  <c:v>-0.31704175499999998</c:v>
                </c:pt>
                <c:pt idx="42">
                  <c:v>0.106728554</c:v>
                </c:pt>
                <c:pt idx="43">
                  <c:v>0.18054330299999999</c:v>
                </c:pt>
                <c:pt idx="44" formatCode="0.00E+00">
                  <c:v>-9.6761763099999995E-2</c:v>
                </c:pt>
                <c:pt idx="45">
                  <c:v>-0.58778518400000002</c:v>
                </c:pt>
                <c:pt idx="46">
                  <c:v>-1.0695388299999999</c:v>
                </c:pt>
                <c:pt idx="47">
                  <c:v>-1.3191809699999999</c:v>
                </c:pt>
                <c:pt idx="48">
                  <c:v>-1.1997464900000001</c:v>
                </c:pt>
                <c:pt idx="49">
                  <c:v>-0.71311849400000005</c:v>
                </c:pt>
              </c:numCache>
            </c:numRef>
          </c:yVal>
          <c:smooth val="0"/>
          <c:extLst>
            <c:ext xmlns:c16="http://schemas.microsoft.com/office/drawing/2014/chart" uri="{C3380CC4-5D6E-409C-BE32-E72D297353CC}">
              <c16:uniqueId val="{00000000-3E02-FE4A-825F-6B658A801B3C}"/>
            </c:ext>
          </c:extLst>
        </c:ser>
        <c:dLbls>
          <c:showLegendKey val="0"/>
          <c:showVal val="0"/>
          <c:showCatName val="0"/>
          <c:showSerName val="0"/>
          <c:showPercent val="0"/>
          <c:showBubbleSize val="0"/>
        </c:dLbls>
        <c:axId val="-2035314712"/>
        <c:axId val="-2002842408"/>
      </c:scatterChart>
      <c:valAx>
        <c:axId val="-2035314712"/>
        <c:scaling>
          <c:orientation val="minMax"/>
          <c:max val="50"/>
          <c:min val="0"/>
        </c:scaling>
        <c:delete val="0"/>
        <c:axPos val="b"/>
        <c:numFmt formatCode="General" sourceLinked="1"/>
        <c:majorTickMark val="out"/>
        <c:minorTickMark val="none"/>
        <c:tickLblPos val="nextTo"/>
        <c:crossAx val="-2002842408"/>
        <c:crosses val="autoZero"/>
        <c:crossBetween val="midCat"/>
      </c:valAx>
      <c:valAx>
        <c:axId val="-2002842408"/>
        <c:scaling>
          <c:orientation val="minMax"/>
        </c:scaling>
        <c:delete val="0"/>
        <c:axPos val="l"/>
        <c:numFmt formatCode="#,##0.0" sourceLinked="0"/>
        <c:majorTickMark val="out"/>
        <c:minorTickMark val="none"/>
        <c:tickLblPos val="nextTo"/>
        <c:crossAx val="-2035314712"/>
        <c:crosses val="autoZero"/>
        <c:crossBetween val="midCat"/>
      </c:valAx>
      <c:spPr>
        <a:solidFill>
          <a:schemeClr val="lt1"/>
        </a:solidFill>
        <a:ln w="25400" cap="flat" cmpd="sng" algn="ctr">
          <a:solidFill>
            <a:schemeClr val="dk1"/>
          </a:solidFill>
          <a:prstDash val="solid"/>
        </a:ln>
        <a:effectLst/>
      </c:spPr>
    </c:plotArea>
    <c:legend>
      <c:legendPos val="b"/>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41DF6F-7A35-0A4C-A604-9068EA1C31CE}" type="datetimeFigureOut">
              <a:rPr lang="en-US" smtClean="0"/>
              <a:t>8/23/21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4B5A94-104E-AC4C-8E16-16AC8AE55034}" type="slidenum">
              <a:rPr lang="en-US" smtClean="0"/>
              <a:t>‹#›</a:t>
            </a:fld>
            <a:endParaRPr lang="en-US"/>
          </a:p>
        </p:txBody>
      </p:sp>
    </p:spTree>
    <p:extLst>
      <p:ext uri="{BB962C8B-B14F-4D97-AF65-F5344CB8AC3E}">
        <p14:creationId xmlns:p14="http://schemas.microsoft.com/office/powerpoint/2010/main" val="34450468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D7D780-533C-1E4A-AAFF-8E7FDAB0BC58}" type="datetimeFigureOut">
              <a:rPr lang="en-US" smtClean="0"/>
              <a:t>8/23/21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34838C-9798-964C-BC15-306A0CDCAF22}" type="slidenum">
              <a:rPr lang="en-US" smtClean="0"/>
              <a:t>‹#›</a:t>
            </a:fld>
            <a:endParaRPr lang="en-US"/>
          </a:p>
        </p:txBody>
      </p:sp>
    </p:spTree>
    <p:extLst>
      <p:ext uri="{BB962C8B-B14F-4D97-AF65-F5344CB8AC3E}">
        <p14:creationId xmlns:p14="http://schemas.microsoft.com/office/powerpoint/2010/main" val="20594275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not forward time and center space?  That makes the best, most intuitive</a:t>
            </a:r>
            <a:r>
              <a:rPr lang="en-US" baseline="0" dirty="0"/>
              <a:t> sense </a:t>
            </a:r>
            <a:r>
              <a:rPr lang="mr-IN" baseline="0" dirty="0"/>
              <a:t>–</a:t>
            </a:r>
            <a:r>
              <a:rPr lang="en-US" baseline="0" dirty="0"/>
              <a:t> but it’s absolutely unstable</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3</a:t>
            </a:fld>
            <a:endParaRPr lang="en-US"/>
          </a:p>
        </p:txBody>
      </p:sp>
    </p:spTree>
    <p:extLst>
      <p:ext uri="{BB962C8B-B14F-4D97-AF65-F5344CB8AC3E}">
        <p14:creationId xmlns:p14="http://schemas.microsoft.com/office/powerpoint/2010/main" val="3828472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Python default real = double precision</a:t>
            </a:r>
          </a:p>
        </p:txBody>
      </p:sp>
      <p:sp>
        <p:nvSpPr>
          <p:cNvPr id="4" name="Slide Number Placeholder 3"/>
          <p:cNvSpPr>
            <a:spLocks noGrp="1"/>
          </p:cNvSpPr>
          <p:nvPr>
            <p:ph type="sldNum" sz="quarter" idx="5"/>
          </p:nvPr>
        </p:nvSpPr>
        <p:spPr/>
        <p:txBody>
          <a:bodyPr/>
          <a:lstStyle/>
          <a:p>
            <a:fld id="{0534838C-9798-964C-BC15-306A0CDCAF22}" type="slidenum">
              <a:rPr lang="en-US" smtClean="0"/>
              <a:t>28</a:t>
            </a:fld>
            <a:endParaRPr lang="en-US"/>
          </a:p>
        </p:txBody>
      </p:sp>
    </p:spTree>
    <p:extLst>
      <p:ext uri="{BB962C8B-B14F-4D97-AF65-F5344CB8AC3E}">
        <p14:creationId xmlns:p14="http://schemas.microsoft.com/office/powerpoint/2010/main" val="3012961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the counter (if assessing end time</a:t>
            </a:r>
            <a:r>
              <a:rPr lang="en-US" baseline="0" dirty="0"/>
              <a:t> via # of time steps), or the time (if assessing end time via </a:t>
            </a:r>
            <a:r>
              <a:rPr lang="en-US" baseline="0" dirty="0" err="1"/>
              <a:t>timend</a:t>
            </a:r>
            <a:r>
              <a:rPr lang="en-US" baseline="0" dirty="0"/>
              <a:t>).  Or both (I do both).</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5</a:t>
            </a:fld>
            <a:endParaRPr lang="en-US"/>
          </a:p>
        </p:txBody>
      </p:sp>
    </p:spTree>
    <p:extLst>
      <p:ext uri="{BB962C8B-B14F-4D97-AF65-F5344CB8AC3E}">
        <p14:creationId xmlns:p14="http://schemas.microsoft.com/office/powerpoint/2010/main" val="3947606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Assuming imported </a:t>
            </a:r>
            <a:r>
              <a:rPr lang="en-US" dirty="0" err="1"/>
              <a:t>numpy</a:t>
            </a:r>
            <a:r>
              <a:rPr lang="en-US" dirty="0"/>
              <a:t> as np</a:t>
            </a:r>
          </a:p>
        </p:txBody>
      </p:sp>
      <p:sp>
        <p:nvSpPr>
          <p:cNvPr id="4" name="Slide Number Placeholder 3"/>
          <p:cNvSpPr>
            <a:spLocks noGrp="1"/>
          </p:cNvSpPr>
          <p:nvPr>
            <p:ph type="sldNum" sz="quarter" idx="5"/>
          </p:nvPr>
        </p:nvSpPr>
        <p:spPr/>
        <p:txBody>
          <a:bodyPr/>
          <a:lstStyle/>
          <a:p>
            <a:fld id="{0534838C-9798-964C-BC15-306A0CDCAF22}" type="slidenum">
              <a:rPr lang="en-US" smtClean="0"/>
              <a:t>6</a:t>
            </a:fld>
            <a:endParaRPr lang="en-US"/>
          </a:p>
        </p:txBody>
      </p:sp>
    </p:spTree>
    <p:extLst>
      <p:ext uri="{BB962C8B-B14F-4D97-AF65-F5344CB8AC3E}">
        <p14:creationId xmlns:p14="http://schemas.microsoft.com/office/powerpoint/2010/main" val="3233917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 code illustrates value of maintaining</a:t>
            </a:r>
            <a:r>
              <a:rPr lang="en-US" baseline="0" dirty="0"/>
              <a:t> fake points.  It avoids IF statements.  When you do real point </a:t>
            </a:r>
            <a:r>
              <a:rPr lang="en-US" baseline="0" dirty="0" err="1"/>
              <a:t>i</a:t>
            </a:r>
            <a:r>
              <a:rPr lang="en-US" baseline="0" dirty="0"/>
              <a:t>=2, there is a value already in </a:t>
            </a:r>
            <a:r>
              <a:rPr lang="en-US" baseline="0" dirty="0" err="1"/>
              <a:t>i</a:t>
            </a:r>
            <a:r>
              <a:rPr lang="en-US" baseline="0" dirty="0"/>
              <a:t>=1.</a:t>
            </a:r>
          </a:p>
          <a:p>
            <a:r>
              <a:rPr lang="en-US" baseline="0" dirty="0"/>
              <a:t>Since I divide by dx all the time, I converted it into </a:t>
            </a:r>
            <a:r>
              <a:rPr lang="en-US" baseline="0" dirty="0" err="1"/>
              <a:t>rdx</a:t>
            </a:r>
            <a:r>
              <a:rPr lang="en-US" baseline="0" dirty="0"/>
              <a:t>=1/dx</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11</a:t>
            </a:fld>
            <a:endParaRPr lang="en-US"/>
          </a:p>
        </p:txBody>
      </p:sp>
    </p:spTree>
    <p:extLst>
      <p:ext uri="{BB962C8B-B14F-4D97-AF65-F5344CB8AC3E}">
        <p14:creationId xmlns:p14="http://schemas.microsoft.com/office/powerpoint/2010/main" val="1623916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Wave</a:t>
            </a:r>
            <a:r>
              <a:rPr lang="en-US" baseline="0" dirty="0"/>
              <a:t> movement to the right is realized by sliding the coordinate axis to the left as a function of time step</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12</a:t>
            </a:fld>
            <a:endParaRPr lang="en-US"/>
          </a:p>
        </p:txBody>
      </p:sp>
    </p:spTree>
    <p:extLst>
      <p:ext uri="{BB962C8B-B14F-4D97-AF65-F5344CB8AC3E}">
        <p14:creationId xmlns:p14="http://schemas.microsoft.com/office/powerpoint/2010/main" val="3815516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Compare to</a:t>
            </a:r>
            <a:r>
              <a:rPr lang="en-US" baseline="0" dirty="0"/>
              <a:t> dividing a curve into more and more line segments </a:t>
            </a:r>
            <a:r>
              <a:rPr lang="mr-IN" baseline="0" dirty="0"/>
              <a:t>–</a:t>
            </a:r>
            <a:r>
              <a:rPr lang="en-US" baseline="0" dirty="0"/>
              <a:t> fit to curve improves.  (Intuitive)</a:t>
            </a:r>
          </a:p>
          <a:p>
            <a:r>
              <a:rPr lang="en-US" baseline="0" dirty="0"/>
              <a:t>But for upstream, sampling wave propagation better (smaller </a:t>
            </a:r>
            <a:r>
              <a:rPr lang="en-US" baseline="0" dirty="0" err="1"/>
              <a:t>dt</a:t>
            </a:r>
            <a:r>
              <a:rPr lang="en-US" baseline="0" dirty="0"/>
              <a:t>) makes scheme worse.  We’ll see why.  Frame rate.</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15</a:t>
            </a:fld>
            <a:endParaRPr lang="en-US"/>
          </a:p>
        </p:txBody>
      </p:sp>
    </p:spTree>
    <p:extLst>
      <p:ext uri="{BB962C8B-B14F-4D97-AF65-F5344CB8AC3E}">
        <p14:creationId xmlns:p14="http://schemas.microsoft.com/office/powerpoint/2010/main" val="2129228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50∆x, nearly perfect</a:t>
            </a:r>
          </a:p>
        </p:txBody>
      </p:sp>
      <p:sp>
        <p:nvSpPr>
          <p:cNvPr id="4" name="Slide Number Placeholder 3"/>
          <p:cNvSpPr>
            <a:spLocks noGrp="1"/>
          </p:cNvSpPr>
          <p:nvPr>
            <p:ph type="sldNum" sz="quarter" idx="10"/>
          </p:nvPr>
        </p:nvSpPr>
        <p:spPr/>
        <p:txBody>
          <a:bodyPr/>
          <a:lstStyle/>
          <a:p>
            <a:fld id="{0534838C-9798-964C-BC15-306A0CDCAF22}" type="slidenum">
              <a:rPr lang="en-US" smtClean="0"/>
              <a:t>16</a:t>
            </a:fld>
            <a:endParaRPr lang="en-US"/>
          </a:p>
        </p:txBody>
      </p:sp>
    </p:spTree>
    <p:extLst>
      <p:ext uri="{BB962C8B-B14F-4D97-AF65-F5344CB8AC3E}">
        <p14:creationId xmlns:p14="http://schemas.microsoft.com/office/powerpoint/2010/main" val="2107608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a:t>
            </a:r>
            <a:r>
              <a:rPr lang="en-US" baseline="0" dirty="0"/>
              <a:t> very close, until </a:t>
            </a:r>
            <a:r>
              <a:rPr lang="en-US" baseline="0" dirty="0" err="1"/>
              <a:t>roundoff</a:t>
            </a:r>
            <a:r>
              <a:rPr lang="en-US" baseline="0" dirty="0"/>
              <a:t> becomes an issue.</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20</a:t>
            </a:fld>
            <a:endParaRPr lang="en-US"/>
          </a:p>
        </p:txBody>
      </p:sp>
    </p:spTree>
    <p:extLst>
      <p:ext uri="{BB962C8B-B14F-4D97-AF65-F5344CB8AC3E}">
        <p14:creationId xmlns:p14="http://schemas.microsoft.com/office/powerpoint/2010/main" val="2084315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Mine does </a:t>
            </a:r>
            <a:r>
              <a:rPr lang="en-US" dirty="0" err="1"/>
              <a:t>advect</a:t>
            </a:r>
            <a:r>
              <a:rPr lang="en-US" dirty="0"/>
              <a:t>, w/o error, for</a:t>
            </a:r>
            <a:r>
              <a:rPr lang="en-US" baseline="0" dirty="0"/>
              <a:t> c’=1 and c’ =0.5</a:t>
            </a:r>
            <a:endParaRPr lang="en-US" dirty="0"/>
          </a:p>
        </p:txBody>
      </p:sp>
      <p:sp>
        <p:nvSpPr>
          <p:cNvPr id="4" name="Slide Number Placeholder 3"/>
          <p:cNvSpPr>
            <a:spLocks noGrp="1"/>
          </p:cNvSpPr>
          <p:nvPr>
            <p:ph type="sldNum" sz="quarter" idx="10"/>
          </p:nvPr>
        </p:nvSpPr>
        <p:spPr/>
        <p:txBody>
          <a:bodyPr/>
          <a:lstStyle/>
          <a:p>
            <a:fld id="{0534838C-9798-964C-BC15-306A0CDCAF22}" type="slidenum">
              <a:rPr lang="en-US" smtClean="0"/>
              <a:t>22</a:t>
            </a:fld>
            <a:endParaRPr lang="en-US"/>
          </a:p>
        </p:txBody>
      </p:sp>
    </p:spTree>
    <p:extLst>
      <p:ext uri="{BB962C8B-B14F-4D97-AF65-F5344CB8AC3E}">
        <p14:creationId xmlns:p14="http://schemas.microsoft.com/office/powerpoint/2010/main" val="9674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36BF81-E583-9C4C-A556-9B02368C2B84}" type="datetime1">
              <a:rPr lang="en-US" smtClean="0"/>
              <a:t>8/23/21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1224406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B3B95A-0E0F-634E-98E0-828401F9CFE7}" type="datetime1">
              <a:rPr lang="en-US" smtClean="0"/>
              <a:t>8/23/21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3151470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5D1B69-23AE-EC4D-8E0B-C429A32C7C32}" type="datetime1">
              <a:rPr lang="en-US" smtClean="0"/>
              <a:t>8/23/21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11432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75721-F79F-E24C-B5DD-3527154BA43D}" type="datetime1">
              <a:rPr lang="en-US" smtClean="0"/>
              <a:t>8/23/21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1078375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E06A52-F9ED-7F44-BB95-44E54A1DF80B}" type="datetime1">
              <a:rPr lang="en-US" smtClean="0"/>
              <a:t>8/23/21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183970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92813D-C06E-8942-87DA-3A816F9C8F70}" type="datetime1">
              <a:rPr lang="en-US" smtClean="0"/>
              <a:t>8/23/21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296219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F5AD88-A528-4F49-AFE6-10D501AB8136}" type="datetime1">
              <a:rPr lang="en-US" smtClean="0"/>
              <a:t>8/23/21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79390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51A88C-44FD-AD45-A574-84946317EBD7}" type="datetime1">
              <a:rPr lang="en-US" smtClean="0"/>
              <a:t>8/23/21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3572089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393A1-BDF4-5147-B7B7-708722F70D28}" type="datetime1">
              <a:rPr lang="en-US" smtClean="0"/>
              <a:t>8/23/21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23414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01D5BA-8CBD-9C44-9969-47342897AD19}" type="datetime1">
              <a:rPr lang="en-US" smtClean="0"/>
              <a:t>8/23/21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358850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C6A469-83D8-F442-A78E-18322868B781}" type="datetime1">
              <a:rPr lang="en-US" smtClean="0"/>
              <a:t>8/23/21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0F9FC3-43F9-104D-A56F-01ABBC90AF42}" type="slidenum">
              <a:rPr lang="en-US" smtClean="0"/>
              <a:t>‹#›</a:t>
            </a:fld>
            <a:endParaRPr lang="en-US"/>
          </a:p>
        </p:txBody>
      </p:sp>
    </p:spTree>
    <p:extLst>
      <p:ext uri="{BB962C8B-B14F-4D97-AF65-F5344CB8AC3E}">
        <p14:creationId xmlns:p14="http://schemas.microsoft.com/office/powerpoint/2010/main" val="1575523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5451B-B61B-0344-BE5C-28F62CB4E88E}" type="datetime1">
              <a:rPr lang="en-US" smtClean="0"/>
              <a:t>8/23/21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F9FC3-43F9-104D-A56F-01ABBC90AF42}" type="slidenum">
              <a:rPr lang="en-US" smtClean="0"/>
              <a:t>‹#›</a:t>
            </a:fld>
            <a:endParaRPr lang="en-US"/>
          </a:p>
        </p:txBody>
      </p:sp>
    </p:spTree>
    <p:extLst>
      <p:ext uri="{BB962C8B-B14F-4D97-AF65-F5344CB8AC3E}">
        <p14:creationId xmlns:p14="http://schemas.microsoft.com/office/powerpoint/2010/main" val="162051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Model Task #0A: </a:t>
            </a:r>
            <a:br>
              <a:rPr lang="en-US" dirty="0"/>
            </a:br>
            <a:r>
              <a:rPr lang="en-US" dirty="0"/>
              <a:t>Programming the 1D upstream scheme</a:t>
            </a:r>
          </a:p>
        </p:txBody>
      </p:sp>
      <p:sp>
        <p:nvSpPr>
          <p:cNvPr id="3" name="Subtitle 2"/>
          <p:cNvSpPr>
            <a:spLocks noGrp="1"/>
          </p:cNvSpPr>
          <p:nvPr>
            <p:ph type="subTitle" idx="1"/>
          </p:nvPr>
        </p:nvSpPr>
        <p:spPr/>
        <p:txBody>
          <a:bodyPr/>
          <a:lstStyle/>
          <a:p>
            <a:r>
              <a:rPr lang="en-US" dirty="0"/>
              <a:t>ATM 562 Fall 2021</a:t>
            </a:r>
          </a:p>
          <a:p>
            <a:r>
              <a:rPr lang="en-US" dirty="0"/>
              <a:t>Fovell</a:t>
            </a:r>
          </a:p>
        </p:txBody>
      </p:sp>
      <p:sp>
        <p:nvSpPr>
          <p:cNvPr id="4" name="Slide Number Placeholder 3"/>
          <p:cNvSpPr>
            <a:spLocks noGrp="1"/>
          </p:cNvSpPr>
          <p:nvPr>
            <p:ph type="sldNum" sz="quarter" idx="12"/>
          </p:nvPr>
        </p:nvSpPr>
        <p:spPr/>
        <p:txBody>
          <a:bodyPr/>
          <a:lstStyle/>
          <a:p>
            <a:fld id="{DB0F9FC3-43F9-104D-A56F-01ABBC90AF42}" type="slidenum">
              <a:rPr lang="en-US" smtClean="0"/>
              <a:t>1</a:t>
            </a:fld>
            <a:endParaRPr lang="en-US"/>
          </a:p>
        </p:txBody>
      </p:sp>
    </p:spTree>
    <p:extLst>
      <p:ext uri="{BB962C8B-B14F-4D97-AF65-F5344CB8AC3E}">
        <p14:creationId xmlns:p14="http://schemas.microsoft.com/office/powerpoint/2010/main" val="4124887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After 1 revolution</a:t>
            </a:r>
          </a:p>
        </p:txBody>
      </p:sp>
      <p:sp>
        <p:nvSpPr>
          <p:cNvPr id="7" name="TextBox 6"/>
          <p:cNvSpPr txBox="1"/>
          <p:nvPr/>
        </p:nvSpPr>
        <p:spPr>
          <a:xfrm>
            <a:off x="5981067" y="6205666"/>
            <a:ext cx="2132878" cy="369332"/>
          </a:xfrm>
          <a:prstGeom prst="rect">
            <a:avLst/>
          </a:prstGeom>
          <a:noFill/>
        </p:spPr>
        <p:txBody>
          <a:bodyPr wrap="none" rtlCol="0">
            <a:spAutoFit/>
          </a:bodyPr>
          <a:lstStyle/>
          <a:p>
            <a:r>
              <a:rPr lang="en-US" dirty="0"/>
              <a:t>(No significant error)</a:t>
            </a:r>
          </a:p>
        </p:txBody>
      </p:sp>
      <p:graphicFrame>
        <p:nvGraphicFramePr>
          <p:cNvPr id="6" name="Chart 5"/>
          <p:cNvGraphicFramePr>
            <a:graphicFrameLocks/>
          </p:cNvGraphicFramePr>
          <p:nvPr>
            <p:extLst>
              <p:ext uri="{D42A27DB-BD31-4B8C-83A1-F6EECF244321}">
                <p14:modId xmlns:p14="http://schemas.microsoft.com/office/powerpoint/2010/main" val="1147397199"/>
              </p:ext>
            </p:extLst>
          </p:nvPr>
        </p:nvGraphicFramePr>
        <p:xfrm>
          <a:off x="1320800" y="2177884"/>
          <a:ext cx="6502400" cy="354330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fld id="{DB0F9FC3-43F9-104D-A56F-01ABBC90AF42}" type="slidenum">
              <a:rPr lang="en-US" smtClean="0"/>
              <a:t>10</a:t>
            </a:fld>
            <a:endParaRPr lang="en-US"/>
          </a:p>
        </p:txBody>
      </p:sp>
      <p:sp>
        <p:nvSpPr>
          <p:cNvPr id="3" name="TextBox 2">
            <a:extLst>
              <a:ext uri="{FF2B5EF4-FFF2-40B4-BE49-F238E27FC236}">
                <a16:creationId xmlns:a16="http://schemas.microsoft.com/office/drawing/2014/main" id="{5A71DAC9-03BC-A846-909F-ACE4E00E7C3E}"/>
              </a:ext>
            </a:extLst>
          </p:cNvPr>
          <p:cNvSpPr txBox="1"/>
          <p:nvPr/>
        </p:nvSpPr>
        <p:spPr>
          <a:xfrm>
            <a:off x="91440" y="6429473"/>
            <a:ext cx="2893228" cy="307777"/>
          </a:xfrm>
          <a:prstGeom prst="rect">
            <a:avLst/>
          </a:prstGeom>
          <a:noFill/>
        </p:spPr>
        <p:txBody>
          <a:bodyPr wrap="none" rtlCol="0">
            <a:spAutoFit/>
          </a:bodyPr>
          <a:lstStyle/>
          <a:p>
            <a:r>
              <a:rPr lang="en-US" sz="1400" i="1" dirty="0"/>
              <a:t>Abscissa: grid point number (Fortran)</a:t>
            </a:r>
          </a:p>
        </p:txBody>
      </p:sp>
    </p:spTree>
    <p:extLst>
      <p:ext uri="{BB962C8B-B14F-4D97-AF65-F5344CB8AC3E}">
        <p14:creationId xmlns:p14="http://schemas.microsoft.com/office/powerpoint/2010/main" val="1598687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condition for </a:t>
            </a:r>
            <a:r>
              <a:rPr lang="en-US" i="1" dirty="0"/>
              <a:t>u </a:t>
            </a:r>
            <a:r>
              <a:rPr lang="en-US" dirty="0"/>
              <a:t>(Fortran)</a:t>
            </a:r>
          </a:p>
        </p:txBody>
      </p:sp>
      <p:sp>
        <p:nvSpPr>
          <p:cNvPr id="3" name="Content Placeholder 2"/>
          <p:cNvSpPr>
            <a:spLocks noGrp="1"/>
          </p:cNvSpPr>
          <p:nvPr>
            <p:ph idx="1"/>
          </p:nvPr>
        </p:nvSpPr>
        <p:spPr/>
        <p:txBody>
          <a:bodyPr>
            <a:normAutofit/>
          </a:bodyPr>
          <a:lstStyle/>
          <a:p>
            <a:pPr marL="0" indent="0">
              <a:buNone/>
            </a:pPr>
            <a:r>
              <a:rPr lang="en-US" sz="2400" dirty="0">
                <a:latin typeface="Courier"/>
                <a:cs typeface="Courier"/>
              </a:rPr>
              <a:t>      </a:t>
            </a:r>
            <a:r>
              <a:rPr lang="en-US" sz="2000" dirty="0">
                <a:latin typeface="Courier"/>
                <a:cs typeface="Courier"/>
              </a:rPr>
              <a:t>wavelength = 50  ! i.e., 50∆x</a:t>
            </a:r>
          </a:p>
          <a:p>
            <a:pPr marL="0" indent="0">
              <a:buNone/>
            </a:pPr>
            <a:r>
              <a:rPr lang="en-US" sz="2000" dirty="0">
                <a:latin typeface="Courier"/>
                <a:cs typeface="Courier"/>
              </a:rPr>
              <a:t>       amp = 1.0        ! amplitude</a:t>
            </a:r>
          </a:p>
          <a:p>
            <a:pPr marL="0" indent="0">
              <a:buNone/>
            </a:pPr>
            <a:r>
              <a:rPr lang="en-US" sz="2000" dirty="0">
                <a:latin typeface="Courier"/>
                <a:cs typeface="Courier"/>
              </a:rPr>
              <a:t>		 do </a:t>
            </a:r>
            <a:r>
              <a:rPr lang="en-US" sz="2000" dirty="0" err="1">
                <a:latin typeface="Courier"/>
                <a:cs typeface="Courier"/>
              </a:rPr>
              <a:t>i</a:t>
            </a:r>
            <a:r>
              <a:rPr lang="en-US" sz="2000" dirty="0">
                <a:latin typeface="Courier"/>
                <a:cs typeface="Courier"/>
              </a:rPr>
              <a:t>=2,nx-1      ! loop over real points</a:t>
            </a:r>
          </a:p>
          <a:p>
            <a:pPr marL="0" indent="0">
              <a:buNone/>
            </a:pPr>
            <a:r>
              <a:rPr lang="en-US" sz="2000" dirty="0">
                <a:latin typeface="Courier"/>
                <a:cs typeface="Courier"/>
              </a:rPr>
              <a:t>        xi=float(i-2)   ! re-map the x-coordinate </a:t>
            </a:r>
          </a:p>
          <a:p>
            <a:pPr marL="0" indent="0">
              <a:buNone/>
            </a:pPr>
            <a:r>
              <a:rPr lang="en-US" sz="2000" dirty="0">
                <a:latin typeface="Courier"/>
                <a:cs typeface="Courier"/>
              </a:rPr>
              <a:t>        u(</a:t>
            </a:r>
            <a:r>
              <a:rPr lang="en-US" sz="2000" dirty="0" err="1">
                <a:latin typeface="Courier"/>
                <a:cs typeface="Courier"/>
              </a:rPr>
              <a:t>i</a:t>
            </a:r>
            <a:r>
              <a:rPr lang="en-US" sz="2000" dirty="0">
                <a:latin typeface="Courier"/>
                <a:cs typeface="Courier"/>
              </a:rPr>
              <a:t>) = amp*sin(2*xi*</a:t>
            </a:r>
            <a:r>
              <a:rPr lang="en-US" sz="2000" dirty="0" err="1">
                <a:latin typeface="Courier"/>
                <a:cs typeface="Courier"/>
              </a:rPr>
              <a:t>trigpi</a:t>
            </a:r>
            <a:r>
              <a:rPr lang="en-US" sz="2000" dirty="0">
                <a:latin typeface="Courier"/>
                <a:cs typeface="Courier"/>
              </a:rPr>
              <a:t>/wavelength)</a:t>
            </a:r>
          </a:p>
          <a:p>
            <a:pPr marL="0" indent="0">
              <a:buNone/>
            </a:pPr>
            <a:r>
              <a:rPr lang="en-US" sz="2000" dirty="0">
                <a:latin typeface="Courier"/>
                <a:cs typeface="Courier"/>
              </a:rPr>
              <a:t>		  print *,' </a:t>
            </a:r>
            <a:r>
              <a:rPr lang="en-US" sz="2000" dirty="0" err="1">
                <a:latin typeface="Courier"/>
                <a:cs typeface="Courier"/>
              </a:rPr>
              <a:t>i</a:t>
            </a:r>
            <a:r>
              <a:rPr lang="en-US" sz="2000" dirty="0">
                <a:latin typeface="Courier"/>
                <a:cs typeface="Courier"/>
              </a:rPr>
              <a:t> ',</a:t>
            </a:r>
            <a:r>
              <a:rPr lang="en-US" sz="2000" dirty="0" err="1">
                <a:latin typeface="Courier"/>
                <a:cs typeface="Courier"/>
              </a:rPr>
              <a:t>i</a:t>
            </a:r>
            <a:r>
              <a:rPr lang="en-US" sz="2000" dirty="0">
                <a:latin typeface="Courier"/>
                <a:cs typeface="Courier"/>
              </a:rPr>
              <a:t>,' u ',u(</a:t>
            </a:r>
            <a:r>
              <a:rPr lang="en-US" sz="2000" dirty="0" err="1">
                <a:latin typeface="Courier"/>
                <a:cs typeface="Courier"/>
              </a:rPr>
              <a:t>i</a:t>
            </a:r>
            <a:r>
              <a:rPr lang="en-US" sz="2000" dirty="0">
                <a:latin typeface="Courier"/>
                <a:cs typeface="Courier"/>
              </a:rPr>
              <a:t>)</a:t>
            </a:r>
          </a:p>
          <a:p>
            <a:pPr marL="0" indent="0">
              <a:buNone/>
            </a:pPr>
            <a:r>
              <a:rPr lang="en-US" sz="2000" dirty="0">
                <a:latin typeface="Courier"/>
                <a:cs typeface="Courier"/>
              </a:rPr>
              <a:t>       </a:t>
            </a:r>
            <a:r>
              <a:rPr lang="en-US" sz="2000" dirty="0" err="1">
                <a:latin typeface="Courier"/>
                <a:cs typeface="Courier"/>
              </a:rPr>
              <a:t>enddo</a:t>
            </a:r>
            <a:endParaRPr lang="en-US" sz="2000" dirty="0">
              <a:latin typeface="Courier"/>
              <a:cs typeface="Courier"/>
            </a:endParaRPr>
          </a:p>
          <a:p>
            <a:pPr marL="0" indent="0">
              <a:buNone/>
            </a:pPr>
            <a:r>
              <a:rPr lang="en-US" sz="2000" dirty="0">
                <a:latin typeface="Courier"/>
                <a:cs typeface="Courier"/>
              </a:rPr>
              <a:t>! enforce periodic boundary conditions</a:t>
            </a:r>
          </a:p>
          <a:p>
            <a:pPr marL="0" indent="0">
              <a:buNone/>
            </a:pPr>
            <a:r>
              <a:rPr lang="en-US" sz="2000" dirty="0">
                <a:latin typeface="Courier"/>
                <a:cs typeface="Courier"/>
              </a:rPr>
              <a:t>       u(</a:t>
            </a:r>
            <a:r>
              <a:rPr lang="en-US" sz="2000" dirty="0" err="1">
                <a:latin typeface="Courier"/>
                <a:cs typeface="Courier"/>
              </a:rPr>
              <a:t>nx</a:t>
            </a:r>
            <a:r>
              <a:rPr lang="en-US" sz="2000" dirty="0">
                <a:latin typeface="Courier"/>
                <a:cs typeface="Courier"/>
              </a:rPr>
              <a:t>)= u(2)</a:t>
            </a:r>
          </a:p>
          <a:p>
            <a:pPr marL="0" indent="0">
              <a:buNone/>
            </a:pPr>
            <a:r>
              <a:rPr lang="en-US" sz="2000" dirty="0">
                <a:latin typeface="Courier"/>
                <a:cs typeface="Courier"/>
              </a:rPr>
              <a:t>       u(1) = u(nx-1)</a:t>
            </a:r>
          </a:p>
        </p:txBody>
      </p:sp>
      <p:sp>
        <p:nvSpPr>
          <p:cNvPr id="4" name="Slide Number Placeholder 3"/>
          <p:cNvSpPr>
            <a:spLocks noGrp="1"/>
          </p:cNvSpPr>
          <p:nvPr>
            <p:ph type="sldNum" sz="quarter" idx="12"/>
          </p:nvPr>
        </p:nvSpPr>
        <p:spPr/>
        <p:txBody>
          <a:bodyPr/>
          <a:lstStyle/>
          <a:p>
            <a:fld id="{DB0F9FC3-43F9-104D-A56F-01ABBC90AF42}" type="slidenum">
              <a:rPr lang="en-US" smtClean="0"/>
              <a:t>11</a:t>
            </a:fld>
            <a:endParaRPr lang="en-US"/>
          </a:p>
        </p:txBody>
      </p:sp>
    </p:spTree>
    <p:extLst>
      <p:ext uri="{BB962C8B-B14F-4D97-AF65-F5344CB8AC3E}">
        <p14:creationId xmlns:p14="http://schemas.microsoft.com/office/powerpoint/2010/main" val="2239683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Exact solution for </a:t>
            </a:r>
            <a:r>
              <a:rPr lang="en-US" i="1" dirty="0"/>
              <a:t>u</a:t>
            </a:r>
            <a:r>
              <a:rPr lang="en-US" dirty="0"/>
              <a:t> at time step </a:t>
            </a:r>
            <a:r>
              <a:rPr lang="en-US" i="1" dirty="0"/>
              <a:t>n</a:t>
            </a:r>
          </a:p>
        </p:txBody>
      </p:sp>
      <p:sp>
        <p:nvSpPr>
          <p:cNvPr id="3" name="Content Placeholder 2"/>
          <p:cNvSpPr>
            <a:spLocks noGrp="1"/>
          </p:cNvSpPr>
          <p:nvPr>
            <p:ph idx="1"/>
          </p:nvPr>
        </p:nvSpPr>
        <p:spPr/>
        <p:txBody>
          <a:bodyPr>
            <a:normAutofit/>
          </a:bodyPr>
          <a:lstStyle/>
          <a:p>
            <a:pPr marL="0" indent="0">
              <a:buNone/>
            </a:pPr>
            <a:r>
              <a:rPr lang="en-US" sz="2800" dirty="0">
                <a:latin typeface="Courier"/>
                <a:cs typeface="Courier"/>
              </a:rPr>
              <a:t> 	</a:t>
            </a:r>
            <a:r>
              <a:rPr lang="en-US" sz="2000" dirty="0">
                <a:latin typeface="Courier"/>
                <a:cs typeface="Courier"/>
              </a:rPr>
              <a:t>	 do </a:t>
            </a:r>
            <a:r>
              <a:rPr lang="en-US" sz="2000" dirty="0" err="1">
                <a:latin typeface="Courier"/>
                <a:cs typeface="Courier"/>
              </a:rPr>
              <a:t>i</a:t>
            </a:r>
            <a:r>
              <a:rPr lang="en-US" sz="2000" dirty="0">
                <a:latin typeface="Courier"/>
                <a:cs typeface="Courier"/>
              </a:rPr>
              <a:t>=2,nx-1</a:t>
            </a:r>
          </a:p>
          <a:p>
            <a:pPr marL="0" indent="0">
              <a:buNone/>
            </a:pPr>
            <a:r>
              <a:rPr lang="en-US" sz="2000" dirty="0">
                <a:latin typeface="Courier"/>
                <a:cs typeface="Courier"/>
              </a:rPr>
              <a:t>! exact solution at any time n for the real points</a:t>
            </a:r>
          </a:p>
          <a:p>
            <a:pPr marL="0" indent="0">
              <a:buNone/>
            </a:pPr>
            <a:r>
              <a:rPr lang="en-US" sz="2000" dirty="0">
                <a:latin typeface="Courier"/>
                <a:cs typeface="Courier"/>
              </a:rPr>
              <a:t>        </a:t>
            </a:r>
            <a:r>
              <a:rPr lang="en-US" sz="2000" dirty="0" err="1">
                <a:latin typeface="Courier"/>
                <a:cs typeface="Courier"/>
              </a:rPr>
              <a:t>xei</a:t>
            </a:r>
            <a:r>
              <a:rPr lang="en-US" sz="2000" dirty="0">
                <a:latin typeface="Courier"/>
                <a:cs typeface="Courier"/>
              </a:rPr>
              <a:t> = float(i-2)-c*n*</a:t>
            </a:r>
            <a:r>
              <a:rPr lang="en-US" sz="2000" dirty="0" err="1">
                <a:latin typeface="Courier"/>
                <a:cs typeface="Courier"/>
              </a:rPr>
              <a:t>dt</a:t>
            </a:r>
            <a:endParaRPr lang="en-US" sz="2000" dirty="0">
              <a:latin typeface="Courier"/>
              <a:cs typeface="Courier"/>
            </a:endParaRPr>
          </a:p>
          <a:p>
            <a:pPr marL="0" indent="0">
              <a:buNone/>
            </a:pPr>
            <a:r>
              <a:rPr lang="en-US" sz="2000" dirty="0">
                <a:latin typeface="Courier"/>
                <a:cs typeface="Courier"/>
              </a:rPr>
              <a:t>        </a:t>
            </a:r>
            <a:r>
              <a:rPr lang="en-US" sz="2000" dirty="0" err="1">
                <a:latin typeface="Courier"/>
                <a:cs typeface="Courier"/>
              </a:rPr>
              <a:t>uexact</a:t>
            </a:r>
            <a:r>
              <a:rPr lang="en-US" sz="2000" dirty="0">
                <a:latin typeface="Courier"/>
                <a:cs typeface="Courier"/>
              </a:rPr>
              <a:t>(</a:t>
            </a:r>
            <a:r>
              <a:rPr lang="en-US" sz="2000" dirty="0" err="1">
                <a:latin typeface="Courier"/>
                <a:cs typeface="Courier"/>
              </a:rPr>
              <a:t>i</a:t>
            </a:r>
            <a:r>
              <a:rPr lang="en-US" sz="2000" dirty="0">
                <a:latin typeface="Courier"/>
                <a:cs typeface="Courier"/>
              </a:rPr>
              <a:t>) = amp*sin(2*</a:t>
            </a:r>
            <a:r>
              <a:rPr lang="en-US" sz="2000" dirty="0" err="1">
                <a:latin typeface="Courier"/>
                <a:cs typeface="Courier"/>
              </a:rPr>
              <a:t>xei</a:t>
            </a:r>
            <a:r>
              <a:rPr lang="en-US" sz="2000" dirty="0">
                <a:latin typeface="Courier"/>
                <a:cs typeface="Courier"/>
              </a:rPr>
              <a:t>*</a:t>
            </a:r>
            <a:r>
              <a:rPr lang="en-US" sz="2000" dirty="0" err="1">
                <a:latin typeface="Courier"/>
                <a:cs typeface="Courier"/>
              </a:rPr>
              <a:t>trigpi</a:t>
            </a:r>
            <a:r>
              <a:rPr lang="en-US" sz="2000" dirty="0">
                <a:latin typeface="Courier"/>
                <a:cs typeface="Courier"/>
              </a:rPr>
              <a:t>/wavelength)</a:t>
            </a:r>
          </a:p>
          <a:p>
            <a:pPr marL="0" indent="0">
              <a:buNone/>
            </a:pPr>
            <a:r>
              <a:rPr lang="en-US" sz="2000" dirty="0">
                <a:latin typeface="Courier"/>
                <a:cs typeface="Courier"/>
              </a:rPr>
              <a:t>       </a:t>
            </a:r>
            <a:r>
              <a:rPr lang="en-US" sz="2000" dirty="0" err="1">
                <a:latin typeface="Courier"/>
                <a:cs typeface="Courier"/>
              </a:rPr>
              <a:t>enddo</a:t>
            </a:r>
            <a:endParaRPr lang="en-US" sz="2000" dirty="0">
              <a:latin typeface="Courier"/>
              <a:cs typeface="Courier"/>
            </a:endParaRPr>
          </a:p>
          <a:p>
            <a:pPr marL="0" indent="0">
              <a:buNone/>
            </a:pPr>
            <a:r>
              <a:rPr lang="en-US" sz="2000" dirty="0">
                <a:latin typeface="Courier"/>
                <a:cs typeface="Courier"/>
              </a:rPr>
              <a:t>! then enforce the boundary conditions…</a:t>
            </a:r>
          </a:p>
        </p:txBody>
      </p:sp>
      <p:sp>
        <p:nvSpPr>
          <p:cNvPr id="4" name="Slide Number Placeholder 3"/>
          <p:cNvSpPr>
            <a:spLocks noGrp="1"/>
          </p:cNvSpPr>
          <p:nvPr>
            <p:ph type="sldNum" sz="quarter" idx="12"/>
          </p:nvPr>
        </p:nvSpPr>
        <p:spPr/>
        <p:txBody>
          <a:bodyPr/>
          <a:lstStyle/>
          <a:p>
            <a:fld id="{DB0F9FC3-43F9-104D-A56F-01ABBC90AF42}" type="slidenum">
              <a:rPr lang="en-US" smtClean="0"/>
              <a:t>12</a:t>
            </a:fld>
            <a:endParaRPr lang="en-US"/>
          </a:p>
        </p:txBody>
      </p:sp>
      <p:sp>
        <p:nvSpPr>
          <p:cNvPr id="5" name="TextBox 4">
            <a:extLst>
              <a:ext uri="{FF2B5EF4-FFF2-40B4-BE49-F238E27FC236}">
                <a16:creationId xmlns:a16="http://schemas.microsoft.com/office/drawing/2014/main" id="{E43BE9FA-43D7-D540-B369-4226875644B1}"/>
              </a:ext>
            </a:extLst>
          </p:cNvPr>
          <p:cNvSpPr txBox="1"/>
          <p:nvPr/>
        </p:nvSpPr>
        <p:spPr>
          <a:xfrm>
            <a:off x="457200" y="5772150"/>
            <a:ext cx="7616572" cy="646331"/>
          </a:xfrm>
          <a:prstGeom prst="rect">
            <a:avLst/>
          </a:prstGeom>
          <a:noFill/>
          <a:ln>
            <a:solidFill>
              <a:schemeClr val="tx1"/>
            </a:solidFill>
          </a:ln>
        </p:spPr>
        <p:txBody>
          <a:bodyPr wrap="none" rtlCol="0">
            <a:spAutoFit/>
          </a:bodyPr>
          <a:lstStyle/>
          <a:p>
            <a:r>
              <a:rPr lang="en-US" dirty="0"/>
              <a:t>Wave movement to the </a:t>
            </a:r>
            <a:r>
              <a:rPr lang="en-US" i="1" dirty="0"/>
              <a:t>right</a:t>
            </a:r>
            <a:r>
              <a:rPr lang="en-US" dirty="0"/>
              <a:t> is realized by sliding the coordinate axis to the </a:t>
            </a:r>
            <a:r>
              <a:rPr lang="en-US" i="1" dirty="0"/>
              <a:t>left</a:t>
            </a:r>
          </a:p>
          <a:p>
            <a:r>
              <a:rPr lang="en-US" dirty="0"/>
              <a:t>	as a function of time step</a:t>
            </a:r>
          </a:p>
        </p:txBody>
      </p:sp>
    </p:spTree>
    <p:extLst>
      <p:ext uri="{BB962C8B-B14F-4D97-AF65-F5344CB8AC3E}">
        <p14:creationId xmlns:p14="http://schemas.microsoft.com/office/powerpoint/2010/main" val="1251160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Errors</a:t>
            </a:r>
          </a:p>
        </p:txBody>
      </p:sp>
      <p:sp>
        <p:nvSpPr>
          <p:cNvPr id="4" name="Content Placeholder 3"/>
          <p:cNvSpPr>
            <a:spLocks noGrp="1"/>
          </p:cNvSpPr>
          <p:nvPr>
            <p:ph idx="1"/>
          </p:nvPr>
        </p:nvSpPr>
        <p:spPr/>
        <p:txBody>
          <a:bodyPr>
            <a:normAutofit fontScale="77500" lnSpcReduction="20000"/>
          </a:bodyPr>
          <a:lstStyle/>
          <a:p>
            <a:r>
              <a:rPr lang="en-US" b="1" dirty="0"/>
              <a:t>Amplitude error </a:t>
            </a:r>
            <a:r>
              <a:rPr lang="en-US" dirty="0"/>
              <a:t>occurs if the original wave amplitude is not preserved</a:t>
            </a:r>
          </a:p>
          <a:p>
            <a:r>
              <a:rPr lang="en-US" b="1" dirty="0"/>
              <a:t>Phase error </a:t>
            </a:r>
            <a:r>
              <a:rPr lang="en-US" dirty="0"/>
              <a:t>occurs if the simulated wave translates too quickly or slowly</a:t>
            </a:r>
          </a:p>
          <a:p>
            <a:r>
              <a:rPr lang="en-US" dirty="0"/>
              <a:t>Plots on next slide show amplitude error (left) and phase error (right) as a function of wavelength (horizontal axis, longer waves at </a:t>
            </a:r>
            <a:r>
              <a:rPr lang="en-US" i="1" dirty="0"/>
              <a:t>left</a:t>
            </a:r>
            <a:r>
              <a:rPr lang="en-US" dirty="0"/>
              <a:t> end) and c’</a:t>
            </a:r>
          </a:p>
          <a:p>
            <a:pPr lvl="1"/>
            <a:r>
              <a:rPr lang="en-US" b="1" dirty="0">
                <a:solidFill>
                  <a:srgbClr val="FF0000"/>
                </a:solidFill>
              </a:rPr>
              <a:t>Shortest resolvable wavelength is 2∆x (is that obvious?)</a:t>
            </a:r>
          </a:p>
          <a:p>
            <a:r>
              <a:rPr lang="en-US" dirty="0"/>
              <a:t>Plots on next slide show:</a:t>
            </a:r>
          </a:p>
          <a:p>
            <a:pPr lvl="1"/>
            <a:r>
              <a:rPr lang="en-US" dirty="0"/>
              <a:t>Amplitude decays if c’ &lt; 1, grows if c’ &gt; 1, and shorter waves handled worse than longer waves</a:t>
            </a:r>
          </a:p>
          <a:p>
            <a:pPr lvl="1"/>
            <a:r>
              <a:rPr lang="en-US" dirty="0"/>
              <a:t>Waves propagate too slowly for all wavelengths; errors reasonable for long waves but large for short waves</a:t>
            </a:r>
          </a:p>
        </p:txBody>
      </p:sp>
      <p:sp>
        <p:nvSpPr>
          <p:cNvPr id="2" name="Slide Number Placeholder 1"/>
          <p:cNvSpPr>
            <a:spLocks noGrp="1"/>
          </p:cNvSpPr>
          <p:nvPr>
            <p:ph type="sldNum" sz="quarter" idx="12"/>
          </p:nvPr>
        </p:nvSpPr>
        <p:spPr/>
        <p:txBody>
          <a:bodyPr/>
          <a:lstStyle/>
          <a:p>
            <a:fld id="{DB0F9FC3-43F9-104D-A56F-01ABBC90AF42}" type="slidenum">
              <a:rPr lang="en-US" smtClean="0"/>
              <a:t>13</a:t>
            </a:fld>
            <a:endParaRPr lang="en-US"/>
          </a:p>
        </p:txBody>
      </p:sp>
    </p:spTree>
    <p:extLst>
      <p:ext uri="{BB962C8B-B14F-4D97-AF65-F5344CB8AC3E}">
        <p14:creationId xmlns:p14="http://schemas.microsoft.com/office/powerpoint/2010/main" val="109799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amplphaerr_mod.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870304"/>
            <a:ext cx="8151423" cy="4470645"/>
          </a:xfrm>
          <a:prstGeom prst="rect">
            <a:avLst/>
          </a:prstGeom>
        </p:spPr>
      </p:pic>
      <p:sp>
        <p:nvSpPr>
          <p:cNvPr id="5" name="Title 4"/>
          <p:cNvSpPr>
            <a:spLocks noGrp="1"/>
          </p:cNvSpPr>
          <p:nvPr>
            <p:ph type="title"/>
          </p:nvPr>
        </p:nvSpPr>
        <p:spPr/>
        <p:txBody>
          <a:bodyPr>
            <a:normAutofit fontScale="90000"/>
          </a:bodyPr>
          <a:lstStyle/>
          <a:p>
            <a:r>
              <a:rPr lang="en-US" dirty="0"/>
              <a:t>Amplitude and phase errors</a:t>
            </a:r>
            <a:br>
              <a:rPr lang="en-US" dirty="0"/>
            </a:br>
            <a:r>
              <a:rPr lang="en-US" dirty="0"/>
              <a:t>(Fig. 4.3 from notes)</a:t>
            </a:r>
          </a:p>
        </p:txBody>
      </p:sp>
      <p:sp>
        <p:nvSpPr>
          <p:cNvPr id="3" name="TextBox 2"/>
          <p:cNvSpPr txBox="1"/>
          <p:nvPr/>
        </p:nvSpPr>
        <p:spPr>
          <a:xfrm>
            <a:off x="1878125" y="4785592"/>
            <a:ext cx="476926" cy="369332"/>
          </a:xfrm>
          <a:prstGeom prst="rect">
            <a:avLst/>
          </a:prstGeom>
          <a:noFill/>
        </p:spPr>
        <p:txBody>
          <a:bodyPr wrap="none" rtlCol="0">
            <a:spAutoFit/>
          </a:bodyPr>
          <a:lstStyle/>
          <a:p>
            <a:r>
              <a:rPr lang="en-US" dirty="0"/>
              <a:t>0.9</a:t>
            </a:r>
          </a:p>
        </p:txBody>
      </p:sp>
      <p:sp>
        <p:nvSpPr>
          <p:cNvPr id="6" name="TextBox 5"/>
          <p:cNvSpPr txBox="1"/>
          <p:nvPr/>
        </p:nvSpPr>
        <p:spPr>
          <a:xfrm>
            <a:off x="2726930" y="4787787"/>
            <a:ext cx="476926" cy="369332"/>
          </a:xfrm>
          <a:prstGeom prst="rect">
            <a:avLst/>
          </a:prstGeom>
          <a:noFill/>
        </p:spPr>
        <p:txBody>
          <a:bodyPr wrap="none" rtlCol="0">
            <a:spAutoFit/>
          </a:bodyPr>
          <a:lstStyle/>
          <a:p>
            <a:r>
              <a:rPr lang="en-US" dirty="0"/>
              <a:t>0.6</a:t>
            </a:r>
          </a:p>
        </p:txBody>
      </p:sp>
      <p:cxnSp>
        <p:nvCxnSpPr>
          <p:cNvPr id="8" name="Straight Connector 7"/>
          <p:cNvCxnSpPr/>
          <p:nvPr/>
        </p:nvCxnSpPr>
        <p:spPr>
          <a:xfrm>
            <a:off x="1297264" y="4232912"/>
            <a:ext cx="2963223" cy="13654"/>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191245" y="4235112"/>
            <a:ext cx="2963223" cy="13654"/>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321481" y="3429013"/>
            <a:ext cx="593920" cy="369332"/>
          </a:xfrm>
          <a:prstGeom prst="rect">
            <a:avLst/>
          </a:prstGeom>
          <a:noFill/>
        </p:spPr>
        <p:txBody>
          <a:bodyPr wrap="none" rtlCol="0">
            <a:spAutoFit/>
          </a:bodyPr>
          <a:lstStyle/>
          <a:p>
            <a:r>
              <a:rPr lang="en-US" dirty="0"/>
              <a:t>0.96</a:t>
            </a:r>
          </a:p>
        </p:txBody>
      </p:sp>
      <p:sp>
        <p:nvSpPr>
          <p:cNvPr id="11" name="TextBox 10"/>
          <p:cNvSpPr txBox="1"/>
          <p:nvPr/>
        </p:nvSpPr>
        <p:spPr>
          <a:xfrm>
            <a:off x="5465785" y="2862500"/>
            <a:ext cx="476926" cy="369332"/>
          </a:xfrm>
          <a:prstGeom prst="rect">
            <a:avLst/>
          </a:prstGeom>
          <a:noFill/>
        </p:spPr>
        <p:txBody>
          <a:bodyPr wrap="none" rtlCol="0">
            <a:spAutoFit/>
          </a:bodyPr>
          <a:lstStyle/>
          <a:p>
            <a:r>
              <a:rPr lang="en-US" dirty="0"/>
              <a:t>0.9</a:t>
            </a:r>
          </a:p>
        </p:txBody>
      </p:sp>
      <p:sp>
        <p:nvSpPr>
          <p:cNvPr id="12" name="TextBox 11"/>
          <p:cNvSpPr txBox="1"/>
          <p:nvPr/>
        </p:nvSpPr>
        <p:spPr>
          <a:xfrm>
            <a:off x="1401199" y="4048246"/>
            <a:ext cx="476926" cy="369332"/>
          </a:xfrm>
          <a:prstGeom prst="rect">
            <a:avLst/>
          </a:prstGeom>
          <a:solidFill>
            <a:srgbClr val="FFFFFF"/>
          </a:solidFill>
        </p:spPr>
        <p:txBody>
          <a:bodyPr wrap="none" rtlCol="0">
            <a:spAutoFit/>
          </a:bodyPr>
          <a:lstStyle/>
          <a:p>
            <a:r>
              <a:rPr lang="en-US" dirty="0"/>
              <a:t>1.0</a:t>
            </a:r>
          </a:p>
        </p:txBody>
      </p:sp>
      <p:sp>
        <p:nvSpPr>
          <p:cNvPr id="13" name="TextBox 12"/>
          <p:cNvSpPr txBox="1"/>
          <p:nvPr/>
        </p:nvSpPr>
        <p:spPr>
          <a:xfrm>
            <a:off x="6067801" y="4450343"/>
            <a:ext cx="644077" cy="369332"/>
          </a:xfrm>
          <a:prstGeom prst="rect">
            <a:avLst/>
          </a:prstGeom>
          <a:noFill/>
        </p:spPr>
        <p:txBody>
          <a:bodyPr wrap="none" rtlCol="0">
            <a:spAutoFit/>
          </a:bodyPr>
          <a:lstStyle/>
          <a:p>
            <a:r>
              <a:rPr lang="en-US" dirty="0"/>
              <a:t>&gt; 1.0</a:t>
            </a:r>
          </a:p>
        </p:txBody>
      </p:sp>
      <p:sp>
        <p:nvSpPr>
          <p:cNvPr id="4" name="TextBox 3"/>
          <p:cNvSpPr txBox="1"/>
          <p:nvPr/>
        </p:nvSpPr>
        <p:spPr>
          <a:xfrm>
            <a:off x="1726144" y="6295414"/>
            <a:ext cx="6037868" cy="369332"/>
          </a:xfrm>
          <a:prstGeom prst="rect">
            <a:avLst/>
          </a:prstGeom>
          <a:noFill/>
        </p:spPr>
        <p:txBody>
          <a:bodyPr wrap="none" rtlCol="0">
            <a:spAutoFit/>
          </a:bodyPr>
          <a:lstStyle/>
          <a:p>
            <a:r>
              <a:rPr lang="en-US" dirty="0"/>
              <a:t>Values &lt; 1: damping                                         Values &lt; 1: too slow</a:t>
            </a:r>
          </a:p>
        </p:txBody>
      </p:sp>
      <p:sp>
        <p:nvSpPr>
          <p:cNvPr id="7" name="Slide Number Placeholder 6"/>
          <p:cNvSpPr>
            <a:spLocks noGrp="1"/>
          </p:cNvSpPr>
          <p:nvPr>
            <p:ph type="sldNum" sz="quarter" idx="12"/>
          </p:nvPr>
        </p:nvSpPr>
        <p:spPr/>
        <p:txBody>
          <a:bodyPr/>
          <a:lstStyle/>
          <a:p>
            <a:fld id="{DB0F9FC3-43F9-104D-A56F-01ABBC90AF42}" type="slidenum">
              <a:rPr lang="en-US" smtClean="0"/>
              <a:t>14</a:t>
            </a:fld>
            <a:endParaRPr lang="en-US"/>
          </a:p>
        </p:txBody>
      </p:sp>
      <p:sp>
        <p:nvSpPr>
          <p:cNvPr id="14" name="TextBox 13">
            <a:extLst>
              <a:ext uri="{FF2B5EF4-FFF2-40B4-BE49-F238E27FC236}">
                <a16:creationId xmlns:a16="http://schemas.microsoft.com/office/drawing/2014/main" id="{D1F83CED-0EF3-4948-9E12-8FD2A2A004BC}"/>
              </a:ext>
            </a:extLst>
          </p:cNvPr>
          <p:cNvSpPr txBox="1"/>
          <p:nvPr/>
        </p:nvSpPr>
        <p:spPr>
          <a:xfrm>
            <a:off x="2663373" y="3332996"/>
            <a:ext cx="644728" cy="369332"/>
          </a:xfrm>
          <a:prstGeom prst="rect">
            <a:avLst/>
          </a:prstGeom>
          <a:solidFill>
            <a:srgbClr val="FFFFFF"/>
          </a:solidFill>
        </p:spPr>
        <p:txBody>
          <a:bodyPr wrap="none" rtlCol="0">
            <a:spAutoFit/>
          </a:bodyPr>
          <a:lstStyle/>
          <a:p>
            <a:r>
              <a:rPr lang="en-US" dirty="0"/>
              <a:t>&gt; 1.0</a:t>
            </a:r>
          </a:p>
        </p:txBody>
      </p:sp>
      <p:sp>
        <p:nvSpPr>
          <p:cNvPr id="2" name="TextBox 1">
            <a:extLst>
              <a:ext uri="{FF2B5EF4-FFF2-40B4-BE49-F238E27FC236}">
                <a16:creationId xmlns:a16="http://schemas.microsoft.com/office/drawing/2014/main" id="{4B0B4AD4-2C3F-C74C-8A89-E0696245708F}"/>
              </a:ext>
            </a:extLst>
          </p:cNvPr>
          <p:cNvSpPr txBox="1"/>
          <p:nvPr/>
        </p:nvSpPr>
        <p:spPr>
          <a:xfrm>
            <a:off x="114300" y="2156054"/>
            <a:ext cx="1184940" cy="369332"/>
          </a:xfrm>
          <a:prstGeom prst="rect">
            <a:avLst/>
          </a:prstGeom>
          <a:noFill/>
          <a:ln>
            <a:solidFill>
              <a:schemeClr val="tx1"/>
            </a:solidFill>
          </a:ln>
        </p:spPr>
        <p:txBody>
          <a:bodyPr wrap="none" rtlCol="0">
            <a:spAutoFit/>
          </a:bodyPr>
          <a:lstStyle/>
          <a:p>
            <a:r>
              <a:rPr lang="en-US" dirty="0"/>
              <a:t>c’ = </a:t>
            </a:r>
            <a:r>
              <a:rPr lang="en-US" dirty="0" err="1"/>
              <a:t>c∆t</a:t>
            </a:r>
            <a:r>
              <a:rPr lang="en-US" dirty="0"/>
              <a:t>/∆x</a:t>
            </a:r>
          </a:p>
        </p:txBody>
      </p:sp>
    </p:spTree>
    <p:extLst>
      <p:ext uri="{BB962C8B-B14F-4D97-AF65-F5344CB8AC3E}">
        <p14:creationId xmlns:p14="http://schemas.microsoft.com/office/powerpoint/2010/main" val="705183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Amplitude error</a:t>
            </a:r>
          </a:p>
        </p:txBody>
      </p:sp>
      <p:sp>
        <p:nvSpPr>
          <p:cNvPr id="4" name="Content Placeholder 3"/>
          <p:cNvSpPr>
            <a:spLocks noGrp="1"/>
          </p:cNvSpPr>
          <p:nvPr>
            <p:ph idx="1"/>
          </p:nvPr>
        </p:nvSpPr>
        <p:spPr/>
        <p:txBody>
          <a:bodyPr>
            <a:normAutofit fontScale="77500" lnSpcReduction="20000"/>
          </a:bodyPr>
          <a:lstStyle/>
          <a:p>
            <a:r>
              <a:rPr lang="en-US" dirty="0"/>
              <a:t>For c’ = 1, upstream scheme has essentially zero amplitude error (apart from roundoff)</a:t>
            </a:r>
          </a:p>
          <a:p>
            <a:r>
              <a:rPr lang="en-US" dirty="0"/>
              <a:t>For c’ ≠ 1, performance worst for </a:t>
            </a:r>
            <a:r>
              <a:rPr lang="en-US" b="1" dirty="0"/>
              <a:t>shortest waves</a:t>
            </a:r>
          </a:p>
          <a:p>
            <a:pPr lvl="1"/>
            <a:r>
              <a:rPr lang="en-US" dirty="0"/>
              <a:t>c’ &gt; 1 </a:t>
            </a:r>
            <a:r>
              <a:rPr lang="en-US" b="1" dirty="0"/>
              <a:t>unstable</a:t>
            </a:r>
            <a:r>
              <a:rPr lang="en-US" dirty="0"/>
              <a:t> – solution grows exponentially with time</a:t>
            </a:r>
          </a:p>
          <a:p>
            <a:pPr lvl="1"/>
            <a:r>
              <a:rPr lang="en-US" dirty="0"/>
              <a:t>c’ &lt; 1 stable but solution damps exponentially with time</a:t>
            </a:r>
          </a:p>
          <a:p>
            <a:pPr lvl="1"/>
            <a:r>
              <a:rPr lang="en-US" dirty="0"/>
              <a:t>In both cases, growth or damping </a:t>
            </a:r>
            <a:r>
              <a:rPr lang="en-US" i="1" dirty="0"/>
              <a:t>largest for shortest waves</a:t>
            </a:r>
          </a:p>
          <a:p>
            <a:r>
              <a:rPr lang="en-US" dirty="0"/>
              <a:t>Sampling the wave propagation </a:t>
            </a:r>
            <a:r>
              <a:rPr lang="en-US" i="1" dirty="0"/>
              <a:t>better</a:t>
            </a:r>
            <a:r>
              <a:rPr lang="en-US" dirty="0"/>
              <a:t> (i.e., c’ &lt; 1) makes the solution </a:t>
            </a:r>
            <a:r>
              <a:rPr lang="en-US" i="1" dirty="0"/>
              <a:t>worse</a:t>
            </a:r>
            <a:r>
              <a:rPr lang="en-US" dirty="0"/>
              <a:t> (counterintuitive!) </a:t>
            </a:r>
            <a:r>
              <a:rPr lang="en-US" dirty="0">
                <a:solidFill>
                  <a:schemeClr val="bg1">
                    <a:lumMod val="65000"/>
                  </a:schemeClr>
                </a:solidFill>
              </a:rPr>
              <a:t>{Frame rate}</a:t>
            </a:r>
          </a:p>
          <a:p>
            <a:pPr lvl="1"/>
            <a:r>
              <a:rPr lang="en-US" dirty="0"/>
              <a:t>For c’ &lt; 1, performance worst at c’ = 0.5 for all waves (even more counterintuitive… and somewhat deceptive!)</a:t>
            </a:r>
          </a:p>
          <a:p>
            <a:pPr lvl="1"/>
            <a:r>
              <a:rPr lang="en-US" dirty="0"/>
              <a:t>At wavelength of 4∆x and c’ = 0.5, amplitude loss is 30% (0.7).  That is </a:t>
            </a:r>
            <a:r>
              <a:rPr lang="en-US" b="1" dirty="0"/>
              <a:t>per time step</a:t>
            </a:r>
            <a:r>
              <a:rPr lang="en-US" dirty="0"/>
              <a:t>. That’s why it is exponential.</a:t>
            </a:r>
          </a:p>
          <a:p>
            <a:pPr lvl="1"/>
            <a:endParaRPr lang="en-US" dirty="0"/>
          </a:p>
        </p:txBody>
      </p:sp>
      <p:sp>
        <p:nvSpPr>
          <p:cNvPr id="2" name="Slide Number Placeholder 1"/>
          <p:cNvSpPr>
            <a:spLocks noGrp="1"/>
          </p:cNvSpPr>
          <p:nvPr>
            <p:ph type="sldNum" sz="quarter" idx="12"/>
          </p:nvPr>
        </p:nvSpPr>
        <p:spPr/>
        <p:txBody>
          <a:bodyPr/>
          <a:lstStyle/>
          <a:p>
            <a:fld id="{DB0F9FC3-43F9-104D-A56F-01ABBC90AF42}" type="slidenum">
              <a:rPr lang="en-US" smtClean="0"/>
              <a:t>15</a:t>
            </a:fld>
            <a:endParaRPr lang="en-US"/>
          </a:p>
        </p:txBody>
      </p:sp>
    </p:spTree>
    <p:extLst>
      <p:ext uri="{BB962C8B-B14F-4D97-AF65-F5344CB8AC3E}">
        <p14:creationId xmlns:p14="http://schemas.microsoft.com/office/powerpoint/2010/main" val="344358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error</a:t>
            </a:r>
          </a:p>
        </p:txBody>
      </p:sp>
      <p:sp>
        <p:nvSpPr>
          <p:cNvPr id="3" name="Content Placeholder 2"/>
          <p:cNvSpPr>
            <a:spLocks noGrp="1"/>
          </p:cNvSpPr>
          <p:nvPr>
            <p:ph idx="1"/>
          </p:nvPr>
        </p:nvSpPr>
        <p:spPr/>
        <p:txBody>
          <a:bodyPr>
            <a:normAutofit fontScale="77500" lnSpcReduction="20000"/>
          </a:bodyPr>
          <a:lstStyle/>
          <a:p>
            <a:r>
              <a:rPr lang="en-US" dirty="0"/>
              <a:t>For the exact solution, phase speed is independent of wavelength.  All waves move at the same speed, </a:t>
            </a:r>
            <a:r>
              <a:rPr lang="en-US" i="1" dirty="0"/>
              <a:t>c</a:t>
            </a:r>
            <a:r>
              <a:rPr lang="en-US" dirty="0"/>
              <a:t>.  The exact solution is </a:t>
            </a:r>
            <a:r>
              <a:rPr lang="en-US" b="1" dirty="0" err="1"/>
              <a:t>nondispersive</a:t>
            </a:r>
            <a:r>
              <a:rPr lang="en-US" dirty="0"/>
              <a:t>.</a:t>
            </a:r>
          </a:p>
          <a:p>
            <a:r>
              <a:rPr lang="en-US" dirty="0"/>
              <a:t>Upstream scheme phase propagation is not absolutely perfect </a:t>
            </a:r>
            <a:r>
              <a:rPr lang="en-US" i="1" dirty="0"/>
              <a:t>even</a:t>
            </a:r>
            <a:r>
              <a:rPr lang="en-US" dirty="0"/>
              <a:t> for c’ = 1</a:t>
            </a:r>
          </a:p>
          <a:p>
            <a:pPr lvl="1"/>
            <a:r>
              <a:rPr lang="en-US" dirty="0"/>
              <a:t>For wavelengths &gt; 4∆x, propagation too slow by ≤ 4% (0.96)</a:t>
            </a:r>
          </a:p>
          <a:p>
            <a:pPr lvl="1"/>
            <a:r>
              <a:rPr lang="en-US" dirty="0"/>
              <a:t>For c’ &lt; 1, some wavelengths move too quickly, others too slowly</a:t>
            </a:r>
          </a:p>
          <a:p>
            <a:r>
              <a:rPr lang="en-US" dirty="0"/>
              <a:t>Again, the shorter the wavelength, the poorer the performance</a:t>
            </a:r>
          </a:p>
          <a:p>
            <a:pPr lvl="1"/>
            <a:r>
              <a:rPr lang="en-US" dirty="0"/>
              <a:t>2∆x waves are </a:t>
            </a:r>
            <a:r>
              <a:rPr lang="en-US" i="1" dirty="0"/>
              <a:t>stationary</a:t>
            </a:r>
            <a:r>
              <a:rPr lang="en-US" dirty="0"/>
              <a:t>.  (Really?)</a:t>
            </a:r>
          </a:p>
          <a:p>
            <a:r>
              <a:rPr lang="en-US" dirty="0"/>
              <a:t>Since phase error depends on wavelength, the numerical scheme is </a:t>
            </a:r>
            <a:r>
              <a:rPr lang="en-US" b="1" dirty="0"/>
              <a:t>dispersive </a:t>
            </a:r>
            <a:r>
              <a:rPr lang="en-US" dirty="0"/>
              <a:t>when there’s more than one wave.</a:t>
            </a:r>
          </a:p>
        </p:txBody>
      </p:sp>
      <p:sp>
        <p:nvSpPr>
          <p:cNvPr id="4" name="Slide Number Placeholder 3"/>
          <p:cNvSpPr>
            <a:spLocks noGrp="1"/>
          </p:cNvSpPr>
          <p:nvPr>
            <p:ph type="sldNum" sz="quarter" idx="12"/>
          </p:nvPr>
        </p:nvSpPr>
        <p:spPr/>
        <p:txBody>
          <a:bodyPr/>
          <a:lstStyle/>
          <a:p>
            <a:fld id="{DB0F9FC3-43F9-104D-A56F-01ABBC90AF42}" type="slidenum">
              <a:rPr lang="en-US" smtClean="0"/>
              <a:t>16</a:t>
            </a:fld>
            <a:endParaRPr lang="en-US"/>
          </a:p>
        </p:txBody>
      </p:sp>
    </p:spTree>
    <p:extLst>
      <p:ext uri="{BB962C8B-B14F-4D97-AF65-F5344CB8AC3E}">
        <p14:creationId xmlns:p14="http://schemas.microsoft.com/office/powerpoint/2010/main" val="1205878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Experiments</a:t>
            </a:r>
          </a:p>
        </p:txBody>
      </p:sp>
      <p:sp>
        <p:nvSpPr>
          <p:cNvPr id="5" name="Subtitle 4"/>
          <p:cNvSpPr>
            <a:spLocks noGrp="1"/>
          </p:cNvSpPr>
          <p:nvPr>
            <p:ph type="subTitle" idx="1"/>
          </p:nvPr>
        </p:nvSpPr>
        <p:spPr/>
        <p:txBody>
          <a:bodyPr>
            <a:normAutofit fontScale="92500" lnSpcReduction="20000"/>
          </a:bodyPr>
          <a:lstStyle/>
          <a:p>
            <a:r>
              <a:rPr lang="en-US" dirty="0"/>
              <a:t>Experiments 1-5 check your code and understanding.  </a:t>
            </a:r>
          </a:p>
          <a:p>
            <a:r>
              <a:rPr lang="en-US" b="1" u="sng" dirty="0">
                <a:solidFill>
                  <a:srgbClr val="FF0000"/>
                </a:solidFill>
              </a:rPr>
              <a:t>Turn in</a:t>
            </a:r>
            <a:r>
              <a:rPr lang="en-US" b="1" dirty="0">
                <a:solidFill>
                  <a:srgbClr val="FF0000"/>
                </a:solidFill>
              </a:rPr>
              <a:t> result of Experiment 6 with a copy of </a:t>
            </a:r>
            <a:r>
              <a:rPr lang="en-US" b="1" u="sng" dirty="0">
                <a:solidFill>
                  <a:srgbClr val="FF0000"/>
                </a:solidFill>
              </a:rPr>
              <a:t>your code</a:t>
            </a:r>
          </a:p>
        </p:txBody>
      </p:sp>
      <p:sp>
        <p:nvSpPr>
          <p:cNvPr id="2" name="Slide Number Placeholder 1"/>
          <p:cNvSpPr>
            <a:spLocks noGrp="1"/>
          </p:cNvSpPr>
          <p:nvPr>
            <p:ph type="sldNum" sz="quarter" idx="12"/>
          </p:nvPr>
        </p:nvSpPr>
        <p:spPr/>
        <p:txBody>
          <a:bodyPr/>
          <a:lstStyle/>
          <a:p>
            <a:fld id="{DB0F9FC3-43F9-104D-A56F-01ABBC90AF42}" type="slidenum">
              <a:rPr lang="en-US" smtClean="0"/>
              <a:t>17</a:t>
            </a:fld>
            <a:endParaRPr lang="en-US"/>
          </a:p>
        </p:txBody>
      </p:sp>
    </p:spTree>
    <p:extLst>
      <p:ext uri="{BB962C8B-B14F-4D97-AF65-F5344CB8AC3E}">
        <p14:creationId xmlns:p14="http://schemas.microsoft.com/office/powerpoint/2010/main" val="1782794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Experiment #1</a:t>
            </a:r>
          </a:p>
        </p:txBody>
      </p:sp>
      <p:sp>
        <p:nvSpPr>
          <p:cNvPr id="4" name="Content Placeholder 3"/>
          <p:cNvSpPr>
            <a:spLocks noGrp="1"/>
          </p:cNvSpPr>
          <p:nvPr>
            <p:ph idx="1"/>
          </p:nvPr>
        </p:nvSpPr>
        <p:spPr/>
        <p:txBody>
          <a:bodyPr/>
          <a:lstStyle/>
          <a:p>
            <a:r>
              <a:rPr lang="en-US" dirty="0"/>
              <a:t>Try values of ∆t &lt; 1.0 (so c’ &lt; 1) and compare to exact solution for the 50∆x wave</a:t>
            </a:r>
          </a:p>
          <a:p>
            <a:r>
              <a:rPr lang="en-US" dirty="0"/>
              <a:t>Observe how amplitude and phase error vary with c’ after 1 or more revolutions</a:t>
            </a:r>
          </a:p>
          <a:p>
            <a:r>
              <a:rPr lang="en-US" dirty="0"/>
              <a:t>Compare your results to Fig. 4.3 (left)</a:t>
            </a:r>
          </a:p>
          <a:p>
            <a:r>
              <a:rPr lang="en-US" dirty="0"/>
              <a:t>If you plot maximum wave amplitude vs. time for c’ &lt; 1, you should observe </a:t>
            </a:r>
            <a:r>
              <a:rPr lang="en-US" dirty="0">
                <a:solidFill>
                  <a:srgbClr val="FF0000"/>
                </a:solidFill>
              </a:rPr>
              <a:t>exponential decay.  </a:t>
            </a:r>
            <a:r>
              <a:rPr lang="en-US" dirty="0"/>
              <a:t>Plot on semi-log graph to confirm</a:t>
            </a:r>
          </a:p>
        </p:txBody>
      </p:sp>
      <p:sp>
        <p:nvSpPr>
          <p:cNvPr id="2" name="Slide Number Placeholder 1"/>
          <p:cNvSpPr>
            <a:spLocks noGrp="1"/>
          </p:cNvSpPr>
          <p:nvPr>
            <p:ph type="sldNum" sz="quarter" idx="12"/>
          </p:nvPr>
        </p:nvSpPr>
        <p:spPr/>
        <p:txBody>
          <a:bodyPr/>
          <a:lstStyle/>
          <a:p>
            <a:fld id="{DB0F9FC3-43F9-104D-A56F-01ABBC90AF42}" type="slidenum">
              <a:rPr lang="en-US" smtClean="0"/>
              <a:t>18</a:t>
            </a:fld>
            <a:endParaRPr lang="en-US"/>
          </a:p>
        </p:txBody>
      </p:sp>
    </p:spTree>
    <p:extLst>
      <p:ext uri="{BB962C8B-B14F-4D97-AF65-F5344CB8AC3E}">
        <p14:creationId xmlns:p14="http://schemas.microsoft.com/office/powerpoint/2010/main" val="304804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#2</a:t>
            </a:r>
          </a:p>
        </p:txBody>
      </p:sp>
      <p:sp>
        <p:nvSpPr>
          <p:cNvPr id="3" name="Content Placeholder 2"/>
          <p:cNvSpPr>
            <a:spLocks noGrp="1"/>
          </p:cNvSpPr>
          <p:nvPr>
            <p:ph idx="1"/>
          </p:nvPr>
        </p:nvSpPr>
        <p:spPr/>
        <p:txBody>
          <a:bodyPr/>
          <a:lstStyle/>
          <a:p>
            <a:r>
              <a:rPr lang="en-US" dirty="0"/>
              <a:t>Try values of c’ &gt; 1 (by increasing ∆t).  What happens?  How does amplitude error after 1 revolution change with c’?  </a:t>
            </a:r>
          </a:p>
          <a:p>
            <a:pPr lvl="1"/>
            <a:r>
              <a:rPr lang="en-US" dirty="0"/>
              <a:t>You should observe </a:t>
            </a:r>
            <a:r>
              <a:rPr lang="en-US" dirty="0">
                <a:solidFill>
                  <a:srgbClr val="FF0000"/>
                </a:solidFill>
              </a:rPr>
              <a:t>exponential growth</a:t>
            </a:r>
          </a:p>
          <a:p>
            <a:pPr lvl="1"/>
            <a:r>
              <a:rPr lang="en-US" dirty="0"/>
              <a:t>This is </a:t>
            </a:r>
            <a:r>
              <a:rPr lang="en-US" b="1" dirty="0"/>
              <a:t>linear instability</a:t>
            </a:r>
            <a:r>
              <a:rPr lang="en-US" dirty="0"/>
              <a:t>.</a:t>
            </a:r>
          </a:p>
        </p:txBody>
      </p:sp>
      <p:sp>
        <p:nvSpPr>
          <p:cNvPr id="4" name="Slide Number Placeholder 3"/>
          <p:cNvSpPr>
            <a:spLocks noGrp="1"/>
          </p:cNvSpPr>
          <p:nvPr>
            <p:ph type="sldNum" sz="quarter" idx="12"/>
          </p:nvPr>
        </p:nvSpPr>
        <p:spPr/>
        <p:txBody>
          <a:bodyPr/>
          <a:lstStyle/>
          <a:p>
            <a:fld id="{DB0F9FC3-43F9-104D-A56F-01ABBC90AF42}" type="slidenum">
              <a:rPr lang="en-US" smtClean="0"/>
              <a:t>19</a:t>
            </a:fld>
            <a:endParaRPr lang="en-US"/>
          </a:p>
        </p:txBody>
      </p:sp>
    </p:spTree>
    <p:extLst>
      <p:ext uri="{BB962C8B-B14F-4D97-AF65-F5344CB8AC3E}">
        <p14:creationId xmlns:p14="http://schemas.microsoft.com/office/powerpoint/2010/main" val="3049494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5" name="Content Placeholder 4"/>
          <p:cNvSpPr>
            <a:spLocks noGrp="1"/>
          </p:cNvSpPr>
          <p:nvPr>
            <p:ph idx="1"/>
          </p:nvPr>
        </p:nvSpPr>
        <p:spPr/>
        <p:txBody>
          <a:bodyPr>
            <a:normAutofit fontScale="70000" lnSpcReduction="20000"/>
          </a:bodyPr>
          <a:lstStyle/>
          <a:p>
            <a:r>
              <a:rPr lang="en-US" dirty="0"/>
              <a:t>Program the 1D linear wave equation using the upstream approximation in a periodic domain</a:t>
            </a:r>
          </a:p>
          <a:p>
            <a:r>
              <a:rPr lang="en-US" dirty="0"/>
              <a:t>Task illustrates the basics of</a:t>
            </a:r>
          </a:p>
          <a:p>
            <a:pPr lvl="1"/>
            <a:r>
              <a:rPr lang="en-US" dirty="0"/>
              <a:t>Model initialization</a:t>
            </a:r>
          </a:p>
          <a:p>
            <a:pPr lvl="1"/>
            <a:r>
              <a:rPr lang="en-US" dirty="0"/>
              <a:t>Time stepping</a:t>
            </a:r>
          </a:p>
          <a:p>
            <a:pPr lvl="1"/>
            <a:r>
              <a:rPr lang="en-US" dirty="0"/>
              <a:t>Application of boundary conditions</a:t>
            </a:r>
          </a:p>
          <a:p>
            <a:pPr lvl="1"/>
            <a:r>
              <a:rPr lang="en-US" dirty="0"/>
              <a:t>Amplitude, phase, and dispersion errors</a:t>
            </a:r>
          </a:p>
          <a:p>
            <a:pPr lvl="1"/>
            <a:r>
              <a:rPr lang="en-US" dirty="0"/>
              <a:t>Dependence on wavelength and time step</a:t>
            </a:r>
          </a:p>
          <a:p>
            <a:pPr lvl="1"/>
            <a:r>
              <a:rPr lang="en-US" dirty="0"/>
              <a:t>Avoidance of </a:t>
            </a:r>
            <a:r>
              <a:rPr lang="en-US" dirty="0" err="1"/>
              <a:t>roundoff</a:t>
            </a:r>
            <a:r>
              <a:rPr lang="en-US" dirty="0"/>
              <a:t> errors</a:t>
            </a:r>
          </a:p>
          <a:p>
            <a:r>
              <a:rPr lang="en-US" dirty="0"/>
              <a:t>Use programming language (e.g., Python, Fortran, C/C++) and visualization package (e.g., NCL, </a:t>
            </a:r>
            <a:r>
              <a:rPr lang="en-US" dirty="0" err="1"/>
              <a:t>GrADS</a:t>
            </a:r>
            <a:r>
              <a:rPr lang="en-US" dirty="0"/>
              <a:t>, </a:t>
            </a:r>
            <a:r>
              <a:rPr lang="en-US" dirty="0" err="1"/>
              <a:t>GNUplot</a:t>
            </a:r>
            <a:r>
              <a:rPr lang="en-US" dirty="0"/>
              <a:t>, Excel</a:t>
            </a:r>
            <a:r>
              <a:rPr lang="en-US" baseline="30000" dirty="0"/>
              <a:t>*</a:t>
            </a:r>
            <a:r>
              <a:rPr lang="en-US" dirty="0"/>
              <a:t>) of </a:t>
            </a:r>
            <a:r>
              <a:rPr lang="en-US" b="1" dirty="0"/>
              <a:t>your choice</a:t>
            </a:r>
          </a:p>
          <a:p>
            <a:r>
              <a:rPr lang="en-US" dirty="0"/>
              <a:t>If you plan on using (</a:t>
            </a:r>
            <a:r>
              <a:rPr lang="en-US" i="1" dirty="0"/>
              <a:t>modifying</a:t>
            </a:r>
            <a:r>
              <a:rPr lang="en-US" dirty="0"/>
              <a:t>) NWP models, learning Fortran is very highly recommended</a:t>
            </a:r>
          </a:p>
        </p:txBody>
      </p:sp>
      <p:sp>
        <p:nvSpPr>
          <p:cNvPr id="3" name="TextBox 2"/>
          <p:cNvSpPr txBox="1"/>
          <p:nvPr/>
        </p:nvSpPr>
        <p:spPr>
          <a:xfrm>
            <a:off x="220878" y="6455894"/>
            <a:ext cx="3244410" cy="307777"/>
          </a:xfrm>
          <a:prstGeom prst="rect">
            <a:avLst/>
          </a:prstGeom>
          <a:noFill/>
        </p:spPr>
        <p:txBody>
          <a:bodyPr wrap="none" rtlCol="0">
            <a:spAutoFit/>
          </a:bodyPr>
          <a:lstStyle/>
          <a:p>
            <a:r>
              <a:rPr lang="en-US" sz="1400" dirty="0"/>
              <a:t>*Excel won’t be useful for model tasks ≥ 1</a:t>
            </a:r>
          </a:p>
        </p:txBody>
      </p:sp>
      <p:sp>
        <p:nvSpPr>
          <p:cNvPr id="4" name="Slide Number Placeholder 3"/>
          <p:cNvSpPr>
            <a:spLocks noGrp="1"/>
          </p:cNvSpPr>
          <p:nvPr>
            <p:ph type="sldNum" sz="quarter" idx="12"/>
          </p:nvPr>
        </p:nvSpPr>
        <p:spPr/>
        <p:txBody>
          <a:bodyPr/>
          <a:lstStyle/>
          <a:p>
            <a:fld id="{DB0F9FC3-43F9-104D-A56F-01ABBC90AF42}" type="slidenum">
              <a:rPr lang="en-US" smtClean="0"/>
              <a:t>2</a:t>
            </a:fld>
            <a:endParaRPr lang="en-US"/>
          </a:p>
        </p:txBody>
      </p:sp>
    </p:spTree>
    <p:extLst>
      <p:ext uri="{BB962C8B-B14F-4D97-AF65-F5344CB8AC3E}">
        <p14:creationId xmlns:p14="http://schemas.microsoft.com/office/powerpoint/2010/main" val="1363491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#3</a:t>
            </a:r>
          </a:p>
        </p:txBody>
      </p:sp>
      <p:sp>
        <p:nvSpPr>
          <p:cNvPr id="3" name="Content Placeholder 2"/>
          <p:cNvSpPr>
            <a:spLocks noGrp="1"/>
          </p:cNvSpPr>
          <p:nvPr>
            <p:ph idx="1"/>
          </p:nvPr>
        </p:nvSpPr>
        <p:spPr/>
        <p:txBody>
          <a:bodyPr>
            <a:normAutofit/>
          </a:bodyPr>
          <a:lstStyle/>
          <a:p>
            <a:r>
              <a:rPr lang="en-US" dirty="0"/>
              <a:t>Change the wavelength of the initial condition to, say, 5∆x (</a:t>
            </a:r>
            <a:r>
              <a:rPr lang="en-US" sz="2800" dirty="0">
                <a:latin typeface="Courier"/>
                <a:cs typeface="Courier"/>
              </a:rPr>
              <a:t>wavelength = 5</a:t>
            </a:r>
            <a:r>
              <a:rPr lang="en-US" dirty="0"/>
              <a:t>) and c’ = 0.5 (∆t = 0.5).   From Fig. 4.3 from the notes, we expect to lose 20% amplitude per time step.  Plot maximum wave value vs. time.  Do you?</a:t>
            </a:r>
          </a:p>
          <a:p>
            <a:r>
              <a:rPr lang="en-US" sz="1800" dirty="0"/>
              <a:t>Warning: because of the periodic BCs, your initial condition has to have an integer number of waves in the domain, or the BC will mishandle the wave.  To explore some wavelengths, it may be necessary to change NX.</a:t>
            </a:r>
          </a:p>
        </p:txBody>
      </p:sp>
      <p:sp>
        <p:nvSpPr>
          <p:cNvPr id="4" name="Slide Number Placeholder 3"/>
          <p:cNvSpPr>
            <a:spLocks noGrp="1"/>
          </p:cNvSpPr>
          <p:nvPr>
            <p:ph type="sldNum" sz="quarter" idx="12"/>
          </p:nvPr>
        </p:nvSpPr>
        <p:spPr/>
        <p:txBody>
          <a:bodyPr/>
          <a:lstStyle/>
          <a:p>
            <a:fld id="{DB0F9FC3-43F9-104D-A56F-01ABBC90AF42}" type="slidenum">
              <a:rPr lang="en-US" smtClean="0"/>
              <a:t>20</a:t>
            </a:fld>
            <a:endParaRPr lang="en-US"/>
          </a:p>
        </p:txBody>
      </p:sp>
    </p:spTree>
    <p:extLst>
      <p:ext uri="{BB962C8B-B14F-4D97-AF65-F5344CB8AC3E}">
        <p14:creationId xmlns:p14="http://schemas.microsoft.com/office/powerpoint/2010/main" val="3937753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#4</a:t>
            </a:r>
          </a:p>
        </p:txBody>
      </p:sp>
      <p:sp>
        <p:nvSpPr>
          <p:cNvPr id="3" name="Content Placeholder 2"/>
          <p:cNvSpPr>
            <a:spLocks noGrp="1"/>
          </p:cNvSpPr>
          <p:nvPr>
            <p:ph idx="1"/>
          </p:nvPr>
        </p:nvSpPr>
        <p:spPr/>
        <p:txBody>
          <a:bodyPr/>
          <a:lstStyle/>
          <a:p>
            <a:r>
              <a:rPr lang="en-US" dirty="0"/>
              <a:t>Compare solutions for the </a:t>
            </a:r>
            <a:r>
              <a:rPr lang="en-US" u="sng" dirty="0"/>
              <a:t>50∆x wave </a:t>
            </a:r>
            <a:r>
              <a:rPr lang="en-US" dirty="0"/>
              <a:t>with c’ = 0.5 and 0.25.  Run each simulation for 50 time units (e.g., seconds).  According to Fig. 4.3 (left), the amplitude error is supposed to be worse for c’ = 0.5.  Is it?  If not, why not?</a:t>
            </a:r>
          </a:p>
          <a:p>
            <a:r>
              <a:rPr lang="en-US" dirty="0"/>
              <a:t>Note 50 seconds requires 100 time steps with </a:t>
            </a:r>
            <a:r>
              <a:rPr lang="en-US" dirty="0" err="1"/>
              <a:t>dt</a:t>
            </a:r>
            <a:r>
              <a:rPr lang="en-US" dirty="0"/>
              <a:t> = 0.5 second, and 200 time steps for </a:t>
            </a:r>
            <a:r>
              <a:rPr lang="en-US" dirty="0" err="1"/>
              <a:t>dt</a:t>
            </a:r>
            <a:r>
              <a:rPr lang="en-US" dirty="0"/>
              <a:t> = 0.25 second.</a:t>
            </a:r>
          </a:p>
        </p:txBody>
      </p:sp>
      <p:sp>
        <p:nvSpPr>
          <p:cNvPr id="4" name="Slide Number Placeholder 3"/>
          <p:cNvSpPr>
            <a:spLocks noGrp="1"/>
          </p:cNvSpPr>
          <p:nvPr>
            <p:ph type="sldNum" sz="quarter" idx="12"/>
          </p:nvPr>
        </p:nvSpPr>
        <p:spPr/>
        <p:txBody>
          <a:bodyPr/>
          <a:lstStyle/>
          <a:p>
            <a:fld id="{DB0F9FC3-43F9-104D-A56F-01ABBC90AF42}" type="slidenum">
              <a:rPr lang="en-US" smtClean="0"/>
              <a:t>21</a:t>
            </a:fld>
            <a:endParaRPr lang="en-US"/>
          </a:p>
        </p:txBody>
      </p:sp>
    </p:spTree>
    <p:extLst>
      <p:ext uri="{BB962C8B-B14F-4D97-AF65-F5344CB8AC3E}">
        <p14:creationId xmlns:p14="http://schemas.microsoft.com/office/powerpoint/2010/main" val="890944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#5</a:t>
            </a:r>
          </a:p>
        </p:txBody>
      </p:sp>
      <p:sp>
        <p:nvSpPr>
          <p:cNvPr id="3" name="Content Placeholder 2"/>
          <p:cNvSpPr>
            <a:spLocks noGrp="1"/>
          </p:cNvSpPr>
          <p:nvPr>
            <p:ph idx="1"/>
          </p:nvPr>
        </p:nvSpPr>
        <p:spPr/>
        <p:txBody>
          <a:bodyPr>
            <a:normAutofit/>
          </a:bodyPr>
          <a:lstStyle/>
          <a:p>
            <a:r>
              <a:rPr lang="en-US" dirty="0"/>
              <a:t>According to Fig. 4.3 (right), the 2∆x wave isn’t supposed to move with time for any value of c’.  Does it move?  If it does, why does it?</a:t>
            </a:r>
          </a:p>
          <a:p>
            <a:r>
              <a:rPr lang="en-US" dirty="0"/>
              <a:t>Note that because a 2∆x wave is easily “lost” on the grid, you have to modify the code a little…</a:t>
            </a:r>
          </a:p>
          <a:p>
            <a:pPr marL="0" indent="0">
              <a:buNone/>
            </a:pPr>
            <a:r>
              <a:rPr lang="en-US" sz="2000" dirty="0">
                <a:latin typeface="Courier"/>
                <a:cs typeface="Courier"/>
              </a:rPr>
              <a:t>       xi=float(i-2)</a:t>
            </a:r>
          </a:p>
          <a:p>
            <a:pPr marL="0" indent="0">
              <a:buNone/>
            </a:pPr>
            <a:r>
              <a:rPr lang="en-US" sz="2000" dirty="0">
                <a:latin typeface="Courier"/>
                <a:cs typeface="Courier"/>
              </a:rPr>
              <a:t>       </a:t>
            </a:r>
            <a:r>
              <a:rPr lang="en-US" sz="2000" b="1" dirty="0">
                <a:latin typeface="Courier"/>
                <a:cs typeface="Courier"/>
              </a:rPr>
              <a:t>if(wavelength.eq.2) xi=xi+0.5</a:t>
            </a:r>
          </a:p>
          <a:p>
            <a:pPr marL="0" indent="0">
              <a:buNone/>
            </a:pPr>
            <a:r>
              <a:rPr lang="en-US" sz="2000" dirty="0">
                <a:latin typeface="Courier"/>
                <a:cs typeface="Courier"/>
              </a:rPr>
              <a:t>       u(</a:t>
            </a:r>
            <a:r>
              <a:rPr lang="en-US" sz="2000" dirty="0" err="1">
                <a:latin typeface="Courier"/>
                <a:cs typeface="Courier"/>
              </a:rPr>
              <a:t>i</a:t>
            </a:r>
            <a:r>
              <a:rPr lang="en-US" sz="2000" dirty="0">
                <a:latin typeface="Courier"/>
                <a:cs typeface="Courier"/>
              </a:rPr>
              <a:t>) = amp*sin(2*xi*</a:t>
            </a:r>
            <a:r>
              <a:rPr lang="en-US" sz="2000" dirty="0" err="1">
                <a:latin typeface="Courier"/>
                <a:cs typeface="Courier"/>
              </a:rPr>
              <a:t>trigpi</a:t>
            </a:r>
            <a:r>
              <a:rPr lang="en-US" sz="2000" dirty="0">
                <a:latin typeface="Courier"/>
                <a:cs typeface="Courier"/>
              </a:rPr>
              <a:t>/wavelength)</a:t>
            </a:r>
            <a:endParaRPr lang="en-US" sz="2000" dirty="0"/>
          </a:p>
        </p:txBody>
      </p:sp>
      <p:sp>
        <p:nvSpPr>
          <p:cNvPr id="4" name="Slide Number Placeholder 3"/>
          <p:cNvSpPr>
            <a:spLocks noGrp="1"/>
          </p:cNvSpPr>
          <p:nvPr>
            <p:ph type="sldNum" sz="quarter" idx="12"/>
          </p:nvPr>
        </p:nvSpPr>
        <p:spPr/>
        <p:txBody>
          <a:bodyPr/>
          <a:lstStyle/>
          <a:p>
            <a:fld id="{DB0F9FC3-43F9-104D-A56F-01ABBC90AF42}" type="slidenum">
              <a:rPr lang="en-US" smtClean="0"/>
              <a:t>22</a:t>
            </a:fld>
            <a:endParaRPr lang="en-US"/>
          </a:p>
        </p:txBody>
      </p:sp>
    </p:spTree>
    <p:extLst>
      <p:ext uri="{BB962C8B-B14F-4D97-AF65-F5344CB8AC3E}">
        <p14:creationId xmlns:p14="http://schemas.microsoft.com/office/powerpoint/2010/main" val="448234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#6</a:t>
            </a:r>
          </a:p>
        </p:txBody>
      </p:sp>
      <p:sp>
        <p:nvSpPr>
          <p:cNvPr id="3" name="Content Placeholder 2"/>
          <p:cNvSpPr>
            <a:spLocks noGrp="1"/>
          </p:cNvSpPr>
          <p:nvPr>
            <p:ph idx="1"/>
          </p:nvPr>
        </p:nvSpPr>
        <p:spPr/>
        <p:txBody>
          <a:bodyPr>
            <a:normAutofit fontScale="70000" lnSpcReduction="20000"/>
          </a:bodyPr>
          <a:lstStyle/>
          <a:p>
            <a:r>
              <a:rPr lang="en-US" dirty="0"/>
              <a:t>An initial condition can consist of several waves, which combine to make a certain shape.  The exact solution, being </a:t>
            </a:r>
            <a:r>
              <a:rPr lang="en-US" b="1" dirty="0" err="1"/>
              <a:t>nondispersive</a:t>
            </a:r>
            <a:r>
              <a:rPr lang="en-US" dirty="0"/>
              <a:t>, preserves that shape as the wave moves.  The upstream scheme, however, is dispersive, as it has a different amplitude and phase error for different waves, so the combined shape will </a:t>
            </a:r>
            <a:r>
              <a:rPr lang="en-US" b="1" dirty="0"/>
              <a:t>change</a:t>
            </a:r>
            <a:r>
              <a:rPr lang="en-US" dirty="0"/>
              <a:t>.</a:t>
            </a:r>
          </a:p>
          <a:p>
            <a:r>
              <a:rPr lang="en-US" dirty="0"/>
              <a:t>Demonstrate this with an initial condition with two waves. Specifically, additively </a:t>
            </a:r>
            <a:r>
              <a:rPr lang="en-US" u="sng" dirty="0"/>
              <a:t>combine a 50 and 10∆x wave, each with initial amplitude of 1.0, and set c’=0.5</a:t>
            </a:r>
            <a:r>
              <a:rPr lang="en-US" dirty="0"/>
              <a:t>.  Anticipate what the result would look like after 1 revolution before running the model and checking your guess. (If you wish to explore other wave combinations, keep in mind you need to have an integral number of waves in the initial condition.) </a:t>
            </a:r>
          </a:p>
          <a:p>
            <a:r>
              <a:rPr lang="en-US" b="1" dirty="0"/>
              <a:t>For your report, it suffices to turn in a plot illustrating the result of this experiment, along with your model code.</a:t>
            </a:r>
          </a:p>
        </p:txBody>
      </p:sp>
      <p:sp>
        <p:nvSpPr>
          <p:cNvPr id="4" name="Slide Number Placeholder 3"/>
          <p:cNvSpPr>
            <a:spLocks noGrp="1"/>
          </p:cNvSpPr>
          <p:nvPr>
            <p:ph type="sldNum" sz="quarter" idx="12"/>
          </p:nvPr>
        </p:nvSpPr>
        <p:spPr/>
        <p:txBody>
          <a:bodyPr/>
          <a:lstStyle/>
          <a:p>
            <a:fld id="{DB0F9FC3-43F9-104D-A56F-01ABBC90AF42}" type="slidenum">
              <a:rPr lang="en-US" smtClean="0"/>
              <a:t>23</a:t>
            </a:fld>
            <a:endParaRPr lang="en-US"/>
          </a:p>
        </p:txBody>
      </p:sp>
    </p:spTree>
    <p:extLst>
      <p:ext uri="{BB962C8B-B14F-4D97-AF65-F5344CB8AC3E}">
        <p14:creationId xmlns:p14="http://schemas.microsoft.com/office/powerpoint/2010/main" val="481949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Exp. 6 initial condition and exact solution</a:t>
            </a:r>
          </a:p>
        </p:txBody>
      </p:sp>
      <p:sp>
        <p:nvSpPr>
          <p:cNvPr id="4" name="Slide Number Placeholder 3"/>
          <p:cNvSpPr>
            <a:spLocks noGrp="1"/>
          </p:cNvSpPr>
          <p:nvPr>
            <p:ph type="sldNum" sz="quarter" idx="12"/>
          </p:nvPr>
        </p:nvSpPr>
        <p:spPr/>
        <p:txBody>
          <a:bodyPr/>
          <a:lstStyle/>
          <a:p>
            <a:fld id="{DB0F9FC3-43F9-104D-A56F-01ABBC90AF42}" type="slidenum">
              <a:rPr lang="en-US" smtClean="0"/>
              <a:t>24</a:t>
            </a:fld>
            <a:endParaRPr lang="en-US"/>
          </a:p>
        </p:txBody>
      </p:sp>
      <p:graphicFrame>
        <p:nvGraphicFramePr>
          <p:cNvPr id="6" name="Chart 5"/>
          <p:cNvGraphicFramePr>
            <a:graphicFrameLocks/>
          </p:cNvGraphicFramePr>
          <p:nvPr/>
        </p:nvGraphicFramePr>
        <p:xfrm>
          <a:off x="1320800" y="1657350"/>
          <a:ext cx="6502400" cy="3543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2672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Appendix: </a:t>
            </a:r>
            <a:r>
              <a:rPr lang="en-US" dirty="0" err="1"/>
              <a:t>roundoff</a:t>
            </a:r>
            <a:r>
              <a:rPr lang="en-US" dirty="0"/>
              <a:t> error</a:t>
            </a:r>
          </a:p>
        </p:txBody>
      </p:sp>
      <p:sp>
        <p:nvSpPr>
          <p:cNvPr id="5" name="Subtitle 4"/>
          <p:cNvSpPr>
            <a:spLocks noGrp="1"/>
          </p:cNvSpPr>
          <p:nvPr>
            <p:ph type="subTitle" idx="1"/>
          </p:nvPr>
        </p:nvSpPr>
        <p:spPr/>
        <p:txBody>
          <a:bodyPr/>
          <a:lstStyle/>
          <a:p>
            <a:r>
              <a:rPr lang="en-US" dirty="0"/>
              <a:t>[You do not need to turn in suggested exercises]</a:t>
            </a:r>
          </a:p>
        </p:txBody>
      </p:sp>
      <p:sp>
        <p:nvSpPr>
          <p:cNvPr id="2" name="Slide Number Placeholder 1"/>
          <p:cNvSpPr>
            <a:spLocks noGrp="1"/>
          </p:cNvSpPr>
          <p:nvPr>
            <p:ph type="sldNum" sz="quarter" idx="12"/>
          </p:nvPr>
        </p:nvSpPr>
        <p:spPr/>
        <p:txBody>
          <a:bodyPr/>
          <a:lstStyle/>
          <a:p>
            <a:fld id="{DB0F9FC3-43F9-104D-A56F-01ABBC90AF42}" type="slidenum">
              <a:rPr lang="en-US" smtClean="0"/>
              <a:t>25</a:t>
            </a:fld>
            <a:endParaRPr lang="en-US"/>
          </a:p>
        </p:txBody>
      </p:sp>
    </p:spTree>
    <p:extLst>
      <p:ext uri="{BB962C8B-B14F-4D97-AF65-F5344CB8AC3E}">
        <p14:creationId xmlns:p14="http://schemas.microsoft.com/office/powerpoint/2010/main" val="2473497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#1</a:t>
            </a:r>
          </a:p>
        </p:txBody>
      </p:sp>
      <p:sp>
        <p:nvSpPr>
          <p:cNvPr id="3" name="Content Placeholder 2"/>
          <p:cNvSpPr>
            <a:spLocks noGrp="1"/>
          </p:cNvSpPr>
          <p:nvPr>
            <p:ph idx="1"/>
          </p:nvPr>
        </p:nvSpPr>
        <p:spPr/>
        <p:txBody>
          <a:bodyPr>
            <a:normAutofit lnSpcReduction="10000"/>
          </a:bodyPr>
          <a:lstStyle/>
          <a:p>
            <a:r>
              <a:rPr lang="en-US" dirty="0"/>
              <a:t>For Fortran, a real-valued (single precision) constant is 4 bytes long.  A double precision value is 8 bytes.</a:t>
            </a:r>
          </a:p>
          <a:p>
            <a:r>
              <a:rPr lang="en-US" dirty="0"/>
              <a:t>Write a program that assigns 10 entries of an single precision array to values of 0.1 to 0.9.  Print these values to at least 10 decimal places.  What do you observe?</a:t>
            </a:r>
          </a:p>
          <a:p>
            <a:r>
              <a:rPr lang="en-US" dirty="0"/>
              <a:t>Now make the array elements double precision.  What happens?</a:t>
            </a:r>
          </a:p>
        </p:txBody>
      </p:sp>
      <p:sp>
        <p:nvSpPr>
          <p:cNvPr id="4" name="Slide Number Placeholder 3"/>
          <p:cNvSpPr>
            <a:spLocks noGrp="1"/>
          </p:cNvSpPr>
          <p:nvPr>
            <p:ph type="sldNum" sz="quarter" idx="12"/>
          </p:nvPr>
        </p:nvSpPr>
        <p:spPr/>
        <p:txBody>
          <a:bodyPr/>
          <a:lstStyle/>
          <a:p>
            <a:fld id="{DB0F9FC3-43F9-104D-A56F-01ABBC90AF42}" type="slidenum">
              <a:rPr lang="en-US" smtClean="0"/>
              <a:t>26</a:t>
            </a:fld>
            <a:endParaRPr lang="en-US"/>
          </a:p>
        </p:txBody>
      </p:sp>
    </p:spTree>
    <p:extLst>
      <p:ext uri="{BB962C8B-B14F-4D97-AF65-F5344CB8AC3E}">
        <p14:creationId xmlns:p14="http://schemas.microsoft.com/office/powerpoint/2010/main" val="2557989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#2</a:t>
            </a:r>
          </a:p>
        </p:txBody>
      </p:sp>
      <p:sp>
        <p:nvSpPr>
          <p:cNvPr id="3" name="Content Placeholder 2"/>
          <p:cNvSpPr>
            <a:spLocks noGrp="1"/>
          </p:cNvSpPr>
          <p:nvPr>
            <p:ph idx="1"/>
          </p:nvPr>
        </p:nvSpPr>
        <p:spPr/>
        <p:txBody>
          <a:bodyPr/>
          <a:lstStyle/>
          <a:p>
            <a:r>
              <a:rPr lang="en-US" dirty="0"/>
              <a:t>Let </a:t>
            </a:r>
            <a:r>
              <a:rPr lang="en-US" sz="2800" dirty="0" err="1">
                <a:latin typeface="Courier"/>
                <a:cs typeface="Courier"/>
              </a:rPr>
              <a:t>dt</a:t>
            </a:r>
            <a:r>
              <a:rPr lang="en-US" dirty="0"/>
              <a:t>, </a:t>
            </a:r>
            <a:r>
              <a:rPr lang="en-US" sz="2800" dirty="0">
                <a:latin typeface="Courier"/>
                <a:cs typeface="Courier"/>
              </a:rPr>
              <a:t>time1</a:t>
            </a:r>
            <a:r>
              <a:rPr lang="en-US" dirty="0"/>
              <a:t> and </a:t>
            </a:r>
            <a:r>
              <a:rPr lang="en-US" sz="2800" dirty="0">
                <a:latin typeface="Courier"/>
                <a:cs typeface="Courier"/>
              </a:rPr>
              <a:t>time2</a:t>
            </a:r>
            <a:r>
              <a:rPr lang="en-US" dirty="0"/>
              <a:t> be single precision, real variables</a:t>
            </a:r>
          </a:p>
          <a:p>
            <a:r>
              <a:rPr lang="en-US" dirty="0"/>
              <a:t>Set </a:t>
            </a:r>
            <a:r>
              <a:rPr lang="en-US" sz="2800" dirty="0" err="1">
                <a:latin typeface="Courier"/>
                <a:cs typeface="Courier"/>
              </a:rPr>
              <a:t>dt</a:t>
            </a:r>
            <a:r>
              <a:rPr lang="en-US" sz="2800" dirty="0"/>
              <a:t> </a:t>
            </a:r>
            <a:r>
              <a:rPr lang="en-US" dirty="0"/>
              <a:t>to a value like 0.6, and </a:t>
            </a:r>
            <a:r>
              <a:rPr lang="en-US" sz="2800" dirty="0">
                <a:latin typeface="Courier"/>
                <a:cs typeface="Courier"/>
              </a:rPr>
              <a:t>time1</a:t>
            </a:r>
            <a:r>
              <a:rPr lang="en-US" sz="2800" dirty="0"/>
              <a:t> </a:t>
            </a:r>
            <a:r>
              <a:rPr lang="en-US" dirty="0"/>
              <a:t>and </a:t>
            </a:r>
            <a:r>
              <a:rPr lang="en-US" sz="2800" dirty="0">
                <a:latin typeface="Courier"/>
                <a:cs typeface="Courier"/>
              </a:rPr>
              <a:t>time2 </a:t>
            </a:r>
            <a:r>
              <a:rPr lang="en-US" dirty="0"/>
              <a:t>to 0.</a:t>
            </a:r>
          </a:p>
          <a:p>
            <a:r>
              <a:rPr lang="en-US" dirty="0"/>
              <a:t>Compare these after 20000 iterations (</a:t>
            </a:r>
            <a:r>
              <a:rPr lang="en-US" sz="2800" dirty="0" err="1">
                <a:latin typeface="Courier"/>
                <a:cs typeface="Courier"/>
              </a:rPr>
              <a:t>iter</a:t>
            </a:r>
            <a:r>
              <a:rPr lang="en-US" dirty="0"/>
              <a:t>)</a:t>
            </a:r>
          </a:p>
          <a:p>
            <a:pPr marL="457200" lvl="1" indent="0">
              <a:buNone/>
            </a:pPr>
            <a:r>
              <a:rPr lang="en-US" sz="2400" dirty="0">
                <a:latin typeface="Courier"/>
                <a:cs typeface="Courier"/>
              </a:rPr>
              <a:t>time1 = time1 + </a:t>
            </a:r>
            <a:r>
              <a:rPr lang="en-US" sz="2400" dirty="0" err="1">
                <a:latin typeface="Courier"/>
                <a:cs typeface="Courier"/>
              </a:rPr>
              <a:t>dt</a:t>
            </a:r>
            <a:endParaRPr lang="en-US" sz="2400" dirty="0">
              <a:latin typeface="Courier"/>
              <a:cs typeface="Courier"/>
            </a:endParaRPr>
          </a:p>
          <a:p>
            <a:pPr marL="457200" lvl="1" indent="0">
              <a:buNone/>
            </a:pPr>
            <a:r>
              <a:rPr lang="en-US" sz="2400" dirty="0">
                <a:latin typeface="Courier"/>
                <a:cs typeface="Courier"/>
              </a:rPr>
              <a:t>time2 = float(</a:t>
            </a:r>
            <a:r>
              <a:rPr lang="en-US" sz="2400" dirty="0" err="1">
                <a:latin typeface="Courier"/>
                <a:cs typeface="Courier"/>
              </a:rPr>
              <a:t>iter</a:t>
            </a:r>
            <a:r>
              <a:rPr lang="en-US" sz="2400" dirty="0">
                <a:latin typeface="Courier"/>
                <a:cs typeface="Courier"/>
              </a:rPr>
              <a:t>)*</a:t>
            </a:r>
            <a:r>
              <a:rPr lang="en-US" sz="2400" dirty="0" err="1">
                <a:latin typeface="Courier"/>
                <a:cs typeface="Courier"/>
              </a:rPr>
              <a:t>dt</a:t>
            </a:r>
            <a:endParaRPr lang="en-US" sz="2400" dirty="0">
              <a:latin typeface="Courier"/>
              <a:cs typeface="Courier"/>
            </a:endParaRPr>
          </a:p>
        </p:txBody>
      </p:sp>
      <p:sp>
        <p:nvSpPr>
          <p:cNvPr id="4" name="TextBox 3"/>
          <p:cNvSpPr txBox="1"/>
          <p:nvPr/>
        </p:nvSpPr>
        <p:spPr>
          <a:xfrm>
            <a:off x="81960" y="6055527"/>
            <a:ext cx="8980080" cy="369332"/>
          </a:xfrm>
          <a:prstGeom prst="rect">
            <a:avLst/>
          </a:prstGeom>
          <a:noFill/>
        </p:spPr>
        <p:txBody>
          <a:bodyPr wrap="none" rtlCol="0">
            <a:spAutoFit/>
          </a:bodyPr>
          <a:lstStyle/>
          <a:p>
            <a:r>
              <a:rPr lang="en-US" dirty="0"/>
              <a:t>(For a model with a 4-5 sec time step, 20000 iterations represents about 1 day of integration.)</a:t>
            </a:r>
          </a:p>
        </p:txBody>
      </p:sp>
      <p:sp>
        <p:nvSpPr>
          <p:cNvPr id="5" name="Slide Number Placeholder 4"/>
          <p:cNvSpPr>
            <a:spLocks noGrp="1"/>
          </p:cNvSpPr>
          <p:nvPr>
            <p:ph type="sldNum" sz="quarter" idx="12"/>
          </p:nvPr>
        </p:nvSpPr>
        <p:spPr/>
        <p:txBody>
          <a:bodyPr/>
          <a:lstStyle/>
          <a:p>
            <a:fld id="{DB0F9FC3-43F9-104D-A56F-01ABBC90AF42}" type="slidenum">
              <a:rPr lang="en-US" smtClean="0"/>
              <a:t>27</a:t>
            </a:fld>
            <a:endParaRPr lang="en-US"/>
          </a:p>
        </p:txBody>
      </p:sp>
    </p:spTree>
    <p:extLst>
      <p:ext uri="{BB962C8B-B14F-4D97-AF65-F5344CB8AC3E}">
        <p14:creationId xmlns:p14="http://schemas.microsoft.com/office/powerpoint/2010/main" val="1028764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for thought</a:t>
            </a:r>
          </a:p>
        </p:txBody>
      </p:sp>
      <p:sp>
        <p:nvSpPr>
          <p:cNvPr id="3" name="Content Placeholder 2"/>
          <p:cNvSpPr>
            <a:spLocks noGrp="1"/>
          </p:cNvSpPr>
          <p:nvPr>
            <p:ph idx="1"/>
          </p:nvPr>
        </p:nvSpPr>
        <p:spPr/>
        <p:txBody>
          <a:bodyPr/>
          <a:lstStyle/>
          <a:p>
            <a:r>
              <a:rPr lang="en-US" dirty="0"/>
              <a:t>Most NWP models are single precision.  Why?</a:t>
            </a:r>
          </a:p>
          <a:p>
            <a:r>
              <a:rPr lang="en-US" dirty="0"/>
              <a:t>You write separate codes with Fortran and Python, and don’t obtain the same results.  Why?</a:t>
            </a:r>
          </a:p>
        </p:txBody>
      </p:sp>
      <p:sp>
        <p:nvSpPr>
          <p:cNvPr id="4" name="Slide Number Placeholder 3"/>
          <p:cNvSpPr>
            <a:spLocks noGrp="1"/>
          </p:cNvSpPr>
          <p:nvPr>
            <p:ph type="sldNum" sz="quarter" idx="12"/>
          </p:nvPr>
        </p:nvSpPr>
        <p:spPr/>
        <p:txBody>
          <a:bodyPr/>
          <a:lstStyle/>
          <a:p>
            <a:fld id="{DB0F9FC3-43F9-104D-A56F-01ABBC90AF42}" type="slidenum">
              <a:rPr lang="en-US" smtClean="0"/>
              <a:t>28</a:t>
            </a:fld>
            <a:endParaRPr lang="en-US"/>
          </a:p>
        </p:txBody>
      </p:sp>
    </p:spTree>
    <p:extLst>
      <p:ext uri="{BB962C8B-B14F-4D97-AF65-F5344CB8AC3E}">
        <p14:creationId xmlns:p14="http://schemas.microsoft.com/office/powerpoint/2010/main" val="729243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a:t>
            </a:r>
          </a:p>
        </p:txBody>
      </p:sp>
      <p:sp>
        <p:nvSpPr>
          <p:cNvPr id="3" name="Content Placeholder 2"/>
          <p:cNvSpPr>
            <a:spLocks noGrp="1"/>
          </p:cNvSpPr>
          <p:nvPr>
            <p:ph idx="1"/>
          </p:nvPr>
        </p:nvSpPr>
        <p:spPr/>
        <p:txBody>
          <a:bodyPr/>
          <a:lstStyle/>
          <a:p>
            <a:r>
              <a:rPr lang="en-US" dirty="0"/>
              <a:t>1D linear wave equation</a:t>
            </a:r>
          </a:p>
          <a:p>
            <a:endParaRPr lang="en-US" dirty="0"/>
          </a:p>
          <a:p>
            <a:pPr lvl="1"/>
            <a:endParaRPr lang="en-US" dirty="0"/>
          </a:p>
          <a:p>
            <a:pPr lvl="1"/>
            <a:r>
              <a:rPr lang="en-US" dirty="0"/>
              <a:t>When </a:t>
            </a:r>
            <a:r>
              <a:rPr lang="en-US" i="1" dirty="0"/>
              <a:t>c</a:t>
            </a:r>
            <a:r>
              <a:rPr lang="en-US" dirty="0"/>
              <a:t> &gt; 0, wave translates to the right</a:t>
            </a:r>
          </a:p>
          <a:p>
            <a:r>
              <a:rPr lang="en-US" dirty="0"/>
              <a:t>Upstream approximation is forward in time and upwind in space with 1</a:t>
            </a:r>
            <a:r>
              <a:rPr lang="en-US" baseline="30000" dirty="0"/>
              <a:t>st</a:t>
            </a:r>
            <a:r>
              <a:rPr lang="en-US" dirty="0"/>
              <a:t> order accuracy</a:t>
            </a:r>
          </a:p>
        </p:txBody>
      </p:sp>
      <p:pic>
        <p:nvPicPr>
          <p:cNvPr id="4" name="Picture 3"/>
          <p:cNvPicPr>
            <a:picLocks noChangeAspect="1"/>
          </p:cNvPicPr>
          <p:nvPr/>
        </p:nvPicPr>
        <p:blipFill>
          <a:blip r:embed="rId3"/>
          <a:stretch>
            <a:fillRect/>
          </a:stretch>
        </p:blipFill>
        <p:spPr>
          <a:xfrm>
            <a:off x="3556000" y="2639780"/>
            <a:ext cx="2032000" cy="279400"/>
          </a:xfrm>
          <a:prstGeom prst="rect">
            <a:avLst/>
          </a:prstGeom>
        </p:spPr>
      </p:pic>
      <p:pic>
        <p:nvPicPr>
          <p:cNvPr id="6" name="Picture 5"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3100" y="5101696"/>
            <a:ext cx="5257800" cy="1041400"/>
          </a:xfrm>
          <a:prstGeom prst="rect">
            <a:avLst/>
          </a:prstGeom>
        </p:spPr>
      </p:pic>
      <p:sp>
        <p:nvSpPr>
          <p:cNvPr id="7" name="Slide Number Placeholder 6"/>
          <p:cNvSpPr>
            <a:spLocks noGrp="1"/>
          </p:cNvSpPr>
          <p:nvPr>
            <p:ph type="sldNum" sz="quarter" idx="12"/>
          </p:nvPr>
        </p:nvSpPr>
        <p:spPr/>
        <p:txBody>
          <a:bodyPr/>
          <a:lstStyle/>
          <a:p>
            <a:fld id="{DB0F9FC3-43F9-104D-A56F-01ABBC90AF42}" type="slidenum">
              <a:rPr lang="en-US" smtClean="0"/>
              <a:t>3</a:t>
            </a:fld>
            <a:endParaRPr lang="en-US"/>
          </a:p>
        </p:txBody>
      </p:sp>
    </p:spTree>
    <p:extLst>
      <p:ext uri="{BB962C8B-B14F-4D97-AF65-F5344CB8AC3E}">
        <p14:creationId xmlns:p14="http://schemas.microsoft.com/office/powerpoint/2010/main" val="210769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Explicit form</a:t>
            </a:r>
          </a:p>
        </p:txBody>
      </p:sp>
      <p:sp>
        <p:nvSpPr>
          <p:cNvPr id="3" name="Content Placeholder 2"/>
          <p:cNvSpPr>
            <a:spLocks noGrp="1"/>
          </p:cNvSpPr>
          <p:nvPr>
            <p:ph idx="1"/>
          </p:nvPr>
        </p:nvSpPr>
        <p:spPr/>
        <p:txBody>
          <a:bodyPr>
            <a:normAutofit fontScale="77500" lnSpcReduction="20000"/>
          </a:bodyPr>
          <a:lstStyle/>
          <a:p>
            <a:r>
              <a:rPr lang="en-US" dirty="0"/>
              <a:t>This approximation can be written explicitly as</a:t>
            </a:r>
          </a:p>
          <a:p>
            <a:endParaRPr lang="en-US" dirty="0"/>
          </a:p>
          <a:p>
            <a:endParaRPr lang="en-US" dirty="0"/>
          </a:p>
          <a:p>
            <a:r>
              <a:rPr lang="en-US" dirty="0"/>
              <a:t>The initial </a:t>
            </a:r>
            <a:r>
              <a:rPr lang="en-US" i="1" dirty="0"/>
              <a:t>time </a:t>
            </a:r>
            <a:r>
              <a:rPr lang="en-US" dirty="0"/>
              <a:t>= 0 seconds</a:t>
            </a:r>
          </a:p>
          <a:p>
            <a:r>
              <a:rPr lang="en-US" dirty="0"/>
              <a:t>The time index </a:t>
            </a:r>
            <a:r>
              <a:rPr lang="en-US" i="1" dirty="0"/>
              <a:t>n</a:t>
            </a:r>
            <a:r>
              <a:rPr lang="en-US" dirty="0"/>
              <a:t> starts at 0</a:t>
            </a:r>
          </a:p>
          <a:p>
            <a:r>
              <a:rPr lang="en-US" dirty="0"/>
              <a:t>The space index runs from </a:t>
            </a:r>
            <a:r>
              <a:rPr lang="en-US" i="1" dirty="0" err="1"/>
              <a:t>i</a:t>
            </a:r>
            <a:r>
              <a:rPr lang="en-US" dirty="0"/>
              <a:t> = 1 to NX (Fortran) or </a:t>
            </a:r>
            <a:r>
              <a:rPr lang="en-US" i="1" dirty="0" err="1"/>
              <a:t>i</a:t>
            </a:r>
            <a:r>
              <a:rPr lang="en-US" dirty="0"/>
              <a:t> = 0 to NX-1 (Python, C/C++, other zero-based languages)</a:t>
            </a:r>
          </a:p>
          <a:p>
            <a:r>
              <a:rPr lang="en-US" b="1" dirty="0">
                <a:solidFill>
                  <a:srgbClr val="FF0000"/>
                </a:solidFill>
              </a:rPr>
              <a:t>The exact solution preserves its original shape when </a:t>
            </a:r>
            <a:r>
              <a:rPr lang="en-US" b="1" i="1" dirty="0">
                <a:solidFill>
                  <a:srgbClr val="FF0000"/>
                </a:solidFill>
              </a:rPr>
              <a:t>c</a:t>
            </a:r>
            <a:r>
              <a:rPr lang="en-US" b="1" dirty="0">
                <a:solidFill>
                  <a:srgbClr val="FF0000"/>
                </a:solidFill>
              </a:rPr>
              <a:t> is constant</a:t>
            </a:r>
          </a:p>
          <a:p>
            <a:r>
              <a:rPr lang="en-US" dirty="0"/>
              <a:t>With periodic boundary conditions, the exact solution will return to its original position after a certain number of time steps (NT)</a:t>
            </a:r>
          </a:p>
          <a:p>
            <a:endParaRPr lang="en-US" dirty="0"/>
          </a:p>
        </p:txBody>
      </p:sp>
      <p:pic>
        <p:nvPicPr>
          <p:cNvPr id="5" name="Picture 4"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3807" y="1970191"/>
            <a:ext cx="4787063" cy="818221"/>
          </a:xfrm>
          <a:prstGeom prst="rect">
            <a:avLst/>
          </a:prstGeom>
        </p:spPr>
      </p:pic>
      <p:sp>
        <p:nvSpPr>
          <p:cNvPr id="6" name="Slide Number Placeholder 5"/>
          <p:cNvSpPr>
            <a:spLocks noGrp="1"/>
          </p:cNvSpPr>
          <p:nvPr>
            <p:ph type="sldNum" sz="quarter" idx="12"/>
          </p:nvPr>
        </p:nvSpPr>
        <p:spPr/>
        <p:txBody>
          <a:bodyPr/>
          <a:lstStyle/>
          <a:p>
            <a:fld id="{DB0F9FC3-43F9-104D-A56F-01ABBC90AF42}" type="slidenum">
              <a:rPr lang="en-US" smtClean="0"/>
              <a:t>4</a:t>
            </a:fld>
            <a:endParaRPr lang="en-US"/>
          </a:p>
        </p:txBody>
      </p:sp>
    </p:spTree>
    <p:extLst>
      <p:ext uri="{BB962C8B-B14F-4D97-AF65-F5344CB8AC3E}">
        <p14:creationId xmlns:p14="http://schemas.microsoft.com/office/powerpoint/2010/main" val="1303265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structure</a:t>
            </a:r>
          </a:p>
        </p:txBody>
      </p:sp>
      <p:sp>
        <p:nvSpPr>
          <p:cNvPr id="3" name="Content Placeholder 2"/>
          <p:cNvSpPr>
            <a:spLocks noGrp="1"/>
          </p:cNvSpPr>
          <p:nvPr>
            <p:ph idx="1"/>
          </p:nvPr>
        </p:nvSpPr>
        <p:spPr/>
        <p:txBody>
          <a:bodyPr>
            <a:normAutofit fontScale="77500" lnSpcReduction="20000"/>
          </a:bodyPr>
          <a:lstStyle/>
          <a:p>
            <a:r>
              <a:rPr lang="en-US" dirty="0"/>
              <a:t>Declare needed arrays</a:t>
            </a:r>
          </a:p>
          <a:p>
            <a:pPr lvl="1"/>
            <a:r>
              <a:rPr lang="en-US" dirty="0"/>
              <a:t>I will call present value “</a:t>
            </a:r>
            <a:r>
              <a:rPr lang="en-US" i="1" dirty="0"/>
              <a:t>u</a:t>
            </a:r>
            <a:r>
              <a:rPr lang="en-US" dirty="0"/>
              <a:t>”, forecast value “</a:t>
            </a:r>
            <a:r>
              <a:rPr lang="en-US" i="1" dirty="0"/>
              <a:t>up</a:t>
            </a:r>
            <a:r>
              <a:rPr lang="en-US" dirty="0"/>
              <a:t>”</a:t>
            </a:r>
          </a:p>
          <a:p>
            <a:r>
              <a:rPr lang="en-US" dirty="0"/>
              <a:t>Initialize parameters and constants (NX, NT, n, </a:t>
            </a:r>
            <a:r>
              <a:rPr lang="en-US" dirty="0" err="1"/>
              <a:t>dt</a:t>
            </a:r>
            <a:r>
              <a:rPr lang="en-US" dirty="0"/>
              <a:t>, dx, trigonometric </a:t>
            </a:r>
            <a:r>
              <a:rPr lang="en-US" dirty="0">
                <a:latin typeface="Symbol" charset="2"/>
                <a:cs typeface="Symbol" charset="2"/>
              </a:rPr>
              <a:t>p</a:t>
            </a:r>
            <a:r>
              <a:rPr lang="en-US" dirty="0"/>
              <a:t>, etc.)</a:t>
            </a:r>
          </a:p>
          <a:p>
            <a:r>
              <a:rPr lang="en-US" dirty="0"/>
              <a:t>Provide initial condition for </a:t>
            </a:r>
            <a:r>
              <a:rPr lang="en-US" i="1" dirty="0"/>
              <a:t>u</a:t>
            </a:r>
            <a:r>
              <a:rPr lang="en-US" dirty="0"/>
              <a:t> at n = 0 for all </a:t>
            </a:r>
            <a:r>
              <a:rPr lang="en-US" i="1" dirty="0" err="1"/>
              <a:t>i</a:t>
            </a:r>
            <a:endParaRPr lang="en-US" i="1" dirty="0"/>
          </a:p>
          <a:p>
            <a:r>
              <a:rPr lang="en-US" dirty="0"/>
              <a:t>Step ahead by time step dt, using upstream scheme to create </a:t>
            </a:r>
            <a:r>
              <a:rPr lang="en-US" i="1" dirty="0"/>
              <a:t>up</a:t>
            </a:r>
            <a:r>
              <a:rPr lang="en-US" dirty="0"/>
              <a:t> for all </a:t>
            </a:r>
            <a:r>
              <a:rPr lang="en-US" i="1" dirty="0"/>
              <a:t>real</a:t>
            </a:r>
            <a:r>
              <a:rPr lang="en-US" dirty="0"/>
              <a:t> points (see slide 8)</a:t>
            </a:r>
            <a:endParaRPr lang="en-US" i="1" dirty="0"/>
          </a:p>
          <a:p>
            <a:pPr lvl="1"/>
            <a:r>
              <a:rPr lang="en-US" i="1" dirty="0"/>
              <a:t>n = n + 1</a:t>
            </a:r>
            <a:endParaRPr lang="en-US" dirty="0"/>
          </a:p>
          <a:p>
            <a:pPr lvl="1"/>
            <a:r>
              <a:rPr lang="en-US" i="1" dirty="0"/>
              <a:t>time</a:t>
            </a:r>
            <a:r>
              <a:rPr lang="en-US" dirty="0"/>
              <a:t> = </a:t>
            </a:r>
            <a:r>
              <a:rPr lang="en-US" i="1" dirty="0"/>
              <a:t>time</a:t>
            </a:r>
            <a:r>
              <a:rPr lang="en-US" dirty="0"/>
              <a:t> + </a:t>
            </a:r>
            <a:r>
              <a:rPr lang="en-US" dirty="0" err="1"/>
              <a:t>dt</a:t>
            </a:r>
            <a:r>
              <a:rPr lang="en-US" dirty="0"/>
              <a:t> … not the best choice (see next slide)</a:t>
            </a:r>
          </a:p>
          <a:p>
            <a:r>
              <a:rPr lang="en-US" dirty="0"/>
              <a:t>Apply boundary conditions (BCs) on </a:t>
            </a:r>
            <a:r>
              <a:rPr lang="en-US" i="1" dirty="0"/>
              <a:t>up</a:t>
            </a:r>
          </a:p>
          <a:p>
            <a:r>
              <a:rPr lang="en-US" dirty="0"/>
              <a:t>Set for new time step (i.e., </a:t>
            </a:r>
            <a:r>
              <a:rPr lang="en-US" i="1" dirty="0"/>
              <a:t>u</a:t>
            </a:r>
            <a:r>
              <a:rPr lang="en-US" dirty="0"/>
              <a:t> = </a:t>
            </a:r>
            <a:r>
              <a:rPr lang="en-US" i="1" dirty="0"/>
              <a:t>up</a:t>
            </a:r>
            <a:r>
              <a:rPr lang="en-US" dirty="0"/>
              <a:t>)</a:t>
            </a:r>
          </a:p>
          <a:p>
            <a:r>
              <a:rPr lang="en-US" dirty="0"/>
              <a:t>If </a:t>
            </a:r>
            <a:r>
              <a:rPr lang="en-US" i="1" dirty="0"/>
              <a:t>time</a:t>
            </a:r>
            <a:r>
              <a:rPr lang="en-US" dirty="0"/>
              <a:t> &lt; </a:t>
            </a:r>
            <a:r>
              <a:rPr lang="en-US" i="1" dirty="0" err="1"/>
              <a:t>timend</a:t>
            </a:r>
            <a:r>
              <a:rPr lang="en-US" dirty="0"/>
              <a:t>, or n &lt; NT, </a:t>
            </a:r>
            <a:r>
              <a:rPr lang="en-US" dirty="0">
                <a:solidFill>
                  <a:srgbClr val="FF0000"/>
                </a:solidFill>
              </a:rPr>
              <a:t>loop</a:t>
            </a:r>
          </a:p>
        </p:txBody>
      </p:sp>
      <p:sp>
        <p:nvSpPr>
          <p:cNvPr id="4" name="Slide Number Placeholder 3"/>
          <p:cNvSpPr>
            <a:spLocks noGrp="1"/>
          </p:cNvSpPr>
          <p:nvPr>
            <p:ph type="sldNum" sz="quarter" idx="12"/>
          </p:nvPr>
        </p:nvSpPr>
        <p:spPr/>
        <p:txBody>
          <a:bodyPr/>
          <a:lstStyle/>
          <a:p>
            <a:fld id="{DB0F9FC3-43F9-104D-A56F-01ABBC90AF42}" type="slidenum">
              <a:rPr lang="en-US" smtClean="0"/>
              <a:t>5</a:t>
            </a:fld>
            <a:endParaRPr lang="en-US"/>
          </a:p>
        </p:txBody>
      </p:sp>
      <p:sp>
        <p:nvSpPr>
          <p:cNvPr id="15" name="Left Bracket 14"/>
          <p:cNvSpPr/>
          <p:nvPr/>
        </p:nvSpPr>
        <p:spPr>
          <a:xfrm>
            <a:off x="254000" y="3568700"/>
            <a:ext cx="203200" cy="2146300"/>
          </a:xfrm>
          <a:prstGeom prst="leftBracket">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08150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Tips</a:t>
            </a:r>
          </a:p>
        </p:txBody>
      </p:sp>
      <p:sp>
        <p:nvSpPr>
          <p:cNvPr id="6" name="Content Placeholder 5"/>
          <p:cNvSpPr>
            <a:spLocks noGrp="1"/>
          </p:cNvSpPr>
          <p:nvPr>
            <p:ph idx="1"/>
          </p:nvPr>
        </p:nvSpPr>
        <p:spPr/>
        <p:txBody>
          <a:bodyPr/>
          <a:lstStyle/>
          <a:p>
            <a:r>
              <a:rPr lang="en-US" dirty="0"/>
              <a:t>Define trigonometric </a:t>
            </a:r>
            <a:r>
              <a:rPr lang="en-US" dirty="0">
                <a:latin typeface="Symbol" charset="2"/>
                <a:cs typeface="Symbol" charset="2"/>
              </a:rPr>
              <a:t>p</a:t>
            </a:r>
            <a:r>
              <a:rPr lang="en-US" dirty="0"/>
              <a:t> to machine precision:</a:t>
            </a:r>
          </a:p>
          <a:p>
            <a:pPr lvl="1"/>
            <a:r>
              <a:rPr lang="en-US" dirty="0"/>
              <a:t>Fortran: 4*arctan(1.0)</a:t>
            </a:r>
          </a:p>
          <a:p>
            <a:pPr lvl="1"/>
            <a:r>
              <a:rPr lang="en-US" dirty="0"/>
              <a:t>Python: </a:t>
            </a:r>
            <a:r>
              <a:rPr lang="en-US" dirty="0" err="1"/>
              <a:t>np.pi</a:t>
            </a:r>
            <a:r>
              <a:rPr lang="en-US" dirty="0"/>
              <a:t> from </a:t>
            </a:r>
            <a:r>
              <a:rPr lang="en-US" dirty="0" err="1"/>
              <a:t>numpy</a:t>
            </a:r>
            <a:r>
              <a:rPr lang="en-US" dirty="0"/>
              <a:t> package</a:t>
            </a:r>
          </a:p>
          <a:p>
            <a:pPr lvl="1"/>
            <a:r>
              <a:rPr lang="en-US" dirty="0"/>
              <a:t>To avoid confusion with nondimensional pressure (also called “pi”), I call this “</a:t>
            </a:r>
            <a:r>
              <a:rPr lang="en-US" dirty="0" err="1"/>
              <a:t>trigpi</a:t>
            </a:r>
            <a:r>
              <a:rPr lang="en-US" dirty="0"/>
              <a:t>”</a:t>
            </a:r>
          </a:p>
          <a:p>
            <a:r>
              <a:rPr lang="en-US" dirty="0"/>
              <a:t>To avoid </a:t>
            </a:r>
            <a:r>
              <a:rPr lang="en-US" dirty="0" err="1"/>
              <a:t>roundoff</a:t>
            </a:r>
            <a:r>
              <a:rPr lang="en-US" dirty="0"/>
              <a:t> error, advance </a:t>
            </a:r>
            <a:r>
              <a:rPr lang="en-US" i="1" dirty="0"/>
              <a:t>time</a:t>
            </a:r>
            <a:r>
              <a:rPr lang="en-US" dirty="0"/>
              <a:t> as </a:t>
            </a:r>
            <a:r>
              <a:rPr lang="en-US" i="1" dirty="0"/>
              <a:t>time</a:t>
            </a:r>
            <a:r>
              <a:rPr lang="en-US" dirty="0"/>
              <a:t> = (</a:t>
            </a:r>
            <a:r>
              <a:rPr lang="en-US" i="1" dirty="0"/>
              <a:t>n</a:t>
            </a:r>
            <a:r>
              <a:rPr lang="en-US" dirty="0"/>
              <a:t>-1)*</a:t>
            </a:r>
            <a:r>
              <a:rPr lang="en-US" dirty="0" err="1"/>
              <a:t>dt</a:t>
            </a:r>
            <a:r>
              <a:rPr lang="en-US" dirty="0"/>
              <a:t> instead of </a:t>
            </a:r>
            <a:r>
              <a:rPr lang="en-US" i="1" dirty="0"/>
              <a:t>time</a:t>
            </a:r>
            <a:r>
              <a:rPr lang="en-US" dirty="0"/>
              <a:t> = </a:t>
            </a:r>
            <a:r>
              <a:rPr lang="en-US" i="1" dirty="0"/>
              <a:t>time</a:t>
            </a:r>
            <a:r>
              <a:rPr lang="en-US" dirty="0"/>
              <a:t> + </a:t>
            </a:r>
            <a:r>
              <a:rPr lang="en-US" dirty="0" err="1"/>
              <a:t>dt</a:t>
            </a:r>
            <a:r>
              <a:rPr lang="en-US" dirty="0"/>
              <a:t> </a:t>
            </a:r>
            <a:r>
              <a:rPr lang="en-US" b="1" dirty="0"/>
              <a:t>(see Appendix)</a:t>
            </a:r>
          </a:p>
        </p:txBody>
      </p:sp>
      <p:sp>
        <p:nvSpPr>
          <p:cNvPr id="2" name="Slide Number Placeholder 1"/>
          <p:cNvSpPr>
            <a:spLocks noGrp="1"/>
          </p:cNvSpPr>
          <p:nvPr>
            <p:ph type="sldNum" sz="quarter" idx="12"/>
          </p:nvPr>
        </p:nvSpPr>
        <p:spPr/>
        <p:txBody>
          <a:bodyPr/>
          <a:lstStyle/>
          <a:p>
            <a:fld id="{DB0F9FC3-43F9-104D-A56F-01ABBC90AF42}" type="slidenum">
              <a:rPr lang="en-US" smtClean="0"/>
              <a:t>6</a:t>
            </a:fld>
            <a:endParaRPr lang="en-US"/>
          </a:p>
        </p:txBody>
      </p:sp>
    </p:spTree>
    <p:extLst>
      <p:ext uri="{BB962C8B-B14F-4D97-AF65-F5344CB8AC3E}">
        <p14:creationId xmlns:p14="http://schemas.microsoft.com/office/powerpoint/2010/main" val="397706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Periodic boundary conditions</a:t>
            </a:r>
          </a:p>
        </p:txBody>
      </p:sp>
      <p:sp>
        <p:nvSpPr>
          <p:cNvPr id="3" name="Content Placeholder 2"/>
          <p:cNvSpPr>
            <a:spLocks noGrp="1"/>
          </p:cNvSpPr>
          <p:nvPr>
            <p:ph idx="1"/>
          </p:nvPr>
        </p:nvSpPr>
        <p:spPr/>
        <p:txBody>
          <a:bodyPr>
            <a:normAutofit fontScale="92500" lnSpcReduction="20000"/>
          </a:bodyPr>
          <a:lstStyle/>
          <a:p>
            <a:r>
              <a:rPr lang="en-US" dirty="0"/>
              <a:t>For NX points, NX-2 are </a:t>
            </a:r>
            <a:r>
              <a:rPr lang="en-US" b="1" dirty="0"/>
              <a:t>real</a:t>
            </a:r>
            <a:r>
              <a:rPr lang="en-US" dirty="0"/>
              <a:t> points, and the other two (fake) will facilitate application of the boundary conditions (BCs)</a:t>
            </a:r>
          </a:p>
          <a:p>
            <a:r>
              <a:rPr lang="en-US" dirty="0"/>
              <a:t>For periodic BCs (Fortran)</a:t>
            </a:r>
          </a:p>
          <a:p>
            <a:pPr marL="457200" lvl="1" indent="0">
              <a:buNone/>
            </a:pPr>
            <a:r>
              <a:rPr lang="en-US" i="1" dirty="0"/>
              <a:t>    up</a:t>
            </a:r>
            <a:r>
              <a:rPr lang="en-US" dirty="0"/>
              <a:t>(1) = </a:t>
            </a:r>
            <a:r>
              <a:rPr lang="en-US" i="1" dirty="0"/>
              <a:t>up</a:t>
            </a:r>
            <a:r>
              <a:rPr lang="en-US" dirty="0"/>
              <a:t>(nx-1) and </a:t>
            </a:r>
            <a:r>
              <a:rPr lang="en-US" i="1" dirty="0"/>
              <a:t>up</a:t>
            </a:r>
            <a:r>
              <a:rPr lang="en-US" dirty="0"/>
              <a:t>(</a:t>
            </a:r>
            <a:r>
              <a:rPr lang="en-US" dirty="0" err="1"/>
              <a:t>nx</a:t>
            </a:r>
            <a:r>
              <a:rPr lang="en-US" dirty="0"/>
              <a:t>) = </a:t>
            </a:r>
            <a:r>
              <a:rPr lang="en-US" i="1" dirty="0"/>
              <a:t>up</a:t>
            </a:r>
            <a:r>
              <a:rPr lang="en-US" dirty="0"/>
              <a:t>(2)</a:t>
            </a:r>
          </a:p>
          <a:p>
            <a:pPr lvl="1"/>
            <a:r>
              <a:rPr lang="en-US" dirty="0"/>
              <a:t>So, we loop from </a:t>
            </a:r>
            <a:r>
              <a:rPr lang="en-US" i="1" dirty="0" err="1"/>
              <a:t>i</a:t>
            </a:r>
            <a:r>
              <a:rPr lang="en-US" dirty="0"/>
              <a:t> = 2, nx-1 (the real points) and then update the fake points</a:t>
            </a:r>
          </a:p>
          <a:p>
            <a:r>
              <a:rPr lang="en-US" dirty="0"/>
              <a:t>For periodic BCs (zero-based)</a:t>
            </a:r>
          </a:p>
          <a:p>
            <a:pPr marL="457200" lvl="1" indent="0">
              <a:buNone/>
            </a:pPr>
            <a:r>
              <a:rPr lang="en-US" dirty="0"/>
              <a:t>    </a:t>
            </a:r>
            <a:r>
              <a:rPr lang="en-US" i="1" dirty="0"/>
              <a:t>up</a:t>
            </a:r>
            <a:r>
              <a:rPr lang="en-US" dirty="0"/>
              <a:t>(0) = </a:t>
            </a:r>
            <a:r>
              <a:rPr lang="en-US" i="1" dirty="0"/>
              <a:t>up</a:t>
            </a:r>
            <a:r>
              <a:rPr lang="en-US" dirty="0"/>
              <a:t>(nx-2) and </a:t>
            </a:r>
            <a:r>
              <a:rPr lang="en-US" i="1" dirty="0"/>
              <a:t>up</a:t>
            </a:r>
            <a:r>
              <a:rPr lang="en-US" dirty="0"/>
              <a:t>(nx-1) = </a:t>
            </a:r>
            <a:r>
              <a:rPr lang="en-US" i="1" dirty="0"/>
              <a:t>up</a:t>
            </a:r>
            <a:r>
              <a:rPr lang="en-US" dirty="0"/>
              <a:t>(1)</a:t>
            </a:r>
          </a:p>
          <a:p>
            <a:pPr marL="457200" lvl="1" indent="0">
              <a:buNone/>
            </a:pPr>
            <a:r>
              <a:rPr lang="en-US" dirty="0"/>
              <a:t>- So, we loop from </a:t>
            </a:r>
            <a:r>
              <a:rPr lang="en-US" i="1" dirty="0" err="1"/>
              <a:t>i</a:t>
            </a:r>
            <a:r>
              <a:rPr lang="en-US" dirty="0"/>
              <a:t> = 1, nx-2 (the real points) and then update the fake points </a:t>
            </a:r>
          </a:p>
        </p:txBody>
      </p:sp>
      <p:sp>
        <p:nvSpPr>
          <p:cNvPr id="4" name="Slide Number Placeholder 3"/>
          <p:cNvSpPr>
            <a:spLocks noGrp="1"/>
          </p:cNvSpPr>
          <p:nvPr>
            <p:ph type="sldNum" sz="quarter" idx="12"/>
          </p:nvPr>
        </p:nvSpPr>
        <p:spPr/>
        <p:txBody>
          <a:bodyPr/>
          <a:lstStyle/>
          <a:p>
            <a:fld id="{DB0F9FC3-43F9-104D-A56F-01ABBC90AF42}" type="slidenum">
              <a:rPr lang="en-US" smtClean="0"/>
              <a:t>7</a:t>
            </a:fld>
            <a:endParaRPr lang="en-US"/>
          </a:p>
        </p:txBody>
      </p:sp>
    </p:spTree>
    <p:extLst>
      <p:ext uri="{BB962C8B-B14F-4D97-AF65-F5344CB8AC3E}">
        <p14:creationId xmlns:p14="http://schemas.microsoft.com/office/powerpoint/2010/main" val="32184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Logic of fake points (Fortran)</a:t>
            </a:r>
          </a:p>
        </p:txBody>
      </p:sp>
      <p:sp>
        <p:nvSpPr>
          <p:cNvPr id="4" name="Slide Number Placeholder 3"/>
          <p:cNvSpPr>
            <a:spLocks noGrp="1"/>
          </p:cNvSpPr>
          <p:nvPr>
            <p:ph type="sldNum" sz="quarter" idx="12"/>
          </p:nvPr>
        </p:nvSpPr>
        <p:spPr/>
        <p:txBody>
          <a:bodyPr/>
          <a:lstStyle/>
          <a:p>
            <a:fld id="{DB0F9FC3-43F9-104D-A56F-01ABBC90AF42}" type="slidenum">
              <a:rPr lang="en-US" smtClean="0"/>
              <a:t>8</a:t>
            </a:fld>
            <a:endParaRPr lang="en-US"/>
          </a:p>
        </p:txBody>
      </p:sp>
      <p:sp>
        <p:nvSpPr>
          <p:cNvPr id="6" name="Rectangle 5"/>
          <p:cNvSpPr/>
          <p:nvPr/>
        </p:nvSpPr>
        <p:spPr>
          <a:xfrm>
            <a:off x="457200" y="1843762"/>
            <a:ext cx="8229600" cy="3139321"/>
          </a:xfrm>
          <a:prstGeom prst="rect">
            <a:avLst/>
          </a:prstGeom>
          <a:ln w="19050" cmpd="sng">
            <a:solidFill>
              <a:schemeClr val="tx1"/>
            </a:solidFill>
          </a:ln>
        </p:spPr>
        <p:txBody>
          <a:bodyPr wrap="square">
            <a:spAutoFit/>
          </a:bodyPr>
          <a:lstStyle/>
          <a:p>
            <a:r>
              <a:rPr lang="en-US" dirty="0">
                <a:solidFill>
                  <a:srgbClr val="0000FF"/>
                </a:solidFill>
                <a:latin typeface="Courier"/>
                <a:cs typeface="Courier"/>
              </a:rPr>
              <a:t>! solve for up over real points [</a:t>
            </a:r>
            <a:r>
              <a:rPr lang="en-US" dirty="0" err="1">
                <a:solidFill>
                  <a:srgbClr val="0000FF"/>
                </a:solidFill>
                <a:latin typeface="Courier"/>
                <a:cs typeface="Courier"/>
              </a:rPr>
              <a:t>rdx</a:t>
            </a:r>
            <a:r>
              <a:rPr lang="en-US" dirty="0">
                <a:solidFill>
                  <a:srgbClr val="0000FF"/>
                </a:solidFill>
                <a:latin typeface="Courier"/>
                <a:cs typeface="Courier"/>
              </a:rPr>
              <a:t> = 1/dx]</a:t>
            </a:r>
          </a:p>
          <a:p>
            <a:r>
              <a:rPr lang="en-US" dirty="0">
                <a:solidFill>
                  <a:srgbClr val="0000FF"/>
                </a:solidFill>
                <a:latin typeface="Courier"/>
                <a:cs typeface="Courier"/>
              </a:rPr>
              <a:t>    do </a:t>
            </a:r>
            <a:r>
              <a:rPr lang="en-US" dirty="0" err="1">
                <a:solidFill>
                  <a:srgbClr val="0000FF"/>
                </a:solidFill>
                <a:latin typeface="Courier"/>
                <a:cs typeface="Courier"/>
              </a:rPr>
              <a:t>i</a:t>
            </a:r>
            <a:r>
              <a:rPr lang="en-US" dirty="0">
                <a:solidFill>
                  <a:srgbClr val="0000FF"/>
                </a:solidFill>
                <a:latin typeface="Courier"/>
                <a:cs typeface="Courier"/>
              </a:rPr>
              <a:t>=2,nx-1</a:t>
            </a:r>
          </a:p>
          <a:p>
            <a:r>
              <a:rPr lang="en-US" dirty="0">
                <a:solidFill>
                  <a:srgbClr val="0000FF"/>
                </a:solidFill>
                <a:latin typeface="Courier"/>
                <a:cs typeface="Courier"/>
              </a:rPr>
              <a:t>      up(</a:t>
            </a:r>
            <a:r>
              <a:rPr lang="en-US" dirty="0" err="1">
                <a:solidFill>
                  <a:srgbClr val="0000FF"/>
                </a:solidFill>
                <a:latin typeface="Courier"/>
                <a:cs typeface="Courier"/>
              </a:rPr>
              <a:t>i</a:t>
            </a:r>
            <a:r>
              <a:rPr lang="en-US" dirty="0">
                <a:solidFill>
                  <a:srgbClr val="0000FF"/>
                </a:solidFill>
                <a:latin typeface="Courier"/>
                <a:cs typeface="Courier"/>
              </a:rPr>
              <a:t>) = u(</a:t>
            </a:r>
            <a:r>
              <a:rPr lang="en-US" dirty="0" err="1">
                <a:solidFill>
                  <a:srgbClr val="0000FF"/>
                </a:solidFill>
                <a:latin typeface="Courier"/>
                <a:cs typeface="Courier"/>
              </a:rPr>
              <a:t>i</a:t>
            </a:r>
            <a:r>
              <a:rPr lang="en-US" dirty="0">
                <a:solidFill>
                  <a:srgbClr val="0000FF"/>
                </a:solidFill>
                <a:latin typeface="Courier"/>
                <a:cs typeface="Courier"/>
              </a:rPr>
              <a:t>)-c*</a:t>
            </a:r>
            <a:r>
              <a:rPr lang="en-US" dirty="0" err="1">
                <a:solidFill>
                  <a:srgbClr val="0000FF"/>
                </a:solidFill>
                <a:latin typeface="Courier"/>
                <a:cs typeface="Courier"/>
              </a:rPr>
              <a:t>dt</a:t>
            </a:r>
            <a:r>
              <a:rPr lang="en-US" dirty="0">
                <a:solidFill>
                  <a:srgbClr val="0000FF"/>
                </a:solidFill>
                <a:latin typeface="Courier"/>
                <a:cs typeface="Courier"/>
              </a:rPr>
              <a:t>*</a:t>
            </a:r>
            <a:r>
              <a:rPr lang="en-US" dirty="0" err="1">
                <a:solidFill>
                  <a:srgbClr val="0000FF"/>
                </a:solidFill>
                <a:latin typeface="Courier"/>
                <a:cs typeface="Courier"/>
              </a:rPr>
              <a:t>rdx</a:t>
            </a:r>
            <a:r>
              <a:rPr lang="en-US" dirty="0">
                <a:solidFill>
                  <a:srgbClr val="0000FF"/>
                </a:solidFill>
                <a:latin typeface="Courier"/>
                <a:cs typeface="Courier"/>
              </a:rPr>
              <a:t>*(u(</a:t>
            </a:r>
            <a:r>
              <a:rPr lang="en-US" dirty="0" err="1">
                <a:solidFill>
                  <a:srgbClr val="0000FF"/>
                </a:solidFill>
                <a:latin typeface="Courier"/>
                <a:cs typeface="Courier"/>
              </a:rPr>
              <a:t>i</a:t>
            </a:r>
            <a:r>
              <a:rPr lang="en-US" dirty="0">
                <a:solidFill>
                  <a:srgbClr val="0000FF"/>
                </a:solidFill>
                <a:latin typeface="Courier"/>
                <a:cs typeface="Courier"/>
              </a:rPr>
              <a:t>)-u(i-1)) ! needs u(1)!!</a:t>
            </a:r>
          </a:p>
          <a:p>
            <a:r>
              <a:rPr lang="en-US" dirty="0">
                <a:solidFill>
                  <a:srgbClr val="0000FF"/>
                </a:solidFill>
                <a:latin typeface="Courier"/>
                <a:cs typeface="Courier"/>
              </a:rPr>
              <a:t>    </a:t>
            </a:r>
            <a:r>
              <a:rPr lang="en-US" dirty="0" err="1">
                <a:solidFill>
                  <a:srgbClr val="0000FF"/>
                </a:solidFill>
                <a:latin typeface="Courier"/>
                <a:cs typeface="Courier"/>
              </a:rPr>
              <a:t>enddo</a:t>
            </a:r>
            <a:endParaRPr lang="en-US" dirty="0">
              <a:solidFill>
                <a:srgbClr val="0000FF"/>
              </a:solidFill>
              <a:latin typeface="Courier"/>
              <a:cs typeface="Courier"/>
            </a:endParaRPr>
          </a:p>
          <a:p>
            <a:r>
              <a:rPr lang="en-US" dirty="0">
                <a:solidFill>
                  <a:srgbClr val="0000FF"/>
                </a:solidFill>
                <a:latin typeface="Courier"/>
                <a:cs typeface="Courier"/>
              </a:rPr>
              <a:t>! apply boundary conditions on up</a:t>
            </a:r>
          </a:p>
          <a:p>
            <a:r>
              <a:rPr lang="en-US" dirty="0">
                <a:solidFill>
                  <a:srgbClr val="0000FF"/>
                </a:solidFill>
                <a:latin typeface="Courier"/>
                <a:cs typeface="Courier"/>
              </a:rPr>
              <a:t>    up(1)  = up(nx-1)</a:t>
            </a:r>
          </a:p>
          <a:p>
            <a:r>
              <a:rPr lang="en-US" dirty="0">
                <a:solidFill>
                  <a:srgbClr val="0000FF"/>
                </a:solidFill>
                <a:latin typeface="Courier"/>
                <a:cs typeface="Courier"/>
              </a:rPr>
              <a:t>    up(</a:t>
            </a:r>
            <a:r>
              <a:rPr lang="en-US" dirty="0" err="1">
                <a:solidFill>
                  <a:srgbClr val="0000FF"/>
                </a:solidFill>
                <a:latin typeface="Courier"/>
                <a:cs typeface="Courier"/>
              </a:rPr>
              <a:t>nx</a:t>
            </a:r>
            <a:r>
              <a:rPr lang="en-US" dirty="0">
                <a:solidFill>
                  <a:srgbClr val="0000FF"/>
                </a:solidFill>
                <a:latin typeface="Courier"/>
                <a:cs typeface="Courier"/>
              </a:rPr>
              <a:t>) = up(2)</a:t>
            </a:r>
          </a:p>
          <a:p>
            <a:r>
              <a:rPr lang="en-US" dirty="0">
                <a:solidFill>
                  <a:srgbClr val="0000FF"/>
                </a:solidFill>
                <a:latin typeface="Courier"/>
                <a:cs typeface="Courier"/>
              </a:rPr>
              <a:t>! set for the next time step, over real AND FAKE points</a:t>
            </a:r>
          </a:p>
          <a:p>
            <a:r>
              <a:rPr lang="en-US" dirty="0">
                <a:solidFill>
                  <a:srgbClr val="0000FF"/>
                </a:solidFill>
                <a:latin typeface="Courier"/>
                <a:cs typeface="Courier"/>
              </a:rPr>
              <a:t>    do </a:t>
            </a:r>
            <a:r>
              <a:rPr lang="en-US" dirty="0" err="1">
                <a:solidFill>
                  <a:srgbClr val="0000FF"/>
                </a:solidFill>
                <a:latin typeface="Courier"/>
                <a:cs typeface="Courier"/>
              </a:rPr>
              <a:t>i</a:t>
            </a:r>
            <a:r>
              <a:rPr lang="en-US" dirty="0">
                <a:solidFill>
                  <a:srgbClr val="0000FF"/>
                </a:solidFill>
                <a:latin typeface="Courier"/>
                <a:cs typeface="Courier"/>
              </a:rPr>
              <a:t>=1,nx</a:t>
            </a:r>
          </a:p>
          <a:p>
            <a:r>
              <a:rPr lang="en-US" dirty="0">
                <a:solidFill>
                  <a:srgbClr val="0000FF"/>
                </a:solidFill>
                <a:latin typeface="Courier"/>
                <a:cs typeface="Courier"/>
              </a:rPr>
              <a:t>       u(</a:t>
            </a:r>
            <a:r>
              <a:rPr lang="en-US" dirty="0" err="1">
                <a:solidFill>
                  <a:srgbClr val="0000FF"/>
                </a:solidFill>
                <a:latin typeface="Courier"/>
                <a:cs typeface="Courier"/>
              </a:rPr>
              <a:t>i</a:t>
            </a:r>
            <a:r>
              <a:rPr lang="en-US" dirty="0">
                <a:solidFill>
                  <a:srgbClr val="0000FF"/>
                </a:solidFill>
                <a:latin typeface="Courier"/>
                <a:cs typeface="Courier"/>
              </a:rPr>
              <a:t>) = up(</a:t>
            </a:r>
            <a:r>
              <a:rPr lang="en-US" dirty="0" err="1">
                <a:solidFill>
                  <a:srgbClr val="0000FF"/>
                </a:solidFill>
                <a:latin typeface="Courier"/>
                <a:cs typeface="Courier"/>
              </a:rPr>
              <a:t>i</a:t>
            </a:r>
            <a:r>
              <a:rPr lang="en-US" dirty="0">
                <a:solidFill>
                  <a:srgbClr val="0000FF"/>
                </a:solidFill>
                <a:latin typeface="Courier"/>
                <a:cs typeface="Courier"/>
              </a:rPr>
              <a:t>)							  ! creates u(1)!!</a:t>
            </a:r>
          </a:p>
          <a:p>
            <a:r>
              <a:rPr lang="en-US" dirty="0">
                <a:solidFill>
                  <a:srgbClr val="0000FF"/>
                </a:solidFill>
                <a:latin typeface="Courier"/>
                <a:cs typeface="Courier"/>
              </a:rPr>
              <a:t>    </a:t>
            </a:r>
            <a:r>
              <a:rPr lang="en-US" dirty="0" err="1">
                <a:solidFill>
                  <a:srgbClr val="0000FF"/>
                </a:solidFill>
                <a:latin typeface="Courier"/>
                <a:cs typeface="Courier"/>
              </a:rPr>
              <a:t>enddo</a:t>
            </a:r>
            <a:endParaRPr lang="en-US" dirty="0">
              <a:solidFill>
                <a:srgbClr val="0000FF"/>
              </a:solidFill>
              <a:latin typeface="Courier"/>
              <a:cs typeface="Courier"/>
            </a:endParaRPr>
          </a:p>
        </p:txBody>
      </p:sp>
      <p:sp>
        <p:nvSpPr>
          <p:cNvPr id="7" name="TextBox 6"/>
          <p:cNvSpPr txBox="1"/>
          <p:nvPr/>
        </p:nvSpPr>
        <p:spPr>
          <a:xfrm>
            <a:off x="457200" y="5250934"/>
            <a:ext cx="7853432" cy="1477328"/>
          </a:xfrm>
          <a:prstGeom prst="rect">
            <a:avLst/>
          </a:prstGeom>
          <a:noFill/>
        </p:spPr>
        <p:txBody>
          <a:bodyPr wrap="none" rtlCol="0">
            <a:spAutoFit/>
          </a:bodyPr>
          <a:lstStyle/>
          <a:p>
            <a:r>
              <a:rPr lang="en-US" dirty="0"/>
              <a:t>• Fake points help </a:t>
            </a:r>
            <a:r>
              <a:rPr lang="en-US" b="1" dirty="0"/>
              <a:t>avoid IF statements </a:t>
            </a:r>
            <a:r>
              <a:rPr lang="en-US" dirty="0"/>
              <a:t>that make code harder to read, more likely</a:t>
            </a:r>
          </a:p>
          <a:p>
            <a:r>
              <a:rPr lang="en-US" dirty="0"/>
              <a:t>	to contain errors</a:t>
            </a:r>
          </a:p>
          <a:p>
            <a:r>
              <a:rPr lang="en-US" dirty="0"/>
              <a:t>• When time loop repeats, don’t need special handling for u(1), since it’s been</a:t>
            </a:r>
          </a:p>
          <a:p>
            <a:r>
              <a:rPr lang="en-US" dirty="0"/>
              <a:t>	taken care of </a:t>
            </a:r>
          </a:p>
          <a:p>
            <a:r>
              <a:rPr lang="en-US" dirty="0"/>
              <a:t>• Facilitates application of all boundary condition types, not just periodic</a:t>
            </a:r>
          </a:p>
        </p:txBody>
      </p:sp>
      <p:sp>
        <p:nvSpPr>
          <p:cNvPr id="8" name="TextBox 7"/>
          <p:cNvSpPr txBox="1"/>
          <p:nvPr/>
        </p:nvSpPr>
        <p:spPr>
          <a:xfrm>
            <a:off x="381000" y="1499830"/>
            <a:ext cx="2678851" cy="369332"/>
          </a:xfrm>
          <a:prstGeom prst="rect">
            <a:avLst/>
          </a:prstGeom>
          <a:noFill/>
        </p:spPr>
        <p:txBody>
          <a:bodyPr wrap="none" rtlCol="0">
            <a:spAutoFit/>
          </a:bodyPr>
          <a:lstStyle/>
          <a:p>
            <a:r>
              <a:rPr lang="en-US" i="1" dirty="0"/>
              <a:t>Part of time stepping loop</a:t>
            </a:r>
          </a:p>
        </p:txBody>
      </p:sp>
    </p:spTree>
    <p:extLst>
      <p:ext uri="{BB962C8B-B14F-4D97-AF65-F5344CB8AC3E}">
        <p14:creationId xmlns:p14="http://schemas.microsoft.com/office/powerpoint/2010/main" val="1870427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problem</a:t>
            </a:r>
          </a:p>
        </p:txBody>
      </p:sp>
      <p:sp>
        <p:nvSpPr>
          <p:cNvPr id="3" name="Content Placeholder 2"/>
          <p:cNvSpPr>
            <a:spLocks noGrp="1"/>
          </p:cNvSpPr>
          <p:nvPr>
            <p:ph idx="1"/>
          </p:nvPr>
        </p:nvSpPr>
        <p:spPr/>
        <p:txBody>
          <a:bodyPr>
            <a:normAutofit fontScale="77500" lnSpcReduction="20000"/>
          </a:bodyPr>
          <a:lstStyle/>
          <a:p>
            <a:r>
              <a:rPr lang="en-US" dirty="0"/>
              <a:t>Let </a:t>
            </a:r>
            <a:r>
              <a:rPr lang="en-US" b="1" dirty="0"/>
              <a:t>c’ = </a:t>
            </a:r>
            <a:r>
              <a:rPr lang="en-US" b="1" dirty="0" err="1"/>
              <a:t>c∆t</a:t>
            </a:r>
            <a:r>
              <a:rPr lang="en-US" b="1" dirty="0"/>
              <a:t>/∆x </a:t>
            </a:r>
            <a:r>
              <a:rPr lang="en-US" dirty="0"/>
              <a:t>(by definition)</a:t>
            </a:r>
          </a:p>
          <a:p>
            <a:r>
              <a:rPr lang="en-US" u="sng" dirty="0"/>
              <a:t>Test</a:t>
            </a:r>
            <a:r>
              <a:rPr lang="en-US" dirty="0"/>
              <a:t>: c = 1.0, </a:t>
            </a:r>
            <a:r>
              <a:rPr lang="en-US" dirty="0" err="1"/>
              <a:t>dt</a:t>
            </a:r>
            <a:r>
              <a:rPr lang="en-US" dirty="0"/>
              <a:t> = 1.0, dx = 1.0, so </a:t>
            </a:r>
            <a:r>
              <a:rPr lang="en-US" b="1" dirty="0"/>
              <a:t>c’ = 1.0</a:t>
            </a:r>
          </a:p>
          <a:p>
            <a:r>
              <a:rPr lang="en-US" dirty="0"/>
              <a:t>NX = 52 (50 real points)</a:t>
            </a:r>
          </a:p>
          <a:p>
            <a:r>
              <a:rPr lang="en-US" dirty="0"/>
              <a:t>NT = 50 (</a:t>
            </a:r>
            <a:r>
              <a:rPr lang="en-US" i="1" dirty="0" err="1"/>
              <a:t>timend</a:t>
            </a:r>
            <a:r>
              <a:rPr lang="en-US" dirty="0"/>
              <a:t> = 50 since </a:t>
            </a:r>
            <a:r>
              <a:rPr lang="en-US" dirty="0" err="1"/>
              <a:t>dt</a:t>
            </a:r>
            <a:r>
              <a:rPr lang="en-US" dirty="0"/>
              <a:t> = 1.0)</a:t>
            </a:r>
          </a:p>
          <a:p>
            <a:r>
              <a:rPr lang="en-US" dirty="0"/>
              <a:t>Wavelength L = 50∆x (one sine wave in domain), with amplitude 1.0</a:t>
            </a:r>
          </a:p>
          <a:p>
            <a:r>
              <a:rPr lang="en-US" dirty="0"/>
              <a:t>Execute for one revolution</a:t>
            </a:r>
          </a:p>
          <a:p>
            <a:r>
              <a:rPr lang="en-US" dirty="0"/>
              <a:t>Plot on next slide shows initial condition (&amp; exact solution) and upstream approximation after one revolution for test</a:t>
            </a:r>
          </a:p>
          <a:p>
            <a:r>
              <a:rPr lang="en-US" b="1" dirty="0"/>
              <a:t>For c’ = 1.0, there should be no significant error</a:t>
            </a:r>
            <a:r>
              <a:rPr lang="en-US" dirty="0"/>
              <a:t> (so this is your model test)</a:t>
            </a:r>
          </a:p>
          <a:p>
            <a:r>
              <a:rPr lang="en-US" i="1" dirty="0"/>
              <a:t>We will manipulate c’ by changing ∆t</a:t>
            </a:r>
          </a:p>
        </p:txBody>
      </p:sp>
      <p:sp>
        <p:nvSpPr>
          <p:cNvPr id="4" name="Slide Number Placeholder 3"/>
          <p:cNvSpPr>
            <a:spLocks noGrp="1"/>
          </p:cNvSpPr>
          <p:nvPr>
            <p:ph type="sldNum" sz="quarter" idx="12"/>
          </p:nvPr>
        </p:nvSpPr>
        <p:spPr/>
        <p:txBody>
          <a:bodyPr/>
          <a:lstStyle/>
          <a:p>
            <a:fld id="{DB0F9FC3-43F9-104D-A56F-01ABBC90AF42}" type="slidenum">
              <a:rPr lang="en-US" smtClean="0"/>
              <a:t>9</a:t>
            </a:fld>
            <a:endParaRPr lang="en-US"/>
          </a:p>
        </p:txBody>
      </p:sp>
    </p:spTree>
    <p:extLst>
      <p:ext uri="{BB962C8B-B14F-4D97-AF65-F5344CB8AC3E}">
        <p14:creationId xmlns:p14="http://schemas.microsoft.com/office/powerpoint/2010/main" val="4235562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12161</TotalTime>
  <Words>2584</Words>
  <Application>Microsoft Macintosh PowerPoint</Application>
  <PresentationFormat>On-screen Show (4:3)</PresentationFormat>
  <Paragraphs>238</Paragraphs>
  <Slides>28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vt:lpstr>
      <vt:lpstr>Symbol</vt:lpstr>
      <vt:lpstr>Office Theme</vt:lpstr>
      <vt:lpstr>Model Task #0A:  Programming the 1D upstream scheme</vt:lpstr>
      <vt:lpstr>Overview</vt:lpstr>
      <vt:lpstr>Problem</vt:lpstr>
      <vt:lpstr>Explicit form</vt:lpstr>
      <vt:lpstr>Program structure</vt:lpstr>
      <vt:lpstr>Tips</vt:lpstr>
      <vt:lpstr>Periodic boundary conditions</vt:lpstr>
      <vt:lpstr>Logic of fake points (Fortran)</vt:lpstr>
      <vt:lpstr>Test problem</vt:lpstr>
      <vt:lpstr>After 1 revolution</vt:lpstr>
      <vt:lpstr>Initial condition for u (Fortran)</vt:lpstr>
      <vt:lpstr>Exact solution for u at time step n</vt:lpstr>
      <vt:lpstr>Errors</vt:lpstr>
      <vt:lpstr>Amplitude and phase errors (Fig. 4.3 from notes)</vt:lpstr>
      <vt:lpstr>Amplitude error</vt:lpstr>
      <vt:lpstr>Phase error</vt:lpstr>
      <vt:lpstr>Experiments</vt:lpstr>
      <vt:lpstr>Experiment #1</vt:lpstr>
      <vt:lpstr>Experiment #2</vt:lpstr>
      <vt:lpstr>Experiment #3</vt:lpstr>
      <vt:lpstr>Experiment #4</vt:lpstr>
      <vt:lpstr>Experiment #5</vt:lpstr>
      <vt:lpstr>Experiment #6</vt:lpstr>
      <vt:lpstr>Exp. 6 initial condition and exact solution</vt:lpstr>
      <vt:lpstr>Appendix: roundoff error</vt:lpstr>
      <vt:lpstr>Test #1</vt:lpstr>
      <vt:lpstr>Test #2</vt:lpstr>
      <vt:lpstr>Questions for thought</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Task 0A</dc:title>
  <dc:creator>Robert Fovell</dc:creator>
  <cp:lastModifiedBy>Fovell, Robert</cp:lastModifiedBy>
  <cp:revision>135</cp:revision>
  <dcterms:created xsi:type="dcterms:W3CDTF">2015-08-13T15:50:50Z</dcterms:created>
  <dcterms:modified xsi:type="dcterms:W3CDTF">2021-08-23T14:56:33Z</dcterms:modified>
</cp:coreProperties>
</file>