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76" r:id="rId4"/>
    <p:sldId id="259" r:id="rId5"/>
    <p:sldId id="287" r:id="rId6"/>
    <p:sldId id="260" r:id="rId7"/>
    <p:sldId id="263" r:id="rId8"/>
    <p:sldId id="262" r:id="rId9"/>
    <p:sldId id="265" r:id="rId10"/>
    <p:sldId id="266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5" r:id="rId24"/>
    <p:sldId id="268" r:id="rId25"/>
    <p:sldId id="283" r:id="rId26"/>
    <p:sldId id="286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">
          <p15:clr>
            <a:srgbClr val="A4A3A4"/>
          </p15:clr>
        </p15:guide>
        <p15:guide id="2" pos="2880">
          <p15:clr>
            <a:srgbClr val="A4A3A4"/>
          </p15:clr>
        </p15:guide>
        <p15:guide id="3" pos="2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6208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360" y="184"/>
      </p:cViewPr>
      <p:guideLst>
        <p:guide orient="horz" pos="1"/>
        <p:guide pos="2880"/>
        <p:guide pos="2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ovell:Dropbox:ATM562:upstream_scheme_new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Upstream &amp; LF approximation to u_t = -cu_x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upstream!$J$1</c:f>
              <c:strCache>
                <c:ptCount val="1"/>
                <c:pt idx="0">
                  <c:v>exact</c:v>
                </c:pt>
              </c:strCache>
            </c:strRef>
          </c:tx>
          <c:spPr>
            <a:ln w="76200" cmpd="sng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upstream!$G$2:$G$51</c:f>
              <c:numCache>
                <c:formatCode>General</c:formatCode>
                <c:ptCount val="5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</c:numCache>
            </c:numRef>
          </c:xVal>
          <c:yVal>
            <c:numRef>
              <c:f>upstream!$J$2:$J$51</c:f>
              <c:numCache>
                <c:formatCode>General</c:formatCode>
                <c:ptCount val="50"/>
                <c:pt idx="0" formatCode="0.00E+00">
                  <c:v>-1.74845553E-7</c:v>
                </c:pt>
                <c:pt idx="1">
                  <c:v>0.125332639</c:v>
                </c:pt>
                <c:pt idx="2">
                  <c:v>0.24868981500000001</c:v>
                </c:pt>
                <c:pt idx="3">
                  <c:v>0.36812409800000001</c:v>
                </c:pt>
                <c:pt idx="4">
                  <c:v>0.48175370699999998</c:v>
                </c:pt>
                <c:pt idx="5">
                  <c:v>0.58778494599999997</c:v>
                </c:pt>
                <c:pt idx="6">
                  <c:v>0.684546828</c:v>
                </c:pt>
                <c:pt idx="7">
                  <c:v>0.77051305800000003</c:v>
                </c:pt>
                <c:pt idx="8">
                  <c:v>0.84432780699999999</c:v>
                </c:pt>
                <c:pt idx="9">
                  <c:v>0.90482699899999997</c:v>
                </c:pt>
                <c:pt idx="10">
                  <c:v>0.95105647999999998</c:v>
                </c:pt>
                <c:pt idx="11">
                  <c:v>0.98228722800000001</c:v>
                </c:pt>
                <c:pt idx="12">
                  <c:v>0.998026729</c:v>
                </c:pt>
                <c:pt idx="13">
                  <c:v>0.998026729</c:v>
                </c:pt>
                <c:pt idx="14">
                  <c:v>0.98228722800000001</c:v>
                </c:pt>
                <c:pt idx="15">
                  <c:v>0.95105660000000003</c:v>
                </c:pt>
                <c:pt idx="16">
                  <c:v>0.90482717800000001</c:v>
                </c:pt>
                <c:pt idx="17">
                  <c:v>0.844328046</c:v>
                </c:pt>
                <c:pt idx="18">
                  <c:v>0.77051335600000004</c:v>
                </c:pt>
                <c:pt idx="19">
                  <c:v>0.68454724600000005</c:v>
                </c:pt>
                <c:pt idx="20">
                  <c:v>0.58778536299999995</c:v>
                </c:pt>
                <c:pt idx="21">
                  <c:v>0.48175370699999998</c:v>
                </c:pt>
                <c:pt idx="22">
                  <c:v>0.36812478300000001</c:v>
                </c:pt>
                <c:pt idx="23">
                  <c:v>0.24869006900000001</c:v>
                </c:pt>
                <c:pt idx="24">
                  <c:v>0.125333369</c:v>
                </c:pt>
                <c:pt idx="25" formatCode="0.00E+00">
                  <c:v>8.7422776600000006E-8</c:v>
                </c:pt>
                <c:pt idx="26">
                  <c:v>-0.125333205</c:v>
                </c:pt>
                <c:pt idx="27">
                  <c:v>-0.24868990499999999</c:v>
                </c:pt>
                <c:pt idx="28">
                  <c:v>-0.36812439600000002</c:v>
                </c:pt>
                <c:pt idx="29">
                  <c:v>-0.48175355800000003</c:v>
                </c:pt>
                <c:pt idx="30">
                  <c:v>-0.58778518400000002</c:v>
                </c:pt>
                <c:pt idx="31">
                  <c:v>-0.68454706700000001</c:v>
                </c:pt>
                <c:pt idx="32">
                  <c:v>-0.77051323699999996</c:v>
                </c:pt>
                <c:pt idx="33">
                  <c:v>-0.84432786699999995</c:v>
                </c:pt>
                <c:pt idx="34">
                  <c:v>-0.90482699899999997</c:v>
                </c:pt>
                <c:pt idx="35">
                  <c:v>-0.95105647999999998</c:v>
                </c:pt>
                <c:pt idx="36">
                  <c:v>-0.98228722800000001</c:v>
                </c:pt>
                <c:pt idx="37">
                  <c:v>-0.998026729</c:v>
                </c:pt>
                <c:pt idx="38">
                  <c:v>-0.998026729</c:v>
                </c:pt>
                <c:pt idx="39">
                  <c:v>-0.98228728799999998</c:v>
                </c:pt>
                <c:pt idx="40">
                  <c:v>-0.95105653999999995</c:v>
                </c:pt>
                <c:pt idx="41">
                  <c:v>-0.90482705799999996</c:v>
                </c:pt>
                <c:pt idx="42">
                  <c:v>-0.84432792700000003</c:v>
                </c:pt>
                <c:pt idx="43">
                  <c:v>-0.77051329599999996</c:v>
                </c:pt>
                <c:pt idx="44">
                  <c:v>-0.68454712600000001</c:v>
                </c:pt>
                <c:pt idx="45">
                  <c:v>-0.58778524399999998</c:v>
                </c:pt>
                <c:pt idx="46">
                  <c:v>-0.48175370699999998</c:v>
                </c:pt>
                <c:pt idx="47">
                  <c:v>-0.36812454500000003</c:v>
                </c:pt>
                <c:pt idx="48">
                  <c:v>-0.24868990499999999</c:v>
                </c:pt>
                <c:pt idx="49">
                  <c:v>-0.12533323499999999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5F-024E-8F31-E9539070736D}"/>
            </c:ext>
          </c:extLst>
        </c:ser>
        <c:ser>
          <c:idx val="0"/>
          <c:order val="1"/>
          <c:tx>
            <c:strRef>
              <c:f>upstream!$O$1</c:f>
              <c:strCache>
                <c:ptCount val="1"/>
                <c:pt idx="0">
                  <c:v>upstream (cfl=0.5, 10 rev)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upstream!$G$2:$G$51</c:f>
              <c:numCache>
                <c:formatCode>General</c:formatCode>
                <c:ptCount val="5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</c:numCache>
            </c:numRef>
          </c:xVal>
          <c:yVal>
            <c:numRef>
              <c:f>upstream!$O$2:$O$51</c:f>
              <c:numCache>
                <c:formatCode>0.00E+00</c:formatCode>
                <c:ptCount val="50"/>
                <c:pt idx="0">
                  <c:v>-2.7939677200000002E-9</c:v>
                </c:pt>
                <c:pt idx="1">
                  <c:v>1.7387555900000001E-2</c:v>
                </c:pt>
                <c:pt idx="2">
                  <c:v>3.4500900700000003E-2</c:v>
                </c:pt>
                <c:pt idx="3">
                  <c:v>5.1070146300000001E-2</c:v>
                </c:pt>
                <c:pt idx="4">
                  <c:v>6.6833980400000007E-2</c:v>
                </c:pt>
                <c:pt idx="5">
                  <c:v>8.1543803200000001E-2</c:v>
                </c:pt>
                <c:pt idx="6">
                  <c:v>9.4967633499999995E-2</c:v>
                </c:pt>
                <c:pt idx="7" formatCode="General">
                  <c:v>0.106893763</c:v>
                </c:pt>
                <c:pt idx="8" formatCode="General">
                  <c:v>0.117134117</c:v>
                </c:pt>
                <c:pt idx="9" formatCode="General">
                  <c:v>0.125527203</c:v>
                </c:pt>
                <c:pt idx="10" formatCode="General">
                  <c:v>0.131940633</c:v>
                </c:pt>
                <c:pt idx="11" formatCode="General">
                  <c:v>0.13627329499999999</c:v>
                </c:pt>
                <c:pt idx="12" formatCode="General">
                  <c:v>0.138456836</c:v>
                </c:pt>
                <c:pt idx="13" formatCode="General">
                  <c:v>0.138456836</c:v>
                </c:pt>
                <c:pt idx="14" formatCode="General">
                  <c:v>0.13627329499999999</c:v>
                </c:pt>
                <c:pt idx="15" formatCode="General">
                  <c:v>0.131940633</c:v>
                </c:pt>
                <c:pt idx="16" formatCode="General">
                  <c:v>0.12552717299999999</c:v>
                </c:pt>
                <c:pt idx="17" formatCode="General">
                  <c:v>0.117134102</c:v>
                </c:pt>
                <c:pt idx="18" formatCode="General">
                  <c:v>0.106893748</c:v>
                </c:pt>
                <c:pt idx="19">
                  <c:v>9.4967618599999998E-2</c:v>
                </c:pt>
                <c:pt idx="20">
                  <c:v>8.1543788300000003E-2</c:v>
                </c:pt>
                <c:pt idx="21">
                  <c:v>6.6833965499999995E-2</c:v>
                </c:pt>
                <c:pt idx="22">
                  <c:v>5.10701239E-2</c:v>
                </c:pt>
                <c:pt idx="23">
                  <c:v>3.4500878300000003E-2</c:v>
                </c:pt>
                <c:pt idx="24">
                  <c:v>1.73875317E-2</c:v>
                </c:pt>
                <c:pt idx="25">
                  <c:v>-2.7008354700000002E-8</c:v>
                </c:pt>
                <c:pt idx="26">
                  <c:v>-1.7387585699999999E-2</c:v>
                </c:pt>
                <c:pt idx="27">
                  <c:v>-3.4500930499999999E-2</c:v>
                </c:pt>
                <c:pt idx="28">
                  <c:v>-5.1070176100000003E-2</c:v>
                </c:pt>
                <c:pt idx="29">
                  <c:v>-6.6834010200000002E-2</c:v>
                </c:pt>
                <c:pt idx="30">
                  <c:v>-8.1543832999999996E-2</c:v>
                </c:pt>
                <c:pt idx="31">
                  <c:v>-9.4967663300000005E-2</c:v>
                </c:pt>
                <c:pt idx="32" formatCode="General">
                  <c:v>-0.106893793</c:v>
                </c:pt>
                <c:pt idx="33" formatCode="General">
                  <c:v>-0.11713414599999999</c:v>
                </c:pt>
                <c:pt idx="34" formatCode="General">
                  <c:v>-0.12552723299999999</c:v>
                </c:pt>
                <c:pt idx="35" formatCode="General">
                  <c:v>-0.13194066300000001</c:v>
                </c:pt>
                <c:pt idx="36" formatCode="General">
                  <c:v>-0.136273324</c:v>
                </c:pt>
                <c:pt idx="37" formatCode="General">
                  <c:v>-0.13845686600000001</c:v>
                </c:pt>
                <c:pt idx="38" formatCode="General">
                  <c:v>-0.13845686600000001</c:v>
                </c:pt>
                <c:pt idx="39" formatCode="General">
                  <c:v>-0.136273324</c:v>
                </c:pt>
                <c:pt idx="40" formatCode="General">
                  <c:v>-0.13194066300000001</c:v>
                </c:pt>
                <c:pt idx="41" formatCode="General">
                  <c:v>-0.125527203</c:v>
                </c:pt>
                <c:pt idx="42" formatCode="General">
                  <c:v>-0.117134131</c:v>
                </c:pt>
                <c:pt idx="43" formatCode="General">
                  <c:v>-0.10689377799999999</c:v>
                </c:pt>
                <c:pt idx="44">
                  <c:v>-9.4967648399999993E-2</c:v>
                </c:pt>
                <c:pt idx="45">
                  <c:v>-8.1543818099999998E-2</c:v>
                </c:pt>
                <c:pt idx="46">
                  <c:v>-6.6833995300000004E-2</c:v>
                </c:pt>
                <c:pt idx="47">
                  <c:v>-5.1070153700000002E-2</c:v>
                </c:pt>
                <c:pt idx="48">
                  <c:v>-3.4500908099999998E-2</c:v>
                </c:pt>
                <c:pt idx="49">
                  <c:v>-1.7387561499999999E-2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5F-024E-8F31-E9539070736D}"/>
            </c:ext>
          </c:extLst>
        </c:ser>
        <c:ser>
          <c:idx val="2"/>
          <c:order val="2"/>
          <c:tx>
            <c:strRef>
              <c:f>upstream!$P$1</c:f>
              <c:strCache>
                <c:ptCount val="1"/>
                <c:pt idx="0">
                  <c:v>leapfrog (cfl=0.5, 10 rev, d2t wasn't dt)</c:v>
                </c:pt>
              </c:strCache>
            </c:strRef>
          </c:tx>
          <c:marker>
            <c:symbol val="none"/>
          </c:marker>
          <c:xVal>
            <c:numRef>
              <c:f>upstream!$G$2:$G$51</c:f>
              <c:numCache>
                <c:formatCode>General</c:formatCode>
                <c:ptCount val="5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</c:numCache>
            </c:numRef>
          </c:xVal>
          <c:yVal>
            <c:numRef>
              <c:f>upstream!$P$2:$P$51</c:f>
              <c:numCache>
                <c:formatCode>0.00E+00</c:formatCode>
                <c:ptCount val="50"/>
                <c:pt idx="0">
                  <c:v>0.124072351</c:v>
                </c:pt>
                <c:pt idx="1">
                  <c:v>0.24843718100000001</c:v>
                </c:pt>
                <c:pt idx="2">
                  <c:v>0.36888393800000002</c:v>
                </c:pt>
                <c:pt idx="3">
                  <c:v>0.483513623</c:v>
                </c:pt>
                <c:pt idx="4">
                  <c:v>0.59051728199999998</c:v>
                </c:pt>
                <c:pt idx="5">
                  <c:v>0.68820786499999997</c:v>
                </c:pt>
                <c:pt idx="6">
                  <c:v>0.77504539500000003</c:v>
                </c:pt>
                <c:pt idx="7" formatCode="General">
                  <c:v>0.84966057500000003</c:v>
                </c:pt>
                <c:pt idx="8" formatCode="General">
                  <c:v>0.91087651300000005</c:v>
                </c:pt>
                <c:pt idx="9" formatCode="General">
                  <c:v>0.95772623999999995</c:v>
                </c:pt>
                <c:pt idx="10" formatCode="General">
                  <c:v>0.98947137600000001</c:v>
                </c:pt>
                <c:pt idx="11" formatCode="General">
                  <c:v>1.0056137999999999</c:v>
                </c:pt>
                <c:pt idx="12" formatCode="General">
                  <c:v>1.0058958499999999</c:v>
                </c:pt>
                <c:pt idx="13" formatCode="General">
                  <c:v>0.99031495999999997</c:v>
                </c:pt>
                <c:pt idx="14" formatCode="General">
                  <c:v>0.95911598200000003</c:v>
                </c:pt>
                <c:pt idx="15" formatCode="General">
                  <c:v>0.91279143100000004</c:v>
                </c:pt>
                <c:pt idx="16" formatCode="General">
                  <c:v>0.85207068900000005</c:v>
                </c:pt>
                <c:pt idx="17" formatCode="General">
                  <c:v>0.77791291500000004</c:v>
                </c:pt>
                <c:pt idx="18" formatCode="General">
                  <c:v>0.69148689500000005</c:v>
                </c:pt>
                <c:pt idx="19">
                  <c:v>0.59415626499999996</c:v>
                </c:pt>
                <c:pt idx="20">
                  <c:v>0.48745527900000002</c:v>
                </c:pt>
                <c:pt idx="21">
                  <c:v>0.373066008</c:v>
                </c:pt>
                <c:pt idx="22">
                  <c:v>0.25279328200000001</c:v>
                </c:pt>
                <c:pt idx="23">
                  <c:v>0.128535122</c:v>
                </c:pt>
                <c:pt idx="24">
                  <c:v>2.2482276E-3</c:v>
                </c:pt>
                <c:pt idx="25">
                  <c:v>-0.124071687</c:v>
                </c:pt>
                <c:pt idx="26">
                  <c:v>-0.24843753900000001</c:v>
                </c:pt>
                <c:pt idx="27">
                  <c:v>-0.36888399700000002</c:v>
                </c:pt>
                <c:pt idx="28">
                  <c:v>-0.48351350399999998</c:v>
                </c:pt>
                <c:pt idx="29">
                  <c:v>-0.59051752099999999</c:v>
                </c:pt>
                <c:pt idx="30">
                  <c:v>-0.68820857999999996</c:v>
                </c:pt>
                <c:pt idx="31">
                  <c:v>-0.77504599100000005</c:v>
                </c:pt>
                <c:pt idx="32" formatCode="General">
                  <c:v>-0.84966009899999995</c:v>
                </c:pt>
                <c:pt idx="33" formatCode="General">
                  <c:v>-0.91087573799999999</c:v>
                </c:pt>
                <c:pt idx="34" formatCode="General">
                  <c:v>-0.95772576300000001</c:v>
                </c:pt>
                <c:pt idx="35" formatCode="General">
                  <c:v>-0.98947197200000003</c:v>
                </c:pt>
                <c:pt idx="36" formatCode="General">
                  <c:v>-1.00561368</c:v>
                </c:pt>
                <c:pt idx="37" formatCode="General">
                  <c:v>-1.0058959700000001</c:v>
                </c:pt>
                <c:pt idx="38" formatCode="General">
                  <c:v>-0.99031549699999999</c:v>
                </c:pt>
                <c:pt idx="39" formatCode="General">
                  <c:v>-0.95911478999999999</c:v>
                </c:pt>
                <c:pt idx="40" formatCode="General">
                  <c:v>-0.91279196699999998</c:v>
                </c:pt>
                <c:pt idx="41" formatCode="General">
                  <c:v>-0.85207033200000004</c:v>
                </c:pt>
                <c:pt idx="42" formatCode="General">
                  <c:v>-0.77791309399999997</c:v>
                </c:pt>
                <c:pt idx="43" formatCode="General">
                  <c:v>-0.691486716</c:v>
                </c:pt>
                <c:pt idx="44">
                  <c:v>-0.59415626499999996</c:v>
                </c:pt>
                <c:pt idx="45">
                  <c:v>-0.48745364000000002</c:v>
                </c:pt>
                <c:pt idx="46">
                  <c:v>-0.37306609699999999</c:v>
                </c:pt>
                <c:pt idx="47">
                  <c:v>-0.25279429599999997</c:v>
                </c:pt>
                <c:pt idx="48">
                  <c:v>-0.128534287</c:v>
                </c:pt>
                <c:pt idx="49">
                  <c:v>-2.2481381899999999E-3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55F-024E-8F31-E95390707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1895320"/>
        <c:axId val="-2109658648"/>
      </c:scatterChart>
      <c:valAx>
        <c:axId val="-2121895320"/>
        <c:scaling>
          <c:orientation val="minMax"/>
          <c:max val="5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-2109658648"/>
        <c:crosses val="autoZero"/>
        <c:crossBetween val="midCat"/>
      </c:valAx>
      <c:valAx>
        <c:axId val="-2109658648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crossAx val="-2121895320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2B511-0695-0D44-A6E5-617041EC4091}" type="datetimeFigureOut">
              <a:rPr lang="en-US" smtClean="0"/>
              <a:t>9/1/21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AB685-159C-7E44-AD37-E3E2A1143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8648-B447-734C-9A0E-1E322DF36CAC}" type="datetimeFigureOut">
              <a:rPr lang="en-US" smtClean="0"/>
              <a:t>9/1/21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CB52C-AB02-6A47-8A88-DC17FB8A7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6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cancel out the common 2 factor.  Will see why.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CB52C-AB02-6A47-8A88-DC17FB8A74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 that contours are</a:t>
            </a:r>
            <a:r>
              <a:rPr lang="en-US" baseline="0" dirty="0"/>
              <a:t> nearly vertical is a good thing </a:t>
            </a:r>
            <a:r>
              <a:rPr lang="mr-IN" baseline="0" dirty="0"/>
              <a:t>–</a:t>
            </a:r>
            <a:r>
              <a:rPr lang="en-US" baseline="0" dirty="0"/>
              <a:t> not very sensitive to time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CB52C-AB02-6A47-8A88-DC17FB8A74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7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MPAS has reverted to an RK2.  Less accurate but time stepping was not seen as a major source of error, plus RK2 allows longer time steps than RK3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CB52C-AB02-6A47-8A88-DC17FB8A74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68B1-C2E2-A74B-B0F0-1B6C4754CEC4}" type="datetime1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3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4019-3A0B-AB44-B414-D8BE0A2B27C2}" type="datetime1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5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A3A5-3922-D24F-92C1-165E5B8D6697}" type="datetime1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9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F183-7581-1D48-8685-FA258D6A5304}" type="datetime1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7375-889D-974C-9BBD-46EBCFDE7806}" type="datetime1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3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41A0-4057-5A43-82E5-F02941E58088}" type="datetime1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AD58-A884-FE4C-9D5B-70D3A8E4A40B}" type="datetime1">
              <a:rPr lang="en-US" smtClean="0"/>
              <a:t>9/1/21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3208-E02F-7F4A-8AA0-FAFAEF7E0A48}" type="datetime1">
              <a:rPr lang="en-US" smtClean="0"/>
              <a:t>9/1/21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2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414C-EDCE-AF49-BF65-C9F1B4AD35BC}" type="datetime1">
              <a:rPr lang="en-US" smtClean="0"/>
              <a:t>9/1/21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7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63C7-212C-2B4D-A135-92D04554FDEC}" type="datetime1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1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A53D-768A-6F4D-821B-87572680AB41}" type="datetime1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7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7E29E-37F9-3C4C-83F6-515487A83C6F}" type="datetime1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9AF07-10D3-5447-B214-593C0FA3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Task #0B: </a:t>
            </a:r>
            <a:br>
              <a:rPr lang="en-US" dirty="0"/>
            </a:br>
            <a:r>
              <a:rPr lang="en-US" dirty="0"/>
              <a:t>Leapfrog (LF) and </a:t>
            </a:r>
            <a:r>
              <a:rPr lang="en-US" dirty="0" err="1"/>
              <a:t>Runge-Kutta</a:t>
            </a:r>
            <a:r>
              <a:rPr lang="en-US" dirty="0"/>
              <a:t> (RK) schemes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ATM 562 </a:t>
            </a:r>
          </a:p>
          <a:p>
            <a:r>
              <a:rPr lang="en-US" dirty="0"/>
              <a:t>Fall 2021</a:t>
            </a:r>
          </a:p>
          <a:p>
            <a:r>
              <a:rPr lang="en-US" dirty="0"/>
              <a:t>Fovell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2303" y="24405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! Initialize constants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d2x = dx + dx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</a:t>
            </a:r>
            <a:r>
              <a:rPr lang="en-US" sz="1400" b="1" dirty="0">
                <a:latin typeface="Courier"/>
                <a:cs typeface="Courier"/>
              </a:rPr>
              <a:t>d2t = </a:t>
            </a:r>
            <a:r>
              <a:rPr lang="en-US" sz="1400" b="1" dirty="0" err="1">
                <a:latin typeface="Courier"/>
                <a:cs typeface="Courier"/>
              </a:rPr>
              <a:t>dt</a:t>
            </a:r>
            <a:endParaRPr lang="en-US" sz="1400" b="1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! Initialize u(</a:t>
            </a:r>
            <a:r>
              <a:rPr lang="en-US" sz="1400" dirty="0" err="1">
                <a:latin typeface="Courier"/>
                <a:cs typeface="Courier"/>
              </a:rPr>
              <a:t>i,k</a:t>
            </a:r>
            <a:r>
              <a:rPr lang="en-US" sz="1400" dirty="0">
                <a:latin typeface="Courier"/>
                <a:cs typeface="Courier"/>
              </a:rPr>
              <a:t>) over all real and fake points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	  [code here]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! </a:t>
            </a:r>
            <a:r>
              <a:rPr lang="en-US" sz="1400" b="1" dirty="0">
                <a:latin typeface="Courier"/>
                <a:cs typeface="Courier"/>
              </a:rPr>
              <a:t>Fudge um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do 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=1,nx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  um(</a:t>
            </a:r>
            <a:r>
              <a:rPr lang="en-US" sz="1400" dirty="0" err="1">
                <a:latin typeface="Courier"/>
                <a:cs typeface="Courier"/>
              </a:rPr>
              <a:t>i,k</a:t>
            </a:r>
            <a:r>
              <a:rPr lang="en-US" sz="1400" dirty="0">
                <a:latin typeface="Courier"/>
                <a:cs typeface="Courier"/>
              </a:rPr>
              <a:t>) = u(</a:t>
            </a:r>
            <a:r>
              <a:rPr lang="en-US" sz="1400" dirty="0" err="1">
                <a:latin typeface="Courier"/>
                <a:cs typeface="Courier"/>
              </a:rPr>
              <a:t>i,k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</a:t>
            </a:r>
            <a:r>
              <a:rPr lang="en-US" sz="1400" dirty="0" err="1">
                <a:latin typeface="Courier"/>
                <a:cs typeface="Courier"/>
              </a:rPr>
              <a:t>enddo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! In the time stepping loop…  Since um = u and d2t = </a:t>
            </a:r>
            <a:r>
              <a:rPr lang="en-US" sz="1400" dirty="0" err="1">
                <a:latin typeface="Courier"/>
                <a:cs typeface="Courier"/>
              </a:rPr>
              <a:t>dt</a:t>
            </a:r>
            <a:r>
              <a:rPr lang="en-US" sz="1400" dirty="0">
                <a:latin typeface="Courier"/>
                <a:cs typeface="Courier"/>
              </a:rPr>
              <a:t> to start, this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!  is really a forward-time step, not a leapfrog step first time through.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do 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=2,nx-1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 up(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) = um(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)-(c*d2t/d2x)*(u(i+1)-u(i-1))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</a:t>
            </a:r>
            <a:r>
              <a:rPr lang="en-US" sz="1400" dirty="0" err="1">
                <a:latin typeface="Courier"/>
                <a:cs typeface="Courier"/>
              </a:rPr>
              <a:t>enddo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! Take care of boundary points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	  [code here]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! Set for new time step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do 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=1,nx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  um(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) = u(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)    ! Present time becomes past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  u(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)  = up(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)   ! Future time becomes present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  up(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) = 0.      ! Start with a clean slate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</a:t>
            </a:r>
            <a:r>
              <a:rPr lang="en-US" sz="1400" dirty="0" err="1">
                <a:latin typeface="Courier"/>
                <a:cs typeface="Courier"/>
              </a:rPr>
              <a:t>enddo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! Update d2t at end of time step.  Can do every time step; does not hurt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      </a:t>
            </a:r>
            <a:r>
              <a:rPr lang="en-US" sz="1400" b="1" dirty="0">
                <a:latin typeface="Courier"/>
                <a:cs typeface="Courier"/>
              </a:rPr>
              <a:t>d2t = </a:t>
            </a:r>
            <a:r>
              <a:rPr lang="en-US" sz="1400" b="1" dirty="0" err="1">
                <a:latin typeface="Courier"/>
                <a:cs typeface="Courier"/>
              </a:rPr>
              <a:t>dt</a:t>
            </a:r>
            <a:r>
              <a:rPr lang="en-US" sz="1400" b="1" dirty="0">
                <a:latin typeface="Courier"/>
                <a:cs typeface="Courier"/>
              </a:rPr>
              <a:t> + </a:t>
            </a:r>
            <a:r>
              <a:rPr lang="en-US" sz="1400" b="1" dirty="0" err="1">
                <a:latin typeface="Courier"/>
                <a:cs typeface="Courier"/>
              </a:rPr>
              <a:t>dt</a:t>
            </a:r>
            <a:endParaRPr lang="en-US" sz="14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6485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 </a:t>
            </a:r>
            <a:r>
              <a:rPr lang="en-US" b="1" dirty="0"/>
              <a:t>c’ = </a:t>
            </a:r>
            <a:r>
              <a:rPr lang="en-US" b="1" dirty="0" err="1"/>
              <a:t>c∆t</a:t>
            </a:r>
            <a:r>
              <a:rPr lang="en-US" b="1" dirty="0"/>
              <a:t>/∆x </a:t>
            </a:r>
            <a:r>
              <a:rPr lang="en-US" dirty="0"/>
              <a:t>(by definition)</a:t>
            </a:r>
          </a:p>
          <a:p>
            <a:r>
              <a:rPr lang="en-US" dirty="0"/>
              <a:t>Test: c = 1.0, </a:t>
            </a:r>
            <a:r>
              <a:rPr lang="en-US" dirty="0" err="1"/>
              <a:t>dt</a:t>
            </a:r>
            <a:r>
              <a:rPr lang="en-US" dirty="0"/>
              <a:t> = 1.0, dx = 1.0, so </a:t>
            </a:r>
            <a:r>
              <a:rPr lang="en-US" b="1" dirty="0"/>
              <a:t>c’ = 1.0</a:t>
            </a:r>
          </a:p>
          <a:p>
            <a:r>
              <a:rPr lang="en-US" dirty="0"/>
              <a:t>NX = 52 (50 real points)</a:t>
            </a:r>
          </a:p>
          <a:p>
            <a:r>
              <a:rPr lang="en-US" dirty="0"/>
              <a:t>NT = 50 (</a:t>
            </a:r>
            <a:r>
              <a:rPr lang="en-US" i="1" dirty="0" err="1"/>
              <a:t>timend</a:t>
            </a:r>
            <a:r>
              <a:rPr lang="en-US" dirty="0"/>
              <a:t> = 50 since </a:t>
            </a:r>
            <a:r>
              <a:rPr lang="en-US" dirty="0" err="1"/>
              <a:t>dt</a:t>
            </a:r>
            <a:r>
              <a:rPr lang="en-US" dirty="0"/>
              <a:t> = 1.0)</a:t>
            </a:r>
          </a:p>
          <a:p>
            <a:r>
              <a:rPr lang="en-US" dirty="0"/>
              <a:t>Wavelength L = 50∆x (one sine wave in domain), with amplitude 1.0</a:t>
            </a:r>
          </a:p>
          <a:p>
            <a:r>
              <a:rPr lang="en-US" dirty="0"/>
              <a:t>Execute for one revolution</a:t>
            </a:r>
          </a:p>
          <a:p>
            <a:r>
              <a:rPr lang="en-US" b="1" dirty="0"/>
              <a:t>As with the upstream scheme, there should be no significant error</a:t>
            </a:r>
            <a:r>
              <a:rPr lang="en-US" dirty="0"/>
              <a:t> for c’ = 1.0 after 1 revolution.  This is your code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FC3-43F9-104D-A56F-01ABBC90AF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6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error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 long as the scheme is stable (i.e., c’ ≤ 1 for this simple problem), the leapfrog scheme has </a:t>
            </a:r>
            <a:r>
              <a:rPr lang="en-US" b="1" dirty="0"/>
              <a:t>no amplitude error </a:t>
            </a:r>
            <a:r>
              <a:rPr lang="en-US" dirty="0"/>
              <a:t>(apart from roundoff).</a:t>
            </a:r>
          </a:p>
          <a:p>
            <a:r>
              <a:rPr lang="en-US" dirty="0"/>
              <a:t>However, the scheme has </a:t>
            </a:r>
            <a:r>
              <a:rPr lang="en-US" b="1" dirty="0"/>
              <a:t>phase</a:t>
            </a:r>
            <a:r>
              <a:rPr lang="en-US" dirty="0"/>
              <a:t> error.  Generally, the combination of centered time and space differencing pushes waves a little too </a:t>
            </a:r>
            <a:r>
              <a:rPr lang="en-US" b="1" dirty="0"/>
              <a:t>slowly</a:t>
            </a:r>
            <a:r>
              <a:rPr lang="en-US" dirty="0"/>
              <a:t>.</a:t>
            </a:r>
          </a:p>
          <a:p>
            <a:r>
              <a:rPr lang="en-US" dirty="0"/>
              <a:t>Also, this error is wavelength-dependent.  The scheme is progressively worse for shorter waves.  Thus, the scheme is also </a:t>
            </a:r>
            <a:r>
              <a:rPr lang="en-US" b="1" dirty="0"/>
              <a:t>dispersive</a:t>
            </a:r>
            <a:r>
              <a:rPr lang="en-US" dirty="0"/>
              <a:t>.</a:t>
            </a:r>
          </a:p>
          <a:p>
            <a:r>
              <a:rPr lang="en-US" dirty="0"/>
              <a:t>Next slide shows phase error vs. wavenumber (wavelength decreases to right) and c’, for c’ ≤ 1 for the 1D leapfrog scheme.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6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error for 1D leapfrog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leapphase_mo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549400"/>
            <a:ext cx="4038600" cy="392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3000" y="2273300"/>
            <a:ext cx="593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0.96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3657600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0.48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6960" y="5588000"/>
            <a:ext cx="255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2∆x wave does not move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100" y="6230005"/>
            <a:ext cx="5400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Caveat: multidimensional leapfrog behavior will be</a:t>
            </a:r>
          </a:p>
          <a:p>
            <a:r>
              <a:rPr lang="en-US" sz="1400" i="1" dirty="0"/>
              <a:t>	somewhat quantitatively different (although qualitatively similar)</a:t>
            </a:r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96CF5-D48F-9149-B97D-B4480FF7067D}"/>
              </a:ext>
            </a:extLst>
          </p:cNvPr>
          <p:cNvSpPr txBox="1"/>
          <p:nvPr/>
        </p:nvSpPr>
        <p:spPr>
          <a:xfrm>
            <a:off x="1519354" y="3244334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c’ = </a:t>
            </a:r>
            <a:r>
              <a:rPr lang="en-US" dirty="0" err="1"/>
              <a:t>c∆t</a:t>
            </a:r>
            <a:r>
              <a:rPr lang="en-US" dirty="0"/>
              <a:t>/∆x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799D7-349E-644F-970E-EDC7A844558D}"/>
              </a:ext>
            </a:extLst>
          </p:cNvPr>
          <p:cNvSpPr txBox="1"/>
          <p:nvPr/>
        </p:nvSpPr>
        <p:spPr>
          <a:xfrm>
            <a:off x="6530898" y="2457966"/>
            <a:ext cx="2509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Much less sensitivity</a:t>
            </a:r>
          </a:p>
          <a:p>
            <a:r>
              <a:rPr lang="en-US" i="1" dirty="0">
                <a:solidFill>
                  <a:srgbClr val="FF0000"/>
                </a:solidFill>
              </a:rPr>
              <a:t> to time step (via c’)</a:t>
            </a:r>
          </a:p>
          <a:p>
            <a:r>
              <a:rPr lang="en-US" i="1" dirty="0">
                <a:solidFill>
                  <a:srgbClr val="FF0000"/>
                </a:solidFill>
              </a:rPr>
              <a:t> than upstream scheme’s</a:t>
            </a:r>
          </a:p>
          <a:p>
            <a:r>
              <a:rPr lang="en-US" i="1" dirty="0">
                <a:solidFill>
                  <a:srgbClr val="FF0000"/>
                </a:solidFill>
              </a:rPr>
              <a:t> amplitude error</a:t>
            </a:r>
          </a:p>
        </p:txBody>
      </p:sp>
    </p:spTree>
    <p:extLst>
      <p:ext uri="{BB962C8B-B14F-4D97-AF65-F5344CB8AC3E}">
        <p14:creationId xmlns:p14="http://schemas.microsoft.com/office/powerpoint/2010/main" val="403155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Leapfrog vs. upstream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Odd order schemes generally do better with phase than amplitude, while even order schemes do better with amplitude than phase.  (We’ll see why.)</a:t>
            </a:r>
          </a:p>
          <a:p>
            <a:r>
              <a:rPr lang="en-US" dirty="0"/>
              <a:t>That said, the leapfrog phase error is not too bad for long waves.  You may have to execute a number of revolutions to detect it.</a:t>
            </a:r>
          </a:p>
          <a:p>
            <a:r>
              <a:rPr lang="en-US" dirty="0"/>
              <a:t>The next slide shows upstream and leapfrog solutions for a 50∆x wave at c’=0.5 after 10 revolutions.  The upstream wave is in the correct position, but its amplitude has been seriously diminished. The leapfrog wave is a little slow but its amplitude is nearly perfect.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Leapfrog vs. upstream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791313"/>
              </p:ext>
            </p:extLst>
          </p:nvPr>
        </p:nvGraphicFramePr>
        <p:xfrm>
          <a:off x="1320800" y="1657350"/>
          <a:ext cx="650240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33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Leapfrog computational mode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will see in class that the leapfrog scheme, as a 2</a:t>
            </a:r>
            <a:r>
              <a:rPr lang="en-US" baseline="30000" dirty="0"/>
              <a:t>nd</a:t>
            </a:r>
            <a:r>
              <a:rPr lang="en-US" dirty="0"/>
              <a:t>-order scheme, actually supports </a:t>
            </a:r>
            <a:r>
              <a:rPr lang="en-US" b="1" dirty="0"/>
              <a:t>two</a:t>
            </a:r>
            <a:r>
              <a:rPr lang="en-US" dirty="0"/>
              <a:t> solutions that are convolved.  One solution may not be right, but the other (called the </a:t>
            </a:r>
            <a:r>
              <a:rPr lang="en-US" i="1" dirty="0"/>
              <a:t>computational mode in time</a:t>
            </a:r>
            <a:r>
              <a:rPr lang="en-US" dirty="0"/>
              <a:t>) is certainly </a:t>
            </a:r>
            <a:r>
              <a:rPr lang="en-US" b="1" dirty="0"/>
              <a:t>wrong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mode is 2∆t in time (“2∆t noise”)</a:t>
            </a:r>
          </a:p>
          <a:p>
            <a:r>
              <a:rPr lang="en-US" dirty="0"/>
              <a:t>In more complex problems than this one, some kind of </a:t>
            </a:r>
            <a:r>
              <a:rPr lang="en-US" i="1" dirty="0"/>
              <a:t>time smoothing </a:t>
            </a:r>
            <a:r>
              <a:rPr lang="en-US" dirty="0"/>
              <a:t>may be needed to suppress the computational mode.  </a:t>
            </a:r>
          </a:p>
          <a:p>
            <a:pPr lvl="1"/>
            <a:r>
              <a:rPr lang="en-US" dirty="0"/>
              <a:t>The Robert-</a:t>
            </a:r>
            <a:r>
              <a:rPr lang="en-US" dirty="0" err="1"/>
              <a:t>Asselin</a:t>
            </a:r>
            <a:r>
              <a:rPr lang="en-US" dirty="0"/>
              <a:t> time filter is a crude but relatively effective means of accomplishing this.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9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Robert-</a:t>
            </a:r>
            <a:r>
              <a:rPr lang="en-US" dirty="0" err="1"/>
              <a:t>Asselin</a:t>
            </a:r>
            <a:r>
              <a:rPr lang="en-US" dirty="0"/>
              <a:t>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Recall you are predicting              from  </a:t>
            </a:r>
          </a:p>
          <a:p>
            <a:r>
              <a:rPr lang="en-US" dirty="0"/>
              <a:t>At each time, </a:t>
            </a:r>
            <a:r>
              <a:rPr lang="en-US" i="1" dirty="0"/>
              <a:t>readjust</a:t>
            </a:r>
            <a:r>
              <a:rPr lang="en-US" dirty="0"/>
              <a:t>        based on the new forecast.  In the code below, asterisks indicate </a:t>
            </a:r>
            <a:r>
              <a:rPr lang="en-US" i="1" dirty="0"/>
              <a:t>unadjusted</a:t>
            </a:r>
            <a:r>
              <a:rPr lang="en-US" dirty="0"/>
              <a:t> values.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dirty="0"/>
              <a:t> is the filter coefficient, usually set to a small value (0.1 or 0.05, nondimensional)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56000"/>
            <a:ext cx="6540500" cy="122415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914400" cy="558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587500"/>
            <a:ext cx="1638300" cy="558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2133600"/>
            <a:ext cx="469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2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RK3 scheme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(3</a:t>
            </a:r>
            <a:r>
              <a:rPr lang="en-US" baseline="30000" dirty="0"/>
              <a:t>nd</a:t>
            </a:r>
            <a:r>
              <a:rPr lang="en-US" dirty="0"/>
              <a:t> order accurate in time </a:t>
            </a:r>
          </a:p>
          <a:p>
            <a:r>
              <a:rPr lang="en-US" dirty="0"/>
              <a:t>and 2</a:t>
            </a:r>
            <a:r>
              <a:rPr lang="en-US" baseline="30000" dirty="0"/>
              <a:t>nd</a:t>
            </a:r>
            <a:r>
              <a:rPr lang="en-US" dirty="0"/>
              <a:t> order in space)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Runge-Kutta</a:t>
            </a:r>
            <a:r>
              <a:rPr lang="en-US" dirty="0"/>
              <a:t> (RK)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RK is a family of predictor-corrector schemes, including RK2, RK3, and RK4 (2</a:t>
            </a:r>
            <a:r>
              <a:rPr lang="en-US" sz="2200" baseline="30000" dirty="0"/>
              <a:t>nd</a:t>
            </a:r>
            <a:r>
              <a:rPr lang="en-US" sz="2200" dirty="0"/>
              <a:t> through 4</a:t>
            </a:r>
            <a:r>
              <a:rPr lang="en-US" sz="2200" baseline="30000" dirty="0"/>
              <a:t>th</a:t>
            </a:r>
            <a:r>
              <a:rPr lang="en-US" sz="2200" dirty="0"/>
              <a:t> order accurate, respectively).  Additionally, there are several versions of an “RK2” or “RK3” scheme, for example.</a:t>
            </a:r>
          </a:p>
          <a:p>
            <a:r>
              <a:rPr lang="en-US" sz="2200" dirty="0"/>
              <a:t>As with leapfrog, the method refers to how it integrates in </a:t>
            </a:r>
            <a:r>
              <a:rPr lang="en-US" sz="2200" i="1" dirty="0"/>
              <a:t>time</a:t>
            </a:r>
            <a:r>
              <a:rPr lang="en-US" sz="2200" dirty="0"/>
              <a:t>.  You also need to select a form of spatial differencing.</a:t>
            </a:r>
          </a:p>
          <a:p>
            <a:r>
              <a:rPr lang="en-US" sz="2200" dirty="0"/>
              <a:t>Leapfrog attained 2</a:t>
            </a:r>
            <a:r>
              <a:rPr lang="en-US" sz="2200" baseline="30000" dirty="0"/>
              <a:t>nd</a:t>
            </a:r>
            <a:r>
              <a:rPr lang="en-US" sz="2200" dirty="0"/>
              <a:t> order accuracy in time by centering the tendency about time </a:t>
            </a:r>
            <a:r>
              <a:rPr lang="en-US" sz="2200" i="1" dirty="0"/>
              <a:t>n</a:t>
            </a:r>
            <a:r>
              <a:rPr lang="en-US" sz="2200" dirty="0"/>
              <a:t> (leaping from </a:t>
            </a:r>
            <a:r>
              <a:rPr lang="en-US" sz="2200" i="1" dirty="0"/>
              <a:t>n</a:t>
            </a:r>
            <a:r>
              <a:rPr lang="en-US" sz="2200" dirty="0"/>
              <a:t>-1 to </a:t>
            </a:r>
            <a:r>
              <a:rPr lang="en-US" sz="2200" i="1" dirty="0"/>
              <a:t>n</a:t>
            </a:r>
            <a:r>
              <a:rPr lang="en-US" sz="2200" dirty="0"/>
              <a:t>+1), over an interval of 2∆t </a:t>
            </a:r>
            <a:r>
              <a:rPr lang="mr-IN" sz="2200" dirty="0"/>
              <a:t>–</a:t>
            </a:r>
            <a:r>
              <a:rPr lang="en-US" sz="2200" dirty="0"/>
              <a:t> at the cost of creating an artificial computational mode.</a:t>
            </a:r>
          </a:p>
          <a:p>
            <a:r>
              <a:rPr lang="en-US" sz="2200" dirty="0"/>
              <a:t>An RK2 scheme attains 2</a:t>
            </a:r>
            <a:r>
              <a:rPr lang="en-US" sz="2200" baseline="30000" dirty="0"/>
              <a:t>nd</a:t>
            </a:r>
            <a:r>
              <a:rPr lang="en-US" sz="2200" dirty="0"/>
              <a:t> order accuracy in time by </a:t>
            </a:r>
            <a:r>
              <a:rPr lang="en-US" sz="2200" dirty="0">
                <a:solidFill>
                  <a:srgbClr val="FF0000"/>
                </a:solidFill>
              </a:rPr>
              <a:t>re-computing </a:t>
            </a:r>
            <a:r>
              <a:rPr lang="en-US" sz="2200" dirty="0"/>
              <a:t>the tendency </a:t>
            </a:r>
            <a:r>
              <a:rPr lang="en-US" sz="2200" dirty="0">
                <a:solidFill>
                  <a:srgbClr val="FF0000"/>
                </a:solidFill>
              </a:rPr>
              <a:t>halfway</a:t>
            </a:r>
            <a:r>
              <a:rPr lang="en-US" sz="2200" dirty="0"/>
              <a:t> between times </a:t>
            </a:r>
            <a:r>
              <a:rPr lang="en-US" sz="2200" i="1" dirty="0"/>
              <a:t>n</a:t>
            </a:r>
            <a:r>
              <a:rPr lang="en-US" sz="2200" dirty="0"/>
              <a:t> and </a:t>
            </a:r>
            <a:r>
              <a:rPr lang="en-US" sz="2200" i="1" dirty="0"/>
              <a:t>n</a:t>
            </a:r>
            <a:r>
              <a:rPr lang="en-US" sz="2200" dirty="0"/>
              <a:t>+1.  </a:t>
            </a:r>
            <a:r>
              <a:rPr lang="en-US" sz="2200" b="1" dirty="0"/>
              <a:t>It’s still centered in time, but not around time </a:t>
            </a:r>
            <a:r>
              <a:rPr lang="en-US" sz="2200" b="1" i="1" dirty="0"/>
              <a:t>n</a:t>
            </a:r>
            <a:r>
              <a:rPr lang="en-US" sz="2200" b="1" dirty="0"/>
              <a:t>.</a:t>
            </a:r>
          </a:p>
          <a:p>
            <a:r>
              <a:rPr lang="en-US" sz="2200" dirty="0"/>
              <a:t>We’ll look at the RK3, which is used in WRF.  It re-computes the tendency between </a:t>
            </a:r>
            <a:r>
              <a:rPr lang="en-US" sz="2200" i="1" dirty="0"/>
              <a:t>n</a:t>
            </a:r>
            <a:r>
              <a:rPr lang="en-US" sz="2200" dirty="0"/>
              <a:t> and </a:t>
            </a:r>
            <a:r>
              <a:rPr lang="en-US" sz="2200" i="1" dirty="0"/>
              <a:t>n</a:t>
            </a:r>
            <a:r>
              <a:rPr lang="en-US" sz="2200" dirty="0"/>
              <a:t>+1 </a:t>
            </a:r>
            <a:r>
              <a:rPr lang="en-US" sz="2200" i="1" dirty="0"/>
              <a:t>twice</a:t>
            </a:r>
            <a:r>
              <a:rPr lang="en-US" sz="2200" dirty="0"/>
              <a:t>, for a total of 3 estimates.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upstream scheme suffers from substantial amplitude error.  This task modifies the 1D linear wave equation model developed for Task #0A to employ the leapfrog and a version of the 3</a:t>
            </a:r>
            <a:r>
              <a:rPr lang="en-US" baseline="30000" dirty="0"/>
              <a:t>rd</a:t>
            </a:r>
            <a:r>
              <a:rPr lang="en-US" dirty="0"/>
              <a:t> order </a:t>
            </a:r>
            <a:r>
              <a:rPr lang="en-US" dirty="0" err="1"/>
              <a:t>Runge-Kutta</a:t>
            </a:r>
            <a:r>
              <a:rPr lang="en-US" dirty="0"/>
              <a:t> (RK) schemes instead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  <a:p>
            <a:r>
              <a:rPr lang="en-US" dirty="0"/>
              <a:t>Advantages and disadvantages of the schemes relative to the upstream method, and each other, are explored.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218" y="5963761"/>
            <a:ext cx="8527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 Note the terms “leapfrog” and “RK” actually refer to how they accomplish the </a:t>
            </a:r>
            <a:r>
              <a:rPr lang="en-US" sz="1400" i="1" dirty="0"/>
              <a:t>time</a:t>
            </a:r>
            <a:r>
              <a:rPr lang="en-US" sz="1400" dirty="0"/>
              <a:t> integration.  You still have to </a:t>
            </a:r>
          </a:p>
          <a:p>
            <a:r>
              <a:rPr lang="en-US" sz="1400" dirty="0"/>
              <a:t>select how the spatial derivative is to be handled.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4263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RK3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Wicker and </a:t>
            </a:r>
            <a:r>
              <a:rPr lang="en-US" dirty="0" err="1"/>
              <a:t>Skamarock</a:t>
            </a:r>
            <a:r>
              <a:rPr lang="en-US" dirty="0"/>
              <a:t> (2002, MWR, p. 2089; “W&amp;S”) describe an RK3 scheme that is 3</a:t>
            </a:r>
            <a:r>
              <a:rPr lang="en-US" baseline="30000" dirty="0"/>
              <a:t>rd</a:t>
            </a:r>
            <a:r>
              <a:rPr lang="en-US" dirty="0"/>
              <a:t> order in time and either 3</a:t>
            </a:r>
            <a:r>
              <a:rPr lang="en-US" baseline="30000" dirty="0"/>
              <a:t>rd</a:t>
            </a:r>
            <a:r>
              <a:rPr lang="en-US" dirty="0"/>
              <a:t>, 4</a:t>
            </a:r>
            <a:r>
              <a:rPr lang="en-US" baseline="30000" dirty="0"/>
              <a:t>th</a:t>
            </a:r>
            <a:r>
              <a:rPr lang="en-US" dirty="0"/>
              <a:t>, 5</a:t>
            </a:r>
            <a:r>
              <a:rPr lang="en-US" baseline="30000" dirty="0"/>
              <a:t>th</a:t>
            </a:r>
            <a:r>
              <a:rPr lang="en-US" dirty="0"/>
              <a:t> or 6</a:t>
            </a:r>
            <a:r>
              <a:rPr lang="en-US" baseline="30000" dirty="0"/>
              <a:t>th</a:t>
            </a:r>
            <a:r>
              <a:rPr lang="en-US" dirty="0"/>
              <a:t> order accurate in space.</a:t>
            </a:r>
          </a:p>
          <a:p>
            <a:r>
              <a:rPr lang="en-US" dirty="0"/>
              <a:t>I will describe an RK3 joined with a simple centered spatial difference that is only 2</a:t>
            </a:r>
            <a:r>
              <a:rPr lang="en-US" baseline="30000" dirty="0"/>
              <a:t>nd</a:t>
            </a:r>
            <a:r>
              <a:rPr lang="en-US" dirty="0"/>
              <a:t> order accurate (easy to code but </a:t>
            </a:r>
            <a:r>
              <a:rPr lang="en-US" u="sng" dirty="0"/>
              <a:t>uncompetitive</a:t>
            </a:r>
            <a:r>
              <a:rPr lang="en-US" dirty="0"/>
              <a:t>) like our leapfrog’s term .</a:t>
            </a:r>
          </a:p>
          <a:p>
            <a:pPr lvl="1"/>
            <a:r>
              <a:rPr lang="en-US" dirty="0"/>
              <a:t>Once your scheme is implemented and tested, feel free to add an RK3 with better spatial accuracy (see W&amp;S)</a:t>
            </a:r>
          </a:p>
          <a:p>
            <a:r>
              <a:rPr lang="en-US" dirty="0"/>
              <a:t>Keep in mind there are many potential legitimate RK3 schemes; this is just one of them (and the one employed by WRF-ARW).</a:t>
            </a:r>
          </a:p>
          <a:p>
            <a:r>
              <a:rPr lang="en-US" dirty="0"/>
              <a:t>Aside: MPAS has “downgraded” to an RK2.  Not much more error but permits longer stable time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4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RK3 (#1)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Define the 2</a:t>
            </a:r>
            <a:r>
              <a:rPr lang="en-US" baseline="30000" dirty="0"/>
              <a:t>nd</a:t>
            </a:r>
            <a:r>
              <a:rPr lang="en-US" dirty="0"/>
              <a:t> order advection term at </a:t>
            </a:r>
            <a:r>
              <a:rPr lang="en-US" i="1" dirty="0" err="1"/>
              <a:t>i</a:t>
            </a:r>
            <a:r>
              <a:rPr lang="en-US" dirty="0"/>
              <a:t>  for time </a:t>
            </a:r>
            <a:r>
              <a:rPr lang="en-US" i="1" dirty="0"/>
              <a:t>n</a:t>
            </a:r>
            <a:r>
              <a:rPr lang="en-US" dirty="0"/>
              <a:t> as</a:t>
            </a:r>
          </a:p>
          <a:p>
            <a:endParaRPr lang="en-US" dirty="0"/>
          </a:p>
          <a:p>
            <a:r>
              <a:rPr lang="en-US" dirty="0"/>
              <a:t>For the first estimate,       , we compute advection at time </a:t>
            </a:r>
            <a:r>
              <a:rPr lang="en-US" i="1" dirty="0"/>
              <a:t>n</a:t>
            </a:r>
            <a:r>
              <a:rPr lang="en-US" dirty="0"/>
              <a:t> and add it to the present time, but only jump ahead ∆t/3 instead, creating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we </a:t>
            </a:r>
            <a:r>
              <a:rPr lang="en-US" i="1" dirty="0"/>
              <a:t>had</a:t>
            </a:r>
            <a:r>
              <a:rPr lang="en-US" dirty="0"/>
              <a:t> jumped the full ∆t, we’d be using a forward-time, centered-space method, which is absolutely unstable.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50" y="2578100"/>
            <a:ext cx="335280" cy="365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0191" y="2240141"/>
            <a:ext cx="1222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Note minus sign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09" y="3296208"/>
            <a:ext cx="335280" cy="36576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10" y="2070100"/>
            <a:ext cx="5364480" cy="44704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73170"/>
            <a:ext cx="3474720" cy="7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03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RK3 (#2)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525963"/>
          </a:xfrm>
        </p:spPr>
        <p:txBody>
          <a:bodyPr>
            <a:noAutofit/>
          </a:bodyPr>
          <a:lstStyle/>
          <a:p>
            <a:r>
              <a:rPr lang="en-US" sz="2500" dirty="0"/>
              <a:t>Instead, we’re going to re-compute advection using our new temporary estimate       , and use that to compute our second estimate  </a:t>
            </a:r>
          </a:p>
          <a:p>
            <a:pPr marL="0" indent="0">
              <a:buNone/>
            </a:pPr>
            <a:endParaRPr lang="en-US" sz="2500" dirty="0"/>
          </a:p>
          <a:p>
            <a:pPr lvl="1"/>
            <a:r>
              <a:rPr lang="en-US" sz="2100" dirty="0"/>
              <a:t>Note advection was recomputed, using </a:t>
            </a:r>
          </a:p>
          <a:p>
            <a:pPr lvl="1"/>
            <a:r>
              <a:rPr lang="en-US" sz="2100" dirty="0"/>
              <a:t>But, note that we are </a:t>
            </a:r>
            <a:r>
              <a:rPr lang="en-US" sz="2100" i="1" dirty="0"/>
              <a:t>again</a:t>
            </a:r>
            <a:r>
              <a:rPr lang="en-US" sz="2100" dirty="0"/>
              <a:t> starting with         but now jumping </a:t>
            </a:r>
            <a:r>
              <a:rPr lang="en-US" sz="2100" i="1" dirty="0"/>
              <a:t>farther</a:t>
            </a:r>
            <a:r>
              <a:rPr lang="en-US" sz="2100" dirty="0"/>
              <a:t>, by ∆t/2.</a:t>
            </a:r>
          </a:p>
          <a:p>
            <a:r>
              <a:rPr lang="en-US" sz="2500" dirty="0"/>
              <a:t>Using         , we will re-compute advection a third time, and use it to jump one full ∆t from the present to our forecast:</a:t>
            </a:r>
          </a:p>
          <a:p>
            <a:endParaRPr lang="en-US" sz="2500" dirty="0"/>
          </a:p>
          <a:p>
            <a:r>
              <a:rPr lang="en-US" sz="2500" dirty="0"/>
              <a:t>This is centered… ultimately, advection was estimated </a:t>
            </a:r>
            <a:r>
              <a:rPr lang="en-US" sz="2500" u="sng" dirty="0"/>
              <a:t>halfway</a:t>
            </a:r>
            <a:r>
              <a:rPr lang="en-US" sz="2500" dirty="0"/>
              <a:t> between times n and n+1.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50" y="1913890"/>
            <a:ext cx="335280" cy="36576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2292350"/>
            <a:ext cx="487680" cy="36576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2475230"/>
            <a:ext cx="3586480" cy="7620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3133090"/>
            <a:ext cx="335280" cy="36576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0" y="3524250"/>
            <a:ext cx="375920" cy="36576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60" y="4273550"/>
            <a:ext cx="487680" cy="36576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20" y="5115243"/>
            <a:ext cx="4023360" cy="4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5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W&amp;S RK3 time stepping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RK3_time_conce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524000"/>
            <a:ext cx="4508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63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5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MT#0B experiments (see notes p. 119)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bold</a:t>
            </a:r>
            <a:r>
              <a:rPr lang="en-US" dirty="0"/>
              <a:t> = turn in to 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I said the forward in time, centered in space scheme is absolutely unstable.  You can prove this by coding and running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Do an experiment using upstream, LF, and our RK3 with c’= 1 and L = 50</a:t>
            </a:r>
            <a:r>
              <a:rPr lang="en-US" sz="1800" b="1"/>
              <a:t>∆x, executed </a:t>
            </a:r>
            <a:r>
              <a:rPr lang="en-US" sz="1800" b="1" dirty="0"/>
              <a:t>for 10 revolutions.  You should find the upstream and LF solutions are nearly exact, but our RK3 has phase lag even at c’=1.  Send me this plot.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Our RK3 is more costly to compute compared to the leapfrog, but it also permits longer time steps, and can stay stable for some c’ &gt; 1.  Try runs with larger ∆t.  When does the RK3 scheme become unstable?  Make a plot of maximum wave amplitude after 20 revolutions vs. ∆t, for time steps between 1 and 2 seconds.  Send me this plot.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Compare our RK3 to the leapfrog scheme for various other wavelengths, such as 25∆x and 10∆x.  How does it perform as a function of c’?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Our RK3 isn’t optimal.  What would happen if you adopted a higher order spatial differencing?  (See Wicker and </a:t>
            </a:r>
            <a:r>
              <a:rPr lang="en-US" sz="1800" dirty="0" err="1"/>
              <a:t>Skamarock</a:t>
            </a:r>
            <a:r>
              <a:rPr lang="en-US" sz="1800" dirty="0"/>
              <a:t>, 2002, MWR, p. 2089).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There are many, many different RK3 schemes.  </a:t>
            </a:r>
            <a:r>
              <a:rPr lang="en-US" sz="1800" dirty="0" err="1"/>
              <a:t>Durran’s</a:t>
            </a:r>
            <a:r>
              <a:rPr lang="en-US" sz="1800" dirty="0"/>
              <a:t> (2010) text presents two, more complex alternatives (p. 53; see next slide).  Do they do better?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CC022-40AF-6942-B7E1-262C039E704D}"/>
              </a:ext>
            </a:extLst>
          </p:cNvPr>
          <p:cNvSpPr txBox="1"/>
          <p:nvPr/>
        </p:nvSpPr>
        <p:spPr>
          <a:xfrm>
            <a:off x="234176" y="6501161"/>
            <a:ext cx="701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Please label your plots fully, include your name, and send me your code</a:t>
            </a:r>
          </a:p>
        </p:txBody>
      </p:sp>
    </p:spTree>
    <p:extLst>
      <p:ext uri="{BB962C8B-B14F-4D97-AF65-F5344CB8AC3E}">
        <p14:creationId xmlns:p14="http://schemas.microsoft.com/office/powerpoint/2010/main" val="1262239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durran_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7" y="0"/>
            <a:ext cx="43542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3100" y="927100"/>
            <a:ext cx="183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Durran text, p. 53</a:t>
            </a:r>
          </a:p>
        </p:txBody>
      </p:sp>
    </p:spTree>
    <p:extLst>
      <p:ext uri="{BB962C8B-B14F-4D97-AF65-F5344CB8AC3E}">
        <p14:creationId xmlns:p14="http://schemas.microsoft.com/office/powerpoint/2010/main" val="1304955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Higher order accuracy in space (especially in the horizontal) is achievable and often adopted in modern NWP models.  For example, the leapfrog can be implemented as a 2</a:t>
            </a:r>
            <a:r>
              <a:rPr lang="en-US" baseline="30000" dirty="0"/>
              <a:t>nd</a:t>
            </a:r>
            <a:r>
              <a:rPr lang="en-US" dirty="0"/>
              <a:t> order in time and 4</a:t>
            </a:r>
            <a:r>
              <a:rPr lang="en-US" baseline="30000" dirty="0"/>
              <a:t>th</a:t>
            </a:r>
            <a:r>
              <a:rPr lang="en-US" dirty="0"/>
              <a:t> order in space scheme.</a:t>
            </a:r>
          </a:p>
          <a:p>
            <a:pPr lvl="1"/>
            <a:r>
              <a:rPr lang="en-US" dirty="0"/>
              <a:t>In multi-dimensional problems, different orders are used in different dimensions (usually, lower accuracy in vertical)</a:t>
            </a:r>
          </a:p>
          <a:p>
            <a:r>
              <a:rPr lang="en-US" dirty="0"/>
              <a:t>Keep in mind terms like “RK” and “leapfrog” actually refer to how the </a:t>
            </a:r>
            <a:r>
              <a:rPr lang="en-US" i="1" dirty="0"/>
              <a:t>time</a:t>
            </a:r>
            <a:r>
              <a:rPr lang="en-US" dirty="0"/>
              <a:t> differencing is done, and there is no single “RK3” scheme. </a:t>
            </a:r>
          </a:p>
          <a:p>
            <a:r>
              <a:rPr lang="en-US" dirty="0"/>
              <a:t>Also keep in mind you can use different spatial differencing with RK3.  WRF uses RK3 in time, usually with 5</a:t>
            </a:r>
            <a:r>
              <a:rPr lang="en-US" baseline="30000" dirty="0"/>
              <a:t>th</a:t>
            </a:r>
            <a:r>
              <a:rPr lang="en-US" dirty="0"/>
              <a:t> order in horizontal space and 3</a:t>
            </a:r>
            <a:r>
              <a:rPr lang="en-US" baseline="30000" dirty="0"/>
              <a:t>rd</a:t>
            </a:r>
            <a:r>
              <a:rPr lang="en-US" dirty="0"/>
              <a:t> order in vertical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9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leapfrog scheme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order accurate in time and space version)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leapfrog (LF)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leapfrog approximation is </a:t>
            </a:r>
            <a:r>
              <a:rPr lang="en-US" b="1" dirty="0"/>
              <a:t>centered in both time and space</a:t>
            </a:r>
            <a:r>
              <a:rPr lang="en-US" dirty="0"/>
              <a:t>.  Note this means that three time levels (</a:t>
            </a:r>
            <a:r>
              <a:rPr lang="en-US" i="1" dirty="0"/>
              <a:t>n</a:t>
            </a:r>
            <a:r>
              <a:rPr lang="en-US" dirty="0"/>
              <a:t>-1,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+1) and three grid points (</a:t>
            </a:r>
            <a:r>
              <a:rPr lang="en-US" i="1" dirty="0"/>
              <a:t>i</a:t>
            </a:r>
            <a:r>
              <a:rPr lang="en-US" dirty="0"/>
              <a:t>-1,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+1) are involved.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an odd feature of this scheme.  The forecast for here               does NOT depend on the present value here          !  Can you imagine that might cause some interesting behavior?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68" y="3289840"/>
            <a:ext cx="6096000" cy="1041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97" y="4886931"/>
            <a:ext cx="1045464" cy="46939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88" y="5296677"/>
            <a:ext cx="661416" cy="3947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6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Leapfrog time stepping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leapfrog_time_concept_extend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413000"/>
            <a:ext cx="6921500" cy="1676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4737640"/>
            <a:ext cx="60960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7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form and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/>
              <a:t>This approximation can be written explicitly as</a:t>
            </a:r>
          </a:p>
          <a:p>
            <a:endParaRPr lang="en-US" sz="3300" dirty="0"/>
          </a:p>
          <a:p>
            <a:endParaRPr lang="en-US" sz="3300" dirty="0"/>
          </a:p>
          <a:p>
            <a:endParaRPr lang="en-US" sz="3300" dirty="0"/>
          </a:p>
          <a:p>
            <a:endParaRPr lang="en-US" sz="3300" dirty="0"/>
          </a:p>
          <a:p>
            <a:r>
              <a:rPr lang="en-US" sz="4000" dirty="0"/>
              <a:t>Let the forecast, present, and past values be called </a:t>
            </a:r>
            <a:r>
              <a:rPr lang="en-US" sz="4000" i="1" dirty="0"/>
              <a:t>up</a:t>
            </a:r>
            <a:r>
              <a:rPr lang="en-US" sz="4000" dirty="0"/>
              <a:t>, </a:t>
            </a:r>
            <a:r>
              <a:rPr lang="en-US" sz="4000" i="1" dirty="0"/>
              <a:t>u</a:t>
            </a:r>
            <a:r>
              <a:rPr lang="en-US" sz="4000" dirty="0"/>
              <a:t> and </a:t>
            </a:r>
            <a:r>
              <a:rPr lang="en-US" sz="4000" i="1" dirty="0"/>
              <a:t>um</a:t>
            </a:r>
            <a:r>
              <a:rPr lang="en-US" sz="4000" dirty="0"/>
              <a:t>.  The Fortran code version of this might be</a:t>
            </a:r>
          </a:p>
          <a:p>
            <a:endParaRPr lang="en-US" sz="2800" dirty="0"/>
          </a:p>
          <a:p>
            <a:pPr marL="457200" lvl="1" indent="0">
              <a:buNone/>
            </a:pPr>
            <a:r>
              <a:rPr lang="en-US" sz="3200" dirty="0">
                <a:latin typeface="Courier"/>
                <a:cs typeface="Courier"/>
              </a:rPr>
              <a:t>  up(</a:t>
            </a:r>
            <a:r>
              <a:rPr lang="en-US" sz="3200" dirty="0" err="1">
                <a:latin typeface="Courier"/>
                <a:cs typeface="Courier"/>
              </a:rPr>
              <a:t>i</a:t>
            </a:r>
            <a:r>
              <a:rPr lang="en-US" sz="3200" dirty="0">
                <a:latin typeface="Courier"/>
                <a:cs typeface="Courier"/>
              </a:rPr>
              <a:t>) = um(</a:t>
            </a:r>
            <a:r>
              <a:rPr lang="en-US" sz="3200" dirty="0" err="1">
                <a:latin typeface="Courier"/>
                <a:cs typeface="Courier"/>
              </a:rPr>
              <a:t>i</a:t>
            </a:r>
            <a:r>
              <a:rPr lang="en-US" sz="3200" dirty="0">
                <a:latin typeface="Courier"/>
                <a:cs typeface="Courier"/>
              </a:rPr>
              <a:t>) – c*(d2t/d2x)*(u(i+1)-u(i-1))</a:t>
            </a:r>
          </a:p>
          <a:p>
            <a:endParaRPr lang="en-US" sz="2800" dirty="0"/>
          </a:p>
          <a:p>
            <a:r>
              <a:rPr lang="en-US" sz="3600" dirty="0"/>
              <a:t>…where handling of </a:t>
            </a:r>
            <a:r>
              <a:rPr lang="en-US" dirty="0">
                <a:latin typeface="Courier"/>
                <a:cs typeface="Courier"/>
              </a:rPr>
              <a:t>d2t</a:t>
            </a:r>
            <a:r>
              <a:rPr lang="en-US" dirty="0"/>
              <a:t> </a:t>
            </a:r>
            <a:r>
              <a:rPr lang="en-US" sz="3600" dirty="0"/>
              <a:t>will be discussed presently.</a:t>
            </a:r>
            <a:endParaRPr lang="en-US" dirty="0">
              <a:latin typeface="Courier"/>
              <a:cs typeface="Courier"/>
            </a:endParaRPr>
          </a:p>
          <a:p>
            <a:r>
              <a:rPr lang="en-US" sz="3600" dirty="0"/>
              <a:t>As before, the space index runs from </a:t>
            </a:r>
            <a:r>
              <a:rPr lang="en-US" sz="3600" i="1" dirty="0" err="1"/>
              <a:t>i</a:t>
            </a:r>
            <a:r>
              <a:rPr lang="en-US" sz="3600" dirty="0"/>
              <a:t> = 1 to NX, with NX-2 real points (for Fortran) and 2 fake points that facilitate boundary condition handling.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FC3-43F9-104D-A56F-01ABBC90AF4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77" y="2161178"/>
            <a:ext cx="6326124" cy="9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2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The initial </a:t>
            </a:r>
            <a:r>
              <a:rPr lang="en-US" sz="3600" i="1" dirty="0"/>
              <a:t>time </a:t>
            </a:r>
            <a:r>
              <a:rPr lang="en-US" sz="3600" dirty="0"/>
              <a:t>= 0 seconds.  The time index </a:t>
            </a:r>
            <a:r>
              <a:rPr lang="en-US" sz="3600" i="1" dirty="0"/>
              <a:t>n</a:t>
            </a:r>
            <a:r>
              <a:rPr lang="en-US" sz="3600" dirty="0"/>
              <a:t> starts at 0.  First forecast is </a:t>
            </a:r>
            <a:r>
              <a:rPr lang="en-US" sz="3600" i="1" dirty="0"/>
              <a:t>n</a:t>
            </a:r>
            <a:r>
              <a:rPr lang="en-US" sz="3600" dirty="0"/>
              <a:t> = 1.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Since this is a three time level scheme, we ostensibly need </a:t>
            </a:r>
            <a:r>
              <a:rPr lang="en-US" sz="3600" b="1" dirty="0">
                <a:solidFill>
                  <a:srgbClr val="FF0000"/>
                </a:solidFill>
              </a:rPr>
              <a:t>two</a:t>
            </a:r>
            <a:r>
              <a:rPr lang="en-US" sz="3600" dirty="0">
                <a:solidFill>
                  <a:srgbClr val="FF0000"/>
                </a:solidFill>
              </a:rPr>
              <a:t> values, for time 0 and time -1, at the start.</a:t>
            </a:r>
          </a:p>
          <a:p>
            <a:r>
              <a:rPr lang="en-US" sz="3600" dirty="0"/>
              <a:t>Where does </a:t>
            </a:r>
            <a:r>
              <a:rPr lang="en-US" sz="3600" i="1" dirty="0"/>
              <a:t>u</a:t>
            </a:r>
            <a:r>
              <a:rPr lang="en-US" sz="3600" dirty="0"/>
              <a:t> at time </a:t>
            </a:r>
            <a:r>
              <a:rPr lang="en-US" sz="3600" i="1" dirty="0"/>
              <a:t>n</a:t>
            </a:r>
            <a:r>
              <a:rPr lang="en-US" sz="3600" dirty="0"/>
              <a:t> = -1 come from?  </a:t>
            </a:r>
            <a:r>
              <a:rPr lang="en-US" sz="3600" b="1" dirty="0"/>
              <a:t>Usually, we fudge it.</a:t>
            </a:r>
            <a:endParaRPr lang="en-US" sz="3600" dirty="0"/>
          </a:p>
          <a:p>
            <a:r>
              <a:rPr lang="en-US" sz="3600" dirty="0"/>
              <a:t>The easiest (and usually, the only practical) way to start the scheme is to </a:t>
            </a:r>
            <a:r>
              <a:rPr lang="en-US" sz="3600" u="sng" dirty="0"/>
              <a:t>leap by ∆t instead of 2∆t for the first time step</a:t>
            </a:r>
            <a:r>
              <a:rPr lang="en-US" sz="3600" dirty="0"/>
              <a:t> (only).  We can code this efficiently via </a:t>
            </a:r>
            <a:r>
              <a:rPr lang="en-US" sz="3600" u="sng" dirty="0"/>
              <a:t>equating the time 0 and -1 values</a:t>
            </a:r>
            <a:r>
              <a:rPr lang="en-US" sz="3600" dirty="0"/>
              <a:t>, as will be seen.</a:t>
            </a:r>
          </a:p>
          <a:p>
            <a:r>
              <a:rPr lang="en-US" sz="3600" dirty="0"/>
              <a:t>Thus, the first time step will be handled differently from all remaining steps, using a forward-time, center-space scheme that is </a:t>
            </a:r>
            <a:r>
              <a:rPr lang="en-US" sz="3600" i="1" dirty="0"/>
              <a:t>unstable</a:t>
            </a:r>
            <a:r>
              <a:rPr lang="en-US" sz="3600" dirty="0"/>
              <a:t>.  However, it is only used once.</a:t>
            </a:r>
          </a:p>
          <a:p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FC3-43F9-104D-A56F-01ABBC90AF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Provide initial condition for </a:t>
            </a:r>
            <a:r>
              <a:rPr lang="en-US" i="1" dirty="0"/>
              <a:t>u</a:t>
            </a:r>
            <a:r>
              <a:rPr lang="en-US" dirty="0"/>
              <a:t> for all grid points, real and fake, as before.</a:t>
            </a:r>
          </a:p>
          <a:p>
            <a:r>
              <a:rPr lang="en-US" dirty="0"/>
              <a:t>Now, assign these values to </a:t>
            </a:r>
            <a:r>
              <a:rPr lang="en-US" i="1" dirty="0"/>
              <a:t>um</a:t>
            </a:r>
            <a:r>
              <a:rPr lang="en-US" dirty="0"/>
              <a:t> also.</a:t>
            </a:r>
          </a:p>
          <a:p>
            <a:r>
              <a:rPr lang="en-US" dirty="0"/>
              <a:t>Define </a:t>
            </a:r>
            <a:r>
              <a:rPr lang="en-US" sz="2800" dirty="0">
                <a:latin typeface="Courier"/>
                <a:cs typeface="Courier"/>
              </a:rPr>
              <a:t>d2x = dx + dx</a:t>
            </a:r>
            <a:r>
              <a:rPr lang="en-US" dirty="0"/>
              <a:t>.</a:t>
            </a:r>
          </a:p>
          <a:p>
            <a:r>
              <a:rPr lang="en-US" b="1" dirty="0"/>
              <a:t>Initialize </a:t>
            </a:r>
            <a:r>
              <a:rPr lang="en-US" sz="2800" b="1" dirty="0">
                <a:latin typeface="Courier"/>
                <a:cs typeface="Courier"/>
              </a:rPr>
              <a:t>d2t = </a:t>
            </a:r>
            <a:r>
              <a:rPr lang="en-US" sz="2800" b="1" dirty="0" err="1">
                <a:latin typeface="Courier"/>
                <a:cs typeface="Courier"/>
              </a:rPr>
              <a:t>dt</a:t>
            </a:r>
            <a:r>
              <a:rPr lang="en-US" dirty="0" err="1"/>
              <a:t>.</a:t>
            </a:r>
            <a:endParaRPr lang="en-US" dirty="0"/>
          </a:p>
          <a:p>
            <a:r>
              <a:rPr lang="en-US" dirty="0"/>
              <a:t>Step ahead with leapfrog, making first forecast </a:t>
            </a:r>
            <a:r>
              <a:rPr lang="en-US" i="1" dirty="0"/>
              <a:t>up</a:t>
            </a:r>
            <a:r>
              <a:rPr lang="en-US" dirty="0"/>
              <a:t>.  In </a:t>
            </a:r>
            <a:r>
              <a:rPr lang="en-US" u="sng" dirty="0"/>
              <a:t>theory</a:t>
            </a:r>
            <a:r>
              <a:rPr lang="en-US" dirty="0"/>
              <a:t>, you jumped </a:t>
            </a:r>
            <a:r>
              <a:rPr lang="en-US" sz="2800" dirty="0">
                <a:latin typeface="Courier"/>
                <a:cs typeface="Courier"/>
              </a:rPr>
              <a:t>d2t</a:t>
            </a:r>
            <a:r>
              <a:rPr lang="en-US" dirty="0"/>
              <a:t> from </a:t>
            </a:r>
            <a:r>
              <a:rPr lang="en-US" i="1" dirty="0"/>
              <a:t>um</a:t>
            </a:r>
            <a:r>
              <a:rPr lang="en-US" dirty="0"/>
              <a:t>, but in </a:t>
            </a:r>
            <a:r>
              <a:rPr lang="en-US" u="sng" dirty="0"/>
              <a:t>practice</a:t>
            </a:r>
            <a:r>
              <a:rPr lang="en-US" dirty="0"/>
              <a:t>, you only jumped </a:t>
            </a:r>
            <a:r>
              <a:rPr lang="en-US" sz="2800" dirty="0" err="1">
                <a:latin typeface="Courier"/>
                <a:cs typeface="Courier"/>
              </a:rPr>
              <a:t>dt</a:t>
            </a:r>
            <a:r>
              <a:rPr lang="en-US" sz="2800" dirty="0"/>
              <a:t> </a:t>
            </a:r>
            <a:r>
              <a:rPr lang="en-US" dirty="0"/>
              <a:t>from </a:t>
            </a:r>
            <a:r>
              <a:rPr lang="en-US" i="1" dirty="0"/>
              <a:t>u</a:t>
            </a:r>
            <a:r>
              <a:rPr lang="en-US" dirty="0"/>
              <a:t>.</a:t>
            </a:r>
          </a:p>
          <a:p>
            <a:r>
              <a:rPr lang="en-US" dirty="0"/>
              <a:t>At conclusion of first time step, redefine </a:t>
            </a:r>
            <a:r>
              <a:rPr lang="en-US" sz="3000" dirty="0">
                <a:latin typeface="Courier"/>
                <a:cs typeface="Courier"/>
              </a:rPr>
              <a:t>d2t = </a:t>
            </a:r>
            <a:r>
              <a:rPr lang="en-US" sz="3000" dirty="0" err="1">
                <a:latin typeface="Courier"/>
                <a:cs typeface="Courier"/>
              </a:rPr>
              <a:t>dt</a:t>
            </a:r>
            <a:r>
              <a:rPr lang="en-US" sz="3000" dirty="0">
                <a:latin typeface="Courier"/>
                <a:cs typeface="Courier"/>
              </a:rPr>
              <a:t> + </a:t>
            </a:r>
            <a:r>
              <a:rPr lang="en-US" sz="3000" dirty="0" err="1">
                <a:latin typeface="Courier"/>
                <a:cs typeface="Courier"/>
              </a:rPr>
              <a:t>dt</a:t>
            </a:r>
            <a:r>
              <a:rPr lang="en-US" dirty="0" err="1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the first leapfrog time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standard leapfrog step jumps from time </a:t>
            </a:r>
            <a:r>
              <a:rPr lang="en-US" sz="2800" i="1" dirty="0"/>
              <a:t>n</a:t>
            </a:r>
            <a:r>
              <a:rPr lang="en-US" sz="2800" dirty="0"/>
              <a:t>-1 to </a:t>
            </a:r>
            <a:r>
              <a:rPr lang="en-US" sz="2800" i="1" dirty="0"/>
              <a:t>n</a:t>
            </a:r>
            <a:r>
              <a:rPr lang="en-US" sz="2800" dirty="0"/>
              <a:t>+1, over 2∆t.  For the first step, however, we actually jump only ∆t, from time </a:t>
            </a:r>
            <a:r>
              <a:rPr lang="en-US" sz="2800" i="1" dirty="0"/>
              <a:t>n</a:t>
            </a:r>
            <a:r>
              <a:rPr lang="en-US" sz="2800" dirty="0"/>
              <a:t> = 0 to </a:t>
            </a:r>
            <a:r>
              <a:rPr lang="en-US" sz="2800" i="1" dirty="0"/>
              <a:t>n</a:t>
            </a:r>
            <a:r>
              <a:rPr lang="en-US" sz="2800" dirty="0"/>
              <a:t> = 1.  The second time step </a:t>
            </a:r>
            <a:r>
              <a:rPr lang="en-US" sz="2800" i="1" dirty="0"/>
              <a:t>does</a:t>
            </a:r>
            <a:r>
              <a:rPr lang="en-US" sz="2800" dirty="0"/>
              <a:t> jump 2∆t, from </a:t>
            </a:r>
            <a:r>
              <a:rPr lang="en-US" sz="2800" i="1" dirty="0"/>
              <a:t>n</a:t>
            </a:r>
            <a:r>
              <a:rPr lang="en-US" sz="2800" dirty="0"/>
              <a:t> = 0 to </a:t>
            </a:r>
            <a:r>
              <a:rPr lang="en-US" sz="2800" i="1" dirty="0"/>
              <a:t>n</a:t>
            </a:r>
            <a:r>
              <a:rPr lang="en-US" sz="2800" dirty="0"/>
              <a:t> = 2.</a:t>
            </a:r>
          </a:p>
        </p:txBody>
      </p:sp>
      <p:pic>
        <p:nvPicPr>
          <p:cNvPr id="5" name="Picture 4" descr="leapfrog_time_concept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7" y="3408466"/>
            <a:ext cx="4373353" cy="3276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2019" y="3914734"/>
            <a:ext cx="31426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"/>
                <a:cs typeface="Courier"/>
              </a:rPr>
              <a:t>First time step</a:t>
            </a:r>
          </a:p>
          <a:p>
            <a:r>
              <a:rPr lang="en-US" b="1" dirty="0">
                <a:latin typeface="Courier"/>
                <a:cs typeface="Courier"/>
              </a:rPr>
              <a:t>d2t = </a:t>
            </a:r>
            <a:r>
              <a:rPr lang="en-US" b="1" dirty="0" err="1">
                <a:latin typeface="Courier"/>
                <a:cs typeface="Courier"/>
              </a:rPr>
              <a:t>dt</a:t>
            </a:r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i="1" dirty="0">
                <a:latin typeface="Courier"/>
                <a:cs typeface="Courier"/>
              </a:rPr>
              <a:t>Every subsequent step</a:t>
            </a:r>
          </a:p>
          <a:p>
            <a:r>
              <a:rPr lang="en-US" b="1" dirty="0">
                <a:latin typeface="Courier"/>
                <a:cs typeface="Courier"/>
              </a:rPr>
              <a:t>d2t = </a:t>
            </a:r>
            <a:r>
              <a:rPr lang="en-US" b="1" dirty="0" err="1">
                <a:latin typeface="Courier"/>
                <a:cs typeface="Courier"/>
              </a:rPr>
              <a:t>dt</a:t>
            </a:r>
            <a:r>
              <a:rPr lang="en-US" b="1" dirty="0">
                <a:latin typeface="Courier"/>
                <a:cs typeface="Courier"/>
              </a:rPr>
              <a:t> + </a:t>
            </a:r>
            <a:r>
              <a:rPr lang="en-US" b="1" dirty="0" err="1">
                <a:latin typeface="Courier"/>
                <a:cs typeface="Courier"/>
              </a:rPr>
              <a:t>dt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AF07-10D3-5447-B214-593C0FA33E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3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14170</TotalTime>
  <Words>2434</Words>
  <Application>Microsoft Macintosh PowerPoint</Application>
  <PresentationFormat>On-screen Show (4:3)</PresentationFormat>
  <Paragraphs>200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</vt:lpstr>
      <vt:lpstr>Symbol</vt:lpstr>
      <vt:lpstr>Office Theme</vt:lpstr>
      <vt:lpstr>Model Task #0B:  Leapfrog (LF) and Runge-Kutta (RK) schemes</vt:lpstr>
      <vt:lpstr>Overview</vt:lpstr>
      <vt:lpstr>The leapfrog scheme</vt:lpstr>
      <vt:lpstr>The leapfrog (LF) scheme</vt:lpstr>
      <vt:lpstr>Leapfrog time stepping</vt:lpstr>
      <vt:lpstr>Explicit form and code</vt:lpstr>
      <vt:lpstr>Initialization</vt:lpstr>
      <vt:lpstr>Strategy</vt:lpstr>
      <vt:lpstr>Recap: the first leapfrog time step</vt:lpstr>
      <vt:lpstr>PowerPoint Presentation</vt:lpstr>
      <vt:lpstr>Test problem</vt:lpstr>
      <vt:lpstr>Phase error</vt:lpstr>
      <vt:lpstr>Phase error for 1D leapfrog</vt:lpstr>
      <vt:lpstr>Leapfrog vs. upstream</vt:lpstr>
      <vt:lpstr>Leapfrog vs. upstream</vt:lpstr>
      <vt:lpstr>Leapfrog computational mode</vt:lpstr>
      <vt:lpstr>Robert-Asselin filter</vt:lpstr>
      <vt:lpstr>An RK3 scheme</vt:lpstr>
      <vt:lpstr>Runge-Kutta (RK) schemes</vt:lpstr>
      <vt:lpstr>RK3</vt:lpstr>
      <vt:lpstr>An RK3 (#1)</vt:lpstr>
      <vt:lpstr>An RK3 (#2)</vt:lpstr>
      <vt:lpstr>W&amp;S RK3 time stepping concept</vt:lpstr>
      <vt:lpstr>Experiments</vt:lpstr>
      <vt:lpstr>MT#0B experiments (see notes p. 119) (bold = turn in to me)</vt:lpstr>
      <vt:lpstr>PowerPoint Presentation</vt:lpstr>
      <vt:lpstr>Notes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Task 0B:  Implementing different numerical schemes</dc:title>
  <dc:creator>Robert Fovell</dc:creator>
  <cp:lastModifiedBy>Fovell, Robert</cp:lastModifiedBy>
  <cp:revision>140</cp:revision>
  <cp:lastPrinted>2018-09-17T19:03:48Z</cp:lastPrinted>
  <dcterms:created xsi:type="dcterms:W3CDTF">2015-09-01T14:30:09Z</dcterms:created>
  <dcterms:modified xsi:type="dcterms:W3CDTF">2021-09-01T18:08:49Z</dcterms:modified>
</cp:coreProperties>
</file>