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0" r:id="rId4"/>
    <p:sldId id="260" r:id="rId5"/>
    <p:sldId id="259" r:id="rId6"/>
    <p:sldId id="262" r:id="rId7"/>
    <p:sldId id="261" r:id="rId8"/>
    <p:sldId id="268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7">
          <p15:clr>
            <a:srgbClr val="A4A3A4"/>
          </p15:clr>
        </p15:guide>
        <p15:guide id="2" pos="29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63"/>
  </p:normalViewPr>
  <p:slideViewPr>
    <p:cSldViewPr snapToGrid="0" snapToObjects="1" showGuides="1">
      <p:cViewPr varScale="1">
        <p:scale>
          <a:sx n="112" d="100"/>
          <a:sy n="112" d="100"/>
        </p:scale>
        <p:origin x="1440" y="200"/>
      </p:cViewPr>
      <p:guideLst>
        <p:guide orient="horz" pos="2827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1A464-A963-9D4E-A749-4D7D1C12BC10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3E03C-3DF5-4C49-9D94-8D3582F6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0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FF768-4CD0-CC4B-B0EB-0E149755AE4A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4E39-D482-CF41-98B2-A2087658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7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7-2867-1441-B140-042501FF4935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C94-B2F1-E946-BCED-232504A473E8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9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93E-9370-0E47-964F-A65D4FED2EBA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E091-B759-514C-B147-745AC8242415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47BE-D1F7-5445-8F86-84ED47DFBB26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2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E4B-62E4-EF41-8064-82A6C4176085}" type="datetime1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4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4E38-32B8-CD48-BF4B-089757B755DB}" type="datetime1">
              <a:rPr lang="en-US" smtClean="0"/>
              <a:t>9/15/21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4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430C-6C5D-EF4E-914B-EF13D5837F4D}" type="datetime1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D791-E9F0-9640-9BA8-5855FE827EC9}" type="datetime1">
              <a:rPr lang="en-US" smtClean="0"/>
              <a:t>9/15/21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6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7098-9019-2A49-8845-1E874335EA23}" type="datetime1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C121-A7C7-D140-80E7-697D859E8470}" type="datetime1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7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399A-3FC0-234E-A236-2A3F755937F8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1D898-F5F6-9E4C-B5CD-DCE0C8DC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Task #1: </a:t>
            </a:r>
            <a:br>
              <a:rPr lang="en-US" dirty="0"/>
            </a:br>
            <a:r>
              <a:rPr lang="en-US" dirty="0"/>
              <a:t>Setting up the base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 562 Fall 2021</a:t>
            </a:r>
          </a:p>
          <a:p>
            <a:r>
              <a:rPr lang="en-US" dirty="0"/>
              <a:t>Fovell</a:t>
            </a:r>
          </a:p>
          <a:p>
            <a:r>
              <a:rPr lang="en-US" dirty="0"/>
              <a:t>(see course notes, Chapter 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8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mean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b="1" dirty="0" err="1">
                <a:latin typeface="Courier"/>
                <a:cs typeface="Courier"/>
              </a:rPr>
              <a:t>psurf</a:t>
            </a:r>
            <a:r>
              <a:rPr lang="en-US" b="1" dirty="0"/>
              <a:t> = 96500 Pa </a:t>
            </a:r>
            <a:r>
              <a:rPr lang="en-US" dirty="0"/>
              <a:t>is the provided </a:t>
            </a:r>
            <a:r>
              <a:rPr lang="en-US" i="1" dirty="0"/>
              <a:t>surface</a:t>
            </a:r>
            <a:r>
              <a:rPr lang="en-US" dirty="0"/>
              <a:t> pressure.  We need to compute pressures starting at 0.5∆z </a:t>
            </a:r>
            <a:r>
              <a:rPr lang="en-US" u="sng" dirty="0"/>
              <a:t>above the surface</a:t>
            </a:r>
            <a:r>
              <a:rPr lang="en-US" dirty="0"/>
              <a:t>, and then every ∆z above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! </a:t>
            </a:r>
            <a:r>
              <a:rPr lang="en-US" sz="2400" dirty="0" err="1">
                <a:latin typeface="Courier"/>
                <a:cs typeface="Courier"/>
              </a:rPr>
              <a:t>tbv</a:t>
            </a:r>
            <a:r>
              <a:rPr lang="en-US" sz="2400" dirty="0">
                <a:latin typeface="Courier"/>
                <a:cs typeface="Courier"/>
              </a:rPr>
              <a:t> = </a:t>
            </a:r>
            <a:r>
              <a:rPr lang="en-US" sz="2400" b="1" dirty="0">
                <a:latin typeface="Courier"/>
                <a:cs typeface="Courier"/>
              </a:rPr>
              <a:t>virtual</a:t>
            </a:r>
            <a:r>
              <a:rPr lang="en-US" sz="2400" dirty="0">
                <a:latin typeface="Courier"/>
                <a:cs typeface="Courier"/>
              </a:rPr>
              <a:t> potential temperature, already computed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p0 = 100000.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xk</a:t>
            </a:r>
            <a:r>
              <a:rPr lang="en-US" sz="2400" dirty="0">
                <a:latin typeface="Courier"/>
                <a:cs typeface="Courier"/>
              </a:rPr>
              <a:t> = </a:t>
            </a:r>
            <a:r>
              <a:rPr lang="en-US" sz="2400" dirty="0" err="1">
                <a:latin typeface="Courier"/>
                <a:cs typeface="Courier"/>
              </a:rPr>
              <a:t>rd</a:t>
            </a:r>
            <a:r>
              <a:rPr lang="en-US" sz="2400" dirty="0">
                <a:latin typeface="Courier"/>
                <a:cs typeface="Courier"/>
              </a:rPr>
              <a:t>/</a:t>
            </a:r>
            <a:r>
              <a:rPr lang="en-US" sz="2400" dirty="0" err="1">
                <a:latin typeface="Courier"/>
                <a:cs typeface="Courier"/>
              </a:rPr>
              <a:t>cpd</a:t>
            </a:r>
            <a:r>
              <a:rPr lang="en-US" sz="2400" dirty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pisfc</a:t>
            </a:r>
            <a:r>
              <a:rPr lang="en-US" sz="2400" dirty="0">
                <a:latin typeface="Courier"/>
                <a:cs typeface="Courier"/>
              </a:rPr>
              <a:t> = (</a:t>
            </a:r>
            <a:r>
              <a:rPr lang="en-US" sz="2400" dirty="0" err="1">
                <a:latin typeface="Courier"/>
                <a:cs typeface="Courier"/>
              </a:rPr>
              <a:t>psurf</a:t>
            </a:r>
            <a:r>
              <a:rPr lang="en-US" sz="2400" dirty="0">
                <a:latin typeface="Courier"/>
                <a:cs typeface="Courier"/>
              </a:rPr>
              <a:t>/p0)**</a:t>
            </a:r>
            <a:r>
              <a:rPr lang="en-US" sz="2400" dirty="0" err="1">
                <a:latin typeface="Courier"/>
                <a:cs typeface="Courier"/>
              </a:rPr>
              <a:t>xk</a:t>
            </a:r>
            <a:r>
              <a:rPr lang="en-US" sz="2400" dirty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pib</a:t>
            </a:r>
            <a:r>
              <a:rPr lang="en-US" sz="2400" dirty="0">
                <a:latin typeface="Courier"/>
                <a:cs typeface="Courier"/>
              </a:rPr>
              <a:t>(2) = </a:t>
            </a:r>
            <a:r>
              <a:rPr lang="en-US" sz="2400" dirty="0" err="1">
                <a:latin typeface="Courier"/>
                <a:cs typeface="Courier"/>
              </a:rPr>
              <a:t>pisfc-grav</a:t>
            </a:r>
            <a:r>
              <a:rPr lang="en-US" sz="2400" dirty="0">
                <a:latin typeface="Courier"/>
                <a:cs typeface="Courier"/>
              </a:rPr>
              <a:t>*0.5*</a:t>
            </a:r>
            <a:r>
              <a:rPr lang="en-US" sz="2400" dirty="0" err="1">
                <a:latin typeface="Courier"/>
                <a:cs typeface="Courier"/>
              </a:rPr>
              <a:t>dz</a:t>
            </a:r>
            <a:r>
              <a:rPr lang="en-US" sz="2400" dirty="0">
                <a:latin typeface="Courier"/>
                <a:cs typeface="Courier"/>
              </a:rPr>
              <a:t>/(</a:t>
            </a:r>
            <a:r>
              <a:rPr lang="en-US" sz="2400" dirty="0" err="1">
                <a:latin typeface="Courier"/>
                <a:cs typeface="Courier"/>
              </a:rPr>
              <a:t>cpd</a:t>
            </a:r>
            <a:r>
              <a:rPr lang="en-US" sz="2400" dirty="0">
                <a:latin typeface="Courier"/>
                <a:cs typeface="Courier"/>
              </a:rPr>
              <a:t>*</a:t>
            </a:r>
            <a:r>
              <a:rPr lang="en-US" sz="2400" dirty="0" err="1">
                <a:latin typeface="Courier"/>
                <a:cs typeface="Courier"/>
              </a:rPr>
              <a:t>tbv</a:t>
            </a:r>
            <a:r>
              <a:rPr lang="en-US" sz="2400" dirty="0">
                <a:latin typeface="Courier"/>
                <a:cs typeface="Courier"/>
              </a:rPr>
              <a:t>(2))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sk-SK" sz="2400" dirty="0">
                <a:latin typeface="Courier"/>
                <a:cs typeface="Courier"/>
              </a:rPr>
              <a:t>do k = 3, nz-1 </a:t>
            </a:r>
          </a:p>
          <a:p>
            <a:pPr marL="0" indent="0">
              <a:buNone/>
            </a:pPr>
            <a:r>
              <a:rPr lang="sk-SK" sz="2400" dirty="0">
                <a:latin typeface="Courier"/>
                <a:cs typeface="Courier"/>
              </a:rPr>
              <a:t>   tbvavg = 0.5*(tbv(k)+tbv(k-1)) </a:t>
            </a:r>
          </a:p>
          <a:p>
            <a:pPr marL="0" indent="0">
              <a:buNone/>
            </a:pPr>
            <a:r>
              <a:rPr lang="sk-SK" sz="2400" dirty="0">
                <a:latin typeface="Courier"/>
                <a:cs typeface="Courier"/>
              </a:rPr>
              <a:t>   pib(k) = pib(k-1) - grav*dz/(</a:t>
            </a:r>
            <a:r>
              <a:rPr lang="sk-SK" sz="2400" dirty="0" err="1">
                <a:latin typeface="Courier"/>
                <a:cs typeface="Courier"/>
              </a:rPr>
              <a:t>cpd</a:t>
            </a:r>
            <a:r>
              <a:rPr lang="sk-SK" sz="2400" dirty="0">
                <a:latin typeface="Courier"/>
                <a:cs typeface="Courier"/>
              </a:rPr>
              <a:t>*tbvavg)</a:t>
            </a:r>
          </a:p>
          <a:p>
            <a:pPr marL="0" indent="0">
              <a:buNone/>
            </a:pPr>
            <a:r>
              <a:rPr lang="sk-SK" sz="2400" dirty="0">
                <a:latin typeface="Courier"/>
                <a:cs typeface="Courier"/>
              </a:rPr>
              <a:t> enddo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4112" y="6126163"/>
            <a:ext cx="202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[see also next slide]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9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6702" y="4116501"/>
            <a:ext cx="364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pib</a:t>
            </a:r>
            <a:r>
              <a:rPr lang="en-US" dirty="0">
                <a:latin typeface="Courier"/>
                <a:cs typeface="Courier"/>
              </a:rPr>
              <a:t>(2) = </a:t>
            </a:r>
            <a:r>
              <a:rPr lang="en-US" dirty="0" err="1">
                <a:latin typeface="Courier"/>
                <a:cs typeface="Courier"/>
              </a:rPr>
              <a:t>pisfc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-</a:t>
            </a:r>
            <a:r>
              <a:rPr lang="en-US" dirty="0" err="1">
                <a:latin typeface="Courier"/>
                <a:cs typeface="Courier"/>
              </a:rPr>
              <a:t>grav</a:t>
            </a:r>
            <a:r>
              <a:rPr lang="en-US" dirty="0">
                <a:latin typeface="Courier"/>
                <a:cs typeface="Courier"/>
              </a:rPr>
              <a:t>*0.5*</a:t>
            </a:r>
            <a:r>
              <a:rPr lang="en-US" dirty="0" err="1">
                <a:latin typeface="Courier"/>
                <a:cs typeface="Courier"/>
              </a:rPr>
              <a:t>dz</a:t>
            </a:r>
            <a:r>
              <a:rPr lang="en-US" dirty="0">
                <a:latin typeface="Courier"/>
                <a:cs typeface="Courier"/>
              </a:rPr>
              <a:t>/(</a:t>
            </a:r>
            <a:r>
              <a:rPr lang="en-US" dirty="0" err="1">
                <a:latin typeface="Courier"/>
                <a:cs typeface="Courier"/>
              </a:rPr>
              <a:t>cpd</a:t>
            </a:r>
            <a:r>
              <a:rPr lang="en-US" dirty="0">
                <a:latin typeface="Courier"/>
                <a:cs typeface="Courier"/>
              </a:rPr>
              <a:t>*</a:t>
            </a:r>
            <a:r>
              <a:rPr lang="en-US" dirty="0" err="1">
                <a:latin typeface="Courier"/>
                <a:cs typeface="Courier"/>
              </a:rPr>
              <a:t>tbv</a:t>
            </a:r>
            <a:r>
              <a:rPr lang="en-US" dirty="0">
                <a:latin typeface="Courier"/>
                <a:cs typeface="Courier"/>
              </a:rPr>
              <a:t>(2))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6702" y="2684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Courier"/>
                <a:cs typeface="Courier"/>
              </a:rPr>
              <a:t>pib(k) = pib(k-1) - grav*dz/(cp*tbvavg)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89" y="611601"/>
            <a:ext cx="2043211" cy="8060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task1_computing_press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550"/>
            <a:ext cx="5613400" cy="4559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5E1220-79DC-FA4E-8D30-294EF34F9BB6}"/>
              </a:ext>
            </a:extLst>
          </p:cNvPr>
          <p:cNvSpPr txBox="1"/>
          <p:nvPr/>
        </p:nvSpPr>
        <p:spPr>
          <a:xfrm>
            <a:off x="0" y="6454060"/>
            <a:ext cx="17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Fortran indexing</a:t>
            </a:r>
          </a:p>
        </p:txBody>
      </p:sp>
    </p:spTree>
    <p:extLst>
      <p:ext uri="{BB962C8B-B14F-4D97-AF65-F5344CB8AC3E}">
        <p14:creationId xmlns:p14="http://schemas.microsoft.com/office/powerpoint/2010/main" val="410628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state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scalar, density is logically defined at the scalar/u height, but is useful also to define density at w heights.  I will call these </a:t>
            </a:r>
            <a:r>
              <a:rPr lang="en-US" sz="2800" dirty="0">
                <a:latin typeface="Courier"/>
                <a:cs typeface="Courier"/>
              </a:rPr>
              <a:t>RHOU </a:t>
            </a:r>
            <a:r>
              <a:rPr lang="en-US" dirty="0"/>
              <a:t>and </a:t>
            </a:r>
            <a:r>
              <a:rPr lang="en-US" sz="2800" dirty="0">
                <a:latin typeface="Courier"/>
                <a:cs typeface="Courier"/>
              </a:rPr>
              <a:t>RHOW</a:t>
            </a:r>
            <a:r>
              <a:rPr lang="en-US" dirty="0"/>
              <a:t>.</a:t>
            </a:r>
          </a:p>
          <a:p>
            <a:r>
              <a:rPr lang="en-US" sz="2800" dirty="0">
                <a:latin typeface="Courier"/>
                <a:cs typeface="Courier"/>
              </a:rPr>
              <a:t>RHOU</a:t>
            </a:r>
            <a:r>
              <a:rPr lang="en-US" sz="2800" dirty="0"/>
              <a:t> </a:t>
            </a:r>
            <a:r>
              <a:rPr lang="en-US" dirty="0"/>
              <a:t>will be computed using							and averaged to form </a:t>
            </a:r>
            <a:r>
              <a:rPr lang="en-US" sz="2800" dirty="0">
                <a:latin typeface="Courier"/>
                <a:cs typeface="Courier"/>
              </a:rPr>
              <a:t>RHOW </a:t>
            </a:r>
            <a:endParaRPr lang="en-US" dirty="0">
              <a:latin typeface="Courier"/>
              <a:cs typeface="Courier"/>
            </a:endParaRP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dirty="0" err="1">
                <a:latin typeface="Courier"/>
                <a:cs typeface="Courier"/>
              </a:rPr>
              <a:t>rhow</a:t>
            </a:r>
            <a:r>
              <a:rPr lang="en-US" sz="2400" dirty="0">
                <a:latin typeface="Courier"/>
                <a:cs typeface="Courier"/>
              </a:rPr>
              <a:t>(k) = 0.5*(</a:t>
            </a:r>
            <a:r>
              <a:rPr lang="en-US" sz="2400" dirty="0" err="1">
                <a:latin typeface="Courier"/>
                <a:cs typeface="Courier"/>
              </a:rPr>
              <a:t>rhou</a:t>
            </a:r>
            <a:r>
              <a:rPr lang="en-US" sz="2400" dirty="0">
                <a:latin typeface="Courier"/>
                <a:cs typeface="Courier"/>
              </a:rPr>
              <a:t>(k) + </a:t>
            </a:r>
            <a:r>
              <a:rPr lang="en-US" sz="2400" dirty="0" err="1">
                <a:latin typeface="Courier"/>
                <a:cs typeface="Courier"/>
              </a:rPr>
              <a:t>rhou</a:t>
            </a:r>
            <a:r>
              <a:rPr lang="en-US" sz="2400" dirty="0">
                <a:latin typeface="Courier"/>
                <a:cs typeface="Courier"/>
              </a:rPr>
              <a:t>(k-1))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62" y="3237210"/>
            <a:ext cx="2247900" cy="1244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4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Saturation mixing ratio (</a:t>
            </a:r>
            <a:r>
              <a:rPr lang="en-US" i="1" dirty="0" err="1"/>
              <a:t>q</a:t>
            </a:r>
            <a:r>
              <a:rPr lang="en-US" i="1" baseline="-25000" dirty="0" err="1"/>
              <a:t>vs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form of </a:t>
            </a:r>
            <a:r>
              <a:rPr lang="en-US" dirty="0" err="1"/>
              <a:t>Tetens</a:t>
            </a:r>
            <a:r>
              <a:rPr lang="en-US" dirty="0"/>
              <a:t>’ equation for </a:t>
            </a:r>
            <a:r>
              <a:rPr lang="en-US" i="1" dirty="0" err="1"/>
              <a:t>q</a:t>
            </a:r>
            <a:r>
              <a:rPr lang="en-US" i="1" baseline="-25000" dirty="0" err="1"/>
              <a:t>vs</a:t>
            </a:r>
            <a:endParaRPr lang="en-US" i="1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You can substitute using					and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2460625"/>
            <a:ext cx="6400800" cy="1143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5" y="4725988"/>
            <a:ext cx="2133600" cy="673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50" y="4273550"/>
            <a:ext cx="14224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1195" y="6322059"/>
            <a:ext cx="288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 Soong and Ogura (1973)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2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results (see notes)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250" y="1417638"/>
            <a:ext cx="5463893" cy="4401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latin typeface="Courier"/>
                <a:cs typeface="Courier"/>
              </a:rPr>
              <a:t>z</a:t>
            </a:r>
            <a:r>
              <a:rPr lang="pt-BR" sz="1400" dirty="0">
                <a:latin typeface="Courier"/>
                <a:cs typeface="Courier"/>
              </a:rPr>
              <a:t>(km)   </a:t>
            </a:r>
            <a:r>
              <a:rPr lang="pt-BR" sz="1400" dirty="0" err="1">
                <a:latin typeface="Courier"/>
                <a:cs typeface="Courier"/>
              </a:rPr>
              <a:t>tb</a:t>
            </a:r>
            <a:r>
              <a:rPr lang="pt-BR" sz="1400" dirty="0">
                <a:latin typeface="Courier"/>
                <a:cs typeface="Courier"/>
              </a:rPr>
              <a:t>(</a:t>
            </a:r>
            <a:r>
              <a:rPr lang="pt-BR" sz="1400" dirty="0" err="1">
                <a:latin typeface="Courier"/>
                <a:cs typeface="Courier"/>
              </a:rPr>
              <a:t>K</a:t>
            </a:r>
            <a:r>
              <a:rPr lang="pt-BR" sz="1400" dirty="0">
                <a:latin typeface="Courier"/>
                <a:cs typeface="Courier"/>
              </a:rPr>
              <a:t>)  </a:t>
            </a:r>
            <a:r>
              <a:rPr lang="pt-BR" sz="1400" dirty="0" err="1">
                <a:latin typeface="Courier"/>
                <a:cs typeface="Courier"/>
              </a:rPr>
              <a:t>qb</a:t>
            </a:r>
            <a:r>
              <a:rPr lang="pt-BR" sz="1400" dirty="0">
                <a:latin typeface="Courier"/>
                <a:cs typeface="Courier"/>
              </a:rPr>
              <a:t>(</a:t>
            </a:r>
            <a:r>
              <a:rPr lang="pt-BR" sz="1400" dirty="0" err="1">
                <a:latin typeface="Courier"/>
                <a:cs typeface="Courier"/>
              </a:rPr>
              <a:t>g</a:t>
            </a:r>
            <a:r>
              <a:rPr lang="pt-BR" sz="1400" dirty="0">
                <a:latin typeface="Courier"/>
                <a:cs typeface="Courier"/>
              </a:rPr>
              <a:t>/kg) </a:t>
            </a:r>
            <a:r>
              <a:rPr lang="pt-BR" sz="1400" dirty="0" err="1">
                <a:latin typeface="Courier"/>
                <a:cs typeface="Courier"/>
              </a:rPr>
              <a:t>rhou</a:t>
            </a:r>
            <a:r>
              <a:rPr lang="pt-BR" sz="1400" dirty="0">
                <a:latin typeface="Courier"/>
                <a:cs typeface="Courier"/>
              </a:rPr>
              <a:t>(kg/m^3) rel. hum (%)</a:t>
            </a:r>
          </a:p>
          <a:p>
            <a:r>
              <a:rPr lang="mr-IN" sz="1400" dirty="0">
                <a:latin typeface="Courier"/>
                <a:cs typeface="Courier"/>
              </a:rPr>
              <a:t>0.35    300.52  14.92   1.09E+00        88.78</a:t>
            </a:r>
          </a:p>
          <a:p>
            <a:r>
              <a:rPr lang="mr-IN" sz="1400" dirty="0">
                <a:latin typeface="Courier"/>
                <a:cs typeface="Courier"/>
              </a:rPr>
              <a:t>1.05    302.05  12.56   1.02E+00        96.08</a:t>
            </a:r>
          </a:p>
          <a:p>
            <a:r>
              <a:rPr lang="mr-IN" sz="1400" dirty="0">
                <a:latin typeface="Courier"/>
                <a:cs typeface="Courier"/>
              </a:rPr>
              <a:t>1.75    303.88  10.19   9.60E-01        99.96</a:t>
            </a:r>
          </a:p>
          <a:p>
            <a:r>
              <a:rPr lang="mr-IN" sz="1400" dirty="0">
                <a:latin typeface="Courier"/>
                <a:cs typeface="Courier"/>
              </a:rPr>
              <a:t>2.45    305.9   7.83    8.99E-01        98.72</a:t>
            </a:r>
          </a:p>
          <a:p>
            <a:r>
              <a:rPr lang="mr-IN" sz="1400" dirty="0">
                <a:latin typeface="Courier"/>
                <a:cs typeface="Courier"/>
              </a:rPr>
              <a:t>3.15    308.08  5.47    8.41E-01        89.18</a:t>
            </a:r>
          </a:p>
          <a:p>
            <a:r>
              <a:rPr lang="mr-IN" sz="1400" dirty="0">
                <a:latin typeface="Courier"/>
                <a:cs typeface="Courier"/>
              </a:rPr>
              <a:t>3.85    310.38  3.11    7.85E-01        66.11</a:t>
            </a:r>
          </a:p>
          <a:p>
            <a:r>
              <a:rPr lang="mr-IN" sz="1400" dirty="0">
                <a:latin typeface="Courier"/>
                <a:cs typeface="Courier"/>
              </a:rPr>
              <a:t>4.55    312.79  2.24    7.31E-01        62.94</a:t>
            </a:r>
          </a:p>
          <a:p>
            <a:r>
              <a:rPr lang="mr-IN" sz="1400" dirty="0">
                <a:latin typeface="Courier"/>
                <a:cs typeface="Courier"/>
              </a:rPr>
              <a:t>5.25    315.3   1.79    6.79E-01        66.96</a:t>
            </a:r>
          </a:p>
          <a:p>
            <a:r>
              <a:rPr lang="en-US" sz="1400" dirty="0">
                <a:latin typeface="Courier"/>
                <a:cs typeface="Courier"/>
              </a:rPr>
              <a:t>	[</a:t>
            </a:r>
            <a:r>
              <a:rPr lang="mr-IN" sz="1400" dirty="0">
                <a:latin typeface="Courier"/>
                <a:cs typeface="Courier"/>
              </a:rPr>
              <a:t>…</a:t>
            </a:r>
            <a:r>
              <a:rPr lang="en-US" sz="1400" dirty="0">
                <a:latin typeface="Courier"/>
                <a:cs typeface="Courier"/>
              </a:rPr>
              <a:t>]</a:t>
            </a:r>
            <a:endParaRPr lang="mr-IN" sz="1400" dirty="0">
              <a:latin typeface="Courier"/>
              <a:cs typeface="Courier"/>
            </a:endParaRPr>
          </a:p>
          <a:p>
            <a:r>
              <a:rPr lang="mr-IN" sz="1400" dirty="0">
                <a:latin typeface="Courier"/>
                <a:cs typeface="Courier"/>
              </a:rPr>
              <a:t>19.95   493.94  0       8.72E-02        0</a:t>
            </a:r>
          </a:p>
          <a:p>
            <a:r>
              <a:rPr lang="mr-IN" sz="1400" dirty="0">
                <a:latin typeface="Courier"/>
                <a:cs typeface="Courier"/>
              </a:rPr>
              <a:t>20.65   510.06  0       7.79E-02        0</a:t>
            </a:r>
          </a:p>
          <a:p>
            <a:r>
              <a:rPr lang="mr-IN" sz="1400" dirty="0">
                <a:latin typeface="Courier"/>
                <a:cs typeface="Courier"/>
              </a:rPr>
              <a:t>21.35   526.71  0       6.97E-02        0</a:t>
            </a:r>
          </a:p>
          <a:p>
            <a:r>
              <a:rPr lang="mr-IN" sz="1400" dirty="0">
                <a:latin typeface="Courier"/>
                <a:cs typeface="Courier"/>
              </a:rPr>
              <a:t>22.05   543.89  0       6.23E-02        0</a:t>
            </a:r>
          </a:p>
          <a:p>
            <a:r>
              <a:rPr lang="mr-IN" sz="1400" dirty="0">
                <a:latin typeface="Courier"/>
                <a:cs typeface="Courier"/>
              </a:rPr>
              <a:t>22.75   561.64  0       5.57E-02        0</a:t>
            </a:r>
          </a:p>
          <a:p>
            <a:r>
              <a:rPr lang="mr-IN" sz="1400" dirty="0">
                <a:latin typeface="Courier"/>
                <a:cs typeface="Courier"/>
              </a:rPr>
              <a:t>23.45   579.97  0       4.98E-02        0</a:t>
            </a:r>
          </a:p>
          <a:p>
            <a:r>
              <a:rPr lang="mr-IN" sz="1400" dirty="0">
                <a:latin typeface="Courier"/>
                <a:cs typeface="Courier"/>
              </a:rPr>
              <a:t>24.15   598.89  0       4.45E-02        0</a:t>
            </a:r>
          </a:p>
          <a:p>
            <a:r>
              <a:rPr lang="mr-IN" sz="1400" dirty="0">
                <a:latin typeface="Courier"/>
                <a:cs typeface="Courier"/>
              </a:rPr>
              <a:t>24.85   618.44  0       3.98E-02        0</a:t>
            </a:r>
          </a:p>
          <a:p>
            <a:r>
              <a:rPr lang="mr-IN" sz="1400" dirty="0">
                <a:latin typeface="Courier"/>
                <a:cs typeface="Courier"/>
              </a:rPr>
              <a:t>25.55   638.62  0       3.56E-02        0</a:t>
            </a:r>
          </a:p>
          <a:p>
            <a:r>
              <a:rPr lang="mr-IN" sz="1400" dirty="0">
                <a:latin typeface="Courier"/>
                <a:cs typeface="Courier"/>
              </a:rPr>
              <a:t>26.25   659.46  0       3.18E-02        0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1986" y="3015034"/>
            <a:ext cx="312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Please hand in your code and</a:t>
            </a:r>
          </a:p>
          <a:p>
            <a:r>
              <a:rPr lang="en-US" b="1" dirty="0">
                <a:solidFill>
                  <a:srgbClr val="FF0000"/>
                </a:solidFill>
              </a:rPr>
              <a:t> your version of this (full)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72867" y="3029464"/>
            <a:ext cx="312042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0250" y="6211596"/>
            <a:ext cx="41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values require taking </a:t>
            </a:r>
            <a:r>
              <a:rPr lang="en-US" i="1" dirty="0"/>
              <a:t>g</a:t>
            </a:r>
            <a:r>
              <a:rPr lang="en-US" dirty="0"/>
              <a:t>  = 9.81 m/s/s</a:t>
            </a:r>
          </a:p>
        </p:txBody>
      </p:sp>
    </p:spTree>
    <p:extLst>
      <p:ext uri="{BB962C8B-B14F-4D97-AF65-F5344CB8AC3E}">
        <p14:creationId xmlns:p14="http://schemas.microsoft.com/office/powerpoint/2010/main" val="49943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Construct the base state (function of </a:t>
            </a:r>
            <a:r>
              <a:rPr lang="en-US" i="1" dirty="0"/>
              <a:t>z</a:t>
            </a:r>
            <a:r>
              <a:rPr lang="en-US" dirty="0"/>
              <a:t> alone) for a subset of our five prognostic variables (u, w,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, q</a:t>
            </a:r>
            <a:r>
              <a:rPr lang="en-US" baseline="-25000" dirty="0"/>
              <a:t>v</a:t>
            </a:r>
            <a:r>
              <a:rPr lang="en-US" dirty="0"/>
              <a:t>, and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) and also </a:t>
            </a:r>
            <a:r>
              <a:rPr lang="en-US" dirty="0">
                <a:latin typeface="Symbol" charset="2"/>
                <a:cs typeface="Symbol" charset="2"/>
              </a:rPr>
              <a:t>r</a:t>
            </a:r>
            <a:r>
              <a:rPr lang="en-US" dirty="0"/>
              <a:t>.</a:t>
            </a:r>
          </a:p>
          <a:p>
            <a:r>
              <a:rPr lang="en-US" dirty="0"/>
              <a:t>The Weisman and </a:t>
            </a:r>
            <a:r>
              <a:rPr lang="en-US" dirty="0" err="1"/>
              <a:t>Klemp</a:t>
            </a:r>
            <a:r>
              <a:rPr lang="en-US" dirty="0"/>
              <a:t> (1982) sounding will be adopted. 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 and q</a:t>
            </a:r>
            <a:r>
              <a:rPr lang="en-US" baseline="-25000" dirty="0"/>
              <a:t>v</a:t>
            </a:r>
            <a:r>
              <a:rPr lang="en-US" dirty="0"/>
              <a:t> functions of </a:t>
            </a:r>
            <a:r>
              <a:rPr lang="en-US" i="1" dirty="0"/>
              <a:t>z</a:t>
            </a:r>
            <a:r>
              <a:rPr lang="en-US" dirty="0"/>
              <a:t> will be provided, and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r</a:t>
            </a:r>
            <a:r>
              <a:rPr lang="en-US" dirty="0"/>
              <a:t> will be computed.</a:t>
            </a:r>
          </a:p>
          <a:p>
            <a:r>
              <a:rPr lang="en-US" dirty="0"/>
              <a:t>The grid will be staggered, using Arakawa’s “C” grid arrangement.  </a:t>
            </a:r>
          </a:p>
          <a:p>
            <a:r>
              <a:rPr lang="en-US" dirty="0"/>
              <a:t>Fake points above and below the model will facilitate handling of the boundary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creen Shot 2018-09-24 at 3.02.32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3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1774" y="2186201"/>
            <a:ext cx="277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Weisman and </a:t>
            </a:r>
            <a:r>
              <a:rPr lang="en-US" dirty="0" err="1"/>
              <a:t>Klemp</a:t>
            </a:r>
            <a:r>
              <a:rPr lang="en-US" dirty="0"/>
              <a:t> (1982)</a:t>
            </a:r>
          </a:p>
        </p:txBody>
      </p:sp>
    </p:spTree>
    <p:extLst>
      <p:ext uri="{BB962C8B-B14F-4D97-AF65-F5344CB8AC3E}">
        <p14:creationId xmlns:p14="http://schemas.microsoft.com/office/powerpoint/2010/main" val="373946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“C” grid arrangement </a:t>
            </a:r>
            <a:br>
              <a:rPr lang="en-US" dirty="0"/>
            </a:br>
            <a:r>
              <a:rPr lang="en-US" sz="3200" dirty="0"/>
              <a:t>(s = scalar)</a:t>
            </a:r>
            <a:endParaRPr lang="en-US" dirty="0"/>
          </a:p>
        </p:txBody>
      </p:sp>
      <p:pic>
        <p:nvPicPr>
          <p:cNvPr id="5" name="Picture 4" descr="horizst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895475"/>
            <a:ext cx="4521200" cy="443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119" y="1912866"/>
            <a:ext cx="801108" cy="4048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b="1" dirty="0"/>
              <a:t>k+1</a:t>
            </a:r>
          </a:p>
          <a:p>
            <a:pPr algn="r">
              <a:lnSpc>
                <a:spcPct val="110000"/>
              </a:lnSpc>
            </a:pPr>
            <a:endParaRPr lang="en-US" b="1" dirty="0"/>
          </a:p>
          <a:p>
            <a:pPr algn="r">
              <a:lnSpc>
                <a:spcPct val="110000"/>
              </a:lnSpc>
            </a:pPr>
            <a:endParaRPr lang="en-US" b="1" dirty="0"/>
          </a:p>
          <a:p>
            <a:pPr algn="r">
              <a:lnSpc>
                <a:spcPct val="110000"/>
              </a:lnSpc>
            </a:pPr>
            <a:r>
              <a:rPr lang="en-US" b="1" dirty="0"/>
              <a:t>k+1/2</a:t>
            </a:r>
          </a:p>
          <a:p>
            <a:pPr algn="r">
              <a:lnSpc>
                <a:spcPct val="110000"/>
              </a:lnSpc>
            </a:pPr>
            <a:endParaRPr lang="en-US" b="1" dirty="0"/>
          </a:p>
          <a:p>
            <a:pPr algn="r">
              <a:lnSpc>
                <a:spcPct val="110000"/>
              </a:lnSpc>
            </a:pPr>
            <a:endParaRPr lang="en-US" b="1" dirty="0"/>
          </a:p>
          <a:p>
            <a:pPr algn="r">
              <a:lnSpc>
                <a:spcPct val="110000"/>
              </a:lnSpc>
            </a:pPr>
            <a:r>
              <a:rPr lang="en-US" b="1" dirty="0"/>
              <a:t>k</a:t>
            </a:r>
          </a:p>
          <a:p>
            <a:pPr algn="r">
              <a:lnSpc>
                <a:spcPct val="110000"/>
              </a:lnSpc>
            </a:pPr>
            <a:endParaRPr lang="en-US" b="1" dirty="0"/>
          </a:p>
          <a:p>
            <a:pPr algn="r">
              <a:lnSpc>
                <a:spcPct val="110000"/>
              </a:lnSpc>
            </a:pPr>
            <a:endParaRPr lang="en-US" b="1" dirty="0"/>
          </a:p>
          <a:p>
            <a:pPr algn="r">
              <a:lnSpc>
                <a:spcPct val="110000"/>
              </a:lnSpc>
            </a:pPr>
            <a:r>
              <a:rPr lang="en-US" b="1" dirty="0"/>
              <a:t>k-1/2</a:t>
            </a:r>
          </a:p>
          <a:p>
            <a:pPr algn="r">
              <a:lnSpc>
                <a:spcPct val="110000"/>
              </a:lnSpc>
            </a:pPr>
            <a:endParaRPr lang="en-US" b="1" dirty="0"/>
          </a:p>
          <a:p>
            <a:pPr algn="r">
              <a:lnSpc>
                <a:spcPct val="110000"/>
              </a:lnSpc>
            </a:pPr>
            <a:endParaRPr lang="en-US" b="1" dirty="0"/>
          </a:p>
          <a:p>
            <a:pPr algn="r">
              <a:lnSpc>
                <a:spcPct val="110000"/>
              </a:lnSpc>
            </a:pPr>
            <a:r>
              <a:rPr lang="en-US" b="1" dirty="0"/>
              <a:t>k-1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8188" y="5500002"/>
            <a:ext cx="219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b="1" dirty="0">
                <a:solidFill>
                  <a:srgbClr val="FF0000"/>
                </a:solidFill>
              </a:rPr>
              <a:t>u(</a:t>
            </a:r>
            <a:r>
              <a:rPr lang="en-US" b="1" dirty="0" err="1">
                <a:solidFill>
                  <a:srgbClr val="FF0000"/>
                </a:solidFill>
              </a:rPr>
              <a:t>i,k</a:t>
            </a:r>
            <a:r>
              <a:rPr lang="en-US" b="1" dirty="0">
                <a:solidFill>
                  <a:srgbClr val="FF0000"/>
                </a:solidFill>
              </a:rPr>
              <a:t>), w(</a:t>
            </a:r>
            <a:r>
              <a:rPr lang="en-US" b="1" dirty="0" err="1">
                <a:solidFill>
                  <a:srgbClr val="FF0000"/>
                </a:solidFill>
              </a:rPr>
              <a:t>i,k</a:t>
            </a:r>
            <a:r>
              <a:rPr lang="en-US" b="1" dirty="0">
                <a:solidFill>
                  <a:srgbClr val="FF0000"/>
                </a:solidFill>
              </a:rPr>
              <a:t>) and </a:t>
            </a:r>
          </a:p>
          <a:p>
            <a:r>
              <a:rPr lang="en-US" b="1" dirty="0">
                <a:solidFill>
                  <a:srgbClr val="FF0000"/>
                </a:solidFill>
              </a:rPr>
              <a:t>  s(</a:t>
            </a:r>
            <a:r>
              <a:rPr lang="en-US" b="1" dirty="0" err="1">
                <a:solidFill>
                  <a:srgbClr val="FF0000"/>
                </a:solidFill>
              </a:rPr>
              <a:t>i,k</a:t>
            </a:r>
            <a:r>
              <a:rPr lang="en-US" b="1" dirty="0">
                <a:solidFill>
                  <a:srgbClr val="FF0000"/>
                </a:solidFill>
              </a:rPr>
              <a:t>) not </a:t>
            </a:r>
            <a:r>
              <a:rPr lang="en-US" b="1" dirty="0" err="1">
                <a:solidFill>
                  <a:srgbClr val="FF0000"/>
                </a:solidFill>
              </a:rPr>
              <a:t>colocated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10375" y="2127250"/>
            <a:ext cx="0" cy="17303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05803" y="2825750"/>
            <a:ext cx="4061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∆z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33875" y="1730375"/>
            <a:ext cx="1873250" cy="158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5203" y="1547741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∆x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3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gri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79889" cy="6858000"/>
          </a:xfrm>
          <a:prstGeom prst="rect">
            <a:avLst/>
          </a:prstGeom>
        </p:spPr>
      </p:pic>
      <p:pic>
        <p:nvPicPr>
          <p:cNvPr id="5" name="Picture 4" descr="vertgrid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11" y="0"/>
            <a:ext cx="397988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A30DE-4A74-BA4A-801C-9A3634464B69}"/>
              </a:ext>
            </a:extLst>
          </p:cNvPr>
          <p:cNvSpPr txBox="1"/>
          <p:nvPr/>
        </p:nvSpPr>
        <p:spPr>
          <a:xfrm>
            <a:off x="3539756" y="2903220"/>
            <a:ext cx="1624355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Model surface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and top are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W locations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and rigid plates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so w = 0</a:t>
            </a:r>
          </a:p>
        </p:txBody>
      </p:sp>
    </p:spTree>
    <p:extLst>
      <p:ext uri="{BB962C8B-B14F-4D97-AF65-F5344CB8AC3E}">
        <p14:creationId xmlns:p14="http://schemas.microsoft.com/office/powerpoint/2010/main" val="343360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Fortran</a:t>
            </a:r>
          </a:p>
          <a:p>
            <a:pPr lvl="1"/>
            <a:r>
              <a:rPr lang="en-US" dirty="0"/>
              <a:t>The surface resides at the k = 2 level for </a:t>
            </a:r>
            <a:r>
              <a:rPr lang="en-US" b="1" dirty="0"/>
              <a:t>w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k = 2 is </a:t>
            </a:r>
            <a:r>
              <a:rPr lang="en-US" u="sng" dirty="0"/>
              <a:t>also</a:t>
            </a:r>
            <a:r>
              <a:rPr lang="en-US" dirty="0"/>
              <a:t> first real scalar level, so height of this level is 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= (k-1.5)∆z, or 0.5∆z above ground</a:t>
            </a:r>
          </a:p>
          <a:p>
            <a:r>
              <a:rPr lang="en-US" dirty="0"/>
              <a:t>C++ and other zero-indexed languages</a:t>
            </a:r>
          </a:p>
          <a:p>
            <a:pPr lvl="1"/>
            <a:r>
              <a:rPr lang="en-US" dirty="0"/>
              <a:t>The surface resides at the k = 1 level for </a:t>
            </a:r>
            <a:r>
              <a:rPr lang="en-US" b="1" dirty="0"/>
              <a:t>w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k = 1 is also first real scalar level, so height of this level is 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= (k-0.5)∆z, or (still) 0.5∆z above ground</a:t>
            </a:r>
          </a:p>
          <a:p>
            <a:r>
              <a:rPr lang="en-US" dirty="0"/>
              <a:t>For this example problem, we take NZ = 40 and ∆z = 700 m.  Code so these are easily changed.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W-K sounding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Base state potential temperature (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= scalar height [temperature] above ground; </a:t>
            </a:r>
            <a:r>
              <a:rPr lang="en-US" sz="2000" dirty="0" err="1"/>
              <a:t>z</a:t>
            </a:r>
            <a:r>
              <a:rPr lang="en-US" sz="2000" baseline="-25000" dirty="0" err="1"/>
              <a:t>TR</a:t>
            </a:r>
            <a:r>
              <a:rPr lang="en-US" sz="2000" dirty="0"/>
              <a:t> = tropopause height above ground [12 km]; </a:t>
            </a:r>
            <a:r>
              <a:rPr lang="en-US" sz="2000" dirty="0" err="1"/>
              <a:t>q</a:t>
            </a:r>
            <a:r>
              <a:rPr lang="en-US" sz="2000" baseline="-25000" dirty="0" err="1"/>
              <a:t>TR</a:t>
            </a:r>
            <a:r>
              <a:rPr lang="en-US" sz="2000" dirty="0"/>
              <a:t> = tropopause pot. temp. [343 K]; T</a:t>
            </a:r>
            <a:r>
              <a:rPr lang="en-US" sz="2000" baseline="-25000" dirty="0"/>
              <a:t>TR</a:t>
            </a:r>
            <a:r>
              <a:rPr lang="en-US" sz="2000" dirty="0"/>
              <a:t> = tropopause temp. [213 K]; g = 9.81 m/s</a:t>
            </a:r>
            <a:r>
              <a:rPr lang="en-US" sz="2000" baseline="30000" dirty="0"/>
              <a:t>2</a:t>
            </a:r>
            <a:r>
              <a:rPr lang="en-US" sz="2000" dirty="0"/>
              <a:t> ; </a:t>
            </a:r>
            <a:r>
              <a:rPr lang="en-US" sz="2000" dirty="0" err="1"/>
              <a:t>c</a:t>
            </a:r>
            <a:r>
              <a:rPr lang="en-US" sz="2000" baseline="-25000" dirty="0" err="1"/>
              <a:t>pd</a:t>
            </a:r>
            <a:r>
              <a:rPr lang="en-US" sz="2000" dirty="0"/>
              <a:t> = 1004 J/kg/K).  Note this is not </a:t>
            </a:r>
            <a:r>
              <a:rPr lang="en-US" sz="2000" dirty="0">
                <a:latin typeface="Symbol" charset="2"/>
                <a:cs typeface="Symbol" charset="2"/>
              </a:rPr>
              <a:t>q</a:t>
            </a:r>
            <a:r>
              <a:rPr lang="en-US" sz="2000" baseline="-25000" dirty="0"/>
              <a:t>v</a:t>
            </a:r>
            <a:r>
              <a:rPr lang="en-US" sz="20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Base state water vapor mixing ratio can be specified as: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508904"/>
            <a:ext cx="7818120" cy="990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3142900"/>
            <a:ext cx="6675120" cy="1391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6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and fake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Fortran, the real points in the vertical for a scalar are </a:t>
            </a:r>
            <a:r>
              <a:rPr lang="en-US" sz="2800" dirty="0">
                <a:latin typeface="Courier"/>
                <a:cs typeface="Courier"/>
              </a:rPr>
              <a:t>k = 2, nz-1</a:t>
            </a:r>
            <a:r>
              <a:rPr lang="en-US" dirty="0"/>
              <a:t>, with the </a:t>
            </a:r>
            <a:r>
              <a:rPr lang="en-US" sz="2800" dirty="0">
                <a:latin typeface="Courier"/>
                <a:cs typeface="Courier"/>
              </a:rPr>
              <a:t>k = 2</a:t>
            </a:r>
            <a:r>
              <a:rPr lang="en-US" sz="3000" dirty="0">
                <a:latin typeface="Courier"/>
                <a:cs typeface="Courier"/>
              </a:rPr>
              <a:t> </a:t>
            </a:r>
            <a:r>
              <a:rPr lang="en-US" dirty="0"/>
              <a:t>scalar level being 0.5∆z above surface.</a:t>
            </a:r>
          </a:p>
          <a:p>
            <a:r>
              <a:rPr lang="en-US" dirty="0"/>
              <a:t>Once we define mean potential temperature and mixing ratio (which I will call </a:t>
            </a:r>
            <a:r>
              <a:rPr lang="en-US" sz="2800" dirty="0" err="1">
                <a:latin typeface="Courier"/>
                <a:cs typeface="Courier"/>
              </a:rPr>
              <a:t>tb</a:t>
            </a:r>
            <a:r>
              <a:rPr lang="en-US" sz="2800" dirty="0"/>
              <a:t> </a:t>
            </a:r>
            <a:r>
              <a:rPr lang="en-US" dirty="0"/>
              <a:t>and </a:t>
            </a:r>
            <a:r>
              <a:rPr lang="en-US" sz="2800" dirty="0" err="1">
                <a:latin typeface="Courier"/>
                <a:cs typeface="Courier"/>
              </a:rPr>
              <a:t>qb</a:t>
            </a:r>
            <a:r>
              <a:rPr lang="en-US" dirty="0"/>
              <a:t>) for the real points, we need to also fill in the fake points.</a:t>
            </a:r>
          </a:p>
          <a:p>
            <a:pPr lvl="1"/>
            <a:r>
              <a:rPr lang="en-US" dirty="0"/>
              <a:t>Note the </a:t>
            </a:r>
            <a:r>
              <a:rPr lang="en-US" sz="2400" dirty="0">
                <a:latin typeface="Courier"/>
                <a:cs typeface="Courier"/>
              </a:rPr>
              <a:t>k=1</a:t>
            </a:r>
            <a:r>
              <a:rPr lang="en-US" dirty="0"/>
              <a:t> fake point is below the ground!</a:t>
            </a:r>
          </a:p>
          <a:p>
            <a:pPr lvl="1"/>
            <a:r>
              <a:rPr lang="en-US" dirty="0"/>
              <a:t>We will presume the values 0.5∆z below the ground = those 0.5∆z above ground.  That is, we assume </a:t>
            </a:r>
            <a:r>
              <a:rPr lang="en-US" b="1" dirty="0"/>
              <a:t>zero vertical gradient</a:t>
            </a:r>
            <a:r>
              <a:rPr lang="en-US" dirty="0"/>
              <a:t>.</a:t>
            </a:r>
          </a:p>
          <a:p>
            <a:r>
              <a:rPr lang="en-US" dirty="0"/>
              <a:t>With </a:t>
            </a:r>
            <a:r>
              <a:rPr lang="en-US" sz="2800" dirty="0" err="1">
                <a:latin typeface="Courier"/>
                <a:cs typeface="Courier"/>
              </a:rPr>
              <a:t>tb</a:t>
            </a:r>
            <a:r>
              <a:rPr lang="en-US" sz="2800" dirty="0"/>
              <a:t> </a:t>
            </a:r>
            <a:r>
              <a:rPr lang="en-US" dirty="0"/>
              <a:t>and </a:t>
            </a:r>
            <a:r>
              <a:rPr lang="en-US" sz="2800" dirty="0" err="1">
                <a:latin typeface="Courier"/>
                <a:cs typeface="Courier"/>
              </a:rPr>
              <a:t>qb</a:t>
            </a:r>
            <a:r>
              <a:rPr lang="en-US" dirty="0"/>
              <a:t>, we can compute </a:t>
            </a:r>
            <a:r>
              <a:rPr lang="en-US" sz="2800" dirty="0" err="1">
                <a:latin typeface="Courier"/>
                <a:cs typeface="Courier"/>
              </a:rPr>
              <a:t>tbv</a:t>
            </a:r>
            <a:r>
              <a:rPr lang="en-US" dirty="0"/>
              <a:t>, or mean virtual potential temperature, for all real and fake points.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6124575"/>
            <a:ext cx="3581400" cy="469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B5FF3-678A-BB47-9CF9-57FC1590B9AE}"/>
              </a:ext>
            </a:extLst>
          </p:cNvPr>
          <p:cNvSpPr txBox="1"/>
          <p:nvPr/>
        </p:nvSpPr>
        <p:spPr>
          <a:xfrm>
            <a:off x="2840990" y="562120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E741B-337E-2C4E-A766-714128106876}"/>
              </a:ext>
            </a:extLst>
          </p:cNvPr>
          <p:cNvSpPr txBox="1"/>
          <p:nvPr/>
        </p:nvSpPr>
        <p:spPr>
          <a:xfrm>
            <a:off x="3892550" y="562120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0467E-D500-DE42-9AB4-C17DEA2EFBE4}"/>
              </a:ext>
            </a:extLst>
          </p:cNvPr>
          <p:cNvSpPr txBox="1"/>
          <p:nvPr/>
        </p:nvSpPr>
        <p:spPr>
          <a:xfrm>
            <a:off x="5858510" y="57263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4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mean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, q</a:t>
            </a:r>
            <a:r>
              <a:rPr lang="en-US" baseline="-25000" dirty="0"/>
              <a:t>v</a:t>
            </a:r>
            <a:r>
              <a:rPr lang="en-US" dirty="0"/>
              <a:t>, we will compute the base state nondimensional pressure (</a:t>
            </a:r>
            <a:r>
              <a:rPr lang="en-US" i="1" dirty="0">
                <a:latin typeface="Symbol" pitchFamily="2" charset="2"/>
              </a:rPr>
              <a:t>p</a:t>
            </a:r>
            <a:r>
              <a:rPr lang="en-US" dirty="0"/>
              <a:t>) presuming it is hydrostatic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Recall given </a:t>
            </a:r>
            <a:r>
              <a:rPr lang="en-US" i="1" dirty="0"/>
              <a:t>p</a:t>
            </a:r>
            <a:r>
              <a:rPr lang="en-US" i="1" baseline="-25000" dirty="0"/>
              <a:t>0</a:t>
            </a:r>
            <a:r>
              <a:rPr lang="en-US" dirty="0"/>
              <a:t> = 100000 Pa, </a:t>
            </a:r>
            <a:r>
              <a:rPr lang="en-US" i="1" dirty="0"/>
              <a:t>R</a:t>
            </a:r>
            <a:r>
              <a:rPr lang="en-US" i="1" baseline="-25000" dirty="0"/>
              <a:t>d</a:t>
            </a:r>
            <a:r>
              <a:rPr lang="en-US" dirty="0"/>
              <a:t> = 287 J/kg/K:</a:t>
            </a:r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5175250"/>
            <a:ext cx="2717800" cy="1333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5654675"/>
            <a:ext cx="35814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99" y="3195248"/>
            <a:ext cx="2768600" cy="1092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D898-F5F6-9E4C-B5CD-DCE0C8DCE399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E2E3A-4A82-8E45-8856-9F9CB3B4A0EB}"/>
              </a:ext>
            </a:extLst>
          </p:cNvPr>
          <p:cNvSpPr txBox="1"/>
          <p:nvPr/>
        </p:nvSpPr>
        <p:spPr>
          <a:xfrm>
            <a:off x="2877185" y="12176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D8166-4A15-414C-85FF-C85C48170EF3}"/>
              </a:ext>
            </a:extLst>
          </p:cNvPr>
          <p:cNvSpPr txBox="1"/>
          <p:nvPr/>
        </p:nvSpPr>
        <p:spPr>
          <a:xfrm>
            <a:off x="3299499" y="131642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1EC0D-F9B0-484E-941B-4DCD09507F1A}"/>
              </a:ext>
            </a:extLst>
          </p:cNvPr>
          <p:cNvSpPr txBox="1"/>
          <p:nvPr/>
        </p:nvSpPr>
        <p:spPr>
          <a:xfrm>
            <a:off x="6120516" y="18106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F473C-7589-144F-90D6-3B27FFB3CAEE}"/>
              </a:ext>
            </a:extLst>
          </p:cNvPr>
          <p:cNvSpPr txBox="1"/>
          <p:nvPr/>
        </p:nvSpPr>
        <p:spPr>
          <a:xfrm>
            <a:off x="1518285" y="53187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CB3C4-D680-414F-A759-25C8AF374A34}"/>
              </a:ext>
            </a:extLst>
          </p:cNvPr>
          <p:cNvSpPr txBox="1"/>
          <p:nvPr/>
        </p:nvSpPr>
        <p:spPr>
          <a:xfrm>
            <a:off x="2772901" y="50190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636D68-6113-BF44-A1C6-F82F615DEF24}"/>
              </a:ext>
            </a:extLst>
          </p:cNvPr>
          <p:cNvSpPr txBox="1"/>
          <p:nvPr/>
        </p:nvSpPr>
        <p:spPr>
          <a:xfrm>
            <a:off x="4819591" y="516406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81545-B48F-1C46-A439-0165141EAE54}"/>
              </a:ext>
            </a:extLst>
          </p:cNvPr>
          <p:cNvSpPr txBox="1"/>
          <p:nvPr/>
        </p:nvSpPr>
        <p:spPr>
          <a:xfrm>
            <a:off x="5871151" y="516406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F59CF3-CE96-AA4D-BC47-0D1D0D99B475}"/>
              </a:ext>
            </a:extLst>
          </p:cNvPr>
          <p:cNvSpPr txBox="1"/>
          <p:nvPr/>
        </p:nvSpPr>
        <p:spPr>
          <a:xfrm>
            <a:off x="7837111" y="52692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1007</Words>
  <Application>Microsoft Macintosh PowerPoint</Application>
  <PresentationFormat>On-screen Show (4:3)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</vt:lpstr>
      <vt:lpstr>Symbol</vt:lpstr>
      <vt:lpstr>Office Theme</vt:lpstr>
      <vt:lpstr>Model Task #1:  Setting up the base state</vt:lpstr>
      <vt:lpstr>Overview</vt:lpstr>
      <vt:lpstr>PowerPoint Presentation</vt:lpstr>
      <vt:lpstr>“C” grid arrangement  (s = scalar)</vt:lpstr>
      <vt:lpstr>PowerPoint Presentation</vt:lpstr>
      <vt:lpstr>Vertical grid</vt:lpstr>
      <vt:lpstr>W-K sounding</vt:lpstr>
      <vt:lpstr>Real and fake points</vt:lpstr>
      <vt:lpstr>Derived quantities</vt:lpstr>
      <vt:lpstr>Computing mean p</vt:lpstr>
      <vt:lpstr>Concept</vt:lpstr>
      <vt:lpstr>Base state density</vt:lpstr>
      <vt:lpstr>Saturation mixing ratio (qvs)</vt:lpstr>
      <vt:lpstr>Some results (see notes)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Task 1:  Setting up the base state</dc:title>
  <dc:creator>Robert Fovell</dc:creator>
  <cp:lastModifiedBy>Fovell, Robert</cp:lastModifiedBy>
  <cp:revision>69</cp:revision>
  <dcterms:created xsi:type="dcterms:W3CDTF">2015-09-15T17:28:34Z</dcterms:created>
  <dcterms:modified xsi:type="dcterms:W3CDTF">2021-09-15T20:46:27Z</dcterms:modified>
</cp:coreProperties>
</file>