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71" r:id="rId9"/>
    <p:sldId id="266" r:id="rId10"/>
    <p:sldId id="268" r:id="rId11"/>
    <p:sldId id="270" r:id="rId12"/>
    <p:sldId id="269" r:id="rId13"/>
    <p:sldId id="26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208" y="192"/>
      </p:cViewPr>
      <p:guideLst>
        <p:guide orient="horz" pos="21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9FE-0DF9-5F47-A3CF-0CFE086F377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500A6-D977-584E-A5C7-4866862C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C9F91-8091-3248-A024-F4F990CAB317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0A7D7-85E6-5749-8541-6FAC4387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0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err="1"/>
              <a:t>interp</a:t>
            </a:r>
            <a:r>
              <a:rPr lang="en-US" dirty="0"/>
              <a:t>:</a:t>
            </a:r>
          </a:p>
          <a:p>
            <a:r>
              <a:rPr lang="en-US" dirty="0" err="1"/>
              <a:t>Ztop</a:t>
            </a:r>
            <a:r>
              <a:rPr lang="en-US" baseline="0" dirty="0"/>
              <a:t> = </a:t>
            </a:r>
            <a:r>
              <a:rPr lang="en-US" baseline="0" dirty="0" err="1"/>
              <a:t>zbot</a:t>
            </a:r>
            <a:r>
              <a:rPr lang="en-US" baseline="0" dirty="0"/>
              <a:t> + (</a:t>
            </a:r>
            <a:r>
              <a:rPr lang="en-US" baseline="0" dirty="0" err="1"/>
              <a:t>ztop-zbot</a:t>
            </a:r>
            <a:r>
              <a:rPr lang="en-US" baseline="0" dirty="0"/>
              <a:t>)/(</a:t>
            </a:r>
            <a:r>
              <a:rPr lang="en-US" baseline="0" dirty="0" err="1"/>
              <a:t>btop-bbot</a:t>
            </a:r>
            <a:r>
              <a:rPr lang="en-US" baseline="0" dirty="0"/>
              <a:t>) * (</a:t>
            </a:r>
            <a:r>
              <a:rPr lang="en-US" baseline="0" dirty="0" err="1"/>
              <a:t>btop-bbot</a:t>
            </a:r>
            <a:r>
              <a:rPr lang="en-US" baseline="0" dirty="0"/>
              <a:t>), by definition.  So </a:t>
            </a:r>
            <a:r>
              <a:rPr lang="en-US" baseline="0" dirty="0" err="1"/>
              <a:t>zbot</a:t>
            </a:r>
            <a:r>
              <a:rPr lang="en-US" baseline="0" dirty="0"/>
              <a:t> = </a:t>
            </a:r>
            <a:r>
              <a:rPr lang="en-US" baseline="0" dirty="0" err="1"/>
              <a:t>ztop</a:t>
            </a:r>
            <a:r>
              <a:rPr lang="en-US" baseline="0" dirty="0"/>
              <a:t> - </a:t>
            </a:r>
            <a:r>
              <a:rPr lang="en-US" baseline="0" dirty="0" err="1"/>
              <a:t>dz</a:t>
            </a:r>
            <a:r>
              <a:rPr lang="en-US" baseline="0" dirty="0"/>
              <a:t>/(</a:t>
            </a:r>
            <a:r>
              <a:rPr lang="en-US" baseline="0" dirty="0" err="1"/>
              <a:t>btop-bbot</a:t>
            </a:r>
            <a:r>
              <a:rPr lang="en-US" baseline="0" dirty="0"/>
              <a:t>) * (</a:t>
            </a:r>
            <a:r>
              <a:rPr lang="en-US" baseline="0" dirty="0" err="1"/>
              <a:t>btop-bbot</a:t>
            </a:r>
            <a:r>
              <a:rPr lang="en-US" baseline="0" dirty="0"/>
              <a:t>)</a:t>
            </a:r>
          </a:p>
          <a:p>
            <a:r>
              <a:rPr lang="en-US" baseline="0" dirty="0"/>
              <a:t>At z=</a:t>
            </a:r>
            <a:r>
              <a:rPr lang="en-US" baseline="0" dirty="0" err="1"/>
              <a:t>zlfc</a:t>
            </a:r>
            <a:r>
              <a:rPr lang="en-US" baseline="0" dirty="0"/>
              <a:t>, buoy is zero</a:t>
            </a:r>
          </a:p>
          <a:p>
            <a:r>
              <a:rPr lang="en-US" baseline="0" dirty="0" err="1"/>
              <a:t>Zlfc</a:t>
            </a:r>
            <a:r>
              <a:rPr lang="en-US" baseline="0" dirty="0"/>
              <a:t> = </a:t>
            </a:r>
            <a:r>
              <a:rPr lang="en-US" baseline="0" dirty="0" err="1"/>
              <a:t>ztop</a:t>
            </a:r>
            <a:r>
              <a:rPr lang="en-US" baseline="0" dirty="0"/>
              <a:t> – </a:t>
            </a:r>
            <a:r>
              <a:rPr lang="en-US" baseline="0" dirty="0" err="1"/>
              <a:t>dz</a:t>
            </a:r>
            <a:r>
              <a:rPr lang="en-US" baseline="0" dirty="0"/>
              <a:t>/(</a:t>
            </a:r>
            <a:r>
              <a:rPr lang="en-US" baseline="0" dirty="0" err="1"/>
              <a:t>btop-bbot</a:t>
            </a:r>
            <a:r>
              <a:rPr lang="en-US" baseline="0" dirty="0"/>
              <a:t>) * (</a:t>
            </a:r>
            <a:r>
              <a:rPr lang="en-US" baseline="0" dirty="0" err="1"/>
              <a:t>btop-blfc</a:t>
            </a:r>
            <a:r>
              <a:rPr lang="en-US" baseline="0" dirty="0"/>
              <a:t>) = </a:t>
            </a:r>
            <a:r>
              <a:rPr lang="en-US" baseline="0" dirty="0" err="1"/>
              <a:t>ztop</a:t>
            </a:r>
            <a:r>
              <a:rPr lang="en-US" baseline="0" dirty="0"/>
              <a:t> – </a:t>
            </a:r>
            <a:r>
              <a:rPr lang="en-US" baseline="0" dirty="0" err="1"/>
              <a:t>btop</a:t>
            </a:r>
            <a:r>
              <a:rPr lang="en-US" baseline="0" dirty="0"/>
              <a:t>/(</a:t>
            </a:r>
            <a:r>
              <a:rPr lang="en-US" baseline="0" dirty="0" err="1"/>
              <a:t>btop-bbot</a:t>
            </a:r>
            <a:r>
              <a:rPr lang="en-US" baseline="0" dirty="0"/>
              <a:t>)*</a:t>
            </a:r>
            <a:r>
              <a:rPr lang="en-US" baseline="0" dirty="0" err="1"/>
              <a:t>dz</a:t>
            </a:r>
            <a:r>
              <a:rPr lang="en-US" baseline="0" dirty="0"/>
              <a:t> = </a:t>
            </a:r>
            <a:r>
              <a:rPr lang="en-US" baseline="0" dirty="0" err="1"/>
              <a:t>ztop</a:t>
            </a:r>
            <a:r>
              <a:rPr lang="en-US" baseline="0" dirty="0"/>
              <a:t> – beta*</a:t>
            </a:r>
            <a:r>
              <a:rPr lang="en-US" baseline="0" dirty="0" err="1"/>
              <a:t>dz</a:t>
            </a:r>
            <a:r>
              <a:rPr lang="en-US" baseline="0" dirty="0"/>
              <a:t>, where beta=</a:t>
            </a:r>
            <a:r>
              <a:rPr lang="en-US" baseline="0" dirty="0" err="1"/>
              <a:t>btop</a:t>
            </a:r>
            <a:r>
              <a:rPr lang="en-US" baseline="0" dirty="0"/>
              <a:t>/(</a:t>
            </a:r>
            <a:r>
              <a:rPr lang="en-US" baseline="0" dirty="0" err="1"/>
              <a:t>btop-bbot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0A7D7-85E6-5749-8541-6FAC4387F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plot_wk_sounding.ipynb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0A7D7-85E6-5749-8541-6FAC4387F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041-D478-484A-96C0-3A017F4B12E6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958E-534B-3E44-BDBE-F0E03806FAE3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00DE-B793-EA4B-822B-6DE73964C2F0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09A7-55C2-7E4E-BE07-57CB14E97B91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6EA-0958-BD4D-8B91-F39E55B02B1C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8CE1-CCA1-944C-8AA1-E794B858CD9B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26BD-960D-2E44-8D24-BBBFC6058513}" type="datetime1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5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CB2-FCF8-7148-9D97-F3353582FF3F}" type="datetime1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290D-10EE-194E-A865-ED922627524A}" type="datetime1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0FC9-A124-8846-9F1F-9327F616F9DC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6D6A-F144-B64D-8C1F-C5FB4DE82453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4797-3E37-E646-BC85-835AAA3BF481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C3A6-F091-6247-89AA-DDA211E3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Task #2: </a:t>
            </a:r>
            <a:br>
              <a:rPr lang="en-US" dirty="0"/>
            </a:br>
            <a:r>
              <a:rPr lang="en-US" dirty="0"/>
              <a:t>Calculating CAPE and CIN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 562 Fall 2021</a:t>
            </a:r>
          </a:p>
          <a:p>
            <a:r>
              <a:rPr lang="en-US" dirty="0"/>
              <a:t>Fovell</a:t>
            </a:r>
          </a:p>
          <a:p>
            <a:r>
              <a:rPr lang="en-US" dirty="0"/>
              <a:t>(see course notes, Chapter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B045E-3BD4-4445-BFCE-B08D822A319A}"/>
              </a:ext>
            </a:extLst>
          </p:cNvPr>
          <p:cNvSpPr txBox="1"/>
          <p:nvPr/>
        </p:nvSpPr>
        <p:spPr>
          <a:xfrm>
            <a:off x="102870" y="6356350"/>
            <a:ext cx="22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Last modified 9/22/21</a:t>
            </a:r>
          </a:p>
        </p:txBody>
      </p:sp>
    </p:spTree>
    <p:extLst>
      <p:ext uri="{BB962C8B-B14F-4D97-AF65-F5344CB8AC3E}">
        <p14:creationId xmlns:p14="http://schemas.microsoft.com/office/powerpoint/2010/main" val="132235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Partial results </a:t>
            </a:r>
            <a:br>
              <a:rPr lang="en-US" dirty="0"/>
            </a:br>
            <a:r>
              <a:rPr lang="en-US" dirty="0"/>
              <a:t>(g=9.81 m/s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Lv</a:t>
            </a:r>
            <a:r>
              <a:rPr lang="en-US" dirty="0"/>
              <a:t>=2.5E6 J/kg/K)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220" y="1622449"/>
            <a:ext cx="8480594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 initial parcel potential temperature:    300.52      K</a:t>
            </a:r>
          </a:p>
          <a:p>
            <a:r>
              <a:rPr lang="en-US" sz="1400" dirty="0">
                <a:latin typeface="Courier"/>
                <a:cs typeface="Courier"/>
              </a:rPr>
              <a:t> initial parcel vapor mixing ratio:        11.50      g/kg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   z      p   </a:t>
            </a:r>
            <a:r>
              <a:rPr lang="en-US" sz="1400" b="1" dirty="0" err="1">
                <a:latin typeface="Courier"/>
                <a:cs typeface="Courier"/>
              </a:rPr>
              <a:t>thv_env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thv_prcl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qv_prcl</a:t>
            </a:r>
            <a:r>
              <a:rPr lang="en-US" sz="1400" b="1" dirty="0">
                <a:latin typeface="Courier"/>
                <a:cs typeface="Courier"/>
              </a:rPr>
              <a:t>    CAPE     CIN   </a:t>
            </a:r>
            <a:r>
              <a:rPr lang="en-US" sz="1400" b="1" dirty="0" err="1">
                <a:latin typeface="Courier"/>
                <a:cs typeface="Courier"/>
              </a:rPr>
              <a:t>buoybot</a:t>
            </a:r>
            <a:r>
              <a:rPr lang="en-US" sz="1400" b="1" dirty="0">
                <a:latin typeface="Courier"/>
                <a:cs typeface="Courier"/>
              </a:rPr>
              <a:t>   </a:t>
            </a:r>
            <a:r>
              <a:rPr lang="en-US" sz="1400" b="1" dirty="0" err="1">
                <a:latin typeface="Courier"/>
                <a:cs typeface="Courier"/>
              </a:rPr>
              <a:t>buoytop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 (km)    (mb)    (K)     (K)    (g/kg)    (J/kg)  (J/kg)  (m/s^2)   (m/s^2)</a:t>
            </a:r>
          </a:p>
          <a:p>
            <a:r>
              <a:rPr lang="en-US" sz="1400" dirty="0">
                <a:latin typeface="Courier"/>
                <a:cs typeface="Courier"/>
              </a:rPr>
              <a:t>  1.05   854.6  304.36  302.63   11.50       0.0   -26.6    -0.020    -0.056</a:t>
            </a:r>
          </a:p>
          <a:p>
            <a:r>
              <a:rPr lang="en-US" sz="1400" dirty="0">
                <a:latin typeface="Courier"/>
                <a:cs typeface="Courier"/>
              </a:rPr>
              <a:t>  1.75   786.5  305.76  306.00   10.15       0.3   -43.8    -0.056     0.008</a:t>
            </a:r>
          </a:p>
          <a:p>
            <a:r>
              <a:rPr lang="en-US" sz="1400" dirty="0">
                <a:latin typeface="Courier"/>
                <a:cs typeface="Courier"/>
              </a:rPr>
              <a:t>  2.45   722.7  307.36  309.51    8.78      27.0   -43.8     0.008     0.069</a:t>
            </a:r>
          </a:p>
          <a:p>
            <a:r>
              <a:rPr lang="en-US" sz="1400" dirty="0">
                <a:latin typeface="Courier"/>
                <a:cs typeface="Courier"/>
              </a:rPr>
              <a:t>  3.15   663.0  309.11  312.94    7.47      93.6   -43.8     0.069     0.122</a:t>
            </a:r>
          </a:p>
          <a:p>
            <a:r>
              <a:rPr lang="en-US" sz="1400" dirty="0">
                <a:latin typeface="Courier"/>
                <a:cs typeface="Courier"/>
              </a:rPr>
              <a:t>  3.85   607.2  310.97  316.29    6.23     194.9   -43.8     0.122     0.168</a:t>
            </a:r>
          </a:p>
          <a:p>
            <a:r>
              <a:rPr lang="en-US" sz="1400" dirty="0">
                <a:latin typeface="Courier"/>
                <a:cs typeface="Courier"/>
              </a:rPr>
              <a:t>  4.55   555.2  313.22  319.50    5.07     322.5   -43.8     0.168     0.197</a:t>
            </a:r>
          </a:p>
          <a:p>
            <a:r>
              <a:rPr lang="en-US" sz="1400" dirty="0">
                <a:latin typeface="Courier"/>
                <a:cs typeface="Courier"/>
              </a:rPr>
              <a:t>  5.25   506.8  315.64  322.51    4.01     466.0   -43.8     0.197     0.214</a:t>
            </a:r>
          </a:p>
          <a:p>
            <a:r>
              <a:rPr lang="en-US" sz="1400" dirty="0">
                <a:latin typeface="Courier"/>
                <a:cs typeface="Courier"/>
              </a:rPr>
              <a:t>  5.95   461.8  318.15  325.28    3.06     617.7   -43.8     0.214     0.220</a:t>
            </a:r>
          </a:p>
          <a:p>
            <a:r>
              <a:rPr lang="en-US" sz="1400" dirty="0">
                <a:latin typeface="Courier"/>
                <a:cs typeface="Courier"/>
              </a:rPr>
              <a:t>  6.65   420.1  320.73  327.73    2.24     769.5   -43.8     0.220     0.214</a:t>
            </a:r>
          </a:p>
          <a:p>
            <a:r>
              <a:rPr lang="en-US" sz="1400" dirty="0">
                <a:latin typeface="Courier"/>
                <a:cs typeface="Courier"/>
              </a:rPr>
              <a:t>  7.35   381.5  323.38  329.81    1.56     912.7   -43.8     0.214     0.195</a:t>
            </a:r>
          </a:p>
          <a:p>
            <a:r>
              <a:rPr lang="en-US" sz="1400" dirty="0">
                <a:latin typeface="Courier"/>
                <a:cs typeface="Courier"/>
              </a:rPr>
              <a:t>  8.05   345.7  326.11  331.50    1.03    1037.8   -43.8     0.195     0.162</a:t>
            </a:r>
          </a:p>
          <a:p>
            <a:r>
              <a:rPr lang="en-US" sz="1400" dirty="0">
                <a:latin typeface="Courier"/>
                <a:cs typeface="Courier"/>
              </a:rPr>
              <a:t>  8.75   312.7  328.97  332.77    0.64    1134.2   -43.8     0.162     0.113</a:t>
            </a:r>
          </a:p>
          <a:p>
            <a:r>
              <a:rPr lang="en-US" sz="1400" dirty="0">
                <a:latin typeface="Courier"/>
                <a:cs typeface="Courier"/>
              </a:rPr>
              <a:t>  9.45   282.2  331.90  333.67    0.38    1192.2   -43.8     0.113     0.052</a:t>
            </a:r>
          </a:p>
          <a:p>
            <a:r>
              <a:rPr lang="en-US" sz="1400" dirty="0">
                <a:latin typeface="Courier"/>
                <a:cs typeface="Courier"/>
              </a:rPr>
              <a:t> 10.15   254.2  334.88  334.26    0.21    1205.8   -43.8     0.052    -0.018</a:t>
            </a:r>
          </a:p>
          <a:p>
            <a:r>
              <a:rPr lang="en-US" sz="1400" dirty="0">
                <a:latin typeface="Courier"/>
                <a:cs typeface="Courier"/>
              </a:rPr>
              <a:t>[…]</a:t>
            </a:r>
          </a:p>
          <a:p>
            <a:r>
              <a:rPr lang="en-US" sz="1400" dirty="0">
                <a:latin typeface="Courier"/>
                <a:cs typeface="Courier"/>
              </a:rPr>
              <a:t> Vertically integrated CAPE   1205.8 J/kg  CIN is    -43.8 J/kg </a:t>
            </a:r>
          </a:p>
          <a:p>
            <a:r>
              <a:rPr lang="en-US" sz="1400" dirty="0">
                <a:latin typeface="Courier"/>
                <a:cs typeface="Courier"/>
              </a:rPr>
              <a:t> LFC detected at  1.67 km</a:t>
            </a:r>
          </a:p>
          <a:p>
            <a:r>
              <a:rPr lang="en-US" sz="1400" dirty="0">
                <a:latin typeface="Courier"/>
                <a:cs typeface="Courier"/>
              </a:rPr>
              <a:t> EQL detected at  9.97 km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-36467"/>
            <a:ext cx="404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</a:t>
            </a:r>
            <a:r>
              <a:rPr lang="en-US" dirty="0"/>
              <a:t> = 300.52 K,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= 11.5 g/kg initial parcel</a:t>
            </a:r>
          </a:p>
        </p:txBody>
      </p:sp>
    </p:spTree>
    <p:extLst>
      <p:ext uri="{BB962C8B-B14F-4D97-AF65-F5344CB8AC3E}">
        <p14:creationId xmlns:p14="http://schemas.microsoft.com/office/powerpoint/2010/main" val="423226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D7D6A-E728-EA40-88F7-46AD70DB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A3ED3-100D-9D4A-91F1-BF3B706CD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43" y="0"/>
            <a:ext cx="72165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9022C-39B8-D440-8266-EA4B6B8ACF9F}"/>
              </a:ext>
            </a:extLst>
          </p:cNvPr>
          <p:cNvSpPr txBox="1"/>
          <p:nvPr/>
        </p:nvSpPr>
        <p:spPr>
          <a:xfrm>
            <a:off x="5417820" y="800100"/>
            <a:ext cx="20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Plotted using </a:t>
            </a:r>
            <a:r>
              <a:rPr lang="en-US" dirty="0" err="1"/>
              <a:t>metpy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7F8E4-5AF7-ED48-99A4-5125D265BBE1}"/>
              </a:ext>
            </a:extLst>
          </p:cNvPr>
          <p:cNvSpPr txBox="1"/>
          <p:nvPr/>
        </p:nvSpPr>
        <p:spPr>
          <a:xfrm>
            <a:off x="6012180" y="387477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651D8-7DE4-CD47-9D86-1226F916E28C}"/>
              </a:ext>
            </a:extLst>
          </p:cNvPr>
          <p:cNvSpPr txBox="1"/>
          <p:nvPr/>
        </p:nvSpPr>
        <p:spPr>
          <a:xfrm>
            <a:off x="6553200" y="598701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4275B-C946-4346-938C-4351DF3D88FD}"/>
              </a:ext>
            </a:extLst>
          </p:cNvPr>
          <p:cNvSpPr txBox="1"/>
          <p:nvPr/>
        </p:nvSpPr>
        <p:spPr>
          <a:xfrm>
            <a:off x="2651760" y="6743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CIN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589B4-5D1D-E440-8D50-EB84623BE2D5}"/>
              </a:ext>
            </a:extLst>
          </p:cNvPr>
          <p:cNvSpPr txBox="1"/>
          <p:nvPr/>
        </p:nvSpPr>
        <p:spPr>
          <a:xfrm>
            <a:off x="3933999" y="2274570"/>
            <a:ext cx="5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EQL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6C95C-E1DD-BC4B-84C3-BD593FB7AEF7}"/>
              </a:ext>
            </a:extLst>
          </p:cNvPr>
          <p:cNvSpPr txBox="1"/>
          <p:nvPr/>
        </p:nvSpPr>
        <p:spPr>
          <a:xfrm>
            <a:off x="6973054" y="5515451"/>
            <a:ext cx="65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LFC</a:t>
            </a:r>
          </a:p>
          <a:p>
            <a:r>
              <a:rPr lang="en-US" i="1" dirty="0"/>
              <a:t>   LCL</a:t>
            </a:r>
          </a:p>
        </p:txBody>
      </p:sp>
    </p:spTree>
    <p:extLst>
      <p:ext uri="{BB962C8B-B14F-4D97-AF65-F5344CB8AC3E}">
        <p14:creationId xmlns:p14="http://schemas.microsoft.com/office/powerpoint/2010/main" val="365792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6FAE0-3F17-CC44-A037-43F24E183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MT2 assignment: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FE68D7-5542-2F43-9D73-4504F5ED1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Please turn in your code and output showing accumulated CAPE and CIN for each model level for the NZ=40, DZ=700 m setup from MT1.</a:t>
            </a:r>
          </a:p>
          <a:p>
            <a:r>
              <a:rPr lang="en-US" b="1" dirty="0"/>
              <a:t>[see slide 10]</a:t>
            </a:r>
          </a:p>
          <a:p>
            <a:r>
              <a:rPr lang="en-US" b="1" dirty="0"/>
              <a:t>[asking for a complete table of values, not a plot]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4E6B2-4652-0246-BD37-024E338C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thought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example parcel starts with less vapor than the environment at the first scalar level, so the parcel buoyancy there is negative (not zero).  This affects CIN calculation.</a:t>
            </a:r>
          </a:p>
          <a:p>
            <a:r>
              <a:rPr lang="en-US" dirty="0"/>
              <a:t>CIN is only computed between the initial parcel level and the LFC, so don’t include the negative buoyancy </a:t>
            </a:r>
            <a:r>
              <a:rPr lang="en-US" i="1" dirty="0"/>
              <a:t>above</a:t>
            </a:r>
            <a:r>
              <a:rPr lang="en-US" dirty="0"/>
              <a:t> the EQL.</a:t>
            </a:r>
          </a:p>
          <a:p>
            <a:r>
              <a:rPr lang="en-US" dirty="0"/>
              <a:t>This result should be sensitive to resolution.  What happens if you increase NZ and decrease ∆z?</a:t>
            </a:r>
          </a:p>
          <a:p>
            <a:r>
              <a:rPr lang="en-US" dirty="0"/>
              <a:t>This result is also sensitive to how the initial parcel is defined.  What happens if you change the initial parcel properties?</a:t>
            </a:r>
          </a:p>
          <a:p>
            <a:r>
              <a:rPr lang="en-US" dirty="0"/>
              <a:t>Do you think the CAPE and CIN would change a lot if you used a more accurate technique than the trapezoidal rule?</a:t>
            </a:r>
          </a:p>
          <a:p>
            <a:r>
              <a:rPr lang="en-US" dirty="0"/>
              <a:t>For subfreezing conditions, a form of </a:t>
            </a:r>
            <a:r>
              <a:rPr lang="en-US" dirty="0" err="1"/>
              <a:t>Tetens</a:t>
            </a:r>
            <a:r>
              <a:rPr lang="en-US" dirty="0"/>
              <a:t>’ formula valid for ice might be used instead.  How would this change CAPE?</a:t>
            </a:r>
          </a:p>
          <a:p>
            <a:r>
              <a:rPr lang="en-US" dirty="0"/>
              <a:t>Soong and Ogura (1973, JAS) also try to account for how pressure changes along a moist </a:t>
            </a:r>
            <a:r>
              <a:rPr lang="en-US" dirty="0" err="1"/>
              <a:t>adiabat</a:t>
            </a:r>
            <a:r>
              <a:rPr lang="en-US" dirty="0"/>
              <a:t>, so their saturation adjustment is not strictly isobaric.  Do you think that would make much of a difference?</a:t>
            </a:r>
          </a:p>
          <a:p>
            <a:r>
              <a:rPr lang="en-US" dirty="0"/>
              <a:t>Comparison issues: (1) Some CAPE calculations do not include virtual temperature, which affects the results. (2) Alternatives to </a:t>
            </a:r>
            <a:r>
              <a:rPr lang="en-US" dirty="0" err="1"/>
              <a:t>Tetens</a:t>
            </a:r>
            <a:r>
              <a:rPr lang="en-US" dirty="0"/>
              <a:t>’ exist and affect calculations.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results (g=9.8 m/s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220" y="1622449"/>
            <a:ext cx="8588334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 initial parcel potential temperature:    300.52      K</a:t>
            </a:r>
          </a:p>
          <a:p>
            <a:r>
              <a:rPr lang="en-US" sz="1400" dirty="0">
                <a:latin typeface="Courier"/>
                <a:cs typeface="Courier"/>
              </a:rPr>
              <a:t> initial parcel vapor mixing ratio:        11.50      g/kg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   z      p   </a:t>
            </a:r>
            <a:r>
              <a:rPr lang="en-US" sz="1400" b="1" dirty="0" err="1">
                <a:latin typeface="Courier"/>
                <a:cs typeface="Courier"/>
              </a:rPr>
              <a:t>thv_env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thv_prcl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qv_prcl</a:t>
            </a:r>
            <a:r>
              <a:rPr lang="en-US" sz="1400" b="1" dirty="0">
                <a:latin typeface="Courier"/>
                <a:cs typeface="Courier"/>
              </a:rPr>
              <a:t>    CAPE     CIN   </a:t>
            </a:r>
            <a:r>
              <a:rPr lang="en-US" sz="1400" b="1" dirty="0" err="1">
                <a:latin typeface="Courier"/>
                <a:cs typeface="Courier"/>
              </a:rPr>
              <a:t>buoybot</a:t>
            </a:r>
            <a:r>
              <a:rPr lang="en-US" sz="1400" b="1" dirty="0">
                <a:latin typeface="Courier"/>
                <a:cs typeface="Courier"/>
              </a:rPr>
              <a:t>   </a:t>
            </a:r>
            <a:r>
              <a:rPr lang="en-US" sz="1400" b="1" dirty="0" err="1">
                <a:latin typeface="Courier"/>
                <a:cs typeface="Courier"/>
              </a:rPr>
              <a:t>buoytop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 (km)    (mb)    (K)     (K)    (g/kg)    (J/kg)  (J/kg)  (m/s^2)   (m/s^2)</a:t>
            </a:r>
          </a:p>
          <a:p>
            <a:r>
              <a:rPr lang="en-US" sz="1400" dirty="0">
                <a:latin typeface="Courier"/>
                <a:cs typeface="Courier"/>
              </a:rPr>
              <a:t>  1.05   854.7  304.36  302.63   11.50       0.0   -26.0    -0.020    -0.056</a:t>
            </a:r>
          </a:p>
          <a:p>
            <a:r>
              <a:rPr lang="en-US" sz="1400" dirty="0">
                <a:latin typeface="Courier"/>
                <a:cs typeface="Courier"/>
              </a:rPr>
              <a:t>  1.75   786.7  305.76  305.99   10.15       0.3   -43.0    -0.056     0.007</a:t>
            </a:r>
          </a:p>
          <a:p>
            <a:r>
              <a:rPr lang="en-US" sz="1400" dirty="0">
                <a:latin typeface="Courier"/>
                <a:cs typeface="Courier"/>
              </a:rPr>
              <a:t>  2.45   722.9  307.36  309.50    8.79      26.7   -43.0     0.007     0.068</a:t>
            </a:r>
          </a:p>
          <a:p>
            <a:r>
              <a:rPr lang="en-US" sz="1400" dirty="0">
                <a:latin typeface="Courier"/>
                <a:cs typeface="Courier"/>
              </a:rPr>
              <a:t>  3.15   663.3  309.11  312.93    7.48      92.9   -43.0     0.068     0.121</a:t>
            </a:r>
          </a:p>
          <a:p>
            <a:r>
              <a:rPr lang="en-US" sz="1400" dirty="0">
                <a:latin typeface="Courier"/>
                <a:cs typeface="Courier"/>
              </a:rPr>
              <a:t>  3.85   607.5  310.97  316.27    6.24     193.7   -43.0     0.121     0.167</a:t>
            </a:r>
          </a:p>
          <a:p>
            <a:r>
              <a:rPr lang="en-US" sz="1400" dirty="0">
                <a:latin typeface="Courier"/>
                <a:cs typeface="Courier"/>
              </a:rPr>
              <a:t>  4.55   555.5  313.22  319.48    5.08     320.7   -43.0     0.167     0.196</a:t>
            </a:r>
          </a:p>
          <a:p>
            <a:r>
              <a:rPr lang="en-US" sz="1400" dirty="0">
                <a:latin typeface="Courier"/>
                <a:cs typeface="Courier"/>
              </a:rPr>
              <a:t>  5.25   507.2  315.64  322.49    4.01     463.6   -43.0     0.196     0.213</a:t>
            </a:r>
          </a:p>
          <a:p>
            <a:r>
              <a:rPr lang="en-US" sz="1400" dirty="0">
                <a:latin typeface="Courier"/>
                <a:cs typeface="Courier"/>
              </a:rPr>
              <a:t>  5.95   462.2  318.15  325.25    3.07     614.6   -43.0     0.213     0.219</a:t>
            </a:r>
          </a:p>
          <a:p>
            <a:r>
              <a:rPr lang="en-US" sz="1400" dirty="0">
                <a:latin typeface="Courier"/>
                <a:cs typeface="Courier"/>
              </a:rPr>
              <a:t>  6.65   420.5  320.73  327.71    2.25     765.8   -43.0     0.219     0.213</a:t>
            </a:r>
          </a:p>
          <a:p>
            <a:r>
              <a:rPr lang="en-US" sz="1400" dirty="0">
                <a:latin typeface="Courier"/>
                <a:cs typeface="Courier"/>
              </a:rPr>
              <a:t>  7.35   381.9  323.38  329.79    1.57     908.4   -43.0     0.213     0.194</a:t>
            </a:r>
          </a:p>
          <a:p>
            <a:r>
              <a:rPr lang="en-US" sz="1400" dirty="0">
                <a:latin typeface="Courier"/>
                <a:cs typeface="Courier"/>
              </a:rPr>
              <a:t>  8.05   346.1  326.11  331.48    1.04    1032.9   -43.0     0.194     0.161</a:t>
            </a:r>
          </a:p>
          <a:p>
            <a:r>
              <a:rPr lang="en-US" sz="1400" dirty="0">
                <a:latin typeface="Courier"/>
                <a:cs typeface="Courier"/>
              </a:rPr>
              <a:t>  8.75   313.1  328.97  332.76    0.65    1128.8   -43.0     0.161     0.113</a:t>
            </a:r>
          </a:p>
          <a:p>
            <a:r>
              <a:rPr lang="en-US" sz="1400" dirty="0">
                <a:latin typeface="Courier"/>
                <a:cs typeface="Courier"/>
              </a:rPr>
              <a:t>  9.45   282.7  331.90  333.66    0.38    1186.5   -43.0     0.113     0.052</a:t>
            </a:r>
          </a:p>
          <a:p>
            <a:r>
              <a:rPr lang="en-US" sz="1400" dirty="0">
                <a:latin typeface="Courier"/>
                <a:cs typeface="Courier"/>
              </a:rPr>
              <a:t> 10.15   254.6  334.88  334.26    0.21    1200.0   -43.0     0.052    -0.018</a:t>
            </a:r>
          </a:p>
          <a:p>
            <a:r>
              <a:rPr lang="en-US" sz="1400" dirty="0">
                <a:latin typeface="Courier"/>
                <a:cs typeface="Courier"/>
              </a:rPr>
              <a:t>[…]</a:t>
            </a:r>
          </a:p>
          <a:p>
            <a:r>
              <a:rPr lang="en-US" sz="1400" dirty="0">
                <a:latin typeface="Courier"/>
                <a:cs typeface="Courier"/>
              </a:rPr>
              <a:t> Vertically integrated CAPE   1200.0 J/kg  CIN is    -43.0 J/kg </a:t>
            </a:r>
          </a:p>
          <a:p>
            <a:r>
              <a:rPr lang="en-US" sz="1400" dirty="0">
                <a:latin typeface="Courier"/>
                <a:cs typeface="Courier"/>
              </a:rPr>
              <a:t> LFC detected at  1.67 km</a:t>
            </a:r>
          </a:p>
          <a:p>
            <a:r>
              <a:rPr lang="en-US" sz="1400" dirty="0">
                <a:latin typeface="Courier"/>
                <a:cs typeface="Courier"/>
              </a:rPr>
              <a:t> EQL detected at  9.63 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220" y="274638"/>
            <a:ext cx="261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 g=9.81 m/s/s instead</a:t>
            </a:r>
          </a:p>
        </p:txBody>
      </p:sp>
    </p:spTree>
    <p:extLst>
      <p:ext uri="{BB962C8B-B14F-4D97-AF65-F5344CB8AC3E}">
        <p14:creationId xmlns:p14="http://schemas.microsoft.com/office/powerpoint/2010/main" val="170301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Given the Weisman-</a:t>
            </a:r>
            <a:r>
              <a:rPr lang="en-US" dirty="0" err="1"/>
              <a:t>Klemp</a:t>
            </a:r>
            <a:r>
              <a:rPr lang="en-US" dirty="0"/>
              <a:t> sounding on the model vertical grid constructed for MT1, compute CAPE and CIN.</a:t>
            </a:r>
          </a:p>
          <a:p>
            <a:r>
              <a:rPr lang="en-US" dirty="0"/>
              <a:t>MT1 yielded mean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baseline="-25000" dirty="0"/>
              <a:t>v</a:t>
            </a:r>
            <a:r>
              <a:rPr lang="en-US" dirty="0"/>
              <a:t>, and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as a function of height for the environment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(denoted here with 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capitals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instead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overbars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as in the course notes).</a:t>
            </a:r>
          </a:p>
          <a:p>
            <a:r>
              <a:rPr lang="en-US" dirty="0"/>
              <a:t>We will define a parcel and lift it, grid level by grid level, using parcel assumptions (parcel pressure = environmental pressure), adjusting the parcel if/when it becomes saturated.  This will yield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pv</a:t>
            </a:r>
            <a:r>
              <a:rPr lang="en-US" baseline="-25000" dirty="0"/>
              <a:t>,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 as a function of height, where subscript </a:t>
            </a:r>
            <a:r>
              <a:rPr lang="en-US" i="1" dirty="0"/>
              <a:t>p</a:t>
            </a:r>
            <a:r>
              <a:rPr lang="en-US" dirty="0"/>
              <a:t> indicates parcel.</a:t>
            </a:r>
          </a:p>
          <a:p>
            <a:r>
              <a:rPr lang="en-US" dirty="0"/>
              <a:t>CAPE and CIN are computed using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baseline="-25000" dirty="0"/>
              <a:t>v,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pv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Define parcel properties (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) at first real grid point above surface. </a:t>
            </a:r>
          </a:p>
          <a:p>
            <a:pPr lvl="1"/>
            <a:r>
              <a:rPr lang="en-US" dirty="0"/>
              <a:t>Example problem: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</a:t>
            </a:r>
            <a:r>
              <a:rPr lang="en-US" dirty="0"/>
              <a:t> = 300.52 K,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= 11.5 g/kg (parcel potential temperature about same value as environment, but parcel is a little drier, creating some negative buoyancy)</a:t>
            </a:r>
          </a:p>
          <a:p>
            <a:r>
              <a:rPr lang="en-US" dirty="0"/>
              <a:t>Lift the parcel up one level, conserving the dry adiabatic quantities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.  Compute parcel saturation mixing ratio </a:t>
            </a:r>
            <a:r>
              <a:rPr lang="en-US" dirty="0" err="1"/>
              <a:t>q</a:t>
            </a:r>
            <a:r>
              <a:rPr lang="en-US" baseline="-25000" dirty="0" err="1"/>
              <a:t>vsp</a:t>
            </a:r>
            <a:r>
              <a:rPr lang="en-US" dirty="0"/>
              <a:t> valid for the new pressure and check relative humidity (RH).  </a:t>
            </a:r>
            <a:r>
              <a:rPr lang="en-US" b="1" dirty="0"/>
              <a:t>If saturated, perform isobaric saturation adjustment</a:t>
            </a:r>
            <a:r>
              <a:rPr lang="en-US" dirty="0"/>
              <a:t>.  Otherwise, parcel is unchanged.</a:t>
            </a:r>
          </a:p>
          <a:p>
            <a:r>
              <a:rPr lang="en-US" dirty="0"/>
              <a:t>Lift to next level, conserving the dry adiabatic quantities </a:t>
            </a:r>
            <a:r>
              <a:rPr lang="en-US" b="1" i="1" dirty="0"/>
              <a:t>even if parcel is already saturated</a:t>
            </a:r>
            <a:r>
              <a:rPr lang="en-US" dirty="0"/>
              <a:t>. Compute </a:t>
            </a:r>
            <a:r>
              <a:rPr lang="en-US" dirty="0" err="1"/>
              <a:t>q</a:t>
            </a:r>
            <a:r>
              <a:rPr lang="en-US" baseline="-25000" dirty="0" err="1"/>
              <a:t>vsp</a:t>
            </a:r>
            <a:r>
              <a:rPr lang="en-US" dirty="0"/>
              <a:t> and check RH. If saturated, perform saturation adjustment.  Otherwise, parcel is unchanged.</a:t>
            </a:r>
          </a:p>
          <a:p>
            <a:r>
              <a:rPr lang="en-US" dirty="0"/>
              <a:t>Continue on to model top.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and concept</a:t>
            </a:r>
          </a:p>
        </p:txBody>
      </p:sp>
      <p:pic>
        <p:nvPicPr>
          <p:cNvPr id="9" name="Picture 8" descr="capegrid_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32" y="1474682"/>
            <a:ext cx="6299200" cy="5207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15869"/>
            <a:ext cx="624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this figure,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represents the parcel potential temperature,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-1428819" y="13407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Parcel saturation mixing ratio is again a form of </a:t>
            </a:r>
            <a:r>
              <a:rPr lang="en-US" dirty="0" err="1"/>
              <a:t>Tetens</a:t>
            </a:r>
            <a:r>
              <a:rPr lang="en-US" dirty="0"/>
              <a:t>’ approximation over liquid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 &gt; </a:t>
            </a:r>
            <a:r>
              <a:rPr lang="en-US" dirty="0" err="1"/>
              <a:t>q</a:t>
            </a:r>
            <a:r>
              <a:rPr lang="en-US" baseline="-25000" dirty="0" err="1"/>
              <a:t>vsp</a:t>
            </a:r>
            <a:r>
              <a:rPr lang="en-US" dirty="0"/>
              <a:t>, then the condensation produced is </a:t>
            </a:r>
            <a:r>
              <a:rPr lang="en-US" i="1" dirty="0"/>
              <a:t>C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Symbol" charset="2"/>
              <a:cs typeface="Symbol" charset="2"/>
            </a:endParaRPr>
          </a:p>
          <a:p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&gt; 0 which means </a:t>
            </a:r>
            <a:r>
              <a:rPr lang="en-US" i="1" dirty="0"/>
              <a:t>C</a:t>
            </a:r>
            <a:r>
              <a:rPr lang="en-US" dirty="0"/>
              <a:t> &lt; </a:t>
            </a:r>
            <a:r>
              <a:rPr lang="en-US" dirty="0" err="1"/>
              <a:t>q</a:t>
            </a:r>
            <a:r>
              <a:rPr lang="en-US" baseline="-25000" dirty="0" err="1"/>
              <a:t>vp</a:t>
            </a:r>
            <a:r>
              <a:rPr lang="en-US" dirty="0"/>
              <a:t> – </a:t>
            </a:r>
            <a:r>
              <a:rPr lang="en-US" dirty="0" err="1"/>
              <a:t>q</a:t>
            </a:r>
            <a:r>
              <a:rPr lang="en-US" baseline="-25000" dirty="0" err="1"/>
              <a:t>vsp</a:t>
            </a:r>
            <a:r>
              <a:rPr lang="en-US" dirty="0"/>
              <a:t>, which is logical because as vapor condenses, heat is released, increasing the saturation mixing ratio.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64" y="4001498"/>
            <a:ext cx="1923415" cy="60261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20" y="2464592"/>
            <a:ext cx="5175885" cy="825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60" y="3862752"/>
            <a:ext cx="3368040" cy="7264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6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properties and 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adjusted parcel properties are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then CAPE uses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79" y="2229198"/>
            <a:ext cx="2717800" cy="457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13" y="4671827"/>
            <a:ext cx="5313680" cy="914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18" y="4054493"/>
            <a:ext cx="3902364" cy="43872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70" y="2745940"/>
            <a:ext cx="3403600" cy="1066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3" y="5747314"/>
            <a:ext cx="4978400" cy="883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positive and negative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CAPE (and CIN) can be computed using the trapezoidal rule.  For a given layer, we will have parcel buoyancy at the top and bottom of the layer,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i="1" baseline="-25000" dirty="0"/>
              <a:t>k-1</a:t>
            </a:r>
            <a:r>
              <a:rPr lang="en-US" dirty="0"/>
              <a:t>.</a:t>
            </a:r>
          </a:p>
          <a:p>
            <a:r>
              <a:rPr lang="en-US" dirty="0"/>
              <a:t>If both buoyancy values are positive, the positive area is simply</a:t>
            </a:r>
          </a:p>
          <a:p>
            <a:endParaRPr lang="en-US" dirty="0"/>
          </a:p>
          <a:p>
            <a:r>
              <a:rPr lang="en-US" dirty="0"/>
              <a:t>Layers containing the LFC and EQL require special handling (see next slide).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54" y="4406466"/>
            <a:ext cx="2811780" cy="571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3BDC08-400D-E54F-9614-E38F8D52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" y="1954530"/>
            <a:ext cx="7683500" cy="3143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CAPE/CIN area concept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FDA9-9501-CB44-9B49-A4971C25FE3C}"/>
              </a:ext>
            </a:extLst>
          </p:cNvPr>
          <p:cNvSpPr txBox="1"/>
          <p:nvPr/>
        </p:nvSpPr>
        <p:spPr>
          <a:xfrm>
            <a:off x="320040" y="6195060"/>
            <a:ext cx="350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buoyancy </a:t>
            </a:r>
            <a:r>
              <a:rPr lang="en-US" i="1" dirty="0"/>
              <a:t>b</a:t>
            </a:r>
            <a:r>
              <a:rPr lang="en-US" dirty="0"/>
              <a:t> at scalar 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BD347-BDBD-494F-8AE7-611A3677C9D0}"/>
              </a:ext>
            </a:extLst>
          </p:cNvPr>
          <p:cNvSpPr txBox="1"/>
          <p:nvPr/>
        </p:nvSpPr>
        <p:spPr>
          <a:xfrm>
            <a:off x="102870" y="80010"/>
            <a:ext cx="4379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 modified from Fig. 11.2 to match the specific example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81517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with LFC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the model layer encompassing the LFC (</a:t>
            </a:r>
            <a:r>
              <a:rPr lang="en-US" dirty="0" err="1"/>
              <a:t>z</a:t>
            </a:r>
            <a:r>
              <a:rPr lang="en-US" baseline="-25000" dirty="0" err="1"/>
              <a:t>LFC</a:t>
            </a:r>
            <a:r>
              <a:rPr lang="en-US" dirty="0"/>
              <a:t> is height where parcel buoyancy is zero and </a:t>
            </a:r>
            <a:r>
              <a:rPr lang="en-US" dirty="0" err="1"/>
              <a:t>z</a:t>
            </a:r>
            <a:r>
              <a:rPr lang="en-US" baseline="-25000" dirty="0" err="1"/>
              <a:t>k</a:t>
            </a:r>
            <a:r>
              <a:rPr lang="en-US" dirty="0"/>
              <a:t> is height of layer top), the positive area is nominally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…but </a:t>
            </a:r>
            <a:r>
              <a:rPr lang="en-US" dirty="0" err="1"/>
              <a:t>z</a:t>
            </a:r>
            <a:r>
              <a:rPr lang="en-US" baseline="-25000" dirty="0" err="1"/>
              <a:t>LFC</a:t>
            </a:r>
            <a:r>
              <a:rPr lang="en-US" dirty="0"/>
              <a:t> can be linearly interpolated within the layer as</a:t>
            </a:r>
          </a:p>
          <a:p>
            <a:endParaRPr lang="en-US" dirty="0"/>
          </a:p>
          <a:p>
            <a:r>
              <a:rPr lang="en-US" dirty="0"/>
              <a:t>…so…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42" y="3383075"/>
            <a:ext cx="3756025" cy="61912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35" y="4912861"/>
            <a:ext cx="5002530" cy="660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24" y="5905501"/>
            <a:ext cx="2286635" cy="61912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78" y="5879739"/>
            <a:ext cx="3335020" cy="619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4306205" y="6030578"/>
            <a:ext cx="121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3A6-F091-6247-89AA-DDA211E3328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FCAA6-3D38-404C-9835-78D3EC264FA3}"/>
              </a:ext>
            </a:extLst>
          </p:cNvPr>
          <p:cNvSpPr txBox="1"/>
          <p:nvPr/>
        </p:nvSpPr>
        <p:spPr>
          <a:xfrm>
            <a:off x="0" y="66676"/>
            <a:ext cx="748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Here, 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dirty="0"/>
              <a:t> is the first layer with positive buoyancy, so </a:t>
            </a:r>
            <a:r>
              <a:rPr lang="en-US" i="1" dirty="0"/>
              <a:t>b</a:t>
            </a:r>
            <a:r>
              <a:rPr lang="en-US" i="1" baseline="-25000" dirty="0"/>
              <a:t>k-1</a:t>
            </a:r>
            <a:r>
              <a:rPr lang="en-US" dirty="0"/>
              <a:t> is negatively buoyant</a:t>
            </a:r>
          </a:p>
        </p:txBody>
      </p:sp>
    </p:spTree>
    <p:extLst>
      <p:ext uri="{BB962C8B-B14F-4D97-AF65-F5344CB8AC3E}">
        <p14:creationId xmlns:p14="http://schemas.microsoft.com/office/powerpoint/2010/main" val="167311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10498</TotalTime>
  <Words>1484</Words>
  <Application>Microsoft Macintosh PowerPoint</Application>
  <PresentationFormat>On-screen Show (4:3)</PresentationFormat>
  <Paragraphs>139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</vt:lpstr>
      <vt:lpstr>Symbol</vt:lpstr>
      <vt:lpstr>Office Theme</vt:lpstr>
      <vt:lpstr>Model Task #2:  Calculating CAPE and CIN</vt:lpstr>
      <vt:lpstr>Overview</vt:lpstr>
      <vt:lpstr>Procedure</vt:lpstr>
      <vt:lpstr>Grid and concept</vt:lpstr>
      <vt:lpstr>Saturation adjustment</vt:lpstr>
      <vt:lpstr>Adjusted properties and CAPE</vt:lpstr>
      <vt:lpstr>Computing positive and negative areas</vt:lpstr>
      <vt:lpstr>CAPE/CIN area concept</vt:lpstr>
      <vt:lpstr>Layer with LFC</vt:lpstr>
      <vt:lpstr>Partial results  (g=9.81 m/s2, Lv=2.5E6 J/kg/K)</vt:lpstr>
      <vt:lpstr>PowerPoint Presentation</vt:lpstr>
      <vt:lpstr>MT2 assignment:</vt:lpstr>
      <vt:lpstr>Notes and thought questions</vt:lpstr>
      <vt:lpstr>Partial results (g=9.8 m/s2)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Task 2:  Calculating CAPE</dc:title>
  <dc:creator>Robert Fovell</dc:creator>
  <cp:lastModifiedBy>Fovell, Robert</cp:lastModifiedBy>
  <cp:revision>82</cp:revision>
  <dcterms:created xsi:type="dcterms:W3CDTF">2015-09-24T15:03:44Z</dcterms:created>
  <dcterms:modified xsi:type="dcterms:W3CDTF">2021-09-22T16:16:33Z</dcterms:modified>
</cp:coreProperties>
</file>