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67" r:id="rId3"/>
    <p:sldId id="260" r:id="rId4"/>
    <p:sldId id="258" r:id="rId5"/>
    <p:sldId id="259" r:id="rId6"/>
    <p:sldId id="261" r:id="rId7"/>
    <p:sldId id="262" r:id="rId8"/>
    <p:sldId id="282" r:id="rId9"/>
    <p:sldId id="264" r:id="rId10"/>
    <p:sldId id="265" r:id="rId11"/>
    <p:sldId id="268" r:id="rId12"/>
    <p:sldId id="269" r:id="rId13"/>
    <p:sldId id="284" r:id="rId14"/>
    <p:sldId id="266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83" r:id="rId24"/>
    <p:sldId id="281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48"/>
  </p:normalViewPr>
  <p:slideViewPr>
    <p:cSldViewPr snapToGrid="0" snapToObjects="1" showGuides="1">
      <p:cViewPr varScale="1">
        <p:scale>
          <a:sx n="112" d="100"/>
          <a:sy n="112" d="100"/>
        </p:scale>
        <p:origin x="1416" y="192"/>
      </p:cViewPr>
      <p:guideLst>
        <p:guide orient="horz" pos="422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2F07B-FD85-FA46-A670-164589F7AF55}" type="datetimeFigureOut">
              <a:rPr lang="en-US" smtClean="0"/>
              <a:t>10/9/21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DF49A-E3EC-F44C-8549-A69F0066C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783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80DEB-C18F-BD4D-97D5-9B03AF6B1D28}" type="datetimeFigureOut">
              <a:rPr lang="en-US" smtClean="0"/>
              <a:t>10/9/21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7197A-F90D-1947-951E-9A295C72B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446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U(1) exists but will</a:t>
            </a:r>
            <a:r>
              <a:rPr lang="en-US" baseline="0" dirty="0"/>
              <a:t> never be referenced</a:t>
            </a:r>
          </a:p>
          <a:p>
            <a:r>
              <a:rPr lang="en-US" baseline="0" dirty="0"/>
              <a:t>There is no U along right edge of false frame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7197A-F90D-1947-951E-9A295C72B1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09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jblevins.org</a:t>
            </a:r>
            <a:r>
              <a:rPr lang="en-US" dirty="0"/>
              <a:t>/log/efficient-code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7197A-F90D-1947-951E-9A295C72B1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33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km in 3 sec!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7197A-F90D-1947-951E-9A295C72B1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7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3A3B-B1A0-B942-9EC7-78DCD4DE9DB0}" type="datetime1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9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5957-AA26-9946-A4CC-80A717BA4B04}" type="datetime1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9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E1BDC-6125-2A43-B75C-43FF094522B7}" type="datetime1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9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2B21-C574-3943-A9D8-9FC79B384B1A}" type="datetime1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2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74A15-24C6-2C40-B6AC-A4C96F989659}" type="datetime1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5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6130-46BE-E94F-A398-876CFDBB7FA0}" type="datetime1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939F-D60A-9E4D-8945-7531F4B1CE2C}" type="datetime1">
              <a:rPr lang="en-US" smtClean="0"/>
              <a:t>10/9/21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0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7E8A6-B5DA-054C-B28A-3ADB7D6CB4A1}" type="datetime1">
              <a:rPr lang="en-US" smtClean="0"/>
              <a:t>10/9/21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5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2D90-8B37-CD40-B282-EB872BAFFD7E}" type="datetime1">
              <a:rPr lang="en-US" smtClean="0"/>
              <a:t>10/9/21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0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5162-44DD-8348-873B-B8E5F19095A4}" type="datetime1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5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827F-A054-8645-B46C-AE9994F83E19}" type="datetime1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7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7B6B8-60CF-0845-8ED0-F1315301CE4A}" type="datetime1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AF37B-B504-B343-BA53-F0BED9AE0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4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ola.gmu.edu/grads/gadoc/users.html" TargetMode="External"/><Relationship Id="rId2" Type="http://schemas.openxmlformats.org/officeDocument/2006/relationships/hyperlink" Target="http://cola.gmu.edu/grads/gadoc/gadoc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la.gmu.edu/grads/gadoc/library.html" TargetMode="External"/><Relationship Id="rId5" Type="http://schemas.openxmlformats.org/officeDocument/2006/relationships/hyperlink" Target="http://cola.gmu.edu/grads/gadoc/colorcontrol.html" TargetMode="External"/><Relationship Id="rId4" Type="http://schemas.openxmlformats.org/officeDocument/2006/relationships/hyperlink" Target="http://cola.gmu.edu/grads/gadoc/descriptorfile.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Model Task #3: </a:t>
            </a:r>
            <a:br>
              <a:rPr lang="en-US" dirty="0"/>
            </a:br>
            <a:r>
              <a:rPr lang="en-US" dirty="0"/>
              <a:t>Grid setup, initial condition and visualization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ATM 562 Fall 2021</a:t>
            </a:r>
          </a:p>
          <a:p>
            <a:r>
              <a:rPr lang="en-US" dirty="0"/>
              <a:t>Fovell</a:t>
            </a:r>
          </a:p>
          <a:p>
            <a:r>
              <a:rPr lang="en-US" dirty="0"/>
              <a:t>(see course notes, Chapter 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9FC3-43F9-104D-A56F-01ABBC90AF42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D3CDAB-2B5A-DA42-9A78-7BD354388E5D}"/>
              </a:ext>
            </a:extLst>
          </p:cNvPr>
          <p:cNvSpPr txBox="1"/>
          <p:nvPr/>
        </p:nvSpPr>
        <p:spPr>
          <a:xfrm>
            <a:off x="102870" y="6356350"/>
            <a:ext cx="226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Last modified 10/9/21</a:t>
            </a:r>
          </a:p>
        </p:txBody>
      </p:sp>
    </p:spTree>
    <p:extLst>
      <p:ext uri="{BB962C8B-B14F-4D97-AF65-F5344CB8AC3E}">
        <p14:creationId xmlns:p14="http://schemas.microsoft.com/office/powerpoint/2010/main" val="274435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thermal perturbation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050" y="2001001"/>
            <a:ext cx="6667500" cy="8286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0370" y="3661128"/>
            <a:ext cx="5897880" cy="8229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7000" y="3237181"/>
            <a:ext cx="78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6790" y="5052178"/>
            <a:ext cx="9032127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</a:t>
            </a:r>
            <a:r>
              <a:rPr lang="en-US" baseline="-25000" dirty="0" err="1"/>
              <a:t>T</a:t>
            </a:r>
            <a:r>
              <a:rPr lang="en-US" dirty="0"/>
              <a:t> = height of theta level above model surface = (k – 1.5)∆z for Fortran, (k-0.5)∆z for Python</a:t>
            </a:r>
          </a:p>
          <a:p>
            <a:r>
              <a:rPr lang="en-US" dirty="0"/>
              <a:t>IMID = center of domain = (nx+1)/2  for Fortran, (nx-1)/2 for Python, if </a:t>
            </a:r>
            <a:r>
              <a:rPr lang="en-US" dirty="0" err="1"/>
              <a:t>nx</a:t>
            </a:r>
            <a:r>
              <a:rPr lang="en-US" dirty="0"/>
              <a:t> is odd</a:t>
            </a:r>
          </a:p>
          <a:p>
            <a:r>
              <a:rPr lang="en-US" dirty="0"/>
              <a:t>RADX and RADZ are horizontal and vertical thermal radii</a:t>
            </a:r>
          </a:p>
          <a:p>
            <a:r>
              <a:rPr lang="en-US" dirty="0"/>
              <a:t>ZCNT = height of thermal center above model surface</a:t>
            </a:r>
          </a:p>
          <a:p>
            <a:r>
              <a:rPr lang="en-US" dirty="0"/>
              <a:t>∂ = amplitude = 3 K  [etc., </a:t>
            </a:r>
            <a:r>
              <a:rPr lang="en-US" b="1" dirty="0"/>
              <a:t>see Chap. 11</a:t>
            </a:r>
            <a:r>
              <a:rPr lang="en-US" dirty="0"/>
              <a:t>]</a:t>
            </a:r>
          </a:p>
          <a:p>
            <a:r>
              <a:rPr lang="en-US" u="sng" dirty="0">
                <a:solidFill>
                  <a:srgbClr val="FF0000"/>
                </a:solidFill>
              </a:rPr>
              <a:t>In the above, </a:t>
            </a:r>
            <a:r>
              <a:rPr lang="en-US" u="sng" dirty="0">
                <a:solidFill>
                  <a:srgbClr val="FF0000"/>
                </a:solidFill>
                <a:latin typeface="Symbol" charset="2"/>
                <a:cs typeface="Symbol" charset="2"/>
              </a:rPr>
              <a:t>p</a:t>
            </a:r>
            <a:r>
              <a:rPr lang="en-US" u="sng" dirty="0">
                <a:solidFill>
                  <a:srgbClr val="FF0000"/>
                </a:solidFill>
              </a:rPr>
              <a:t> is </a:t>
            </a:r>
            <a:r>
              <a:rPr lang="en-US" b="1" u="sng" dirty="0">
                <a:solidFill>
                  <a:srgbClr val="FF0000"/>
                </a:solidFill>
              </a:rPr>
              <a:t>trigonometric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  <a:latin typeface="Symbol" charset="2"/>
                <a:cs typeface="Symbol" charset="2"/>
              </a:rPr>
              <a:t>p</a:t>
            </a:r>
            <a:r>
              <a:rPr lang="en-US" u="sng" dirty="0">
                <a:solidFill>
                  <a:srgbClr val="FF0000"/>
                </a:solidFill>
              </a:rPr>
              <a:t>, </a:t>
            </a:r>
            <a:r>
              <a:rPr lang="en-US" i="1" u="sng" dirty="0">
                <a:solidFill>
                  <a:srgbClr val="FF0000"/>
                </a:solidFill>
              </a:rPr>
              <a:t>not</a:t>
            </a:r>
            <a:r>
              <a:rPr lang="en-US" u="sng" dirty="0">
                <a:solidFill>
                  <a:srgbClr val="FF0000"/>
                </a:solidFill>
              </a:rPr>
              <a:t> nondimensional pressure</a:t>
            </a:r>
            <a:r>
              <a:rPr lang="en-US" dirty="0">
                <a:solidFill>
                  <a:srgbClr val="FF0000"/>
                </a:solidFill>
              </a:rPr>
              <a:t>.  </a:t>
            </a:r>
            <a:r>
              <a:rPr lang="en-US" sz="1600" dirty="0" err="1">
                <a:solidFill>
                  <a:srgbClr val="FF0000"/>
                </a:solidFill>
                <a:latin typeface="Courier"/>
                <a:cs typeface="Courier"/>
              </a:rPr>
              <a:t>tripgi</a:t>
            </a: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 = 4.0*</a:t>
            </a:r>
            <a:r>
              <a:rPr lang="en-US" sz="1600" dirty="0" err="1">
                <a:solidFill>
                  <a:srgbClr val="FF0000"/>
                </a:solidFill>
                <a:latin typeface="Courier"/>
                <a:cs typeface="Courier"/>
              </a:rPr>
              <a:t>atan</a:t>
            </a: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(1.0)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14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I’ll put the thermal perturbation in a double DO loop over all </a:t>
            </a:r>
            <a:r>
              <a:rPr lang="en-US" u="sng" dirty="0"/>
              <a:t>real</a:t>
            </a:r>
            <a:r>
              <a:rPr lang="en-US" dirty="0"/>
              <a:t> </a:t>
            </a:r>
            <a:r>
              <a:rPr lang="en-US" sz="2800" dirty="0">
                <a:latin typeface="Courier"/>
                <a:cs typeface="Courier"/>
              </a:rPr>
              <a:t>k</a:t>
            </a:r>
            <a:r>
              <a:rPr lang="en-US" dirty="0"/>
              <a:t> and </a:t>
            </a:r>
            <a:r>
              <a:rPr lang="en-US" sz="2800" dirty="0" err="1">
                <a:latin typeface="Courier"/>
                <a:cs typeface="Courier"/>
              </a:rPr>
              <a:t>i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486" y="2812838"/>
            <a:ext cx="671209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imid</a:t>
            </a:r>
            <a:r>
              <a:rPr lang="en-US" sz="1600" dirty="0">
                <a:latin typeface="Courier"/>
                <a:cs typeface="Courier"/>
              </a:rPr>
              <a:t>=(nx+1)/2</a:t>
            </a:r>
          </a:p>
          <a:p>
            <a:r>
              <a:rPr lang="en-US" sz="1600" dirty="0">
                <a:latin typeface="Courier"/>
                <a:cs typeface="Courier"/>
              </a:rPr>
              <a:t>      do k=2,nz-1</a:t>
            </a:r>
          </a:p>
          <a:p>
            <a:r>
              <a:rPr lang="en-US" sz="1600" dirty="0">
                <a:latin typeface="Courier"/>
                <a:cs typeface="Courier"/>
              </a:rPr>
              <a:t>       do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=2,nx-1</a:t>
            </a:r>
          </a:p>
          <a:p>
            <a:r>
              <a:rPr lang="en-US" sz="1600" dirty="0">
                <a:latin typeface="Courier"/>
                <a:cs typeface="Courier"/>
              </a:rPr>
              <a:t>        </a:t>
            </a:r>
            <a:r>
              <a:rPr lang="en-US" sz="1600" dirty="0" err="1">
                <a:latin typeface="Courier"/>
                <a:cs typeface="Courier"/>
              </a:rPr>
              <a:t>argz</a:t>
            </a:r>
            <a:r>
              <a:rPr lang="en-US" sz="1600" dirty="0">
                <a:latin typeface="Courier"/>
                <a:cs typeface="Courier"/>
              </a:rPr>
              <a:t>=((</a:t>
            </a:r>
            <a:r>
              <a:rPr lang="en-US" sz="1600" dirty="0" err="1">
                <a:latin typeface="Courier"/>
                <a:cs typeface="Courier"/>
              </a:rPr>
              <a:t>dz</a:t>
            </a:r>
            <a:r>
              <a:rPr lang="en-US" sz="1600" dirty="0">
                <a:latin typeface="Courier"/>
                <a:cs typeface="Courier"/>
              </a:rPr>
              <a:t>*(float(k)-1.5)-</a:t>
            </a:r>
            <a:r>
              <a:rPr lang="en-US" sz="1600" dirty="0" err="1">
                <a:latin typeface="Courier"/>
                <a:cs typeface="Courier"/>
              </a:rPr>
              <a:t>zcnt</a:t>
            </a:r>
            <a:r>
              <a:rPr lang="en-US" sz="1600" dirty="0">
                <a:latin typeface="Courier"/>
                <a:cs typeface="Courier"/>
              </a:rPr>
              <a:t>)/</a:t>
            </a:r>
            <a:r>
              <a:rPr lang="en-US" sz="1600" dirty="0" err="1">
                <a:latin typeface="Courier"/>
                <a:cs typeface="Courier"/>
              </a:rPr>
              <a:t>radz</a:t>
            </a:r>
            <a:r>
              <a:rPr lang="en-US" sz="1600" dirty="0">
                <a:latin typeface="Courier"/>
                <a:cs typeface="Courier"/>
              </a:rPr>
              <a:t>)**2</a:t>
            </a:r>
          </a:p>
          <a:p>
            <a:r>
              <a:rPr lang="en-US" sz="1600" dirty="0">
                <a:latin typeface="Courier"/>
                <a:cs typeface="Courier"/>
              </a:rPr>
              <a:t>        </a:t>
            </a:r>
            <a:r>
              <a:rPr lang="en-US" sz="1600" dirty="0" err="1">
                <a:latin typeface="Courier"/>
                <a:cs typeface="Courier"/>
              </a:rPr>
              <a:t>argx</a:t>
            </a:r>
            <a:r>
              <a:rPr lang="en-US" sz="1600" dirty="0">
                <a:latin typeface="Courier"/>
                <a:cs typeface="Courier"/>
              </a:rPr>
              <a:t>=(dx*(</a:t>
            </a:r>
            <a:r>
              <a:rPr lang="en-US" sz="1600" dirty="0" err="1">
                <a:latin typeface="Courier"/>
                <a:cs typeface="Courier"/>
              </a:rPr>
              <a:t>i-imid</a:t>
            </a:r>
            <a:r>
              <a:rPr lang="en-US" sz="1600" dirty="0">
                <a:latin typeface="Courier"/>
                <a:cs typeface="Courier"/>
              </a:rPr>
              <a:t>)/</a:t>
            </a:r>
            <a:r>
              <a:rPr lang="en-US" sz="1600" dirty="0" err="1">
                <a:latin typeface="Courier"/>
                <a:cs typeface="Courier"/>
              </a:rPr>
              <a:t>radx</a:t>
            </a:r>
            <a:r>
              <a:rPr lang="en-US" sz="1600" dirty="0">
                <a:latin typeface="Courier"/>
                <a:cs typeface="Courier"/>
              </a:rPr>
              <a:t>)**2</a:t>
            </a:r>
          </a:p>
          <a:p>
            <a:r>
              <a:rPr lang="en-US" sz="1600" dirty="0">
                <a:latin typeface="Courier"/>
                <a:cs typeface="Courier"/>
              </a:rPr>
              <a:t>        rad=</a:t>
            </a:r>
            <a:r>
              <a:rPr lang="en-US" sz="1600" dirty="0" err="1">
                <a:latin typeface="Courier"/>
                <a:cs typeface="Courier"/>
              </a:rPr>
              <a:t>sqrt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argz+argx</a:t>
            </a:r>
            <a:r>
              <a:rPr lang="en-US" sz="1600" dirty="0">
                <a:latin typeface="Courier"/>
                <a:cs typeface="Courier"/>
              </a:rPr>
              <a:t>)</a:t>
            </a:r>
          </a:p>
          <a:p>
            <a:r>
              <a:rPr lang="en-US" sz="1600" dirty="0">
                <a:latin typeface="Courier"/>
                <a:cs typeface="Courier"/>
              </a:rPr>
              <a:t>        if(rad.le.1.)then</a:t>
            </a:r>
          </a:p>
          <a:p>
            <a:r>
              <a:rPr lang="en-US" sz="1600" dirty="0">
                <a:latin typeface="Courier"/>
                <a:cs typeface="Courier"/>
              </a:rPr>
              <a:t>         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i,k</a:t>
            </a:r>
            <a:r>
              <a:rPr lang="en-US" sz="1600" dirty="0">
                <a:latin typeface="Courier"/>
                <a:cs typeface="Courier"/>
              </a:rPr>
              <a:t>)=0.5*</a:t>
            </a:r>
            <a:r>
              <a:rPr lang="en-US" sz="1600" dirty="0" err="1">
                <a:latin typeface="Courier"/>
                <a:cs typeface="Courier"/>
              </a:rPr>
              <a:t>delt</a:t>
            </a:r>
            <a:r>
              <a:rPr lang="en-US" sz="1600" dirty="0">
                <a:latin typeface="Courier"/>
                <a:cs typeface="Courier"/>
              </a:rPr>
              <a:t>*(</a:t>
            </a:r>
            <a:r>
              <a:rPr lang="en-US" sz="1600" dirty="0" err="1">
                <a:latin typeface="Courier"/>
                <a:cs typeface="Courier"/>
              </a:rPr>
              <a:t>cos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trigpi</a:t>
            </a:r>
            <a:r>
              <a:rPr lang="en-US" sz="1600" dirty="0">
                <a:latin typeface="Courier"/>
                <a:cs typeface="Courier"/>
              </a:rPr>
              <a:t>*rad)+1)</a:t>
            </a:r>
          </a:p>
          <a:p>
            <a:r>
              <a:rPr lang="en-US" sz="1600" dirty="0">
                <a:latin typeface="Courier"/>
                <a:cs typeface="Courier"/>
              </a:rPr>
              <a:t>        else</a:t>
            </a:r>
          </a:p>
          <a:p>
            <a:r>
              <a:rPr lang="en-US" sz="1600" dirty="0">
                <a:latin typeface="Courier"/>
                <a:cs typeface="Courier"/>
              </a:rPr>
              <a:t>         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i,k</a:t>
            </a:r>
            <a:r>
              <a:rPr lang="en-US" sz="1600" dirty="0">
                <a:latin typeface="Courier"/>
                <a:cs typeface="Courier"/>
              </a:rPr>
              <a:t>)=0.</a:t>
            </a:r>
          </a:p>
          <a:p>
            <a:r>
              <a:rPr lang="en-US" sz="1600" dirty="0">
                <a:latin typeface="Courier"/>
                <a:cs typeface="Courier"/>
              </a:rPr>
              <a:t>        </a:t>
            </a:r>
            <a:r>
              <a:rPr lang="en-US" sz="1600" dirty="0" err="1">
                <a:latin typeface="Courier"/>
                <a:cs typeface="Courier"/>
              </a:rPr>
              <a:t>endif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  </a:t>
            </a:r>
            <a:r>
              <a:rPr lang="en-US" sz="1600" dirty="0" err="1">
                <a:latin typeface="Courier"/>
                <a:cs typeface="Courier"/>
              </a:rPr>
              <a:t>thm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i,k</a:t>
            </a:r>
            <a:r>
              <a:rPr lang="en-US" sz="1600" dirty="0">
                <a:latin typeface="Courier"/>
                <a:cs typeface="Courier"/>
              </a:rPr>
              <a:t>)=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i,k</a:t>
            </a:r>
            <a:r>
              <a:rPr lang="en-US" sz="1600" dirty="0">
                <a:latin typeface="Courier"/>
                <a:cs typeface="Courier"/>
              </a:rPr>
              <a:t>)         ! Initialize </a:t>
            </a:r>
            <a:r>
              <a:rPr lang="en-US" sz="1600" dirty="0" err="1">
                <a:latin typeface="Courier"/>
                <a:cs typeface="Courier"/>
              </a:rPr>
              <a:t>thm</a:t>
            </a:r>
            <a:r>
              <a:rPr lang="en-US" sz="1600" dirty="0">
                <a:latin typeface="Courier"/>
                <a:cs typeface="Courier"/>
              </a:rPr>
              <a:t> too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enddo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enddo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! Then enforce boundary conditions on 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thm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9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Column-major vs. row-major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Fortran, memory access is more efficient if arrays are handled (in DO loops) win “column-major” order.  For an array </a:t>
            </a:r>
            <a:r>
              <a:rPr lang="en-US" sz="3000" dirty="0" err="1">
                <a:latin typeface="Courier"/>
                <a:cs typeface="Courier"/>
              </a:rPr>
              <a:t>th</a:t>
            </a:r>
            <a:r>
              <a:rPr lang="en-US" sz="3000" dirty="0">
                <a:latin typeface="Courier"/>
                <a:cs typeface="Courier"/>
              </a:rPr>
              <a:t>(</a:t>
            </a:r>
            <a:r>
              <a:rPr lang="en-US" sz="3000" dirty="0" err="1">
                <a:latin typeface="Courier"/>
                <a:cs typeface="Courier"/>
              </a:rPr>
              <a:t>nx,nz</a:t>
            </a:r>
            <a:r>
              <a:rPr lang="en-US" sz="3000" dirty="0">
                <a:latin typeface="Courier"/>
                <a:cs typeface="Courier"/>
              </a:rPr>
              <a:t>)</a:t>
            </a:r>
            <a:r>
              <a:rPr lang="en-US" dirty="0"/>
              <a:t>, that means nesting the loop over </a:t>
            </a:r>
            <a:r>
              <a:rPr lang="en-US" sz="3000" dirty="0">
                <a:latin typeface="Courier"/>
                <a:cs typeface="Courier"/>
              </a:rPr>
              <a:t>NX</a:t>
            </a:r>
            <a:r>
              <a:rPr lang="en-US" sz="3000" dirty="0"/>
              <a:t> </a:t>
            </a:r>
            <a:r>
              <a:rPr lang="en-US" i="1" dirty="0"/>
              <a:t>inside</a:t>
            </a:r>
            <a:r>
              <a:rPr lang="en-US" dirty="0"/>
              <a:t> the loop over </a:t>
            </a:r>
            <a:r>
              <a:rPr lang="en-US" sz="3000" dirty="0">
                <a:latin typeface="Courier"/>
                <a:cs typeface="Courier"/>
              </a:rPr>
              <a:t>NZ</a:t>
            </a:r>
            <a:r>
              <a:rPr lang="en-US" dirty="0"/>
              <a:t>.  (This was done in code on previous slide.)</a:t>
            </a:r>
          </a:p>
          <a:p>
            <a:r>
              <a:rPr lang="en-US" dirty="0"/>
              <a:t>In contrast, “row-major” order is used in C++ and Python, so it is theoretically more efficient put the loop over </a:t>
            </a:r>
            <a:r>
              <a:rPr lang="en-US" sz="3000" dirty="0">
                <a:latin typeface="Courier"/>
                <a:cs typeface="Courier"/>
              </a:rPr>
              <a:t>NZ</a:t>
            </a:r>
            <a:r>
              <a:rPr lang="en-US" sz="3000" dirty="0"/>
              <a:t> </a:t>
            </a:r>
            <a:r>
              <a:rPr lang="en-US" dirty="0"/>
              <a:t>in the inner loop.</a:t>
            </a:r>
          </a:p>
          <a:p>
            <a:r>
              <a:rPr lang="en-US" dirty="0"/>
              <a:t>Does this make a difference in practice?  Maybe code your final project both ways and compare.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89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vs. practice in Fortran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Fortran is column-major, </a:t>
            </a:r>
            <a:r>
              <a:rPr lang="en-US" i="1" dirty="0"/>
              <a:t>theoretically</a:t>
            </a:r>
            <a:r>
              <a:rPr lang="en-US" dirty="0"/>
              <a:t> the leftmost index should vary fastest for greatest efficiency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However, in </a:t>
            </a:r>
            <a:r>
              <a:rPr lang="en-US" i="1" dirty="0"/>
              <a:t>practice</a:t>
            </a:r>
            <a:r>
              <a:rPr lang="en-US" dirty="0"/>
              <a:t>, </a:t>
            </a:r>
            <a:r>
              <a:rPr lang="en-US" sz="2800" dirty="0" err="1">
                <a:latin typeface="Courier"/>
                <a:cs typeface="Courier"/>
              </a:rPr>
              <a:t>nz</a:t>
            </a:r>
            <a:r>
              <a:rPr lang="en-US" sz="2800" dirty="0">
                <a:latin typeface="Courier"/>
                <a:cs typeface="Courier"/>
              </a:rPr>
              <a:t> &lt; </a:t>
            </a:r>
            <a:r>
              <a:rPr lang="en-US" sz="2800" dirty="0" err="1">
                <a:latin typeface="Courier"/>
                <a:cs typeface="Courier"/>
              </a:rPr>
              <a:t>nx</a:t>
            </a:r>
            <a:r>
              <a:rPr lang="en-US" dirty="0"/>
              <a:t>, so it </a:t>
            </a:r>
            <a:r>
              <a:rPr lang="en-US" i="1" dirty="0"/>
              <a:t>still</a:t>
            </a:r>
            <a:r>
              <a:rPr lang="en-US" dirty="0"/>
              <a:t> may be more efficient to put make </a:t>
            </a:r>
            <a:r>
              <a:rPr lang="en-US" i="1" dirty="0"/>
              <a:t>k</a:t>
            </a:r>
            <a:r>
              <a:rPr lang="en-US" dirty="0"/>
              <a:t> the inner loop, if loops are “short”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30425" y="2830996"/>
            <a:ext cx="2154757" cy="1323439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do k = 2, nz-1</a:t>
            </a:r>
          </a:p>
          <a:p>
            <a:r>
              <a:rPr lang="en-US" sz="1600" dirty="0">
                <a:latin typeface="Courier"/>
                <a:cs typeface="Courier"/>
              </a:rPr>
              <a:t>  do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 = 2, nx-1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i,k</a:t>
            </a:r>
            <a:r>
              <a:rPr lang="en-US" sz="1600" dirty="0">
                <a:latin typeface="Courier"/>
                <a:cs typeface="Courier"/>
              </a:rPr>
              <a:t>) = </a:t>
            </a:r>
            <a:r>
              <a:rPr lang="mr-IN" sz="1600" dirty="0">
                <a:latin typeface="Courier"/>
                <a:cs typeface="Courier"/>
              </a:rPr>
              <a:t>…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enddo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err="1">
                <a:latin typeface="Courier"/>
                <a:cs typeface="Courier"/>
              </a:rPr>
              <a:t>enddo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75821" y="5382161"/>
            <a:ext cx="2154757" cy="1323439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do </a:t>
            </a:r>
            <a:r>
              <a:rPr lang="en-US" sz="1600" dirty="0" err="1">
                <a:latin typeface="Courier"/>
                <a:cs typeface="Courier"/>
              </a:rPr>
              <a:t>i</a:t>
            </a:r>
            <a:r>
              <a:rPr lang="en-US" sz="1600" dirty="0">
                <a:latin typeface="Courier"/>
                <a:cs typeface="Courier"/>
              </a:rPr>
              <a:t> = 2, nx-1</a:t>
            </a:r>
          </a:p>
          <a:p>
            <a:r>
              <a:rPr lang="en-US" sz="1600" dirty="0">
                <a:latin typeface="Courier"/>
                <a:cs typeface="Courier"/>
              </a:rPr>
              <a:t>  do k = 2, nz-1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i,k</a:t>
            </a:r>
            <a:r>
              <a:rPr lang="en-US" sz="1600" dirty="0">
                <a:latin typeface="Courier"/>
                <a:cs typeface="Courier"/>
              </a:rPr>
              <a:t>) = </a:t>
            </a:r>
            <a:r>
              <a:rPr lang="mr-IN" sz="1600" dirty="0">
                <a:latin typeface="Courier"/>
                <a:cs typeface="Courier"/>
              </a:rPr>
              <a:t>…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enddo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err="1">
                <a:latin typeface="Courier"/>
                <a:cs typeface="Courier"/>
              </a:rPr>
              <a:t>enddo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492C3A-A0F3-2440-A8C5-846CA0FEC282}"/>
              </a:ext>
            </a:extLst>
          </p:cNvPr>
          <p:cNvSpPr txBox="1"/>
          <p:nvPr/>
        </p:nvSpPr>
        <p:spPr>
          <a:xfrm>
            <a:off x="0" y="6368316"/>
            <a:ext cx="4478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An alternative is to dimension arrays (</a:t>
            </a:r>
            <a:r>
              <a:rPr lang="en-US" sz="1600" i="1" dirty="0" err="1"/>
              <a:t>nz,nx</a:t>
            </a:r>
            <a:r>
              <a:rPr lang="en-US" sz="1600" i="1" dirty="0"/>
              <a:t>) instead</a:t>
            </a:r>
          </a:p>
        </p:txBody>
      </p:sp>
    </p:spTree>
    <p:extLst>
      <p:ext uri="{BB962C8B-B14F-4D97-AF65-F5344CB8AC3E}">
        <p14:creationId xmlns:p14="http://schemas.microsoft.com/office/powerpoint/2010/main" val="2603871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pressure perturbation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Placing a temperature perturbation impulsively into the model will cause an immediate environmental reaction.  In a neutral state as we are adopting here, gravity waves will not be excited, but sound waves </a:t>
            </a:r>
            <a:r>
              <a:rPr lang="en-US" i="1" dirty="0"/>
              <a:t>will</a:t>
            </a:r>
            <a:r>
              <a:rPr lang="en-US" dirty="0"/>
              <a:t> be.</a:t>
            </a:r>
          </a:p>
          <a:p>
            <a:r>
              <a:rPr lang="en-US" dirty="0"/>
              <a:t>We can attempt to address this imbalance by also providing an initial pressure perturbation </a:t>
            </a:r>
            <a:r>
              <a:rPr lang="en-US" dirty="0">
                <a:latin typeface="Symbol" charset="2"/>
                <a:cs typeface="Symbol" charset="2"/>
              </a:rPr>
              <a:t>p</a:t>
            </a:r>
            <a:r>
              <a:rPr lang="en-US" dirty="0"/>
              <a:t>’, hydrostatically balanced with </a:t>
            </a:r>
            <a:r>
              <a:rPr lang="en-US" dirty="0">
                <a:latin typeface="Symbol" charset="2"/>
                <a:cs typeface="Symbol" charset="2"/>
              </a:rPr>
              <a:t>q</a:t>
            </a:r>
            <a:r>
              <a:rPr lang="en-US" dirty="0"/>
              <a:t>’.</a:t>
            </a:r>
          </a:p>
          <a:p>
            <a:r>
              <a:rPr lang="en-US" dirty="0"/>
              <a:t>In </a:t>
            </a:r>
            <a:r>
              <a:rPr lang="en-US" i="1" dirty="0"/>
              <a:t>theory</a:t>
            </a:r>
            <a:r>
              <a:rPr lang="en-US" dirty="0"/>
              <a:t>, the atmosphere responds to this temperature perturbation very quickly, making its influence detectable over an enormous area, because sound waves are so fast.</a:t>
            </a:r>
          </a:p>
          <a:p>
            <a:r>
              <a:rPr lang="en-US" dirty="0"/>
              <a:t>In </a:t>
            </a:r>
            <a:r>
              <a:rPr lang="en-US" i="1" dirty="0"/>
              <a:t>practice</a:t>
            </a:r>
            <a:r>
              <a:rPr lang="en-US" dirty="0"/>
              <a:t>, the magnitude of the environmental disturbance decreases rapidly away from the thermal.</a:t>
            </a:r>
          </a:p>
          <a:p>
            <a:r>
              <a:rPr lang="en-US" dirty="0"/>
              <a:t>As a compromise, and an initial attempt, we will modify only grid points residing within and below the thermal.</a:t>
            </a:r>
          </a:p>
          <a:p>
            <a:pPr lvl="1"/>
            <a:r>
              <a:rPr lang="en-US" dirty="0"/>
              <a:t>We’ll see later if that actually does any good!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49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Perturbation hydrostatic equation </a:t>
            </a:r>
            <a:br>
              <a:rPr lang="en-US" dirty="0"/>
            </a:br>
            <a:r>
              <a:rPr lang="en-US" dirty="0"/>
              <a:t>(dry atmosphere)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will assume that far above the thermal, the environment is undisturbed; i.e., </a:t>
            </a:r>
            <a:r>
              <a:rPr lang="en-US" dirty="0">
                <a:latin typeface="Symbol" charset="2"/>
                <a:cs typeface="Symbol" charset="2"/>
              </a:rPr>
              <a:t>p</a:t>
            </a:r>
            <a:r>
              <a:rPr lang="en-US" dirty="0"/>
              <a:t>’ = 0.</a:t>
            </a:r>
          </a:p>
          <a:p>
            <a:r>
              <a:rPr lang="en-US" dirty="0"/>
              <a:t>Discretize the equation above and integrate </a:t>
            </a:r>
            <a:r>
              <a:rPr lang="en-US" i="1" dirty="0"/>
              <a:t>downward</a:t>
            </a:r>
            <a:r>
              <a:rPr lang="en-US" dirty="0"/>
              <a:t>, towards the model surface.</a:t>
            </a:r>
          </a:p>
          <a:p>
            <a:r>
              <a:rPr lang="en-US" dirty="0"/>
              <a:t>Since </a:t>
            </a:r>
            <a:r>
              <a:rPr lang="en-US" dirty="0">
                <a:latin typeface="Symbol" charset="2"/>
                <a:cs typeface="Symbol" charset="2"/>
              </a:rPr>
              <a:t>q</a:t>
            </a:r>
            <a:r>
              <a:rPr lang="en-US" dirty="0"/>
              <a:t>’ and </a:t>
            </a:r>
            <a:r>
              <a:rPr lang="en-US" dirty="0">
                <a:latin typeface="Symbol" charset="2"/>
                <a:cs typeface="Symbol" charset="2"/>
              </a:rPr>
              <a:t>p</a:t>
            </a:r>
            <a:r>
              <a:rPr lang="en-US" dirty="0"/>
              <a:t>’ are defined at the same levels, vertical averaging of the temperatures is needed (see text).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450" y="1777836"/>
            <a:ext cx="2032000" cy="88392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15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00563" y="1777836"/>
            <a:ext cx="1752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Seen from (3.34)</a:t>
            </a:r>
          </a:p>
          <a:p>
            <a:r>
              <a:rPr lang="en-US" dirty="0">
                <a:solidFill>
                  <a:srgbClr val="FF0000"/>
                </a:solidFill>
              </a:rPr>
              <a:t>with </a:t>
            </a:r>
            <a:r>
              <a:rPr lang="en-US" dirty="0" err="1">
                <a:solidFill>
                  <a:srgbClr val="FF0000"/>
                </a:solidFill>
              </a:rPr>
              <a:t>dw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dt</a:t>
            </a:r>
            <a:r>
              <a:rPr lang="en-US" dirty="0">
                <a:solidFill>
                  <a:srgbClr val="FF0000"/>
                </a:solidFill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3814258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it_tp_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788" y="0"/>
            <a:ext cx="887767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9453" y="4273876"/>
            <a:ext cx="2483693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Temp. pert. (shaded)</a:t>
            </a:r>
          </a:p>
          <a:p>
            <a:r>
              <a:rPr lang="en-US" dirty="0"/>
              <a:t>Dimensional pres. pert. </a:t>
            </a:r>
          </a:p>
          <a:p>
            <a:r>
              <a:rPr lang="en-US" dirty="0"/>
              <a:t>		    (contoured)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16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156225-9146-FE4B-BF4A-2E3576A4C510}"/>
              </a:ext>
            </a:extLst>
          </p:cNvPr>
          <p:cNvSpPr txBox="1"/>
          <p:nvPr/>
        </p:nvSpPr>
        <p:spPr>
          <a:xfrm>
            <a:off x="259453" y="274320"/>
            <a:ext cx="2606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Turn in a copy of this plot</a:t>
            </a:r>
          </a:p>
          <a:p>
            <a:r>
              <a:rPr lang="en-US" b="1" i="1" dirty="0"/>
              <a:t> and your code</a:t>
            </a:r>
          </a:p>
        </p:txBody>
      </p:sp>
    </p:spTree>
    <p:extLst>
      <p:ext uri="{BB962C8B-B14F-4D97-AF65-F5344CB8AC3E}">
        <p14:creationId xmlns:p14="http://schemas.microsoft.com/office/powerpoint/2010/main" val="2234385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Initializing the leapfrog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leapfrog scheme uses three time levels, so it actually requires two initial conditions for each prognostic variable, at times </a:t>
            </a:r>
            <a:r>
              <a:rPr lang="en-US" sz="2800" dirty="0">
                <a:latin typeface="Courier"/>
                <a:cs typeface="Courier"/>
              </a:rPr>
              <a:t>n</a:t>
            </a:r>
            <a:r>
              <a:rPr lang="en-US" sz="2800" dirty="0"/>
              <a:t> </a:t>
            </a:r>
            <a:r>
              <a:rPr lang="en-US" dirty="0"/>
              <a:t>and </a:t>
            </a:r>
            <a:r>
              <a:rPr lang="en-US" sz="2800" dirty="0">
                <a:latin typeface="Courier"/>
                <a:cs typeface="Courier"/>
              </a:rPr>
              <a:t>n-1</a:t>
            </a:r>
            <a:r>
              <a:rPr lang="en-US" dirty="0"/>
              <a:t>.</a:t>
            </a:r>
          </a:p>
          <a:p>
            <a:r>
              <a:rPr lang="en-US" dirty="0"/>
              <a:t>Typically, we don’t have knowledge of the fields at time -∆t prior to the model start, so we fudge it by presuming the field is not changing with time (e.g., </a:t>
            </a:r>
            <a:r>
              <a:rPr lang="en-US" sz="3000" dirty="0" err="1">
                <a:latin typeface="Courier"/>
                <a:cs typeface="Courier"/>
              </a:rPr>
              <a:t>thm</a:t>
            </a:r>
            <a:r>
              <a:rPr lang="en-US" sz="3000" dirty="0">
                <a:latin typeface="Courier"/>
                <a:cs typeface="Courier"/>
              </a:rPr>
              <a:t> = </a:t>
            </a:r>
            <a:r>
              <a:rPr lang="en-US" sz="3000" dirty="0" err="1">
                <a:latin typeface="Courier"/>
                <a:cs typeface="Courier"/>
              </a:rPr>
              <a:t>th</a:t>
            </a:r>
            <a:r>
              <a:rPr lang="en-US" dirty="0"/>
              <a:t>, and </a:t>
            </a:r>
            <a:r>
              <a:rPr lang="en-US" sz="3000" dirty="0" err="1">
                <a:latin typeface="Courier"/>
                <a:cs typeface="Courier"/>
              </a:rPr>
              <a:t>pim</a:t>
            </a:r>
            <a:r>
              <a:rPr lang="en-US" sz="3000" dirty="0">
                <a:latin typeface="Courier"/>
                <a:cs typeface="Courier"/>
              </a:rPr>
              <a:t> = pi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That is obviously false, and this can cause problems.  It is one way the scheme’s “computational mode” (see Chapter 5) can be excited.</a:t>
            </a:r>
          </a:p>
          <a:p>
            <a:pPr lvl="1"/>
            <a:r>
              <a:rPr lang="en-US" dirty="0"/>
              <a:t>Note the code snippets I provided also initialized the time </a:t>
            </a:r>
            <a:r>
              <a:rPr lang="en-US" sz="2600" dirty="0">
                <a:latin typeface="Courier"/>
                <a:cs typeface="Courier"/>
              </a:rPr>
              <a:t>n-1</a:t>
            </a:r>
            <a:r>
              <a:rPr lang="en-US" dirty="0"/>
              <a:t> fields.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63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One option (especially for Fortran users) is </a:t>
            </a:r>
            <a:r>
              <a:rPr lang="en-US" dirty="0" err="1"/>
              <a:t>GrADS</a:t>
            </a:r>
            <a:endParaRPr lang="en-US" dirty="0"/>
          </a:p>
          <a:p>
            <a:r>
              <a:rPr lang="en-US" dirty="0"/>
              <a:t>Sample Fortran code for generating </a:t>
            </a:r>
            <a:r>
              <a:rPr lang="en-US" dirty="0" err="1"/>
              <a:t>GrADS</a:t>
            </a:r>
            <a:r>
              <a:rPr lang="en-US" dirty="0"/>
              <a:t> files is detailed in Chap. 11 and posted on the course website</a:t>
            </a:r>
          </a:p>
          <a:p>
            <a:r>
              <a:rPr lang="en-US" dirty="0"/>
              <a:t>Links</a:t>
            </a:r>
          </a:p>
          <a:p>
            <a:pPr lvl="1"/>
            <a:r>
              <a:rPr lang="en-US" dirty="0">
                <a:hlinkClick r:id="rId2"/>
              </a:rPr>
              <a:t>GrADS home page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Users guide and scripting basics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GrADS control file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Controlling colors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GrADS script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63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concept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(including information applicable to subsequent model tasks)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19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1397" y="5815617"/>
            <a:ext cx="388760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" pitchFamily="2" charset="0"/>
              </a:rPr>
              <a:t>grads_example_code_augmented.f</a:t>
            </a:r>
            <a:endParaRPr lang="en-US" sz="1600" dirty="0">
              <a:latin typeface="Courier" pitchFamily="2" charset="0"/>
            </a:endParaRPr>
          </a:p>
          <a:p>
            <a:r>
              <a:rPr lang="en-US" sz="1600" dirty="0" err="1">
                <a:latin typeface="Courier" pitchFamily="2" charset="0"/>
              </a:rPr>
              <a:t>grads_routines_augmented.f</a:t>
            </a:r>
            <a:endParaRPr lang="en-US" sz="1600" dirty="0">
              <a:latin typeface="Courier" pitchFamily="2" charset="0"/>
            </a:endParaRPr>
          </a:p>
          <a:p>
            <a:r>
              <a:rPr lang="en-US" dirty="0"/>
              <a:t>(see notes and website)</a:t>
            </a:r>
          </a:p>
        </p:txBody>
      </p:sp>
    </p:spTree>
    <p:extLst>
      <p:ext uri="{BB962C8B-B14F-4D97-AF65-F5344CB8AC3E}">
        <p14:creationId xmlns:p14="http://schemas.microsoft.com/office/powerpoint/2010/main" val="264692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the model grid and 2D arrays that will hold model prognostic variables</a:t>
            </a:r>
          </a:p>
          <a:p>
            <a:r>
              <a:rPr lang="en-US" dirty="0"/>
              <a:t>Make initial environment dry, calm, adiabatic</a:t>
            </a:r>
          </a:p>
          <a:p>
            <a:r>
              <a:rPr lang="en-US" dirty="0"/>
              <a:t>Introduce a thermal perturbation</a:t>
            </a:r>
          </a:p>
          <a:p>
            <a:r>
              <a:rPr lang="en-US" dirty="0"/>
              <a:t>Create an initial pressure perturbation field responding to the initial </a:t>
            </a:r>
            <a:r>
              <a:rPr lang="en-US" dirty="0">
                <a:latin typeface="Symbol" charset="2"/>
                <a:cs typeface="Symbol" charset="2"/>
              </a:rPr>
              <a:t>q</a:t>
            </a:r>
            <a:r>
              <a:rPr lang="en-US" dirty="0"/>
              <a:t>’</a:t>
            </a:r>
          </a:p>
          <a:p>
            <a:r>
              <a:rPr lang="en-US" dirty="0"/>
              <a:t>Visualization (</a:t>
            </a:r>
            <a:r>
              <a:rPr lang="en-US" dirty="0" err="1"/>
              <a:t>GrADS</a:t>
            </a:r>
            <a:r>
              <a:rPr lang="en-US" dirty="0"/>
              <a:t> example provided)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45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0094" y="489723"/>
            <a:ext cx="8824852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     program task3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! parameters</a:t>
            </a:r>
          </a:p>
          <a:p>
            <a:r>
              <a:rPr lang="en-US" sz="1600" dirty="0">
                <a:latin typeface="Courier"/>
                <a:cs typeface="Courier"/>
              </a:rPr>
              <a:t>      parameter(</a:t>
            </a:r>
            <a:r>
              <a:rPr lang="en-US" sz="1600" dirty="0" err="1">
                <a:latin typeface="Courier"/>
                <a:cs typeface="Courier"/>
              </a:rPr>
              <a:t>nx</a:t>
            </a:r>
            <a:r>
              <a:rPr lang="en-US" sz="1600" dirty="0">
                <a:latin typeface="Courier"/>
                <a:cs typeface="Courier"/>
              </a:rPr>
              <a:t>=83,nz=42)</a:t>
            </a:r>
          </a:p>
          <a:p>
            <a:r>
              <a:rPr lang="en-US" sz="1600" dirty="0">
                <a:latin typeface="Courier"/>
                <a:cs typeface="Courier"/>
              </a:rPr>
              <a:t>! grid box lengths</a:t>
            </a:r>
          </a:p>
          <a:p>
            <a:r>
              <a:rPr lang="en-US" sz="1600" dirty="0">
                <a:latin typeface="Courier"/>
                <a:cs typeface="Courier"/>
              </a:rPr>
              <a:t>      parameter(dx=400.,dz=400.)</a:t>
            </a:r>
          </a:p>
          <a:p>
            <a:r>
              <a:rPr lang="en-US" sz="1600" dirty="0">
                <a:latin typeface="Courier"/>
                <a:cs typeface="Courier"/>
              </a:rPr>
              <a:t>! base state vectors</a:t>
            </a:r>
          </a:p>
          <a:p>
            <a:r>
              <a:rPr lang="en-US" sz="1600" dirty="0">
                <a:latin typeface="Courier"/>
                <a:cs typeface="Courier"/>
              </a:rPr>
              <a:t>      dimension </a:t>
            </a:r>
            <a:r>
              <a:rPr lang="en-US" sz="1600" dirty="0" err="1">
                <a:latin typeface="Courier"/>
                <a:cs typeface="Courier"/>
              </a:rPr>
              <a:t>tb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qb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pb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pib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rhou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rhow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b="1" dirty="0" err="1">
                <a:latin typeface="Courier"/>
                <a:cs typeface="Courier"/>
              </a:rPr>
              <a:t>ub</a:t>
            </a:r>
            <a:r>
              <a:rPr lang="en-US" sz="1600" b="1" dirty="0">
                <a:latin typeface="Courier"/>
                <a:cs typeface="Courier"/>
              </a:rPr>
              <a:t>(</a:t>
            </a:r>
            <a:r>
              <a:rPr lang="en-US" sz="1600" b="1" dirty="0" err="1">
                <a:latin typeface="Courier"/>
                <a:cs typeface="Courier"/>
              </a:rPr>
              <a:t>nz</a:t>
            </a:r>
            <a:r>
              <a:rPr lang="en-US" sz="1600" b="1" dirty="0">
                <a:latin typeface="Courier"/>
                <a:cs typeface="Courier"/>
              </a:rPr>
              <a:t>)</a:t>
            </a:r>
          </a:p>
          <a:p>
            <a:r>
              <a:rPr lang="en-US" sz="1600" dirty="0">
                <a:latin typeface="Courier"/>
                <a:cs typeface="Courier"/>
              </a:rPr>
              <a:t>! 2D prognostic arrays - 3 time levels</a:t>
            </a:r>
          </a:p>
          <a:p>
            <a:r>
              <a:rPr lang="en-US" sz="1600" dirty="0">
                <a:latin typeface="Courier"/>
                <a:cs typeface="Courier"/>
              </a:rPr>
              <a:t>      dimension </a:t>
            </a:r>
            <a:r>
              <a:rPr lang="en-US" sz="1600" dirty="0" err="1">
                <a:latin typeface="Courier"/>
                <a:cs typeface="Courier"/>
              </a:rPr>
              <a:t>thp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thm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   ! pot. temp. pert.</a:t>
            </a:r>
          </a:p>
          <a:p>
            <a:r>
              <a:rPr lang="en-US" sz="1600" dirty="0">
                <a:latin typeface="Courier"/>
                <a:cs typeface="Courier"/>
              </a:rPr>
              <a:t>      dimension </a:t>
            </a:r>
            <a:r>
              <a:rPr lang="en-US" sz="1600" dirty="0" err="1">
                <a:latin typeface="Courier"/>
                <a:cs typeface="Courier"/>
              </a:rPr>
              <a:t>wp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),w(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wm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      ! vert. vel.</a:t>
            </a:r>
          </a:p>
          <a:p>
            <a:r>
              <a:rPr lang="en-US" sz="1600" dirty="0">
                <a:latin typeface="Courier"/>
                <a:cs typeface="Courier"/>
              </a:rPr>
              <a:t>      dimension up(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),u(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),um(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      ! zonal </a:t>
            </a:r>
            <a:r>
              <a:rPr lang="en-US" sz="1600" dirty="0" err="1">
                <a:latin typeface="Courier"/>
                <a:cs typeface="Courier"/>
              </a:rPr>
              <a:t>horiz</a:t>
            </a:r>
            <a:r>
              <a:rPr lang="en-US" sz="1600" dirty="0">
                <a:latin typeface="Courier"/>
                <a:cs typeface="Courier"/>
              </a:rPr>
              <a:t>. vel.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b="1" dirty="0">
                <a:latin typeface="Courier"/>
                <a:cs typeface="Courier"/>
              </a:rPr>
              <a:t>dimension </a:t>
            </a:r>
            <a:r>
              <a:rPr lang="en-US" sz="1600" b="1" dirty="0" err="1">
                <a:latin typeface="Courier"/>
                <a:cs typeface="Courier"/>
              </a:rPr>
              <a:t>vp</a:t>
            </a:r>
            <a:r>
              <a:rPr lang="en-US" sz="1600" b="1" dirty="0">
                <a:latin typeface="Courier"/>
                <a:cs typeface="Courier"/>
              </a:rPr>
              <a:t>(</a:t>
            </a:r>
            <a:r>
              <a:rPr lang="en-US" sz="1600" b="1" dirty="0" err="1">
                <a:latin typeface="Courier"/>
                <a:cs typeface="Courier"/>
              </a:rPr>
              <a:t>nx,nz</a:t>
            </a:r>
            <a:r>
              <a:rPr lang="en-US" sz="1600" b="1" dirty="0">
                <a:latin typeface="Courier"/>
                <a:cs typeface="Courier"/>
              </a:rPr>
              <a:t>),v(</a:t>
            </a:r>
            <a:r>
              <a:rPr lang="en-US" sz="1600" b="1" dirty="0" err="1">
                <a:latin typeface="Courier"/>
                <a:cs typeface="Courier"/>
              </a:rPr>
              <a:t>nx,nz</a:t>
            </a:r>
            <a:r>
              <a:rPr lang="en-US" sz="1600" b="1" dirty="0">
                <a:latin typeface="Courier"/>
                <a:cs typeface="Courier"/>
              </a:rPr>
              <a:t>),</a:t>
            </a:r>
            <a:r>
              <a:rPr lang="en-US" sz="1600" b="1" dirty="0" err="1">
                <a:latin typeface="Courier"/>
                <a:cs typeface="Courier"/>
              </a:rPr>
              <a:t>vm</a:t>
            </a:r>
            <a:r>
              <a:rPr lang="en-US" sz="1600" b="1" dirty="0">
                <a:latin typeface="Courier"/>
                <a:cs typeface="Courier"/>
              </a:rPr>
              <a:t>(</a:t>
            </a:r>
            <a:r>
              <a:rPr lang="en-US" sz="1600" b="1" dirty="0" err="1">
                <a:latin typeface="Courier"/>
                <a:cs typeface="Courier"/>
              </a:rPr>
              <a:t>nx,nz</a:t>
            </a:r>
            <a:r>
              <a:rPr lang="en-US" sz="1600" b="1" dirty="0">
                <a:latin typeface="Courier"/>
                <a:cs typeface="Courier"/>
              </a:rPr>
              <a:t>)      </a:t>
            </a:r>
            <a:r>
              <a:rPr lang="en-US" sz="1600" dirty="0">
                <a:latin typeface="Courier"/>
                <a:cs typeface="Courier"/>
              </a:rPr>
              <a:t>! </a:t>
            </a:r>
            <a:r>
              <a:rPr lang="en-US" sz="1600" dirty="0" err="1">
                <a:latin typeface="Courier"/>
                <a:cs typeface="Courier"/>
              </a:rPr>
              <a:t>merid</a:t>
            </a:r>
            <a:r>
              <a:rPr lang="en-US" sz="1600" dirty="0">
                <a:latin typeface="Courier"/>
                <a:cs typeface="Courier"/>
              </a:rPr>
              <a:t>. </a:t>
            </a:r>
            <a:r>
              <a:rPr lang="en-US" sz="1600" dirty="0" err="1">
                <a:latin typeface="Courier"/>
                <a:cs typeface="Courier"/>
              </a:rPr>
              <a:t>horiz</a:t>
            </a:r>
            <a:r>
              <a:rPr lang="en-US" sz="1600" dirty="0">
                <a:latin typeface="Courier"/>
                <a:cs typeface="Courier"/>
              </a:rPr>
              <a:t>. vel.</a:t>
            </a:r>
          </a:p>
          <a:p>
            <a:r>
              <a:rPr lang="en-US" sz="1600" dirty="0">
                <a:latin typeface="Courier"/>
                <a:cs typeface="Courier"/>
              </a:rPr>
              <a:t>      dimension pip(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),pi(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pim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   ! </a:t>
            </a:r>
            <a:r>
              <a:rPr lang="en-US" sz="1600" dirty="0" err="1">
                <a:latin typeface="Courier"/>
                <a:cs typeface="Courier"/>
              </a:rPr>
              <a:t>ndim</a:t>
            </a:r>
            <a:r>
              <a:rPr lang="en-US" sz="1600" dirty="0">
                <a:latin typeface="Courier"/>
                <a:cs typeface="Courier"/>
              </a:rPr>
              <a:t> pert. pres.</a:t>
            </a:r>
          </a:p>
          <a:p>
            <a:r>
              <a:rPr lang="en-US" sz="1600" dirty="0">
                <a:latin typeface="Courier"/>
                <a:cs typeface="Courier"/>
              </a:rPr>
              <a:t>	[more</a:t>
            </a:r>
            <a:r>
              <a:rPr lang="mr-IN" sz="1600" dirty="0">
                <a:latin typeface="Courier"/>
                <a:cs typeface="Courier"/>
              </a:rPr>
              <a:t>…</a:t>
            </a:r>
            <a:r>
              <a:rPr lang="en-US" sz="1600" dirty="0">
                <a:latin typeface="Courier"/>
                <a:cs typeface="Courier"/>
              </a:rPr>
              <a:t>]</a:t>
            </a:r>
          </a:p>
          <a:p>
            <a:r>
              <a:rPr lang="en-US" sz="1600" dirty="0">
                <a:latin typeface="Courier"/>
                <a:cs typeface="Courier"/>
              </a:rPr>
              <a:t>! ----------------------------------------------------------------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! model setup code</a:t>
            </a:r>
          </a:p>
          <a:p>
            <a:r>
              <a:rPr lang="en-US" sz="1600" dirty="0">
                <a:latin typeface="Courier"/>
                <a:cs typeface="Courier"/>
              </a:rPr>
              <a:t>	• specify </a:t>
            </a:r>
            <a:r>
              <a:rPr lang="en-US" sz="1600" dirty="0" err="1">
                <a:latin typeface="Courier"/>
                <a:cs typeface="Courier"/>
              </a:rPr>
              <a:t>dt</a:t>
            </a:r>
            <a:r>
              <a:rPr lang="en-US" sz="1600" dirty="0">
                <a:latin typeface="Courier"/>
                <a:cs typeface="Courier"/>
              </a:rPr>
              <a:t>, define d2x = dx + dx, initialize d2t = </a:t>
            </a:r>
            <a:r>
              <a:rPr lang="en-US" sz="1600" dirty="0" err="1">
                <a:latin typeface="Courier"/>
                <a:cs typeface="Courier"/>
              </a:rPr>
              <a:t>dt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	• sounding: </a:t>
            </a:r>
            <a:r>
              <a:rPr lang="en-US" sz="1600" dirty="0" err="1">
                <a:latin typeface="Courier"/>
                <a:cs typeface="Courier"/>
              </a:rPr>
              <a:t>tb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qb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ub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	• derived quantities: </a:t>
            </a:r>
            <a:r>
              <a:rPr lang="en-US" sz="1600" dirty="0" err="1">
                <a:latin typeface="Courier"/>
                <a:cs typeface="Courier"/>
              </a:rPr>
              <a:t>pib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rhou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rhow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	• do boundary conditions on base state arrays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! then do your initial conditions, apply boundary conditions on them</a:t>
            </a:r>
          </a:p>
          <a:p>
            <a:r>
              <a:rPr lang="en-US" sz="1600" dirty="0">
                <a:latin typeface="Courier"/>
                <a:cs typeface="Courier"/>
              </a:rPr>
              <a:t>   [</a:t>
            </a:r>
            <a:r>
              <a:rPr lang="mr-IN" sz="1600" dirty="0">
                <a:latin typeface="Courier"/>
                <a:cs typeface="Courier"/>
              </a:rPr>
              <a:t>…</a:t>
            </a:r>
            <a:r>
              <a:rPr lang="en-US" sz="1600" dirty="0">
                <a:latin typeface="Courier"/>
                <a:cs typeface="Courier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520117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0094" y="723691"/>
            <a:ext cx="9071714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! define plot interval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nplt</a:t>
            </a:r>
            <a:r>
              <a:rPr lang="en-US" sz="1600" dirty="0">
                <a:latin typeface="Courier"/>
                <a:cs typeface="Courier"/>
              </a:rPr>
              <a:t>=60                 ! plot every 60 time steps, or 300 sec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! ----------------------------------------------------------------</a:t>
            </a:r>
          </a:p>
          <a:p>
            <a:r>
              <a:rPr lang="en-US" sz="1600" dirty="0">
                <a:latin typeface="Courier"/>
                <a:cs typeface="Courier"/>
              </a:rPr>
              <a:t>!  </a:t>
            </a:r>
            <a:r>
              <a:rPr lang="en-US" sz="1600" dirty="0" err="1">
                <a:latin typeface="Courier"/>
                <a:cs typeface="Courier"/>
              </a:rPr>
              <a:t>GrADS</a:t>
            </a:r>
            <a:r>
              <a:rPr lang="en-US" sz="1600" dirty="0">
                <a:latin typeface="Courier"/>
                <a:cs typeface="Courier"/>
              </a:rPr>
              <a:t> initialization is here</a:t>
            </a:r>
          </a:p>
          <a:p>
            <a:r>
              <a:rPr lang="en-US" sz="1600" dirty="0">
                <a:latin typeface="Courier"/>
                <a:cs typeface="Courier"/>
              </a:rPr>
              <a:t>! ----------------------------------------------------------------</a:t>
            </a:r>
          </a:p>
          <a:p>
            <a:r>
              <a:rPr lang="en-US" sz="1600" dirty="0">
                <a:latin typeface="Courier"/>
                <a:cs typeface="Courier"/>
              </a:rPr>
              <a:t>!  * set your </a:t>
            </a:r>
            <a:r>
              <a:rPr lang="en-US" sz="1600" dirty="0" err="1">
                <a:latin typeface="Courier"/>
                <a:cs typeface="Courier"/>
              </a:rPr>
              <a:t>casename</a:t>
            </a:r>
            <a:r>
              <a:rPr lang="en-US" sz="1600" dirty="0">
                <a:latin typeface="Courier"/>
                <a:cs typeface="Courier"/>
              </a:rPr>
              <a:t> (will create '</a:t>
            </a:r>
            <a:r>
              <a:rPr lang="en-US" sz="1600" dirty="0" err="1">
                <a:latin typeface="Courier"/>
                <a:cs typeface="Courier"/>
              </a:rPr>
              <a:t>casename</a:t>
            </a:r>
            <a:r>
              <a:rPr lang="en-US" sz="1600" dirty="0">
                <a:latin typeface="Courier"/>
                <a:cs typeface="Courier"/>
              </a:rPr>
              <a:t>'.</a:t>
            </a:r>
            <a:r>
              <a:rPr lang="en-US" sz="1600" dirty="0" err="1">
                <a:latin typeface="Courier"/>
                <a:cs typeface="Courier"/>
              </a:rPr>
              <a:t>ctl</a:t>
            </a:r>
            <a:r>
              <a:rPr lang="en-US" sz="1600" dirty="0">
                <a:latin typeface="Courier"/>
                <a:cs typeface="Courier"/>
              </a:rPr>
              <a:t>, '</a:t>
            </a:r>
            <a:r>
              <a:rPr lang="en-US" sz="1600" dirty="0" err="1">
                <a:latin typeface="Courier"/>
                <a:cs typeface="Courier"/>
              </a:rPr>
              <a:t>casename</a:t>
            </a:r>
            <a:r>
              <a:rPr lang="en-US" sz="1600" dirty="0">
                <a:latin typeface="Courier"/>
                <a:cs typeface="Courier"/>
              </a:rPr>
              <a:t>'.</a:t>
            </a:r>
            <a:r>
              <a:rPr lang="en-US" sz="1600" dirty="0" err="1">
                <a:latin typeface="Courier"/>
                <a:cs typeface="Courier"/>
              </a:rPr>
              <a:t>dat</a:t>
            </a:r>
            <a:r>
              <a:rPr lang="en-US" sz="1600" dirty="0">
                <a:latin typeface="Courier"/>
                <a:cs typeface="Courier"/>
              </a:rPr>
              <a:t>)</a:t>
            </a:r>
          </a:p>
          <a:p>
            <a:r>
              <a:rPr lang="en-US" sz="1600" dirty="0">
                <a:latin typeface="Courier"/>
                <a:cs typeface="Courier"/>
              </a:rPr>
              <a:t>!  * create a temporary control (*.</a:t>
            </a:r>
            <a:r>
              <a:rPr lang="en-US" sz="1600" dirty="0" err="1">
                <a:latin typeface="Courier"/>
                <a:cs typeface="Courier"/>
              </a:rPr>
              <a:t>ctl</a:t>
            </a:r>
            <a:r>
              <a:rPr lang="en-US" sz="1600" dirty="0">
                <a:latin typeface="Courier"/>
                <a:cs typeface="Courier"/>
              </a:rPr>
              <a:t>) file</a:t>
            </a:r>
          </a:p>
          <a:p>
            <a:r>
              <a:rPr lang="en-US" sz="1600" dirty="0">
                <a:latin typeface="Courier"/>
                <a:cs typeface="Courier"/>
              </a:rPr>
              <a:t>!  * write initial condition to data (*.</a:t>
            </a:r>
            <a:r>
              <a:rPr lang="en-US" sz="1600" dirty="0" err="1">
                <a:latin typeface="Courier"/>
                <a:cs typeface="Courier"/>
              </a:rPr>
              <a:t>dat</a:t>
            </a:r>
            <a:r>
              <a:rPr lang="en-US" sz="1600" dirty="0">
                <a:latin typeface="Courier"/>
                <a:cs typeface="Courier"/>
              </a:rPr>
              <a:t>) file</a:t>
            </a:r>
          </a:p>
          <a:p>
            <a:r>
              <a:rPr lang="en-US" sz="1600" dirty="0">
                <a:latin typeface="Courier"/>
                <a:cs typeface="Courier"/>
              </a:rPr>
              <a:t>! examples... you need to change these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casename</a:t>
            </a:r>
            <a:r>
              <a:rPr lang="en-US" sz="1600" dirty="0">
                <a:latin typeface="Courier"/>
                <a:cs typeface="Courier"/>
              </a:rPr>
              <a:t>='test' ! declare 'character*80 </a:t>
            </a:r>
            <a:r>
              <a:rPr lang="en-US" sz="1600" dirty="0" err="1">
                <a:latin typeface="Courier"/>
                <a:cs typeface="Courier"/>
              </a:rPr>
              <a:t>casename</a:t>
            </a:r>
            <a:r>
              <a:rPr lang="en-US" sz="1600" dirty="0">
                <a:latin typeface="Courier"/>
                <a:cs typeface="Courier"/>
              </a:rPr>
              <a:t>' above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iplt</a:t>
            </a:r>
            <a:r>
              <a:rPr lang="en-US" sz="1600" dirty="0">
                <a:latin typeface="Courier"/>
                <a:cs typeface="Courier"/>
              </a:rPr>
              <a:t> = 0        ! counter for plotting calls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byteswap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 = 0    ! if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byteswapping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 not needed, set = 0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igradscnt</a:t>
            </a:r>
            <a:r>
              <a:rPr lang="en-US" sz="1600" dirty="0">
                <a:latin typeface="Courier"/>
                <a:cs typeface="Courier"/>
              </a:rPr>
              <a:t> =999  ! grads counter - dummy value to start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call </a:t>
            </a:r>
            <a:r>
              <a:rPr lang="en-US" sz="1600" b="1" dirty="0" err="1">
                <a:latin typeface="Courier"/>
                <a:cs typeface="Courier"/>
              </a:rPr>
              <a:t>write_to_grads_ctl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casename,nx,nz,dt,dx,dz</a:t>
            </a:r>
            <a:r>
              <a:rPr lang="en-US" sz="1600" dirty="0">
                <a:latin typeface="Courier"/>
                <a:cs typeface="Courier"/>
              </a:rPr>
              <a:t>, &amp;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igradscnt,nplt,byteswap</a:t>
            </a:r>
            <a:r>
              <a:rPr lang="en-US" sz="1600" dirty="0">
                <a:latin typeface="Courier"/>
                <a:cs typeface="Courier"/>
              </a:rPr>
              <a:t>) ! create the temporary control file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igradscnt</a:t>
            </a:r>
            <a:r>
              <a:rPr lang="en-US" sz="1600" dirty="0">
                <a:latin typeface="Courier"/>
                <a:cs typeface="Courier"/>
              </a:rPr>
              <a:t> =0    ! reset grads counter</a:t>
            </a:r>
          </a:p>
          <a:p>
            <a:r>
              <a:rPr lang="en-US" sz="1600" dirty="0">
                <a:latin typeface="Courier"/>
                <a:cs typeface="Courier"/>
              </a:rPr>
              <a:t>      call </a:t>
            </a:r>
            <a:r>
              <a:rPr lang="en-US" sz="1600" b="1" dirty="0" err="1">
                <a:latin typeface="Courier"/>
                <a:cs typeface="Courier"/>
              </a:rPr>
              <a:t>dumpgrads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igradscnt,u,v,w,th,pi,rhou,tb,pib,ub,qb,nx,nz,cpd</a:t>
            </a:r>
            <a:r>
              <a:rPr lang="en-US" sz="1600" dirty="0">
                <a:latin typeface="Courier"/>
                <a:cs typeface="Courier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348991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374" y="43381"/>
            <a:ext cx="11046614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! ----------------------------------------------------------------</a:t>
            </a:r>
          </a:p>
          <a:p>
            <a:r>
              <a:rPr lang="en-US" sz="1600" dirty="0">
                <a:latin typeface="Courier"/>
                <a:cs typeface="Courier"/>
              </a:rPr>
              <a:t>!  model integration loop STARTS here </a:t>
            </a:r>
            <a:r>
              <a:rPr lang="en-US" sz="1600" b="1" dirty="0">
                <a:latin typeface="Courier"/>
                <a:cs typeface="Courier"/>
              </a:rPr>
              <a:t>(added in MT4)</a:t>
            </a:r>
          </a:p>
          <a:p>
            <a:r>
              <a:rPr lang="en-US" sz="1600" dirty="0">
                <a:latin typeface="Courier"/>
                <a:cs typeface="Courier"/>
              </a:rPr>
              <a:t>! ----------------------------------------------------------------</a:t>
            </a:r>
          </a:p>
          <a:p>
            <a:r>
              <a:rPr lang="en-US" sz="1600" dirty="0">
                <a:latin typeface="Courier"/>
                <a:cs typeface="Courier"/>
              </a:rPr>
              <a:t>!  * update plot counters</a:t>
            </a:r>
          </a:p>
          <a:p>
            <a:r>
              <a:rPr lang="en-US" sz="1600" dirty="0">
                <a:latin typeface="Courier"/>
                <a:cs typeface="Courier"/>
              </a:rPr>
              <a:t>!  * integrate your equations, take care of boundary conditions</a:t>
            </a:r>
          </a:p>
          <a:p>
            <a:r>
              <a:rPr lang="en-US" sz="1600" dirty="0">
                <a:latin typeface="Courier"/>
                <a:cs typeface="Courier"/>
              </a:rPr>
              <a:t>!  * set for next time step</a:t>
            </a:r>
          </a:p>
          <a:p>
            <a:r>
              <a:rPr lang="en-US" sz="1600" dirty="0">
                <a:latin typeface="Courier"/>
                <a:cs typeface="Courier"/>
              </a:rPr>
              <a:t>! example...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iplt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iplt</a:t>
            </a:r>
            <a:r>
              <a:rPr lang="en-US" sz="1600" dirty="0">
                <a:latin typeface="Courier"/>
                <a:cs typeface="Courier"/>
              </a:rPr>
              <a:t> + 1          ! plot counter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! ----------------------------------------------------------------</a:t>
            </a:r>
          </a:p>
          <a:p>
            <a:r>
              <a:rPr lang="en-US" sz="1600" dirty="0">
                <a:latin typeface="Courier"/>
                <a:cs typeface="Courier"/>
              </a:rPr>
              <a:t>!  decide if it's time to plot...</a:t>
            </a:r>
          </a:p>
          <a:p>
            <a:r>
              <a:rPr lang="en-US" sz="1600" dirty="0">
                <a:latin typeface="Courier"/>
                <a:cs typeface="Courier"/>
              </a:rPr>
              <a:t>! ----------------------------------------------------------------</a:t>
            </a:r>
          </a:p>
          <a:p>
            <a:r>
              <a:rPr lang="en-US" sz="1600" dirty="0">
                <a:latin typeface="Courier"/>
                <a:cs typeface="Courier"/>
              </a:rPr>
              <a:t>!  * if it's time to plot, call </a:t>
            </a:r>
            <a:r>
              <a:rPr lang="en-US" sz="1600" dirty="0" err="1">
                <a:latin typeface="Courier"/>
                <a:cs typeface="Courier"/>
              </a:rPr>
              <a:t>dumpgrads</a:t>
            </a:r>
            <a:r>
              <a:rPr lang="en-US" sz="1600" dirty="0">
                <a:latin typeface="Courier"/>
                <a:cs typeface="Courier"/>
              </a:rPr>
              <a:t> and reset plot counter</a:t>
            </a:r>
          </a:p>
          <a:p>
            <a:r>
              <a:rPr lang="en-US" sz="1600" dirty="0">
                <a:latin typeface="Courier"/>
                <a:cs typeface="Courier"/>
              </a:rPr>
              <a:t>! example...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if(</a:t>
            </a:r>
            <a:r>
              <a:rPr lang="en-US" sz="1600" dirty="0" err="1">
                <a:latin typeface="Courier"/>
                <a:cs typeface="Courier"/>
              </a:rPr>
              <a:t>iplt.eq.nplt</a:t>
            </a:r>
            <a:r>
              <a:rPr lang="en-US" sz="1600" dirty="0">
                <a:latin typeface="Courier"/>
                <a:cs typeface="Courier"/>
              </a:rPr>
              <a:t>)then</a:t>
            </a:r>
          </a:p>
          <a:p>
            <a:r>
              <a:rPr lang="en-US" sz="1600" dirty="0">
                <a:latin typeface="Courier"/>
                <a:cs typeface="Courier"/>
              </a:rPr>
              <a:t>       call </a:t>
            </a:r>
            <a:r>
              <a:rPr lang="en-US" sz="1600" b="1" dirty="0" err="1">
                <a:latin typeface="Courier"/>
                <a:cs typeface="Courier"/>
              </a:rPr>
              <a:t>dumpgrads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igradscnt,u,v,w,th,pi,rhou,tb,pib,ub,qb,nx,nz,cpd</a:t>
            </a:r>
            <a:r>
              <a:rPr lang="en-US" sz="1600" dirty="0">
                <a:latin typeface="Courier"/>
                <a:cs typeface="Courier"/>
              </a:rPr>
              <a:t>)                </a:t>
            </a:r>
          </a:p>
          <a:p>
            <a:r>
              <a:rPr lang="en-US" sz="1600" dirty="0">
                <a:latin typeface="Courier"/>
                <a:cs typeface="Courier"/>
              </a:rPr>
              <a:t>       </a:t>
            </a:r>
            <a:r>
              <a:rPr lang="en-US" sz="1600" dirty="0" err="1">
                <a:latin typeface="Courier"/>
                <a:cs typeface="Courier"/>
              </a:rPr>
              <a:t>iplt</a:t>
            </a:r>
            <a:r>
              <a:rPr lang="en-US" sz="1600" dirty="0">
                <a:latin typeface="Courier"/>
                <a:cs typeface="Courier"/>
              </a:rPr>
              <a:t>=0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endif</a:t>
            </a:r>
            <a:endParaRPr lang="en-US" sz="1600" dirty="0">
              <a:latin typeface="Courier"/>
              <a:cs typeface="Courier"/>
            </a:endParaRP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! ----------------------------------------------------------------</a:t>
            </a:r>
          </a:p>
          <a:p>
            <a:r>
              <a:rPr lang="en-US" sz="1600" dirty="0">
                <a:latin typeface="Courier"/>
                <a:cs typeface="Courier"/>
              </a:rPr>
              <a:t>!  At the end of the model integration…  </a:t>
            </a:r>
            <a:r>
              <a:rPr lang="en-US" sz="1600" b="1" dirty="0">
                <a:latin typeface="Courier"/>
                <a:cs typeface="Courier"/>
              </a:rPr>
              <a:t>(needed for MT3)</a:t>
            </a:r>
          </a:p>
          <a:p>
            <a:r>
              <a:rPr lang="en-US" sz="1600" dirty="0">
                <a:latin typeface="Courier"/>
                <a:cs typeface="Courier"/>
              </a:rPr>
              <a:t>! ----------------------------------------------------------------</a:t>
            </a:r>
          </a:p>
          <a:p>
            <a:r>
              <a:rPr lang="en-US" sz="1600" dirty="0">
                <a:latin typeface="Courier"/>
                <a:cs typeface="Courier"/>
              </a:rPr>
              <a:t>      print *,' writing final control file’</a:t>
            </a:r>
          </a:p>
          <a:p>
            <a:r>
              <a:rPr lang="en-US" sz="1600" dirty="0">
                <a:latin typeface="Courier"/>
                <a:cs typeface="Courier"/>
              </a:rPr>
              <a:t>      call </a:t>
            </a:r>
            <a:r>
              <a:rPr lang="en-US" sz="1600" b="1" dirty="0" err="1">
                <a:latin typeface="Courier"/>
                <a:cs typeface="Courier"/>
              </a:rPr>
              <a:t>write_to_grads_ctl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casename,nx,nz,dt,dx,dz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r>
              <a:rPr lang="en-US" sz="1600" dirty="0">
                <a:latin typeface="Courier"/>
                <a:cs typeface="Courier"/>
              </a:rPr>
              <a:t>     1 </a:t>
            </a:r>
            <a:r>
              <a:rPr lang="en-US" sz="1600" dirty="0" err="1">
                <a:latin typeface="Courier"/>
                <a:cs typeface="Courier"/>
              </a:rPr>
              <a:t>igradscnt,nplt,byteswap</a:t>
            </a:r>
            <a:r>
              <a:rPr lang="en-US" sz="1600" dirty="0">
                <a:latin typeface="Courier"/>
                <a:cs typeface="Courier"/>
              </a:rPr>
              <a:t>) ! final </a:t>
            </a:r>
            <a:r>
              <a:rPr lang="en-US" sz="1600" dirty="0" err="1">
                <a:latin typeface="Courier"/>
                <a:cs typeface="Courier"/>
              </a:rPr>
              <a:t>ctl</a:t>
            </a:r>
            <a:r>
              <a:rPr lang="en-US" sz="1600" dirty="0">
                <a:latin typeface="Courier"/>
                <a:cs typeface="Courier"/>
              </a:rPr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val="1377918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GrADS</a:t>
            </a:r>
            <a:r>
              <a:rPr lang="en-US" dirty="0"/>
              <a:t> strategy 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GrADS</a:t>
            </a:r>
            <a:r>
              <a:rPr lang="en-US" dirty="0"/>
              <a:t> data sets consist of two individual files: a </a:t>
            </a:r>
            <a:r>
              <a:rPr lang="en-US" b="1" dirty="0"/>
              <a:t>control</a:t>
            </a:r>
            <a:r>
              <a:rPr lang="en-US" dirty="0"/>
              <a:t> (.</a:t>
            </a:r>
            <a:r>
              <a:rPr lang="en-US" dirty="0" err="1"/>
              <a:t>ctl</a:t>
            </a:r>
            <a:r>
              <a:rPr lang="en-US" dirty="0"/>
              <a:t>) file and a binary </a:t>
            </a:r>
            <a:r>
              <a:rPr lang="en-US" b="1" dirty="0"/>
              <a:t>data</a:t>
            </a:r>
            <a:r>
              <a:rPr lang="en-US" dirty="0"/>
              <a:t> (.</a:t>
            </a:r>
            <a:r>
              <a:rPr lang="en-US" dirty="0" err="1"/>
              <a:t>dat</a:t>
            </a:r>
            <a:r>
              <a:rPr lang="en-US" dirty="0"/>
              <a:t>) file</a:t>
            </a:r>
          </a:p>
          <a:p>
            <a:r>
              <a:rPr lang="en-US" dirty="0"/>
              <a:t>After creating the base state and initial condition and their boundary conditions:</a:t>
            </a:r>
          </a:p>
          <a:p>
            <a:pPr lvl="1"/>
            <a:r>
              <a:rPr lang="en-US" dirty="0"/>
              <a:t>Define </a:t>
            </a:r>
            <a:r>
              <a:rPr lang="en-US" sz="2600" dirty="0" err="1">
                <a:latin typeface="Courier"/>
                <a:cs typeface="Courier"/>
              </a:rPr>
              <a:t>casename</a:t>
            </a:r>
            <a:r>
              <a:rPr lang="en-US" sz="2600" dirty="0"/>
              <a:t> </a:t>
            </a:r>
            <a:r>
              <a:rPr lang="en-US" dirty="0"/>
              <a:t>(name for .</a:t>
            </a:r>
            <a:r>
              <a:rPr lang="en-US" dirty="0" err="1"/>
              <a:t>ctl</a:t>
            </a:r>
            <a:r>
              <a:rPr lang="en-US" dirty="0"/>
              <a:t> and .</a:t>
            </a:r>
            <a:r>
              <a:rPr lang="en-US" dirty="0" err="1"/>
              <a:t>dat</a:t>
            </a:r>
            <a:r>
              <a:rPr lang="en-US" dirty="0"/>
              <a:t> files)</a:t>
            </a:r>
          </a:p>
          <a:p>
            <a:pPr lvl="1"/>
            <a:r>
              <a:rPr lang="en-US" dirty="0"/>
              <a:t>Call </a:t>
            </a:r>
            <a:r>
              <a:rPr lang="en-US" sz="2400" dirty="0" err="1">
                <a:latin typeface="Courier"/>
                <a:cs typeface="Courier"/>
              </a:rPr>
              <a:t>write_to_grads_ctl</a:t>
            </a:r>
            <a:r>
              <a:rPr lang="en-US" sz="2400" dirty="0"/>
              <a:t> </a:t>
            </a:r>
            <a:r>
              <a:rPr lang="en-US" dirty="0"/>
              <a:t>to create a new, but temporary, .</a:t>
            </a:r>
            <a:r>
              <a:rPr lang="en-US" dirty="0" err="1"/>
              <a:t>ctl</a:t>
            </a:r>
            <a:r>
              <a:rPr lang="en-US" dirty="0"/>
              <a:t> file </a:t>
            </a:r>
          </a:p>
          <a:p>
            <a:pPr lvl="1"/>
            <a:r>
              <a:rPr lang="en-US" dirty="0"/>
              <a:t>Call </a:t>
            </a:r>
            <a:r>
              <a:rPr lang="en-US" sz="2400" dirty="0" err="1">
                <a:latin typeface="Courier"/>
                <a:cs typeface="Courier"/>
              </a:rPr>
              <a:t>dumpgrads</a:t>
            </a:r>
            <a:r>
              <a:rPr lang="en-US" sz="2400" dirty="0"/>
              <a:t> </a:t>
            </a:r>
            <a:r>
              <a:rPr lang="en-US" dirty="0"/>
              <a:t>to write out the initial condition</a:t>
            </a:r>
          </a:p>
          <a:p>
            <a:r>
              <a:rPr lang="en-US" dirty="0"/>
              <a:t>During your model integration</a:t>
            </a:r>
          </a:p>
          <a:p>
            <a:pPr lvl="1"/>
            <a:r>
              <a:rPr lang="en-US" dirty="0"/>
              <a:t>Call </a:t>
            </a:r>
            <a:r>
              <a:rPr lang="en-US" sz="2400" dirty="0" err="1">
                <a:latin typeface="Courier"/>
                <a:cs typeface="Courier"/>
              </a:rPr>
              <a:t>dumpgrads</a:t>
            </a:r>
            <a:r>
              <a:rPr lang="en-US" sz="2400" dirty="0"/>
              <a:t> </a:t>
            </a:r>
            <a:r>
              <a:rPr lang="en-US" dirty="0"/>
              <a:t>when it’s time to write history data</a:t>
            </a:r>
          </a:p>
          <a:p>
            <a:r>
              <a:rPr lang="en-US" dirty="0"/>
              <a:t>After the integration ends</a:t>
            </a:r>
          </a:p>
          <a:p>
            <a:pPr lvl="1"/>
            <a:r>
              <a:rPr lang="en-US" dirty="0"/>
              <a:t>Call </a:t>
            </a:r>
            <a:r>
              <a:rPr lang="en-US" sz="2400" dirty="0" err="1">
                <a:latin typeface="Courier"/>
                <a:cs typeface="Courier"/>
              </a:rPr>
              <a:t>write_to_grads_ctl</a:t>
            </a:r>
            <a:r>
              <a:rPr lang="en-US" sz="2400" dirty="0"/>
              <a:t>  </a:t>
            </a:r>
            <a:r>
              <a:rPr lang="en-US" dirty="0"/>
              <a:t>to create the final, complete .</a:t>
            </a:r>
            <a:r>
              <a:rPr lang="en-US" dirty="0" err="1"/>
              <a:t>ctl</a:t>
            </a:r>
            <a:r>
              <a:rPr lang="en-US" dirty="0"/>
              <a:t> file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794014" y="21056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5556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2369" y="286745"/>
            <a:ext cx="10799751" cy="6278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DSET ^</a:t>
            </a:r>
            <a:r>
              <a:rPr lang="en-US" sz="1600" dirty="0" err="1">
                <a:latin typeface="Courier"/>
                <a:cs typeface="Courier"/>
              </a:rPr>
              <a:t>test.dat</a:t>
            </a:r>
            <a:r>
              <a:rPr lang="en-US" sz="1600" dirty="0">
                <a:latin typeface="Courier"/>
                <a:cs typeface="Courier"/>
              </a:rPr>
              <a:t>                                                                        </a:t>
            </a:r>
          </a:p>
          <a:p>
            <a:r>
              <a:rPr lang="en-US" sz="1600" dirty="0">
                <a:latin typeface="Courier"/>
                <a:cs typeface="Courier"/>
              </a:rPr>
              <a:t>OPTIONS sequential</a:t>
            </a:r>
          </a:p>
          <a:p>
            <a:r>
              <a:rPr lang="en-US" sz="1600" dirty="0">
                <a:latin typeface="Courier"/>
                <a:cs typeface="Courier"/>
              </a:rPr>
              <a:t>UNDEF -9.99E33</a:t>
            </a:r>
          </a:p>
          <a:p>
            <a:r>
              <a:rPr lang="en-US" sz="1600" dirty="0">
                <a:latin typeface="Courier"/>
                <a:cs typeface="Courier"/>
              </a:rPr>
              <a:t>XDEF  81 LINEAR  -16.00000   0.40000</a:t>
            </a:r>
          </a:p>
          <a:p>
            <a:r>
              <a:rPr lang="en-US" sz="1600" dirty="0">
                <a:latin typeface="Courier"/>
                <a:cs typeface="Courier"/>
              </a:rPr>
              <a:t>YDEF 1 LINEAR 1.0 1.0</a:t>
            </a:r>
          </a:p>
          <a:p>
            <a:r>
              <a:rPr lang="en-US" sz="1600" dirty="0">
                <a:latin typeface="Courier"/>
                <a:cs typeface="Courier"/>
              </a:rPr>
              <a:t>ZDEF  40 levels</a:t>
            </a:r>
          </a:p>
          <a:p>
            <a:r>
              <a:rPr lang="en-US" sz="1600" dirty="0">
                <a:latin typeface="Courier"/>
                <a:cs typeface="Courier"/>
              </a:rPr>
              <a:t>     0.200</a:t>
            </a:r>
          </a:p>
          <a:p>
            <a:r>
              <a:rPr lang="en-US" sz="1600" dirty="0">
                <a:latin typeface="Courier"/>
                <a:cs typeface="Courier"/>
              </a:rPr>
              <a:t>     0.600</a:t>
            </a:r>
          </a:p>
          <a:p>
            <a:r>
              <a:rPr lang="en-US" sz="1600" dirty="0">
                <a:latin typeface="Courier"/>
                <a:cs typeface="Courier"/>
              </a:rPr>
              <a:t>  […]</a:t>
            </a:r>
          </a:p>
          <a:p>
            <a:r>
              <a:rPr lang="en-US" sz="1600" dirty="0">
                <a:latin typeface="Courier"/>
                <a:cs typeface="Courier"/>
              </a:rPr>
              <a:t>	15.800</a:t>
            </a:r>
          </a:p>
          <a:p>
            <a:r>
              <a:rPr lang="en-US" sz="1600" dirty="0">
                <a:latin typeface="Courier"/>
                <a:cs typeface="Courier"/>
              </a:rPr>
              <a:t>TDEF   999 LINEAR 00:00Z01JAN2000   1mn</a:t>
            </a:r>
          </a:p>
          <a:p>
            <a:r>
              <a:rPr lang="en-US" sz="1600" dirty="0">
                <a:latin typeface="Courier"/>
                <a:cs typeface="Courier"/>
              </a:rPr>
              <a:t>VARS    11</a:t>
            </a:r>
          </a:p>
          <a:p>
            <a:r>
              <a:rPr lang="en-US" sz="1600" dirty="0">
                <a:latin typeface="Courier"/>
                <a:cs typeface="Courier"/>
              </a:rPr>
              <a:t>u     40 00   horizontal velocity</a:t>
            </a:r>
          </a:p>
          <a:p>
            <a:r>
              <a:rPr lang="en-US" sz="1600" dirty="0" err="1">
                <a:latin typeface="Courier"/>
                <a:cs typeface="Courier"/>
              </a:rPr>
              <a:t>upr</a:t>
            </a:r>
            <a:r>
              <a:rPr lang="en-US" sz="1600" dirty="0">
                <a:latin typeface="Courier"/>
                <a:cs typeface="Courier"/>
              </a:rPr>
              <a:t>   40 00   pert horizontal velocity</a:t>
            </a:r>
          </a:p>
          <a:p>
            <a:r>
              <a:rPr lang="en-US" sz="1600" dirty="0">
                <a:latin typeface="Courier"/>
                <a:cs typeface="Courier"/>
              </a:rPr>
              <a:t>v     40 00   north-south velocity</a:t>
            </a:r>
          </a:p>
          <a:p>
            <a:r>
              <a:rPr lang="en-US" sz="1600" dirty="0">
                <a:latin typeface="Courier"/>
                <a:cs typeface="Courier"/>
              </a:rPr>
              <a:t>w     40 00   vertical velocity</a:t>
            </a:r>
          </a:p>
          <a:p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dirty="0">
                <a:latin typeface="Courier"/>
                <a:cs typeface="Courier"/>
              </a:rPr>
              <a:t>    40 00   potential temperature</a:t>
            </a:r>
          </a:p>
          <a:p>
            <a:r>
              <a:rPr lang="en-US" sz="1600" dirty="0" err="1">
                <a:latin typeface="Courier"/>
                <a:cs typeface="Courier"/>
              </a:rPr>
              <a:t>thpr</a:t>
            </a:r>
            <a:r>
              <a:rPr lang="en-US" sz="1600" dirty="0">
                <a:latin typeface="Courier"/>
                <a:cs typeface="Courier"/>
              </a:rPr>
              <a:t>  40 00   pert potential temperature</a:t>
            </a:r>
          </a:p>
          <a:p>
            <a:r>
              <a:rPr lang="en-US" sz="1600" dirty="0">
                <a:latin typeface="Courier"/>
                <a:cs typeface="Courier"/>
              </a:rPr>
              <a:t>qv    40 00   vapor mixing ratio</a:t>
            </a:r>
          </a:p>
          <a:p>
            <a:r>
              <a:rPr lang="en-US" sz="1600" dirty="0" err="1">
                <a:latin typeface="Courier"/>
                <a:cs typeface="Courier"/>
              </a:rPr>
              <a:t>qvpr</a:t>
            </a:r>
            <a:r>
              <a:rPr lang="en-US" sz="1600" dirty="0">
                <a:latin typeface="Courier"/>
                <a:cs typeface="Courier"/>
              </a:rPr>
              <a:t>  40 00   pert vapor mixing ratio</a:t>
            </a:r>
          </a:p>
          <a:p>
            <a:r>
              <a:rPr lang="en-US" sz="1600" dirty="0">
                <a:latin typeface="Courier"/>
                <a:cs typeface="Courier"/>
              </a:rPr>
              <a:t>pi    40 00   </a:t>
            </a:r>
            <a:r>
              <a:rPr lang="en-US" sz="1600" dirty="0" err="1">
                <a:latin typeface="Courier"/>
                <a:cs typeface="Courier"/>
              </a:rPr>
              <a:t>ndim</a:t>
            </a:r>
            <a:r>
              <a:rPr lang="en-US" sz="1600" dirty="0">
                <a:latin typeface="Courier"/>
                <a:cs typeface="Courier"/>
              </a:rPr>
              <a:t> pressure</a:t>
            </a:r>
          </a:p>
          <a:p>
            <a:r>
              <a:rPr lang="en-US" sz="1600" dirty="0" err="1">
                <a:latin typeface="Courier"/>
                <a:cs typeface="Courier"/>
              </a:rPr>
              <a:t>pipr</a:t>
            </a:r>
            <a:r>
              <a:rPr lang="en-US" sz="1600" dirty="0">
                <a:latin typeface="Courier"/>
                <a:cs typeface="Courier"/>
              </a:rPr>
              <a:t>  40 00   pert </a:t>
            </a:r>
            <a:r>
              <a:rPr lang="en-US" sz="1600" dirty="0" err="1">
                <a:latin typeface="Courier"/>
                <a:cs typeface="Courier"/>
              </a:rPr>
              <a:t>ndim</a:t>
            </a:r>
            <a:r>
              <a:rPr lang="en-US" sz="1600" dirty="0">
                <a:latin typeface="Courier"/>
                <a:cs typeface="Courier"/>
              </a:rPr>
              <a:t> pressure</a:t>
            </a:r>
          </a:p>
          <a:p>
            <a:r>
              <a:rPr lang="en-US" sz="1600" dirty="0" err="1">
                <a:latin typeface="Courier"/>
                <a:cs typeface="Courier"/>
              </a:rPr>
              <a:t>pprmb</a:t>
            </a:r>
            <a:r>
              <a:rPr lang="en-US" sz="1600" dirty="0">
                <a:latin typeface="Courier"/>
                <a:cs typeface="Courier"/>
              </a:rPr>
              <a:t> 40 00   pert pressure in millibars</a:t>
            </a:r>
          </a:p>
          <a:p>
            <a:r>
              <a:rPr lang="en-US" sz="1600" dirty="0">
                <a:latin typeface="Courier"/>
                <a:cs typeface="Courier"/>
              </a:rPr>
              <a:t>ENDVARS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2369" y="3208618"/>
            <a:ext cx="5332691" cy="2774116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13209" y="600800"/>
            <a:ext cx="1859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GrADS</a:t>
            </a:r>
            <a:r>
              <a:rPr lang="en-US" dirty="0"/>
              <a:t> control file</a:t>
            </a:r>
          </a:p>
          <a:p>
            <a:r>
              <a:rPr lang="en-US" dirty="0"/>
              <a:t>	</a:t>
            </a:r>
            <a:r>
              <a:rPr lang="en-US" sz="1600" dirty="0" err="1">
                <a:latin typeface="Courier" pitchFamily="2" charset="0"/>
              </a:rPr>
              <a:t>test.ctl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051466" y="2717256"/>
            <a:ext cx="614493" cy="355019"/>
          </a:xfrm>
          <a:prstGeom prst="ellipse">
            <a:avLst/>
          </a:prstGeom>
          <a:noFill/>
          <a:ln w="3810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43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GrADS</a:t>
            </a:r>
            <a:r>
              <a:rPr lang="en-US" dirty="0"/>
              <a:t> scripts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Some scripts available on </a:t>
            </a:r>
          </a:p>
          <a:p>
            <a:r>
              <a:rPr lang="en-US" dirty="0"/>
              <a:t>class web page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82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0419" y="273084"/>
            <a:ext cx="8884163" cy="634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* </a:t>
            </a:r>
            <a:r>
              <a:rPr lang="en-US" sz="1400" b="1" dirty="0" err="1">
                <a:latin typeface="Courier"/>
                <a:cs typeface="Courier"/>
              </a:rPr>
              <a:t>plot_init_cond.gs</a:t>
            </a:r>
            <a:r>
              <a:rPr lang="en-US" sz="1400" b="1" dirty="0">
                <a:latin typeface="Courier"/>
                <a:cs typeface="Courier"/>
              </a:rPr>
              <a:t> [Copy on class web page]</a:t>
            </a:r>
          </a:p>
          <a:p>
            <a:r>
              <a:rPr lang="en-US" sz="1400" dirty="0">
                <a:latin typeface="Courier"/>
                <a:cs typeface="Courier"/>
              </a:rPr>
              <a:t>* define some nice colors via the </a:t>
            </a:r>
            <a:r>
              <a:rPr lang="en-US" sz="1400" dirty="0" err="1">
                <a:latin typeface="Courier"/>
                <a:cs typeface="Courier"/>
              </a:rPr>
              <a:t>rgbset</a:t>
            </a:r>
            <a:r>
              <a:rPr lang="en-US" sz="1400" dirty="0">
                <a:latin typeface="Courier"/>
                <a:cs typeface="Courier"/>
              </a:rPr>
              <a:t> script. Also available on class web page</a:t>
            </a:r>
          </a:p>
          <a:p>
            <a:r>
              <a:rPr lang="en-US" sz="1400" dirty="0">
                <a:latin typeface="Courier"/>
                <a:cs typeface="Courier"/>
              </a:rPr>
              <a:t>'</a:t>
            </a:r>
            <a:r>
              <a:rPr lang="en-US" sz="1400" dirty="0">
                <a:solidFill>
                  <a:srgbClr val="FF0000"/>
                </a:solidFill>
                <a:latin typeface="Courier"/>
                <a:cs typeface="Courier"/>
              </a:rPr>
              <a:t>run </a:t>
            </a:r>
            <a:r>
              <a:rPr lang="en-US" sz="1400" dirty="0" err="1">
                <a:solidFill>
                  <a:srgbClr val="FF0000"/>
                </a:solidFill>
                <a:latin typeface="Courier"/>
                <a:cs typeface="Courier"/>
              </a:rPr>
              <a:t>rgbset.gs</a:t>
            </a:r>
            <a:r>
              <a:rPr lang="en-US" sz="1400" dirty="0">
                <a:latin typeface="Courier"/>
                <a:cs typeface="Courier"/>
              </a:rPr>
              <a:t>'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set background color white and clear screen</a:t>
            </a:r>
          </a:p>
          <a:p>
            <a:r>
              <a:rPr lang="en-US" sz="1400" dirty="0">
                <a:latin typeface="Courier"/>
                <a:cs typeface="Courier"/>
              </a:rPr>
              <a:t>'set display color white'</a:t>
            </a:r>
          </a:p>
          <a:p>
            <a:r>
              <a:rPr lang="en-US" sz="1400" dirty="0">
                <a:latin typeface="Courier"/>
                <a:cs typeface="Courier"/>
              </a:rPr>
              <a:t>'clear'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set map projection off</a:t>
            </a: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mproj</a:t>
            </a:r>
            <a:r>
              <a:rPr lang="en-US" sz="1400" dirty="0">
                <a:latin typeface="Courier"/>
                <a:cs typeface="Courier"/>
              </a:rPr>
              <a:t> off'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this formats the virtual page</a:t>
            </a: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vpage</a:t>
            </a:r>
            <a:r>
              <a:rPr lang="en-US" sz="1400" dirty="0">
                <a:latin typeface="Courier"/>
                <a:cs typeface="Courier"/>
              </a:rPr>
              <a:t> 0 8.5 0.5 8.5'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smooth contours. enabled until switched off.</a:t>
            </a: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csmooth</a:t>
            </a:r>
            <a:r>
              <a:rPr lang="en-US" sz="1400" dirty="0">
                <a:latin typeface="Courier"/>
                <a:cs typeface="Courier"/>
              </a:rPr>
              <a:t> on'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----------- make temperature perturbation plot -----------------</a:t>
            </a:r>
          </a:p>
          <a:p>
            <a:r>
              <a:rPr lang="en-US" sz="1400" dirty="0">
                <a:latin typeface="Courier"/>
                <a:cs typeface="Courier"/>
              </a:rPr>
              <a:t>* set contour label, make </a:t>
            </a:r>
            <a:r>
              <a:rPr lang="en-US" sz="1400" dirty="0" err="1">
                <a:latin typeface="Courier"/>
                <a:cs typeface="Courier"/>
              </a:rPr>
              <a:t>thp</a:t>
            </a:r>
            <a:r>
              <a:rPr lang="en-US" sz="1400" dirty="0">
                <a:latin typeface="Courier"/>
                <a:cs typeface="Courier"/>
              </a:rPr>
              <a:t> plot, draw title and axes</a:t>
            </a:r>
          </a:p>
          <a:p>
            <a:r>
              <a:rPr lang="en-US" sz="1400" dirty="0">
                <a:latin typeface="Courier"/>
                <a:cs typeface="Courier"/>
              </a:rPr>
              <a:t>* declare a color-shaded plot</a:t>
            </a: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gxout</a:t>
            </a:r>
            <a:r>
              <a:rPr lang="en-US" sz="1400" dirty="0">
                <a:latin typeface="Courier"/>
                <a:cs typeface="Courier"/>
              </a:rPr>
              <a:t> shaded'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define colors and contour levels</a:t>
            </a:r>
          </a:p>
          <a:p>
            <a:r>
              <a:rPr lang="en-US" sz="1400" dirty="0">
                <a:latin typeface="Courier"/>
                <a:cs typeface="Courier"/>
              </a:rPr>
              <a:t>* colors are as defined in </a:t>
            </a:r>
            <a:r>
              <a:rPr lang="en-US" sz="1400" dirty="0" err="1">
                <a:latin typeface="Courier"/>
                <a:cs typeface="Courier"/>
              </a:rPr>
              <a:t>rgbset.gs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clevs</a:t>
            </a:r>
            <a:r>
              <a:rPr lang="en-US" sz="1400" dirty="0">
                <a:latin typeface="Courier"/>
                <a:cs typeface="Courier"/>
              </a:rPr>
              <a:t> -3 -2.5 -2 -1.5 -1 -0.5 0 0.5 1.0 1.5 2.0 2.5 3'</a:t>
            </a: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ccols</a:t>
            </a:r>
            <a:r>
              <a:rPr lang="en-US" sz="1400" dirty="0">
                <a:latin typeface="Courier"/>
                <a:cs typeface="Courier"/>
              </a:rPr>
              <a:t>   49  47  45 44 43 42 0 0 62 63 64 65 67 69’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this next line turns off the grads logo</a:t>
            </a:r>
          </a:p>
          <a:p>
            <a:r>
              <a:rPr lang="en-US" sz="1400" dirty="0">
                <a:latin typeface="Courier"/>
                <a:cs typeface="Courier"/>
              </a:rPr>
              <a:t>'set grads off’</a:t>
            </a:r>
          </a:p>
        </p:txBody>
      </p:sp>
    </p:spTree>
    <p:extLst>
      <p:ext uri="{BB962C8B-B14F-4D97-AF65-F5344CB8AC3E}">
        <p14:creationId xmlns:p14="http://schemas.microsoft.com/office/powerpoint/2010/main" val="2223407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0292" y="259429"/>
            <a:ext cx="9019291" cy="6124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* override default </a:t>
            </a:r>
            <a:r>
              <a:rPr lang="en-US" sz="1400" dirty="0" err="1">
                <a:latin typeface="Courier"/>
                <a:cs typeface="Courier"/>
              </a:rPr>
              <a:t>GrADS</a:t>
            </a:r>
            <a:r>
              <a:rPr lang="en-US" sz="1400" dirty="0">
                <a:latin typeface="Courier"/>
                <a:cs typeface="Courier"/>
              </a:rPr>
              <a:t> axis labels (</a:t>
            </a:r>
            <a:r>
              <a:rPr lang="en-US" sz="1400" dirty="0" err="1">
                <a:latin typeface="Courier"/>
                <a:cs typeface="Courier"/>
              </a:rPr>
              <a:t>GrADS</a:t>
            </a:r>
            <a:r>
              <a:rPr lang="en-US" sz="1400" dirty="0">
                <a:latin typeface="Courier"/>
                <a:cs typeface="Courier"/>
              </a:rPr>
              <a:t> doesn’t stop you from making mistakes)</a:t>
            </a: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xaxis</a:t>
            </a:r>
            <a:r>
              <a:rPr lang="en-US" sz="1400" dirty="0">
                <a:latin typeface="Courier"/>
                <a:cs typeface="Courier"/>
              </a:rPr>
              <a:t> -16 16 4'</a:t>
            </a:r>
          </a:p>
          <a:p>
            <a:r>
              <a:rPr lang="en-US" sz="1400" dirty="0">
                <a:latin typeface="Courier"/>
                <a:cs typeface="Courier"/>
              </a:rPr>
              <a:t>'d </a:t>
            </a:r>
            <a:r>
              <a:rPr lang="en-US" sz="1400" dirty="0" err="1">
                <a:latin typeface="Courier"/>
                <a:cs typeface="Courier"/>
              </a:rPr>
              <a:t>thpr</a:t>
            </a:r>
            <a:r>
              <a:rPr lang="en-US" sz="1400" dirty="0">
                <a:latin typeface="Courier"/>
                <a:cs typeface="Courier"/>
              </a:rPr>
              <a:t>'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draw the </a:t>
            </a:r>
            <a:r>
              <a:rPr lang="en-US" sz="1400" dirty="0" err="1">
                <a:latin typeface="Courier"/>
                <a:cs typeface="Courier"/>
              </a:rPr>
              <a:t>colorbar</a:t>
            </a:r>
            <a:r>
              <a:rPr lang="en-US" sz="1400" dirty="0">
                <a:latin typeface="Courier"/>
                <a:cs typeface="Courier"/>
              </a:rPr>
              <a:t>. requires script </a:t>
            </a:r>
            <a:r>
              <a:rPr lang="en-US" sz="1400" dirty="0" err="1">
                <a:latin typeface="Courier"/>
                <a:cs typeface="Courier"/>
              </a:rPr>
              <a:t>cbarn.gs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'run </a:t>
            </a:r>
            <a:r>
              <a:rPr lang="en-US" sz="1400" dirty="0" err="1">
                <a:latin typeface="Courier"/>
                <a:cs typeface="Courier"/>
              </a:rPr>
              <a:t>cbarn</a:t>
            </a:r>
            <a:r>
              <a:rPr lang="en-US" sz="1400" dirty="0">
                <a:latin typeface="Courier"/>
                <a:cs typeface="Courier"/>
              </a:rPr>
              <a:t> 1 0 5 0.18'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reset graphics output to contour</a:t>
            </a: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gxout</a:t>
            </a:r>
            <a:r>
              <a:rPr lang="en-US" sz="1400" dirty="0">
                <a:latin typeface="Courier"/>
                <a:cs typeface="Courier"/>
              </a:rPr>
              <a:t> contour'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----------- make pressure perturbation plot -----------------</a:t>
            </a:r>
          </a:p>
          <a:p>
            <a:r>
              <a:rPr lang="en-US" sz="1400" dirty="0">
                <a:latin typeface="Courier"/>
                <a:cs typeface="Courier"/>
              </a:rPr>
              <a:t>* set contour color and contour interval</a:t>
            </a: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ccolor</a:t>
            </a:r>
            <a:r>
              <a:rPr lang="en-US" sz="1400" dirty="0">
                <a:latin typeface="Courier"/>
                <a:cs typeface="Courier"/>
              </a:rPr>
              <a:t> 1'</a:t>
            </a: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cint</a:t>
            </a:r>
            <a:r>
              <a:rPr lang="en-US" sz="1400" dirty="0">
                <a:latin typeface="Courier"/>
                <a:cs typeface="Courier"/>
              </a:rPr>
              <a:t> 50'</a:t>
            </a:r>
          </a:p>
          <a:p>
            <a:r>
              <a:rPr lang="en-US" sz="1400" dirty="0">
                <a:latin typeface="Courier"/>
                <a:cs typeface="Courier"/>
              </a:rPr>
              <a:t>* suppress contour labels</a:t>
            </a:r>
          </a:p>
          <a:p>
            <a:r>
              <a:rPr lang="en-US" sz="1400" dirty="0">
                <a:latin typeface="Courier"/>
                <a:cs typeface="Courier"/>
              </a:rPr>
              <a:t>'set </a:t>
            </a:r>
            <a:r>
              <a:rPr lang="en-US" sz="1400" dirty="0" err="1">
                <a:latin typeface="Courier"/>
                <a:cs typeface="Courier"/>
              </a:rPr>
              <a:t>clab</a:t>
            </a:r>
            <a:r>
              <a:rPr lang="en-US" sz="1400" dirty="0">
                <a:latin typeface="Courier"/>
                <a:cs typeface="Courier"/>
              </a:rPr>
              <a:t> off'</a:t>
            </a:r>
          </a:p>
          <a:p>
            <a:r>
              <a:rPr lang="en-US" sz="1400" dirty="0">
                <a:latin typeface="Courier"/>
                <a:cs typeface="Courier"/>
              </a:rPr>
              <a:t>* this next line tries to suppress the zero contour</a:t>
            </a:r>
          </a:p>
          <a:p>
            <a:r>
              <a:rPr lang="en-US" sz="1400" dirty="0">
                <a:latin typeface="Courier"/>
                <a:cs typeface="Courier"/>
              </a:rPr>
              <a:t>'set black 0 0'</a:t>
            </a:r>
          </a:p>
          <a:p>
            <a:r>
              <a:rPr lang="en-US" sz="1400" dirty="0">
                <a:latin typeface="Courier"/>
                <a:cs typeface="Courier"/>
              </a:rPr>
              <a:t>* plot </a:t>
            </a:r>
            <a:r>
              <a:rPr lang="en-US" sz="1400" dirty="0" err="1">
                <a:latin typeface="Courier"/>
                <a:cs typeface="Courier"/>
              </a:rPr>
              <a:t>pprmb</a:t>
            </a:r>
            <a:r>
              <a:rPr lang="en-US" sz="1400" dirty="0">
                <a:latin typeface="Courier"/>
                <a:cs typeface="Courier"/>
              </a:rPr>
              <a:t> but convert to </a:t>
            </a:r>
            <a:r>
              <a:rPr lang="en-US" sz="1400" dirty="0" err="1">
                <a:latin typeface="Courier"/>
                <a:cs typeface="Courier"/>
              </a:rPr>
              <a:t>Pascals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'd </a:t>
            </a:r>
            <a:r>
              <a:rPr lang="en-US" sz="1400" dirty="0" err="1">
                <a:latin typeface="Courier"/>
                <a:cs typeface="Courier"/>
              </a:rPr>
              <a:t>pprmb</a:t>
            </a:r>
            <a:r>
              <a:rPr lang="en-US" sz="1400" dirty="0">
                <a:latin typeface="Courier"/>
                <a:cs typeface="Courier"/>
              </a:rPr>
              <a:t>*100'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draw titles and labels</a:t>
            </a:r>
          </a:p>
          <a:p>
            <a:r>
              <a:rPr lang="en-US" sz="1400" dirty="0">
                <a:latin typeface="Courier"/>
                <a:cs typeface="Courier"/>
              </a:rPr>
              <a:t>'draw title initial temp &amp; </a:t>
            </a:r>
            <a:r>
              <a:rPr lang="en-US" sz="1400" dirty="0" err="1">
                <a:latin typeface="Courier"/>
                <a:cs typeface="Courier"/>
              </a:rPr>
              <a:t>pres</a:t>
            </a:r>
            <a:r>
              <a:rPr lang="en-US" sz="1400" dirty="0">
                <a:latin typeface="Courier"/>
                <a:cs typeface="Courier"/>
              </a:rPr>
              <a:t> perturbations (K, Pa)'</a:t>
            </a:r>
          </a:p>
          <a:p>
            <a:r>
              <a:rPr lang="en-US" sz="1400" dirty="0">
                <a:latin typeface="Courier"/>
                <a:cs typeface="Courier"/>
              </a:rPr>
              <a:t>'draw </a:t>
            </a:r>
            <a:r>
              <a:rPr lang="en-US" sz="1400" dirty="0" err="1">
                <a:latin typeface="Courier"/>
                <a:cs typeface="Courier"/>
              </a:rPr>
              <a:t>xlab</a:t>
            </a:r>
            <a:r>
              <a:rPr lang="en-US" sz="1400" dirty="0">
                <a:latin typeface="Courier"/>
                <a:cs typeface="Courier"/>
              </a:rPr>
              <a:t> x (km)'</a:t>
            </a:r>
          </a:p>
          <a:p>
            <a:r>
              <a:rPr lang="en-US" sz="1400" dirty="0">
                <a:latin typeface="Courier"/>
                <a:cs typeface="Courier"/>
              </a:rPr>
              <a:t>'draw </a:t>
            </a:r>
            <a:r>
              <a:rPr lang="en-US" sz="1400" dirty="0" err="1">
                <a:latin typeface="Courier"/>
                <a:cs typeface="Courier"/>
              </a:rPr>
              <a:t>ylab</a:t>
            </a:r>
            <a:r>
              <a:rPr lang="en-US" sz="1400" dirty="0">
                <a:latin typeface="Courier"/>
                <a:cs typeface="Courier"/>
              </a:rPr>
              <a:t> z (km)’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* ----------- make a PNG plot ---------------------------------</a:t>
            </a:r>
          </a:p>
          <a:p>
            <a:r>
              <a:rPr lang="en-US" sz="1400" dirty="0">
                <a:latin typeface="Courier"/>
                <a:cs typeface="Courier"/>
              </a:rPr>
              <a:t>’</a:t>
            </a:r>
            <a:r>
              <a:rPr lang="en-US" sz="1400" dirty="0" err="1">
                <a:latin typeface="Courier"/>
                <a:cs typeface="Courier"/>
              </a:rPr>
              <a:t>gxprint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init_tp_pp.png</a:t>
            </a:r>
            <a:r>
              <a:rPr lang="en-US" sz="1400" dirty="0">
                <a:latin typeface="Courier"/>
                <a:cs typeface="Courier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80942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grid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To facilitate coding, we will employ a “frame” of fake points completely surrounding our physical domain </a:t>
            </a:r>
          </a:p>
          <a:p>
            <a:r>
              <a:rPr lang="en-US" dirty="0"/>
              <a:t>This is illustrated for 1-based (Fortran) and 0-based (C++, Python) languages on the following two slides</a:t>
            </a:r>
          </a:p>
          <a:p>
            <a:r>
              <a:rPr lang="en-US" dirty="0"/>
              <a:t>Note for horizontal direction (Fortran notation):</a:t>
            </a:r>
          </a:p>
          <a:p>
            <a:pPr lvl="1"/>
            <a:r>
              <a:rPr lang="en-US" dirty="0"/>
              <a:t>First real </a:t>
            </a:r>
            <a:r>
              <a:rPr lang="en-US" i="1" dirty="0"/>
              <a:t>U</a:t>
            </a:r>
            <a:r>
              <a:rPr lang="en-US" dirty="0"/>
              <a:t>(</a:t>
            </a:r>
            <a:r>
              <a:rPr lang="en-US" dirty="0" err="1"/>
              <a:t>i,k</a:t>
            </a:r>
            <a:r>
              <a:rPr lang="en-US" dirty="0"/>
              <a:t>) point is for location </a:t>
            </a:r>
            <a:r>
              <a:rPr lang="en-US" dirty="0" err="1"/>
              <a:t>i</a:t>
            </a:r>
            <a:r>
              <a:rPr lang="en-US" dirty="0"/>
              <a:t>=2</a:t>
            </a:r>
          </a:p>
          <a:p>
            <a:pPr lvl="1"/>
            <a:r>
              <a:rPr lang="en-US" i="1" dirty="0"/>
              <a:t>U(</a:t>
            </a:r>
            <a:r>
              <a:rPr lang="en-US" dirty="0"/>
              <a:t>1,k) does exist but will never be referenced</a:t>
            </a:r>
          </a:p>
          <a:p>
            <a:pPr lvl="1"/>
            <a:r>
              <a:rPr lang="en-US" dirty="0"/>
              <a:t>There is no </a:t>
            </a:r>
            <a:r>
              <a:rPr lang="en-US" i="1" dirty="0"/>
              <a:t>U</a:t>
            </a:r>
            <a:r>
              <a:rPr lang="en-US" dirty="0"/>
              <a:t> value at right edge of plot frame (no nx+1)</a:t>
            </a:r>
          </a:p>
          <a:p>
            <a:r>
              <a:rPr lang="en-US" dirty="0"/>
              <a:t>Note for vertical direction (Fortran notation):</a:t>
            </a:r>
          </a:p>
          <a:p>
            <a:pPr lvl="1"/>
            <a:r>
              <a:rPr lang="en-US" dirty="0"/>
              <a:t>First real </a:t>
            </a:r>
            <a:r>
              <a:rPr lang="en-US" i="1" dirty="0"/>
              <a:t>W</a:t>
            </a:r>
            <a:r>
              <a:rPr lang="en-US" dirty="0"/>
              <a:t>(</a:t>
            </a:r>
            <a:r>
              <a:rPr lang="en-US" dirty="0" err="1"/>
              <a:t>i,k</a:t>
            </a:r>
            <a:r>
              <a:rPr lang="en-US" dirty="0"/>
              <a:t>) point is for level k=2</a:t>
            </a:r>
          </a:p>
          <a:p>
            <a:pPr lvl="1"/>
            <a:r>
              <a:rPr lang="en-US" i="1" dirty="0"/>
              <a:t>W</a:t>
            </a:r>
            <a:r>
              <a:rPr lang="en-US" dirty="0"/>
              <a:t>(i,1) does exist but will never be referenced</a:t>
            </a:r>
          </a:p>
          <a:p>
            <a:pPr lvl="1"/>
            <a:r>
              <a:rPr lang="en-US" dirty="0"/>
              <a:t>There is no </a:t>
            </a:r>
            <a:r>
              <a:rPr lang="en-US" i="1" dirty="0"/>
              <a:t>W</a:t>
            </a:r>
            <a:r>
              <a:rPr lang="en-US" dirty="0"/>
              <a:t> at the top edge of plot frame (no nz+1)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4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Dgri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929" y="0"/>
            <a:ext cx="605614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524" y="143043"/>
            <a:ext cx="1687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starts at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4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566653" y="512375"/>
            <a:ext cx="119487" cy="55204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 flipV="1">
            <a:off x="2188879" y="529087"/>
            <a:ext cx="5513970" cy="1850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5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Dgrid_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929" y="0"/>
            <a:ext cx="6056142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524" y="143043"/>
            <a:ext cx="1687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starts at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566653" y="512375"/>
            <a:ext cx="119487" cy="55204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2188879" y="529087"/>
            <a:ext cx="5513970" cy="1850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7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variables -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We will have four prognostic variables:</a:t>
            </a:r>
          </a:p>
          <a:p>
            <a:pPr lvl="1"/>
            <a:r>
              <a:rPr lang="en-US" sz="1800" dirty="0">
                <a:latin typeface="Courier"/>
                <a:cs typeface="Courier"/>
              </a:rPr>
              <a:t>u</a:t>
            </a:r>
            <a:r>
              <a:rPr lang="en-US" sz="1800" dirty="0"/>
              <a:t> = zonal horizontal velocity</a:t>
            </a:r>
          </a:p>
          <a:p>
            <a:pPr lvl="1"/>
            <a:r>
              <a:rPr lang="en-US" sz="1800" dirty="0">
                <a:latin typeface="Courier"/>
                <a:cs typeface="Courier"/>
              </a:rPr>
              <a:t>w</a:t>
            </a:r>
            <a:r>
              <a:rPr lang="en-US" sz="1800" dirty="0"/>
              <a:t> = vertical velocity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th</a:t>
            </a:r>
            <a:r>
              <a:rPr lang="en-US" sz="1800" dirty="0"/>
              <a:t> = perturbation potential temperature</a:t>
            </a:r>
          </a:p>
          <a:p>
            <a:pPr lvl="1"/>
            <a:r>
              <a:rPr lang="en-US" sz="1800" dirty="0">
                <a:latin typeface="Courier"/>
                <a:cs typeface="Courier"/>
              </a:rPr>
              <a:t>pi</a:t>
            </a:r>
            <a:r>
              <a:rPr lang="en-US" sz="1800" dirty="0"/>
              <a:t> = perturbation nondimensional pressure</a:t>
            </a:r>
          </a:p>
          <a:p>
            <a:pPr lvl="2"/>
            <a:r>
              <a:rPr lang="en-US" sz="1400" dirty="0">
                <a:solidFill>
                  <a:srgbClr val="FF0000"/>
                </a:solidFill>
              </a:rPr>
              <a:t>Note that </a:t>
            </a:r>
            <a:r>
              <a:rPr lang="en-US" sz="1400" dirty="0">
                <a:solidFill>
                  <a:srgbClr val="FF0000"/>
                </a:solidFill>
                <a:latin typeface="Courier"/>
                <a:cs typeface="Courier"/>
              </a:rPr>
              <a:t>u</a:t>
            </a:r>
            <a:r>
              <a:rPr lang="en-US" sz="1400" dirty="0">
                <a:solidFill>
                  <a:srgbClr val="FF0000"/>
                </a:solidFill>
              </a:rPr>
              <a:t> is a “full field”, including a base state that could vary with height, but </a:t>
            </a:r>
            <a:r>
              <a:rPr lang="en-US" sz="1400" dirty="0" err="1">
                <a:solidFill>
                  <a:srgbClr val="FF0000"/>
                </a:solidFill>
                <a:latin typeface="Courier"/>
                <a:cs typeface="Courier"/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and </a:t>
            </a:r>
            <a:r>
              <a:rPr lang="en-US" sz="1400" dirty="0">
                <a:solidFill>
                  <a:srgbClr val="FF0000"/>
                </a:solidFill>
                <a:latin typeface="Courier"/>
                <a:cs typeface="Courier"/>
              </a:rPr>
              <a:t>pi</a:t>
            </a:r>
            <a:r>
              <a:rPr lang="en-US" sz="1400" dirty="0">
                <a:solidFill>
                  <a:srgbClr val="FF0000"/>
                </a:solidFill>
              </a:rPr>
              <a:t> are the perturbation fields only.</a:t>
            </a:r>
          </a:p>
          <a:p>
            <a:r>
              <a:rPr lang="en-US" sz="2000" dirty="0"/>
              <a:t>Each prognostic variable requires </a:t>
            </a:r>
            <a:r>
              <a:rPr lang="en-US" sz="2000" b="1" dirty="0"/>
              <a:t>three</a:t>
            </a:r>
            <a:r>
              <a:rPr lang="en-US" sz="2000" dirty="0"/>
              <a:t> 2D arrays, dimensioned </a:t>
            </a:r>
            <a:r>
              <a:rPr lang="en-US" sz="2000" dirty="0" err="1">
                <a:latin typeface="Courier"/>
                <a:cs typeface="Courier"/>
              </a:rPr>
              <a:t>nx</a:t>
            </a:r>
            <a:r>
              <a:rPr lang="en-US" sz="2000" dirty="0"/>
              <a:t> by </a:t>
            </a:r>
            <a:r>
              <a:rPr lang="en-US" sz="2000" dirty="0" err="1">
                <a:latin typeface="Courier"/>
                <a:cs typeface="Courier"/>
              </a:rPr>
              <a:t>nz</a:t>
            </a:r>
            <a:endParaRPr lang="en-US" sz="2000" dirty="0">
              <a:latin typeface="Courier"/>
              <a:cs typeface="Courier"/>
            </a:endParaRPr>
          </a:p>
          <a:p>
            <a:pPr lvl="1"/>
            <a:r>
              <a:rPr lang="en-US" sz="1800" dirty="0"/>
              <a:t>The leapfrog scheme uses 3 time levels, </a:t>
            </a:r>
            <a:r>
              <a:rPr lang="en-US" sz="1400" dirty="0">
                <a:latin typeface="Courier"/>
                <a:cs typeface="Courier"/>
              </a:rPr>
              <a:t>n+1, n, and n-1</a:t>
            </a:r>
          </a:p>
          <a:p>
            <a:pPr lvl="1"/>
            <a:r>
              <a:rPr lang="en-US" sz="1800" dirty="0"/>
              <a:t>I will use this naming convention: 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b="1" dirty="0" err="1">
                <a:latin typeface="Courier"/>
                <a:cs typeface="Courier"/>
              </a:rPr>
              <a:t>p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b="1" dirty="0" err="1">
                <a:latin typeface="Courier"/>
                <a:cs typeface="Courier"/>
              </a:rPr>
              <a:t>m</a:t>
            </a:r>
            <a:endParaRPr lang="en-US" sz="1800" b="1" dirty="0">
              <a:latin typeface="Courier"/>
              <a:cs typeface="Courier"/>
            </a:endParaRPr>
          </a:p>
          <a:p>
            <a:pPr lvl="1"/>
            <a:r>
              <a:rPr lang="en-US" sz="1800" dirty="0"/>
              <a:t>The scheme can be coded more efficiently than I describe, but the code will not be as easily readable</a:t>
            </a:r>
          </a:p>
          <a:p>
            <a:r>
              <a:rPr lang="en-US" sz="2000" dirty="0"/>
              <a:t>I will add a fifth prognostic variable </a:t>
            </a:r>
            <a:r>
              <a:rPr lang="en-US" sz="2000" dirty="0">
                <a:latin typeface="Courier"/>
                <a:cs typeface="Courier"/>
              </a:rPr>
              <a:t>v</a:t>
            </a:r>
            <a:r>
              <a:rPr lang="en-US" sz="2000" dirty="0"/>
              <a:t>, for meridional velocity.  My example </a:t>
            </a:r>
            <a:r>
              <a:rPr lang="en-US" sz="2000" dirty="0" err="1"/>
              <a:t>GrADS</a:t>
            </a:r>
            <a:r>
              <a:rPr lang="en-US" sz="2000" dirty="0"/>
              <a:t> code requires this, and we will use </a:t>
            </a:r>
            <a:r>
              <a:rPr lang="en-US" sz="1800" dirty="0" err="1">
                <a:latin typeface="Courier"/>
                <a:cs typeface="Courier"/>
              </a:rPr>
              <a:t>vp</a:t>
            </a:r>
            <a:r>
              <a:rPr lang="en-US" sz="1800" dirty="0">
                <a:latin typeface="Courier"/>
                <a:cs typeface="Courier"/>
              </a:rPr>
              <a:t>, v, </a:t>
            </a:r>
            <a:r>
              <a:rPr lang="en-US" sz="1800" dirty="0" err="1">
                <a:latin typeface="Courier"/>
                <a:cs typeface="Courier"/>
              </a:rPr>
              <a:t>vm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2000" dirty="0"/>
              <a:t>in MT4.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6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variables -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will also have, at a minimum, five 1D vectors to hold base state variables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tb</a:t>
            </a:r>
            <a:r>
              <a:rPr lang="en-US" dirty="0"/>
              <a:t> = mean potential temperature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pib</a:t>
            </a:r>
            <a:r>
              <a:rPr lang="en-US" dirty="0"/>
              <a:t> = mean nondimensional pressure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rhou</a:t>
            </a:r>
            <a:r>
              <a:rPr lang="en-US" dirty="0"/>
              <a:t> = mean density at </a:t>
            </a:r>
            <a:r>
              <a:rPr lang="en-US" i="1" dirty="0"/>
              <a:t>u</a:t>
            </a:r>
            <a:r>
              <a:rPr lang="en-US" dirty="0"/>
              <a:t> levels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rhow</a:t>
            </a:r>
            <a:r>
              <a:rPr lang="en-US" dirty="0"/>
              <a:t> = mean density at </a:t>
            </a:r>
            <a:r>
              <a:rPr lang="en-US" i="1" dirty="0"/>
              <a:t>w</a:t>
            </a:r>
            <a:r>
              <a:rPr lang="en-US" dirty="0"/>
              <a:t> levels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ub</a:t>
            </a:r>
            <a:r>
              <a:rPr lang="en-US" dirty="0"/>
              <a:t> = mean zonal velocity</a:t>
            </a:r>
          </a:p>
          <a:p>
            <a:pPr lvl="2"/>
            <a:r>
              <a:rPr lang="en-US" dirty="0"/>
              <a:t>Initialize with zeroes: calm, </a:t>
            </a:r>
            <a:r>
              <a:rPr lang="en-US" dirty="0" err="1"/>
              <a:t>shearless</a:t>
            </a:r>
            <a:endParaRPr lang="en-US" dirty="0"/>
          </a:p>
          <a:p>
            <a:pPr lvl="1"/>
            <a:r>
              <a:rPr lang="en-US" dirty="0"/>
              <a:t>I also like to carry </a:t>
            </a:r>
            <a:r>
              <a:rPr lang="en-US" dirty="0" err="1">
                <a:latin typeface="Courier"/>
                <a:cs typeface="Courier"/>
              </a:rPr>
              <a:t>pb</a:t>
            </a:r>
            <a:r>
              <a:rPr lang="en-US" dirty="0"/>
              <a:t>, for mean </a:t>
            </a:r>
            <a:r>
              <a:rPr lang="en-US" u="sng" dirty="0"/>
              <a:t>dimensional</a:t>
            </a:r>
            <a:r>
              <a:rPr lang="en-US" dirty="0"/>
              <a:t> pressure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64BBAA-2B3C-2C4B-A71E-9613CE42AAFF}"/>
              </a:ext>
            </a:extLst>
          </p:cNvPr>
          <p:cNvSpPr txBox="1"/>
          <p:nvPr/>
        </p:nvSpPr>
        <p:spPr>
          <a:xfrm>
            <a:off x="170094" y="5987018"/>
            <a:ext cx="897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can also add a base state virtual temperature, </a:t>
            </a:r>
            <a:r>
              <a:rPr lang="en-US" sz="1600" dirty="0" err="1">
                <a:latin typeface="Courier" pitchFamily="2" charset="0"/>
              </a:rPr>
              <a:t>thvb</a:t>
            </a:r>
            <a:r>
              <a:rPr lang="en-US" dirty="0"/>
              <a:t>, if you intend to incorporate moisture</a:t>
            </a:r>
          </a:p>
        </p:txBody>
      </p:sp>
    </p:spTree>
    <p:extLst>
      <p:ext uri="{BB962C8B-B14F-4D97-AF65-F5344CB8AC3E}">
        <p14:creationId xmlns:p14="http://schemas.microsoft.com/office/powerpoint/2010/main" val="4156072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Fortran code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0094" y="1905506"/>
            <a:ext cx="880381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! parameters</a:t>
            </a:r>
          </a:p>
          <a:p>
            <a:r>
              <a:rPr lang="en-US" sz="1600" dirty="0">
                <a:latin typeface="Courier"/>
                <a:cs typeface="Courier"/>
              </a:rPr>
              <a:t>      parameter(</a:t>
            </a:r>
            <a:r>
              <a:rPr lang="en-US" sz="1600" dirty="0" err="1">
                <a:latin typeface="Courier"/>
                <a:cs typeface="Courier"/>
              </a:rPr>
              <a:t>nx</a:t>
            </a:r>
            <a:r>
              <a:rPr lang="en-US" sz="1600" dirty="0">
                <a:latin typeface="Courier"/>
                <a:cs typeface="Courier"/>
              </a:rPr>
              <a:t>=83,nz=42)</a:t>
            </a:r>
          </a:p>
          <a:p>
            <a:r>
              <a:rPr lang="en-US" sz="1600" dirty="0">
                <a:latin typeface="Courier"/>
                <a:cs typeface="Courier"/>
              </a:rPr>
              <a:t>! grid box lengths</a:t>
            </a:r>
          </a:p>
          <a:p>
            <a:r>
              <a:rPr lang="en-US" sz="1600" dirty="0">
                <a:latin typeface="Courier"/>
                <a:cs typeface="Courier"/>
              </a:rPr>
              <a:t>      parameter(dx=400.,dz=400.)		</a:t>
            </a: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! real numbers</a:t>
            </a:r>
          </a:p>
          <a:p>
            <a:r>
              <a:rPr lang="en-US" sz="1600" dirty="0">
                <a:latin typeface="Courier"/>
                <a:cs typeface="Courier"/>
              </a:rPr>
              <a:t>! base state vectors</a:t>
            </a:r>
          </a:p>
          <a:p>
            <a:r>
              <a:rPr lang="en-US" sz="1600" dirty="0">
                <a:latin typeface="Courier"/>
                <a:cs typeface="Courier"/>
              </a:rPr>
              <a:t>      dimension </a:t>
            </a:r>
            <a:r>
              <a:rPr lang="en-US" sz="1600" dirty="0" err="1">
                <a:latin typeface="Courier"/>
                <a:cs typeface="Courier"/>
              </a:rPr>
              <a:t>tb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qb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pb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pib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rhou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rhow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b="1" dirty="0" err="1">
                <a:latin typeface="Courier"/>
                <a:cs typeface="Courier"/>
              </a:rPr>
              <a:t>ub</a:t>
            </a:r>
            <a:r>
              <a:rPr lang="en-US" sz="1600" b="1" dirty="0">
                <a:latin typeface="Courier"/>
                <a:cs typeface="Courier"/>
              </a:rPr>
              <a:t>(</a:t>
            </a:r>
            <a:r>
              <a:rPr lang="en-US" sz="1600" b="1" dirty="0" err="1">
                <a:latin typeface="Courier"/>
                <a:cs typeface="Courier"/>
              </a:rPr>
              <a:t>nz</a:t>
            </a:r>
            <a:r>
              <a:rPr lang="en-US" sz="1600" b="1" dirty="0">
                <a:latin typeface="Courier"/>
                <a:cs typeface="Courier"/>
              </a:rPr>
              <a:t>)</a:t>
            </a:r>
          </a:p>
          <a:p>
            <a:r>
              <a:rPr lang="en-US" sz="1600" dirty="0">
                <a:latin typeface="Courier"/>
                <a:cs typeface="Courier"/>
              </a:rPr>
              <a:t>! 2D prognostic arrays - 3 time levels</a:t>
            </a:r>
          </a:p>
          <a:p>
            <a:r>
              <a:rPr lang="en-US" sz="1600" dirty="0">
                <a:latin typeface="Courier"/>
                <a:cs typeface="Courier"/>
              </a:rPr>
              <a:t>      dimension </a:t>
            </a:r>
            <a:r>
              <a:rPr lang="en-US" sz="1600" dirty="0" err="1">
                <a:latin typeface="Courier"/>
                <a:cs typeface="Courier"/>
              </a:rPr>
              <a:t>thp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th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thm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   ! pot. temp. pert.</a:t>
            </a:r>
          </a:p>
          <a:p>
            <a:r>
              <a:rPr lang="en-US" sz="1600" dirty="0">
                <a:latin typeface="Courier"/>
                <a:cs typeface="Courier"/>
              </a:rPr>
              <a:t>      dimension </a:t>
            </a:r>
            <a:r>
              <a:rPr lang="en-US" sz="1600" dirty="0" err="1">
                <a:latin typeface="Courier"/>
                <a:cs typeface="Courier"/>
              </a:rPr>
              <a:t>wp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),w(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wm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      ! vert. vel.</a:t>
            </a:r>
          </a:p>
          <a:p>
            <a:r>
              <a:rPr lang="en-US" sz="1600" dirty="0">
                <a:latin typeface="Courier"/>
                <a:cs typeface="Courier"/>
              </a:rPr>
              <a:t>      dimension up(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),u(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),um(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      ! zonal </a:t>
            </a:r>
            <a:r>
              <a:rPr lang="en-US" sz="1600" dirty="0" err="1">
                <a:latin typeface="Courier"/>
                <a:cs typeface="Courier"/>
              </a:rPr>
              <a:t>horiz</a:t>
            </a:r>
            <a:r>
              <a:rPr lang="en-US" sz="1600" dirty="0">
                <a:latin typeface="Courier"/>
                <a:cs typeface="Courier"/>
              </a:rPr>
              <a:t>. vel.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b="1" dirty="0">
                <a:latin typeface="Courier"/>
                <a:cs typeface="Courier"/>
              </a:rPr>
              <a:t>dimension </a:t>
            </a:r>
            <a:r>
              <a:rPr lang="en-US" sz="1600" b="1" dirty="0" err="1">
                <a:latin typeface="Courier"/>
                <a:cs typeface="Courier"/>
              </a:rPr>
              <a:t>vp</a:t>
            </a:r>
            <a:r>
              <a:rPr lang="en-US" sz="1600" b="1" dirty="0">
                <a:latin typeface="Courier"/>
                <a:cs typeface="Courier"/>
              </a:rPr>
              <a:t>(</a:t>
            </a:r>
            <a:r>
              <a:rPr lang="en-US" sz="1600" b="1" dirty="0" err="1">
                <a:latin typeface="Courier"/>
                <a:cs typeface="Courier"/>
              </a:rPr>
              <a:t>nx,nz</a:t>
            </a:r>
            <a:r>
              <a:rPr lang="en-US" sz="1600" b="1" dirty="0">
                <a:latin typeface="Courier"/>
                <a:cs typeface="Courier"/>
              </a:rPr>
              <a:t>),v(</a:t>
            </a:r>
            <a:r>
              <a:rPr lang="en-US" sz="1600" b="1" dirty="0" err="1">
                <a:latin typeface="Courier"/>
                <a:cs typeface="Courier"/>
              </a:rPr>
              <a:t>nx,nz</a:t>
            </a:r>
            <a:r>
              <a:rPr lang="en-US" sz="1600" b="1" dirty="0">
                <a:latin typeface="Courier"/>
                <a:cs typeface="Courier"/>
              </a:rPr>
              <a:t>),</a:t>
            </a:r>
            <a:r>
              <a:rPr lang="en-US" sz="1600" b="1" dirty="0" err="1">
                <a:latin typeface="Courier"/>
                <a:cs typeface="Courier"/>
              </a:rPr>
              <a:t>vm</a:t>
            </a:r>
            <a:r>
              <a:rPr lang="en-US" sz="1600" b="1" dirty="0">
                <a:latin typeface="Courier"/>
                <a:cs typeface="Courier"/>
              </a:rPr>
              <a:t>(</a:t>
            </a:r>
            <a:r>
              <a:rPr lang="en-US" sz="1600" b="1" dirty="0" err="1">
                <a:latin typeface="Courier"/>
                <a:cs typeface="Courier"/>
              </a:rPr>
              <a:t>nx,nz</a:t>
            </a:r>
            <a:r>
              <a:rPr lang="en-US" sz="1600" b="1" dirty="0">
                <a:latin typeface="Courier"/>
                <a:cs typeface="Courier"/>
              </a:rPr>
              <a:t>)      </a:t>
            </a:r>
            <a:r>
              <a:rPr lang="en-US" sz="1600" dirty="0">
                <a:latin typeface="Courier"/>
                <a:cs typeface="Courier"/>
              </a:rPr>
              <a:t>! </a:t>
            </a:r>
            <a:r>
              <a:rPr lang="en-US" sz="1600" dirty="0" err="1">
                <a:latin typeface="Courier"/>
                <a:cs typeface="Courier"/>
              </a:rPr>
              <a:t>merid</a:t>
            </a:r>
            <a:r>
              <a:rPr lang="en-US" sz="1600" dirty="0">
                <a:latin typeface="Courier"/>
                <a:cs typeface="Courier"/>
              </a:rPr>
              <a:t>. </a:t>
            </a:r>
            <a:r>
              <a:rPr lang="en-US" sz="1600" dirty="0" err="1">
                <a:latin typeface="Courier"/>
                <a:cs typeface="Courier"/>
              </a:rPr>
              <a:t>horiz</a:t>
            </a:r>
            <a:r>
              <a:rPr lang="en-US" sz="1600" dirty="0">
                <a:latin typeface="Courier"/>
                <a:cs typeface="Courier"/>
              </a:rPr>
              <a:t>. vel.</a:t>
            </a:r>
          </a:p>
          <a:p>
            <a:r>
              <a:rPr lang="en-US" sz="1600" dirty="0">
                <a:latin typeface="Courier"/>
                <a:cs typeface="Courier"/>
              </a:rPr>
              <a:t>      dimension pip(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),pi(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),</a:t>
            </a:r>
            <a:r>
              <a:rPr lang="en-US" sz="1600" dirty="0" err="1">
                <a:latin typeface="Courier"/>
                <a:cs typeface="Courier"/>
              </a:rPr>
              <a:t>pim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nx,nz</a:t>
            </a:r>
            <a:r>
              <a:rPr lang="en-US" sz="1600" dirty="0">
                <a:latin typeface="Courier"/>
                <a:cs typeface="Courier"/>
              </a:rPr>
              <a:t>)   ! </a:t>
            </a:r>
            <a:r>
              <a:rPr lang="en-US" sz="1600" dirty="0" err="1">
                <a:latin typeface="Courier"/>
                <a:cs typeface="Courier"/>
              </a:rPr>
              <a:t>ndim</a:t>
            </a:r>
            <a:r>
              <a:rPr lang="en-US" sz="1600" dirty="0">
                <a:latin typeface="Courier"/>
                <a:cs typeface="Courier"/>
              </a:rPr>
              <a:t> pert. pres.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8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4A2AF3-2E32-CC47-B146-1D67CB0674E5}"/>
              </a:ext>
            </a:extLst>
          </p:cNvPr>
          <p:cNvSpPr txBox="1"/>
          <p:nvPr/>
        </p:nvSpPr>
        <p:spPr>
          <a:xfrm>
            <a:off x="170094" y="5987018"/>
            <a:ext cx="897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can also add a base state virtual temperature, </a:t>
            </a:r>
            <a:r>
              <a:rPr lang="en-US" sz="1600" dirty="0" err="1">
                <a:latin typeface="Courier" pitchFamily="2" charset="0"/>
              </a:rPr>
              <a:t>thvb</a:t>
            </a:r>
            <a:r>
              <a:rPr lang="en-US" dirty="0"/>
              <a:t>, if you intend to incorporate moisture</a:t>
            </a:r>
          </a:p>
        </p:txBody>
      </p:sp>
    </p:spTree>
    <p:extLst>
      <p:ext uri="{BB962C8B-B14F-4D97-AF65-F5344CB8AC3E}">
        <p14:creationId xmlns:p14="http://schemas.microsoft.com/office/powerpoint/2010/main" val="3168562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base state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Revise your MT1/MT2 </a:t>
            </a:r>
            <a:r>
              <a:rPr lang="en-US" dirty="0" err="1">
                <a:latin typeface="Courier"/>
                <a:cs typeface="Courier"/>
              </a:rPr>
              <a:t>tb</a:t>
            </a:r>
            <a:r>
              <a:rPr lang="en-US" dirty="0"/>
              <a:t> and </a:t>
            </a:r>
            <a:r>
              <a:rPr lang="en-US" dirty="0" err="1">
                <a:latin typeface="Courier"/>
                <a:cs typeface="Courier"/>
              </a:rPr>
              <a:t>qb</a:t>
            </a:r>
            <a:r>
              <a:rPr lang="en-US" dirty="0"/>
              <a:t> to create a calm, dry, neutral base state.  (Don’t throw your MT2 code away.)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tb</a:t>
            </a:r>
            <a:r>
              <a:rPr lang="en-US" dirty="0">
                <a:latin typeface="Courier"/>
                <a:cs typeface="Courier"/>
              </a:rPr>
              <a:t> = 300.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qb</a:t>
            </a:r>
            <a:r>
              <a:rPr lang="en-US" dirty="0">
                <a:latin typeface="Courier"/>
                <a:cs typeface="Courier"/>
              </a:rPr>
              <a:t> = 0.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ub</a:t>
            </a:r>
            <a:r>
              <a:rPr lang="en-US" dirty="0">
                <a:latin typeface="Courier"/>
                <a:cs typeface="Courier"/>
              </a:rPr>
              <a:t> = 0.</a:t>
            </a:r>
          </a:p>
          <a:p>
            <a:r>
              <a:rPr lang="en-US" dirty="0"/>
              <a:t>Enforce zero-gradient boundary conditions on </a:t>
            </a:r>
            <a:r>
              <a:rPr lang="en-US" dirty="0" err="1">
                <a:latin typeface="Courier"/>
                <a:cs typeface="Courier"/>
              </a:rPr>
              <a:t>tb</a:t>
            </a:r>
            <a:r>
              <a:rPr lang="en-US" dirty="0"/>
              <a:t>, </a:t>
            </a:r>
            <a:r>
              <a:rPr lang="en-US" dirty="0" err="1">
                <a:latin typeface="Courier"/>
                <a:cs typeface="Courier"/>
              </a:rPr>
              <a:t>qb</a:t>
            </a:r>
            <a:r>
              <a:rPr lang="en-US" dirty="0"/>
              <a:t> and </a:t>
            </a:r>
            <a:r>
              <a:rPr lang="en-US" dirty="0" err="1">
                <a:latin typeface="Courier"/>
                <a:cs typeface="Courier"/>
              </a:rPr>
              <a:t>ub</a:t>
            </a:r>
            <a:r>
              <a:rPr lang="en-US" dirty="0"/>
              <a:t>.  </a:t>
            </a:r>
          </a:p>
          <a:p>
            <a:pPr lvl="1"/>
            <a:r>
              <a:rPr lang="en-US" dirty="0"/>
              <a:t>E.g., ensure that </a:t>
            </a:r>
            <a:r>
              <a:rPr lang="en-US" sz="2400" dirty="0">
                <a:latin typeface="Courier"/>
                <a:cs typeface="Courier"/>
              </a:rPr>
              <a:t>tb(1) = tb(2) </a:t>
            </a:r>
            <a:r>
              <a:rPr lang="en-US" dirty="0"/>
              <a:t>and </a:t>
            </a:r>
            <a:r>
              <a:rPr lang="en-US" sz="2400" dirty="0">
                <a:latin typeface="Courier"/>
                <a:cs typeface="Courier"/>
              </a:rPr>
              <a:t>tb(</a:t>
            </a:r>
            <a:r>
              <a:rPr lang="en-US" sz="2400" dirty="0" err="1">
                <a:latin typeface="Courier"/>
                <a:cs typeface="Courier"/>
              </a:rPr>
              <a:t>nz</a:t>
            </a:r>
            <a:r>
              <a:rPr lang="en-US" sz="2400" dirty="0">
                <a:latin typeface="Courier"/>
                <a:cs typeface="Courier"/>
              </a:rPr>
              <a:t>) = tb(nz-1)</a:t>
            </a:r>
            <a:r>
              <a:rPr lang="en-US" dirty="0"/>
              <a:t> [Fortran indexing example]</a:t>
            </a:r>
          </a:p>
          <a:p>
            <a:r>
              <a:rPr lang="en-US" dirty="0"/>
              <a:t>Your MT1/MT2 code will compute the appropriate mean nondimensional pressures and densities, given new sounding.</a:t>
            </a:r>
          </a:p>
          <a:p>
            <a:r>
              <a:rPr lang="en-US" dirty="0"/>
              <a:t>NB: your first real </a:t>
            </a:r>
            <a:r>
              <a:rPr lang="en-US" dirty="0" err="1">
                <a:latin typeface="Courier"/>
                <a:cs typeface="Courier"/>
              </a:rPr>
              <a:t>rhow</a:t>
            </a:r>
            <a:r>
              <a:rPr lang="en-US" dirty="0"/>
              <a:t> should be computed with </a:t>
            </a:r>
            <a:r>
              <a:rPr lang="en-US" dirty="0" err="1">
                <a:latin typeface="Courier"/>
                <a:cs typeface="Courier"/>
              </a:rPr>
              <a:t>psurf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AF37B-B504-B343-BA53-F0BED9AE0D35}" type="slidenum">
              <a:rPr lang="en-US" smtClean="0"/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844518" y="2506729"/>
            <a:ext cx="3100390" cy="646331"/>
          </a:xfrm>
          <a:prstGeom prst="rect">
            <a:avLst/>
          </a:prstGeom>
          <a:solidFill>
            <a:schemeClr val="bg1"/>
          </a:solidFill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Do this after WK sounding</a:t>
            </a:r>
          </a:p>
          <a:p>
            <a:r>
              <a:rPr lang="en-US" dirty="0">
                <a:solidFill>
                  <a:srgbClr val="FF0000"/>
                </a:solidFill>
              </a:rPr>
              <a:t>  but before </a:t>
            </a:r>
            <a:r>
              <a:rPr lang="en-US" dirty="0" err="1">
                <a:solidFill>
                  <a:srgbClr val="FF0000"/>
                </a:solidFill>
              </a:rPr>
              <a:t>calc</a:t>
            </a:r>
            <a:r>
              <a:rPr lang="en-US" dirty="0">
                <a:solidFill>
                  <a:srgbClr val="FF0000"/>
                </a:solidFill>
              </a:rPr>
              <a:t> of </a:t>
            </a:r>
            <a:r>
              <a:rPr lang="en-US" sz="1600" dirty="0" err="1">
                <a:solidFill>
                  <a:srgbClr val="FF0000"/>
                </a:solidFill>
                <a:latin typeface="Courier"/>
                <a:cs typeface="Courier"/>
              </a:rPr>
              <a:t>pib</a:t>
            </a: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, </a:t>
            </a:r>
            <a:r>
              <a:rPr lang="en-US" sz="1600" dirty="0" err="1">
                <a:solidFill>
                  <a:srgbClr val="FF0000"/>
                </a:solidFill>
                <a:latin typeface="Courier"/>
                <a:cs typeface="Courier"/>
              </a:rPr>
              <a:t>rhou</a:t>
            </a:r>
            <a:endParaRPr lang="en-US" sz="1600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6997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6193</TotalTime>
  <Words>3035</Words>
  <Application>Microsoft Macintosh PowerPoint</Application>
  <PresentationFormat>On-screen Show (4:3)</PresentationFormat>
  <Paragraphs>360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Courier</vt:lpstr>
      <vt:lpstr>Symbol</vt:lpstr>
      <vt:lpstr>Office Theme</vt:lpstr>
      <vt:lpstr>Model Task #3:  Grid setup, initial condition and visualization</vt:lpstr>
      <vt:lpstr>Outline</vt:lpstr>
      <vt:lpstr>Model grid</vt:lpstr>
      <vt:lpstr>PowerPoint Presentation</vt:lpstr>
      <vt:lpstr>PowerPoint Presentation</vt:lpstr>
      <vt:lpstr>Model variables - I</vt:lpstr>
      <vt:lpstr>Model variables - II</vt:lpstr>
      <vt:lpstr>Example Fortran code</vt:lpstr>
      <vt:lpstr>Modified base state</vt:lpstr>
      <vt:lpstr>Initial thermal perturbation</vt:lpstr>
      <vt:lpstr>Coding</vt:lpstr>
      <vt:lpstr>Column-major vs. row-major order</vt:lpstr>
      <vt:lpstr>Theory vs. practice in Fortran</vt:lpstr>
      <vt:lpstr>Initial pressure perturbation</vt:lpstr>
      <vt:lpstr>Perturbation hydrostatic equation  (dry atmosphere)</vt:lpstr>
      <vt:lpstr>PowerPoint Presentation</vt:lpstr>
      <vt:lpstr>Initializing the leapfrog scheme</vt:lpstr>
      <vt:lpstr>Visualization</vt:lpstr>
      <vt:lpstr>Programming concept</vt:lpstr>
      <vt:lpstr>PowerPoint Presentation</vt:lpstr>
      <vt:lpstr>PowerPoint Presentation</vt:lpstr>
      <vt:lpstr>PowerPoint Presentation</vt:lpstr>
      <vt:lpstr>The GrADS strategy summary</vt:lpstr>
      <vt:lpstr>PowerPoint Presentation</vt:lpstr>
      <vt:lpstr>GrADS scripts</vt:lpstr>
      <vt:lpstr>PowerPoint Presentation</vt:lpstr>
      <vt:lpstr>PowerPoint Presentation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Task 3:  Grid setup and initial condition</dc:title>
  <dc:creator>Robert Fovell</dc:creator>
  <cp:lastModifiedBy>Fovell, Robert</cp:lastModifiedBy>
  <cp:revision>126</cp:revision>
  <dcterms:created xsi:type="dcterms:W3CDTF">2015-10-13T13:49:58Z</dcterms:created>
  <dcterms:modified xsi:type="dcterms:W3CDTF">2021-10-09T21:04:14Z</dcterms:modified>
</cp:coreProperties>
</file>