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7" r:id="rId3"/>
    <p:sldId id="304" r:id="rId4"/>
    <p:sldId id="283" r:id="rId5"/>
    <p:sldId id="288" r:id="rId6"/>
    <p:sldId id="289" r:id="rId7"/>
    <p:sldId id="290" r:id="rId8"/>
    <p:sldId id="300" r:id="rId9"/>
    <p:sldId id="284" r:id="rId10"/>
    <p:sldId id="285" r:id="rId11"/>
    <p:sldId id="286" r:id="rId12"/>
    <p:sldId id="287" r:id="rId13"/>
    <p:sldId id="294" r:id="rId14"/>
    <p:sldId id="301" r:id="rId15"/>
    <p:sldId id="303" r:id="rId16"/>
    <p:sldId id="292" r:id="rId17"/>
    <p:sldId id="293" r:id="rId18"/>
    <p:sldId id="298" r:id="rId19"/>
    <p:sldId id="296" r:id="rId20"/>
    <p:sldId id="295" r:id="rId21"/>
    <p:sldId id="297" r:id="rId22"/>
    <p:sldId id="299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A4A3A4"/>
          </p15:clr>
        </p15:guide>
        <p15:guide id="2" pos="24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1416" y="192"/>
      </p:cViewPr>
      <p:guideLst>
        <p:guide orient="horz" pos="2482"/>
        <p:guide pos="24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F07B-FD85-FA46-A670-164589F7AF55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F49A-E3EC-F44C-8549-A69F0066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8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80DEB-C18F-BD4D-97D5-9B03AF6B1D28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7197A-F90D-1947-951E-9A295C72B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44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3A3B-B1A0-B942-9EC7-78DCD4DE9DB0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957-AA26-9946-A4CC-80A717BA4B04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1BDC-6125-2A43-B75C-43FF094522B7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2B21-C574-3943-A9D8-9FC79B384B1A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4A15-24C6-2C40-B6AC-A4C96F989659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6130-46BE-E94F-A398-876CFDBB7FA0}" type="datetime1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939F-D60A-9E4D-8945-7531F4B1CE2C}" type="datetime1">
              <a:rPr lang="en-US" smtClean="0"/>
              <a:t>10/13/21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0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E8A6-B5DA-054C-B28A-3ADB7D6CB4A1}" type="datetime1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2D90-8B37-CD40-B282-EB872BAFFD7E}" type="datetime1">
              <a:rPr lang="en-US" smtClean="0"/>
              <a:t>10/13/21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5162-44DD-8348-873B-B8E5F19095A4}" type="datetime1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5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27F-A054-8645-B46C-AE9994F83E19}" type="datetime1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B6B8-60CF-0845-8ED0-F1315301CE4A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kesoft.de/en/image-editing-slideshow-browser-batch-conversion-metadata-and-more-on-your-mac/" TargetMode="External"/><Relationship Id="rId2" Type="http://schemas.openxmlformats.org/officeDocument/2006/relationships/hyperlink" Target="http://www.lcdf.org/gifsicl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Task #4: </a:t>
            </a:r>
            <a:br>
              <a:rPr lang="en-US" dirty="0"/>
            </a:br>
            <a:r>
              <a:rPr lang="en-US" dirty="0"/>
              <a:t>Time stepping and the leapfrog scheme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ATM 562 Fall 2021</a:t>
            </a:r>
          </a:p>
          <a:p>
            <a:r>
              <a:rPr lang="en-US" dirty="0"/>
              <a:t>Fovell</a:t>
            </a:r>
          </a:p>
          <a:p>
            <a:r>
              <a:rPr lang="en-US" dirty="0"/>
              <a:t>(see course notes, Chapter 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FC3-43F9-104D-A56F-01ABBC90AF4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7C472-752A-4F4D-805F-9BA81C587EB8}"/>
              </a:ext>
            </a:extLst>
          </p:cNvPr>
          <p:cNvSpPr txBox="1"/>
          <p:nvPr/>
        </p:nvSpPr>
        <p:spPr>
          <a:xfrm>
            <a:off x="102870" y="6356350"/>
            <a:ext cx="205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Version of 10/13/21</a:t>
            </a:r>
          </a:p>
        </p:txBody>
      </p:sp>
    </p:spTree>
    <p:extLst>
      <p:ext uri="{BB962C8B-B14F-4D97-AF65-F5344CB8AC3E}">
        <p14:creationId xmlns:p14="http://schemas.microsoft.com/office/powerpoint/2010/main" val="274435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e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12" y="374904"/>
            <a:ext cx="5751576" cy="5967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444" y="578556"/>
            <a:ext cx="130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 = 1500 sec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77444" y="1397000"/>
            <a:ext cx="24976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47177" y="2396067"/>
            <a:ext cx="1" cy="276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14890" y="2156176"/>
            <a:ext cx="2248661" cy="220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0444" y="2396067"/>
            <a:ext cx="2738588" cy="92333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 short wavelength</a:t>
            </a:r>
          </a:p>
          <a:p>
            <a:r>
              <a:rPr lang="en-US" dirty="0"/>
              <a:t> components are moving in</a:t>
            </a:r>
          </a:p>
          <a:p>
            <a:r>
              <a:rPr lang="en-US" dirty="0"/>
              <a:t> the wrong direction!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66" y="6411033"/>
            <a:ext cx="670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 contours: LF solution.  Shading and red contours: true solution</a:t>
            </a:r>
          </a:p>
        </p:txBody>
      </p:sp>
    </p:spTree>
    <p:extLst>
      <p:ext uri="{BB962C8B-B14F-4D97-AF65-F5344CB8AC3E}">
        <p14:creationId xmlns:p14="http://schemas.microsoft.com/office/powerpoint/2010/main" val="150630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e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12" y="371856"/>
            <a:ext cx="5754624" cy="5971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444" y="578556"/>
            <a:ext cx="130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 = 3000 sec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66" y="6411033"/>
            <a:ext cx="670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 contours: LF solution.  Shading and red contours: true solution</a:t>
            </a:r>
          </a:p>
        </p:txBody>
      </p:sp>
    </p:spTree>
    <p:extLst>
      <p:ext uri="{BB962C8B-B14F-4D97-AF65-F5344CB8AC3E}">
        <p14:creationId xmlns:p14="http://schemas.microsoft.com/office/powerpoint/2010/main" val="278266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e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" y="371856"/>
            <a:ext cx="5751576" cy="5967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444" y="578556"/>
            <a:ext cx="130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 = 4500 sec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4093" y="4569883"/>
            <a:ext cx="3081293" cy="92333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Maybe a bit of amplitude error</a:t>
            </a:r>
          </a:p>
          <a:p>
            <a:r>
              <a:rPr lang="en-US" dirty="0"/>
              <a:t>Some phase error (lag)</a:t>
            </a:r>
          </a:p>
          <a:p>
            <a:r>
              <a:rPr lang="en-US" dirty="0"/>
              <a:t>More dispersion error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66" y="6411033"/>
            <a:ext cx="670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 contours: LF solution.  Shading and red contours: true solution</a:t>
            </a:r>
          </a:p>
        </p:txBody>
      </p:sp>
    </p:spTree>
    <p:extLst>
      <p:ext uri="{BB962C8B-B14F-4D97-AF65-F5344CB8AC3E}">
        <p14:creationId xmlns:p14="http://schemas.microsoft.com/office/powerpoint/2010/main" val="90505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cone_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88776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111" y="210445"/>
            <a:ext cx="333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Animation (frames every 100 sec)</a:t>
            </a:r>
          </a:p>
        </p:txBody>
      </p:sp>
    </p:spTree>
    <p:extLst>
      <p:ext uri="{BB962C8B-B14F-4D97-AF65-F5344CB8AC3E}">
        <p14:creationId xmlns:p14="http://schemas.microsoft.com/office/powerpoint/2010/main" val="411738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the exact solution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Saved in </a:t>
            </a:r>
            <a:r>
              <a:rPr lang="en-US" sz="2800" dirty="0">
                <a:latin typeface="Courier" pitchFamily="2" charset="0"/>
              </a:rPr>
              <a:t>qv</a:t>
            </a:r>
            <a:r>
              <a:rPr lang="en-US" dirty="0"/>
              <a:t> array in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exact_cone_conce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51" y="1538109"/>
            <a:ext cx="6057900" cy="45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089" y="4432728"/>
            <a:ext cx="33989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xi</a:t>
            </a:r>
            <a:r>
              <a:rPr lang="en-US" dirty="0"/>
              <a:t> = a grid point in</a:t>
            </a:r>
          </a:p>
          <a:p>
            <a:r>
              <a:rPr lang="en-US" dirty="0"/>
              <a:t>  the domain</a:t>
            </a:r>
          </a:p>
          <a:p>
            <a:r>
              <a:rPr lang="en-US" b="1" i="1" dirty="0" err="1"/>
              <a:t>xloc</a:t>
            </a:r>
            <a:r>
              <a:rPr lang="en-US" dirty="0"/>
              <a:t> = distance to</a:t>
            </a:r>
          </a:p>
          <a:p>
            <a:r>
              <a:rPr lang="en-US" dirty="0"/>
              <a:t>  cone centroid (</a:t>
            </a:r>
            <a:r>
              <a:rPr lang="en-US" dirty="0" err="1"/>
              <a:t>xmid</a:t>
            </a:r>
            <a:r>
              <a:rPr lang="en-US" dirty="0"/>
              <a:t>)</a:t>
            </a:r>
          </a:p>
          <a:p>
            <a:r>
              <a:rPr lang="en-US" b="1" i="1" dirty="0" err="1"/>
              <a:t>xlocmirror</a:t>
            </a:r>
            <a:r>
              <a:rPr lang="en-US" dirty="0"/>
              <a:t> = distance to</a:t>
            </a:r>
          </a:p>
          <a:p>
            <a:r>
              <a:rPr lang="en-US" dirty="0"/>
              <a:t>  cone’s mirror image (</a:t>
            </a:r>
            <a:r>
              <a:rPr lang="en-US" dirty="0" err="1"/>
              <a:t>xmidmirror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i="1" dirty="0"/>
              <a:t>Take minimum of </a:t>
            </a:r>
            <a:r>
              <a:rPr lang="en-US" i="1" dirty="0" err="1"/>
              <a:t>xloc</a:t>
            </a:r>
            <a:r>
              <a:rPr lang="en-US" i="1" dirty="0"/>
              <a:t>, </a:t>
            </a:r>
            <a:r>
              <a:rPr lang="en-US" i="1" dirty="0" err="1"/>
              <a:t>xlocmirror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07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2333"/>
            <a:ext cx="9050074" cy="6001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c ----------------------------------------------------------------------</a:t>
            </a:r>
          </a:p>
          <a:p>
            <a:r>
              <a:rPr lang="en-US" sz="1600" dirty="0">
                <a:latin typeface="Courier"/>
                <a:cs typeface="Courier"/>
              </a:rPr>
              <a:t>c exact solution</a:t>
            </a:r>
          </a:p>
          <a:p>
            <a:r>
              <a:rPr lang="en-US" sz="1600" dirty="0">
                <a:latin typeface="Courier"/>
                <a:cs typeface="Courier"/>
              </a:rPr>
              <a:t>c ----------------------------------------------------------------------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xmid</a:t>
            </a:r>
            <a:r>
              <a:rPr lang="en-US" sz="1600" dirty="0">
                <a:latin typeface="Courier"/>
                <a:cs typeface="Courier"/>
              </a:rPr>
              <a:t>=dx*(nx+1)/2+cx*n*</a:t>
            </a:r>
            <a:r>
              <a:rPr lang="en-US" sz="1600" dirty="0" err="1">
                <a:latin typeface="Courier"/>
                <a:cs typeface="Courier"/>
              </a:rPr>
              <a:t>dt</a:t>
            </a:r>
            <a:r>
              <a:rPr lang="en-US" sz="1600" dirty="0">
                <a:latin typeface="Courier"/>
                <a:cs typeface="Courier"/>
              </a:rPr>
              <a:t>			! Departure of cone centroid 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zmid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dz</a:t>
            </a:r>
            <a:r>
              <a:rPr lang="en-US" sz="1600" dirty="0">
                <a:latin typeface="Courier"/>
                <a:cs typeface="Courier"/>
              </a:rPr>
              <a:t>*(nz+1)/2+cz*n*</a:t>
            </a:r>
            <a:r>
              <a:rPr lang="en-US" sz="1600" dirty="0" err="1">
                <a:latin typeface="Courier"/>
                <a:cs typeface="Courier"/>
              </a:rPr>
              <a:t>dt</a:t>
            </a:r>
            <a:r>
              <a:rPr lang="en-US" sz="1600" dirty="0">
                <a:latin typeface="Courier"/>
                <a:cs typeface="Courier"/>
              </a:rPr>
              <a:t>			! from initial position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if(</a:t>
            </a:r>
            <a:r>
              <a:rPr lang="en-US" sz="1600" dirty="0" err="1">
                <a:latin typeface="Courier"/>
                <a:cs typeface="Courier"/>
              </a:rPr>
              <a:t>xmid.ge.nx</a:t>
            </a:r>
            <a:r>
              <a:rPr lang="en-US" sz="1600" dirty="0">
                <a:latin typeface="Courier"/>
                <a:cs typeface="Courier"/>
              </a:rPr>
              <a:t>*dx) </a:t>
            </a:r>
            <a:r>
              <a:rPr lang="en-US" sz="1600" dirty="0" err="1">
                <a:latin typeface="Courier"/>
                <a:cs typeface="Courier"/>
              </a:rPr>
              <a:t>xmid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xmid</a:t>
            </a:r>
            <a:r>
              <a:rPr lang="en-US" sz="1600" dirty="0">
                <a:latin typeface="Courier"/>
                <a:cs typeface="Courier"/>
              </a:rPr>
              <a:t>-(nx-2)*dx	! Passing the periodic</a:t>
            </a:r>
          </a:p>
          <a:p>
            <a:r>
              <a:rPr lang="en-US" sz="1600" dirty="0">
                <a:latin typeface="Courier"/>
                <a:cs typeface="Courier"/>
              </a:rPr>
              <a:t>      if(</a:t>
            </a:r>
            <a:r>
              <a:rPr lang="en-US" sz="1600" dirty="0" err="1">
                <a:latin typeface="Courier"/>
                <a:cs typeface="Courier"/>
              </a:rPr>
              <a:t>zmid.ge.nz</a:t>
            </a:r>
            <a:r>
              <a:rPr lang="en-US" sz="1600" dirty="0">
                <a:latin typeface="Courier"/>
                <a:cs typeface="Courier"/>
              </a:rPr>
              <a:t>*</a:t>
            </a:r>
            <a:r>
              <a:rPr lang="en-US" sz="1600" dirty="0" err="1">
                <a:latin typeface="Courier"/>
                <a:cs typeface="Courier"/>
              </a:rPr>
              <a:t>dz</a:t>
            </a:r>
            <a:r>
              <a:rPr lang="en-US" sz="1600" dirty="0">
                <a:latin typeface="Courier"/>
                <a:cs typeface="Courier"/>
              </a:rPr>
              <a:t>) </a:t>
            </a:r>
            <a:r>
              <a:rPr lang="en-US" sz="1600" dirty="0" err="1">
                <a:latin typeface="Courier"/>
                <a:cs typeface="Courier"/>
              </a:rPr>
              <a:t>zmid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zmid</a:t>
            </a:r>
            <a:r>
              <a:rPr lang="en-US" sz="1600" dirty="0">
                <a:latin typeface="Courier"/>
                <a:cs typeface="Courier"/>
              </a:rPr>
              <a:t>-(nz-2)*</a:t>
            </a:r>
            <a:r>
              <a:rPr lang="en-US" sz="1600" dirty="0" err="1">
                <a:latin typeface="Courier"/>
                <a:cs typeface="Courier"/>
              </a:rPr>
              <a:t>dz</a:t>
            </a:r>
            <a:r>
              <a:rPr lang="en-US" sz="1600" dirty="0">
                <a:latin typeface="Courier"/>
                <a:cs typeface="Courier"/>
              </a:rPr>
              <a:t>	! boundary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if(</a:t>
            </a:r>
            <a:r>
              <a:rPr lang="en-US" sz="1600" dirty="0" err="1">
                <a:latin typeface="Courier"/>
                <a:cs typeface="Courier"/>
              </a:rPr>
              <a:t>xmid.gt.dx</a:t>
            </a:r>
            <a:r>
              <a:rPr lang="en-US" sz="1600" dirty="0">
                <a:latin typeface="Courier"/>
                <a:cs typeface="Courier"/>
              </a:rPr>
              <a:t>*(nx+1)/2) then		! The cone’s “mirror” location</a:t>
            </a:r>
          </a:p>
          <a:p>
            <a:r>
              <a:rPr lang="en-US" sz="1600" dirty="0">
                <a:latin typeface="Courier"/>
                <a:cs typeface="Courier"/>
              </a:rPr>
              <a:t>        </a:t>
            </a:r>
            <a:r>
              <a:rPr lang="en-US" sz="1600" dirty="0" err="1">
                <a:latin typeface="Courier"/>
                <a:cs typeface="Courier"/>
              </a:rPr>
              <a:t>xmidmirror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xmid</a:t>
            </a:r>
            <a:r>
              <a:rPr lang="en-US" sz="1600" dirty="0">
                <a:latin typeface="Courier"/>
                <a:cs typeface="Courier"/>
              </a:rPr>
              <a:t>-(nx-2)*dx			! on other side of periodic</a:t>
            </a:r>
          </a:p>
          <a:p>
            <a:r>
              <a:rPr lang="en-US" sz="1600" dirty="0">
                <a:latin typeface="Courier"/>
                <a:cs typeface="Courier"/>
              </a:rPr>
              <a:t>      else									! boundary</a:t>
            </a:r>
          </a:p>
          <a:p>
            <a:r>
              <a:rPr lang="en-US" sz="1600" dirty="0">
                <a:latin typeface="Courier"/>
                <a:cs typeface="Courier"/>
              </a:rPr>
              <a:t>        </a:t>
            </a:r>
            <a:r>
              <a:rPr lang="en-US" sz="1600" dirty="0" err="1">
                <a:latin typeface="Courier"/>
                <a:cs typeface="Courier"/>
              </a:rPr>
              <a:t>xmidmirror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xmid</a:t>
            </a:r>
            <a:r>
              <a:rPr lang="en-US" sz="1600" dirty="0">
                <a:latin typeface="Courier"/>
                <a:cs typeface="Courier"/>
              </a:rPr>
              <a:t>+(nx-2)*dx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endif</a:t>
            </a:r>
            <a:r>
              <a:rPr lang="en-US" sz="1600" dirty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     if(</a:t>
            </a:r>
            <a:r>
              <a:rPr lang="en-US" sz="1600" dirty="0" err="1">
                <a:latin typeface="Courier"/>
                <a:cs typeface="Courier"/>
              </a:rPr>
              <a:t>zmid.gt.dz</a:t>
            </a:r>
            <a:r>
              <a:rPr lang="en-US" sz="1600" dirty="0">
                <a:latin typeface="Courier"/>
                <a:cs typeface="Courier"/>
              </a:rPr>
              <a:t>*(nz+1)/2) then</a:t>
            </a:r>
          </a:p>
          <a:p>
            <a:r>
              <a:rPr lang="en-US" sz="1600" dirty="0">
                <a:latin typeface="Courier"/>
                <a:cs typeface="Courier"/>
              </a:rPr>
              <a:t>        </a:t>
            </a:r>
            <a:r>
              <a:rPr lang="en-US" sz="1600" dirty="0" err="1">
                <a:latin typeface="Courier"/>
                <a:cs typeface="Courier"/>
              </a:rPr>
              <a:t>zmidmirror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zmid</a:t>
            </a:r>
            <a:r>
              <a:rPr lang="en-US" sz="1600" dirty="0">
                <a:latin typeface="Courier"/>
                <a:cs typeface="Courier"/>
              </a:rPr>
              <a:t>-(nz-2)*</a:t>
            </a:r>
            <a:r>
              <a:rPr lang="en-US" sz="1600" dirty="0" err="1">
                <a:latin typeface="Courier"/>
                <a:cs typeface="Courier"/>
              </a:rPr>
              <a:t>dz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else</a:t>
            </a:r>
          </a:p>
          <a:p>
            <a:r>
              <a:rPr lang="en-US" sz="1600" dirty="0">
                <a:latin typeface="Courier"/>
                <a:cs typeface="Courier"/>
              </a:rPr>
              <a:t>        </a:t>
            </a:r>
            <a:r>
              <a:rPr lang="en-US" sz="1600" dirty="0" err="1">
                <a:latin typeface="Courier"/>
                <a:cs typeface="Courier"/>
              </a:rPr>
              <a:t>zmidmirror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zmid</a:t>
            </a:r>
            <a:r>
              <a:rPr lang="en-US" sz="1600" dirty="0">
                <a:latin typeface="Courier"/>
                <a:cs typeface="Courier"/>
              </a:rPr>
              <a:t>+(nz-2)*</a:t>
            </a:r>
            <a:r>
              <a:rPr lang="en-US" sz="1600" dirty="0" err="1">
                <a:latin typeface="Courier"/>
                <a:cs typeface="Courier"/>
              </a:rPr>
              <a:t>dz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endif</a:t>
            </a:r>
            <a:r>
              <a:rPr lang="en-US" sz="1600" dirty="0">
                <a:latin typeface="Courier"/>
                <a:cs typeface="Courier"/>
              </a:rPr>
              <a:t> 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qv=0.               					! start with a clean slate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6170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42333"/>
            <a:ext cx="9045222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c ----------------------------------------------------------------------</a:t>
            </a:r>
          </a:p>
          <a:p>
            <a:r>
              <a:rPr lang="en-US" sz="1600" dirty="0">
                <a:latin typeface="Courier"/>
                <a:cs typeface="Courier"/>
              </a:rPr>
              <a:t>c exact solution (continued)</a:t>
            </a:r>
          </a:p>
          <a:p>
            <a:r>
              <a:rPr lang="en-US" sz="1600" dirty="0">
                <a:latin typeface="Courier"/>
                <a:cs typeface="Courier"/>
              </a:rPr>
              <a:t>c ----------------------------------------------------------------------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do 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=2,nx-1</a:t>
            </a:r>
          </a:p>
          <a:p>
            <a:r>
              <a:rPr lang="en-US" sz="1600" dirty="0">
                <a:latin typeface="Courier"/>
                <a:cs typeface="Courier"/>
              </a:rPr>
              <a:t>      do k=2,nz-1</a:t>
            </a:r>
          </a:p>
          <a:p>
            <a:r>
              <a:rPr lang="en-US" sz="1600" dirty="0">
                <a:latin typeface="Courier"/>
                <a:cs typeface="Courier"/>
              </a:rPr>
              <a:t>       xi=float(</a:t>
            </a:r>
            <a:r>
              <a:rPr lang="en-US" sz="1600" dirty="0" err="1">
                <a:latin typeface="Courier"/>
                <a:cs typeface="Courier"/>
              </a:rPr>
              <a:t>i</a:t>
            </a:r>
            <a:r>
              <a:rPr lang="en-US" sz="1600" dirty="0">
                <a:latin typeface="Courier"/>
                <a:cs typeface="Courier"/>
              </a:rPr>
              <a:t>)*dx							! Current location</a:t>
            </a:r>
          </a:p>
          <a:p>
            <a:r>
              <a:rPr lang="en-US" sz="1600" dirty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zk</a:t>
            </a:r>
            <a:r>
              <a:rPr lang="en-US" sz="1600" dirty="0">
                <a:latin typeface="Courier"/>
                <a:cs typeface="Courier"/>
              </a:rPr>
              <a:t>=float(k)*</a:t>
            </a:r>
            <a:r>
              <a:rPr lang="en-US" sz="1600" dirty="0" err="1">
                <a:latin typeface="Courier"/>
                <a:cs typeface="Courier"/>
              </a:rPr>
              <a:t>dz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 </a:t>
            </a:r>
          </a:p>
          <a:p>
            <a:r>
              <a:rPr lang="en-US" sz="1600" dirty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xloc</a:t>
            </a:r>
            <a:r>
              <a:rPr lang="en-US" sz="1600" dirty="0">
                <a:latin typeface="Courier"/>
                <a:cs typeface="Courier"/>
              </a:rPr>
              <a:t>=((xi-</a:t>
            </a:r>
            <a:r>
              <a:rPr lang="en-US" sz="1600" dirty="0" err="1">
                <a:latin typeface="Courier"/>
                <a:cs typeface="Courier"/>
              </a:rPr>
              <a:t>xmid</a:t>
            </a:r>
            <a:r>
              <a:rPr lang="en-US" sz="1600" dirty="0">
                <a:latin typeface="Courier"/>
                <a:cs typeface="Courier"/>
              </a:rPr>
              <a:t>)/</a:t>
            </a:r>
            <a:r>
              <a:rPr lang="en-US" sz="1600" dirty="0" err="1">
                <a:latin typeface="Courier"/>
                <a:cs typeface="Courier"/>
              </a:rPr>
              <a:t>radx</a:t>
            </a:r>
            <a:r>
              <a:rPr lang="en-US" sz="1600" dirty="0">
                <a:latin typeface="Courier"/>
                <a:cs typeface="Courier"/>
              </a:rPr>
              <a:t>)**2				! Location relative to</a:t>
            </a:r>
          </a:p>
          <a:p>
            <a:r>
              <a:rPr lang="en-US" sz="1600" dirty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zloc</a:t>
            </a:r>
            <a:r>
              <a:rPr lang="en-US" sz="1600" dirty="0">
                <a:latin typeface="Courier"/>
                <a:cs typeface="Courier"/>
              </a:rPr>
              <a:t>=((</a:t>
            </a:r>
            <a:r>
              <a:rPr lang="en-US" sz="1600" dirty="0" err="1">
                <a:latin typeface="Courier"/>
                <a:cs typeface="Courier"/>
              </a:rPr>
              <a:t>zk-zmid</a:t>
            </a:r>
            <a:r>
              <a:rPr lang="en-US" sz="1600" dirty="0">
                <a:latin typeface="Courier"/>
                <a:cs typeface="Courier"/>
              </a:rPr>
              <a:t>)/</a:t>
            </a:r>
            <a:r>
              <a:rPr lang="en-US" sz="1600" dirty="0" err="1">
                <a:latin typeface="Courier"/>
                <a:cs typeface="Courier"/>
              </a:rPr>
              <a:t>radz</a:t>
            </a:r>
            <a:r>
              <a:rPr lang="en-US" sz="1600" dirty="0">
                <a:latin typeface="Courier"/>
                <a:cs typeface="Courier"/>
              </a:rPr>
              <a:t>)**2				! domain midpoint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xlocmirror</a:t>
            </a:r>
            <a:r>
              <a:rPr lang="en-US" sz="1600" dirty="0">
                <a:latin typeface="Courier"/>
                <a:cs typeface="Courier"/>
              </a:rPr>
              <a:t>=((</a:t>
            </a:r>
            <a:r>
              <a:rPr lang="en-US" sz="1600" dirty="0" err="1">
                <a:latin typeface="Courier"/>
                <a:cs typeface="Courier"/>
              </a:rPr>
              <a:t>xmidmirror</a:t>
            </a:r>
            <a:r>
              <a:rPr lang="en-US" sz="1600" dirty="0">
                <a:latin typeface="Courier"/>
                <a:cs typeface="Courier"/>
              </a:rPr>
              <a:t>-xi)/</a:t>
            </a:r>
            <a:r>
              <a:rPr lang="en-US" sz="1600" dirty="0" err="1">
                <a:latin typeface="Courier"/>
                <a:cs typeface="Courier"/>
              </a:rPr>
              <a:t>radx</a:t>
            </a:r>
            <a:r>
              <a:rPr lang="en-US" sz="1600" dirty="0">
                <a:latin typeface="Courier"/>
                <a:cs typeface="Courier"/>
              </a:rPr>
              <a:t>)**2	! Mirror beyond the</a:t>
            </a:r>
          </a:p>
          <a:p>
            <a:r>
              <a:rPr lang="en-US" sz="1600" dirty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zlocmirror</a:t>
            </a:r>
            <a:r>
              <a:rPr lang="en-US" sz="1600" dirty="0">
                <a:latin typeface="Courier"/>
                <a:cs typeface="Courier"/>
              </a:rPr>
              <a:t>=((</a:t>
            </a:r>
            <a:r>
              <a:rPr lang="en-US" sz="1600" dirty="0" err="1">
                <a:latin typeface="Courier"/>
                <a:cs typeface="Courier"/>
              </a:rPr>
              <a:t>zmidmirror-zk</a:t>
            </a:r>
            <a:r>
              <a:rPr lang="en-US" sz="1600" dirty="0">
                <a:latin typeface="Courier"/>
                <a:cs typeface="Courier"/>
              </a:rPr>
              <a:t>)/</a:t>
            </a:r>
            <a:r>
              <a:rPr lang="en-US" sz="1600" dirty="0" err="1">
                <a:latin typeface="Courier"/>
                <a:cs typeface="Courier"/>
              </a:rPr>
              <a:t>radz</a:t>
            </a:r>
            <a:r>
              <a:rPr lang="en-US" sz="1600" dirty="0">
                <a:latin typeface="Courier"/>
                <a:cs typeface="Courier"/>
              </a:rPr>
              <a:t>)**2	! periodic boundary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xloc</a:t>
            </a:r>
            <a:r>
              <a:rPr lang="en-US" sz="1600" dirty="0">
                <a:latin typeface="Courier"/>
                <a:cs typeface="Courier"/>
              </a:rPr>
              <a:t>=amin1(</a:t>
            </a:r>
            <a:r>
              <a:rPr lang="en-US" sz="1600" dirty="0" err="1">
                <a:latin typeface="Courier"/>
                <a:cs typeface="Courier"/>
              </a:rPr>
              <a:t>xloc,xlocmirror</a:t>
            </a:r>
            <a:r>
              <a:rPr lang="en-US" sz="1600" dirty="0">
                <a:latin typeface="Courier"/>
                <a:cs typeface="Courier"/>
              </a:rPr>
              <a:t>)			! Make sure location is</a:t>
            </a:r>
          </a:p>
          <a:p>
            <a:r>
              <a:rPr lang="en-US" sz="1600" dirty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zloc</a:t>
            </a:r>
            <a:r>
              <a:rPr lang="en-US" sz="1600" dirty="0">
                <a:latin typeface="Courier"/>
                <a:cs typeface="Courier"/>
              </a:rPr>
              <a:t>=amin1(</a:t>
            </a:r>
            <a:r>
              <a:rPr lang="en-US" sz="1600" dirty="0" err="1">
                <a:latin typeface="Courier"/>
                <a:cs typeface="Courier"/>
              </a:rPr>
              <a:t>zloc,zlocmirror</a:t>
            </a:r>
            <a:r>
              <a:rPr lang="en-US" sz="1600" dirty="0">
                <a:latin typeface="Courier"/>
                <a:cs typeface="Courier"/>
              </a:rPr>
              <a:t>)			! in the domain</a:t>
            </a:r>
          </a:p>
          <a:p>
            <a:r>
              <a:rPr lang="en-US" sz="1600" dirty="0">
                <a:latin typeface="Courier"/>
                <a:cs typeface="Courier"/>
              </a:rPr>
              <a:t>       rad=</a:t>
            </a:r>
            <a:r>
              <a:rPr lang="en-US" sz="1600" dirty="0" err="1">
                <a:latin typeface="Courier"/>
                <a:cs typeface="Courier"/>
              </a:rPr>
              <a:t>sqrt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xloc+zloc</a:t>
            </a:r>
            <a:r>
              <a:rPr lang="en-US" sz="1600" dirty="0">
                <a:latin typeface="Courier"/>
                <a:cs typeface="Courier"/>
              </a:rPr>
              <a:t>)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 if(rad.lt.1.) qv(</a:t>
            </a:r>
            <a:r>
              <a:rPr lang="en-US" sz="1600" dirty="0" err="1">
                <a:latin typeface="Courier"/>
                <a:cs typeface="Courier"/>
              </a:rPr>
              <a:t>i,k</a:t>
            </a:r>
            <a:r>
              <a:rPr lang="en-US" sz="1600" dirty="0">
                <a:latin typeface="Courier"/>
                <a:cs typeface="Courier"/>
              </a:rPr>
              <a:t>)=.5*</a:t>
            </a:r>
            <a:r>
              <a:rPr lang="en-US" sz="1600" dirty="0" err="1">
                <a:latin typeface="Courier"/>
                <a:cs typeface="Courier"/>
              </a:rPr>
              <a:t>delt</a:t>
            </a:r>
            <a:r>
              <a:rPr lang="en-US" sz="1600" dirty="0">
                <a:latin typeface="Courier"/>
                <a:cs typeface="Courier"/>
              </a:rPr>
              <a:t>*(</a:t>
            </a:r>
            <a:r>
              <a:rPr lang="en-US" sz="1600" dirty="0" err="1">
                <a:latin typeface="Courier"/>
                <a:cs typeface="Courier"/>
              </a:rPr>
              <a:t>cos</a:t>
            </a:r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trigpi</a:t>
            </a:r>
            <a:r>
              <a:rPr lang="en-US" sz="1600" dirty="0">
                <a:latin typeface="Courier"/>
                <a:cs typeface="Courier"/>
              </a:rPr>
              <a:t>*rad)+1.) ! Exact soln.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enddo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     </a:t>
            </a:r>
            <a:r>
              <a:rPr lang="en-US" sz="1600" dirty="0" err="1">
                <a:latin typeface="Courier"/>
                <a:cs typeface="Courier"/>
              </a:rPr>
              <a:t>enddo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9338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GrADS</a:t>
            </a:r>
            <a:r>
              <a:rPr lang="en-US" dirty="0"/>
              <a:t> script for making animations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2334"/>
            <a:ext cx="7941898" cy="677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* example </a:t>
            </a:r>
            <a:r>
              <a:rPr lang="en-US" sz="1400" dirty="0" err="1">
                <a:latin typeface="Courier"/>
                <a:cs typeface="Courier"/>
              </a:rPr>
              <a:t>GrADS</a:t>
            </a:r>
            <a:r>
              <a:rPr lang="en-US" sz="1400" dirty="0">
                <a:latin typeface="Courier"/>
                <a:cs typeface="Courier"/>
              </a:rPr>
              <a:t> plot script for model task 4</a:t>
            </a:r>
          </a:p>
          <a:p>
            <a:r>
              <a:rPr lang="en-US" sz="1400" dirty="0">
                <a:latin typeface="Courier"/>
                <a:cs typeface="Courier"/>
              </a:rPr>
              <a:t>* this version can save individual frames as </a:t>
            </a:r>
            <a:r>
              <a:rPr lang="en-US" sz="1400" dirty="0" err="1">
                <a:latin typeface="Courier"/>
                <a:cs typeface="Courier"/>
              </a:rPr>
              <a:t>png</a:t>
            </a:r>
            <a:r>
              <a:rPr lang="en-US" sz="1400" dirty="0">
                <a:latin typeface="Courier"/>
                <a:cs typeface="Courier"/>
              </a:rPr>
              <a:t> images</a:t>
            </a:r>
          </a:p>
          <a:p>
            <a:r>
              <a:rPr lang="en-US" sz="1400" dirty="0">
                <a:latin typeface="Courier"/>
                <a:cs typeface="Courier"/>
              </a:rPr>
              <a:t>* ATM562</a:t>
            </a:r>
          </a:p>
          <a:p>
            <a:r>
              <a:rPr lang="en-US" sz="1400" dirty="0">
                <a:latin typeface="Courier"/>
                <a:cs typeface="Courier"/>
              </a:rPr>
              <a:t>* http://</a:t>
            </a:r>
            <a:r>
              <a:rPr lang="en-US" sz="1400" dirty="0" err="1">
                <a:latin typeface="Courier"/>
                <a:cs typeface="Courier"/>
              </a:rPr>
              <a:t>www.atmos.albany.edu</a:t>
            </a:r>
            <a:r>
              <a:rPr lang="en-US" sz="1400" dirty="0">
                <a:latin typeface="Courier"/>
                <a:cs typeface="Courier"/>
              </a:rPr>
              <a:t>/</a:t>
            </a:r>
            <a:r>
              <a:rPr lang="en-US" sz="1400" dirty="0" err="1">
                <a:latin typeface="Courier"/>
                <a:cs typeface="Courier"/>
              </a:rPr>
              <a:t>facstaff</a:t>
            </a:r>
            <a:r>
              <a:rPr lang="en-US" sz="1400" dirty="0">
                <a:latin typeface="Courier"/>
                <a:cs typeface="Courier"/>
              </a:rPr>
              <a:t>/</a:t>
            </a:r>
            <a:r>
              <a:rPr lang="en-US" sz="1400" dirty="0" err="1">
                <a:latin typeface="Courier"/>
                <a:cs typeface="Courier"/>
              </a:rPr>
              <a:t>rfovell</a:t>
            </a:r>
            <a:r>
              <a:rPr lang="en-US" sz="1400" dirty="0">
                <a:latin typeface="Courier"/>
                <a:cs typeface="Courier"/>
              </a:rPr>
              <a:t>/ATM562/</a:t>
            </a:r>
            <a:r>
              <a:rPr lang="en-US" sz="1400" b="1" dirty="0" err="1">
                <a:latin typeface="Courier"/>
                <a:cs typeface="Courier"/>
              </a:rPr>
              <a:t>plot_cone_movie.gs</a:t>
            </a:r>
            <a:endParaRPr lang="en-US" sz="1400" b="1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version of 10/9/2018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'set display color white'</a:t>
            </a:r>
          </a:p>
          <a:p>
            <a:r>
              <a:rPr lang="en-US" sz="1400" dirty="0">
                <a:latin typeface="Courier"/>
                <a:cs typeface="Courier"/>
              </a:rPr>
              <a:t>'clear'</a:t>
            </a:r>
          </a:p>
          <a:p>
            <a:r>
              <a:rPr lang="en-US" sz="1400" dirty="0">
                <a:latin typeface="Courier"/>
                <a:cs typeface="Courier"/>
              </a:rPr>
              <a:t>'run </a:t>
            </a:r>
            <a:r>
              <a:rPr lang="en-US" sz="1400" dirty="0" err="1">
                <a:latin typeface="Courier"/>
                <a:cs typeface="Courier"/>
              </a:rPr>
              <a:t>rgbset.gs</a:t>
            </a:r>
            <a:r>
              <a:rPr lang="en-US" sz="1400" dirty="0">
                <a:latin typeface="Courier"/>
                <a:cs typeface="Courier"/>
              </a:rPr>
              <a:t>'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display parameters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mproj</a:t>
            </a:r>
            <a:r>
              <a:rPr lang="en-US" sz="1400" dirty="0">
                <a:latin typeface="Courier"/>
                <a:cs typeface="Courier"/>
              </a:rPr>
              <a:t> off'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vpage</a:t>
            </a:r>
            <a:r>
              <a:rPr lang="en-US" sz="1400" dirty="0">
                <a:latin typeface="Courier"/>
                <a:cs typeface="Courier"/>
              </a:rPr>
              <a:t> 0. 8.5 0. 8.5'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parea</a:t>
            </a:r>
            <a:r>
              <a:rPr lang="en-US" sz="1400" dirty="0">
                <a:latin typeface="Courier"/>
                <a:cs typeface="Courier"/>
              </a:rPr>
              <a:t> 1 7.5 1 7.5'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save individual plots as </a:t>
            </a:r>
            <a:r>
              <a:rPr lang="en-US" sz="1400" dirty="0" err="1">
                <a:latin typeface="Courier"/>
                <a:cs typeface="Courier"/>
              </a:rPr>
              <a:t>png</a:t>
            </a:r>
            <a:r>
              <a:rPr lang="en-US" sz="1400" dirty="0">
                <a:latin typeface="Courier"/>
                <a:cs typeface="Courier"/>
              </a:rPr>
              <a:t> images?</a:t>
            </a:r>
          </a:p>
          <a:p>
            <a:r>
              <a:rPr lang="en-US" sz="1400" dirty="0">
                <a:latin typeface="Courier"/>
                <a:cs typeface="Courier"/>
              </a:rPr>
              <a:t>say 'Create </a:t>
            </a:r>
            <a:r>
              <a:rPr lang="en-US" sz="1400" dirty="0" err="1">
                <a:latin typeface="Courier"/>
                <a:cs typeface="Courier"/>
              </a:rPr>
              <a:t>png</a:t>
            </a:r>
            <a:r>
              <a:rPr lang="en-US" sz="1400" dirty="0">
                <a:latin typeface="Courier"/>
                <a:cs typeface="Courier"/>
              </a:rPr>
              <a:t> images? (1=yes ; 0=no)'</a:t>
            </a:r>
          </a:p>
          <a:p>
            <a:r>
              <a:rPr lang="en-US" sz="1400" dirty="0">
                <a:latin typeface="Courier"/>
                <a:cs typeface="Courier"/>
              </a:rPr>
              <a:t>pull </a:t>
            </a:r>
            <a:r>
              <a:rPr lang="en-US" sz="1400" dirty="0" err="1">
                <a:latin typeface="Courier"/>
                <a:cs typeface="Courier"/>
              </a:rPr>
              <a:t>ans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find final time in grads file</a:t>
            </a:r>
          </a:p>
          <a:p>
            <a:r>
              <a:rPr lang="en-US" sz="1400" dirty="0">
                <a:latin typeface="Courier"/>
                <a:cs typeface="Courier"/>
              </a:rPr>
              <a:t>frame = 1</a:t>
            </a:r>
          </a:p>
          <a:p>
            <a:r>
              <a:rPr lang="en-US" sz="1400" dirty="0">
                <a:latin typeface="Courier"/>
                <a:cs typeface="Courier"/>
              </a:rPr>
              <a:t>'q file'</a:t>
            </a:r>
          </a:p>
          <a:p>
            <a:r>
              <a:rPr lang="en-US" sz="1400" dirty="0">
                <a:latin typeface="Courier"/>
                <a:cs typeface="Courier"/>
              </a:rPr>
              <a:t>rec=</a:t>
            </a:r>
            <a:r>
              <a:rPr lang="en-US" sz="1400" dirty="0" err="1">
                <a:latin typeface="Courier"/>
                <a:cs typeface="Courier"/>
              </a:rPr>
              <a:t>sublin</a:t>
            </a:r>
            <a:r>
              <a:rPr lang="en-US" sz="1400" dirty="0">
                <a:latin typeface="Courier"/>
                <a:cs typeface="Courier"/>
              </a:rPr>
              <a:t>(result,5)</a:t>
            </a:r>
          </a:p>
          <a:p>
            <a:r>
              <a:rPr lang="en-US" sz="1400" dirty="0">
                <a:latin typeface="Courier"/>
                <a:cs typeface="Courier"/>
              </a:rPr>
              <a:t>_</a:t>
            </a:r>
            <a:r>
              <a:rPr lang="en-US" sz="1400" dirty="0" err="1">
                <a:latin typeface="Courier"/>
                <a:cs typeface="Courier"/>
              </a:rPr>
              <a:t>endtime</a:t>
            </a:r>
            <a:r>
              <a:rPr lang="en-US" sz="1400" dirty="0">
                <a:latin typeface="Courier"/>
                <a:cs typeface="Courier"/>
              </a:rPr>
              <a:t>=</a:t>
            </a:r>
            <a:r>
              <a:rPr lang="en-US" sz="1400" dirty="0" err="1">
                <a:latin typeface="Courier"/>
                <a:cs typeface="Courier"/>
              </a:rPr>
              <a:t>subwrd</a:t>
            </a:r>
            <a:r>
              <a:rPr lang="en-US" sz="1400" dirty="0">
                <a:latin typeface="Courier"/>
                <a:cs typeface="Courier"/>
              </a:rPr>
              <a:t>(rec,12)</a:t>
            </a:r>
          </a:p>
          <a:p>
            <a:r>
              <a:rPr lang="en-US" sz="1400" dirty="0">
                <a:latin typeface="Courier"/>
                <a:cs typeface="Courier"/>
              </a:rPr>
              <a:t>say " </a:t>
            </a:r>
            <a:r>
              <a:rPr lang="en-US" sz="1400" dirty="0" err="1">
                <a:latin typeface="Courier"/>
                <a:cs typeface="Courier"/>
              </a:rPr>
              <a:t>endtime</a:t>
            </a:r>
            <a:r>
              <a:rPr lang="en-US" sz="1400" dirty="0">
                <a:latin typeface="Courier"/>
                <a:cs typeface="Courier"/>
              </a:rPr>
              <a:t> is " _</a:t>
            </a:r>
            <a:r>
              <a:rPr lang="en-US" sz="1400" dirty="0" err="1">
                <a:latin typeface="Courier"/>
                <a:cs typeface="Courier"/>
              </a:rPr>
              <a:t>endtime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looping flag</a:t>
            </a:r>
          </a:p>
          <a:p>
            <a:r>
              <a:rPr lang="en-US" sz="1400" dirty="0" err="1">
                <a:latin typeface="Courier"/>
                <a:cs typeface="Courier"/>
              </a:rPr>
              <a:t>runscript</a:t>
            </a:r>
            <a:r>
              <a:rPr lang="en-US" sz="1400" dirty="0">
                <a:latin typeface="Courier"/>
                <a:cs typeface="Courier"/>
              </a:rPr>
              <a:t> = 1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start at time 1</a:t>
            </a:r>
          </a:p>
          <a:p>
            <a:r>
              <a:rPr lang="en-US" sz="1400" dirty="0" err="1">
                <a:latin typeface="Courier"/>
                <a:cs typeface="Courier"/>
              </a:rPr>
              <a:t>dis_t</a:t>
            </a:r>
            <a:r>
              <a:rPr lang="en-US" sz="1400" dirty="0">
                <a:latin typeface="Courier"/>
                <a:cs typeface="Courier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35466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2D model framework was established in MT3</a:t>
            </a:r>
          </a:p>
          <a:p>
            <a:r>
              <a:rPr lang="en-US" sz="2000" dirty="0"/>
              <a:t>MT4 accomplishes two things:</a:t>
            </a:r>
          </a:p>
          <a:p>
            <a:pPr lvl="1"/>
            <a:r>
              <a:rPr lang="en-US" sz="2000" dirty="0"/>
              <a:t>Implements a </a:t>
            </a:r>
            <a:r>
              <a:rPr lang="en-US" sz="2000" b="1" dirty="0"/>
              <a:t>time stepping loop </a:t>
            </a:r>
            <a:r>
              <a:rPr lang="en-US" sz="2000" dirty="0"/>
              <a:t>for one simple, 2D linear advection equation, with doubly periodic boundary conditions</a:t>
            </a:r>
          </a:p>
          <a:p>
            <a:pPr lvl="1"/>
            <a:r>
              <a:rPr lang="en-US" sz="2000" dirty="0"/>
              <a:t>Illustrates phase and dispersion errors inherent in the leapfrog (LF) scheme</a:t>
            </a:r>
          </a:p>
          <a:p>
            <a:r>
              <a:rPr lang="en-US" sz="2000" dirty="0"/>
              <a:t>The MT3 initial conditions on </a:t>
            </a:r>
            <a:r>
              <a:rPr lang="en-US" sz="2000" dirty="0">
                <a:latin typeface="Symbol" charset="2"/>
                <a:cs typeface="Symbol" charset="2"/>
              </a:rPr>
              <a:t>q</a:t>
            </a:r>
            <a:r>
              <a:rPr lang="en-US" sz="2000" dirty="0"/>
              <a:t>’,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/>
              <a:t>’ are not used for this task (but don’t remove them)</a:t>
            </a:r>
          </a:p>
          <a:p>
            <a:pPr lvl="1"/>
            <a:r>
              <a:rPr lang="en-US" sz="2000" dirty="0"/>
              <a:t>…those will be used in MT5</a:t>
            </a:r>
          </a:p>
          <a:p>
            <a:pPr lvl="1"/>
            <a:r>
              <a:rPr lang="en-US" sz="2000" dirty="0"/>
              <a:t>A similar initial condition is implemented for a variable I’ll call “v”.  This variable is defined at the scalar point (grid center)</a:t>
            </a:r>
          </a:p>
          <a:p>
            <a:r>
              <a:rPr lang="en-US" sz="2000" dirty="0"/>
              <a:t>For </a:t>
            </a:r>
            <a:r>
              <a:rPr lang="en-US" sz="2000" i="1" dirty="0"/>
              <a:t>MT5</a:t>
            </a:r>
            <a:r>
              <a:rPr lang="en-US" sz="2000" dirty="0"/>
              <a:t>, the contents of the MT4 time stepping loop will be replaced with our four nonlinear model prognostic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4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2334"/>
            <a:ext cx="8049637" cy="6555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* =======================================================================</a:t>
            </a:r>
          </a:p>
          <a:p>
            <a:r>
              <a:rPr lang="en-US" sz="1400" dirty="0">
                <a:latin typeface="Courier"/>
                <a:cs typeface="Courier"/>
              </a:rPr>
              <a:t>* MOVIE LOOP</a:t>
            </a:r>
          </a:p>
          <a:p>
            <a:r>
              <a:rPr lang="en-US" sz="1400" dirty="0">
                <a:latin typeface="Courier"/>
                <a:cs typeface="Courier"/>
              </a:rPr>
              <a:t>* =======================================================================</a:t>
            </a:r>
          </a:p>
          <a:p>
            <a:r>
              <a:rPr lang="en-US" sz="1400" dirty="0">
                <a:latin typeface="Courier"/>
                <a:cs typeface="Courier"/>
              </a:rPr>
              <a:t>while(</a:t>
            </a:r>
            <a:r>
              <a:rPr lang="en-US" sz="1400" dirty="0" err="1">
                <a:latin typeface="Courier"/>
                <a:cs typeface="Courier"/>
              </a:rPr>
              <a:t>runscript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latin typeface="Courier"/>
                <a:cs typeface="Courier"/>
              </a:rPr>
              <a:t>'set t ' </a:t>
            </a:r>
            <a:r>
              <a:rPr lang="en-US" sz="1400" dirty="0" err="1">
                <a:latin typeface="Courier"/>
                <a:cs typeface="Courier"/>
              </a:rPr>
              <a:t>dis_t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'clear'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'set grads off'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ccolor</a:t>
            </a:r>
            <a:r>
              <a:rPr lang="en-US" sz="1400" dirty="0">
                <a:latin typeface="Courier"/>
                <a:cs typeface="Courier"/>
              </a:rPr>
              <a:t> 15'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cint</a:t>
            </a:r>
            <a:r>
              <a:rPr lang="en-US" sz="1400" dirty="0">
                <a:latin typeface="Courier"/>
                <a:cs typeface="Courier"/>
              </a:rPr>
              <a:t> 2.0'</a:t>
            </a:r>
          </a:p>
          <a:p>
            <a:r>
              <a:rPr lang="en-US" sz="1400" dirty="0">
                <a:latin typeface="Courier"/>
                <a:cs typeface="Courier"/>
              </a:rPr>
              <a:t>'set black 0 0'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cthick</a:t>
            </a:r>
            <a:r>
              <a:rPr lang="en-US" sz="1400" dirty="0">
                <a:latin typeface="Courier"/>
                <a:cs typeface="Courier"/>
              </a:rPr>
              <a:t> 7'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gxout</a:t>
            </a:r>
            <a:r>
              <a:rPr lang="en-US" sz="1400" dirty="0">
                <a:latin typeface="Courier"/>
                <a:cs typeface="Courier"/>
              </a:rPr>
              <a:t> shaded'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clevs</a:t>
            </a:r>
            <a:r>
              <a:rPr lang="en-US" sz="1400" dirty="0">
                <a:latin typeface="Courier"/>
                <a:cs typeface="Courier"/>
              </a:rPr>
              <a:t> 0 2 4 6 8 10'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ccols</a:t>
            </a:r>
            <a:r>
              <a:rPr lang="en-US" sz="1400" dirty="0">
                <a:latin typeface="Courier"/>
                <a:cs typeface="Courier"/>
              </a:rPr>
              <a:t> 0 0 61  63  65  67  69'</a:t>
            </a:r>
          </a:p>
          <a:p>
            <a:r>
              <a:rPr lang="en-US" sz="1400" dirty="0">
                <a:latin typeface="Courier"/>
                <a:cs typeface="Courier"/>
              </a:rPr>
              <a:t>'d qv'</a:t>
            </a:r>
          </a:p>
          <a:p>
            <a:r>
              <a:rPr lang="en-US" sz="1400" dirty="0">
                <a:latin typeface="Courier"/>
                <a:cs typeface="Courier"/>
              </a:rPr>
              <a:t>'run </a:t>
            </a:r>
            <a:r>
              <a:rPr lang="en-US" sz="1400" dirty="0" err="1">
                <a:latin typeface="Courier"/>
                <a:cs typeface="Courier"/>
              </a:rPr>
              <a:t>cbarn.gs</a:t>
            </a:r>
            <a:r>
              <a:rPr lang="en-US" sz="1400" dirty="0">
                <a:latin typeface="Courier"/>
                <a:cs typeface="Courier"/>
              </a:rPr>
              <a:t>'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clab</a:t>
            </a:r>
            <a:r>
              <a:rPr lang="en-US" sz="1400" dirty="0">
                <a:latin typeface="Courier"/>
                <a:cs typeface="Courier"/>
              </a:rPr>
              <a:t> off'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gxout</a:t>
            </a:r>
            <a:r>
              <a:rPr lang="en-US" sz="1400" dirty="0">
                <a:latin typeface="Courier"/>
                <a:cs typeface="Courier"/>
              </a:rPr>
              <a:t> contour'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ccolor</a:t>
            </a:r>
            <a:r>
              <a:rPr lang="en-US" sz="1400" dirty="0">
                <a:latin typeface="Courier"/>
                <a:cs typeface="Courier"/>
              </a:rPr>
              <a:t> 2'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clevs</a:t>
            </a:r>
            <a:r>
              <a:rPr lang="en-US" sz="1400" dirty="0">
                <a:latin typeface="Courier"/>
                <a:cs typeface="Courier"/>
              </a:rPr>
              <a:t> 2 4 6 8 10'</a:t>
            </a:r>
          </a:p>
          <a:p>
            <a:r>
              <a:rPr lang="en-US" sz="1400" dirty="0">
                <a:latin typeface="Courier"/>
                <a:cs typeface="Courier"/>
              </a:rPr>
              <a:t>'d qv'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clab</a:t>
            </a:r>
            <a:r>
              <a:rPr lang="en-US" sz="1400" dirty="0">
                <a:latin typeface="Courier"/>
                <a:cs typeface="Courier"/>
              </a:rPr>
              <a:t> on'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cthick</a:t>
            </a:r>
            <a:r>
              <a:rPr lang="en-US" sz="1400" dirty="0">
                <a:latin typeface="Courier"/>
                <a:cs typeface="Courier"/>
              </a:rPr>
              <a:t> 5'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ccolor</a:t>
            </a:r>
            <a:r>
              <a:rPr lang="en-US" sz="1400" dirty="0">
                <a:latin typeface="Courier"/>
                <a:cs typeface="Courier"/>
              </a:rPr>
              <a:t> 1'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cthick</a:t>
            </a:r>
            <a:r>
              <a:rPr lang="en-US" sz="1400" dirty="0">
                <a:latin typeface="Courier"/>
                <a:cs typeface="Courier"/>
              </a:rPr>
              <a:t> 6'</a:t>
            </a:r>
          </a:p>
          <a:p>
            <a:r>
              <a:rPr lang="en-US" sz="1400" dirty="0">
                <a:latin typeface="Courier"/>
                <a:cs typeface="Courier"/>
              </a:rPr>
              <a:t>'set </a:t>
            </a:r>
            <a:r>
              <a:rPr lang="en-US" sz="1400" dirty="0" err="1">
                <a:latin typeface="Courier"/>
                <a:cs typeface="Courier"/>
              </a:rPr>
              <a:t>cint</a:t>
            </a:r>
            <a:r>
              <a:rPr lang="en-US" sz="1400" dirty="0">
                <a:latin typeface="Courier"/>
                <a:cs typeface="Courier"/>
              </a:rPr>
              <a:t> 2.0'</a:t>
            </a:r>
          </a:p>
          <a:p>
            <a:r>
              <a:rPr lang="en-US" sz="1400" dirty="0">
                <a:latin typeface="Courier"/>
                <a:cs typeface="Courier"/>
              </a:rPr>
              <a:t>'d v’</a:t>
            </a:r>
          </a:p>
        </p:txBody>
      </p:sp>
    </p:spTree>
    <p:extLst>
      <p:ext uri="{BB962C8B-B14F-4D97-AF65-F5344CB8AC3E}">
        <p14:creationId xmlns:p14="http://schemas.microsoft.com/office/powerpoint/2010/main" val="372521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2334"/>
            <a:ext cx="8049637" cy="5262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* =======================================================================</a:t>
            </a:r>
          </a:p>
          <a:p>
            <a:r>
              <a:rPr lang="en-US" sz="1400" dirty="0">
                <a:latin typeface="Courier"/>
                <a:cs typeface="Courier"/>
              </a:rPr>
              <a:t>* FINISH</a:t>
            </a:r>
          </a:p>
          <a:p>
            <a:r>
              <a:rPr lang="en-US" sz="1400" dirty="0">
                <a:latin typeface="Courier"/>
                <a:cs typeface="Courier"/>
              </a:rPr>
              <a:t>* =======================================================================</a:t>
            </a:r>
          </a:p>
          <a:p>
            <a:r>
              <a:rPr lang="en-US" sz="1400" dirty="0">
                <a:latin typeface="Courier"/>
                <a:cs typeface="Courier"/>
              </a:rPr>
              <a:t>if(</a:t>
            </a:r>
            <a:r>
              <a:rPr lang="en-US" sz="1400" dirty="0" err="1">
                <a:latin typeface="Courier"/>
                <a:cs typeface="Courier"/>
              </a:rPr>
              <a:t>ans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latin typeface="Courier"/>
                <a:cs typeface="Courier"/>
              </a:rPr>
              <a:t>if( frame &lt; 10 )</a:t>
            </a:r>
          </a:p>
          <a:p>
            <a:r>
              <a:rPr lang="en-US" sz="1400" dirty="0">
                <a:latin typeface="Courier"/>
                <a:cs typeface="Courier"/>
              </a:rPr>
              <a:t>’</a:t>
            </a:r>
            <a:r>
              <a:rPr lang="en-US" sz="1400" dirty="0" err="1">
                <a:latin typeface="Courier"/>
                <a:cs typeface="Courier"/>
              </a:rPr>
              <a:t>gxprint</a:t>
            </a:r>
            <a:r>
              <a:rPr lang="en-US" sz="1400" dirty="0">
                <a:latin typeface="Courier"/>
                <a:cs typeface="Courier"/>
              </a:rPr>
              <a:t> movie00'frame'.png'</a:t>
            </a:r>
          </a:p>
          <a:p>
            <a:r>
              <a:rPr lang="en-US" sz="1400" dirty="0">
                <a:latin typeface="Courier"/>
                <a:cs typeface="Courier"/>
              </a:rPr>
              <a:t>else </a:t>
            </a:r>
          </a:p>
          <a:p>
            <a:r>
              <a:rPr lang="en-US" sz="1400" dirty="0">
                <a:latin typeface="Courier"/>
                <a:cs typeface="Courier"/>
              </a:rPr>
              <a:t>if ( frame &lt; 100 )</a:t>
            </a:r>
          </a:p>
          <a:p>
            <a:r>
              <a:rPr lang="en-US" sz="1400" dirty="0">
                <a:latin typeface="Courier"/>
                <a:cs typeface="Courier"/>
              </a:rPr>
              <a:t>’</a:t>
            </a:r>
            <a:r>
              <a:rPr lang="en-US" sz="1400" dirty="0" err="1">
                <a:latin typeface="Courier"/>
                <a:cs typeface="Courier"/>
              </a:rPr>
              <a:t>gxprint</a:t>
            </a:r>
            <a:r>
              <a:rPr lang="en-US" sz="1400" dirty="0">
                <a:latin typeface="Courier"/>
                <a:cs typeface="Courier"/>
              </a:rPr>
              <a:t> movie0'frame'.png'</a:t>
            </a:r>
          </a:p>
          <a:p>
            <a:r>
              <a:rPr lang="en-US" sz="1400" dirty="0">
                <a:latin typeface="Courier"/>
                <a:cs typeface="Courier"/>
              </a:rPr>
              <a:t>else</a:t>
            </a:r>
          </a:p>
          <a:p>
            <a:r>
              <a:rPr lang="en-US" sz="1400" dirty="0">
                <a:latin typeface="Courier"/>
                <a:cs typeface="Courier"/>
              </a:rPr>
              <a:t>’</a:t>
            </a:r>
            <a:r>
              <a:rPr lang="en-US" sz="1400" dirty="0" err="1">
                <a:latin typeface="Courier"/>
                <a:cs typeface="Courier"/>
              </a:rPr>
              <a:t>gxprint</a:t>
            </a:r>
            <a:r>
              <a:rPr lang="en-US" sz="1400" dirty="0">
                <a:latin typeface="Courier"/>
                <a:cs typeface="Courier"/>
              </a:rPr>
              <a:t> movie'frame'.</a:t>
            </a:r>
            <a:r>
              <a:rPr lang="en-US" sz="1400" dirty="0" err="1">
                <a:latin typeface="Courier"/>
                <a:cs typeface="Courier"/>
              </a:rPr>
              <a:t>png</a:t>
            </a:r>
            <a:r>
              <a:rPr lang="en-US" sz="1400" dirty="0">
                <a:latin typeface="Courier"/>
                <a:cs typeface="Courier"/>
              </a:rPr>
              <a:t>'</a:t>
            </a:r>
          </a:p>
          <a:p>
            <a:r>
              <a:rPr lang="en-US" sz="1400" dirty="0" err="1">
                <a:latin typeface="Courier"/>
                <a:cs typeface="Courier"/>
              </a:rPr>
              <a:t>endif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err="1">
                <a:latin typeface="Courier"/>
                <a:cs typeface="Courier"/>
              </a:rPr>
              <a:t>endif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frame=frame+1</a:t>
            </a:r>
          </a:p>
          <a:p>
            <a:r>
              <a:rPr lang="en-US" sz="1400" dirty="0" err="1">
                <a:latin typeface="Courier"/>
                <a:cs typeface="Courier"/>
              </a:rPr>
              <a:t>endif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* this next line makes you hit return key to advance</a:t>
            </a:r>
          </a:p>
          <a:p>
            <a:r>
              <a:rPr lang="en-US" sz="1400" dirty="0">
                <a:latin typeface="Courier"/>
                <a:cs typeface="Courier"/>
              </a:rPr>
              <a:t>pull dummy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if ( </a:t>
            </a:r>
            <a:r>
              <a:rPr lang="en-US" sz="1400" dirty="0" err="1">
                <a:latin typeface="Courier"/>
                <a:cs typeface="Courier"/>
              </a:rPr>
              <a:t>dis_t</a:t>
            </a:r>
            <a:r>
              <a:rPr lang="en-US" sz="1400" dirty="0">
                <a:latin typeface="Courier"/>
                <a:cs typeface="Courier"/>
              </a:rPr>
              <a:t>=_</a:t>
            </a:r>
            <a:r>
              <a:rPr lang="en-US" sz="1400" dirty="0" err="1">
                <a:latin typeface="Courier"/>
                <a:cs typeface="Courier"/>
              </a:rPr>
              <a:t>endtime</a:t>
            </a:r>
            <a:r>
              <a:rPr lang="en-US" sz="1400" dirty="0">
                <a:latin typeface="Courier"/>
                <a:cs typeface="Courier"/>
              </a:rPr>
              <a:t> )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runscript</a:t>
            </a:r>
            <a:r>
              <a:rPr lang="en-US" sz="1400" dirty="0">
                <a:latin typeface="Courier"/>
                <a:cs typeface="Courier"/>
              </a:rPr>
              <a:t>=0</a:t>
            </a:r>
          </a:p>
          <a:p>
            <a:r>
              <a:rPr lang="en-US" sz="1400" dirty="0" err="1">
                <a:latin typeface="Courier"/>
                <a:cs typeface="Courier"/>
              </a:rPr>
              <a:t>endif</a:t>
            </a:r>
            <a:r>
              <a:rPr lang="en-US" sz="1400" dirty="0">
                <a:latin typeface="Courier"/>
                <a:cs typeface="Courier"/>
              </a:rPr>
              <a:t> </a:t>
            </a:r>
          </a:p>
          <a:p>
            <a:r>
              <a:rPr lang="en-US" sz="1400" dirty="0" err="1">
                <a:latin typeface="Courier"/>
                <a:cs typeface="Courier"/>
              </a:rPr>
              <a:t>dis_t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dis_t</a:t>
            </a:r>
            <a:r>
              <a:rPr lang="en-US" sz="1400" dirty="0">
                <a:latin typeface="Courier"/>
                <a:cs typeface="Courier"/>
              </a:rPr>
              <a:t> + 1</a:t>
            </a:r>
          </a:p>
          <a:p>
            <a:r>
              <a:rPr lang="en-US" sz="1400" dirty="0" err="1">
                <a:latin typeface="Courier"/>
                <a:cs typeface="Courier"/>
              </a:rPr>
              <a:t>endwhile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5940778"/>
            <a:ext cx="605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Results in sequence of individual PNG files named movie*.</a:t>
            </a:r>
            <a:r>
              <a:rPr lang="en-US" i="1" dirty="0" err="1"/>
              <a:t>png</a:t>
            </a:r>
            <a:r>
              <a:rPr lang="en-US" i="1" dirty="0"/>
              <a:t>,</a:t>
            </a:r>
          </a:p>
          <a:p>
            <a:r>
              <a:rPr lang="en-US" i="1" dirty="0"/>
              <a:t>  which can be combined into a GIF animation</a:t>
            </a:r>
          </a:p>
        </p:txBody>
      </p:sp>
    </p:spTree>
    <p:extLst>
      <p:ext uri="{BB962C8B-B14F-4D97-AF65-F5344CB8AC3E}">
        <p14:creationId xmlns:p14="http://schemas.microsoft.com/office/powerpoint/2010/main" val="238338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 animations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Gifsicle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http://www.lcdf.org/gifsicle/</a:t>
            </a:r>
            <a:endParaRPr lang="en-US" dirty="0"/>
          </a:p>
          <a:p>
            <a:pPr lvl="1"/>
            <a:r>
              <a:rPr lang="en-US" dirty="0"/>
              <a:t>Command-line tool, multiple platforms</a:t>
            </a:r>
          </a:p>
          <a:p>
            <a:r>
              <a:rPr lang="en-US" dirty="0"/>
              <a:t>Graphic Converter (Mac)</a:t>
            </a:r>
          </a:p>
          <a:p>
            <a:pPr lvl="1"/>
            <a:r>
              <a:rPr lang="en-US" dirty="0">
                <a:hlinkClick r:id="rId3"/>
              </a:rPr>
              <a:t>https://www.lemkesoft.de/en/image-editing-slideshow-browser-batch-conversion-metadata-and-more-on-your-mac/</a:t>
            </a:r>
            <a:r>
              <a:rPr lang="en-US" dirty="0"/>
              <a:t> [and app store]</a:t>
            </a:r>
          </a:p>
          <a:p>
            <a:pPr lvl="1"/>
            <a:r>
              <a:rPr lang="en-US" dirty="0"/>
              <a:t>Online converters exist</a:t>
            </a:r>
          </a:p>
          <a:p>
            <a:r>
              <a:rPr lang="en-US" dirty="0"/>
              <a:t>Many, many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08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MT4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Turn in your model code and a plot showing your LF solution at 4900 sec</a:t>
            </a:r>
          </a:p>
          <a:p>
            <a:r>
              <a:rPr lang="en-US" dirty="0"/>
              <a:t>Chapter 5 will reveal that the stability condition for the 2D leapfrog is a lot more restrictive: c’=0.5.  Our experiment is using c’ = 0.5 exactly.  Prove you cannot use a larger ∆t than 50 sec.  Which wavelengths are blowing up fastest?</a:t>
            </a:r>
          </a:p>
          <a:p>
            <a:r>
              <a:rPr lang="en-US" dirty="0"/>
              <a:t>What happens if you code the upstream or an RK3 scheme instead?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EF110-697F-5B49-B698-D3E1C616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E94C6-43F4-E44C-AC14-AD12D8D782F0}"/>
              </a:ext>
            </a:extLst>
          </p:cNvPr>
          <p:cNvSpPr/>
          <p:nvPr/>
        </p:nvSpPr>
        <p:spPr>
          <a:xfrm>
            <a:off x="251460" y="228600"/>
            <a:ext cx="3394710" cy="662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Openers and declarations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8A58D-560D-B44B-A64C-F069980982ED}"/>
              </a:ext>
            </a:extLst>
          </p:cNvPr>
          <p:cNvSpPr/>
          <p:nvPr/>
        </p:nvSpPr>
        <p:spPr>
          <a:xfrm>
            <a:off x="251460" y="1009650"/>
            <a:ext cx="3394710" cy="66294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Base state (+BCs &amp; definitions)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48139-3252-D841-8B74-1CD0FC3E068A}"/>
              </a:ext>
            </a:extLst>
          </p:cNvPr>
          <p:cNvSpPr txBox="1"/>
          <p:nvPr/>
        </p:nvSpPr>
        <p:spPr>
          <a:xfrm>
            <a:off x="6280113" y="136525"/>
            <a:ext cx="26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BCs = boundary conditions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C5E22-9117-EA47-9625-D50654112556}"/>
              </a:ext>
            </a:extLst>
          </p:cNvPr>
          <p:cNvSpPr/>
          <p:nvPr/>
        </p:nvSpPr>
        <p:spPr>
          <a:xfrm>
            <a:off x="251460" y="1790700"/>
            <a:ext cx="3394710" cy="66294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Initial conditions (+BCs)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164C65-7CA0-134D-B51D-BAABADBB63F5}"/>
              </a:ext>
            </a:extLst>
          </p:cNvPr>
          <p:cNvSpPr/>
          <p:nvPr/>
        </p:nvSpPr>
        <p:spPr>
          <a:xfrm>
            <a:off x="251460" y="2583180"/>
            <a:ext cx="3394710" cy="662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Initialize </a:t>
            </a:r>
            <a:r>
              <a:rPr lang="en-US" sz="1600" dirty="0" err="1">
                <a:latin typeface="Courier" pitchFamily="2" charset="0"/>
              </a:rPr>
              <a:t>GrADS</a:t>
            </a:r>
            <a:r>
              <a:rPr lang="en-US" sz="1600" dirty="0">
                <a:latin typeface="Courier" pitchFamily="2" charset="0"/>
              </a:rPr>
              <a:t> </a:t>
            </a:r>
          </a:p>
          <a:p>
            <a:pPr algn="ctr"/>
            <a:r>
              <a:rPr lang="en-US" sz="1600" dirty="0">
                <a:latin typeface="Courier" pitchFamily="2" charset="0"/>
              </a:rPr>
              <a:t>if applicable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66426-5945-3748-B2D0-A2FE9EF46F9E}"/>
              </a:ext>
            </a:extLst>
          </p:cNvPr>
          <p:cNvSpPr/>
          <p:nvPr/>
        </p:nvSpPr>
        <p:spPr>
          <a:xfrm>
            <a:off x="251460" y="3432810"/>
            <a:ext cx="3394710" cy="20764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Time stepping loop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&amp; periodic plotting/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writing to </a:t>
            </a:r>
            <a:r>
              <a:rPr lang="en-US" sz="1600" b="1" dirty="0" err="1">
                <a:solidFill>
                  <a:schemeClr val="tx1"/>
                </a:solidFill>
                <a:latin typeface="Courier" pitchFamily="2" charset="0"/>
              </a:rPr>
              <a:t>GrADS</a:t>
            </a:r>
            <a:endParaRPr lang="en-US" sz="1600" b="1" dirty="0">
              <a:solidFill>
                <a:schemeClr val="tx1"/>
              </a:solidFill>
              <a:latin typeface="Courier" pitchFamily="2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Courier" pitchFamily="2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[one simple 2D linear equation and its exact solution]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743DB9-BACC-9641-A8E5-434F1A5975A4}"/>
              </a:ext>
            </a:extLst>
          </p:cNvPr>
          <p:cNvSpPr/>
          <p:nvPr/>
        </p:nvSpPr>
        <p:spPr>
          <a:xfrm>
            <a:off x="251460" y="5693410"/>
            <a:ext cx="3394710" cy="662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Close up shop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DE49F-0B9F-7848-B53C-128264FFEC0C}"/>
              </a:ext>
            </a:extLst>
          </p:cNvPr>
          <p:cNvSpPr txBox="1"/>
          <p:nvPr/>
        </p:nvSpPr>
        <p:spPr>
          <a:xfrm>
            <a:off x="3863340" y="115645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207B1-0716-7E46-BDCE-E8ECD905E3F0}"/>
              </a:ext>
            </a:extLst>
          </p:cNvPr>
          <p:cNvSpPr txBox="1"/>
          <p:nvPr/>
        </p:nvSpPr>
        <p:spPr>
          <a:xfrm>
            <a:off x="3871692" y="193750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MT3 </a:t>
            </a:r>
            <a:r>
              <a:rPr lang="en-US" b="1" dirty="0">
                <a:solidFill>
                  <a:srgbClr val="FF0000"/>
                </a:solidFill>
              </a:rPr>
              <a:t>+ MT4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5913A-B0DF-0A4D-96B6-32D0C3F30B63}"/>
              </a:ext>
            </a:extLst>
          </p:cNvPr>
          <p:cNvSpPr/>
          <p:nvPr/>
        </p:nvSpPr>
        <p:spPr>
          <a:xfrm>
            <a:off x="4735830" y="3432810"/>
            <a:ext cx="3394710" cy="2076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Time stepping loop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&amp; periodic plotting/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writing to </a:t>
            </a:r>
            <a:r>
              <a:rPr lang="en-US" sz="1600" b="1" dirty="0" err="1">
                <a:solidFill>
                  <a:schemeClr val="tx1"/>
                </a:solidFill>
                <a:latin typeface="Courier" pitchFamily="2" charset="0"/>
              </a:rPr>
              <a:t>GrADS</a:t>
            </a:r>
            <a:endParaRPr lang="en-US" sz="1600" b="1" dirty="0">
              <a:solidFill>
                <a:schemeClr val="tx1"/>
              </a:solidFill>
              <a:latin typeface="Courier" pitchFamily="2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Courier" pitchFamily="2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[Our four 2D nonlinear model equations]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E6788C-94BA-F64E-9E43-E75D55DA2734}"/>
              </a:ext>
            </a:extLst>
          </p:cNvPr>
          <p:cNvSpPr txBox="1"/>
          <p:nvPr/>
        </p:nvSpPr>
        <p:spPr>
          <a:xfrm>
            <a:off x="3868614" y="420711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MT4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97038-29BE-C047-B7B5-870EF2C313AD}"/>
              </a:ext>
            </a:extLst>
          </p:cNvPr>
          <p:cNvSpPr txBox="1"/>
          <p:nvPr/>
        </p:nvSpPr>
        <p:spPr>
          <a:xfrm>
            <a:off x="3859530" y="479119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MT5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3129F7-CAD0-4742-B4FF-233CDCD4C265}"/>
              </a:ext>
            </a:extLst>
          </p:cNvPr>
          <p:cNvCxnSpPr/>
          <p:nvPr/>
        </p:nvCxnSpPr>
        <p:spPr>
          <a:xfrm flipH="1">
            <a:off x="3848100" y="4594860"/>
            <a:ext cx="6315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7A7FD1-CE08-5C4B-8487-197DCB877F63}"/>
              </a:ext>
            </a:extLst>
          </p:cNvPr>
          <p:cNvCxnSpPr>
            <a:cxnSpLocks/>
          </p:cNvCxnSpPr>
          <p:nvPr/>
        </p:nvCxnSpPr>
        <p:spPr>
          <a:xfrm>
            <a:off x="3850446" y="5164337"/>
            <a:ext cx="6315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0E08CF4A-0610-F84B-B760-724D28063C03}"/>
              </a:ext>
            </a:extLst>
          </p:cNvPr>
          <p:cNvSpPr/>
          <p:nvPr/>
        </p:nvSpPr>
        <p:spPr>
          <a:xfrm>
            <a:off x="3657600" y="2979420"/>
            <a:ext cx="179070" cy="28689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MT4 model domain will be square and doubly periodic</a:t>
            </a:r>
          </a:p>
          <a:p>
            <a:r>
              <a:rPr lang="en-US" dirty="0"/>
              <a:t>Initial condition will be a cone-shaped object</a:t>
            </a:r>
          </a:p>
          <a:p>
            <a:r>
              <a:rPr lang="en-US" dirty="0"/>
              <a:t>Cone will be </a:t>
            </a:r>
            <a:r>
              <a:rPr lang="en-US" dirty="0" err="1"/>
              <a:t>advected</a:t>
            </a:r>
            <a:r>
              <a:rPr lang="en-US" dirty="0"/>
              <a:t> at constant speed</a:t>
            </a:r>
          </a:p>
          <a:p>
            <a:r>
              <a:rPr lang="en-US" dirty="0"/>
              <a:t>You do not need to touch your MT3 code, except to change the domain configuration (</a:t>
            </a:r>
            <a:r>
              <a:rPr lang="en-US" dirty="0" err="1">
                <a:latin typeface="Courier"/>
                <a:cs typeface="Courier"/>
              </a:rPr>
              <a:t>nx</a:t>
            </a:r>
            <a:r>
              <a:rPr lang="en-US" dirty="0"/>
              <a:t>, </a:t>
            </a:r>
            <a:r>
              <a:rPr lang="en-US" dirty="0" err="1">
                <a:latin typeface="Courier"/>
                <a:cs typeface="Courier"/>
              </a:rPr>
              <a:t>nz</a:t>
            </a:r>
            <a:r>
              <a:rPr lang="en-US" dirty="0"/>
              <a:t>) and grid spacing (</a:t>
            </a:r>
            <a:r>
              <a:rPr lang="en-US" dirty="0">
                <a:latin typeface="Courier"/>
                <a:cs typeface="Courier"/>
              </a:rPr>
              <a:t>dx</a:t>
            </a:r>
            <a:r>
              <a:rPr lang="en-US" dirty="0"/>
              <a:t>, </a:t>
            </a:r>
            <a:r>
              <a:rPr lang="en-US" dirty="0" err="1">
                <a:latin typeface="Courier"/>
                <a:cs typeface="Courier"/>
              </a:rPr>
              <a:t>dz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8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and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Advection equation</a:t>
            </a:r>
          </a:p>
          <a:p>
            <a:endParaRPr lang="en-US" dirty="0"/>
          </a:p>
          <a:p>
            <a:r>
              <a:rPr lang="en-US" dirty="0"/>
              <a:t>Code (Fortran) for 2</a:t>
            </a:r>
            <a:r>
              <a:rPr lang="en-US" baseline="30000" dirty="0"/>
              <a:t>nd</a:t>
            </a:r>
            <a:r>
              <a:rPr lang="en-US" dirty="0"/>
              <a:t> order LF over the real points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Specifics:</a:t>
            </a:r>
          </a:p>
          <a:p>
            <a:pPr lvl="1"/>
            <a:r>
              <a:rPr lang="en-US" dirty="0" err="1">
                <a:latin typeface="Courier"/>
                <a:cs typeface="Courier"/>
              </a:rPr>
              <a:t>nx</a:t>
            </a:r>
            <a:r>
              <a:rPr lang="en-US" dirty="0"/>
              <a:t> = </a:t>
            </a:r>
            <a:r>
              <a:rPr lang="en-US" dirty="0" err="1">
                <a:latin typeface="Courier"/>
                <a:cs typeface="Courier"/>
              </a:rPr>
              <a:t>nz</a:t>
            </a:r>
            <a:r>
              <a:rPr lang="en-US" dirty="0"/>
              <a:t> = 51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cx</a:t>
            </a:r>
            <a:r>
              <a:rPr lang="en-US" dirty="0"/>
              <a:t> = </a:t>
            </a:r>
            <a:r>
              <a:rPr lang="en-US" dirty="0" err="1">
                <a:latin typeface="Courier"/>
                <a:cs typeface="Courier"/>
              </a:rPr>
              <a:t>cz</a:t>
            </a:r>
            <a:r>
              <a:rPr lang="en-US" dirty="0"/>
              <a:t> = 1 m/s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dx</a:t>
            </a:r>
            <a:r>
              <a:rPr lang="en-US" dirty="0"/>
              <a:t> = </a:t>
            </a:r>
            <a:r>
              <a:rPr lang="en-US" dirty="0" err="1">
                <a:latin typeface="Courier"/>
                <a:cs typeface="Courier"/>
              </a:rPr>
              <a:t>dz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/>
              <a:t>= 100 m</a:t>
            </a:r>
          </a:p>
          <a:p>
            <a:pPr lvl="1"/>
            <a:r>
              <a:rPr lang="en-US" dirty="0" err="1">
                <a:latin typeface="Courier"/>
                <a:cs typeface="Courier"/>
              </a:rPr>
              <a:t>dt</a:t>
            </a:r>
            <a:r>
              <a:rPr lang="en-US" i="1" dirty="0"/>
              <a:t> </a:t>
            </a:r>
            <a:r>
              <a:rPr lang="en-US" dirty="0"/>
              <a:t>= 50 sec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rd2x</a:t>
            </a:r>
            <a:r>
              <a:rPr lang="en-US" dirty="0"/>
              <a:t> = </a:t>
            </a:r>
            <a:r>
              <a:rPr lang="en-US" dirty="0">
                <a:latin typeface="Courier"/>
                <a:cs typeface="Courier"/>
              </a:rPr>
              <a:t>1./(2.*dx) </a:t>
            </a:r>
            <a:r>
              <a:rPr lang="en-US" dirty="0"/>
              <a:t>and </a:t>
            </a:r>
            <a:r>
              <a:rPr lang="en-US" dirty="0">
                <a:latin typeface="Courier"/>
                <a:cs typeface="Courier"/>
              </a:rPr>
              <a:t>rd2z</a:t>
            </a:r>
            <a:r>
              <a:rPr lang="en-US" dirty="0"/>
              <a:t> = </a:t>
            </a:r>
            <a:r>
              <a:rPr lang="en-US" dirty="0">
                <a:latin typeface="Courier"/>
                <a:cs typeface="Courier"/>
              </a:rPr>
              <a:t>1./(2.*</a:t>
            </a:r>
            <a:r>
              <a:rPr lang="en-US" dirty="0" err="1">
                <a:latin typeface="Courier"/>
                <a:cs typeface="Courier"/>
              </a:rPr>
              <a:t>dz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d2t</a:t>
            </a:r>
            <a:r>
              <a:rPr lang="en-US" dirty="0"/>
              <a:t> = </a:t>
            </a:r>
            <a:r>
              <a:rPr lang="en-US" dirty="0">
                <a:latin typeface="Courier"/>
                <a:cs typeface="Courier"/>
              </a:rPr>
              <a:t>dt + dt </a:t>
            </a:r>
            <a:r>
              <a:rPr lang="en-US" dirty="0"/>
              <a:t>(</a:t>
            </a:r>
            <a:r>
              <a:rPr lang="en-US" i="1" dirty="0"/>
              <a:t>after</a:t>
            </a:r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time step).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d2t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dt </a:t>
            </a:r>
            <a:r>
              <a:rPr lang="en-US" dirty="0">
                <a:solidFill>
                  <a:srgbClr val="FF0000"/>
                </a:solidFill>
              </a:rPr>
              <a:t>to start</a:t>
            </a:r>
          </a:p>
          <a:p>
            <a:pPr lvl="1"/>
            <a:r>
              <a:rPr lang="en-US" dirty="0" err="1">
                <a:latin typeface="Courier"/>
                <a:cs typeface="Courier"/>
              </a:rPr>
              <a:t>timend</a:t>
            </a:r>
            <a:r>
              <a:rPr lang="en-US" dirty="0"/>
              <a:t> = 4900 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666" y="2710730"/>
            <a:ext cx="766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Courier"/>
                <a:cs typeface="Courier"/>
              </a:rPr>
              <a:t> vp(i,k)=vm(i,k)-cx*d2t*rd2x*(v(i+1, k )-v(i-1, k )) &amp;</a:t>
            </a:r>
          </a:p>
          <a:p>
            <a:r>
              <a:rPr lang="sk-SK" dirty="0">
                <a:latin typeface="Courier"/>
                <a:cs typeface="Courier"/>
              </a:rPr>
              <a:t>                -cz*d2t*rd2z*(v( i ,k+1)-v( i ,k-1))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36685-AF5A-9949-B248-0E66ADF5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99" y="1876065"/>
            <a:ext cx="35687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3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Initial condition: very similar to MT3 for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’, but for </a:t>
            </a:r>
            <a:r>
              <a:rPr lang="en-US" dirty="0">
                <a:latin typeface="Courier"/>
                <a:cs typeface="Courier"/>
              </a:rPr>
              <a:t>v</a:t>
            </a:r>
            <a:r>
              <a:rPr lang="en-US" dirty="0"/>
              <a:t> with </a:t>
            </a:r>
            <a:r>
              <a:rPr lang="en-US" sz="2800" dirty="0" err="1">
                <a:latin typeface="Courier"/>
                <a:cs typeface="Courier"/>
              </a:rPr>
              <a:t>radx</a:t>
            </a:r>
            <a:r>
              <a:rPr lang="en-US" sz="2800" dirty="0"/>
              <a:t> </a:t>
            </a:r>
            <a:r>
              <a:rPr lang="en-US" dirty="0"/>
              <a:t>= </a:t>
            </a:r>
            <a:r>
              <a:rPr lang="en-US" sz="2800" dirty="0" err="1">
                <a:latin typeface="Courier"/>
                <a:cs typeface="Courier"/>
              </a:rPr>
              <a:t>radz</a:t>
            </a:r>
            <a:r>
              <a:rPr lang="en-US" sz="2800" dirty="0"/>
              <a:t> </a:t>
            </a:r>
            <a:r>
              <a:rPr lang="en-US" dirty="0"/>
              <a:t>= 1000 m, </a:t>
            </a:r>
            <a:r>
              <a:rPr lang="en-US" sz="2800" dirty="0" err="1">
                <a:latin typeface="Courier"/>
                <a:cs typeface="Courier"/>
              </a:rPr>
              <a:t>delt</a:t>
            </a:r>
            <a:r>
              <a:rPr lang="en-US" sz="2800" dirty="0"/>
              <a:t> </a:t>
            </a:r>
            <a:r>
              <a:rPr lang="en-US" dirty="0"/>
              <a:t>= 10, and placed at the domain center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Fortran, </a:t>
            </a:r>
            <a:r>
              <a:rPr lang="en-US" sz="3000" dirty="0" err="1">
                <a:latin typeface="Courier"/>
                <a:cs typeface="Courier"/>
              </a:rPr>
              <a:t>imid</a:t>
            </a:r>
            <a:r>
              <a:rPr lang="en-US" sz="3000" dirty="0"/>
              <a:t> </a:t>
            </a:r>
            <a:r>
              <a:rPr lang="en-US" dirty="0"/>
              <a:t>= </a:t>
            </a:r>
            <a:r>
              <a:rPr lang="en-US" sz="3000" dirty="0">
                <a:latin typeface="Courier"/>
                <a:cs typeface="Courier"/>
              </a:rPr>
              <a:t>(nx+1)/2</a:t>
            </a:r>
            <a:r>
              <a:rPr lang="en-US" dirty="0"/>
              <a:t>, </a:t>
            </a:r>
            <a:r>
              <a:rPr lang="en-US" sz="3000" dirty="0" err="1">
                <a:latin typeface="Courier"/>
                <a:cs typeface="Courier"/>
              </a:rPr>
              <a:t>kmid</a:t>
            </a:r>
            <a:r>
              <a:rPr lang="en-US" dirty="0"/>
              <a:t> = </a:t>
            </a:r>
            <a:r>
              <a:rPr lang="en-US" sz="3000" dirty="0">
                <a:latin typeface="Courier"/>
                <a:cs typeface="Courier"/>
              </a:rPr>
              <a:t>(nz+1)/2</a:t>
            </a:r>
            <a:r>
              <a:rPr lang="en-US" dirty="0"/>
              <a:t>.  </a:t>
            </a:r>
          </a:p>
          <a:p>
            <a:r>
              <a:rPr lang="en-US" dirty="0"/>
              <a:t>For 0-based index languages, </a:t>
            </a:r>
            <a:r>
              <a:rPr lang="en-US" sz="3000" dirty="0" err="1">
                <a:latin typeface="Courier"/>
                <a:cs typeface="Courier"/>
              </a:rPr>
              <a:t>imid</a:t>
            </a:r>
            <a:r>
              <a:rPr lang="en-US" sz="3000" dirty="0"/>
              <a:t> </a:t>
            </a:r>
            <a:r>
              <a:rPr lang="en-US" dirty="0"/>
              <a:t>= </a:t>
            </a:r>
            <a:r>
              <a:rPr lang="en-US" sz="3000" dirty="0">
                <a:latin typeface="Courier"/>
                <a:cs typeface="Courier"/>
              </a:rPr>
              <a:t>(nx-1)/2</a:t>
            </a:r>
            <a:r>
              <a:rPr lang="en-US" dirty="0"/>
              <a:t>, </a:t>
            </a:r>
            <a:r>
              <a:rPr lang="en-US" sz="3000" dirty="0" err="1">
                <a:latin typeface="Courier"/>
                <a:cs typeface="Courier"/>
              </a:rPr>
              <a:t>kmid</a:t>
            </a:r>
            <a:r>
              <a:rPr lang="en-US" sz="3000" dirty="0"/>
              <a:t> </a:t>
            </a:r>
            <a:r>
              <a:rPr lang="en-US" dirty="0"/>
              <a:t>= </a:t>
            </a:r>
            <a:r>
              <a:rPr lang="en-US" sz="3000" dirty="0">
                <a:latin typeface="Courier"/>
                <a:cs typeface="Courier"/>
              </a:rPr>
              <a:t>(nz-1)/2</a:t>
            </a:r>
          </a:p>
          <a:p>
            <a:r>
              <a:rPr lang="en-US" dirty="0">
                <a:latin typeface="Calibri"/>
                <a:cs typeface="Calibri"/>
              </a:rPr>
              <a:t>Don’t forget to set </a:t>
            </a:r>
            <a:r>
              <a:rPr lang="en-US" sz="3100" dirty="0" err="1">
                <a:latin typeface="Courier"/>
                <a:cs typeface="Courier"/>
              </a:rPr>
              <a:t>vm</a:t>
            </a:r>
            <a:r>
              <a:rPr lang="en-US" sz="3100" dirty="0">
                <a:latin typeface="Courier"/>
                <a:cs typeface="Courier"/>
              </a:rPr>
              <a:t>(</a:t>
            </a:r>
            <a:r>
              <a:rPr lang="en-US" sz="3100" dirty="0" err="1">
                <a:latin typeface="Courier"/>
                <a:cs typeface="Courier"/>
              </a:rPr>
              <a:t>i,k</a:t>
            </a:r>
            <a:r>
              <a:rPr lang="en-US" sz="3100" dirty="0">
                <a:latin typeface="Courier"/>
                <a:cs typeface="Courier"/>
              </a:rPr>
              <a:t>) = v(</a:t>
            </a:r>
            <a:r>
              <a:rPr lang="en-US" sz="3100" dirty="0" err="1">
                <a:latin typeface="Courier"/>
                <a:cs typeface="Courier"/>
              </a:rPr>
              <a:t>i,k</a:t>
            </a:r>
            <a:r>
              <a:rPr lang="en-US" sz="3100" dirty="0">
                <a:latin typeface="Courier"/>
                <a:cs typeface="Courier"/>
              </a:rPr>
              <a:t>) </a:t>
            </a:r>
            <a:r>
              <a:rPr lang="en-US" sz="3100" dirty="0">
                <a:latin typeface="Calibri"/>
                <a:cs typeface="Calibri"/>
              </a:rPr>
              <a:t>to start</a:t>
            </a:r>
          </a:p>
          <a:p>
            <a:endParaRPr lang="en-US" sz="3000" dirty="0">
              <a:latin typeface="Courier"/>
              <a:cs typeface="Courier"/>
            </a:endParaRPr>
          </a:p>
          <a:p>
            <a:endParaRPr lang="en-US" sz="3000" dirty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23" y="2716325"/>
            <a:ext cx="6164580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273" y="3730985"/>
            <a:ext cx="5288280" cy="662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8111" y="2772769"/>
            <a:ext cx="2074333" cy="40223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60012" y="4065610"/>
            <a:ext cx="1483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Symbol" charset="2"/>
                <a:cs typeface="Symbol" charset="2"/>
              </a:rPr>
              <a:t>p</a:t>
            </a:r>
            <a:r>
              <a:rPr lang="en-US" sz="1200" i="1" dirty="0"/>
              <a:t> is trigonometric pi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F3C07-61A0-7147-A3FB-80EC74D68482}"/>
              </a:ext>
            </a:extLst>
          </p:cNvPr>
          <p:cNvSpPr txBox="1"/>
          <p:nvPr/>
        </p:nvSpPr>
        <p:spPr>
          <a:xfrm>
            <a:off x="297180" y="6356350"/>
            <a:ext cx="628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your MT3 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’,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’ initialization code alone, we’ll use it in MT5</a:t>
            </a:r>
          </a:p>
        </p:txBody>
      </p:sp>
    </p:spTree>
    <p:extLst>
      <p:ext uri="{BB962C8B-B14F-4D97-AF65-F5344CB8AC3E}">
        <p14:creationId xmlns:p14="http://schemas.microsoft.com/office/powerpoint/2010/main" val="293855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Doubly periodic, with a frame of fake points, so for Fortran the real points are </a:t>
            </a:r>
            <a:r>
              <a:rPr lang="en-US" sz="2800" dirty="0">
                <a:latin typeface="Courier" pitchFamily="2" charset="0"/>
              </a:rPr>
              <a:t>2,nx-1 </a:t>
            </a:r>
            <a:r>
              <a:rPr lang="en-US" dirty="0"/>
              <a:t>and </a:t>
            </a:r>
            <a:r>
              <a:rPr lang="en-US" sz="2800" dirty="0">
                <a:latin typeface="Courier" pitchFamily="2" charset="0"/>
              </a:rPr>
              <a:t>2,nz-1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Boundary conditions for fake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751784"/>
            <a:ext cx="8974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urier"/>
                <a:cs typeface="Courier"/>
              </a:rPr>
              <a:t>      do k=2,nz-1			! </a:t>
            </a:r>
            <a:r>
              <a:rPr lang="pl-PL" dirty="0" err="1">
                <a:latin typeface="Courier"/>
                <a:cs typeface="Courier"/>
              </a:rPr>
              <a:t>Over</a:t>
            </a:r>
            <a:r>
              <a:rPr lang="pl-PL" dirty="0">
                <a:latin typeface="Courier"/>
                <a:cs typeface="Courier"/>
              </a:rPr>
              <a:t> real </a:t>
            </a:r>
            <a:r>
              <a:rPr lang="pl-PL" dirty="0" err="1">
                <a:latin typeface="Courier"/>
                <a:cs typeface="Courier"/>
              </a:rPr>
              <a:t>points</a:t>
            </a:r>
            <a:r>
              <a:rPr lang="pl-PL" dirty="0">
                <a:latin typeface="Courier"/>
                <a:cs typeface="Courier"/>
              </a:rPr>
              <a:t> in </a:t>
            </a:r>
            <a:r>
              <a:rPr lang="pl-PL" dirty="0" err="1">
                <a:latin typeface="Courier"/>
                <a:cs typeface="Courier"/>
              </a:rPr>
              <a:t>vertical</a:t>
            </a:r>
            <a:r>
              <a:rPr lang="pl-PL" dirty="0">
                <a:latin typeface="Courier"/>
                <a:cs typeface="Courier"/>
              </a:rPr>
              <a:t>		</a:t>
            </a:r>
          </a:p>
          <a:p>
            <a:r>
              <a:rPr lang="pl-PL" dirty="0">
                <a:latin typeface="Courier"/>
                <a:cs typeface="Courier"/>
              </a:rPr>
              <a:t>       v( 1,k)=v(nx-1,k)</a:t>
            </a:r>
          </a:p>
          <a:p>
            <a:r>
              <a:rPr lang="pl-PL" dirty="0">
                <a:latin typeface="Courier"/>
                <a:cs typeface="Courier"/>
              </a:rPr>
              <a:t>       v(</a:t>
            </a:r>
            <a:r>
              <a:rPr lang="pl-PL" dirty="0" err="1">
                <a:latin typeface="Courier"/>
                <a:cs typeface="Courier"/>
              </a:rPr>
              <a:t>nx,k</a:t>
            </a:r>
            <a:r>
              <a:rPr lang="pl-PL" dirty="0">
                <a:latin typeface="Courier"/>
                <a:cs typeface="Courier"/>
              </a:rPr>
              <a:t>)=v(   2,k)</a:t>
            </a:r>
          </a:p>
          <a:p>
            <a:r>
              <a:rPr lang="pl-PL" dirty="0">
                <a:latin typeface="Courier"/>
                <a:cs typeface="Courier"/>
              </a:rPr>
              <a:t>      </a:t>
            </a:r>
            <a:r>
              <a:rPr lang="pl-PL" dirty="0" err="1">
                <a:latin typeface="Courier"/>
                <a:cs typeface="Courier"/>
              </a:rPr>
              <a:t>enddo</a:t>
            </a:r>
            <a:endParaRPr lang="pl-PL" dirty="0">
              <a:latin typeface="Courier"/>
              <a:cs typeface="Courier"/>
            </a:endParaRPr>
          </a:p>
          <a:p>
            <a:r>
              <a:rPr lang="pl-PL" dirty="0">
                <a:latin typeface="Courier"/>
                <a:cs typeface="Courier"/>
              </a:rPr>
              <a:t>      do i=1,nx				! </a:t>
            </a:r>
            <a:r>
              <a:rPr lang="pl-PL" dirty="0" err="1">
                <a:latin typeface="Courier"/>
                <a:cs typeface="Courier"/>
              </a:rPr>
              <a:t>Over</a:t>
            </a:r>
            <a:r>
              <a:rPr lang="pl-PL" dirty="0">
                <a:latin typeface="Courier"/>
                <a:cs typeface="Courier"/>
              </a:rPr>
              <a:t> ALL </a:t>
            </a:r>
            <a:r>
              <a:rPr lang="pl-PL" dirty="0" err="1">
                <a:latin typeface="Courier"/>
                <a:cs typeface="Courier"/>
              </a:rPr>
              <a:t>points</a:t>
            </a:r>
            <a:r>
              <a:rPr lang="pl-PL" dirty="0">
                <a:latin typeface="Courier"/>
                <a:cs typeface="Courier"/>
              </a:rPr>
              <a:t> in </a:t>
            </a:r>
            <a:r>
              <a:rPr lang="pl-PL" dirty="0" err="1">
                <a:latin typeface="Courier"/>
                <a:cs typeface="Courier"/>
              </a:rPr>
              <a:t>horizontal</a:t>
            </a:r>
            <a:endParaRPr lang="pl-PL" dirty="0">
              <a:latin typeface="Courier"/>
              <a:cs typeface="Courier"/>
            </a:endParaRPr>
          </a:p>
          <a:p>
            <a:r>
              <a:rPr lang="pl-PL" dirty="0">
                <a:latin typeface="Courier"/>
                <a:cs typeface="Courier"/>
              </a:rPr>
              <a:t>       v(i, 1)=v(i,nz-1)</a:t>
            </a:r>
          </a:p>
          <a:p>
            <a:r>
              <a:rPr lang="pl-PL" dirty="0">
                <a:latin typeface="Courier"/>
                <a:cs typeface="Courier"/>
              </a:rPr>
              <a:t>       v(</a:t>
            </a:r>
            <a:r>
              <a:rPr lang="pl-PL" dirty="0" err="1">
                <a:latin typeface="Courier"/>
                <a:cs typeface="Courier"/>
              </a:rPr>
              <a:t>i,nz</a:t>
            </a:r>
            <a:r>
              <a:rPr lang="pl-PL" dirty="0">
                <a:latin typeface="Courier"/>
                <a:cs typeface="Courier"/>
              </a:rPr>
              <a:t>)=v(i,   2)</a:t>
            </a:r>
          </a:p>
          <a:p>
            <a:r>
              <a:rPr lang="pl-PL" dirty="0">
                <a:latin typeface="Courier"/>
                <a:cs typeface="Courier"/>
              </a:rPr>
              <a:t>      </a:t>
            </a:r>
            <a:r>
              <a:rPr lang="pl-PL" dirty="0" err="1">
                <a:latin typeface="Courier"/>
                <a:cs typeface="Courier"/>
              </a:rPr>
              <a:t>enddo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26163"/>
            <a:ext cx="623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At the end of this sequence, ALL grid points have been updated</a:t>
            </a:r>
          </a:p>
        </p:txBody>
      </p:sp>
    </p:spTree>
    <p:extLst>
      <p:ext uri="{BB962C8B-B14F-4D97-AF65-F5344CB8AC3E}">
        <p14:creationId xmlns:p14="http://schemas.microsoft.com/office/powerpoint/2010/main" val="307471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From MT3 and earlier, you have set up your 1D and 2D arrays, base state, and an initial condition for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 and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’.  </a:t>
            </a:r>
            <a:r>
              <a:rPr lang="en-US" u="sng" dirty="0"/>
              <a:t>Keep all this.</a:t>
            </a:r>
          </a:p>
          <a:p>
            <a:r>
              <a:rPr lang="en-US" dirty="0"/>
              <a:t>For MT4, create an </a:t>
            </a:r>
            <a:r>
              <a:rPr lang="en-US" b="1" dirty="0"/>
              <a:t>additional</a:t>
            </a:r>
            <a:r>
              <a:rPr lang="en-US" dirty="0"/>
              <a:t> initial condition for </a:t>
            </a:r>
            <a:r>
              <a:rPr lang="en-US" sz="2800" dirty="0">
                <a:latin typeface="Courier"/>
                <a:cs typeface="Courier"/>
              </a:rPr>
              <a:t>v, </a:t>
            </a:r>
            <a:r>
              <a:rPr lang="en-US" sz="2800" dirty="0" err="1">
                <a:latin typeface="Courier"/>
                <a:cs typeface="Courier"/>
              </a:rPr>
              <a:t>vm</a:t>
            </a:r>
            <a:r>
              <a:rPr lang="en-US" dirty="0"/>
              <a:t>.  Start with </a:t>
            </a:r>
            <a:r>
              <a:rPr lang="en-US" sz="2800" dirty="0">
                <a:latin typeface="Courier"/>
                <a:cs typeface="Courier"/>
              </a:rPr>
              <a:t>d2t = </a:t>
            </a:r>
            <a:r>
              <a:rPr lang="en-US" sz="2800" dirty="0" err="1">
                <a:latin typeface="Courier"/>
                <a:cs typeface="Courier"/>
              </a:rPr>
              <a:t>dt</a:t>
            </a:r>
            <a:r>
              <a:rPr lang="en-US" dirty="0" err="1"/>
              <a:t>.</a:t>
            </a:r>
            <a:r>
              <a:rPr lang="en-US" dirty="0"/>
              <a:t>  (Note </a:t>
            </a:r>
            <a:r>
              <a:rPr lang="en-US" sz="2800" dirty="0" err="1">
                <a:latin typeface="Courier"/>
                <a:cs typeface="Courier"/>
              </a:rPr>
              <a:t>nx</a:t>
            </a:r>
            <a:r>
              <a:rPr lang="en-US" sz="2800" dirty="0">
                <a:latin typeface="Courier"/>
                <a:cs typeface="Courier"/>
              </a:rPr>
              <a:t>, </a:t>
            </a:r>
            <a:r>
              <a:rPr lang="en-US" sz="2800" dirty="0" err="1">
                <a:latin typeface="Courier"/>
                <a:cs typeface="Courier"/>
              </a:rPr>
              <a:t>nz</a:t>
            </a:r>
            <a:r>
              <a:rPr lang="en-US" sz="2800" dirty="0">
                <a:latin typeface="Courier"/>
                <a:cs typeface="Courier"/>
              </a:rPr>
              <a:t>, dx, </a:t>
            </a:r>
            <a:r>
              <a:rPr lang="en-US" sz="2800" dirty="0" err="1">
                <a:latin typeface="Courier"/>
                <a:cs typeface="Courier"/>
              </a:rPr>
              <a:t>dz</a:t>
            </a:r>
            <a:r>
              <a:rPr lang="en-US" sz="2800" dirty="0">
                <a:latin typeface="Courier"/>
                <a:cs typeface="Courier"/>
              </a:rPr>
              <a:t> also </a:t>
            </a:r>
            <a:r>
              <a:rPr lang="en-US" dirty="0"/>
              <a:t>change from MT3, and will change again for MT5.)</a:t>
            </a:r>
          </a:p>
          <a:p>
            <a:r>
              <a:rPr lang="en-US" dirty="0"/>
              <a:t>Implement </a:t>
            </a:r>
            <a:r>
              <a:rPr lang="en-US" b="1" dirty="0">
                <a:solidFill>
                  <a:srgbClr val="FF0000"/>
                </a:solidFill>
              </a:rPr>
              <a:t>time stepping loop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Predict </a:t>
            </a:r>
            <a:r>
              <a:rPr lang="en-US" sz="2400" dirty="0" err="1">
                <a:latin typeface="Courier"/>
                <a:cs typeface="Courier"/>
              </a:rPr>
              <a:t>vp</a:t>
            </a:r>
            <a:r>
              <a:rPr lang="en-US" dirty="0"/>
              <a:t> using </a:t>
            </a:r>
            <a:r>
              <a:rPr lang="en-US" sz="2400" dirty="0">
                <a:latin typeface="Courier"/>
                <a:cs typeface="Courier"/>
              </a:rPr>
              <a:t>v, </a:t>
            </a:r>
            <a:r>
              <a:rPr lang="en-US" sz="2400" dirty="0" err="1">
                <a:latin typeface="Courier"/>
                <a:cs typeface="Courier"/>
              </a:rPr>
              <a:t>vm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dirty="0"/>
              <a:t>for all </a:t>
            </a:r>
            <a:r>
              <a:rPr lang="en-US" u="sng" dirty="0"/>
              <a:t>real</a:t>
            </a:r>
            <a:r>
              <a:rPr lang="en-US" dirty="0"/>
              <a:t> points</a:t>
            </a:r>
            <a:endParaRPr lang="en-US" sz="2400" dirty="0">
              <a:latin typeface="Courier"/>
              <a:cs typeface="Courier"/>
            </a:endParaRPr>
          </a:p>
          <a:p>
            <a:pPr lvl="1"/>
            <a:r>
              <a:rPr lang="en-US" dirty="0"/>
              <a:t>Take care of boundary conditions on </a:t>
            </a:r>
            <a:r>
              <a:rPr lang="en-US" sz="2600" dirty="0" err="1">
                <a:latin typeface="Courier"/>
                <a:cs typeface="Courier"/>
              </a:rPr>
              <a:t>vp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dirty="0"/>
              <a:t>Calculate exact solution (see later)</a:t>
            </a:r>
          </a:p>
          <a:p>
            <a:pPr lvl="1"/>
            <a:r>
              <a:rPr lang="en-US" dirty="0"/>
              <a:t>Set for new time step: </a:t>
            </a:r>
            <a:r>
              <a:rPr lang="en-US" sz="2600" dirty="0" err="1">
                <a:latin typeface="Courier"/>
                <a:cs typeface="Courier"/>
              </a:rPr>
              <a:t>vm</a:t>
            </a:r>
            <a:r>
              <a:rPr lang="en-US" sz="2600" dirty="0">
                <a:latin typeface="Courier"/>
                <a:cs typeface="Courier"/>
              </a:rPr>
              <a:t> = v; v = </a:t>
            </a:r>
            <a:r>
              <a:rPr lang="en-US" sz="2600" dirty="0" err="1">
                <a:latin typeface="Courier"/>
                <a:cs typeface="Courier"/>
              </a:rPr>
              <a:t>vp</a:t>
            </a:r>
            <a:r>
              <a:rPr lang="en-US" dirty="0"/>
              <a:t>; </a:t>
            </a:r>
            <a:r>
              <a:rPr lang="en-US" sz="2600" dirty="0" err="1">
                <a:latin typeface="Courier"/>
                <a:cs typeface="Courier"/>
              </a:rPr>
              <a:t>vp</a:t>
            </a:r>
            <a:r>
              <a:rPr lang="en-US" sz="2600" dirty="0">
                <a:latin typeface="Courier"/>
                <a:cs typeface="Courier"/>
              </a:rPr>
              <a:t> = 0</a:t>
            </a:r>
            <a:r>
              <a:rPr lang="en-US" dirty="0"/>
              <a:t>, and </a:t>
            </a:r>
            <a:r>
              <a:rPr lang="en-US" sz="2400" dirty="0">
                <a:latin typeface="Courier"/>
                <a:cs typeface="Courier"/>
              </a:rPr>
              <a:t>d2t = </a:t>
            </a:r>
            <a:r>
              <a:rPr lang="en-US" sz="2400" dirty="0" err="1">
                <a:latin typeface="Courier"/>
                <a:cs typeface="Courier"/>
              </a:rPr>
              <a:t>dt</a:t>
            </a:r>
            <a:r>
              <a:rPr lang="en-US" sz="2400" dirty="0">
                <a:latin typeface="Courier"/>
                <a:cs typeface="Courier"/>
              </a:rPr>
              <a:t> + </a:t>
            </a:r>
            <a:r>
              <a:rPr lang="en-US" sz="2400" dirty="0" err="1">
                <a:latin typeface="Courier"/>
                <a:cs typeface="Courier"/>
              </a:rPr>
              <a:t>dt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dirty="0"/>
              <a:t>Time to plot?</a:t>
            </a:r>
          </a:p>
          <a:p>
            <a:pPr lvl="1"/>
            <a:r>
              <a:rPr lang="en-US" dirty="0"/>
              <a:t>Time to end run?  If not, go to top of time stepping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cone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12" y="372494"/>
            <a:ext cx="5751576" cy="5967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444" y="578556"/>
            <a:ext cx="95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 = 0 sec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66" y="6411033"/>
            <a:ext cx="670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 contours: LF solution.  Shading and red contours: true 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2A3B2-A6D4-C241-A765-57DF407C9D31}"/>
              </a:ext>
            </a:extLst>
          </p:cNvPr>
          <p:cNvSpPr txBox="1"/>
          <p:nvPr/>
        </p:nvSpPr>
        <p:spPr>
          <a:xfrm>
            <a:off x="7482078" y="4286250"/>
            <a:ext cx="155863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Zero contours</a:t>
            </a:r>
          </a:p>
          <a:p>
            <a:r>
              <a:rPr lang="en-US" i="1" dirty="0">
                <a:solidFill>
                  <a:srgbClr val="FF0000"/>
                </a:solidFill>
              </a:rPr>
              <a:t> can be a little</a:t>
            </a:r>
          </a:p>
          <a:p>
            <a:r>
              <a:rPr lang="en-US" i="1" dirty="0">
                <a:solidFill>
                  <a:srgbClr val="FF0000"/>
                </a:solidFill>
              </a:rPr>
              <a:t> wonky, and</a:t>
            </a:r>
          </a:p>
          <a:p>
            <a:r>
              <a:rPr lang="en-US" i="1" dirty="0">
                <a:solidFill>
                  <a:srgbClr val="FF0000"/>
                </a:solidFill>
              </a:rPr>
              <a:t> dependent</a:t>
            </a:r>
          </a:p>
          <a:p>
            <a:r>
              <a:rPr lang="en-US" i="1" dirty="0">
                <a:solidFill>
                  <a:srgbClr val="FF0000"/>
                </a:solidFill>
              </a:rPr>
              <a:t> on precision…</a:t>
            </a:r>
          </a:p>
        </p:txBody>
      </p:sp>
    </p:spTree>
    <p:extLst>
      <p:ext uri="{BB962C8B-B14F-4D97-AF65-F5344CB8AC3E}">
        <p14:creationId xmlns:p14="http://schemas.microsoft.com/office/powerpoint/2010/main" val="26111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</TotalTime>
  <Words>1910</Words>
  <Application>Microsoft Macintosh PowerPoint</Application>
  <PresentationFormat>On-screen Show (4:3)</PresentationFormat>
  <Paragraphs>291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</vt:lpstr>
      <vt:lpstr>Symbol</vt:lpstr>
      <vt:lpstr>Office Theme</vt:lpstr>
      <vt:lpstr>Model Task #4:  Time stepping and the leapfrog scheme</vt:lpstr>
      <vt:lpstr>Outline</vt:lpstr>
      <vt:lpstr>PowerPoint Presentation</vt:lpstr>
      <vt:lpstr>Synopsis</vt:lpstr>
      <vt:lpstr>Equation and code</vt:lpstr>
      <vt:lpstr>Initial condition</vt:lpstr>
      <vt:lpstr>Boundary conditions</vt:lpstr>
      <vt:lpstr>Programming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Tracking the exact solution</vt:lpstr>
      <vt:lpstr>Problem geometry</vt:lpstr>
      <vt:lpstr>PowerPoint Presentation</vt:lpstr>
      <vt:lpstr>PowerPoint Presentation</vt:lpstr>
      <vt:lpstr>Example GrADS script for making animations</vt:lpstr>
      <vt:lpstr>PowerPoint Presentation</vt:lpstr>
      <vt:lpstr>PowerPoint Presentation</vt:lpstr>
      <vt:lpstr>PowerPoint Presentation</vt:lpstr>
      <vt:lpstr>GIF animations</vt:lpstr>
      <vt:lpstr>MT4 Summary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Task 3:  Grid setup and initial condition</dc:title>
  <dc:creator>Robert Fovell</dc:creator>
  <cp:lastModifiedBy>Fovell, Robert</cp:lastModifiedBy>
  <cp:revision>164</cp:revision>
  <dcterms:created xsi:type="dcterms:W3CDTF">2015-10-13T13:49:58Z</dcterms:created>
  <dcterms:modified xsi:type="dcterms:W3CDTF">2021-10-13T18:12:37Z</dcterms:modified>
</cp:coreProperties>
</file>