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7" r:id="rId3"/>
    <p:sldId id="304" r:id="rId4"/>
    <p:sldId id="327" r:id="rId5"/>
    <p:sldId id="306" r:id="rId6"/>
    <p:sldId id="326" r:id="rId7"/>
    <p:sldId id="307" r:id="rId8"/>
    <p:sldId id="308" r:id="rId9"/>
    <p:sldId id="309" r:id="rId10"/>
    <p:sldId id="311" r:id="rId11"/>
    <p:sldId id="31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4" r:id="rId22"/>
    <p:sldId id="323" r:id="rId23"/>
    <p:sldId id="325" r:id="rId24"/>
    <p:sldId id="321" r:id="rId25"/>
    <p:sldId id="32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2">
          <p15:clr>
            <a:srgbClr val="A4A3A4"/>
          </p15:clr>
        </p15:guide>
        <p15:guide id="2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4648"/>
  </p:normalViewPr>
  <p:slideViewPr>
    <p:cSldViewPr snapToGrid="0" snapToObjects="1" showGuides="1">
      <p:cViewPr varScale="1">
        <p:scale>
          <a:sx n="112" d="100"/>
          <a:sy n="112" d="100"/>
        </p:scale>
        <p:origin x="1392" y="192"/>
      </p:cViewPr>
      <p:guideLst>
        <p:guide orient="horz" pos="2482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2F07B-FD85-FA46-A670-164589F7AF55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F49A-E3EC-F44C-8549-A69F0066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8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80DEB-C18F-BD4D-97D5-9B03AF6B1D28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7197A-F90D-1947-951E-9A295C72B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44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wonder which to</a:t>
            </a:r>
            <a:r>
              <a:rPr lang="en-US" baseline="0" dirty="0"/>
              <a:t> do first: do lower and upper BCs, then enforce periodicity, or to do periodicity first and then the upper and lower BCs.</a:t>
            </a:r>
          </a:p>
          <a:p>
            <a:r>
              <a:rPr lang="en-US" baseline="0" dirty="0"/>
              <a:t>It should not matter.  The points u(1,1), u(</a:t>
            </a:r>
            <a:r>
              <a:rPr lang="en-US" baseline="0" dirty="0" err="1"/>
              <a:t>nx,nz</a:t>
            </a:r>
            <a:r>
              <a:rPr lang="en-US" baseline="0" dirty="0"/>
              <a:t>), u(1,nz) and u(nx,1) will never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7197A-F90D-1947-951E-9A295C72B1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6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reason to</a:t>
            </a:r>
            <a:r>
              <a:rPr lang="en-US" baseline="0" dirty="0"/>
              <a:t> multiply and divide d(\bar\theta)/</a:t>
            </a:r>
            <a:r>
              <a:rPr lang="en-US" baseline="0" dirty="0" err="1"/>
              <a:t>dz</a:t>
            </a:r>
            <a:r>
              <a:rPr lang="en-US" baseline="0" dirty="0"/>
              <a:t> by \bar\rho, but it gets done sometimes.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7197A-F90D-1947-951E-9A295C72B1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2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this look like to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7197A-F90D-1947-951E-9A295C72B1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www.startrek.com</a:t>
            </a:r>
            <a:r>
              <a:rPr lang="en-US" dirty="0"/>
              <a:t>/uploads/assets/</a:t>
            </a:r>
            <a:r>
              <a:rPr lang="en-US" dirty="0" err="1"/>
              <a:t>db_articles</a:t>
            </a:r>
            <a:r>
              <a:rPr lang="en-US" dirty="0"/>
              <a:t>/0379b23e9845c9c652488c13f7bb557fc62a3642.jpg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7197A-F90D-1947-951E-9A295C72B1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3A3B-B1A0-B942-9EC7-78DCD4DE9DB0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5957-AA26-9946-A4CC-80A717BA4B04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1BDC-6125-2A43-B75C-43FF094522B7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2B21-C574-3943-A9D8-9FC79B384B1A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2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4A15-24C6-2C40-B6AC-A4C96F989659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6130-46BE-E94F-A398-876CFDBB7FA0}" type="datetime1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6939F-D60A-9E4D-8945-7531F4B1CE2C}" type="datetime1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0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E8A6-B5DA-054C-B28A-3ADB7D6CB4A1}" type="datetime1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5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2D90-8B37-CD40-B282-EB872BAFFD7E}" type="datetime1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0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5162-44DD-8348-873B-B8E5F19095A4}" type="datetime1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5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827F-A054-8645-B46C-AE9994F83E19}" type="datetime1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B6B8-60CF-0845-8ED0-F1315301CE4A}" type="datetime1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F37B-B504-B343-BA53-F0BED9AE0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4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Task #5: </a:t>
            </a:r>
            <a:br>
              <a:rPr lang="en-US" dirty="0"/>
            </a:br>
            <a:r>
              <a:rPr lang="en-US" dirty="0"/>
              <a:t>Implementing the 2D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ATM 562 Fall 2021</a:t>
            </a:r>
          </a:p>
          <a:p>
            <a:r>
              <a:rPr lang="en-US" dirty="0"/>
              <a:t>Fovell</a:t>
            </a:r>
          </a:p>
          <a:p>
            <a:r>
              <a:rPr lang="en-US" dirty="0"/>
              <a:t>(see course notes, Chapter 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FC3-43F9-104D-A56F-01ABBC90AF42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3DB9B-2451-3743-89A5-400AC9299453}"/>
              </a:ext>
            </a:extLst>
          </p:cNvPr>
          <p:cNvSpPr txBox="1"/>
          <p:nvPr/>
        </p:nvSpPr>
        <p:spPr>
          <a:xfrm>
            <a:off x="102870" y="6356350"/>
            <a:ext cx="205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Version of 10/25/21</a:t>
            </a:r>
          </a:p>
        </p:txBody>
      </p:sp>
    </p:spTree>
    <p:extLst>
      <p:ext uri="{BB962C8B-B14F-4D97-AF65-F5344CB8AC3E}">
        <p14:creationId xmlns:p14="http://schemas.microsoft.com/office/powerpoint/2010/main" val="274435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64358" y="3738370"/>
            <a:ext cx="391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two terms, in code (more to come)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022" y="4490829"/>
            <a:ext cx="8937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up(</a:t>
            </a:r>
            <a:r>
              <a:rPr lang="en-US" sz="2400" dirty="0" err="1">
                <a:latin typeface="Courier"/>
                <a:cs typeface="Courier"/>
              </a:rPr>
              <a:t>i,k</a:t>
            </a:r>
            <a:r>
              <a:rPr lang="en-US" sz="2400" dirty="0">
                <a:latin typeface="Courier"/>
                <a:cs typeface="Courier"/>
              </a:rPr>
              <a:t>)=um(</a:t>
            </a:r>
            <a:r>
              <a:rPr lang="en-US" sz="2400" dirty="0" err="1">
                <a:latin typeface="Courier"/>
                <a:cs typeface="Courier"/>
              </a:rPr>
              <a:t>i,k</a:t>
            </a:r>
            <a:r>
              <a:rPr lang="en-US" sz="2400" dirty="0">
                <a:latin typeface="Courier"/>
                <a:cs typeface="Courier"/>
              </a:rPr>
              <a:t>)-.25*</a:t>
            </a:r>
            <a:r>
              <a:rPr lang="en-US" sz="2400" dirty="0" err="1">
                <a:latin typeface="Courier"/>
                <a:cs typeface="Courier"/>
              </a:rPr>
              <a:t>dtx</a:t>
            </a:r>
            <a:r>
              <a:rPr lang="en-US" sz="2400" dirty="0">
                <a:latin typeface="Courier"/>
                <a:cs typeface="Courier"/>
              </a:rPr>
              <a:t>*((u(i+1,k)+u(</a:t>
            </a:r>
            <a:r>
              <a:rPr lang="en-US" sz="2400" dirty="0" err="1">
                <a:latin typeface="Courier"/>
                <a:cs typeface="Courier"/>
              </a:rPr>
              <a:t>i,k</a:t>
            </a:r>
            <a:r>
              <a:rPr lang="en-US" sz="2400" dirty="0">
                <a:latin typeface="Courier"/>
                <a:cs typeface="Courier"/>
              </a:rPr>
              <a:t>))**2 &amp;                           </a:t>
            </a:r>
          </a:p>
          <a:p>
            <a:r>
              <a:rPr lang="en-US" sz="2400" dirty="0">
                <a:latin typeface="Courier"/>
                <a:cs typeface="Courier"/>
              </a:rPr>
              <a:t>                        -(u(i-1,k)+u(</a:t>
            </a:r>
            <a:r>
              <a:rPr lang="en-US" sz="2400" dirty="0" err="1">
                <a:latin typeface="Courier"/>
                <a:cs typeface="Courier"/>
              </a:rPr>
              <a:t>i,k</a:t>
            </a:r>
            <a:r>
              <a:rPr lang="en-US" sz="2400" dirty="0">
                <a:latin typeface="Courier"/>
                <a:cs typeface="Courier"/>
              </a:rPr>
              <a:t>))**2)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972" y="5987018"/>
            <a:ext cx="24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</a:t>
            </a:r>
            <a:r>
              <a:rPr lang="en-US" dirty="0" err="1">
                <a:latin typeface="Courier"/>
                <a:cs typeface="Courier"/>
              </a:rPr>
              <a:t>dtx</a:t>
            </a:r>
            <a:r>
              <a:rPr lang="en-US" dirty="0">
                <a:latin typeface="Courier"/>
                <a:cs typeface="Courier"/>
              </a:rPr>
              <a:t> = d2t/dx</a:t>
            </a:r>
          </a:p>
        </p:txBody>
      </p:sp>
      <p:pic>
        <p:nvPicPr>
          <p:cNvPr id="9" name="Picture 8" descr="horizstag_work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21940" cy="3618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914B1E-360A-D84C-8ACB-3A6BC8FE4CEC}"/>
              </a:ext>
            </a:extLst>
          </p:cNvPr>
          <p:cNvSpPr txBox="1"/>
          <p:nvPr/>
        </p:nvSpPr>
        <p:spPr>
          <a:xfrm>
            <a:off x="5052060" y="1143000"/>
            <a:ext cx="355308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Lining up your code in some fashion</a:t>
            </a:r>
          </a:p>
          <a:p>
            <a:r>
              <a:rPr lang="en-US" i="1" dirty="0">
                <a:solidFill>
                  <a:srgbClr val="FF0000"/>
                </a:solidFill>
              </a:rPr>
              <a:t> facilitates catching bugs…</a:t>
            </a:r>
          </a:p>
        </p:txBody>
      </p:sp>
    </p:spTree>
    <p:extLst>
      <p:ext uri="{BB962C8B-B14F-4D97-AF65-F5344CB8AC3E}">
        <p14:creationId xmlns:p14="http://schemas.microsoft.com/office/powerpoint/2010/main" val="380913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2778" y="917222"/>
            <a:ext cx="4545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This term requires averaging </a:t>
            </a:r>
            <a:r>
              <a:rPr lang="en-US" i="1" dirty="0"/>
              <a:t>w</a:t>
            </a:r>
            <a:r>
              <a:rPr lang="en-US" dirty="0"/>
              <a:t> and </a:t>
            </a:r>
            <a:r>
              <a:rPr lang="en-US" i="1" dirty="0"/>
              <a:t>u</a:t>
            </a:r>
            <a:r>
              <a:rPr lang="en-US" dirty="0"/>
              <a:t> to points</a:t>
            </a:r>
          </a:p>
          <a:p>
            <a:r>
              <a:rPr lang="en-US" dirty="0"/>
              <a:t>  ∆</a:t>
            </a:r>
            <a:r>
              <a:rPr lang="en-US" dirty="0" err="1"/>
              <a:t>dz</a:t>
            </a:r>
            <a:r>
              <a:rPr lang="en-US" dirty="0"/>
              <a:t>/2 above and below </a:t>
            </a:r>
            <a:r>
              <a:rPr lang="en-US" i="1" dirty="0" err="1"/>
              <a:t>u</a:t>
            </a:r>
            <a:r>
              <a:rPr lang="en-US" i="1" baseline="-25000" dirty="0" err="1"/>
              <a:t>i,k</a:t>
            </a:r>
            <a:r>
              <a:rPr lang="en-US" i="1" baseline="30000" dirty="0" err="1"/>
              <a:t>n</a:t>
            </a:r>
            <a:endParaRPr lang="en-US" dirty="0"/>
          </a:p>
          <a:p>
            <a:endParaRPr lang="en-US" i="1" baseline="30000" dirty="0"/>
          </a:p>
          <a:p>
            <a:r>
              <a:rPr lang="en-US" dirty="0"/>
              <a:t>This term also demonstrates why it is useful</a:t>
            </a:r>
          </a:p>
          <a:p>
            <a:r>
              <a:rPr lang="en-US" dirty="0"/>
              <a:t>  to carry mean density at both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w</a:t>
            </a:r>
            <a:r>
              <a:rPr lang="en-US" dirty="0"/>
              <a:t> levels</a:t>
            </a:r>
          </a:p>
          <a:p>
            <a:endParaRPr lang="en-US" i="1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3684411"/>
            <a:ext cx="8656320" cy="2905760"/>
          </a:xfrm>
          <a:prstGeom prst="rect">
            <a:avLst/>
          </a:prstGeom>
        </p:spPr>
      </p:pic>
      <p:pic>
        <p:nvPicPr>
          <p:cNvPr id="8" name="Picture 7" descr="horizstag_work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" y="0"/>
            <a:ext cx="2821940" cy="36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2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2778" y="917222"/>
            <a:ext cx="45456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This term requires averaging </a:t>
            </a:r>
            <a:r>
              <a:rPr lang="en-US" i="1" dirty="0"/>
              <a:t>w</a:t>
            </a:r>
            <a:r>
              <a:rPr lang="en-US" dirty="0"/>
              <a:t> and </a:t>
            </a:r>
            <a:r>
              <a:rPr lang="en-US" i="1" dirty="0"/>
              <a:t>u</a:t>
            </a:r>
            <a:r>
              <a:rPr lang="en-US" dirty="0"/>
              <a:t> to points</a:t>
            </a:r>
          </a:p>
          <a:p>
            <a:r>
              <a:rPr lang="en-US" dirty="0"/>
              <a:t>  ∆</a:t>
            </a:r>
            <a:r>
              <a:rPr lang="en-US" dirty="0" err="1"/>
              <a:t>dz</a:t>
            </a:r>
            <a:r>
              <a:rPr lang="en-US" dirty="0"/>
              <a:t>/2 above and below </a:t>
            </a:r>
            <a:r>
              <a:rPr lang="en-US" i="1" dirty="0" err="1"/>
              <a:t>u</a:t>
            </a:r>
            <a:r>
              <a:rPr lang="en-US" i="1" baseline="-25000" dirty="0" err="1"/>
              <a:t>i,k</a:t>
            </a:r>
            <a:r>
              <a:rPr lang="en-US" i="1" baseline="30000" dirty="0" err="1"/>
              <a:t>n</a:t>
            </a:r>
            <a:endParaRPr lang="en-US" dirty="0"/>
          </a:p>
          <a:p>
            <a:endParaRPr lang="en-US" i="1" baseline="30000" dirty="0"/>
          </a:p>
          <a:p>
            <a:r>
              <a:rPr lang="en-US" dirty="0"/>
              <a:t>This term also demonstrates why it is useful</a:t>
            </a:r>
          </a:p>
          <a:p>
            <a:r>
              <a:rPr lang="en-US" dirty="0"/>
              <a:t>  to carry mean density at both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w</a:t>
            </a:r>
            <a:r>
              <a:rPr lang="en-US" dirty="0"/>
              <a:t> levels</a:t>
            </a:r>
          </a:p>
          <a:p>
            <a:endParaRPr lang="en-US" i="1" baseline="30000" dirty="0"/>
          </a:p>
        </p:txBody>
      </p:sp>
      <p:pic>
        <p:nvPicPr>
          <p:cNvPr id="8" name="Picture 7" descr="horizstag_work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" y="0"/>
            <a:ext cx="2821940" cy="36182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977" y="4273336"/>
            <a:ext cx="91435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ourier"/>
                <a:cs typeface="Courier"/>
              </a:rPr>
              <a:t>   -.25*</a:t>
            </a:r>
            <a:r>
              <a:rPr lang="en-US" sz="2200" dirty="0" err="1">
                <a:latin typeface="Courier"/>
                <a:cs typeface="Courier"/>
              </a:rPr>
              <a:t>dtz</a:t>
            </a:r>
            <a:r>
              <a:rPr lang="en-US" sz="2200" dirty="0">
                <a:latin typeface="Courier"/>
                <a:cs typeface="Courier"/>
              </a:rPr>
              <a:t>*(</a:t>
            </a:r>
            <a:r>
              <a:rPr lang="en-US" sz="2200" dirty="0" err="1">
                <a:solidFill>
                  <a:srgbClr val="FF0000"/>
                </a:solidFill>
                <a:latin typeface="Courier"/>
                <a:cs typeface="Courier"/>
              </a:rPr>
              <a:t>rhow</a:t>
            </a:r>
            <a:r>
              <a:rPr lang="en-US" sz="2200" dirty="0">
                <a:latin typeface="Courier"/>
                <a:cs typeface="Courier"/>
              </a:rPr>
              <a:t>(k+1)*(w(i,k+1)+w(i-1,k+1)) &amp;</a:t>
            </a:r>
          </a:p>
          <a:p>
            <a:r>
              <a:rPr lang="en-US" sz="2200" dirty="0">
                <a:latin typeface="Courier"/>
                <a:cs typeface="Courier"/>
              </a:rPr>
              <a:t>                      *(u(i,k+1)+u(</a:t>
            </a:r>
            <a:r>
              <a:rPr lang="en-US" sz="2200" dirty="0" err="1">
                <a:latin typeface="Courier"/>
                <a:cs typeface="Courier"/>
              </a:rPr>
              <a:t>i</a:t>
            </a:r>
            <a:r>
              <a:rPr lang="en-US" sz="2200" dirty="0">
                <a:latin typeface="Courier"/>
                <a:cs typeface="Courier"/>
              </a:rPr>
              <a:t>  ,k))   &amp;</a:t>
            </a:r>
          </a:p>
          <a:p>
            <a:r>
              <a:rPr lang="en-US" sz="2200" dirty="0">
                <a:latin typeface="Courier"/>
                <a:cs typeface="Courier"/>
              </a:rPr>
              <a:t>            -</a:t>
            </a:r>
            <a:r>
              <a:rPr lang="en-US" sz="2200" dirty="0" err="1">
                <a:solidFill>
                  <a:srgbClr val="FF0000"/>
                </a:solidFill>
                <a:latin typeface="Courier"/>
                <a:cs typeface="Courier"/>
              </a:rPr>
              <a:t>rhow</a:t>
            </a:r>
            <a:r>
              <a:rPr lang="en-US" sz="2200" dirty="0">
                <a:latin typeface="Courier"/>
                <a:cs typeface="Courier"/>
              </a:rPr>
              <a:t>( k )*(w(</a:t>
            </a:r>
            <a:r>
              <a:rPr lang="en-US" sz="2200" dirty="0" err="1">
                <a:latin typeface="Courier"/>
                <a:cs typeface="Courier"/>
              </a:rPr>
              <a:t>i,k</a:t>
            </a:r>
            <a:r>
              <a:rPr lang="en-US" sz="2200" dirty="0">
                <a:latin typeface="Courier"/>
                <a:cs typeface="Courier"/>
              </a:rPr>
              <a:t>  )+w(i-1,k  )) &amp;</a:t>
            </a:r>
          </a:p>
          <a:p>
            <a:r>
              <a:rPr lang="en-US" sz="2200" dirty="0">
                <a:latin typeface="Courier"/>
                <a:cs typeface="Courier"/>
              </a:rPr>
              <a:t>                      *(u(</a:t>
            </a:r>
            <a:r>
              <a:rPr lang="en-US" sz="2200" dirty="0" err="1">
                <a:latin typeface="Courier"/>
                <a:cs typeface="Courier"/>
              </a:rPr>
              <a:t>i,k</a:t>
            </a:r>
            <a:r>
              <a:rPr lang="en-US" sz="2200" dirty="0">
                <a:latin typeface="Courier"/>
                <a:cs typeface="Courier"/>
              </a:rPr>
              <a:t>  )+u(</a:t>
            </a:r>
            <a:r>
              <a:rPr lang="en-US" sz="2200" dirty="0" err="1">
                <a:latin typeface="Courier"/>
                <a:cs typeface="Courier"/>
              </a:rPr>
              <a:t>i</a:t>
            </a:r>
            <a:r>
              <a:rPr lang="en-US" sz="2200" dirty="0">
                <a:latin typeface="Courier"/>
                <a:cs typeface="Courier"/>
              </a:rPr>
              <a:t>  ,k-1)))/</a:t>
            </a:r>
            <a:r>
              <a:rPr lang="en-US" sz="2200" dirty="0" err="1">
                <a:solidFill>
                  <a:srgbClr val="00B0F0"/>
                </a:solidFill>
                <a:latin typeface="Courier"/>
                <a:cs typeface="Courier"/>
              </a:rPr>
              <a:t>rhou</a:t>
            </a:r>
            <a:r>
              <a:rPr lang="en-US" sz="2200" dirty="0">
                <a:latin typeface="Courier"/>
                <a:cs typeface="Courier"/>
              </a:rPr>
              <a:t>(k)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3972" y="5987018"/>
            <a:ext cx="24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</a:t>
            </a:r>
            <a:r>
              <a:rPr lang="en-US" dirty="0" err="1">
                <a:latin typeface="Courier"/>
                <a:cs typeface="Courier"/>
              </a:rPr>
              <a:t>dtz</a:t>
            </a:r>
            <a:r>
              <a:rPr lang="en-US" dirty="0">
                <a:latin typeface="Courier"/>
                <a:cs typeface="Courier"/>
              </a:rPr>
              <a:t> = d2t/</a:t>
            </a:r>
            <a:r>
              <a:rPr lang="en-US" dirty="0" err="1">
                <a:latin typeface="Courier"/>
                <a:cs typeface="Courier"/>
              </a:rPr>
              <a:t>dz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4981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2778" y="917222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PGA term works out very neatly</a:t>
            </a:r>
          </a:p>
          <a:p>
            <a:r>
              <a:rPr lang="en-US" dirty="0"/>
              <a:t>  for this grid stagger</a:t>
            </a:r>
          </a:p>
        </p:txBody>
      </p:sp>
      <p:pic>
        <p:nvPicPr>
          <p:cNvPr id="2" name="Picture 1" descr="horizstag_work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0"/>
            <a:ext cx="2821940" cy="3618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31" y="3893260"/>
            <a:ext cx="6410960" cy="792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6022" y="5252828"/>
            <a:ext cx="8937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      -</a:t>
            </a:r>
            <a:r>
              <a:rPr lang="en-US" sz="2400" dirty="0" err="1">
                <a:latin typeface="Courier"/>
                <a:cs typeface="Courier"/>
              </a:rPr>
              <a:t>dtx</a:t>
            </a:r>
            <a:r>
              <a:rPr lang="en-US" sz="2400" dirty="0">
                <a:latin typeface="Courier"/>
                <a:cs typeface="Courier"/>
              </a:rPr>
              <a:t>*</a:t>
            </a:r>
            <a:r>
              <a:rPr lang="en-US" sz="2400" dirty="0" err="1">
                <a:latin typeface="Courier"/>
                <a:cs typeface="Courier"/>
              </a:rPr>
              <a:t>cpd</a:t>
            </a:r>
            <a:r>
              <a:rPr lang="en-US" sz="2400" dirty="0">
                <a:latin typeface="Courier"/>
                <a:cs typeface="Courier"/>
              </a:rPr>
              <a:t>*</a:t>
            </a:r>
            <a:r>
              <a:rPr lang="en-US" sz="2400" dirty="0" err="1">
                <a:latin typeface="Courier"/>
                <a:cs typeface="Courier"/>
              </a:rPr>
              <a:t>tbv</a:t>
            </a:r>
            <a:r>
              <a:rPr lang="en-US" sz="2400" dirty="0">
                <a:latin typeface="Courier"/>
                <a:cs typeface="Courier"/>
              </a:rPr>
              <a:t>(k)*(pi(</a:t>
            </a:r>
            <a:r>
              <a:rPr lang="en-US" sz="2400" dirty="0" err="1">
                <a:latin typeface="Courier"/>
                <a:cs typeface="Courier"/>
              </a:rPr>
              <a:t>i,k</a:t>
            </a:r>
            <a:r>
              <a:rPr lang="en-US" sz="2400" dirty="0">
                <a:latin typeface="Courier"/>
                <a:cs typeface="Courier"/>
              </a:rPr>
              <a:t>)-pi(i-1,k))</a:t>
            </a:r>
          </a:p>
        </p:txBody>
      </p:sp>
    </p:spTree>
    <p:extLst>
      <p:ext uri="{BB962C8B-B14F-4D97-AF65-F5344CB8AC3E}">
        <p14:creationId xmlns:p14="http://schemas.microsoft.com/office/powerpoint/2010/main" val="305644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the u equation together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7441" y="1439335"/>
            <a:ext cx="8480594" cy="5262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c loop over unique points: 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=2,nx-1 and k=2,nz-1</a:t>
            </a:r>
          </a:p>
          <a:p>
            <a:r>
              <a:rPr lang="en-US" sz="1400" dirty="0">
                <a:latin typeface="Courier"/>
                <a:cs typeface="Courier"/>
              </a:rPr>
              <a:t>      do k=2,nz-1</a:t>
            </a:r>
          </a:p>
          <a:p>
            <a:r>
              <a:rPr lang="en-US" sz="1400" dirty="0">
                <a:latin typeface="Courier"/>
                <a:cs typeface="Courier"/>
              </a:rPr>
              <a:t>       do 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=2,nx-1</a:t>
            </a:r>
          </a:p>
          <a:p>
            <a:r>
              <a:rPr lang="en-US" sz="1400" dirty="0">
                <a:latin typeface="Courier"/>
                <a:cs typeface="Courier"/>
              </a:rPr>
              <a:t>         up(</a:t>
            </a:r>
            <a:r>
              <a:rPr lang="en-US" sz="1400" dirty="0" err="1">
                <a:latin typeface="Courier"/>
                <a:cs typeface="Courier"/>
              </a:rPr>
              <a:t>i,k</a:t>
            </a:r>
            <a:r>
              <a:rPr lang="en-US" sz="1400" dirty="0">
                <a:latin typeface="Courier"/>
                <a:cs typeface="Courier"/>
              </a:rPr>
              <a:t>)=um(</a:t>
            </a:r>
            <a:r>
              <a:rPr lang="en-US" sz="1400" dirty="0" err="1">
                <a:latin typeface="Courier"/>
                <a:cs typeface="Courier"/>
              </a:rPr>
              <a:t>i,k</a:t>
            </a:r>
            <a:r>
              <a:rPr lang="en-US" sz="1400" dirty="0">
                <a:latin typeface="Courier"/>
                <a:cs typeface="Courier"/>
              </a:rPr>
              <a:t>)-.25*</a:t>
            </a:r>
            <a:r>
              <a:rPr lang="en-US" sz="1400" dirty="0" err="1">
                <a:latin typeface="Courier"/>
                <a:cs typeface="Courier"/>
              </a:rPr>
              <a:t>dtx</a:t>
            </a:r>
            <a:r>
              <a:rPr lang="en-US" sz="1400" dirty="0">
                <a:latin typeface="Courier"/>
                <a:cs typeface="Courier"/>
              </a:rPr>
              <a:t>*((u(i+1,k)+u(</a:t>
            </a:r>
            <a:r>
              <a:rPr lang="en-US" sz="1400" dirty="0" err="1">
                <a:latin typeface="Courier"/>
                <a:cs typeface="Courier"/>
              </a:rPr>
              <a:t>i,k</a:t>
            </a:r>
            <a:r>
              <a:rPr lang="en-US" sz="1400" dirty="0">
                <a:latin typeface="Courier"/>
                <a:cs typeface="Courier"/>
              </a:rPr>
              <a:t>))**2				&amp;</a:t>
            </a:r>
          </a:p>
          <a:p>
            <a:r>
              <a:rPr lang="en-US" sz="1400" dirty="0">
                <a:latin typeface="Courier"/>
                <a:cs typeface="Courier"/>
              </a:rPr>
              <a:t>                                 -(u(i-1,k)+u(</a:t>
            </a:r>
            <a:r>
              <a:rPr lang="en-US" sz="1400" dirty="0" err="1">
                <a:latin typeface="Courier"/>
                <a:cs typeface="Courier"/>
              </a:rPr>
              <a:t>i,k</a:t>
            </a:r>
            <a:r>
              <a:rPr lang="en-US" sz="1400" dirty="0">
                <a:latin typeface="Courier"/>
                <a:cs typeface="Courier"/>
              </a:rPr>
              <a:t>))**2)				&amp;</a:t>
            </a:r>
          </a:p>
          <a:p>
            <a:r>
              <a:rPr lang="en-US" sz="1400" dirty="0">
                <a:latin typeface="Courier"/>
                <a:cs typeface="Courier"/>
              </a:rPr>
              <a:t>                        -.25*</a:t>
            </a:r>
            <a:r>
              <a:rPr lang="en-US" sz="1400" dirty="0" err="1">
                <a:latin typeface="Courier"/>
                <a:cs typeface="Courier"/>
              </a:rPr>
              <a:t>dtz</a:t>
            </a:r>
            <a:r>
              <a:rPr lang="en-US" sz="1400" dirty="0">
                <a:latin typeface="Courier"/>
                <a:cs typeface="Courier"/>
              </a:rPr>
              <a:t>*(</a:t>
            </a:r>
            <a:r>
              <a:rPr lang="en-US" sz="1400" dirty="0" err="1">
                <a:latin typeface="Courier"/>
                <a:cs typeface="Courier"/>
              </a:rPr>
              <a:t>rhow</a:t>
            </a:r>
            <a:r>
              <a:rPr lang="en-US" sz="1400" dirty="0">
                <a:latin typeface="Courier"/>
                <a:cs typeface="Courier"/>
              </a:rPr>
              <a:t>(k+1)*(w(i,k+1)+w(i-1,k+1))	&amp;</a:t>
            </a:r>
          </a:p>
          <a:p>
            <a:r>
              <a:rPr lang="en-US" sz="1400" dirty="0">
                <a:latin typeface="Courier"/>
                <a:cs typeface="Courier"/>
              </a:rPr>
              <a:t>                                           *(u(i,k+1)+u(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  ,k))		&amp;</a:t>
            </a:r>
          </a:p>
          <a:p>
            <a:r>
              <a:rPr lang="en-US" sz="1400" dirty="0">
                <a:latin typeface="Courier"/>
                <a:cs typeface="Courier"/>
              </a:rPr>
              <a:t>                                 -</a:t>
            </a:r>
            <a:r>
              <a:rPr lang="en-US" sz="1400" dirty="0" err="1">
                <a:latin typeface="Courier"/>
                <a:cs typeface="Courier"/>
              </a:rPr>
              <a:t>rhow</a:t>
            </a:r>
            <a:r>
              <a:rPr lang="en-US" sz="1400" dirty="0">
                <a:latin typeface="Courier"/>
                <a:cs typeface="Courier"/>
              </a:rPr>
              <a:t>( k )*(w(</a:t>
            </a:r>
            <a:r>
              <a:rPr lang="en-US" sz="1400" dirty="0" err="1">
                <a:latin typeface="Courier"/>
                <a:cs typeface="Courier"/>
              </a:rPr>
              <a:t>i,k</a:t>
            </a:r>
            <a:r>
              <a:rPr lang="en-US" sz="1400" dirty="0">
                <a:latin typeface="Courier"/>
                <a:cs typeface="Courier"/>
              </a:rPr>
              <a:t>  )+w(i-1,k  ))	&amp;</a:t>
            </a:r>
          </a:p>
          <a:p>
            <a:r>
              <a:rPr lang="en-US" sz="1400" dirty="0">
                <a:latin typeface="Courier"/>
                <a:cs typeface="Courier"/>
              </a:rPr>
              <a:t>                                           *(u(</a:t>
            </a:r>
            <a:r>
              <a:rPr lang="en-US" sz="1400" dirty="0" err="1">
                <a:latin typeface="Courier"/>
                <a:cs typeface="Courier"/>
              </a:rPr>
              <a:t>i,k</a:t>
            </a:r>
            <a:r>
              <a:rPr lang="en-US" sz="1400" dirty="0">
                <a:latin typeface="Courier"/>
                <a:cs typeface="Courier"/>
              </a:rPr>
              <a:t>  )+u(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  ,k-1)))/</a:t>
            </a:r>
            <a:r>
              <a:rPr lang="en-US" sz="1400" dirty="0" err="1">
                <a:latin typeface="Courier"/>
                <a:cs typeface="Courier"/>
              </a:rPr>
              <a:t>rhou</a:t>
            </a:r>
            <a:r>
              <a:rPr lang="en-US" sz="1400" dirty="0">
                <a:latin typeface="Courier"/>
                <a:cs typeface="Courier"/>
              </a:rPr>
              <a:t>(k)  &amp;</a:t>
            </a:r>
          </a:p>
          <a:p>
            <a:r>
              <a:rPr lang="en-US" sz="1400" dirty="0">
                <a:latin typeface="Courier"/>
                <a:cs typeface="Courier"/>
              </a:rPr>
              <a:t>                        -</a:t>
            </a:r>
            <a:r>
              <a:rPr lang="en-US" sz="1400" dirty="0" err="1">
                <a:latin typeface="Courier"/>
                <a:cs typeface="Courier"/>
              </a:rPr>
              <a:t>dtx</a:t>
            </a:r>
            <a:r>
              <a:rPr lang="en-US" sz="1400" dirty="0">
                <a:latin typeface="Courier"/>
                <a:cs typeface="Courier"/>
              </a:rPr>
              <a:t>*</a:t>
            </a:r>
            <a:r>
              <a:rPr lang="en-US" sz="1400" dirty="0" err="1">
                <a:latin typeface="Courier"/>
                <a:cs typeface="Courier"/>
              </a:rPr>
              <a:t>cp</a:t>
            </a:r>
            <a:r>
              <a:rPr lang="en-US" sz="1400" dirty="0">
                <a:latin typeface="Courier"/>
                <a:cs typeface="Courier"/>
              </a:rPr>
              <a:t>*</a:t>
            </a:r>
            <a:r>
              <a:rPr lang="en-US" sz="1400" dirty="0" err="1">
                <a:latin typeface="Courier"/>
                <a:cs typeface="Courier"/>
              </a:rPr>
              <a:t>tbv</a:t>
            </a:r>
            <a:r>
              <a:rPr lang="en-US" sz="1400" dirty="0">
                <a:latin typeface="Courier"/>
                <a:cs typeface="Courier"/>
              </a:rPr>
              <a:t>(k)*(pi(</a:t>
            </a:r>
            <a:r>
              <a:rPr lang="en-US" sz="1400" dirty="0" err="1">
                <a:latin typeface="Courier"/>
                <a:cs typeface="Courier"/>
              </a:rPr>
              <a:t>i,k</a:t>
            </a:r>
            <a:r>
              <a:rPr lang="en-US" sz="1400" dirty="0">
                <a:latin typeface="Courier"/>
                <a:cs typeface="Courier"/>
              </a:rPr>
              <a:t>)-pi(i-1,k))</a:t>
            </a:r>
          </a:p>
          <a:p>
            <a:r>
              <a:rPr lang="en-US" sz="1400" dirty="0">
                <a:latin typeface="Courier"/>
                <a:cs typeface="Courier"/>
              </a:rPr>
              <a:t>       </a:t>
            </a:r>
            <a:r>
              <a:rPr lang="en-US" sz="1400" dirty="0" err="1">
                <a:latin typeface="Courier"/>
                <a:cs typeface="Courier"/>
              </a:rPr>
              <a:t>enddo</a:t>
            </a:r>
            <a:r>
              <a:rPr lang="en-US" sz="1400" dirty="0">
                <a:latin typeface="Courier"/>
                <a:cs typeface="Courier"/>
              </a:rPr>
              <a:t>     </a:t>
            </a:r>
          </a:p>
          <a:p>
            <a:r>
              <a:rPr lang="en-US" sz="1400" dirty="0">
                <a:latin typeface="Courier"/>
                <a:cs typeface="Courier"/>
              </a:rPr>
              <a:t>      </a:t>
            </a:r>
            <a:r>
              <a:rPr lang="en-US" sz="1400" dirty="0" err="1">
                <a:latin typeface="Courier"/>
                <a:cs typeface="Courier"/>
              </a:rPr>
              <a:t>enddo</a:t>
            </a:r>
            <a:r>
              <a:rPr lang="en-US" sz="1400" dirty="0">
                <a:latin typeface="Courier"/>
                <a:cs typeface="Courier"/>
              </a:rPr>
              <a:t> 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c zero gradient top and bottom over the unique points</a:t>
            </a:r>
          </a:p>
          <a:p>
            <a:r>
              <a:rPr lang="en-US" sz="1400" dirty="0">
                <a:latin typeface="Courier"/>
                <a:cs typeface="Courier"/>
              </a:rPr>
              <a:t>      do </a:t>
            </a:r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>
                <a:latin typeface="Courier"/>
                <a:cs typeface="Courier"/>
              </a:rPr>
              <a:t>=2,nx-1</a:t>
            </a:r>
          </a:p>
          <a:p>
            <a:r>
              <a:rPr lang="en-US" sz="1400" dirty="0">
                <a:latin typeface="Courier"/>
                <a:cs typeface="Courier"/>
              </a:rPr>
              <a:t>       up(i,1)=up(i,2)</a:t>
            </a:r>
          </a:p>
          <a:p>
            <a:r>
              <a:rPr lang="en-US" sz="1400" dirty="0">
                <a:latin typeface="Courier"/>
                <a:cs typeface="Courier"/>
              </a:rPr>
              <a:t>       up(</a:t>
            </a:r>
            <a:r>
              <a:rPr lang="en-US" sz="1400" dirty="0" err="1">
                <a:latin typeface="Courier"/>
                <a:cs typeface="Courier"/>
              </a:rPr>
              <a:t>i,nz</a:t>
            </a:r>
            <a:r>
              <a:rPr lang="en-US" sz="1400" dirty="0">
                <a:latin typeface="Courier"/>
                <a:cs typeface="Courier"/>
              </a:rPr>
              <a:t>)=up(i,nz-1)</a:t>
            </a:r>
          </a:p>
          <a:p>
            <a:r>
              <a:rPr lang="en-US" sz="1400" dirty="0">
                <a:latin typeface="Courier"/>
                <a:cs typeface="Courier"/>
              </a:rPr>
              <a:t>      </a:t>
            </a:r>
            <a:r>
              <a:rPr lang="en-US" sz="1400" dirty="0" err="1">
                <a:latin typeface="Courier"/>
                <a:cs typeface="Courier"/>
              </a:rPr>
              <a:t>enddo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c now k=1,nz has been done for the unique points</a:t>
            </a:r>
          </a:p>
          <a:p>
            <a:r>
              <a:rPr lang="en-US" sz="1400" dirty="0">
                <a:latin typeface="Courier"/>
                <a:cs typeface="Courier"/>
              </a:rPr>
              <a:t>c now apply periodic lateral boundaries for all k</a:t>
            </a:r>
          </a:p>
          <a:p>
            <a:r>
              <a:rPr lang="en-US" sz="1400" dirty="0">
                <a:latin typeface="Courier"/>
                <a:cs typeface="Courier"/>
              </a:rPr>
              <a:t>      do k=1,nz</a:t>
            </a:r>
          </a:p>
          <a:p>
            <a:r>
              <a:rPr lang="en-US" sz="1400" dirty="0">
                <a:latin typeface="Courier"/>
                <a:cs typeface="Courier"/>
              </a:rPr>
              <a:t>       up(1,k)=up(nx-1,k)</a:t>
            </a:r>
          </a:p>
          <a:p>
            <a:r>
              <a:rPr lang="en-US" sz="1400" dirty="0">
                <a:latin typeface="Courier"/>
                <a:cs typeface="Courier"/>
              </a:rPr>
              <a:t>       up(</a:t>
            </a:r>
            <a:r>
              <a:rPr lang="en-US" sz="1400" dirty="0" err="1">
                <a:latin typeface="Courier"/>
                <a:cs typeface="Courier"/>
              </a:rPr>
              <a:t>nx,k</a:t>
            </a:r>
            <a:r>
              <a:rPr lang="en-US" sz="1400" dirty="0">
                <a:latin typeface="Courier"/>
                <a:cs typeface="Courier"/>
              </a:rPr>
              <a:t>)=up(2,k)</a:t>
            </a:r>
          </a:p>
          <a:p>
            <a:r>
              <a:rPr lang="en-US" sz="1400" dirty="0">
                <a:latin typeface="Courier"/>
                <a:cs typeface="Courier"/>
              </a:rPr>
              <a:t>      </a:t>
            </a:r>
            <a:r>
              <a:rPr lang="en-US" sz="1400" dirty="0" err="1">
                <a:latin typeface="Courier"/>
                <a:cs typeface="Courier"/>
              </a:rPr>
              <a:t>enddo</a:t>
            </a:r>
            <a:r>
              <a:rPr lang="en-US" sz="1400" dirty="0">
                <a:latin typeface="Courier"/>
                <a:cs typeface="Courier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7399" y="4484952"/>
            <a:ext cx="200328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Order of these 2</a:t>
            </a:r>
          </a:p>
          <a:p>
            <a:r>
              <a:rPr lang="en-US" i="1" dirty="0">
                <a:solidFill>
                  <a:srgbClr val="FF0000"/>
                </a:solidFill>
              </a:rPr>
              <a:t> DO loops does not</a:t>
            </a:r>
          </a:p>
          <a:p>
            <a:r>
              <a:rPr lang="en-US" i="1" dirty="0">
                <a:solidFill>
                  <a:srgbClr val="FF0000"/>
                </a:solidFill>
              </a:rPr>
              <a:t>  matter</a:t>
            </a:r>
            <a:r>
              <a:rPr lang="mr-IN" i="1" dirty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2078" y="5892581"/>
            <a:ext cx="481606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Don’t</a:t>
            </a:r>
            <a:r>
              <a:rPr lang="en-US" i="1" dirty="0">
                <a:solidFill>
                  <a:srgbClr val="0000FF"/>
                </a:solidFill>
              </a:rPr>
              <a:t> set for new time step on UP before</a:t>
            </a:r>
          </a:p>
          <a:p>
            <a:r>
              <a:rPr lang="en-US" i="1" dirty="0">
                <a:solidFill>
                  <a:srgbClr val="0000FF"/>
                </a:solidFill>
              </a:rPr>
              <a:t>  computing the three other prognostic variables! </a:t>
            </a:r>
          </a:p>
        </p:txBody>
      </p:sp>
    </p:spTree>
    <p:extLst>
      <p:ext uri="{BB962C8B-B14F-4D97-AF65-F5344CB8AC3E}">
        <p14:creationId xmlns:p14="http://schemas.microsoft.com/office/powerpoint/2010/main" val="98222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</a:t>
            </a:r>
            <a:r>
              <a:rPr lang="en-US" i="1" dirty="0"/>
              <a:t>w</a:t>
            </a:r>
            <a:r>
              <a:rPr lang="en-US" dirty="0"/>
              <a:t> equation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7" y="1417638"/>
            <a:ext cx="4910455" cy="1927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" y="3850215"/>
            <a:ext cx="4016375" cy="2305050"/>
          </a:xfrm>
          <a:prstGeom prst="rect">
            <a:avLst/>
          </a:prstGeom>
        </p:spPr>
      </p:pic>
      <p:pic>
        <p:nvPicPr>
          <p:cNvPr id="7" name="Picture 6" descr="horizstag_working_expande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5" b="-2764"/>
          <a:stretch/>
        </p:blipFill>
        <p:spPr>
          <a:xfrm>
            <a:off x="5727700" y="1472184"/>
            <a:ext cx="341630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73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55" y="3422651"/>
            <a:ext cx="2933700" cy="63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</a:t>
            </a:r>
            <a:r>
              <a:rPr lang="en-US" i="1" dirty="0"/>
              <a:t>w</a:t>
            </a:r>
            <a:r>
              <a:rPr lang="en-US" dirty="0"/>
              <a:t> equation, continued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110" y="2034823"/>
            <a:ext cx="5504180" cy="63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" y="5366325"/>
            <a:ext cx="675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you put it all together, </a:t>
            </a:r>
            <a:r>
              <a:rPr lang="en-US" b="1" dirty="0"/>
              <a:t>don’t forget to multiply through by </a:t>
            </a:r>
            <a:r>
              <a:rPr lang="en-US" sz="1600" b="1" dirty="0">
                <a:latin typeface="Courier"/>
                <a:cs typeface="Courier"/>
              </a:rPr>
              <a:t>d2t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7791" y="4182070"/>
            <a:ext cx="315099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When moisture is implemented</a:t>
            </a:r>
          </a:p>
          <a:p>
            <a:r>
              <a:rPr lang="en-US" i="1" dirty="0">
                <a:solidFill>
                  <a:srgbClr val="FF0000"/>
                </a:solidFill>
              </a:rPr>
              <a:t>  will need to rewrite RHS so</a:t>
            </a:r>
          </a:p>
          <a:p>
            <a:r>
              <a:rPr lang="en-US" i="1" dirty="0">
                <a:solidFill>
                  <a:srgbClr val="FF0000"/>
                </a:solidFill>
              </a:rPr>
              <a:t>  it uses </a:t>
            </a:r>
            <a:r>
              <a:rPr lang="en-US" b="1" i="1" dirty="0">
                <a:solidFill>
                  <a:srgbClr val="FF0000"/>
                </a:solidFill>
              </a:rPr>
              <a:t>virtual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369239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’ in flux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4" y="1698979"/>
            <a:ext cx="6628765" cy="607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3098800"/>
            <a:ext cx="8654415" cy="61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86" y="4277077"/>
            <a:ext cx="7515860" cy="635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249335"/>
            <a:ext cx="68788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Note horizontal and vertical derivatives of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’ are in flux form, but the </a:t>
            </a:r>
          </a:p>
          <a:p>
            <a:r>
              <a:rPr lang="en-US" dirty="0"/>
              <a:t>  vertical derivative of mean potential temperature is in </a:t>
            </a:r>
            <a:r>
              <a:rPr lang="en-US" dirty="0" err="1"/>
              <a:t>advective</a:t>
            </a:r>
            <a:r>
              <a:rPr lang="en-US" dirty="0"/>
              <a:t> form.</a:t>
            </a:r>
          </a:p>
          <a:p>
            <a:endParaRPr lang="en-US" dirty="0"/>
          </a:p>
          <a:p>
            <a:r>
              <a:rPr lang="en-US" dirty="0"/>
              <a:t>• See that flux form is the </a:t>
            </a:r>
            <a:r>
              <a:rPr lang="en-US" i="1" dirty="0"/>
              <a:t>difference of averages</a:t>
            </a:r>
            <a:r>
              <a:rPr lang="en-US" dirty="0"/>
              <a:t>, </a:t>
            </a:r>
          </a:p>
          <a:p>
            <a:r>
              <a:rPr lang="en-US" dirty="0"/>
              <a:t>  while </a:t>
            </a:r>
            <a:r>
              <a:rPr lang="en-US" dirty="0" err="1"/>
              <a:t>advective</a:t>
            </a:r>
            <a:r>
              <a:rPr lang="en-US" dirty="0"/>
              <a:t> form is the </a:t>
            </a:r>
            <a:r>
              <a:rPr lang="en-US" i="1" dirty="0"/>
              <a:t>average of differences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845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2661285" cy="67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’ equation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3864" y="1544637"/>
            <a:ext cx="5032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Coefficient applied to terms on RHS.</a:t>
            </a:r>
          </a:p>
          <a:p>
            <a:r>
              <a:rPr lang="en-US" dirty="0"/>
              <a:t>Sound speed should vary with height, but we will</a:t>
            </a:r>
          </a:p>
          <a:p>
            <a:r>
              <a:rPr lang="en-US" dirty="0"/>
              <a:t> take it to be a fixed, externally supplied parameter.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78" y="3060701"/>
            <a:ext cx="3855720" cy="537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21" y="4415367"/>
            <a:ext cx="78232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87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Base state and initial conditions as constructed for MT3</a:t>
            </a:r>
          </a:p>
          <a:p>
            <a:r>
              <a:rPr lang="en-US" dirty="0"/>
              <a:t>Sound speed = 50 m/s (too slow!!!)</a:t>
            </a:r>
          </a:p>
          <a:p>
            <a:r>
              <a:rPr lang="en-US" dirty="0"/>
              <a:t>∆t = 2 sec</a:t>
            </a:r>
          </a:p>
          <a:p>
            <a:r>
              <a:rPr lang="en-US" dirty="0"/>
              <a:t>Integrate for 1200 sec</a:t>
            </a:r>
          </a:p>
          <a:p>
            <a:r>
              <a:rPr lang="en-US" dirty="0"/>
              <a:t>Notes:</a:t>
            </a:r>
          </a:p>
          <a:p>
            <a:pPr lvl="1"/>
            <a:r>
              <a:rPr lang="en-US" dirty="0"/>
              <a:t>Upper boundary is a rigid plate.  This is </a:t>
            </a:r>
            <a:r>
              <a:rPr lang="en-US" i="1" dirty="0"/>
              <a:t>very</a:t>
            </a:r>
            <a:r>
              <a:rPr lang="en-US" dirty="0"/>
              <a:t> artificial.</a:t>
            </a:r>
          </a:p>
          <a:p>
            <a:pPr lvl="1"/>
            <a:r>
              <a:rPr lang="en-US" dirty="0"/>
              <a:t>Initial condition is symmetric and centered in domain.  </a:t>
            </a:r>
            <a:r>
              <a:rPr lang="en-US" dirty="0">
                <a:solidFill>
                  <a:srgbClr val="FF0000"/>
                </a:solidFill>
              </a:rPr>
              <a:t>Since initial </a:t>
            </a:r>
            <a:r>
              <a:rPr lang="en-US" i="1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0000"/>
                </a:solidFill>
              </a:rPr>
              <a:t> = 0, the bubble should </a:t>
            </a:r>
            <a:r>
              <a:rPr lang="en-US" i="1" dirty="0">
                <a:solidFill>
                  <a:srgbClr val="FF0000"/>
                </a:solidFill>
              </a:rPr>
              <a:t>retain horizontal symmetry </a:t>
            </a:r>
            <a:r>
              <a:rPr lang="en-US" dirty="0">
                <a:solidFill>
                  <a:srgbClr val="FF0000"/>
                </a:solidFill>
              </a:rPr>
              <a:t>axis at domain midpoint </a:t>
            </a:r>
            <a:r>
              <a:rPr lang="en-US" dirty="0"/>
              <a:t>[sanity check!]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2D model framework was established in MT3, along with initial conditions for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’,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’</a:t>
            </a:r>
          </a:p>
          <a:p>
            <a:r>
              <a:rPr lang="en-US" dirty="0"/>
              <a:t>MT4 added a time stepping loop for a single, simple equation</a:t>
            </a:r>
          </a:p>
          <a:p>
            <a:r>
              <a:rPr lang="en-US" dirty="0"/>
              <a:t>For MT5, we remove that simple advection equation and:</a:t>
            </a:r>
          </a:p>
          <a:p>
            <a:pPr lvl="1"/>
            <a:r>
              <a:rPr lang="en-US" dirty="0"/>
              <a:t>Code in equations for our four prognostic variables</a:t>
            </a:r>
          </a:p>
          <a:p>
            <a:pPr lvl="1"/>
            <a:r>
              <a:rPr lang="en-US" dirty="0"/>
              <a:t>Periodic boundary conditions in </a:t>
            </a:r>
            <a:r>
              <a:rPr lang="en-US" i="1" dirty="0"/>
              <a:t>x</a:t>
            </a:r>
            <a:r>
              <a:rPr lang="en-US" dirty="0"/>
              <a:t> direction</a:t>
            </a:r>
          </a:p>
          <a:p>
            <a:pPr lvl="1"/>
            <a:r>
              <a:rPr lang="en-US" dirty="0"/>
              <a:t>Apply </a:t>
            </a:r>
            <a:r>
              <a:rPr lang="en-US" u="sng" dirty="0"/>
              <a:t>rigid boundaries</a:t>
            </a:r>
            <a:r>
              <a:rPr lang="en-US" dirty="0"/>
              <a:t> in the </a:t>
            </a:r>
            <a:r>
              <a:rPr lang="en-US" i="1" dirty="0"/>
              <a:t>z</a:t>
            </a:r>
            <a:r>
              <a:rPr lang="en-US" dirty="0"/>
              <a:t> direction</a:t>
            </a:r>
          </a:p>
          <a:p>
            <a:pPr lvl="1"/>
            <a:r>
              <a:rPr lang="en-US" dirty="0"/>
              <a:t>Simulate a thermal rising in a neutral environment</a:t>
            </a:r>
          </a:p>
          <a:p>
            <a:pPr lvl="1"/>
            <a:r>
              <a:rPr lang="en-US" dirty="0"/>
              <a:t>(Modifying </a:t>
            </a:r>
            <a:r>
              <a:rPr lang="en-US" sz="2600" dirty="0">
                <a:latin typeface="Courier"/>
                <a:cs typeface="Courier"/>
              </a:rPr>
              <a:t>NX, NZ, dx, </a:t>
            </a:r>
            <a:r>
              <a:rPr lang="en-US" sz="2600" dirty="0" err="1">
                <a:latin typeface="Courier"/>
                <a:cs typeface="Courier"/>
              </a:rPr>
              <a:t>dz</a:t>
            </a:r>
            <a:r>
              <a:rPr lang="en-US" sz="2600" dirty="0">
                <a:latin typeface="Courier"/>
                <a:cs typeface="Courier"/>
              </a:rPr>
              <a:t>, </a:t>
            </a:r>
            <a:r>
              <a:rPr lang="en-US" sz="2600" dirty="0" err="1">
                <a:latin typeface="Courier"/>
                <a:cs typeface="Courier"/>
              </a:rPr>
              <a:t>dt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4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MT5_therma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4" y="0"/>
            <a:ext cx="887767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977900"/>
            <a:ext cx="159930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Color: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’</a:t>
            </a:r>
          </a:p>
          <a:p>
            <a:r>
              <a:rPr lang="en-US" dirty="0"/>
              <a:t>Contoured: p’</a:t>
            </a:r>
          </a:p>
          <a:p>
            <a:r>
              <a:rPr lang="en-US" dirty="0"/>
              <a:t>  (dimensional)</a:t>
            </a:r>
          </a:p>
          <a:p>
            <a:r>
              <a:rPr lang="en-US" dirty="0"/>
              <a:t>Airflow vectors</a:t>
            </a:r>
          </a:p>
          <a:p>
            <a:r>
              <a:rPr lang="en-US" dirty="0"/>
              <a:t> skip 4 </a:t>
            </a:r>
            <a:r>
              <a:rPr lang="en-US" dirty="0" err="1"/>
              <a:t>pts</a:t>
            </a:r>
            <a:r>
              <a:rPr lang="en-US" dirty="0"/>
              <a:t> in </a:t>
            </a:r>
            <a:r>
              <a:rPr lang="en-US" i="1" dirty="0"/>
              <a:t>x</a:t>
            </a:r>
            <a:r>
              <a:rPr lang="en-US" dirty="0"/>
              <a:t>, </a:t>
            </a:r>
          </a:p>
          <a:p>
            <a:r>
              <a:rPr lang="en-US" dirty="0"/>
              <a:t> 2 in </a:t>
            </a:r>
            <a:r>
              <a:rPr lang="en-US" i="1" dirty="0"/>
              <a:t>z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9400" y="25400"/>
            <a:ext cx="812800" cy="33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59400" y="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x10 sec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23111"/>
            <a:ext cx="118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Animation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662528"/>
            <a:ext cx="20035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Note the 2 waves</a:t>
            </a:r>
          </a:p>
          <a:p>
            <a:r>
              <a:rPr lang="en-US" sz="1400" i="1" dirty="0"/>
              <a:t> that move horizontally</a:t>
            </a:r>
          </a:p>
          <a:p>
            <a:r>
              <a:rPr lang="en-US" sz="1400" i="1" dirty="0"/>
              <a:t> away from the thermal;</a:t>
            </a:r>
          </a:p>
          <a:p>
            <a:r>
              <a:rPr lang="en-US" sz="1400" i="1" dirty="0"/>
              <a:t> and note they</a:t>
            </a:r>
          </a:p>
          <a:p>
            <a:r>
              <a:rPr lang="en-US" sz="1400" i="1" dirty="0"/>
              <a:t> reflect off the lateral</a:t>
            </a:r>
          </a:p>
          <a:p>
            <a:r>
              <a:rPr lang="en-US" sz="1400" i="1" dirty="0"/>
              <a:t> boundaries</a:t>
            </a:r>
            <a:r>
              <a:rPr lang="mr-IN" sz="1400" i="1" dirty="0"/>
              <a:t>…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49120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 descr="movie12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0"/>
            <a:ext cx="88776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3170" y="58420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6771" y="3242732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70" y="3242732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7046" y="5418665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5600" y="25400"/>
            <a:ext cx="812800" cy="33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59400" y="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x10 sec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DC6D0-E90C-3D42-A219-6060FC2DBDDA}"/>
              </a:ext>
            </a:extLst>
          </p:cNvPr>
          <p:cNvSpPr txBox="1"/>
          <p:nvPr/>
        </p:nvSpPr>
        <p:spPr>
          <a:xfrm>
            <a:off x="7509510" y="953532"/>
            <a:ext cx="183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does this</a:t>
            </a:r>
          </a:p>
          <a:p>
            <a:r>
              <a:rPr lang="en-US" b="1" dirty="0"/>
              <a:t>resemble to you?</a:t>
            </a:r>
          </a:p>
        </p:txBody>
      </p:sp>
    </p:spTree>
    <p:extLst>
      <p:ext uri="{BB962C8B-B14F-4D97-AF65-F5344CB8AC3E}">
        <p14:creationId xmlns:p14="http://schemas.microsoft.com/office/powerpoint/2010/main" val="383674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1016000"/>
            <a:ext cx="4064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700" y="6217850"/>
            <a:ext cx="6811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www.startrek.com</a:t>
            </a:r>
            <a:r>
              <a:rPr lang="en-US" sz="1200" dirty="0"/>
              <a:t>/uploads/assets/</a:t>
            </a:r>
            <a:r>
              <a:rPr lang="en-US" sz="1200" dirty="0" err="1"/>
              <a:t>db_articles</a:t>
            </a:r>
            <a:r>
              <a:rPr lang="en-US" sz="1200" dirty="0"/>
              <a:t>/0379b23e9845c9c652488c13f7bb557fc62a3642.jpg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38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movie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0" y="0"/>
            <a:ext cx="88776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736600"/>
            <a:ext cx="16478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Initial condition</a:t>
            </a:r>
          </a:p>
          <a:p>
            <a:r>
              <a:rPr lang="en-US" dirty="0"/>
              <a:t> from MT3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9400" y="25400"/>
            <a:ext cx="812800" cy="330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6709" y="4963336"/>
            <a:ext cx="20605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“large” </a:t>
            </a:r>
          </a:p>
          <a:p>
            <a:r>
              <a:rPr lang="en-US" dirty="0"/>
              <a:t> magnitude of</a:t>
            </a:r>
          </a:p>
          <a:p>
            <a:r>
              <a:rPr lang="en-US" dirty="0"/>
              <a:t> pressure pert</a:t>
            </a:r>
          </a:p>
          <a:p>
            <a:r>
              <a:rPr lang="en-US" dirty="0"/>
              <a:t> </a:t>
            </a:r>
            <a:r>
              <a:rPr lang="en-US" i="1" dirty="0"/>
              <a:t>immediately below</a:t>
            </a:r>
          </a:p>
          <a:p>
            <a:r>
              <a:rPr lang="en-US" dirty="0"/>
              <a:t> thermal</a:t>
            </a:r>
          </a:p>
        </p:txBody>
      </p:sp>
    </p:spTree>
    <p:extLst>
      <p:ext uri="{BB962C8B-B14F-4D97-AF65-F5344CB8AC3E}">
        <p14:creationId xmlns:p14="http://schemas.microsoft.com/office/powerpoint/2010/main" val="433804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 descr="thermal_hov_pi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" y="0"/>
            <a:ext cx="86792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28222"/>
            <a:ext cx="502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Hovmoller</a:t>
            </a:r>
            <a:r>
              <a:rPr lang="en-US" dirty="0"/>
              <a:t> diagram of surface dimensional pressure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114778" y="4755444"/>
            <a:ext cx="1001889" cy="4374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114778" y="4148667"/>
            <a:ext cx="1001889" cy="366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77755" y="508211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173045" y="4955746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Look how quickly the magnitude</a:t>
            </a:r>
          </a:p>
          <a:p>
            <a:r>
              <a:rPr lang="en-US" sz="1400" dirty="0"/>
              <a:t> of the initial p’ changed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76800" y="5451449"/>
            <a:ext cx="444500" cy="4794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77755" y="2797044"/>
            <a:ext cx="248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Change </a:t>
            </a:r>
            <a:r>
              <a:rPr lang="en-US" i="1" dirty="0" err="1">
                <a:solidFill>
                  <a:srgbClr val="FF0000"/>
                </a:solidFill>
              </a:rPr>
              <a:t>c</a:t>
            </a:r>
            <a:r>
              <a:rPr lang="en-US" i="1" baseline="-25000" dirty="0" err="1">
                <a:solidFill>
                  <a:srgbClr val="FF0000"/>
                </a:solidFill>
              </a:rPr>
              <a:t>s</a:t>
            </a:r>
            <a:r>
              <a:rPr lang="en-US" i="1" dirty="0">
                <a:solidFill>
                  <a:srgbClr val="FF0000"/>
                </a:solidFill>
              </a:rPr>
              <a:t> to alter this</a:t>
            </a:r>
            <a:r>
              <a:rPr lang="mr-IN" i="1" dirty="0">
                <a:solidFill>
                  <a:srgbClr val="FF0000"/>
                </a:solidFill>
              </a:rPr>
              <a:t>…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  <a:p>
            <a:r>
              <a:rPr lang="en-US" i="1" dirty="0">
                <a:solidFill>
                  <a:srgbClr val="FF0000"/>
                </a:solidFill>
              </a:rPr>
              <a:t>but keep model stable!</a:t>
            </a:r>
          </a:p>
        </p:txBody>
      </p:sp>
    </p:spTree>
    <p:extLst>
      <p:ext uri="{BB962C8B-B14F-4D97-AF65-F5344CB8AC3E}">
        <p14:creationId xmlns:p14="http://schemas.microsoft.com/office/powerpoint/2010/main" val="1999768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Turn in your code and a plot of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’ and p’ (or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’) at 1200 sec</a:t>
            </a:r>
          </a:p>
          <a:p>
            <a:r>
              <a:rPr lang="en-US" dirty="0"/>
              <a:t>Experiments to consider:</a:t>
            </a:r>
          </a:p>
          <a:p>
            <a:pPr lvl="1"/>
            <a:r>
              <a:rPr lang="en-US" dirty="0"/>
              <a:t>Does that reflection cause significant problems?  Try expanding the domain (increasing </a:t>
            </a:r>
            <a:r>
              <a:rPr lang="en-US" sz="2600" dirty="0" err="1">
                <a:latin typeface="Courier"/>
                <a:cs typeface="Courier"/>
              </a:rPr>
              <a:t>nx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Did the initially supplied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’ cause more harm than good?  Run the model without it, and compare the results</a:t>
            </a:r>
          </a:p>
          <a:p>
            <a:pPr lvl="1"/>
            <a:r>
              <a:rPr lang="en-US" dirty="0"/>
              <a:t>For the given ∆x, ∆z, and </a:t>
            </a:r>
            <a:r>
              <a:rPr lang="en-US" i="1" dirty="0" err="1"/>
              <a:t>c</a:t>
            </a:r>
            <a:r>
              <a:rPr lang="en-US" i="1" baseline="-25000" dirty="0" err="1"/>
              <a:t>s</a:t>
            </a:r>
            <a:r>
              <a:rPr lang="en-US" dirty="0"/>
              <a:t> how sensitive are the results to the time step?</a:t>
            </a:r>
          </a:p>
          <a:p>
            <a:pPr lvl="1"/>
            <a:r>
              <a:rPr lang="en-US" dirty="0"/>
              <a:t>What happens if you improve time and space resolution?</a:t>
            </a:r>
          </a:p>
          <a:p>
            <a:pPr lvl="1"/>
            <a:r>
              <a:rPr lang="en-US" dirty="0"/>
              <a:t>How sensitive is the result to the specified </a:t>
            </a:r>
            <a:r>
              <a:rPr lang="en-US" i="1" dirty="0" err="1"/>
              <a:t>c</a:t>
            </a:r>
            <a:r>
              <a:rPr lang="en-US" i="1" baseline="-25000" dirty="0" err="1"/>
              <a:t>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Does coding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’ in flux form make any difference?</a:t>
            </a:r>
          </a:p>
          <a:p>
            <a:pPr lvl="1"/>
            <a:r>
              <a:rPr lang="en-US" dirty="0"/>
              <a:t>What if you made the base state </a:t>
            </a:r>
            <a:r>
              <a:rPr lang="en-US" u="sng" dirty="0"/>
              <a:t>stable</a:t>
            </a:r>
            <a:r>
              <a:rPr lang="en-US" dirty="0"/>
              <a:t> instead of neutral?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EF110-697F-5B49-B698-D3E1C616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6E94C6-43F4-E44C-AC14-AD12D8D782F0}"/>
              </a:ext>
            </a:extLst>
          </p:cNvPr>
          <p:cNvSpPr/>
          <p:nvPr/>
        </p:nvSpPr>
        <p:spPr>
          <a:xfrm>
            <a:off x="251460" y="228600"/>
            <a:ext cx="3394710" cy="662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urier" pitchFamily="2" charset="0"/>
              </a:rPr>
              <a:t>Openers and declarations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28A58D-560D-B44B-A64C-F069980982ED}"/>
              </a:ext>
            </a:extLst>
          </p:cNvPr>
          <p:cNvSpPr/>
          <p:nvPr/>
        </p:nvSpPr>
        <p:spPr>
          <a:xfrm>
            <a:off x="251460" y="1009650"/>
            <a:ext cx="3394710" cy="66294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urier" pitchFamily="2" charset="0"/>
              </a:rPr>
              <a:t>Base state (+BCs &amp; definitions)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48139-3252-D841-8B74-1CD0FC3E068A}"/>
              </a:ext>
            </a:extLst>
          </p:cNvPr>
          <p:cNvSpPr txBox="1"/>
          <p:nvPr/>
        </p:nvSpPr>
        <p:spPr>
          <a:xfrm>
            <a:off x="6280113" y="136525"/>
            <a:ext cx="267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BCs = boundary conditions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C5E22-9117-EA47-9625-D50654112556}"/>
              </a:ext>
            </a:extLst>
          </p:cNvPr>
          <p:cNvSpPr/>
          <p:nvPr/>
        </p:nvSpPr>
        <p:spPr>
          <a:xfrm>
            <a:off x="251460" y="1790700"/>
            <a:ext cx="3394710" cy="66294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urier" pitchFamily="2" charset="0"/>
              </a:rPr>
              <a:t>Initial conditions (+BCs)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164C65-7CA0-134D-B51D-BAABADBB63F5}"/>
              </a:ext>
            </a:extLst>
          </p:cNvPr>
          <p:cNvSpPr/>
          <p:nvPr/>
        </p:nvSpPr>
        <p:spPr>
          <a:xfrm>
            <a:off x="251460" y="2583180"/>
            <a:ext cx="3394710" cy="6629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urier" pitchFamily="2" charset="0"/>
              </a:rPr>
              <a:t>Initialize </a:t>
            </a:r>
            <a:r>
              <a:rPr lang="en-US" sz="1600" dirty="0" err="1">
                <a:latin typeface="Courier" pitchFamily="2" charset="0"/>
              </a:rPr>
              <a:t>GrADS</a:t>
            </a:r>
            <a:r>
              <a:rPr lang="en-US" sz="1600" dirty="0">
                <a:latin typeface="Courier" pitchFamily="2" charset="0"/>
              </a:rPr>
              <a:t> </a:t>
            </a:r>
          </a:p>
          <a:p>
            <a:pPr algn="ctr"/>
            <a:r>
              <a:rPr lang="en-US" sz="1600" dirty="0">
                <a:latin typeface="Courier" pitchFamily="2" charset="0"/>
              </a:rPr>
              <a:t>if applicable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66426-5945-3748-B2D0-A2FE9EF46F9E}"/>
              </a:ext>
            </a:extLst>
          </p:cNvPr>
          <p:cNvSpPr/>
          <p:nvPr/>
        </p:nvSpPr>
        <p:spPr>
          <a:xfrm>
            <a:off x="251460" y="3432810"/>
            <a:ext cx="3394710" cy="20764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Time stepping loop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&amp; periodic plotting/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writing to </a:t>
            </a:r>
            <a:r>
              <a:rPr lang="en-US" sz="1600" b="1" dirty="0" err="1">
                <a:solidFill>
                  <a:schemeClr val="tx1"/>
                </a:solidFill>
                <a:latin typeface="Courier" pitchFamily="2" charset="0"/>
              </a:rPr>
              <a:t>GrADS</a:t>
            </a:r>
            <a:endParaRPr lang="en-US" sz="1600" b="1" dirty="0">
              <a:solidFill>
                <a:schemeClr val="tx1"/>
              </a:solidFill>
              <a:latin typeface="Courier" pitchFamily="2" charset="0"/>
            </a:endParaRPr>
          </a:p>
          <a:p>
            <a:pPr algn="ctr"/>
            <a:endParaRPr lang="en-US" sz="1600" b="1" dirty="0">
              <a:solidFill>
                <a:schemeClr val="tx1"/>
              </a:solidFill>
              <a:latin typeface="Courier" pitchFamily="2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[one simple 2D linear equation and its exact solution]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743DB9-BACC-9641-A8E5-434F1A5975A4}"/>
              </a:ext>
            </a:extLst>
          </p:cNvPr>
          <p:cNvSpPr/>
          <p:nvPr/>
        </p:nvSpPr>
        <p:spPr>
          <a:xfrm>
            <a:off x="251460" y="5693410"/>
            <a:ext cx="3394710" cy="662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ourier" pitchFamily="2" charset="0"/>
              </a:rPr>
              <a:t>Close up shop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8DE49F-0B9F-7848-B53C-128264FFEC0C}"/>
              </a:ext>
            </a:extLst>
          </p:cNvPr>
          <p:cNvSpPr txBox="1"/>
          <p:nvPr/>
        </p:nvSpPr>
        <p:spPr>
          <a:xfrm>
            <a:off x="3863340" y="115645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MT1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8207B1-0716-7E46-BDCE-E8ECD905E3F0}"/>
              </a:ext>
            </a:extLst>
          </p:cNvPr>
          <p:cNvSpPr txBox="1"/>
          <p:nvPr/>
        </p:nvSpPr>
        <p:spPr>
          <a:xfrm>
            <a:off x="3871692" y="193750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MT3 </a:t>
            </a:r>
            <a:r>
              <a:rPr lang="en-US" b="1" strike="sngStrike" dirty="0">
                <a:solidFill>
                  <a:srgbClr val="FF0000"/>
                </a:solidFill>
              </a:rPr>
              <a:t>+ MT4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5913A-B0DF-0A4D-96B6-32D0C3F30B63}"/>
              </a:ext>
            </a:extLst>
          </p:cNvPr>
          <p:cNvSpPr/>
          <p:nvPr/>
        </p:nvSpPr>
        <p:spPr>
          <a:xfrm>
            <a:off x="4735830" y="3432810"/>
            <a:ext cx="3394710" cy="20764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Time stepping loop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&amp; periodic plotting/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writing to </a:t>
            </a:r>
            <a:r>
              <a:rPr lang="en-US" sz="1600" b="1" dirty="0" err="1">
                <a:solidFill>
                  <a:schemeClr val="tx1"/>
                </a:solidFill>
                <a:latin typeface="Courier" pitchFamily="2" charset="0"/>
              </a:rPr>
              <a:t>GrADS</a:t>
            </a:r>
            <a:endParaRPr lang="en-US" sz="1600" b="1" dirty="0">
              <a:solidFill>
                <a:schemeClr val="tx1"/>
              </a:solidFill>
              <a:latin typeface="Courier" pitchFamily="2" charset="0"/>
            </a:endParaRPr>
          </a:p>
          <a:p>
            <a:pPr algn="ctr"/>
            <a:endParaRPr lang="en-US" sz="1600" b="1" dirty="0">
              <a:solidFill>
                <a:schemeClr val="tx1"/>
              </a:solidFill>
              <a:latin typeface="Courier" pitchFamily="2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ourier" pitchFamily="2" charset="0"/>
              </a:rPr>
              <a:t>[Our four 2D nonlinear model equations]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E6788C-94BA-F64E-9E43-E75D55DA2734}"/>
              </a:ext>
            </a:extLst>
          </p:cNvPr>
          <p:cNvSpPr txBox="1"/>
          <p:nvPr/>
        </p:nvSpPr>
        <p:spPr>
          <a:xfrm>
            <a:off x="3868614" y="420711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MT4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597038-29BE-C047-B7B5-870EF2C313AD}"/>
              </a:ext>
            </a:extLst>
          </p:cNvPr>
          <p:cNvSpPr txBox="1"/>
          <p:nvPr/>
        </p:nvSpPr>
        <p:spPr>
          <a:xfrm>
            <a:off x="3859530" y="479119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MT5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3129F7-CAD0-4742-B4FF-233CDCD4C265}"/>
              </a:ext>
            </a:extLst>
          </p:cNvPr>
          <p:cNvCxnSpPr/>
          <p:nvPr/>
        </p:nvCxnSpPr>
        <p:spPr>
          <a:xfrm flipH="1">
            <a:off x="3848100" y="4594860"/>
            <a:ext cx="6315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7A7FD1-CE08-5C4B-8487-197DCB877F63}"/>
              </a:ext>
            </a:extLst>
          </p:cNvPr>
          <p:cNvCxnSpPr>
            <a:cxnSpLocks/>
          </p:cNvCxnSpPr>
          <p:nvPr/>
        </p:nvCxnSpPr>
        <p:spPr>
          <a:xfrm>
            <a:off x="3850446" y="5164337"/>
            <a:ext cx="63157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0E08CF4A-0610-F84B-B760-724D28063C03}"/>
              </a:ext>
            </a:extLst>
          </p:cNvPr>
          <p:cNvSpPr/>
          <p:nvPr/>
        </p:nvSpPr>
        <p:spPr>
          <a:xfrm>
            <a:off x="3657600" y="2979420"/>
            <a:ext cx="179070" cy="28689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564" y="2158263"/>
            <a:ext cx="5057775" cy="3533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205" y="6131906"/>
            <a:ext cx="850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 this point, the model has no moisture, but I have retained mean virtual potential temperature where it appears.</a:t>
            </a:r>
          </a:p>
        </p:txBody>
      </p:sp>
    </p:spTree>
    <p:extLst>
      <p:ext uri="{BB962C8B-B14F-4D97-AF65-F5344CB8AC3E}">
        <p14:creationId xmlns:p14="http://schemas.microsoft.com/office/powerpoint/2010/main" val="386601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advection in flux form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Flux form entails rewriting advection and forcing the traditional anelastic continuity equation to be valid</a:t>
            </a:r>
          </a:p>
          <a:p>
            <a:endParaRPr lang="en-US" dirty="0"/>
          </a:p>
          <a:p>
            <a:r>
              <a:rPr lang="en-US" dirty="0"/>
              <a:t>Example: take </a:t>
            </a:r>
            <a:r>
              <a:rPr lang="en-US" i="1" dirty="0"/>
              <a:t>u</a:t>
            </a:r>
            <a:r>
              <a:rPr lang="en-US" dirty="0"/>
              <a:t> equation, multiply by mean density:</a:t>
            </a:r>
          </a:p>
          <a:p>
            <a:endParaRPr lang="en-US" dirty="0"/>
          </a:p>
          <a:p>
            <a:r>
              <a:rPr lang="en-US" dirty="0"/>
              <a:t>Use chain rule to form</a:t>
            </a:r>
          </a:p>
          <a:p>
            <a:endParaRPr lang="en-US" dirty="0"/>
          </a:p>
          <a:p>
            <a:r>
              <a:rPr lang="en-US" dirty="0"/>
              <a:t>The bracketed term is zero if the traditional anelastic continuity equation is valid.  Presume this is so.  That is flux form.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63" y="2439812"/>
            <a:ext cx="2552700" cy="48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663" y="3357035"/>
            <a:ext cx="36195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41" y="4280726"/>
            <a:ext cx="4446270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7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57" y="2062970"/>
            <a:ext cx="6381750" cy="3676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equations in flux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205" y="6131906"/>
            <a:ext cx="7310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Flux form not applied to </a:t>
            </a:r>
            <a:r>
              <a:rPr lang="en-US" sz="1400" i="1" dirty="0"/>
              <a:t>base state </a:t>
            </a:r>
            <a:r>
              <a:rPr lang="en-US" sz="1400" dirty="0"/>
              <a:t>potential temperature, as there’s no term to cancel out ∂w/∂z</a:t>
            </a:r>
          </a:p>
          <a:p>
            <a:r>
              <a:rPr lang="en-US" sz="1400" dirty="0"/>
              <a:t>Divergence term in pressure equation also expanded.</a:t>
            </a:r>
          </a:p>
        </p:txBody>
      </p:sp>
    </p:spTree>
    <p:extLst>
      <p:ext uri="{BB962C8B-B14F-4D97-AF65-F5344CB8AC3E}">
        <p14:creationId xmlns:p14="http://schemas.microsoft.com/office/powerpoint/2010/main" val="222958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horizstag_work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3" y="142875"/>
            <a:ext cx="5130800" cy="657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672" y="101948"/>
            <a:ext cx="223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2D staggered grid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677327-6E0B-154C-B71C-7C801BC37C99}"/>
              </a:ext>
            </a:extLst>
          </p:cNvPr>
          <p:cNvSpPr/>
          <p:nvPr/>
        </p:nvSpPr>
        <p:spPr>
          <a:xfrm>
            <a:off x="4423410" y="2971800"/>
            <a:ext cx="400050" cy="422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F821FC-5A62-2047-998F-08FEDACAEF6E}"/>
              </a:ext>
            </a:extLst>
          </p:cNvPr>
          <p:cNvSpPr/>
          <p:nvPr/>
        </p:nvSpPr>
        <p:spPr>
          <a:xfrm>
            <a:off x="5353050" y="2987040"/>
            <a:ext cx="400050" cy="422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992A85-A258-1A40-B76F-B5D2DEBFC365}"/>
              </a:ext>
            </a:extLst>
          </p:cNvPr>
          <p:cNvSpPr/>
          <p:nvPr/>
        </p:nvSpPr>
        <p:spPr>
          <a:xfrm>
            <a:off x="5341620" y="3924300"/>
            <a:ext cx="400050" cy="422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84849-1F64-3E41-A07E-CCAC84B4A0CF}"/>
              </a:ext>
            </a:extLst>
          </p:cNvPr>
          <p:cNvSpPr txBox="1"/>
          <p:nvPr/>
        </p:nvSpPr>
        <p:spPr>
          <a:xfrm>
            <a:off x="342900" y="4937760"/>
            <a:ext cx="1964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Circled variables</a:t>
            </a:r>
          </a:p>
          <a:p>
            <a:r>
              <a:rPr lang="en-US" dirty="0"/>
              <a:t> represent point </a:t>
            </a:r>
            <a:r>
              <a:rPr lang="en-US" i="1" dirty="0" err="1"/>
              <a:t>i,k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446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u</a:t>
            </a:r>
            <a:r>
              <a:rPr lang="en-US" dirty="0"/>
              <a:t> equation, term by term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1" y="2088444"/>
            <a:ext cx="3007360" cy="894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6584" y="2118444"/>
            <a:ext cx="3025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will solve for </a:t>
            </a:r>
            <a:r>
              <a:rPr lang="en-US" i="1" dirty="0"/>
              <a:t>u</a:t>
            </a:r>
            <a:r>
              <a:rPr lang="en-US" i="1" baseline="-25000" dirty="0"/>
              <a:t>i,k</a:t>
            </a:r>
            <a:r>
              <a:rPr lang="en-US" i="1" baseline="30000" dirty="0"/>
              <a:t>n+1</a:t>
            </a:r>
            <a:r>
              <a:rPr lang="en-US" dirty="0"/>
              <a:t>, so the</a:t>
            </a:r>
          </a:p>
          <a:p>
            <a:r>
              <a:rPr lang="en-US" dirty="0"/>
              <a:t>  remainder moves to the RHS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5" y="3722511"/>
            <a:ext cx="8392160" cy="110744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327631" y="2441610"/>
            <a:ext cx="578953" cy="48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37B-B504-B343-BA53-F0BED9AE0D3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83" y="4413955"/>
            <a:ext cx="8392160" cy="1107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2778" y="917222"/>
            <a:ext cx="360466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Derivative NOT performed over 2∆x,</a:t>
            </a:r>
          </a:p>
          <a:p>
            <a:r>
              <a:rPr lang="en-US" dirty="0"/>
              <a:t>  but is still second-order accurate, </a:t>
            </a:r>
          </a:p>
          <a:p>
            <a:r>
              <a:rPr lang="en-US" dirty="0"/>
              <a:t>  owing to grid staggering</a:t>
            </a:r>
          </a:p>
          <a:p>
            <a:endParaRPr lang="en-US" dirty="0"/>
          </a:p>
          <a:p>
            <a:r>
              <a:rPr lang="en-US" i="1" dirty="0"/>
              <a:t>u</a:t>
            </a:r>
            <a:r>
              <a:rPr lang="en-US" dirty="0"/>
              <a:t> is averaged to scalar points before </a:t>
            </a:r>
          </a:p>
          <a:p>
            <a:r>
              <a:rPr lang="en-US" dirty="0"/>
              <a:t>  being subtracted</a:t>
            </a:r>
          </a:p>
        </p:txBody>
      </p:sp>
      <p:pic>
        <p:nvPicPr>
          <p:cNvPr id="9" name="Picture 8" descr="horizstag_work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21940" cy="36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63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12317</TotalTime>
  <Words>1599</Words>
  <Application>Microsoft Macintosh PowerPoint</Application>
  <PresentationFormat>On-screen Show (4:3)</PresentationFormat>
  <Paragraphs>219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</vt:lpstr>
      <vt:lpstr>Symbol</vt:lpstr>
      <vt:lpstr>Office Theme</vt:lpstr>
      <vt:lpstr>Model Task #5:  Implementing the 2D model</vt:lpstr>
      <vt:lpstr>Outline</vt:lpstr>
      <vt:lpstr>PowerPoint Presentation</vt:lpstr>
      <vt:lpstr>Model equations</vt:lpstr>
      <vt:lpstr>Writing advection in flux form</vt:lpstr>
      <vt:lpstr>Model equations in flux form</vt:lpstr>
      <vt:lpstr>PowerPoint Presentation</vt:lpstr>
      <vt:lpstr>The u equation, term by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 the u equation together</vt:lpstr>
      <vt:lpstr>Parts of the w equation</vt:lpstr>
      <vt:lpstr>Parts of the w equation, continued</vt:lpstr>
      <vt:lpstr>q’ in flux form</vt:lpstr>
      <vt:lpstr>p’ equation</vt:lpstr>
      <vt:lpstr>Integration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MT5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Task 3:  Grid setup and initial condition</dc:title>
  <dc:creator>Robert Fovell</dc:creator>
  <cp:lastModifiedBy>Fovell, Robert</cp:lastModifiedBy>
  <cp:revision>214</cp:revision>
  <dcterms:created xsi:type="dcterms:W3CDTF">2015-10-13T13:49:58Z</dcterms:created>
  <dcterms:modified xsi:type="dcterms:W3CDTF">2021-10-25T16:01:21Z</dcterms:modified>
</cp:coreProperties>
</file>