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3" r:id="rId3"/>
    <p:sldId id="272" r:id="rId4"/>
    <p:sldId id="275" r:id="rId5"/>
    <p:sldId id="276" r:id="rId6"/>
    <p:sldId id="274" r:id="rId7"/>
    <p:sldId id="257" r:id="rId8"/>
    <p:sldId id="258" r:id="rId9"/>
    <p:sldId id="259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0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1">
          <p15:clr>
            <a:srgbClr val="A4A3A4"/>
          </p15:clr>
        </p15:guide>
        <p15:guide id="2" pos="38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48"/>
  </p:normalViewPr>
  <p:slideViewPr>
    <p:cSldViewPr snapToGrid="0" snapToObjects="1" showGuides="1">
      <p:cViewPr varScale="1">
        <p:scale>
          <a:sx n="112" d="100"/>
          <a:sy n="112" d="100"/>
        </p:scale>
        <p:origin x="1416" y="192"/>
      </p:cViewPr>
      <p:guideLst>
        <p:guide orient="horz" pos="2521"/>
        <p:guide pos="38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9FD2F-90F7-8E40-97C1-89D84507A22E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2DF4C-3379-3B4F-9158-736BD7C1B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922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201-DA4F-2847-B783-561C0673809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A8FC2-C3D0-FF47-8C56-4200ABD7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660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A8FC2-C3D0-FF47-8C56-4200ABD776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6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</a:t>
            </a:r>
            <a:r>
              <a:rPr lang="en-US" baseline="0" dirty="0"/>
              <a:t> buoyancy pressure appears above thermal because vertical buoyancy gradient is negative.</a:t>
            </a:r>
          </a:p>
          <a:p>
            <a:r>
              <a:rPr lang="en-US" baseline="0" dirty="0"/>
              <a:t>Similarly, low buoyancy pressure appears below thermal where buoyancy increases with height.</a:t>
            </a:r>
          </a:p>
          <a:p>
            <a:r>
              <a:rPr lang="en-US" baseline="0" dirty="0"/>
              <a:t>Thus there is a vertical gradient in buoyancy pressure.  It is downward both INSIDE and OUTSIDE of thermal.</a:t>
            </a:r>
          </a:p>
          <a:p>
            <a:r>
              <a:rPr lang="en-US" baseline="0" dirty="0"/>
              <a:t>Note also the response of the </a:t>
            </a:r>
            <a:r>
              <a:rPr lang="en-US" baseline="0" dirty="0" err="1"/>
              <a:t>anelastic</a:t>
            </a:r>
            <a:r>
              <a:rPr lang="en-US" baseline="0" dirty="0"/>
              <a:t> pressure field is wider than the thermal itself. Also MAGNITUDE DIFF… Airplane example!  </a:t>
            </a:r>
            <a:r>
              <a:rPr lang="en-US" baseline="0" dirty="0" err="1"/>
              <a:t>Anelastic</a:t>
            </a:r>
            <a:r>
              <a:rPr lang="en-US" baseline="0" dirty="0"/>
              <a:t> </a:t>
            </a:r>
            <a:r>
              <a:rPr lang="en-US" baseline="0" dirty="0" err="1"/>
              <a:t>eq</a:t>
            </a:r>
            <a:r>
              <a:rPr lang="en-US" baseline="0" dirty="0"/>
              <a:t> has already SPREAD IT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A8FC2-C3D0-FF47-8C56-4200ABD776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89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Buoyancy points UP.  Buoyancy pressure gradient points DOWN.  Buoyancy prevails.  Thermal rises.  Slower than expected from buoyancy alone.  The TAX.</a:t>
            </a:r>
          </a:p>
          <a:p>
            <a:r>
              <a:rPr lang="en-US" dirty="0"/>
              <a:t>As thermal rises, downward motion develops on thermal flanks.</a:t>
            </a:r>
            <a:r>
              <a:rPr lang="en-US" baseline="0" dirty="0"/>
              <a:t>  Initially, that is buoyancy pressure gradient being unopposed by buoyancy (as it is outside thermal).</a:t>
            </a:r>
          </a:p>
          <a:p>
            <a:r>
              <a:rPr lang="en-US" baseline="0" dirty="0"/>
              <a:t>The rising motion IN thermal and sinking OUTSIDE induces rotation, which makes low dynamic pressure.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A8FC2-C3D0-FF47-8C56-4200ABD776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99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Convergence appears</a:t>
            </a:r>
            <a:r>
              <a:rPr lang="en-US" baseline="0" dirty="0"/>
              <a:t> beneath thermal as part of its circulation.  Convergence and divergence BOTH make high dynamic pressure.</a:t>
            </a:r>
          </a:p>
          <a:p>
            <a:r>
              <a:rPr lang="en-US" baseline="0" dirty="0"/>
              <a:t>Now, beneath thermal, dynamic and buoyancy pressures are in opposition.</a:t>
            </a:r>
          </a:p>
          <a:p>
            <a:r>
              <a:rPr lang="en-US" baseline="0" dirty="0"/>
              <a:t>Sound waves reaching lateral </a:t>
            </a:r>
            <a:r>
              <a:rPr lang="en-US" baseline="0" dirty="0" err="1"/>
              <a:t>bdries</a:t>
            </a:r>
            <a:r>
              <a:rPr lang="en-US" baseline="0" dirty="0"/>
              <a:t>, will reflect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A8FC2-C3D0-FF47-8C56-4200ABD776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4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Contour intervals same for all plots.  So, dynamic</a:t>
            </a:r>
            <a:r>
              <a:rPr lang="en-US" baseline="0" dirty="0"/>
              <a:t> pressure is coming to dominate the pressure perturbation field almost everywhere.</a:t>
            </a:r>
          </a:p>
          <a:p>
            <a:r>
              <a:rPr lang="en-US" baseline="0" dirty="0"/>
              <a:t>High dynamic pressure above thermal where there is divergence has now also appeared.</a:t>
            </a:r>
          </a:p>
          <a:p>
            <a:r>
              <a:rPr lang="en-US" baseline="0" dirty="0"/>
              <a:t>Sound waves heading back, reaching domain middle again, explains diff w/r/t </a:t>
            </a:r>
            <a:r>
              <a:rPr lang="en-US" baseline="0" dirty="0" err="1"/>
              <a:t>anelastic</a:t>
            </a:r>
            <a:r>
              <a:rPr lang="en-US" baseline="0" dirty="0"/>
              <a:t> there now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A8FC2-C3D0-FF47-8C56-4200ABD776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54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Airplane example!</a:t>
            </a:r>
          </a:p>
          <a:p>
            <a:r>
              <a:rPr lang="en-US" dirty="0"/>
              <a:t>And if we moved the thermal</a:t>
            </a:r>
            <a:r>
              <a:rPr lang="en-US" baseline="0" dirty="0"/>
              <a:t> far above the ground, the hydrostatic response does not change (you are integrating downward) but the </a:t>
            </a:r>
            <a:r>
              <a:rPr lang="en-US" baseline="0" dirty="0" err="1"/>
              <a:t>anelastic</a:t>
            </a:r>
            <a:r>
              <a:rPr lang="en-US" baseline="0" dirty="0"/>
              <a:t> response is MUCH smaller,</a:t>
            </a:r>
          </a:p>
          <a:p>
            <a:r>
              <a:rPr lang="en-US" baseline="0" dirty="0"/>
              <a:t>  as the response has much more room vertically to spread horizontally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A8FC2-C3D0-FF47-8C56-4200ABD776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09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I used a larger Cs, at the cost of a smaller ∆t, the difference field (sound wave) should be smaller amplitude because sound wave smaller magnitude when less slack is permitted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2A8FC2-C3D0-FF47-8C56-4200ABD7763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1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5182-D5A8-BC41-8286-3FCEF336FA03}" type="datetime1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7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43E5-065B-6A46-85D2-B297FC8E24BF}" type="datetime1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7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0BF35-D4BC-9E49-B5E8-E55B474F3BC3}" type="datetime1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8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1234-8455-1F45-9FDA-4958E7715C19}" type="datetime1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4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81F5-1813-8B4C-8C9D-2A6A6EF61262}" type="datetime1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C69D-AB19-0C42-9E19-8AB546A97B48}" type="datetime1">
              <a:rPr lang="en-US" smtClean="0"/>
              <a:t>10/27/21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5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60D4-6B40-AB44-A94F-1404A4CAC5E7}" type="datetime1">
              <a:rPr lang="en-US" smtClean="0"/>
              <a:t>10/27/21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0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58B3-D017-6941-A9F6-C189FEC860BA}" type="datetime1">
              <a:rPr lang="en-US" smtClean="0"/>
              <a:t>10/27/21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9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7F8-FE3E-1F46-925B-DF584980C389}" type="datetime1">
              <a:rPr lang="en-US" smtClean="0"/>
              <a:t>10/27/21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4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8FE48-C41A-B941-BA50-F3AC563103DE}" type="datetime1">
              <a:rPr lang="en-US" smtClean="0"/>
              <a:t>10/27/21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9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1D8-6566-2248-A2E6-53DEAE824DF9}" type="datetime1">
              <a:rPr lang="en-US" smtClean="0"/>
              <a:t>10/27/21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5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47B61-8018-E343-AF9B-357F54E3E525}" type="datetime1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75909-EE9D-7C4C-A125-22ACFB7A7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9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Compressible vs. </a:t>
            </a:r>
            <a:r>
              <a:rPr lang="en-US" dirty="0" err="1"/>
              <a:t>anelastic</a:t>
            </a:r>
            <a:r>
              <a:rPr lang="en-US" dirty="0"/>
              <a:t> pressure and pressure decomposition</a:t>
            </a:r>
            <a:br>
              <a:rPr lang="en-US" dirty="0"/>
            </a:br>
            <a:r>
              <a:rPr lang="en-US" dirty="0"/>
              <a:t>(based on MT5 thermal)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ATM 562 Fall 2021</a:t>
            </a:r>
          </a:p>
          <a:p>
            <a:r>
              <a:rPr lang="en-US" dirty="0"/>
              <a:t>Fovell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01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re_pres05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0" y="0"/>
            <a:ext cx="887767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95049" y="3939865"/>
            <a:ext cx="330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95049" y="5748945"/>
            <a:ext cx="330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889125" y="4166000"/>
            <a:ext cx="39687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025775" y="4175525"/>
            <a:ext cx="39687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83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e_pres0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0" y="0"/>
            <a:ext cx="887767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23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e_pres0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0" y="0"/>
            <a:ext cx="887767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33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Look again at initial time…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32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mpare_pres0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0" y="0"/>
            <a:ext cx="887767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6955" y="6329918"/>
            <a:ext cx="258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Contour interval = 0.2 mb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63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nit_pre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55" y="0"/>
            <a:ext cx="887767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0455" y="6433582"/>
            <a:ext cx="2959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plot shows lowest scalar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51500" y="5387459"/>
            <a:ext cx="2889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Hydrostatic</a:t>
            </a:r>
          </a:p>
          <a:p>
            <a:r>
              <a:rPr lang="en-US" dirty="0"/>
              <a:t>(3x larger magnitude at max)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84089" y="2101334"/>
            <a:ext cx="1011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anelastic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41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nit_pbyc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0" y="0"/>
            <a:ext cx="887767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4580" y="4479605"/>
            <a:ext cx="4301653" cy="203132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i="1" dirty="0"/>
              <a:t>Every grid point actually has</a:t>
            </a:r>
          </a:p>
          <a:p>
            <a:r>
              <a:rPr lang="en-US" i="1" dirty="0"/>
              <a:t> a </a:t>
            </a:r>
            <a:r>
              <a:rPr lang="en-US" b="1" i="1" dirty="0">
                <a:solidFill>
                  <a:srgbClr val="FF0000"/>
                </a:solidFill>
              </a:rPr>
              <a:t>nonzero</a:t>
            </a:r>
            <a:r>
              <a:rPr lang="en-US" i="1" dirty="0"/>
              <a:t> buoyancy pressure perturbation,</a:t>
            </a:r>
          </a:p>
          <a:p>
            <a:r>
              <a:rPr lang="en-US" i="1" dirty="0"/>
              <a:t> immediately, at time 0.  </a:t>
            </a:r>
            <a:r>
              <a:rPr lang="en-US" i="1" dirty="0">
                <a:solidFill>
                  <a:srgbClr val="0070C0"/>
                </a:solidFill>
              </a:rPr>
              <a:t>Spiderweb</a:t>
            </a:r>
            <a:r>
              <a:rPr lang="en-US" i="1" dirty="0"/>
              <a:t>.</a:t>
            </a:r>
          </a:p>
          <a:p>
            <a:endParaRPr lang="en-US" dirty="0"/>
          </a:p>
          <a:p>
            <a:r>
              <a:rPr lang="en-US" dirty="0"/>
              <a:t>Since pressure not uniquely determined</a:t>
            </a:r>
          </a:p>
          <a:p>
            <a:r>
              <a:rPr lang="en-US" dirty="0"/>
              <a:t> I subtracted value from first real point (2,2)</a:t>
            </a:r>
          </a:p>
          <a:p>
            <a:r>
              <a:rPr lang="en-US" dirty="0"/>
              <a:t> from the field, forcing it to be zero there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83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Look again at </a:t>
            </a:r>
            <a:r>
              <a:rPr lang="en-US" i="1" dirty="0"/>
              <a:t>t</a:t>
            </a:r>
            <a:r>
              <a:rPr lang="en-US" dirty="0"/>
              <a:t> = 200 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73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pare_pres0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0" y="0"/>
            <a:ext cx="8877670" cy="6858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18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E7F7D1-67E8-A24C-91CD-FD9C92FDD842}"/>
              </a:ext>
            </a:extLst>
          </p:cNvPr>
          <p:cNvSpPr txBox="1"/>
          <p:nvPr/>
        </p:nvSpPr>
        <p:spPr>
          <a:xfrm>
            <a:off x="365760" y="6446520"/>
            <a:ext cx="3119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Subtract (a)-(c) … </a:t>
            </a:r>
            <a:r>
              <a:rPr lang="en-US" i="1" dirty="0"/>
              <a:t>see next slide</a:t>
            </a:r>
          </a:p>
        </p:txBody>
      </p:sp>
    </p:spTree>
    <p:extLst>
      <p:ext uri="{BB962C8B-B14F-4D97-AF65-F5344CB8AC3E}">
        <p14:creationId xmlns:p14="http://schemas.microsoft.com/office/powerpoint/2010/main" val="913985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_anel_200sec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0" y="0"/>
            <a:ext cx="8877670" cy="6858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19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6AE8A6-502D-884C-A6D2-57FA038EBB75}"/>
              </a:ext>
            </a:extLst>
          </p:cNvPr>
          <p:cNvSpPr txBox="1"/>
          <p:nvPr/>
        </p:nvSpPr>
        <p:spPr>
          <a:xfrm>
            <a:off x="2091690" y="822960"/>
            <a:ext cx="641521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The difference between the (very) compressible</a:t>
            </a:r>
          </a:p>
          <a:p>
            <a:r>
              <a:rPr lang="en-US" i="1" dirty="0"/>
              <a:t>	p’ field and its anelastic version is largely the sound wave</a:t>
            </a:r>
          </a:p>
          <a:p>
            <a:r>
              <a:rPr lang="en-US" i="1" dirty="0"/>
              <a:t>	excited by the not-fully-balanced initial condition and</a:t>
            </a:r>
          </a:p>
          <a:p>
            <a:r>
              <a:rPr lang="en-US" i="1" dirty="0"/>
              <a:t>	fails to escape the domain due to periodic (closed) boundaries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460078-F4A6-6245-95E1-DA1D40E35453}"/>
              </a:ext>
            </a:extLst>
          </p:cNvPr>
          <p:cNvSpPr txBox="1"/>
          <p:nvPr/>
        </p:nvSpPr>
        <p:spPr>
          <a:xfrm>
            <a:off x="31750" y="6291679"/>
            <a:ext cx="9146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If I had open boundary conditions, sound waves would escape </a:t>
            </a:r>
          </a:p>
          <a:p>
            <a:r>
              <a:rPr lang="en-US" sz="1400" dirty="0"/>
              <a:t>and model p’ would strongly resemble anelastic version.  Model reaches same state as anelastic but took time due to slack.</a:t>
            </a:r>
          </a:p>
        </p:txBody>
      </p:sp>
    </p:spTree>
    <p:extLst>
      <p:ext uri="{BB962C8B-B14F-4D97-AF65-F5344CB8AC3E}">
        <p14:creationId xmlns:p14="http://schemas.microsoft.com/office/powerpoint/2010/main" val="396801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will examine a compressible simulation of a thermal with </a:t>
            </a:r>
            <a:r>
              <a:rPr lang="en-US" dirty="0" err="1"/>
              <a:t>c</a:t>
            </a:r>
            <a:r>
              <a:rPr lang="en-US" baseline="-25000" dirty="0" err="1"/>
              <a:t>s</a:t>
            </a:r>
            <a:r>
              <a:rPr lang="en-US" dirty="0"/>
              <a:t> = 50 m/s and</a:t>
            </a:r>
          </a:p>
          <a:p>
            <a:pPr lvl="1"/>
            <a:r>
              <a:rPr lang="en-US" dirty="0"/>
              <a:t>Compare predicted </a:t>
            </a:r>
            <a:r>
              <a:rPr lang="en-US" i="1" dirty="0"/>
              <a:t>compressible</a:t>
            </a:r>
            <a:r>
              <a:rPr lang="en-US" dirty="0"/>
              <a:t> pressure perturbation with diagnosed </a:t>
            </a:r>
            <a:r>
              <a:rPr lang="en-US" i="1" dirty="0" err="1"/>
              <a:t>anelastic</a:t>
            </a:r>
            <a:r>
              <a:rPr lang="en-US" dirty="0"/>
              <a:t> pressure perturbation</a:t>
            </a:r>
          </a:p>
          <a:p>
            <a:pPr lvl="1"/>
            <a:r>
              <a:rPr lang="en-US" dirty="0"/>
              <a:t>Then, divide anelastic perturbation into dynamic and buoyancy pressure components</a:t>
            </a:r>
          </a:p>
          <a:p>
            <a:r>
              <a:rPr lang="en-US" dirty="0"/>
              <a:t>We are comparing a </a:t>
            </a:r>
            <a:r>
              <a:rPr lang="en-US" dirty="0" err="1"/>
              <a:t>prognosed</a:t>
            </a:r>
            <a:r>
              <a:rPr lang="en-US" dirty="0"/>
              <a:t> pressure field with an </a:t>
            </a:r>
            <a:r>
              <a:rPr lang="en-US" dirty="0" err="1"/>
              <a:t>anelastic</a:t>
            </a:r>
            <a:r>
              <a:rPr lang="en-US" dirty="0"/>
              <a:t> </a:t>
            </a:r>
            <a:r>
              <a:rPr lang="en-US" i="1" dirty="0"/>
              <a:t>version</a:t>
            </a:r>
            <a:r>
              <a:rPr lang="en-US" dirty="0"/>
              <a:t> of it.  We are NOT, in this example, comparing a compressible simulation with an </a:t>
            </a:r>
            <a:r>
              <a:rPr lang="en-US" dirty="0" err="1"/>
              <a:t>anelastic</a:t>
            </a:r>
            <a:r>
              <a:rPr lang="en-US" dirty="0"/>
              <a:t> </a:t>
            </a:r>
            <a:r>
              <a:rPr lang="en-US" i="1" dirty="0"/>
              <a:t>simulation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anelastic</a:t>
            </a:r>
            <a:r>
              <a:rPr lang="en-US" dirty="0"/>
              <a:t> pressure field is not being used in the prediction model, so we’re not testing how “good” the very slow sound speed approximation 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5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Anelastic</a:t>
            </a:r>
            <a:r>
              <a:rPr lang="en-US" dirty="0"/>
              <a:t> pressure decomposition </a:t>
            </a:r>
            <a:br>
              <a:rPr lang="en-US" dirty="0"/>
            </a:br>
            <a:r>
              <a:rPr lang="en-US" dirty="0"/>
              <a:t>(see Chap. 6 and MT6)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Dimensional pressure perturbation can be written as (this form largely ignores variation of mean density and potential temperature with height):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8" y="3699081"/>
            <a:ext cx="8178800" cy="9779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04915" y="4676981"/>
            <a:ext cx="5465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dynamic pressure forcing </a:t>
            </a:r>
            <a:r>
              <a:rPr lang="en-US" dirty="0"/>
              <a:t>                      buoyancy pressure</a:t>
            </a:r>
          </a:p>
          <a:p>
            <a:r>
              <a:rPr lang="en-US" dirty="0"/>
              <a:t>									 forcing                           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017986" y="4676981"/>
            <a:ext cx="1095975" cy="109817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26390" y="6126163"/>
            <a:ext cx="2896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Convergence and divergence</a:t>
            </a:r>
          </a:p>
          <a:p>
            <a:r>
              <a:rPr lang="en-US" dirty="0"/>
              <a:t>create </a:t>
            </a:r>
            <a:r>
              <a:rPr lang="en-US" b="1" dirty="0"/>
              <a:t>H</a:t>
            </a:r>
            <a:r>
              <a:rPr lang="en-US" dirty="0"/>
              <a:t> dynamic pressure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245319" y="4676981"/>
            <a:ext cx="365325" cy="12547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925167" y="6123058"/>
            <a:ext cx="2640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CCW and CW rotation</a:t>
            </a:r>
          </a:p>
          <a:p>
            <a:r>
              <a:rPr lang="en-US" dirty="0"/>
              <a:t>create </a:t>
            </a:r>
            <a:r>
              <a:rPr lang="en-US" b="1" dirty="0"/>
              <a:t>L</a:t>
            </a:r>
            <a:r>
              <a:rPr lang="en-US" dirty="0"/>
              <a:t> dynamic pressure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17986" y="3699081"/>
            <a:ext cx="5131948" cy="139767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6" y="4977226"/>
            <a:ext cx="1066528" cy="239049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V="1">
            <a:off x="509388" y="4574899"/>
            <a:ext cx="138038" cy="31082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8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Buoyancy pressure gradient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490340"/>
            <a:ext cx="2336800" cy="977900"/>
          </a:xfrm>
          <a:prstGeom prst="rect">
            <a:avLst/>
          </a:prstGeom>
        </p:spPr>
      </p:pic>
      <p:pic>
        <p:nvPicPr>
          <p:cNvPr id="9" name="Picture 8" descr="buoy_pres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167" y="2198688"/>
            <a:ext cx="4394200" cy="36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610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uoy_pres-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167" y="2191776"/>
            <a:ext cx="4394200" cy="36068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Buoyancy pressure gradient + buoyancy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490340"/>
            <a:ext cx="23368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417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Combining buoyancy pressure and buoyancy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equations with dynamic and buoyancy pressure separated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50" y="2779680"/>
            <a:ext cx="6781800" cy="2133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49226" y="3844307"/>
            <a:ext cx="3653251" cy="120025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6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514669" y="4801850"/>
            <a:ext cx="821235" cy="7288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915377" y="4676981"/>
            <a:ext cx="142774" cy="785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75138" y="5530695"/>
            <a:ext cx="1363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driving force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76681" y="5551194"/>
            <a:ext cx="73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“TAX”</a:t>
            </a:r>
          </a:p>
        </p:txBody>
      </p:sp>
    </p:spTree>
    <p:extLst>
      <p:ext uri="{BB962C8B-B14F-4D97-AF65-F5344CB8AC3E}">
        <p14:creationId xmlns:p14="http://schemas.microsoft.com/office/powerpoint/2010/main" val="159810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mpare_pres0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0" y="0"/>
            <a:ext cx="887767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6955" y="6329918"/>
            <a:ext cx="258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Contour interval = 0.2 mb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2957" y="4504293"/>
            <a:ext cx="107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Zero field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680230" y="5218516"/>
            <a:ext cx="0" cy="59143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197955" y="5218516"/>
            <a:ext cx="0" cy="591432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188962" y="5218516"/>
            <a:ext cx="0" cy="591432"/>
          </a:xfrm>
          <a:prstGeom prst="straightConnector1">
            <a:avLst/>
          </a:prstGeom>
          <a:ln w="1905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15987" y="1730332"/>
            <a:ext cx="32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73702" y="1065022"/>
            <a:ext cx="2167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MT3 initial condition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72235" y="1434354"/>
            <a:ext cx="388471" cy="5457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02941" y="6469529"/>
            <a:ext cx="3243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Shaded: pot. temp. pert. ~ buoyancy</a:t>
            </a:r>
          </a:p>
        </p:txBody>
      </p:sp>
    </p:spTree>
    <p:extLst>
      <p:ext uri="{BB962C8B-B14F-4D97-AF65-F5344CB8AC3E}">
        <p14:creationId xmlns:p14="http://schemas.microsoft.com/office/powerpoint/2010/main" val="3434300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pare_pres0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0" y="0"/>
            <a:ext cx="8877670" cy="6858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2824" y="512198"/>
            <a:ext cx="178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What are these?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822824" y="881530"/>
            <a:ext cx="418352" cy="50799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212353" y="881530"/>
            <a:ext cx="397451" cy="50799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64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pare_pres04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0" y="0"/>
            <a:ext cx="8877670" cy="68580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1889125" y="5905500"/>
            <a:ext cx="39687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025775" y="5915025"/>
            <a:ext cx="39687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251208" y="520969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3366FF"/>
                </a:solidFill>
              </a:rPr>
              <a:t>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9292" y="5214119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3366FF"/>
                </a:solidFill>
              </a:rPr>
              <a:t>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95049" y="5748945"/>
            <a:ext cx="330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5909-EE9D-7C4C-A125-22ACFB7A7E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22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3093</TotalTime>
  <Words>760</Words>
  <Application>Microsoft Macintosh PowerPoint</Application>
  <PresentationFormat>On-screen Show (4:3)</PresentationFormat>
  <Paragraphs>98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Compressible vs. anelastic pressure and pressure decomposition (based on MT5 thermal)</vt:lpstr>
      <vt:lpstr>Caveat</vt:lpstr>
      <vt:lpstr>Anelastic pressure decomposition  (see Chap. 6 and MT6)</vt:lpstr>
      <vt:lpstr>Buoyancy pressure gradient</vt:lpstr>
      <vt:lpstr>Buoyancy pressure gradient + buoyancy</vt:lpstr>
      <vt:lpstr>Combining buoyancy pressure and buoyancy terms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Look again at initial time…</vt:lpstr>
      <vt:lpstr>PowerPoint Presentation</vt:lpstr>
      <vt:lpstr>PowerPoint Presentation</vt:lpstr>
      <vt:lpstr>PowerPoint Presentation</vt:lpstr>
      <vt:lpstr>Look again at t = 200 s</vt:lpstr>
      <vt:lpstr>PowerPoint Presentation</vt:lpstr>
      <vt:lpstr>PowerPoint Presentation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Fovell</dc:creator>
  <cp:lastModifiedBy>Fovell, Robert</cp:lastModifiedBy>
  <cp:revision>58</cp:revision>
  <dcterms:created xsi:type="dcterms:W3CDTF">2015-11-11T15:30:22Z</dcterms:created>
  <dcterms:modified xsi:type="dcterms:W3CDTF">2021-10-27T18:08:48Z</dcterms:modified>
</cp:coreProperties>
</file>