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60" r:id="rId2"/>
    <p:sldId id="274" r:id="rId3"/>
    <p:sldId id="347" r:id="rId4"/>
    <p:sldId id="259" r:id="rId5"/>
    <p:sldId id="279" r:id="rId6"/>
    <p:sldId id="278" r:id="rId7"/>
    <p:sldId id="277" r:id="rId8"/>
    <p:sldId id="272" r:id="rId9"/>
    <p:sldId id="348" r:id="rId10"/>
    <p:sldId id="271" r:id="rId11"/>
    <p:sldId id="285" r:id="rId12"/>
    <p:sldId id="280" r:id="rId13"/>
    <p:sldId id="261" r:id="rId14"/>
    <p:sldId id="281" r:id="rId15"/>
    <p:sldId id="282" r:id="rId16"/>
    <p:sldId id="284" r:id="rId17"/>
    <p:sldId id="34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/>
    <p:restoredTop sz="94663"/>
  </p:normalViewPr>
  <p:slideViewPr>
    <p:cSldViewPr snapToGrid="0" snapToObjects="1" showGuides="1">
      <p:cViewPr varScale="1">
        <p:scale>
          <a:sx n="112" d="100"/>
          <a:sy n="112" d="100"/>
        </p:scale>
        <p:origin x="1432" y="200"/>
      </p:cViewPr>
      <p:guideLst>
        <p:guide orient="horz" pos="2160"/>
        <p:guide pos="5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0208A-E41D-D248-94D6-9233AC6864B8}" type="datetimeFigureOut">
              <a:rPr lang="en-US" smtClean="0"/>
              <a:t>5/4/21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2FE6C-3D04-494B-8B11-7F969394A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01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 grid points to resolve things well.  8*36 = 288 km.  Squall line</a:t>
            </a:r>
            <a:r>
              <a:rPr lang="en-US" baseline="0" dirty="0"/>
              <a:t> is very very </a:t>
            </a:r>
            <a:r>
              <a:rPr lang="en-US" baseline="0" dirty="0" err="1"/>
              <a:t>subgrid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049A3-D3FC-CA47-B630-102BD9F8F3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24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2FE6C-3D04-494B-8B11-7F969394A7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51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2021.</a:t>
            </a:r>
          </a:p>
          <a:p>
            <a:r>
              <a:rPr lang="en-US" dirty="0"/>
              <a:t>Remember,</a:t>
            </a:r>
            <a:r>
              <a:rPr lang="en-US" baseline="0" dirty="0"/>
              <a:t> we’re partly seeing the eastward progression of both parameterized and resolved </a:t>
            </a:r>
            <a:r>
              <a:rPr lang="en-US" baseline="0" dirty="0" err="1"/>
              <a:t>precip</a:t>
            </a:r>
            <a:r>
              <a:rPr lang="en-US" baseline="0" dirty="0"/>
              <a:t>.</a:t>
            </a:r>
          </a:p>
          <a:p>
            <a:r>
              <a:rPr lang="en-US" baseline="0" dirty="0"/>
              <a:t>Keeping in mind </a:t>
            </a:r>
            <a:r>
              <a:rPr lang="en-US" baseline="0" dirty="0" err="1"/>
              <a:t>precip</a:t>
            </a:r>
            <a:r>
              <a:rPr lang="en-US" baseline="0" dirty="0"/>
              <a:t> is being smeared, still seems too much rain too early AHEAD of line, in E MO, IL, E 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2FE6C-3D04-494B-8B11-7F969394A7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21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We didn’t systematically vary the MP,</a:t>
            </a:r>
            <a:r>
              <a:rPr lang="en-US" baseline="0" dirty="0"/>
              <a:t> and MP and CU are pretty well separated (an advantage of this case study), so we don’t really expect to see much variation in RAINNC among members.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2FE6C-3D04-494B-8B11-7F969394A7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48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2021</a:t>
            </a:r>
          </a:p>
          <a:p>
            <a:r>
              <a:rPr lang="en-US" dirty="0"/>
              <a:t>Two schemes activate earlier than the others: NSAS, NT</a:t>
            </a:r>
          </a:p>
          <a:p>
            <a:r>
              <a:rPr lang="en-US" dirty="0"/>
              <a:t>Factor of 4 difference among runs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2FE6C-3D04-494B-8B11-7F969394A7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90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CU affects MP!  NT brings up the rear </a:t>
            </a:r>
            <a:r>
              <a:rPr lang="mr-IN" dirty="0"/>
              <a:t>–</a:t>
            </a:r>
            <a:r>
              <a:rPr lang="en-US" baseline="0" dirty="0"/>
              <a:t> it produced much more cumulus </a:t>
            </a:r>
            <a:r>
              <a:rPr lang="en-US" baseline="0" dirty="0" err="1"/>
              <a:t>precip</a:t>
            </a:r>
            <a:r>
              <a:rPr lang="en-US" baseline="0" dirty="0"/>
              <a:t>, but well away from squall line area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2FE6C-3D04-494B-8B11-7F969394A73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21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Tiedtke</a:t>
            </a:r>
            <a:r>
              <a:rPr lang="en-US" dirty="0"/>
              <a:t> total </a:t>
            </a:r>
            <a:r>
              <a:rPr lang="en-US" dirty="0" err="1"/>
              <a:t>precip</a:t>
            </a:r>
            <a:r>
              <a:rPr lang="en-US" dirty="0"/>
              <a:t> 25% less than “truth”</a:t>
            </a:r>
          </a:p>
          <a:p>
            <a:r>
              <a:rPr lang="en-US" dirty="0" err="1"/>
              <a:t>Tiedtke</a:t>
            </a:r>
            <a:r>
              <a:rPr lang="en-US" dirty="0"/>
              <a:t> 33% less than combo w/ highest total </a:t>
            </a:r>
            <a:r>
              <a:rPr lang="en-US"/>
              <a:t>precip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2FE6C-3D04-494B-8B11-7F969394A73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636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6A0E-3270-D145-8DA6-8EF484BDE9EE}" type="datetimeFigureOut">
              <a:rPr lang="en-US" smtClean="0"/>
              <a:t>5/4/21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FAAB-9A07-6E4B-A250-2A01E273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9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6A0E-3270-D145-8DA6-8EF484BDE9EE}" type="datetimeFigureOut">
              <a:rPr lang="en-US" smtClean="0"/>
              <a:t>5/4/21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FAAB-9A07-6E4B-A250-2A01E273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2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6A0E-3270-D145-8DA6-8EF484BDE9EE}" type="datetimeFigureOut">
              <a:rPr lang="en-US" smtClean="0"/>
              <a:t>5/4/21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FAAB-9A07-6E4B-A250-2A01E273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1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6A0E-3270-D145-8DA6-8EF484BDE9EE}" type="datetimeFigureOut">
              <a:rPr lang="en-US" smtClean="0"/>
              <a:t>5/4/21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FAAB-9A07-6E4B-A250-2A01E273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4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6A0E-3270-D145-8DA6-8EF484BDE9EE}" type="datetimeFigureOut">
              <a:rPr lang="en-US" smtClean="0"/>
              <a:t>5/4/21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FAAB-9A07-6E4B-A250-2A01E273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30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6A0E-3270-D145-8DA6-8EF484BDE9EE}" type="datetimeFigureOut">
              <a:rPr lang="en-US" smtClean="0"/>
              <a:t>5/4/21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FAAB-9A07-6E4B-A250-2A01E273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5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6A0E-3270-D145-8DA6-8EF484BDE9EE}" type="datetimeFigureOut">
              <a:rPr lang="en-US" smtClean="0"/>
              <a:t>5/4/21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FAAB-9A07-6E4B-A250-2A01E273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0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6A0E-3270-D145-8DA6-8EF484BDE9EE}" type="datetimeFigureOut">
              <a:rPr lang="en-US" smtClean="0"/>
              <a:t>5/4/21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FAAB-9A07-6E4B-A250-2A01E273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6A0E-3270-D145-8DA6-8EF484BDE9EE}" type="datetimeFigureOut">
              <a:rPr lang="en-US" smtClean="0"/>
              <a:t>5/4/21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FAAB-9A07-6E4B-A250-2A01E273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98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6A0E-3270-D145-8DA6-8EF484BDE9EE}" type="datetimeFigureOut">
              <a:rPr lang="en-US" smtClean="0"/>
              <a:t>5/4/21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FAAB-9A07-6E4B-A250-2A01E273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6A0E-3270-D145-8DA6-8EF484BDE9EE}" type="datetimeFigureOut">
              <a:rPr lang="en-US" smtClean="0"/>
              <a:t>5/4/21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FAAB-9A07-6E4B-A250-2A01E273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96A0E-3270-D145-8DA6-8EF484BDE9EE}" type="datetimeFigureOut">
              <a:rPr lang="en-US" smtClean="0"/>
              <a:t>5/4/21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8FAAB-9A07-6E4B-A250-2A01E273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7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Experiment #6</a:t>
            </a:r>
            <a:br>
              <a:rPr lang="en-US" dirty="0"/>
            </a:br>
            <a:r>
              <a:rPr lang="en-US" dirty="0"/>
              <a:t>cumulus ensemble summary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ATM 419/563</a:t>
            </a:r>
          </a:p>
          <a:p>
            <a:pPr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Spring 2021</a:t>
            </a:r>
          </a:p>
          <a:p>
            <a:pPr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Fovell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C627-321C-7343-9187-AA9C204BAF47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E4A906-239C-CA4C-A28D-27B3E079491A}"/>
              </a:ext>
            </a:extLst>
          </p:cNvPr>
          <p:cNvSpPr txBox="1"/>
          <p:nvPr/>
        </p:nvSpPr>
        <p:spPr>
          <a:xfrm>
            <a:off x="26831" y="6629400"/>
            <a:ext cx="4113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© Copyright 2021 Robert Fovell, Univ. at Albany, SUNY, </a:t>
            </a:r>
            <a:r>
              <a:rPr lang="en-US" sz="1000" dirty="0" err="1"/>
              <a:t>rfovell@albany.edu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24586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Courier"/>
                <a:cs typeface="Courier"/>
              </a:rPr>
              <a:t>contours.gs</a:t>
            </a:r>
            <a:endParaRPr lang="en-US" sz="4000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Use </a:t>
            </a:r>
            <a:r>
              <a:rPr lang="en-US" sz="3000" dirty="0" err="1">
                <a:latin typeface="Courier"/>
                <a:cs typeface="Courier"/>
              </a:rPr>
              <a:t>contours.gs</a:t>
            </a:r>
            <a:r>
              <a:rPr lang="en-US" dirty="0"/>
              <a:t> script to compare simulation total RAINC + RAINNC among ensemble members</a:t>
            </a:r>
          </a:p>
          <a:p>
            <a:pPr lvl="1"/>
            <a:r>
              <a:rPr lang="en-US" dirty="0"/>
              <a:t>Pay particular attention to how well captured the squall line rainfall is</a:t>
            </a:r>
          </a:p>
          <a:p>
            <a:pPr lvl="1"/>
            <a:r>
              <a:rPr lang="en-US" dirty="0"/>
              <a:t>Also note some cumulus </a:t>
            </a:r>
            <a:r>
              <a:rPr lang="en-US" dirty="0" err="1"/>
              <a:t>precip</a:t>
            </a:r>
            <a:r>
              <a:rPr lang="en-US" dirty="0"/>
              <a:t> NW of the cyclone</a:t>
            </a:r>
          </a:p>
          <a:p>
            <a:r>
              <a:rPr lang="en-US" dirty="0"/>
              <a:t>To do this, just</a:t>
            </a:r>
          </a:p>
          <a:p>
            <a:pPr lvl="1"/>
            <a:r>
              <a:rPr lang="en-US" sz="2600" dirty="0">
                <a:latin typeface="Courier"/>
                <a:cs typeface="Courier"/>
              </a:rPr>
              <a:t>set e 1</a:t>
            </a:r>
          </a:p>
          <a:p>
            <a:pPr lvl="1"/>
            <a:r>
              <a:rPr lang="en-US" sz="2600" dirty="0" err="1">
                <a:latin typeface="Courier"/>
                <a:cs typeface="Courier"/>
              </a:rPr>
              <a:t>contours.gs</a:t>
            </a:r>
            <a:endParaRPr lang="en-US" sz="2600" dirty="0">
              <a:latin typeface="Courier"/>
              <a:cs typeface="Courier"/>
            </a:endParaRPr>
          </a:p>
          <a:p>
            <a:pPr lvl="1"/>
            <a:r>
              <a:rPr lang="en-US" dirty="0"/>
              <a:t>[then select another ensemble member, etc.]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85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through ensemble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Explore the cumulus ensemble, focusing primarily on the cumulus </a:t>
            </a:r>
            <a:r>
              <a:rPr lang="en-US" dirty="0" err="1"/>
              <a:t>precip</a:t>
            </a:r>
            <a:r>
              <a:rPr lang="en-US" dirty="0"/>
              <a:t> (red contours) in the Missouri-Arkansas area</a:t>
            </a:r>
          </a:p>
          <a:p>
            <a:r>
              <a:rPr lang="en-US" dirty="0"/>
              <a:t>Which scheme “looks” best?</a:t>
            </a:r>
          </a:p>
          <a:p>
            <a:r>
              <a:rPr lang="en-US" dirty="0"/>
              <a:t>Some groupings* [see slide 3]</a:t>
            </a:r>
          </a:p>
          <a:p>
            <a:pPr lvl="1"/>
            <a:r>
              <a:rPr lang="en-US" dirty="0"/>
              <a:t>Members 1, 6, 7, 14 </a:t>
            </a:r>
            <a:r>
              <a:rPr lang="mr-IN" dirty="0"/>
              <a:t>–</a:t>
            </a:r>
            <a:r>
              <a:rPr lang="en-US" dirty="0"/>
              <a:t> Different Kain-Fritsch (K-F) versions</a:t>
            </a:r>
          </a:p>
          <a:p>
            <a:pPr lvl="1"/>
            <a:r>
              <a:rPr lang="en-US" dirty="0"/>
              <a:t>Members 1, 15, 16 </a:t>
            </a:r>
            <a:r>
              <a:rPr lang="mr-IN" dirty="0"/>
              <a:t>–</a:t>
            </a:r>
            <a:r>
              <a:rPr lang="en-US" dirty="0"/>
              <a:t> Basic K-F with different trigger functions</a:t>
            </a:r>
          </a:p>
          <a:p>
            <a:pPr lvl="1"/>
            <a:r>
              <a:rPr lang="en-US" dirty="0"/>
              <a:t>Members 3, 4, 8, 10, 11, 12, 13 </a:t>
            </a:r>
            <a:r>
              <a:rPr lang="mr-IN" dirty="0"/>
              <a:t>–</a:t>
            </a:r>
            <a:r>
              <a:rPr lang="en-US" dirty="0"/>
              <a:t> Arakawa-Schubert type schemes</a:t>
            </a:r>
          </a:p>
          <a:p>
            <a:pPr lvl="1"/>
            <a:r>
              <a:rPr lang="en-US" dirty="0"/>
              <a:t>Members 5 and 9 – Old and new </a:t>
            </a:r>
            <a:r>
              <a:rPr lang="en-US" dirty="0" err="1"/>
              <a:t>Tiedtke</a:t>
            </a:r>
            <a:r>
              <a:rPr lang="en-US" dirty="0"/>
              <a:t> schemes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C3B20F-DDBB-374E-B599-16E06D1C6121}"/>
              </a:ext>
            </a:extLst>
          </p:cNvPr>
          <p:cNvSpPr txBox="1"/>
          <p:nvPr/>
        </p:nvSpPr>
        <p:spPr>
          <a:xfrm>
            <a:off x="457200" y="6400800"/>
            <a:ext cx="665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Ensemble member numbers, </a:t>
            </a:r>
            <a:r>
              <a:rPr lang="en-US" i="1" dirty="0"/>
              <a:t>not</a:t>
            </a:r>
            <a:r>
              <a:rPr lang="en-US" dirty="0"/>
              <a:t> cumulus scheme numbers in WRF</a:t>
            </a:r>
          </a:p>
        </p:txBody>
      </p:sp>
    </p:spTree>
    <p:extLst>
      <p:ext uri="{BB962C8B-B14F-4D97-AF65-F5344CB8AC3E}">
        <p14:creationId xmlns:p14="http://schemas.microsoft.com/office/powerpoint/2010/main" val="2853398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through ensemble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Then look at NO CUMULUS and EXPLICIT runs</a:t>
            </a:r>
          </a:p>
          <a:p>
            <a:pPr lvl="1"/>
            <a:r>
              <a:rPr lang="en-US" sz="2600" dirty="0">
                <a:latin typeface="Courier"/>
                <a:cs typeface="Courier"/>
              </a:rPr>
              <a:t>set e 17 </a:t>
            </a:r>
            <a:r>
              <a:rPr lang="en-US" dirty="0">
                <a:sym typeface="Wingdings"/>
              </a:rPr>
              <a:t> 36 km run </a:t>
            </a:r>
            <a:r>
              <a:rPr lang="en-US" i="1" dirty="0">
                <a:sym typeface="Wingdings"/>
              </a:rPr>
              <a:t>without</a:t>
            </a:r>
            <a:r>
              <a:rPr lang="en-US" dirty="0">
                <a:sym typeface="Wingdings"/>
              </a:rPr>
              <a:t> cumulus scheme</a:t>
            </a:r>
          </a:p>
          <a:p>
            <a:pPr lvl="2"/>
            <a:r>
              <a:rPr lang="en-US" dirty="0">
                <a:sym typeface="Wingdings"/>
              </a:rPr>
              <a:t>Microphysics was “on its own” at 36 km spacing</a:t>
            </a:r>
            <a:r>
              <a:rPr lang="mr-IN" dirty="0">
                <a:sym typeface="Wingdings"/>
              </a:rPr>
              <a:t>…</a:t>
            </a:r>
            <a:endParaRPr lang="en-US" dirty="0">
              <a:sym typeface="Wingdings"/>
            </a:endParaRPr>
          </a:p>
          <a:p>
            <a:pPr lvl="1"/>
            <a:r>
              <a:rPr lang="en-US" sz="2600" dirty="0">
                <a:latin typeface="Courier"/>
                <a:cs typeface="Courier"/>
                <a:sym typeface="Wingdings"/>
              </a:rPr>
              <a:t>set e 18</a:t>
            </a:r>
            <a:r>
              <a:rPr lang="en-US" dirty="0">
                <a:sym typeface="Wingdings"/>
              </a:rPr>
              <a:t>  12 km run without cumulus, interpolated to 36 km for comparison (“TRUTH”)</a:t>
            </a:r>
          </a:p>
          <a:p>
            <a:pPr lvl="2"/>
            <a:r>
              <a:rPr lang="en-US" dirty="0">
                <a:sym typeface="Wingdings"/>
              </a:rPr>
              <a:t>Keeping in mind 12 km really isn’t ‘good enough’ spacing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08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51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Time series of area-averaged </a:t>
            </a:r>
            <a:r>
              <a:rPr lang="en-US" dirty="0" err="1"/>
              <a:t>precip</a:t>
            </a:r>
            <a:r>
              <a:rPr lang="en-US" dirty="0"/>
              <a:t> from convective scheme for designated area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1564" y="2697965"/>
            <a:ext cx="695685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dirty="0">
                <a:latin typeface="Courier"/>
                <a:cs typeface="Courier"/>
              </a:rPr>
              <a:t>set e 1</a:t>
            </a:r>
          </a:p>
          <a:p>
            <a:r>
              <a:rPr lang="fi-FI" sz="1600" dirty="0">
                <a:latin typeface="Courier"/>
                <a:cs typeface="Courier"/>
              </a:rPr>
              <a:t>set x 1</a:t>
            </a:r>
          </a:p>
          <a:p>
            <a:r>
              <a:rPr lang="fi-FI" sz="1600" dirty="0">
                <a:latin typeface="Courier"/>
                <a:cs typeface="Courier"/>
              </a:rPr>
              <a:t>set y 1</a:t>
            </a:r>
          </a:p>
          <a:p>
            <a:r>
              <a:rPr lang="fi-FI" sz="1600" dirty="0">
                <a:latin typeface="Courier"/>
                <a:cs typeface="Courier"/>
              </a:rPr>
              <a:t>set z 1</a:t>
            </a:r>
          </a:p>
          <a:p>
            <a:r>
              <a:rPr lang="fi-FI" sz="1600" dirty="0">
                <a:latin typeface="Courier"/>
                <a:cs typeface="Courier"/>
              </a:rPr>
              <a:t>set t 19 43</a:t>
            </a:r>
          </a:p>
          <a:p>
            <a:r>
              <a:rPr lang="fi-FI" sz="1600" dirty="0">
                <a:latin typeface="Courier"/>
                <a:cs typeface="Courier"/>
              </a:rPr>
              <a:t>d tloop(aave(rainc(e=1),lon=-99,lon=-87,lat=32,lat=44))</a:t>
            </a:r>
          </a:p>
          <a:p>
            <a:r>
              <a:rPr lang="fi-FI" sz="1600" dirty="0">
                <a:latin typeface="Courier"/>
                <a:cs typeface="Courier"/>
              </a:rPr>
              <a:t>d tloop(aave(rainc(e=2),lon=-99,lon=-87,lat=32,lat=44))</a:t>
            </a:r>
          </a:p>
          <a:p>
            <a:r>
              <a:rPr lang="fi-FI" sz="1600" dirty="0">
                <a:latin typeface="Courier"/>
                <a:cs typeface="Courier"/>
              </a:rPr>
              <a:t>d tloop(aave(rainc(e=3),lon=-99,lon=-87,lat=32,lat=44))</a:t>
            </a:r>
          </a:p>
          <a:p>
            <a:r>
              <a:rPr lang="en-US" sz="1600" dirty="0">
                <a:latin typeface="Courier"/>
                <a:cs typeface="Courier"/>
              </a:rPr>
              <a:t>[</a:t>
            </a:r>
            <a:r>
              <a:rPr lang="mr-IN" sz="1600" dirty="0">
                <a:latin typeface="Courier"/>
                <a:cs typeface="Courier"/>
              </a:rPr>
              <a:t>…</a:t>
            </a:r>
            <a:r>
              <a:rPr lang="en-US" sz="1600" dirty="0">
                <a:latin typeface="Courier"/>
                <a:cs typeface="Courier"/>
              </a:rPr>
              <a:t>]</a:t>
            </a:r>
          </a:p>
          <a:p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7250" y="5310350"/>
            <a:ext cx="81046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script </a:t>
            </a:r>
            <a:r>
              <a:rPr lang="en-US" b="1" dirty="0" err="1">
                <a:solidFill>
                  <a:srgbClr val="FF0000"/>
                </a:solidFill>
              </a:rPr>
              <a:t>plot_precip.gs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will plot time series of area-averaged RAINC, RAINNC,</a:t>
            </a:r>
          </a:p>
          <a:p>
            <a:r>
              <a:rPr lang="en-US" dirty="0"/>
              <a:t>	and finally total precipitation for a </a:t>
            </a:r>
            <a:r>
              <a:rPr lang="en-US" b="1" dirty="0"/>
              <a:t>subset</a:t>
            </a:r>
            <a:r>
              <a:rPr lang="en-US" dirty="0"/>
              <a:t> of ensemble members, for part of the </a:t>
            </a:r>
          </a:p>
          <a:p>
            <a:r>
              <a:rPr lang="en-US" dirty="0"/>
              <a:t>	simulation period, using commands like the above.</a:t>
            </a:r>
          </a:p>
        </p:txBody>
      </p:sp>
    </p:spTree>
    <p:extLst>
      <p:ext uri="{BB962C8B-B14F-4D97-AF65-F5344CB8AC3E}">
        <p14:creationId xmlns:p14="http://schemas.microsoft.com/office/powerpoint/2010/main" val="1904218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7969792-C660-8541-B9DB-4577ECBB99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02640" y="0"/>
            <a:ext cx="8890000" cy="68675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33000" y="743724"/>
            <a:ext cx="366805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Not entire simulation period depicted</a:t>
            </a:r>
          </a:p>
          <a:p>
            <a:r>
              <a:rPr lang="en-US" sz="1600" dirty="0">
                <a:latin typeface="Courier" pitchFamily="2" charset="0"/>
              </a:rPr>
              <a:t>(set t 19 43)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5AE9A2-371B-F24A-B427-5BC2421DBA7F}"/>
              </a:ext>
            </a:extLst>
          </p:cNvPr>
          <p:cNvSpPr txBox="1"/>
          <p:nvPr/>
        </p:nvSpPr>
        <p:spPr>
          <a:xfrm>
            <a:off x="7677814" y="4149090"/>
            <a:ext cx="1085554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New </a:t>
            </a:r>
            <a:r>
              <a:rPr lang="en-US" sz="1100" dirty="0" err="1"/>
              <a:t>Tiedtke</a:t>
            </a:r>
            <a:endParaRPr lang="en-US" sz="1100" dirty="0"/>
          </a:p>
          <a:p>
            <a:r>
              <a:rPr lang="en-US" sz="1100" dirty="0"/>
              <a:t>KF, KF-</a:t>
            </a:r>
            <a:r>
              <a:rPr lang="en-US" sz="1100" dirty="0" err="1"/>
              <a:t>CuP</a:t>
            </a:r>
            <a:endParaRPr lang="en-US" sz="1100" dirty="0"/>
          </a:p>
          <a:p>
            <a:r>
              <a:rPr lang="en-US" sz="1100" dirty="0"/>
              <a:t>KSAS, NSAS</a:t>
            </a:r>
          </a:p>
          <a:p>
            <a:r>
              <a:rPr lang="en-US" sz="1100" dirty="0"/>
              <a:t>Old KF (dashed)</a:t>
            </a:r>
          </a:p>
          <a:p>
            <a:r>
              <a:rPr lang="en-US" sz="1100" dirty="0"/>
              <a:t>G3</a:t>
            </a:r>
          </a:p>
          <a:p>
            <a:endParaRPr lang="en-US" sz="1100" dirty="0"/>
          </a:p>
          <a:p>
            <a:r>
              <a:rPr lang="en-US" sz="1100" dirty="0"/>
              <a:t>MS-KF, GF</a:t>
            </a:r>
          </a:p>
          <a:p>
            <a:r>
              <a:rPr lang="en-US" sz="1100" dirty="0"/>
              <a:t>BMJ</a:t>
            </a:r>
          </a:p>
          <a:p>
            <a:r>
              <a:rPr lang="en-US" sz="1100" dirty="0" err="1"/>
              <a:t>Tiedtke</a:t>
            </a:r>
            <a:endParaRPr lang="en-US" sz="11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53A54E-896C-CD46-B313-36994EA30899}"/>
              </a:ext>
            </a:extLst>
          </p:cNvPr>
          <p:cNvSpPr txBox="1"/>
          <p:nvPr/>
        </p:nvSpPr>
        <p:spPr>
          <a:xfrm>
            <a:off x="2897488" y="5406390"/>
            <a:ext cx="187102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r"/>
            <a:r>
              <a:rPr lang="en-US" sz="1400" i="1" dirty="0"/>
              <a:t>New </a:t>
            </a:r>
            <a:r>
              <a:rPr lang="en-US" sz="1400" i="1" dirty="0" err="1"/>
              <a:t>Tiedtke</a:t>
            </a:r>
            <a:endParaRPr lang="en-US" sz="1400" i="1" dirty="0"/>
          </a:p>
          <a:p>
            <a:pPr lvl="1" algn="r"/>
            <a:r>
              <a:rPr lang="en-US" sz="1400" i="1" dirty="0"/>
              <a:t>NSAS</a:t>
            </a:r>
          </a:p>
          <a:p>
            <a:pPr lvl="1"/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ED56EE4-97E1-5442-97E1-343DE8A46EC7}"/>
              </a:ext>
            </a:extLst>
          </p:cNvPr>
          <p:cNvCxnSpPr/>
          <p:nvPr/>
        </p:nvCxnSpPr>
        <p:spPr>
          <a:xfrm>
            <a:off x="4757083" y="5577840"/>
            <a:ext cx="363557" cy="2286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BBF28BB-0746-C142-84B7-6B7889F8C7D2}"/>
              </a:ext>
            </a:extLst>
          </p:cNvPr>
          <p:cNvCxnSpPr/>
          <p:nvPr/>
        </p:nvCxnSpPr>
        <p:spPr>
          <a:xfrm>
            <a:off x="4703743" y="5730240"/>
            <a:ext cx="363557" cy="2286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BAD72C4-B41A-7E48-8A8E-613525754197}"/>
              </a:ext>
            </a:extLst>
          </p:cNvPr>
          <p:cNvSpPr txBox="1"/>
          <p:nvPr/>
        </p:nvSpPr>
        <p:spPr>
          <a:xfrm>
            <a:off x="6660117" y="141476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plot_precip.gs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103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595982-E0B0-6340-9671-D5ADA80C48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14070" y="0"/>
            <a:ext cx="8890000" cy="68675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AFFE73-F5B2-954B-A112-2E4704C8A770}"/>
              </a:ext>
            </a:extLst>
          </p:cNvPr>
          <p:cNvSpPr txBox="1"/>
          <p:nvPr/>
        </p:nvSpPr>
        <p:spPr>
          <a:xfrm>
            <a:off x="7666384" y="1291590"/>
            <a:ext cx="1168910" cy="263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“TRUTH”</a:t>
            </a:r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NOCUMULUS</a:t>
            </a:r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GF</a:t>
            </a:r>
          </a:p>
          <a:p>
            <a:endParaRPr lang="en-US" sz="1100" dirty="0"/>
          </a:p>
          <a:p>
            <a:r>
              <a:rPr lang="en-US" sz="1100" dirty="0"/>
              <a:t>G3, Old KF, KSAS,</a:t>
            </a:r>
          </a:p>
          <a:p>
            <a:r>
              <a:rPr lang="en-US" sz="1100" dirty="0"/>
              <a:t>MS-KF, BMJ</a:t>
            </a:r>
          </a:p>
          <a:p>
            <a:endParaRPr lang="en-US" sz="1100" dirty="0"/>
          </a:p>
          <a:p>
            <a:r>
              <a:rPr lang="en-US" sz="1100" dirty="0" err="1"/>
              <a:t>Tiedtke</a:t>
            </a:r>
            <a:r>
              <a:rPr lang="en-US" sz="1100" dirty="0"/>
              <a:t>, KF-</a:t>
            </a:r>
            <a:r>
              <a:rPr lang="en-US" sz="1100" dirty="0" err="1"/>
              <a:t>CuP</a:t>
            </a:r>
            <a:r>
              <a:rPr lang="en-US" sz="1100" dirty="0"/>
              <a:t>,</a:t>
            </a:r>
          </a:p>
          <a:p>
            <a:r>
              <a:rPr lang="en-US" sz="1100" dirty="0"/>
              <a:t>NSAS</a:t>
            </a:r>
          </a:p>
          <a:p>
            <a:endParaRPr lang="en-US" sz="1100" dirty="0"/>
          </a:p>
          <a:p>
            <a:r>
              <a:rPr lang="en-US" sz="1100" dirty="0"/>
              <a:t>New </a:t>
            </a:r>
            <a:r>
              <a:rPr lang="en-US" sz="1100" dirty="0" err="1"/>
              <a:t>Tiedtke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4400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118099-B0DD-944A-9078-7CC9B5D7F6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13816" y="0"/>
            <a:ext cx="8890000" cy="68675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6DC67D-3C9D-F14D-9085-1785CFB19978}"/>
              </a:ext>
            </a:extLst>
          </p:cNvPr>
          <p:cNvSpPr txBox="1"/>
          <p:nvPr/>
        </p:nvSpPr>
        <p:spPr>
          <a:xfrm>
            <a:off x="7666384" y="1291590"/>
            <a:ext cx="1457450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KF-</a:t>
            </a:r>
            <a:r>
              <a:rPr lang="en-US" sz="1100" dirty="0" err="1"/>
              <a:t>CuP</a:t>
            </a:r>
            <a:r>
              <a:rPr lang="en-US" sz="1100" dirty="0"/>
              <a:t>, “TRUTH”, KF</a:t>
            </a:r>
          </a:p>
          <a:p>
            <a:r>
              <a:rPr lang="en-US" sz="1100" dirty="0"/>
              <a:t>GF, Old KF, G3,, KSAS,</a:t>
            </a:r>
          </a:p>
          <a:p>
            <a:r>
              <a:rPr lang="en-US" sz="1100" dirty="0"/>
              <a:t>New </a:t>
            </a:r>
            <a:r>
              <a:rPr lang="en-US" sz="1100" dirty="0" err="1"/>
              <a:t>Tiedtke</a:t>
            </a:r>
            <a:endParaRPr lang="en-US" sz="1100" dirty="0"/>
          </a:p>
          <a:p>
            <a:r>
              <a:rPr lang="en-US" sz="1100" dirty="0"/>
              <a:t>NSAS, </a:t>
            </a:r>
          </a:p>
          <a:p>
            <a:r>
              <a:rPr lang="en-US" sz="1100" dirty="0"/>
              <a:t>NOCUMULUS, MS-KF, </a:t>
            </a:r>
          </a:p>
          <a:p>
            <a:r>
              <a:rPr lang="en-US" sz="1100" dirty="0"/>
              <a:t>BMJ</a:t>
            </a:r>
          </a:p>
          <a:p>
            <a:endParaRPr lang="en-US" sz="1100" dirty="0"/>
          </a:p>
          <a:p>
            <a:r>
              <a:rPr lang="en-US" sz="1100" dirty="0" err="1"/>
              <a:t>Tiedtke</a:t>
            </a:r>
            <a:endParaRPr lang="en-US" sz="1100" dirty="0"/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26952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47B72-96D7-7640-9FE0-DABC514323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[end]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6D412-B7AC-3047-8A21-E83966E5F8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19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Cumulus ensemble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Please move to </a:t>
            </a:r>
            <a:r>
              <a:rPr lang="en-US" sz="3000" dirty="0">
                <a:latin typeface="Courier"/>
                <a:cs typeface="Courier"/>
              </a:rPr>
              <a:t>$LAB/EXP06</a:t>
            </a:r>
            <a:r>
              <a:rPr lang="en-US" dirty="0"/>
              <a:t>, launch </a:t>
            </a:r>
            <a:r>
              <a:rPr lang="en-US" dirty="0" err="1"/>
              <a:t>GrADS</a:t>
            </a:r>
            <a:r>
              <a:rPr lang="en-US" dirty="0"/>
              <a:t>, and open </a:t>
            </a:r>
            <a:r>
              <a:rPr lang="en-US" sz="3000" dirty="0" err="1">
                <a:latin typeface="Courier"/>
                <a:cs typeface="Courier"/>
              </a:rPr>
              <a:t>cu_ensemble.ctl</a:t>
            </a:r>
            <a:endParaRPr lang="en-US" sz="3000" dirty="0">
              <a:latin typeface="Courier"/>
              <a:cs typeface="Courier"/>
            </a:endParaRPr>
          </a:p>
          <a:p>
            <a:r>
              <a:rPr lang="en-US" dirty="0"/>
              <a:t>This ensemble control file addresses 18 members for a 36 km domain:</a:t>
            </a:r>
          </a:p>
          <a:p>
            <a:pPr lvl="1"/>
            <a:r>
              <a:rPr lang="en-US" dirty="0"/>
              <a:t>14 different cumulus schemes</a:t>
            </a:r>
          </a:p>
          <a:p>
            <a:pPr lvl="1"/>
            <a:r>
              <a:rPr lang="en-US" dirty="0"/>
              <a:t>Two additional options involving scheme #1 (KF)</a:t>
            </a:r>
          </a:p>
          <a:p>
            <a:pPr lvl="1"/>
            <a:r>
              <a:rPr lang="en-US" dirty="0"/>
              <a:t>1 simulation without cumulus active</a:t>
            </a:r>
          </a:p>
          <a:p>
            <a:pPr lvl="1"/>
            <a:r>
              <a:rPr lang="en-US" dirty="0"/>
              <a:t>“TRUTH” run made with higher resolution, microphysics only, interpolated to the 36 km domain</a:t>
            </a:r>
          </a:p>
        </p:txBody>
      </p:sp>
    </p:spTree>
    <p:extLst>
      <p:ext uri="{BB962C8B-B14F-4D97-AF65-F5344CB8AC3E}">
        <p14:creationId xmlns:p14="http://schemas.microsoft.com/office/powerpoint/2010/main" val="3537861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9EBE74-9186-2D45-92F6-5F6ABB6EB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0DA4-219A-084F-86A8-AFFD04A7C3B2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F2078D5-3C25-A143-B4A1-5C8B5C587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256321"/>
              </p:ext>
            </p:extLst>
          </p:nvPr>
        </p:nvGraphicFramePr>
        <p:xfrm>
          <a:off x="130628" y="339633"/>
          <a:ext cx="8856616" cy="59717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7077">
                  <a:extLst>
                    <a:ext uri="{9D8B030D-6E8A-4147-A177-3AD203B41FA5}">
                      <a16:colId xmlns:a16="http://schemas.microsoft.com/office/drawing/2014/main" val="2500309846"/>
                    </a:ext>
                  </a:extLst>
                </a:gridCol>
                <a:gridCol w="1107077">
                  <a:extLst>
                    <a:ext uri="{9D8B030D-6E8A-4147-A177-3AD203B41FA5}">
                      <a16:colId xmlns:a16="http://schemas.microsoft.com/office/drawing/2014/main" val="2530116346"/>
                    </a:ext>
                  </a:extLst>
                </a:gridCol>
                <a:gridCol w="1107077">
                  <a:extLst>
                    <a:ext uri="{9D8B030D-6E8A-4147-A177-3AD203B41FA5}">
                      <a16:colId xmlns:a16="http://schemas.microsoft.com/office/drawing/2014/main" val="4012089154"/>
                    </a:ext>
                  </a:extLst>
                </a:gridCol>
                <a:gridCol w="1107077">
                  <a:extLst>
                    <a:ext uri="{9D8B030D-6E8A-4147-A177-3AD203B41FA5}">
                      <a16:colId xmlns:a16="http://schemas.microsoft.com/office/drawing/2014/main" val="2308517011"/>
                    </a:ext>
                  </a:extLst>
                </a:gridCol>
                <a:gridCol w="1107077">
                  <a:extLst>
                    <a:ext uri="{9D8B030D-6E8A-4147-A177-3AD203B41FA5}">
                      <a16:colId xmlns:a16="http://schemas.microsoft.com/office/drawing/2014/main" val="3503699159"/>
                    </a:ext>
                  </a:extLst>
                </a:gridCol>
                <a:gridCol w="1107077">
                  <a:extLst>
                    <a:ext uri="{9D8B030D-6E8A-4147-A177-3AD203B41FA5}">
                      <a16:colId xmlns:a16="http://schemas.microsoft.com/office/drawing/2014/main" val="1293971804"/>
                    </a:ext>
                  </a:extLst>
                </a:gridCol>
                <a:gridCol w="1107077">
                  <a:extLst>
                    <a:ext uri="{9D8B030D-6E8A-4147-A177-3AD203B41FA5}">
                      <a16:colId xmlns:a16="http://schemas.microsoft.com/office/drawing/2014/main" val="1482350381"/>
                    </a:ext>
                  </a:extLst>
                </a:gridCol>
                <a:gridCol w="1107077">
                  <a:extLst>
                    <a:ext uri="{9D8B030D-6E8A-4147-A177-3AD203B41FA5}">
                      <a16:colId xmlns:a16="http://schemas.microsoft.com/office/drawing/2014/main" val="1494063661"/>
                    </a:ext>
                  </a:extLst>
                </a:gridCol>
              </a:tblGrid>
              <a:tr h="4267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" pitchFamily="2" charset="0"/>
                        </a:rPr>
                        <a:t>ensemble member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Times" pitchFamily="2" charset="0"/>
                        </a:rPr>
                        <a:t>last name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" pitchFamily="2" charset="0"/>
                        </a:rPr>
                        <a:t>cu_physics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" pitchFamily="2" charset="0"/>
                        </a:rPr>
                        <a:t>scheme name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Times" pitchFamily="2" charset="0"/>
                        </a:rPr>
                        <a:t>mp_physics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" pitchFamily="2" charset="0"/>
                        </a:rPr>
                        <a:t>kfeta_trigger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" pitchFamily="2" charset="0"/>
                        </a:rPr>
                        <a:t>filename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" pitchFamily="2" charset="0"/>
                        </a:rPr>
                        <a:t>notes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841754"/>
                  </a:ext>
                </a:extLst>
              </a:tr>
              <a:tr h="42678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Anderson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kfeta_trigger=1 is default, only works with cu=1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1634715"/>
                  </a:ext>
                </a:extLst>
              </a:tr>
              <a:tr h="231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Heeren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2698646"/>
                  </a:ext>
                </a:extLst>
              </a:tr>
              <a:tr h="231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Komarc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2531166"/>
                  </a:ext>
                </a:extLst>
              </a:tr>
              <a:tr h="231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Maura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4165593"/>
                  </a:ext>
                </a:extLst>
              </a:tr>
              <a:tr h="231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Moore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Tiedtke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8896415"/>
                  </a:ext>
                </a:extLst>
              </a:tr>
              <a:tr h="231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Odstrchel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KF-CuP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0098651"/>
                  </a:ext>
                </a:extLst>
              </a:tr>
              <a:tr h="231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Smith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MS-KF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3115015"/>
                  </a:ext>
                </a:extLst>
              </a:tr>
              <a:tr h="231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Watts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KSAS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9864903"/>
                  </a:ext>
                </a:extLst>
              </a:tr>
              <a:tr h="231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Werner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Tiedtke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025486"/>
                  </a:ext>
                </a:extLst>
              </a:tr>
              <a:tr h="231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Wheeler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048702"/>
                  </a:ext>
                </a:extLst>
              </a:tr>
              <a:tr h="42678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Fandrich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HWRF SAS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9393870"/>
                  </a:ext>
                </a:extLst>
              </a:tr>
              <a:tr h="231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Garmong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Old SAS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2605840"/>
                  </a:ext>
                </a:extLst>
              </a:tr>
              <a:tr h="231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Gyawali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5561038"/>
                  </a:ext>
                </a:extLst>
              </a:tr>
              <a:tr h="231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Johnson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Old KF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5617162"/>
                  </a:ext>
                </a:extLst>
              </a:tr>
              <a:tr h="42678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Naple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cu01X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does trigger setting matter?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4750261"/>
                  </a:ext>
                </a:extLst>
              </a:tr>
              <a:tr h="42678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Piersante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cu01Y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does trigger setting matter?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5675253"/>
                  </a:ext>
                </a:extLst>
              </a:tr>
              <a:tr h="231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Fovell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1-domain no cumulus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6070235"/>
                  </a:ext>
                </a:extLst>
              </a:tr>
              <a:tr h="42678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Fovell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2-domain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cuXX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2-domain no cumulus ("TRUTH")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2856869"/>
                  </a:ext>
                </a:extLst>
              </a:tr>
            </a:tbl>
          </a:graphicData>
        </a:graphic>
      </p:graphicFrame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70B9A94-F583-3749-AE9C-C8B87E040774}"/>
              </a:ext>
            </a:extLst>
          </p:cNvPr>
          <p:cNvSpPr/>
          <p:nvPr/>
        </p:nvSpPr>
        <p:spPr>
          <a:xfrm>
            <a:off x="6382032" y="4586291"/>
            <a:ext cx="400050" cy="91440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2700A2-4E23-5A46-9417-6E95C46CCD98}"/>
              </a:ext>
            </a:extLst>
          </p:cNvPr>
          <p:cNvSpPr txBox="1"/>
          <p:nvPr/>
        </p:nvSpPr>
        <p:spPr>
          <a:xfrm>
            <a:off x="222069" y="6395539"/>
            <a:ext cx="557671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Pat and Jeremiah: note you have TWO settings to change.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FDE6A1F-997D-F147-9C4F-AD2E7AE0DE4A}"/>
              </a:ext>
            </a:extLst>
          </p:cNvPr>
          <p:cNvCxnSpPr>
            <a:cxnSpLocks/>
          </p:cNvCxnSpPr>
          <p:nvPr/>
        </p:nvCxnSpPr>
        <p:spPr>
          <a:xfrm flipV="1">
            <a:off x="5133707" y="5552944"/>
            <a:ext cx="1470396" cy="9079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55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GrADS</a:t>
            </a:r>
            <a:r>
              <a:rPr lang="en-US" dirty="0"/>
              <a:t> ensemble dimension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26369" y="2023717"/>
            <a:ext cx="94211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Courier"/>
                <a:cs typeface="Courier"/>
              </a:rPr>
              <a:t>dset</a:t>
            </a:r>
            <a:r>
              <a:rPr lang="en-US" sz="1400" dirty="0">
                <a:latin typeface="Courier"/>
                <a:cs typeface="Courier"/>
              </a:rPr>
              <a:t> ^</a:t>
            </a:r>
            <a:r>
              <a:rPr lang="en-US" sz="1400" dirty="0" err="1">
                <a:latin typeface="Courier"/>
                <a:cs typeface="Courier"/>
              </a:rPr>
              <a:t>cu</a:t>
            </a:r>
            <a:r>
              <a:rPr lang="en-US" sz="1400" dirty="0" err="1">
                <a:solidFill>
                  <a:srgbClr val="FF0000"/>
                </a:solidFill>
                <a:latin typeface="Courier"/>
                <a:cs typeface="Courier"/>
              </a:rPr>
              <a:t>%e</a:t>
            </a:r>
            <a:r>
              <a:rPr lang="en-US" sz="1400" dirty="0" err="1">
                <a:latin typeface="Courier"/>
                <a:cs typeface="Courier"/>
              </a:rPr>
              <a:t>.dat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 err="1">
                <a:latin typeface="Courier"/>
                <a:cs typeface="Courier"/>
              </a:rPr>
              <a:t>undef</a:t>
            </a:r>
            <a:r>
              <a:rPr lang="en-US" sz="1400" dirty="0">
                <a:latin typeface="Courier"/>
                <a:cs typeface="Courier"/>
              </a:rPr>
              <a:t> 1.e35</a:t>
            </a:r>
          </a:p>
          <a:p>
            <a:r>
              <a:rPr lang="en-US" sz="1400" dirty="0">
                <a:latin typeface="Courier"/>
                <a:cs typeface="Courier"/>
              </a:rPr>
              <a:t>options template</a:t>
            </a:r>
          </a:p>
          <a:p>
            <a:r>
              <a:rPr lang="en-US" sz="1400" dirty="0" err="1">
                <a:solidFill>
                  <a:srgbClr val="FF0000"/>
                </a:solidFill>
                <a:latin typeface="Courier"/>
                <a:cs typeface="Courier"/>
              </a:rPr>
              <a:t>edef</a:t>
            </a:r>
            <a:r>
              <a:rPr lang="en-US" sz="1400" dirty="0">
                <a:solidFill>
                  <a:srgbClr val="FF0000"/>
                </a:solidFill>
                <a:latin typeface="Courier"/>
                <a:cs typeface="Courier"/>
              </a:rPr>
              <a:t> 18 NAMES 01 02 03 05 06 10 11 14 16 93 94 95 96 99 01X 01Y 00 XX </a:t>
            </a:r>
          </a:p>
          <a:p>
            <a:r>
              <a:rPr lang="en-US" sz="1400" dirty="0" err="1">
                <a:latin typeface="Courier"/>
                <a:cs typeface="Courier"/>
              </a:rPr>
              <a:t>pdef</a:t>
            </a:r>
            <a:r>
              <a:rPr lang="en-US" sz="1400" dirty="0">
                <a:latin typeface="Courier"/>
                <a:cs typeface="Courier"/>
              </a:rPr>
              <a:t>  71  47 </a:t>
            </a:r>
            <a:r>
              <a:rPr lang="en-US" sz="1400" dirty="0" err="1">
                <a:latin typeface="Courier"/>
                <a:cs typeface="Courier"/>
              </a:rPr>
              <a:t>lcc</a:t>
            </a:r>
            <a:r>
              <a:rPr lang="en-US" sz="1400" dirty="0">
                <a:latin typeface="Courier"/>
                <a:cs typeface="Courier"/>
              </a:rPr>
              <a:t>  29.789 -107.971    1.000    1.000  38.  38.  -95.000  36000. 36000.</a:t>
            </a:r>
          </a:p>
          <a:p>
            <a:r>
              <a:rPr lang="en-US" sz="1400" dirty="0" err="1">
                <a:latin typeface="Courier"/>
                <a:cs typeface="Courier"/>
              </a:rPr>
              <a:t>xdef</a:t>
            </a:r>
            <a:r>
              <a:rPr lang="en-US" sz="1400" dirty="0">
                <a:latin typeface="Courier"/>
                <a:cs typeface="Courier"/>
              </a:rPr>
              <a:t>  207 linear -111.9   0.16216215</a:t>
            </a:r>
          </a:p>
          <a:p>
            <a:r>
              <a:rPr lang="en-US" sz="1400" dirty="0" err="1">
                <a:latin typeface="Courier"/>
                <a:cs typeface="Courier"/>
              </a:rPr>
              <a:t>ydef</a:t>
            </a:r>
            <a:r>
              <a:rPr lang="en-US" sz="1400" dirty="0">
                <a:latin typeface="Courier"/>
                <a:cs typeface="Courier"/>
              </a:rPr>
              <a:t>  102 linear   28.8   0.16216215</a:t>
            </a:r>
          </a:p>
          <a:p>
            <a:r>
              <a:rPr lang="en-US" sz="1400" dirty="0" err="1">
                <a:latin typeface="Courier"/>
                <a:cs typeface="Courier"/>
              </a:rPr>
              <a:t>zdef</a:t>
            </a:r>
            <a:r>
              <a:rPr lang="en-US" sz="1400" dirty="0">
                <a:latin typeface="Courier"/>
                <a:cs typeface="Courier"/>
              </a:rPr>
              <a:t>   56 levels</a:t>
            </a:r>
          </a:p>
          <a:p>
            <a:r>
              <a:rPr lang="en-US" sz="1400" dirty="0">
                <a:latin typeface="Courier"/>
                <a:cs typeface="Courier"/>
              </a:rPr>
              <a:t>    0.03100</a:t>
            </a:r>
          </a:p>
          <a:p>
            <a:r>
              <a:rPr lang="en-US" sz="1400" dirty="0">
                <a:latin typeface="Courier"/>
                <a:cs typeface="Courier"/>
              </a:rPr>
              <a:t>    0.08587</a:t>
            </a:r>
          </a:p>
          <a:p>
            <a:r>
              <a:rPr lang="en-US" sz="1400" dirty="0">
                <a:latin typeface="Courier"/>
                <a:cs typeface="Courier"/>
              </a:rPr>
              <a:t>    0.15834</a:t>
            </a:r>
          </a:p>
          <a:p>
            <a:r>
              <a:rPr lang="en-US" sz="1400" dirty="0">
                <a:latin typeface="Courier"/>
                <a:cs typeface="Courier"/>
              </a:rPr>
              <a:t>    0.25018</a:t>
            </a:r>
            <a:r>
              <a:rPr lang="en-US" sz="1600" dirty="0">
                <a:latin typeface="Courier"/>
                <a:cs typeface="Courier"/>
              </a:rPr>
              <a:t>[etc.]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6714" y="5279569"/>
            <a:ext cx="75511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• Reads in files </a:t>
            </a:r>
            <a:r>
              <a:rPr lang="en-US" sz="1600" dirty="0">
                <a:latin typeface="Courier"/>
                <a:cs typeface="Courier"/>
              </a:rPr>
              <a:t>cu01.dat, cu02.dat, cu03.dat, cu05.dat</a:t>
            </a:r>
            <a:r>
              <a:rPr lang="en-US" dirty="0"/>
              <a:t>, etc..</a:t>
            </a:r>
          </a:p>
          <a:p>
            <a:r>
              <a:rPr lang="en-US" dirty="0"/>
              <a:t>• Ensemble dimension selected via “</a:t>
            </a:r>
            <a:r>
              <a:rPr lang="en-US" b="1" dirty="0">
                <a:solidFill>
                  <a:srgbClr val="FF0000"/>
                </a:solidFill>
              </a:rPr>
              <a:t>e</a:t>
            </a:r>
            <a:r>
              <a:rPr lang="en-US" dirty="0"/>
              <a:t>”</a:t>
            </a:r>
          </a:p>
          <a:p>
            <a:r>
              <a:rPr lang="en-US" dirty="0"/>
              <a:t>	“set e 4” selects 4</a:t>
            </a:r>
            <a:r>
              <a:rPr lang="en-US" baseline="30000" dirty="0"/>
              <a:t>th</a:t>
            </a:r>
            <a:r>
              <a:rPr lang="en-US" dirty="0"/>
              <a:t> member (</a:t>
            </a:r>
            <a:r>
              <a:rPr lang="en-US" dirty="0">
                <a:latin typeface="Courier"/>
                <a:cs typeface="Courier"/>
              </a:rPr>
              <a:t>cu05.dat</a:t>
            </a:r>
            <a:r>
              <a:rPr lang="en-US" dirty="0"/>
              <a:t>)</a:t>
            </a:r>
          </a:p>
          <a:p>
            <a:r>
              <a:rPr lang="en-US" dirty="0"/>
              <a:t>• Ensemble </a:t>
            </a:r>
            <a:r>
              <a:rPr lang="en-US" dirty="0" err="1"/>
              <a:t>ctl</a:t>
            </a:r>
            <a:r>
              <a:rPr lang="en-US" dirty="0"/>
              <a:t> file and each member file has to have consistent file structures</a:t>
            </a:r>
          </a:p>
          <a:p>
            <a:r>
              <a:rPr lang="en-US" dirty="0"/>
              <a:t>	(domain size, number of times, number of variables and levels, etc..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81" y="1643089"/>
            <a:ext cx="331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Contents of </a:t>
            </a:r>
            <a:r>
              <a:rPr lang="en-US" sz="1600" b="1" dirty="0" err="1">
                <a:latin typeface="Courier"/>
                <a:cs typeface="Courier"/>
              </a:rPr>
              <a:t>cu_ensemble.ctl</a:t>
            </a:r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32921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ent_plains_20160324020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0DA4-219A-084F-86A8-AFFD04A7C3B2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98500" y="4724400"/>
            <a:ext cx="32681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At 36 km resolution, our</a:t>
            </a:r>
          </a:p>
          <a:p>
            <a:r>
              <a:rPr lang="en-US" dirty="0">
                <a:solidFill>
                  <a:srgbClr val="FFFF00"/>
                </a:solidFill>
              </a:rPr>
              <a:t>  squall line is essentially </a:t>
            </a:r>
            <a:r>
              <a:rPr lang="en-US" b="1" dirty="0" err="1">
                <a:solidFill>
                  <a:srgbClr val="FFFF00"/>
                </a:solidFill>
              </a:rPr>
              <a:t>subgrid</a:t>
            </a:r>
            <a:r>
              <a:rPr lang="en-US" dirty="0">
                <a:solidFill>
                  <a:srgbClr val="FFFF00"/>
                </a:solidFill>
              </a:rPr>
              <a:t>.</a:t>
            </a:r>
          </a:p>
          <a:p>
            <a:r>
              <a:rPr lang="en-US" dirty="0">
                <a:solidFill>
                  <a:srgbClr val="FFFF00"/>
                </a:solidFill>
              </a:rPr>
              <a:t>Cumulus scheme attempts to</a:t>
            </a:r>
          </a:p>
          <a:p>
            <a:r>
              <a:rPr lang="en-US" dirty="0">
                <a:solidFill>
                  <a:srgbClr val="FFFF00"/>
                </a:solidFill>
              </a:rPr>
              <a:t>  account for this activity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8500" y="2967791"/>
            <a:ext cx="2930422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Broader </a:t>
            </a:r>
            <a:r>
              <a:rPr lang="en-US" dirty="0" err="1">
                <a:solidFill>
                  <a:srgbClr val="008000"/>
                </a:solidFill>
              </a:rPr>
              <a:t>precip</a:t>
            </a:r>
            <a:r>
              <a:rPr lang="en-US" dirty="0">
                <a:solidFill>
                  <a:srgbClr val="008000"/>
                </a:solidFill>
              </a:rPr>
              <a:t> to N can </a:t>
            </a:r>
          </a:p>
          <a:p>
            <a:r>
              <a:rPr lang="en-US" dirty="0">
                <a:solidFill>
                  <a:srgbClr val="008000"/>
                </a:solidFill>
              </a:rPr>
              <a:t>  be at least partially resolved</a:t>
            </a:r>
          </a:p>
          <a:p>
            <a:r>
              <a:rPr lang="en-US" dirty="0">
                <a:solidFill>
                  <a:srgbClr val="008000"/>
                </a:solidFill>
              </a:rPr>
              <a:t>  at this coarse grid spacing</a:t>
            </a:r>
          </a:p>
          <a:p>
            <a:r>
              <a:rPr lang="en-US" dirty="0">
                <a:solidFill>
                  <a:srgbClr val="008000"/>
                </a:solidFill>
              </a:rPr>
              <a:t>  [microphysics]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600705" y="3886200"/>
            <a:ext cx="1651000" cy="1270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32505" y="3906510"/>
            <a:ext cx="78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About 8∆x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7013" y="317540"/>
            <a:ext cx="868823" cy="646331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dirty="0"/>
              <a:t>02Z</a:t>
            </a:r>
          </a:p>
        </p:txBody>
      </p:sp>
    </p:spTree>
    <p:extLst>
      <p:ext uri="{BB962C8B-B14F-4D97-AF65-F5344CB8AC3E}">
        <p14:creationId xmlns:p14="http://schemas.microsoft.com/office/powerpoint/2010/main" val="2838964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RAINC and RAINNC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err="1"/>
              <a:t>GrADS</a:t>
            </a:r>
            <a:r>
              <a:rPr lang="en-US" sz="2000" dirty="0"/>
              <a:t> commands</a:t>
            </a:r>
          </a:p>
          <a:p>
            <a:pPr lvl="1"/>
            <a:r>
              <a:rPr lang="en-US" sz="1800" dirty="0">
                <a:latin typeface="Courier"/>
                <a:cs typeface="Courier"/>
              </a:rPr>
              <a:t>set e 1</a:t>
            </a:r>
          </a:p>
          <a:p>
            <a:pPr lvl="1"/>
            <a:r>
              <a:rPr lang="en-US" sz="1800" dirty="0">
                <a:latin typeface="Courier"/>
                <a:cs typeface="Courier"/>
              </a:rPr>
              <a:t>set t last</a:t>
            </a:r>
          </a:p>
          <a:p>
            <a:pPr lvl="1"/>
            <a:r>
              <a:rPr lang="en-US" sz="1800" dirty="0">
                <a:latin typeface="Courier"/>
                <a:cs typeface="Courier"/>
              </a:rPr>
              <a:t>set </a:t>
            </a:r>
            <a:r>
              <a:rPr lang="en-US" sz="1800" dirty="0" err="1">
                <a:latin typeface="Courier"/>
                <a:cs typeface="Courier"/>
              </a:rPr>
              <a:t>mpdset</a:t>
            </a:r>
            <a:r>
              <a:rPr lang="en-US" sz="1800" dirty="0">
                <a:latin typeface="Courier"/>
                <a:cs typeface="Courier"/>
              </a:rPr>
              <a:t> hires</a:t>
            </a:r>
          </a:p>
          <a:p>
            <a:pPr lvl="1"/>
            <a:r>
              <a:rPr lang="en-US" sz="1800" dirty="0">
                <a:latin typeface="Courier"/>
                <a:cs typeface="Courier"/>
              </a:rPr>
              <a:t>d </a:t>
            </a:r>
            <a:r>
              <a:rPr lang="en-US" sz="1800" dirty="0" err="1">
                <a:latin typeface="Courier"/>
                <a:cs typeface="Courier"/>
              </a:rPr>
              <a:t>rainnc</a:t>
            </a:r>
            <a:r>
              <a:rPr lang="en-US" sz="2000" dirty="0"/>
              <a:t>			[</a:t>
            </a:r>
            <a:r>
              <a:rPr lang="en-US" sz="2000" dirty="0" err="1"/>
              <a:t>precip</a:t>
            </a:r>
            <a:r>
              <a:rPr lang="en-US" sz="2000" dirty="0"/>
              <a:t> from microphysics]</a:t>
            </a:r>
          </a:p>
          <a:p>
            <a:pPr lvl="1"/>
            <a:r>
              <a:rPr lang="en-US" sz="1800" dirty="0">
                <a:latin typeface="Courier"/>
                <a:cs typeface="Courier"/>
              </a:rPr>
              <a:t>d </a:t>
            </a:r>
            <a:r>
              <a:rPr lang="en-US" sz="1800" dirty="0" err="1">
                <a:latin typeface="Courier"/>
                <a:cs typeface="Courier"/>
              </a:rPr>
              <a:t>rainc</a:t>
            </a:r>
            <a:r>
              <a:rPr lang="en-US" sz="2000" dirty="0"/>
              <a:t>				[</a:t>
            </a:r>
            <a:r>
              <a:rPr lang="en-US" sz="2000" dirty="0" err="1"/>
              <a:t>precip</a:t>
            </a:r>
            <a:r>
              <a:rPr lang="en-US" sz="2000" dirty="0"/>
              <a:t> from cumulus scheme]</a:t>
            </a:r>
          </a:p>
          <a:p>
            <a:r>
              <a:rPr lang="en-US" sz="2000" dirty="0"/>
              <a:t>Note:</a:t>
            </a:r>
          </a:p>
          <a:p>
            <a:pPr lvl="1"/>
            <a:r>
              <a:rPr lang="en-US" sz="2000" i="1" dirty="0"/>
              <a:t>Contour intervals are different</a:t>
            </a:r>
            <a:r>
              <a:rPr lang="en-US" sz="2000" dirty="0"/>
              <a:t>.  Lot more RAINNC.</a:t>
            </a:r>
          </a:p>
          <a:p>
            <a:pPr lvl="1"/>
            <a:r>
              <a:rPr lang="en-US" sz="2000" dirty="0"/>
              <a:t>Microphysics and cumulus </a:t>
            </a:r>
            <a:r>
              <a:rPr lang="en-US" sz="2000" dirty="0" err="1"/>
              <a:t>precip</a:t>
            </a:r>
            <a:r>
              <a:rPr lang="en-US" sz="2000" dirty="0"/>
              <a:t> are fairly well separated spatially.  </a:t>
            </a:r>
          </a:p>
          <a:p>
            <a:pPr lvl="2"/>
            <a:r>
              <a:rPr lang="en-US" sz="1600" dirty="0"/>
              <a:t>Microphysics captures the larger scale precipitation N of the cyclone, while cumulus is attempting to produce rain associated with the cold front and pre-frontal squall line</a:t>
            </a:r>
          </a:p>
          <a:p>
            <a:pPr lvl="2"/>
            <a:r>
              <a:rPr lang="en-US" sz="1600" dirty="0"/>
              <a:t>Cumulus rainfall seems smeared spatially.  Keep in mind RAINC (and RAINNC) is an </a:t>
            </a:r>
            <a:r>
              <a:rPr lang="en-US" sz="1600" b="1" dirty="0"/>
              <a:t>accumulation</a:t>
            </a:r>
            <a:r>
              <a:rPr lang="en-US" sz="1600" dirty="0"/>
              <a:t>.  </a:t>
            </a:r>
            <a:r>
              <a:rPr lang="en-US" sz="1600" dirty="0">
                <a:solidFill>
                  <a:srgbClr val="FF0000"/>
                </a:solidFill>
              </a:rPr>
              <a:t>The precipitating area is </a:t>
            </a:r>
            <a:r>
              <a:rPr lang="en-US" sz="1600" b="1" dirty="0">
                <a:solidFill>
                  <a:srgbClr val="FF0000"/>
                </a:solidFill>
              </a:rPr>
              <a:t>shifting</a:t>
            </a:r>
            <a:r>
              <a:rPr lang="en-US" sz="1600" dirty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en-US" sz="1400" dirty="0" err="1">
                <a:latin typeface="Courier"/>
                <a:cs typeface="Courier"/>
              </a:rPr>
              <a:t>step.gs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rainc</a:t>
            </a:r>
            <a:r>
              <a:rPr lang="en-US" sz="1400" dirty="0">
                <a:latin typeface="Courier"/>
                <a:cs typeface="Courier"/>
              </a:rPr>
              <a:t> 33 43 1</a:t>
            </a:r>
          </a:p>
        </p:txBody>
      </p:sp>
    </p:spTree>
    <p:extLst>
      <p:ext uri="{BB962C8B-B14F-4D97-AF65-F5344CB8AC3E}">
        <p14:creationId xmlns:p14="http://schemas.microsoft.com/office/powerpoint/2010/main" val="4147570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amussfc2016032406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15566" y="-3282527"/>
            <a:ext cx="19050000" cy="14274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60231" y="590034"/>
            <a:ext cx="1288183" cy="523220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/>
              <a:t>t + 42 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0DA4-219A-084F-86A8-AFFD04A7C3B2}" type="slidenum">
              <a:rPr lang="en-US" smtClean="0"/>
              <a:t>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7013" y="317540"/>
            <a:ext cx="868823" cy="646331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dirty="0"/>
              <a:t>06Z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20833" y="5855735"/>
            <a:ext cx="1144063" cy="369332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Squall line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5096933" y="4865132"/>
            <a:ext cx="723900" cy="100330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675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ent_plains_201603240600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26987" y="-1016000"/>
            <a:ext cx="13208000" cy="8788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7013" y="317540"/>
            <a:ext cx="868823" cy="646331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dirty="0"/>
              <a:t>06Z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39068" y="1913470"/>
            <a:ext cx="4434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805551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7C64726-F352-0E44-87AB-CF42A67C8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9728"/>
            <a:ext cx="8890000" cy="68675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119" y="2196967"/>
            <a:ext cx="2154757" cy="584776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"/>
                <a:cs typeface="Courier"/>
              </a:rPr>
              <a:t>ga</a:t>
            </a:r>
            <a:r>
              <a:rPr lang="en-US" sz="1600" dirty="0">
                <a:latin typeface="Courier"/>
                <a:cs typeface="Courier"/>
              </a:rPr>
              <a:t>-&gt; set e 1</a:t>
            </a:r>
          </a:p>
          <a:p>
            <a:r>
              <a:rPr lang="en-US" sz="1600" dirty="0" err="1">
                <a:latin typeface="Courier"/>
                <a:cs typeface="Courier"/>
              </a:rPr>
              <a:t>ga</a:t>
            </a:r>
            <a:r>
              <a:rPr lang="en-US" sz="1600" dirty="0">
                <a:latin typeface="Courier"/>
                <a:cs typeface="Courier"/>
              </a:rPr>
              <a:t>-&gt; </a:t>
            </a:r>
            <a:r>
              <a:rPr lang="en-US" sz="1600" dirty="0" err="1">
                <a:latin typeface="Courier"/>
                <a:cs typeface="Courier"/>
              </a:rPr>
              <a:t>contours.gs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04273" y="5447833"/>
            <a:ext cx="1595309" cy="646331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Grey = RAINNC</a:t>
            </a:r>
          </a:p>
          <a:p>
            <a:r>
              <a:rPr lang="en-US" dirty="0"/>
              <a:t>Red = RAINC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88668"/>
            <a:ext cx="3307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Accumulated </a:t>
            </a:r>
            <a:r>
              <a:rPr lang="en-US" b="1" dirty="0" err="1"/>
              <a:t>precip</a:t>
            </a:r>
            <a:r>
              <a:rPr lang="en-US" b="1" dirty="0"/>
              <a:t> at final time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54DB77-EAA2-774C-B024-916F79A1094E}"/>
              </a:ext>
            </a:extLst>
          </p:cNvPr>
          <p:cNvSpPr txBox="1"/>
          <p:nvPr/>
        </p:nvSpPr>
        <p:spPr>
          <a:xfrm>
            <a:off x="6433109" y="3218909"/>
            <a:ext cx="2729593" cy="203132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Keep in mind: there is</a:t>
            </a:r>
          </a:p>
          <a:p>
            <a:r>
              <a:rPr lang="en-US" dirty="0"/>
              <a:t> an </a:t>
            </a:r>
            <a:r>
              <a:rPr lang="en-US" b="1" dirty="0"/>
              <a:t>eastward movement</a:t>
            </a:r>
          </a:p>
          <a:p>
            <a:r>
              <a:rPr lang="en-US" dirty="0"/>
              <a:t> of both RAINC &amp; RAINNC</a:t>
            </a:r>
          </a:p>
          <a:p>
            <a:endParaRPr lang="en-US" dirty="0"/>
          </a:p>
          <a:p>
            <a:r>
              <a:rPr lang="en-US" dirty="0"/>
              <a:t>Still, this member seems to</a:t>
            </a:r>
          </a:p>
          <a:p>
            <a:r>
              <a:rPr lang="en-US" dirty="0"/>
              <a:t> have produced </a:t>
            </a:r>
            <a:r>
              <a:rPr lang="en-US" i="1" dirty="0"/>
              <a:t>too much </a:t>
            </a:r>
          </a:p>
          <a:p>
            <a:r>
              <a:rPr lang="en-US" i="1" dirty="0"/>
              <a:t> rain too far east too early</a:t>
            </a:r>
          </a:p>
        </p:txBody>
      </p:sp>
    </p:spTree>
    <p:extLst>
      <p:ext uri="{BB962C8B-B14F-4D97-AF65-F5344CB8AC3E}">
        <p14:creationId xmlns:p14="http://schemas.microsoft.com/office/powerpoint/2010/main" val="970599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3620</TotalTime>
  <Words>1316</Words>
  <Application>Microsoft Macintosh PowerPoint</Application>
  <PresentationFormat>On-screen Show (4:3)</PresentationFormat>
  <Paragraphs>293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Courier</vt:lpstr>
      <vt:lpstr>Times</vt:lpstr>
      <vt:lpstr>Office Theme</vt:lpstr>
      <vt:lpstr>Experiment #6 cumulus ensemble summary</vt:lpstr>
      <vt:lpstr>Cumulus ensemble</vt:lpstr>
      <vt:lpstr>PowerPoint Presentation</vt:lpstr>
      <vt:lpstr>GrADS ensemble dimension</vt:lpstr>
      <vt:lpstr>PowerPoint Presentation</vt:lpstr>
      <vt:lpstr>RAINC and RAINNC</vt:lpstr>
      <vt:lpstr>PowerPoint Presentation</vt:lpstr>
      <vt:lpstr>PowerPoint Presentation</vt:lpstr>
      <vt:lpstr>PowerPoint Presentation</vt:lpstr>
      <vt:lpstr>contours.gs</vt:lpstr>
      <vt:lpstr>Look through ensemble #1</vt:lpstr>
      <vt:lpstr>Look through ensemble #2</vt:lpstr>
      <vt:lpstr>Time series of area-averaged precip from convective scheme for designated area</vt:lpstr>
      <vt:lpstr>PowerPoint Presentation</vt:lpstr>
      <vt:lpstr>PowerPoint Presentation</vt:lpstr>
      <vt:lpstr>PowerPoint Presentation</vt:lpstr>
      <vt:lpstr>[end]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Fovell</dc:creator>
  <cp:lastModifiedBy>Fovell, Robert</cp:lastModifiedBy>
  <cp:revision>154</cp:revision>
  <dcterms:created xsi:type="dcterms:W3CDTF">2016-05-02T13:41:12Z</dcterms:created>
  <dcterms:modified xsi:type="dcterms:W3CDTF">2021-05-04T21:18:27Z</dcterms:modified>
</cp:coreProperties>
</file>