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57" r:id="rId2"/>
    <p:sldId id="263" r:id="rId3"/>
    <p:sldId id="264" r:id="rId4"/>
    <p:sldId id="270" r:id="rId5"/>
    <p:sldId id="275" r:id="rId6"/>
    <p:sldId id="258" r:id="rId7"/>
    <p:sldId id="262" r:id="rId8"/>
    <p:sldId id="259" r:id="rId9"/>
    <p:sldId id="265" r:id="rId10"/>
    <p:sldId id="266" r:id="rId11"/>
    <p:sldId id="305" r:id="rId12"/>
    <p:sldId id="267" r:id="rId13"/>
    <p:sldId id="290" r:id="rId14"/>
    <p:sldId id="291" r:id="rId15"/>
    <p:sldId id="277" r:id="rId16"/>
    <p:sldId id="279" r:id="rId17"/>
    <p:sldId id="281" r:id="rId18"/>
    <p:sldId id="301" r:id="rId19"/>
    <p:sldId id="283" r:id="rId20"/>
    <p:sldId id="302" r:id="rId21"/>
    <p:sldId id="303" r:id="rId22"/>
    <p:sldId id="304" r:id="rId23"/>
    <p:sldId id="300" r:id="rId24"/>
    <p:sldId id="297" r:id="rId25"/>
    <p:sldId id="293" r:id="rId26"/>
    <p:sldId id="296" r:id="rId27"/>
    <p:sldId id="298" r:id="rId28"/>
    <p:sldId id="299" r:id="rId29"/>
    <p:sldId id="306"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14">
          <p15:clr>
            <a:srgbClr val="A4A3A4"/>
          </p15:clr>
        </p15:guide>
        <p15:guide id="2" pos="28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86"/>
    <p:restoredTop sz="94935"/>
  </p:normalViewPr>
  <p:slideViewPr>
    <p:cSldViewPr snapToGrid="0" snapToObjects="1" showGuides="1">
      <p:cViewPr varScale="1">
        <p:scale>
          <a:sx n="39" d="100"/>
          <a:sy n="39" d="100"/>
        </p:scale>
        <p:origin x="1212" y="20"/>
      </p:cViewPr>
      <p:guideLst>
        <p:guide orient="horz" pos="1314"/>
        <p:guide pos="283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797ACD9-AAC2-4F4B-AE2D-F4F1830CE292}" type="datetimeFigureOut">
              <a:rPr lang="en-US" smtClean="0"/>
              <a:t>3/24/2022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D52194F-8F13-0C4C-BE67-4645FF2F5201}" type="slidenum">
              <a:rPr lang="en-US" smtClean="0"/>
              <a:t>‹#›</a:t>
            </a:fld>
            <a:endParaRPr lang="en-US"/>
          </a:p>
        </p:txBody>
      </p:sp>
    </p:spTree>
    <p:extLst>
      <p:ext uri="{BB962C8B-B14F-4D97-AF65-F5344CB8AC3E}">
        <p14:creationId xmlns:p14="http://schemas.microsoft.com/office/powerpoint/2010/main" val="32972177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957BDB-4CD8-CE43-8015-8F084C76C5C5}" type="datetimeFigureOut">
              <a:rPr lang="en-US" smtClean="0"/>
              <a:t>3/24/2022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BA5D9-C77A-3D45-9294-99EFC1DAA64F}" type="slidenum">
              <a:rPr lang="en-US" smtClean="0"/>
              <a:t>‹#›</a:t>
            </a:fld>
            <a:endParaRPr lang="en-US"/>
          </a:p>
        </p:txBody>
      </p:sp>
    </p:spTree>
    <p:extLst>
      <p:ext uri="{BB962C8B-B14F-4D97-AF65-F5344CB8AC3E}">
        <p14:creationId xmlns:p14="http://schemas.microsoft.com/office/powerpoint/2010/main" val="10359019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 +</a:t>
            </a:r>
            <a:r>
              <a:rPr lang="en-US" baseline="0" dirty="0"/>
              <a:t> or </a:t>
            </a:r>
            <a:r>
              <a:rPr lang="mr-IN" baseline="0" dirty="0"/>
              <a:t>–</a:t>
            </a:r>
            <a:r>
              <a:rPr lang="en-US" baseline="0" dirty="0"/>
              <a:t> bias means a bad forecast, but nearly zero bias doesn’t necessarily mean it’s a good forecast</a:t>
            </a:r>
          </a:p>
          <a:p>
            <a:r>
              <a:rPr lang="en-US" baseline="0" dirty="0"/>
              <a:t>MSE exaggerates impact of largest errors</a:t>
            </a:r>
            <a:endParaRPr lang="en-US" dirty="0"/>
          </a:p>
        </p:txBody>
      </p:sp>
      <p:sp>
        <p:nvSpPr>
          <p:cNvPr id="4" name="Slide Number Placeholder 3"/>
          <p:cNvSpPr>
            <a:spLocks noGrp="1"/>
          </p:cNvSpPr>
          <p:nvPr>
            <p:ph type="sldNum" sz="quarter" idx="10"/>
          </p:nvPr>
        </p:nvSpPr>
        <p:spPr/>
        <p:txBody>
          <a:bodyPr/>
          <a:lstStyle/>
          <a:p>
            <a:fld id="{01FBA5D9-C77A-3D45-9294-99EFC1DAA64F}" type="slidenum">
              <a:rPr lang="en-US" smtClean="0"/>
              <a:t>11</a:t>
            </a:fld>
            <a:endParaRPr lang="en-US"/>
          </a:p>
        </p:txBody>
      </p:sp>
    </p:spTree>
    <p:extLst>
      <p:ext uri="{BB962C8B-B14F-4D97-AF65-F5344CB8AC3E}">
        <p14:creationId xmlns:p14="http://schemas.microsoft.com/office/powerpoint/2010/main" val="2459166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a:t>
            </a:r>
            <a:r>
              <a:rPr lang="en-US" baseline="0" dirty="0"/>
              <a:t> means some deviant </a:t>
            </a:r>
            <a:r>
              <a:rPr lang="en-US" baseline="0" dirty="0" err="1"/>
              <a:t>obs</a:t>
            </a:r>
            <a:r>
              <a:rPr lang="en-US" baseline="0" dirty="0"/>
              <a:t> must be expected, but not too many of them.</a:t>
            </a:r>
            <a:endParaRPr lang="en-US" dirty="0"/>
          </a:p>
        </p:txBody>
      </p:sp>
      <p:sp>
        <p:nvSpPr>
          <p:cNvPr id="4" name="Slide Number Placeholder 3"/>
          <p:cNvSpPr>
            <a:spLocks noGrp="1"/>
          </p:cNvSpPr>
          <p:nvPr>
            <p:ph type="sldNum" sz="quarter" idx="10"/>
          </p:nvPr>
        </p:nvSpPr>
        <p:spPr/>
        <p:txBody>
          <a:bodyPr/>
          <a:lstStyle/>
          <a:p>
            <a:fld id="{01FBA5D9-C77A-3D45-9294-99EFC1DAA64F}" type="slidenum">
              <a:rPr lang="en-US" smtClean="0"/>
              <a:t>21</a:t>
            </a:fld>
            <a:endParaRPr lang="en-US"/>
          </a:p>
        </p:txBody>
      </p:sp>
    </p:spTree>
    <p:extLst>
      <p:ext uri="{BB962C8B-B14F-4D97-AF65-F5344CB8AC3E}">
        <p14:creationId xmlns:p14="http://schemas.microsoft.com/office/powerpoint/2010/main" val="1450132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a:t>
            </a:r>
            <a:r>
              <a:rPr lang="en-US" baseline="0" dirty="0"/>
              <a:t> of stations well below, but parallel to, 1:1 line.  Those may be improver assignments,  due to landuse changes, or insufficient resolution, or overly smoothed topography.</a:t>
            </a:r>
            <a:endParaRPr lang="en-US" dirty="0"/>
          </a:p>
        </p:txBody>
      </p:sp>
      <p:sp>
        <p:nvSpPr>
          <p:cNvPr id="4" name="Slide Number Placeholder 3"/>
          <p:cNvSpPr>
            <a:spLocks noGrp="1"/>
          </p:cNvSpPr>
          <p:nvPr>
            <p:ph type="sldNum" sz="quarter" idx="10"/>
          </p:nvPr>
        </p:nvSpPr>
        <p:spPr/>
        <p:txBody>
          <a:bodyPr/>
          <a:lstStyle/>
          <a:p>
            <a:fld id="{01FBA5D9-C77A-3D45-9294-99EFC1DAA64F}" type="slidenum">
              <a:rPr lang="en-US" smtClean="0"/>
              <a:t>22</a:t>
            </a:fld>
            <a:endParaRPr lang="en-US"/>
          </a:p>
        </p:txBody>
      </p:sp>
    </p:spTree>
    <p:extLst>
      <p:ext uri="{BB962C8B-B14F-4D97-AF65-F5344CB8AC3E}">
        <p14:creationId xmlns:p14="http://schemas.microsoft.com/office/powerpoint/2010/main" val="183516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a:t>
            </a:r>
            <a:r>
              <a:rPr lang="en-US" baseline="0" dirty="0"/>
              <a:t> so shocking that the wind is substantially </a:t>
            </a:r>
            <a:r>
              <a:rPr lang="en-US" baseline="0" dirty="0" err="1"/>
              <a:t>underpredicted</a:t>
            </a:r>
            <a:endParaRPr lang="en-US" dirty="0"/>
          </a:p>
        </p:txBody>
      </p:sp>
      <p:sp>
        <p:nvSpPr>
          <p:cNvPr id="4" name="Slide Number Placeholder 3"/>
          <p:cNvSpPr>
            <a:spLocks noGrp="1"/>
          </p:cNvSpPr>
          <p:nvPr>
            <p:ph type="sldNum" sz="quarter" idx="10"/>
          </p:nvPr>
        </p:nvSpPr>
        <p:spPr/>
        <p:txBody>
          <a:bodyPr/>
          <a:lstStyle/>
          <a:p>
            <a:fld id="{01FBA5D9-C77A-3D45-9294-99EFC1DAA64F}" type="slidenum">
              <a:rPr lang="en-US" smtClean="0"/>
              <a:t>23</a:t>
            </a:fld>
            <a:endParaRPr lang="en-US"/>
          </a:p>
        </p:txBody>
      </p:sp>
    </p:spTree>
    <p:extLst>
      <p:ext uri="{BB962C8B-B14F-4D97-AF65-F5344CB8AC3E}">
        <p14:creationId xmlns:p14="http://schemas.microsoft.com/office/powerpoint/2010/main" val="3745505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Airports could</a:t>
            </a:r>
            <a:r>
              <a:rPr lang="en-US" baseline="0" dirty="0"/>
              <a:t> be snow free, and get warmer, even if surrounding area has snow</a:t>
            </a:r>
            <a:endParaRPr lang="en-US" dirty="0"/>
          </a:p>
        </p:txBody>
      </p:sp>
      <p:sp>
        <p:nvSpPr>
          <p:cNvPr id="4" name="Slide Number Placeholder 3"/>
          <p:cNvSpPr>
            <a:spLocks noGrp="1"/>
          </p:cNvSpPr>
          <p:nvPr>
            <p:ph type="sldNum" sz="quarter" idx="10"/>
          </p:nvPr>
        </p:nvSpPr>
        <p:spPr/>
        <p:txBody>
          <a:bodyPr/>
          <a:lstStyle/>
          <a:p>
            <a:fld id="{01FBA5D9-C77A-3D45-9294-99EFC1DAA64F}" type="slidenum">
              <a:rPr lang="en-US" smtClean="0"/>
              <a:t>27</a:t>
            </a:fld>
            <a:endParaRPr lang="en-US"/>
          </a:p>
        </p:txBody>
      </p:sp>
    </p:spTree>
    <p:extLst>
      <p:ext uri="{BB962C8B-B14F-4D97-AF65-F5344CB8AC3E}">
        <p14:creationId xmlns:p14="http://schemas.microsoft.com/office/powerpoint/2010/main" val="1602908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Relationship not</a:t>
            </a:r>
            <a:r>
              <a:rPr lang="en-US" baseline="0" dirty="0"/>
              <a:t> significant</a:t>
            </a:r>
            <a:endParaRPr lang="en-US" dirty="0"/>
          </a:p>
        </p:txBody>
      </p:sp>
      <p:sp>
        <p:nvSpPr>
          <p:cNvPr id="4" name="Slide Number Placeholder 3"/>
          <p:cNvSpPr>
            <a:spLocks noGrp="1"/>
          </p:cNvSpPr>
          <p:nvPr>
            <p:ph type="sldNum" sz="quarter" idx="10"/>
          </p:nvPr>
        </p:nvSpPr>
        <p:spPr/>
        <p:txBody>
          <a:bodyPr/>
          <a:lstStyle/>
          <a:p>
            <a:fld id="{01FBA5D9-C77A-3D45-9294-99EFC1DAA64F}" type="slidenum">
              <a:rPr lang="en-US" smtClean="0"/>
              <a:t>28</a:t>
            </a:fld>
            <a:endParaRPr lang="en-US"/>
          </a:p>
        </p:txBody>
      </p:sp>
    </p:spTree>
    <p:extLst>
      <p:ext uri="{BB962C8B-B14F-4D97-AF65-F5344CB8AC3E}">
        <p14:creationId xmlns:p14="http://schemas.microsoft.com/office/powerpoint/2010/main" val="598467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24795B7-ABC0-1540-8447-702364C9F94E}" type="datetime1">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38DF0-E28A-874B-A56B-51A33ED2EEB2}" type="slidenum">
              <a:rPr lang="en-US" smtClean="0"/>
              <a:t>‹#›</a:t>
            </a:fld>
            <a:endParaRPr lang="en-US"/>
          </a:p>
        </p:txBody>
      </p:sp>
    </p:spTree>
    <p:extLst>
      <p:ext uri="{BB962C8B-B14F-4D97-AF65-F5344CB8AC3E}">
        <p14:creationId xmlns:p14="http://schemas.microsoft.com/office/powerpoint/2010/main" val="2057443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99482C-3E55-6F42-B684-CFE8858FF70D}" type="datetime1">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38DF0-E28A-874B-A56B-51A33ED2EEB2}" type="slidenum">
              <a:rPr lang="en-US" smtClean="0"/>
              <a:t>‹#›</a:t>
            </a:fld>
            <a:endParaRPr lang="en-US"/>
          </a:p>
        </p:txBody>
      </p:sp>
    </p:spTree>
    <p:extLst>
      <p:ext uri="{BB962C8B-B14F-4D97-AF65-F5344CB8AC3E}">
        <p14:creationId xmlns:p14="http://schemas.microsoft.com/office/powerpoint/2010/main" val="1448018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18D888-CBCD-EF41-B2E2-74395D31CC8A}" type="datetime1">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38DF0-E28A-874B-A56B-51A33ED2EEB2}" type="slidenum">
              <a:rPr lang="en-US" smtClean="0"/>
              <a:t>‹#›</a:t>
            </a:fld>
            <a:endParaRPr lang="en-US"/>
          </a:p>
        </p:txBody>
      </p:sp>
    </p:spTree>
    <p:extLst>
      <p:ext uri="{BB962C8B-B14F-4D97-AF65-F5344CB8AC3E}">
        <p14:creationId xmlns:p14="http://schemas.microsoft.com/office/powerpoint/2010/main" val="47853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C41319-5E5A-C947-87B9-A42A20DCF403}" type="datetime1">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38DF0-E28A-874B-A56B-51A33ED2EEB2}" type="slidenum">
              <a:rPr lang="en-US" smtClean="0"/>
              <a:t>‹#›</a:t>
            </a:fld>
            <a:endParaRPr lang="en-US"/>
          </a:p>
        </p:txBody>
      </p:sp>
    </p:spTree>
    <p:extLst>
      <p:ext uri="{BB962C8B-B14F-4D97-AF65-F5344CB8AC3E}">
        <p14:creationId xmlns:p14="http://schemas.microsoft.com/office/powerpoint/2010/main" val="237578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24B34C-0FBE-BE40-B4A1-98C66782EFD0}" type="datetime1">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38DF0-E28A-874B-A56B-51A33ED2EEB2}" type="slidenum">
              <a:rPr lang="en-US" smtClean="0"/>
              <a:t>‹#›</a:t>
            </a:fld>
            <a:endParaRPr lang="en-US"/>
          </a:p>
        </p:txBody>
      </p:sp>
    </p:spTree>
    <p:extLst>
      <p:ext uri="{BB962C8B-B14F-4D97-AF65-F5344CB8AC3E}">
        <p14:creationId xmlns:p14="http://schemas.microsoft.com/office/powerpoint/2010/main" val="1423282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1AB382-CD94-2542-BC37-11852693B16E}" type="datetime1">
              <a:rPr lang="en-US" smtClean="0"/>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38DF0-E28A-874B-A56B-51A33ED2EEB2}" type="slidenum">
              <a:rPr lang="en-US" smtClean="0"/>
              <a:t>‹#›</a:t>
            </a:fld>
            <a:endParaRPr lang="en-US"/>
          </a:p>
        </p:txBody>
      </p:sp>
    </p:spTree>
    <p:extLst>
      <p:ext uri="{BB962C8B-B14F-4D97-AF65-F5344CB8AC3E}">
        <p14:creationId xmlns:p14="http://schemas.microsoft.com/office/powerpoint/2010/main" val="766975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D84086-D2AB-4F4D-A955-3B5DD7088EBF}" type="datetime1">
              <a:rPr lang="en-US" smtClean="0"/>
              <a:t>3/24/2022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B38DF0-E28A-874B-A56B-51A33ED2EEB2}" type="slidenum">
              <a:rPr lang="en-US" smtClean="0"/>
              <a:t>‹#›</a:t>
            </a:fld>
            <a:endParaRPr lang="en-US"/>
          </a:p>
        </p:txBody>
      </p:sp>
    </p:spTree>
    <p:extLst>
      <p:ext uri="{BB962C8B-B14F-4D97-AF65-F5344CB8AC3E}">
        <p14:creationId xmlns:p14="http://schemas.microsoft.com/office/powerpoint/2010/main" val="2014768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4E23D4-DEFA-6E46-A095-7F59039D228A}" type="datetime1">
              <a:rPr lang="en-US" smtClean="0"/>
              <a:t>3/24/2022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B38DF0-E28A-874B-A56B-51A33ED2EEB2}" type="slidenum">
              <a:rPr lang="en-US" smtClean="0"/>
              <a:t>‹#›</a:t>
            </a:fld>
            <a:endParaRPr lang="en-US"/>
          </a:p>
        </p:txBody>
      </p:sp>
    </p:spTree>
    <p:extLst>
      <p:ext uri="{BB962C8B-B14F-4D97-AF65-F5344CB8AC3E}">
        <p14:creationId xmlns:p14="http://schemas.microsoft.com/office/powerpoint/2010/main" val="2605524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F0374-820D-F145-8016-A4FE765E716C}" type="datetime1">
              <a:rPr lang="en-US" smtClean="0"/>
              <a:t>3/24/2022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B38DF0-E28A-874B-A56B-51A33ED2EEB2}" type="slidenum">
              <a:rPr lang="en-US" smtClean="0"/>
              <a:t>‹#›</a:t>
            </a:fld>
            <a:endParaRPr lang="en-US"/>
          </a:p>
        </p:txBody>
      </p:sp>
    </p:spTree>
    <p:extLst>
      <p:ext uri="{BB962C8B-B14F-4D97-AF65-F5344CB8AC3E}">
        <p14:creationId xmlns:p14="http://schemas.microsoft.com/office/powerpoint/2010/main" val="604111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AD6F1B-C1B4-454C-ACC0-55F91C55E53A}" type="datetime1">
              <a:rPr lang="en-US" smtClean="0"/>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38DF0-E28A-874B-A56B-51A33ED2EEB2}" type="slidenum">
              <a:rPr lang="en-US" smtClean="0"/>
              <a:t>‹#›</a:t>
            </a:fld>
            <a:endParaRPr lang="en-US"/>
          </a:p>
        </p:txBody>
      </p:sp>
    </p:spTree>
    <p:extLst>
      <p:ext uri="{BB962C8B-B14F-4D97-AF65-F5344CB8AC3E}">
        <p14:creationId xmlns:p14="http://schemas.microsoft.com/office/powerpoint/2010/main" val="2922796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F65CF4-82B5-3C47-9E8E-F8C214A881EE}" type="datetime1">
              <a:rPr lang="en-US" smtClean="0"/>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38DF0-E28A-874B-A56B-51A33ED2EEB2}" type="slidenum">
              <a:rPr lang="en-US" smtClean="0"/>
              <a:t>‹#›</a:t>
            </a:fld>
            <a:endParaRPr lang="en-US"/>
          </a:p>
        </p:txBody>
      </p:sp>
    </p:spTree>
    <p:extLst>
      <p:ext uri="{BB962C8B-B14F-4D97-AF65-F5344CB8AC3E}">
        <p14:creationId xmlns:p14="http://schemas.microsoft.com/office/powerpoint/2010/main" val="1775141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E5E93B-FFFC-E049-BCA3-74931F63B62C}" type="datetime1">
              <a:rPr lang="en-US" smtClean="0"/>
              <a:t>3/24/2022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38DF0-E28A-874B-A56B-51A33ED2EEB2}" type="slidenum">
              <a:rPr lang="en-US" smtClean="0"/>
              <a:t>‹#›</a:t>
            </a:fld>
            <a:endParaRPr lang="en-US"/>
          </a:p>
        </p:txBody>
      </p:sp>
    </p:spTree>
    <p:extLst>
      <p:ext uri="{BB962C8B-B14F-4D97-AF65-F5344CB8AC3E}">
        <p14:creationId xmlns:p14="http://schemas.microsoft.com/office/powerpoint/2010/main" val="552702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dtcenter.org/sites/default/files/community-code/upp-users-guide-v4.pdf" TargetMode="External"/><Relationship Id="rId2" Type="http://schemas.openxmlformats.org/officeDocument/2006/relationships/hyperlink" Target="https://dtcenter.org/met/users/docs/users_guide/MET_Users_Guide_v6.0.pdf" TargetMode="External"/><Relationship Id="rId1" Type="http://schemas.openxmlformats.org/officeDocument/2006/relationships/slideLayout" Target="../slideLayouts/slideLayout2.xml"/><Relationship Id="rId5" Type="http://schemas.openxmlformats.org/officeDocument/2006/relationships/hyperlink" Target="https://madis-data.ncep.noaa.gov/public/sfcdumpguest.html" TargetMode="External"/><Relationship Id="rId4" Type="http://schemas.openxmlformats.org/officeDocument/2006/relationships/hyperlink" Target="http://www.nws.noaa.gov/aso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Real-data WRF: </a:t>
            </a:r>
            <a:br>
              <a:rPr lang="en-US" dirty="0"/>
            </a:br>
            <a:r>
              <a:rPr lang="en-US" dirty="0"/>
              <a:t>Verification with MET package</a:t>
            </a:r>
          </a:p>
        </p:txBody>
      </p:sp>
      <p:sp>
        <p:nvSpPr>
          <p:cNvPr id="3" name="Subtitle 2"/>
          <p:cNvSpPr>
            <a:spLocks noGrp="1"/>
          </p:cNvSpPr>
          <p:nvPr>
            <p:ph type="subTitle" idx="1"/>
          </p:nvPr>
        </p:nvSpPr>
        <p:spPr/>
        <p:txBody>
          <a:bodyPr/>
          <a:lstStyle/>
          <a:p>
            <a:pPr>
              <a:defRPr/>
            </a:pPr>
            <a:r>
              <a:rPr lang="en-US" sz="2800" dirty="0">
                <a:solidFill>
                  <a:schemeClr val="bg1">
                    <a:lumMod val="50000"/>
                  </a:schemeClr>
                </a:solidFill>
                <a:latin typeface="Arial" charset="0"/>
              </a:rPr>
              <a:t>ATM 419/563</a:t>
            </a:r>
          </a:p>
          <a:p>
            <a:pPr>
              <a:defRPr/>
            </a:pPr>
            <a:r>
              <a:rPr lang="en-US" sz="2800" dirty="0">
                <a:solidFill>
                  <a:schemeClr val="bg1">
                    <a:lumMod val="50000"/>
                  </a:schemeClr>
                </a:solidFill>
                <a:latin typeface="Arial" charset="0"/>
              </a:rPr>
              <a:t>Spring 2022</a:t>
            </a:r>
          </a:p>
          <a:p>
            <a:pPr>
              <a:defRPr/>
            </a:pPr>
            <a:r>
              <a:rPr lang="en-US" sz="2800" dirty="0">
                <a:solidFill>
                  <a:schemeClr val="bg1">
                    <a:lumMod val="50000"/>
                  </a:schemeClr>
                </a:solidFill>
                <a:latin typeface="Arial" charset="0"/>
              </a:rPr>
              <a:t>Fovell</a:t>
            </a:r>
          </a:p>
          <a:p>
            <a:endParaRPr lang="en-US" sz="2800" dirty="0"/>
          </a:p>
        </p:txBody>
      </p:sp>
      <p:sp>
        <p:nvSpPr>
          <p:cNvPr id="4" name="Slide Number Placeholder 3"/>
          <p:cNvSpPr>
            <a:spLocks noGrp="1"/>
          </p:cNvSpPr>
          <p:nvPr>
            <p:ph type="sldNum" sz="quarter" idx="12"/>
          </p:nvPr>
        </p:nvSpPr>
        <p:spPr/>
        <p:txBody>
          <a:bodyPr/>
          <a:lstStyle/>
          <a:p>
            <a:fld id="{7F1EC627-321C-7343-9187-AA9C204BAF47}" type="slidenum">
              <a:rPr lang="en-US" smtClean="0"/>
              <a:t>1</a:t>
            </a:fld>
            <a:endParaRPr lang="en-US"/>
          </a:p>
        </p:txBody>
      </p:sp>
      <p:sp>
        <p:nvSpPr>
          <p:cNvPr id="5" name="TextBox 4">
            <a:extLst>
              <a:ext uri="{FF2B5EF4-FFF2-40B4-BE49-F238E27FC236}">
                <a16:creationId xmlns:a16="http://schemas.microsoft.com/office/drawing/2014/main" id="{6DFD9BB2-C2F6-004F-BAEE-BDEFE0CF22B2}"/>
              </a:ext>
            </a:extLst>
          </p:cNvPr>
          <p:cNvSpPr txBox="1"/>
          <p:nvPr/>
        </p:nvSpPr>
        <p:spPr>
          <a:xfrm>
            <a:off x="26831" y="6629400"/>
            <a:ext cx="4113627" cy="246221"/>
          </a:xfrm>
          <a:prstGeom prst="rect">
            <a:avLst/>
          </a:prstGeom>
          <a:noFill/>
        </p:spPr>
        <p:txBody>
          <a:bodyPr wrap="none" rtlCol="0">
            <a:spAutoFit/>
          </a:bodyPr>
          <a:lstStyle/>
          <a:p>
            <a:r>
              <a:rPr lang="en-US" sz="1000" dirty="0"/>
              <a:t>© Copyright 2022 Robert Fovell, Univ. at Albany, SUNY, </a:t>
            </a:r>
            <a:r>
              <a:rPr lang="en-US" sz="1000" dirty="0" err="1"/>
              <a:t>rfovell@albany.edu</a:t>
            </a:r>
            <a:endParaRPr lang="en-US" sz="1000" dirty="0"/>
          </a:p>
        </p:txBody>
      </p:sp>
    </p:spTree>
    <p:extLst>
      <p:ext uri="{BB962C8B-B14F-4D97-AF65-F5344CB8AC3E}">
        <p14:creationId xmlns:p14="http://schemas.microsoft.com/office/powerpoint/2010/main" val="3619791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b="1" dirty="0"/>
              <a:t>See script for actions required</a:t>
            </a:r>
          </a:p>
          <a:p>
            <a:r>
              <a:rPr lang="en-US" sz="3000" dirty="0" err="1">
                <a:latin typeface="Courier"/>
                <a:cs typeface="Courier"/>
              </a:rPr>
              <a:t>network_plots.sh</a:t>
            </a:r>
            <a:r>
              <a:rPr lang="en-US" dirty="0">
                <a:latin typeface="Courier"/>
                <a:cs typeface="Courier"/>
              </a:rPr>
              <a:t> </a:t>
            </a:r>
            <a:r>
              <a:rPr lang="en-US" dirty="0"/>
              <a:t>is a bash shell script that extracts information from </a:t>
            </a:r>
            <a:r>
              <a:rPr lang="en-US" sz="2800" dirty="0" err="1">
                <a:latin typeface="Courier"/>
                <a:cs typeface="Courier"/>
              </a:rPr>
              <a:t>postprd</a:t>
            </a:r>
            <a:r>
              <a:rPr lang="en-US" sz="2800" dirty="0">
                <a:latin typeface="Courier"/>
                <a:cs typeface="Courier"/>
              </a:rPr>
              <a:t>/*.</a:t>
            </a:r>
            <a:r>
              <a:rPr lang="en-US" sz="2800" dirty="0" err="1">
                <a:latin typeface="Courier"/>
                <a:cs typeface="Courier"/>
              </a:rPr>
              <a:t>cnt.txt</a:t>
            </a:r>
            <a:r>
              <a:rPr lang="en-US" sz="2800" dirty="0">
                <a:latin typeface="Courier"/>
                <a:cs typeface="Courier"/>
              </a:rPr>
              <a:t> </a:t>
            </a:r>
            <a:r>
              <a:rPr lang="en-US" dirty="0"/>
              <a:t>files using another script called </a:t>
            </a:r>
            <a:r>
              <a:rPr lang="en-US" sz="3000" dirty="0" err="1">
                <a:latin typeface="Courier"/>
                <a:cs typeface="Courier"/>
              </a:rPr>
              <a:t>plot_met.sh</a:t>
            </a:r>
            <a:r>
              <a:rPr lang="en-US" dirty="0"/>
              <a:t>, and writes to a text file called </a:t>
            </a:r>
            <a:r>
              <a:rPr lang="en-US" sz="3000" dirty="0" err="1">
                <a:latin typeface="Courier"/>
                <a:cs typeface="Courier"/>
              </a:rPr>
              <a:t>output.txt</a:t>
            </a:r>
            <a:endParaRPr lang="en-US" sz="3000" dirty="0">
              <a:latin typeface="Courier"/>
              <a:cs typeface="Courier"/>
            </a:endParaRPr>
          </a:p>
          <a:p>
            <a:r>
              <a:rPr lang="en-US" sz="3000" dirty="0">
                <a:latin typeface="Courier"/>
                <a:cs typeface="Courier"/>
              </a:rPr>
              <a:t>read_output3.py </a:t>
            </a:r>
            <a:r>
              <a:rPr lang="en-US" dirty="0"/>
              <a:t>is a Python program that reads in </a:t>
            </a:r>
            <a:r>
              <a:rPr lang="en-US" dirty="0" err="1"/>
              <a:t>output.txt</a:t>
            </a:r>
            <a:r>
              <a:rPr lang="en-US" dirty="0"/>
              <a:t> and makes a four-panel plot that is displayed to the screen and saved as a PNG file</a:t>
            </a:r>
          </a:p>
        </p:txBody>
      </p:sp>
      <p:sp>
        <p:nvSpPr>
          <p:cNvPr id="4" name="Slide Number Placeholder 3"/>
          <p:cNvSpPr>
            <a:spLocks noGrp="1"/>
          </p:cNvSpPr>
          <p:nvPr>
            <p:ph type="sldNum" sz="quarter" idx="12"/>
          </p:nvPr>
        </p:nvSpPr>
        <p:spPr/>
        <p:txBody>
          <a:bodyPr/>
          <a:lstStyle/>
          <a:p>
            <a:fld id="{B7B38DF0-E28A-874B-A56B-51A33ED2EEB2}" type="slidenum">
              <a:rPr lang="en-US" smtClean="0"/>
              <a:t>10</a:t>
            </a:fld>
            <a:endParaRPr lang="en-US"/>
          </a:p>
        </p:txBody>
      </p:sp>
      <p:sp>
        <p:nvSpPr>
          <p:cNvPr id="5" name="Title 4"/>
          <p:cNvSpPr>
            <a:spLocks noGrp="1"/>
          </p:cNvSpPr>
          <p:nvPr>
            <p:ph type="title"/>
          </p:nvPr>
        </p:nvSpPr>
        <p:spPr/>
        <p:txBody>
          <a:bodyPr>
            <a:normAutofit/>
          </a:bodyPr>
          <a:lstStyle/>
          <a:p>
            <a:r>
              <a:rPr lang="en-US" dirty="0"/>
              <a:t>Plot network-averaged time series</a:t>
            </a:r>
          </a:p>
        </p:txBody>
      </p:sp>
    </p:spTree>
    <p:extLst>
      <p:ext uri="{BB962C8B-B14F-4D97-AF65-F5344CB8AC3E}">
        <p14:creationId xmlns:p14="http://schemas.microsoft.com/office/powerpoint/2010/main" val="20917487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MAE, MSE, and BCMSE</a:t>
            </a:r>
          </a:p>
        </p:txBody>
      </p:sp>
      <p:sp>
        <p:nvSpPr>
          <p:cNvPr id="3" name="TextBox 2"/>
          <p:cNvSpPr txBox="1"/>
          <p:nvPr/>
        </p:nvSpPr>
        <p:spPr>
          <a:xfrm>
            <a:off x="6758067" y="6118447"/>
            <a:ext cx="1928733" cy="369332"/>
          </a:xfrm>
          <a:prstGeom prst="rect">
            <a:avLst/>
          </a:prstGeom>
          <a:noFill/>
        </p:spPr>
        <p:txBody>
          <a:bodyPr wrap="none" rtlCol="0">
            <a:spAutoFit/>
          </a:bodyPr>
          <a:lstStyle/>
          <a:p>
            <a:r>
              <a:rPr lang="en-US" dirty="0"/>
              <a:t>N = number of </a:t>
            </a:r>
            <a:r>
              <a:rPr lang="en-US" dirty="0" err="1"/>
              <a:t>obs</a:t>
            </a:r>
            <a:endParaRPr lang="en-US" dirty="0"/>
          </a:p>
        </p:txBody>
      </p:sp>
      <p:sp>
        <p:nvSpPr>
          <p:cNvPr id="5" name="Slide Number Placeholder 4"/>
          <p:cNvSpPr>
            <a:spLocks noGrp="1"/>
          </p:cNvSpPr>
          <p:nvPr>
            <p:ph type="sldNum" sz="quarter" idx="12"/>
          </p:nvPr>
        </p:nvSpPr>
        <p:spPr/>
        <p:txBody>
          <a:bodyPr/>
          <a:lstStyle/>
          <a:p>
            <a:fld id="{B7B38DF0-E28A-874B-A56B-51A33ED2EEB2}" type="slidenum">
              <a:rPr lang="en-US" smtClean="0"/>
              <a:t>11</a:t>
            </a:fld>
            <a:endParaRPr lang="en-US"/>
          </a:p>
        </p:txBody>
      </p:sp>
      <p:pic>
        <p:nvPicPr>
          <p:cNvPr id="6" name="Picture 5">
            <a:extLst>
              <a:ext uri="{FF2B5EF4-FFF2-40B4-BE49-F238E27FC236}">
                <a16:creationId xmlns:a16="http://schemas.microsoft.com/office/drawing/2014/main" id="{F2E629C8-7877-444B-A6C7-665FE80B282E}"/>
              </a:ext>
            </a:extLst>
          </p:cNvPr>
          <p:cNvPicPr>
            <a:picLocks noChangeAspect="1"/>
          </p:cNvPicPr>
          <p:nvPr/>
        </p:nvPicPr>
        <p:blipFill>
          <a:blip r:embed="rId3"/>
          <a:stretch>
            <a:fillRect/>
          </a:stretch>
        </p:blipFill>
        <p:spPr>
          <a:xfrm>
            <a:off x="566928" y="1691640"/>
            <a:ext cx="8263890" cy="4663440"/>
          </a:xfrm>
          <a:prstGeom prst="rect">
            <a:avLst/>
          </a:prstGeom>
        </p:spPr>
      </p:pic>
    </p:spTree>
    <p:extLst>
      <p:ext uri="{BB962C8B-B14F-4D97-AF65-F5344CB8AC3E}">
        <p14:creationId xmlns:p14="http://schemas.microsoft.com/office/powerpoint/2010/main" val="879090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Part of </a:t>
            </a:r>
            <a:r>
              <a:rPr lang="en-US" sz="4000" dirty="0" err="1">
                <a:latin typeface="Courier"/>
                <a:cs typeface="Courier"/>
              </a:rPr>
              <a:t>output.txt</a:t>
            </a:r>
            <a:endParaRPr lang="en-US" sz="4000" dirty="0">
              <a:latin typeface="Courier"/>
              <a:cs typeface="Courier"/>
            </a:endParaRPr>
          </a:p>
        </p:txBody>
      </p:sp>
      <p:sp>
        <p:nvSpPr>
          <p:cNvPr id="5" name="TextBox 4"/>
          <p:cNvSpPr txBox="1"/>
          <p:nvPr/>
        </p:nvSpPr>
        <p:spPr>
          <a:xfrm>
            <a:off x="-37912" y="1964568"/>
            <a:ext cx="9361970" cy="1277273"/>
          </a:xfrm>
          <a:prstGeom prst="rect">
            <a:avLst/>
          </a:prstGeom>
          <a:noFill/>
        </p:spPr>
        <p:txBody>
          <a:bodyPr wrap="none" rtlCol="0">
            <a:spAutoFit/>
          </a:bodyPr>
          <a:lstStyle/>
          <a:p>
            <a:r>
              <a:rPr lang="nb-NO" sz="1100" dirty="0"/>
              <a:t>0 20160313_000000 </a:t>
            </a:r>
            <a:r>
              <a:rPr lang="nb-NO" sz="1100" dirty="0" err="1"/>
              <a:t>TMPf</a:t>
            </a:r>
            <a:r>
              <a:rPr lang="nb-NO" sz="1100" dirty="0"/>
              <a:t> 288.00171 </a:t>
            </a:r>
            <a:r>
              <a:rPr lang="nb-NO" sz="1100" dirty="0" err="1"/>
              <a:t>TMPo</a:t>
            </a:r>
            <a:r>
              <a:rPr lang="nb-NO" sz="1100" dirty="0"/>
              <a:t> 288.99799 N 250 MAE 1.46435 BCMSE 3.35822 MSE 4.3508 BIAS -0.99628 </a:t>
            </a:r>
            <a:r>
              <a:rPr lang="nb-NO" sz="1100" dirty="0" err="1"/>
              <a:t>STDf</a:t>
            </a:r>
            <a:r>
              <a:rPr lang="nb-NO" sz="1100" dirty="0"/>
              <a:t> 4.10823 </a:t>
            </a:r>
            <a:r>
              <a:rPr lang="nb-NO" sz="1100" dirty="0" err="1"/>
              <a:t>STDo</a:t>
            </a:r>
            <a:r>
              <a:rPr lang="nb-NO" sz="1100" dirty="0"/>
              <a:t> 3.99308 LVL Z2f Z2o</a:t>
            </a:r>
          </a:p>
          <a:p>
            <a:r>
              <a:rPr lang="nb-NO" sz="1100" dirty="0"/>
              <a:t>1 20160313_010000 </a:t>
            </a:r>
            <a:r>
              <a:rPr lang="nb-NO" sz="1100" dirty="0" err="1"/>
              <a:t>TMPf</a:t>
            </a:r>
            <a:r>
              <a:rPr lang="nb-NO" sz="1100" dirty="0"/>
              <a:t> 285.69381 </a:t>
            </a:r>
            <a:r>
              <a:rPr lang="nb-NO" sz="1100" dirty="0" err="1"/>
              <a:t>TMPo</a:t>
            </a:r>
            <a:r>
              <a:rPr lang="nb-NO" sz="1100" dirty="0"/>
              <a:t> 287.48599 N 250 MAE 2.09225 BCMSE 4.26382 MSE 7.47574 BIAS -1.79218 </a:t>
            </a:r>
            <a:r>
              <a:rPr lang="nb-NO" sz="1100" dirty="0" err="1"/>
              <a:t>STDf</a:t>
            </a:r>
            <a:r>
              <a:rPr lang="nb-NO" sz="1100" dirty="0"/>
              <a:t> 3.93064 </a:t>
            </a:r>
            <a:r>
              <a:rPr lang="nb-NO" sz="1100" dirty="0" err="1"/>
              <a:t>STDo</a:t>
            </a:r>
            <a:r>
              <a:rPr lang="nb-NO" sz="1100" dirty="0"/>
              <a:t> 3.65356 LVL Z2f Z2o</a:t>
            </a:r>
          </a:p>
          <a:p>
            <a:r>
              <a:rPr lang="nb-NO" sz="1100" dirty="0"/>
              <a:t>2 20160313_020000 </a:t>
            </a:r>
            <a:r>
              <a:rPr lang="nb-NO" sz="1100" dirty="0" err="1"/>
              <a:t>TMPf</a:t>
            </a:r>
            <a:r>
              <a:rPr lang="nb-NO" sz="1100" dirty="0"/>
              <a:t> 284.91605 </a:t>
            </a:r>
            <a:r>
              <a:rPr lang="nb-NO" sz="1100" dirty="0" err="1"/>
              <a:t>TMPo</a:t>
            </a:r>
            <a:r>
              <a:rPr lang="nb-NO" sz="1100" dirty="0"/>
              <a:t> 286.2496 N 251 MAE 1.87927 BCMSE 4.47089 MSE 6.24923 BIAS -1.33354 </a:t>
            </a:r>
            <a:r>
              <a:rPr lang="nb-NO" sz="1100" dirty="0" err="1"/>
              <a:t>STDf</a:t>
            </a:r>
            <a:r>
              <a:rPr lang="nb-NO" sz="1100" dirty="0"/>
              <a:t> 4.06753 </a:t>
            </a:r>
            <a:r>
              <a:rPr lang="nb-NO" sz="1100" dirty="0" err="1"/>
              <a:t>STDo</a:t>
            </a:r>
            <a:r>
              <a:rPr lang="nb-NO" sz="1100" dirty="0"/>
              <a:t> 3.78339 LVL Z2f Z2o</a:t>
            </a:r>
          </a:p>
          <a:p>
            <a:r>
              <a:rPr lang="nb-NO" sz="1100" dirty="0"/>
              <a:t>3 20160313_030000 </a:t>
            </a:r>
            <a:r>
              <a:rPr lang="nb-NO" sz="1100" dirty="0" err="1"/>
              <a:t>TMPf</a:t>
            </a:r>
            <a:r>
              <a:rPr lang="nb-NO" sz="1100" dirty="0"/>
              <a:t> 284.32701 </a:t>
            </a:r>
            <a:r>
              <a:rPr lang="nb-NO" sz="1100" dirty="0" err="1"/>
              <a:t>TMPo</a:t>
            </a:r>
            <a:r>
              <a:rPr lang="nb-NO" sz="1100" dirty="0"/>
              <a:t> 285.51254 N 251 MAE 1.73464 BCMSE 4.14669 MSE 5.55219 BIAS -1.18554 </a:t>
            </a:r>
            <a:r>
              <a:rPr lang="nb-NO" sz="1100" dirty="0" err="1"/>
              <a:t>STDf</a:t>
            </a:r>
            <a:r>
              <a:rPr lang="nb-NO" sz="1100" dirty="0"/>
              <a:t> 4.09976 </a:t>
            </a:r>
            <a:r>
              <a:rPr lang="nb-NO" sz="1100" dirty="0" err="1"/>
              <a:t>STDo</a:t>
            </a:r>
            <a:r>
              <a:rPr lang="nb-NO" sz="1100" dirty="0"/>
              <a:t> 3.87092 LVL Z2f Z2o</a:t>
            </a:r>
          </a:p>
          <a:p>
            <a:r>
              <a:rPr lang="nb-NO" sz="1100" dirty="0"/>
              <a:t>4 20160313_040000 </a:t>
            </a:r>
            <a:r>
              <a:rPr lang="nb-NO" sz="1100" dirty="0" err="1"/>
              <a:t>TMPf</a:t>
            </a:r>
            <a:r>
              <a:rPr lang="nb-NO" sz="1100" dirty="0"/>
              <a:t> 283.88289 </a:t>
            </a:r>
            <a:r>
              <a:rPr lang="nb-NO" sz="1100" dirty="0" err="1"/>
              <a:t>TMPo</a:t>
            </a:r>
            <a:r>
              <a:rPr lang="nb-NO" sz="1100" dirty="0"/>
              <a:t> 285.03047 N 251 MAE 1.68696 BCMSE 4.2448 MSE 5.56176 BIAS -1.14759 </a:t>
            </a:r>
            <a:r>
              <a:rPr lang="nb-NO" sz="1100" dirty="0" err="1"/>
              <a:t>STDf</a:t>
            </a:r>
            <a:r>
              <a:rPr lang="nb-NO" sz="1100" dirty="0"/>
              <a:t> 4.17471 </a:t>
            </a:r>
            <a:r>
              <a:rPr lang="nb-NO" sz="1100" dirty="0" err="1"/>
              <a:t>STDo</a:t>
            </a:r>
            <a:r>
              <a:rPr lang="nb-NO" sz="1100" dirty="0"/>
              <a:t> 3.8701 LVL Z2f Z2o</a:t>
            </a:r>
          </a:p>
          <a:p>
            <a:r>
              <a:rPr lang="nb-NO" sz="1100" dirty="0"/>
              <a:t>5 20160313_050000 </a:t>
            </a:r>
            <a:r>
              <a:rPr lang="nb-NO" sz="1100" dirty="0" err="1"/>
              <a:t>TMPf</a:t>
            </a:r>
            <a:r>
              <a:rPr lang="nb-NO" sz="1100" dirty="0"/>
              <a:t> 283.54558 </a:t>
            </a:r>
            <a:r>
              <a:rPr lang="nb-NO" sz="1100" dirty="0" err="1"/>
              <a:t>TMPo</a:t>
            </a:r>
            <a:r>
              <a:rPr lang="nb-NO" sz="1100" dirty="0"/>
              <a:t> 284.56035 N 251 MAE 1.62574 BCMSE 4.21783 MSE 5.2476 BIAS -1.01477 </a:t>
            </a:r>
            <a:r>
              <a:rPr lang="nb-NO" sz="1100" dirty="0" err="1"/>
              <a:t>STDf</a:t>
            </a:r>
            <a:r>
              <a:rPr lang="nb-NO" sz="1100" dirty="0"/>
              <a:t> 4.33065 </a:t>
            </a:r>
            <a:r>
              <a:rPr lang="nb-NO" sz="1100" dirty="0" err="1"/>
              <a:t>STDo</a:t>
            </a:r>
            <a:r>
              <a:rPr lang="nb-NO" sz="1100" dirty="0"/>
              <a:t> 4.02827 LVL Z2f Z2o</a:t>
            </a:r>
          </a:p>
          <a:p>
            <a:r>
              <a:rPr lang="nb-NO" sz="1100" dirty="0"/>
              <a:t>6 20160313_060000 </a:t>
            </a:r>
            <a:r>
              <a:rPr lang="nb-NO" sz="1100" dirty="0" err="1"/>
              <a:t>TMPf</a:t>
            </a:r>
            <a:r>
              <a:rPr lang="nb-NO" sz="1100" dirty="0"/>
              <a:t> 283.28059 </a:t>
            </a:r>
            <a:r>
              <a:rPr lang="nb-NO" sz="1100" dirty="0" err="1"/>
              <a:t>TMPo</a:t>
            </a:r>
            <a:r>
              <a:rPr lang="nb-NO" sz="1100" dirty="0"/>
              <a:t> 284.14999 N 250 MAE 1.63312 BCMSE 4.19868 MSE 4.95455 BIAS -0.8694 </a:t>
            </a:r>
            <a:r>
              <a:rPr lang="nb-NO" sz="1100" dirty="0" err="1"/>
              <a:t>STDf</a:t>
            </a:r>
            <a:r>
              <a:rPr lang="nb-NO" sz="1100" dirty="0"/>
              <a:t> 4.3884 </a:t>
            </a:r>
            <a:r>
              <a:rPr lang="nb-NO" sz="1100" dirty="0" err="1"/>
              <a:t>STDo</a:t>
            </a:r>
            <a:r>
              <a:rPr lang="nb-NO" sz="1100" dirty="0"/>
              <a:t> 4.28034 LVL Z2f Z2o</a:t>
            </a:r>
            <a:endParaRPr lang="en-US" sz="1100" dirty="0"/>
          </a:p>
        </p:txBody>
      </p:sp>
      <p:sp>
        <p:nvSpPr>
          <p:cNvPr id="6" name="TextBox 5"/>
          <p:cNvSpPr txBox="1"/>
          <p:nvPr/>
        </p:nvSpPr>
        <p:spPr>
          <a:xfrm>
            <a:off x="-41090" y="1673203"/>
            <a:ext cx="9133654" cy="307777"/>
          </a:xfrm>
          <a:prstGeom prst="rect">
            <a:avLst/>
          </a:prstGeom>
          <a:noFill/>
        </p:spPr>
        <p:txBody>
          <a:bodyPr wrap="none" rtlCol="0">
            <a:spAutoFit/>
          </a:bodyPr>
          <a:lstStyle/>
          <a:p>
            <a:r>
              <a:rPr lang="en-US" sz="1400" b="1" i="1" dirty="0" err="1"/>
              <a:t>Fhr</a:t>
            </a:r>
            <a:r>
              <a:rPr lang="en-US" sz="1400" b="1" i="1" dirty="0"/>
              <a:t> </a:t>
            </a:r>
            <a:r>
              <a:rPr lang="en-US" sz="1400" b="1" i="1" dirty="0" err="1"/>
              <a:t>Date_HHMMSS</a:t>
            </a:r>
            <a:r>
              <a:rPr lang="en-US" sz="1400" b="1" i="1" dirty="0"/>
              <a:t>         FCST              OBS         N            MAE            BCMSE        MSE           BIAS         </a:t>
            </a:r>
            <a:r>
              <a:rPr lang="en-US" sz="1400" b="1" i="1" dirty="0" err="1"/>
              <a:t>fcst</a:t>
            </a:r>
            <a:r>
              <a:rPr lang="en-US" sz="1400" b="1" i="1" dirty="0"/>
              <a:t> std        </a:t>
            </a:r>
            <a:r>
              <a:rPr lang="en-US" sz="1400" b="1" i="1" dirty="0" err="1"/>
              <a:t>obs</a:t>
            </a:r>
            <a:r>
              <a:rPr lang="en-US" sz="1400" b="1" i="1" dirty="0"/>
              <a:t> std    level</a:t>
            </a:r>
            <a:endParaRPr lang="en-US" b="1" i="1" dirty="0"/>
          </a:p>
        </p:txBody>
      </p:sp>
      <p:sp>
        <p:nvSpPr>
          <p:cNvPr id="7" name="TextBox 6"/>
          <p:cNvSpPr txBox="1"/>
          <p:nvPr/>
        </p:nvSpPr>
        <p:spPr>
          <a:xfrm>
            <a:off x="457200" y="3886358"/>
            <a:ext cx="8353569" cy="2862323"/>
          </a:xfrm>
          <a:prstGeom prst="rect">
            <a:avLst/>
          </a:prstGeom>
          <a:noFill/>
        </p:spPr>
        <p:txBody>
          <a:bodyPr wrap="none" rtlCol="0">
            <a:spAutoFit/>
          </a:bodyPr>
          <a:lstStyle/>
          <a:p>
            <a:r>
              <a:rPr lang="en-US" dirty="0"/>
              <a:t>NOTES:</a:t>
            </a:r>
          </a:p>
          <a:p>
            <a:r>
              <a:rPr lang="en-US" dirty="0"/>
              <a:t>• f = forecast, o = </a:t>
            </a:r>
            <a:r>
              <a:rPr lang="en-US" dirty="0" err="1"/>
              <a:t>obs</a:t>
            </a:r>
            <a:endParaRPr lang="en-US" dirty="0"/>
          </a:p>
          <a:p>
            <a:r>
              <a:rPr lang="en-US" dirty="0"/>
              <a:t>• The forecast and observed field is TMP (2-m temperature) – averaged over N stations</a:t>
            </a:r>
          </a:p>
          <a:p>
            <a:r>
              <a:rPr lang="en-US" dirty="0"/>
              <a:t>• The forecast and observation level here is 2m (“Z2”).  </a:t>
            </a:r>
          </a:p>
          <a:p>
            <a:r>
              <a:rPr lang="en-US" dirty="0"/>
              <a:t>	Others: 10m (Z10), surface (Z0), model level 1 (L1)</a:t>
            </a:r>
          </a:p>
          <a:p>
            <a:r>
              <a:rPr lang="en-US" dirty="0"/>
              <a:t>• BIAS = bias or mean error</a:t>
            </a:r>
          </a:p>
          <a:p>
            <a:r>
              <a:rPr lang="en-US" dirty="0"/>
              <a:t>• MAE = mean absolute error</a:t>
            </a:r>
          </a:p>
          <a:p>
            <a:r>
              <a:rPr lang="en-US" dirty="0"/>
              <a:t>• MSE = mean squared error</a:t>
            </a:r>
          </a:p>
          <a:p>
            <a:r>
              <a:rPr lang="en-US" dirty="0"/>
              <a:t>• BCMSE = bias-corrected mean squared error</a:t>
            </a:r>
          </a:p>
          <a:p>
            <a:r>
              <a:rPr lang="en-US" dirty="0"/>
              <a:t>• </a:t>
            </a:r>
            <a:r>
              <a:rPr lang="en-US" dirty="0" err="1"/>
              <a:t>std</a:t>
            </a:r>
            <a:r>
              <a:rPr lang="en-US" dirty="0"/>
              <a:t> = standard deviation of the forecasts (</a:t>
            </a:r>
            <a:r>
              <a:rPr lang="en-US" dirty="0" err="1"/>
              <a:t>STDf</a:t>
            </a:r>
            <a:r>
              <a:rPr lang="en-US" dirty="0"/>
              <a:t>) and observations (</a:t>
            </a:r>
            <a:r>
              <a:rPr lang="en-US" dirty="0" err="1"/>
              <a:t>STDo</a:t>
            </a:r>
            <a:r>
              <a:rPr lang="en-US" dirty="0"/>
              <a:t>)</a:t>
            </a:r>
          </a:p>
        </p:txBody>
      </p:sp>
      <p:sp>
        <p:nvSpPr>
          <p:cNvPr id="2" name="Slide Number Placeholder 1"/>
          <p:cNvSpPr>
            <a:spLocks noGrp="1"/>
          </p:cNvSpPr>
          <p:nvPr>
            <p:ph type="sldNum" sz="quarter" idx="12"/>
          </p:nvPr>
        </p:nvSpPr>
        <p:spPr/>
        <p:txBody>
          <a:bodyPr/>
          <a:lstStyle/>
          <a:p>
            <a:fld id="{B7B38DF0-E28A-874B-A56B-51A33ED2EEB2}" type="slidenum">
              <a:rPr lang="en-US" smtClean="0"/>
              <a:t>12</a:t>
            </a:fld>
            <a:endParaRPr lang="en-US"/>
          </a:p>
        </p:txBody>
      </p:sp>
    </p:spTree>
    <p:extLst>
      <p:ext uri="{BB962C8B-B14F-4D97-AF65-F5344CB8AC3E}">
        <p14:creationId xmlns:p14="http://schemas.microsoft.com/office/powerpoint/2010/main" val="3481944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KANSAS01_four_pane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150" y="1226574"/>
            <a:ext cx="6675299" cy="5006474"/>
          </a:xfrm>
          <a:prstGeom prst="rect">
            <a:avLst/>
          </a:prstGeom>
        </p:spPr>
      </p:pic>
      <p:sp>
        <p:nvSpPr>
          <p:cNvPr id="2" name="Title 1"/>
          <p:cNvSpPr>
            <a:spLocks noGrp="1"/>
          </p:cNvSpPr>
          <p:nvPr>
            <p:ph type="title"/>
          </p:nvPr>
        </p:nvSpPr>
        <p:spPr/>
        <p:txBody>
          <a:bodyPr/>
          <a:lstStyle/>
          <a:p>
            <a:r>
              <a:rPr lang="en-US" dirty="0"/>
              <a:t>Created by </a:t>
            </a:r>
            <a:r>
              <a:rPr lang="en-US" sz="4000" dirty="0">
                <a:latin typeface="Courier"/>
                <a:cs typeface="Courier"/>
              </a:rPr>
              <a:t>read_output3.py</a:t>
            </a:r>
          </a:p>
        </p:txBody>
      </p:sp>
      <p:sp>
        <p:nvSpPr>
          <p:cNvPr id="3" name="Slide Number Placeholder 2"/>
          <p:cNvSpPr>
            <a:spLocks noGrp="1"/>
          </p:cNvSpPr>
          <p:nvPr>
            <p:ph type="sldNum" sz="quarter" idx="12"/>
          </p:nvPr>
        </p:nvSpPr>
        <p:spPr/>
        <p:txBody>
          <a:bodyPr/>
          <a:lstStyle/>
          <a:p>
            <a:fld id="{B7B38DF0-E28A-874B-A56B-51A33ED2EEB2}" type="slidenum">
              <a:rPr lang="en-US" smtClean="0"/>
              <a:t>13</a:t>
            </a:fld>
            <a:endParaRPr lang="en-US"/>
          </a:p>
        </p:txBody>
      </p:sp>
      <p:sp>
        <p:nvSpPr>
          <p:cNvPr id="6" name="TextBox 5"/>
          <p:cNvSpPr txBox="1"/>
          <p:nvPr/>
        </p:nvSpPr>
        <p:spPr>
          <a:xfrm>
            <a:off x="106607" y="3401975"/>
            <a:ext cx="1623987" cy="369332"/>
          </a:xfrm>
          <a:prstGeom prst="rect">
            <a:avLst/>
          </a:prstGeom>
          <a:noFill/>
          <a:ln>
            <a:solidFill>
              <a:srgbClr val="002060"/>
            </a:solidFill>
          </a:ln>
        </p:spPr>
        <p:txBody>
          <a:bodyPr wrap="none" rtlCol="0">
            <a:spAutoFit/>
          </a:bodyPr>
          <a:lstStyle/>
          <a:p>
            <a:r>
              <a:rPr lang="en-US" dirty="0" err="1"/>
              <a:t>four_panel.png</a:t>
            </a:r>
            <a:endParaRPr lang="en-US" dirty="0"/>
          </a:p>
        </p:txBody>
      </p:sp>
      <p:sp>
        <p:nvSpPr>
          <p:cNvPr id="8" name="TextBox 7"/>
          <p:cNvSpPr txBox="1"/>
          <p:nvPr/>
        </p:nvSpPr>
        <p:spPr>
          <a:xfrm>
            <a:off x="4690155" y="6352143"/>
            <a:ext cx="3365024" cy="369332"/>
          </a:xfrm>
          <a:prstGeom prst="rect">
            <a:avLst/>
          </a:prstGeom>
          <a:noFill/>
        </p:spPr>
        <p:txBody>
          <a:bodyPr wrap="none" rtlCol="0">
            <a:spAutoFit/>
          </a:bodyPr>
          <a:lstStyle/>
          <a:p>
            <a:r>
              <a:rPr lang="en-US" b="1" dirty="0"/>
              <a:t>Averaged over 254 ASOS stations</a:t>
            </a:r>
          </a:p>
        </p:txBody>
      </p:sp>
      <p:cxnSp>
        <p:nvCxnSpPr>
          <p:cNvPr id="11" name="Straight Arrow Connector 10"/>
          <p:cNvCxnSpPr/>
          <p:nvPr/>
        </p:nvCxnSpPr>
        <p:spPr>
          <a:xfrm flipH="1" flipV="1">
            <a:off x="6977134" y="2672950"/>
            <a:ext cx="341741" cy="5915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043122" y="2953152"/>
            <a:ext cx="2062242" cy="400110"/>
          </a:xfrm>
          <a:prstGeom prst="rect">
            <a:avLst/>
          </a:prstGeom>
          <a:solidFill>
            <a:srgbClr val="FFFFFF"/>
          </a:solidFill>
          <a:ln w="12700">
            <a:solidFill>
              <a:srgbClr val="C00000"/>
            </a:solidFill>
          </a:ln>
        </p:spPr>
        <p:txBody>
          <a:bodyPr wrap="square" rtlCol="0">
            <a:spAutoFit/>
          </a:bodyPr>
          <a:lstStyle/>
          <a:p>
            <a:r>
              <a:rPr lang="en-US" sz="1000" i="1" dirty="0"/>
              <a:t>Some of this may be due to METAR filtering of low wind observations</a:t>
            </a:r>
          </a:p>
        </p:txBody>
      </p:sp>
      <p:sp>
        <p:nvSpPr>
          <p:cNvPr id="4" name="TextBox 3">
            <a:extLst>
              <a:ext uri="{FF2B5EF4-FFF2-40B4-BE49-F238E27FC236}">
                <a16:creationId xmlns:a16="http://schemas.microsoft.com/office/drawing/2014/main" id="{6BABFAD8-93F6-DF4A-BA99-797DCD117B00}"/>
              </a:ext>
            </a:extLst>
          </p:cNvPr>
          <p:cNvSpPr txBox="1"/>
          <p:nvPr/>
        </p:nvSpPr>
        <p:spPr>
          <a:xfrm>
            <a:off x="67418" y="6211859"/>
            <a:ext cx="3359959" cy="646331"/>
          </a:xfrm>
          <a:prstGeom prst="rect">
            <a:avLst/>
          </a:prstGeom>
          <a:noFill/>
        </p:spPr>
        <p:txBody>
          <a:bodyPr wrap="none" rtlCol="0">
            <a:spAutoFit/>
          </a:bodyPr>
          <a:lstStyle/>
          <a:p>
            <a:r>
              <a:rPr lang="en-US" sz="1200" i="1" dirty="0">
                <a:solidFill>
                  <a:schemeClr val="bg1">
                    <a:lumMod val="50000"/>
                  </a:schemeClr>
                </a:solidFill>
              </a:rPr>
              <a:t>Ignore these errors…</a:t>
            </a:r>
          </a:p>
          <a:p>
            <a:r>
              <a:rPr lang="en-US" sz="1200" dirty="0" err="1">
                <a:solidFill>
                  <a:schemeClr val="bg1">
                    <a:lumMod val="50000"/>
                  </a:schemeClr>
                </a:solidFill>
              </a:rPr>
              <a:t>libGL</a:t>
            </a:r>
            <a:r>
              <a:rPr lang="en-US" sz="1200" dirty="0">
                <a:solidFill>
                  <a:schemeClr val="bg1">
                    <a:lumMod val="50000"/>
                  </a:schemeClr>
                </a:solidFill>
              </a:rPr>
              <a:t> error: No matching </a:t>
            </a:r>
            <a:r>
              <a:rPr lang="en-US" sz="1200" dirty="0" err="1">
                <a:solidFill>
                  <a:schemeClr val="bg1">
                    <a:lumMod val="50000"/>
                  </a:schemeClr>
                </a:solidFill>
              </a:rPr>
              <a:t>fbConfigs</a:t>
            </a:r>
            <a:r>
              <a:rPr lang="en-US" sz="1200" dirty="0">
                <a:solidFill>
                  <a:schemeClr val="bg1">
                    <a:lumMod val="50000"/>
                  </a:schemeClr>
                </a:solidFill>
              </a:rPr>
              <a:t> or visuals found</a:t>
            </a:r>
          </a:p>
          <a:p>
            <a:r>
              <a:rPr lang="en-US" sz="1200" dirty="0" err="1">
                <a:solidFill>
                  <a:schemeClr val="bg1">
                    <a:lumMod val="50000"/>
                  </a:schemeClr>
                </a:solidFill>
              </a:rPr>
              <a:t>libGL</a:t>
            </a:r>
            <a:r>
              <a:rPr lang="en-US" sz="1200" dirty="0">
                <a:solidFill>
                  <a:schemeClr val="bg1">
                    <a:lumMod val="50000"/>
                  </a:schemeClr>
                </a:solidFill>
              </a:rPr>
              <a:t> error: failed to load driver: </a:t>
            </a:r>
            <a:r>
              <a:rPr lang="en-US" sz="1200" dirty="0" err="1">
                <a:solidFill>
                  <a:schemeClr val="bg1">
                    <a:lumMod val="50000"/>
                  </a:schemeClr>
                </a:solidFill>
              </a:rPr>
              <a:t>swrast</a:t>
            </a:r>
            <a:endParaRPr lang="en-US" sz="1200" dirty="0">
              <a:solidFill>
                <a:schemeClr val="bg1">
                  <a:lumMod val="50000"/>
                </a:schemeClr>
              </a:solidFill>
            </a:endParaRPr>
          </a:p>
        </p:txBody>
      </p:sp>
    </p:spTree>
    <p:extLst>
      <p:ext uri="{BB962C8B-B14F-4D97-AF65-F5344CB8AC3E}">
        <p14:creationId xmlns:p14="http://schemas.microsoft.com/office/powerpoint/2010/main" val="2536253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Notes for future applications</a:t>
            </a:r>
          </a:p>
        </p:txBody>
      </p:sp>
      <p:sp>
        <p:nvSpPr>
          <p:cNvPr id="5" name="Content Placeholder 4"/>
          <p:cNvSpPr>
            <a:spLocks noGrp="1"/>
          </p:cNvSpPr>
          <p:nvPr>
            <p:ph idx="1"/>
          </p:nvPr>
        </p:nvSpPr>
        <p:spPr/>
        <p:txBody>
          <a:bodyPr>
            <a:normAutofit fontScale="70000" lnSpcReduction="20000"/>
          </a:bodyPr>
          <a:lstStyle/>
          <a:p>
            <a:r>
              <a:rPr lang="en-US" dirty="0"/>
              <a:t>The </a:t>
            </a:r>
            <a:r>
              <a:rPr lang="en-US" sz="2900" dirty="0" err="1">
                <a:latin typeface="Courier"/>
                <a:cs typeface="Courier"/>
              </a:rPr>
              <a:t>run_unipost_frames</a:t>
            </a:r>
            <a:r>
              <a:rPr lang="en-US" sz="2900" dirty="0"/>
              <a:t> </a:t>
            </a:r>
            <a:r>
              <a:rPr lang="en-US" dirty="0"/>
              <a:t>script is set up for a WRF run with multiple output times written to a single </a:t>
            </a:r>
            <a:r>
              <a:rPr lang="en-US" dirty="0" err="1"/>
              <a:t>wrfout</a:t>
            </a:r>
            <a:r>
              <a:rPr lang="en-US" dirty="0"/>
              <a:t> file.  A different version of the script will be used for experiments in which each output time is written to a unique, separate </a:t>
            </a:r>
            <a:r>
              <a:rPr lang="en-US" dirty="0" err="1"/>
              <a:t>wrfout</a:t>
            </a:r>
            <a:r>
              <a:rPr lang="en-US" dirty="0"/>
              <a:t> file.</a:t>
            </a:r>
          </a:p>
          <a:p>
            <a:r>
              <a:rPr lang="en-US" dirty="0"/>
              <a:t>The </a:t>
            </a:r>
            <a:r>
              <a:rPr lang="en-US" dirty="0" err="1"/>
              <a:t>PointStat</a:t>
            </a:r>
            <a:r>
              <a:rPr lang="en-US" dirty="0"/>
              <a:t> configuration file (</a:t>
            </a:r>
            <a:r>
              <a:rPr lang="en-US" sz="2600" dirty="0">
                <a:latin typeface="Courier" pitchFamily="2" charset="0"/>
              </a:rPr>
              <a:t>PointStatConfig.ATM419.NEAREST.ASOS.NOGUSTS.SUBSET</a:t>
            </a:r>
            <a:r>
              <a:rPr lang="en-US" dirty="0"/>
              <a:t>) called in the MET script controls which variables are selected for verification, how they are paired, and how data are interpolated.  This file needs to be copied/altered if you wish to include other fields (like SLP, gusts) in your verification.</a:t>
            </a:r>
          </a:p>
          <a:p>
            <a:r>
              <a:rPr lang="en-US" dirty="0"/>
              <a:t>The Python plotting script requires modification if your analysis interval is not hourly or variables need to be added.  Also, axis scales are specified and may need to be revised for other cases.</a:t>
            </a:r>
          </a:p>
        </p:txBody>
      </p:sp>
      <p:sp>
        <p:nvSpPr>
          <p:cNvPr id="3" name="Slide Number Placeholder 2"/>
          <p:cNvSpPr>
            <a:spLocks noGrp="1"/>
          </p:cNvSpPr>
          <p:nvPr>
            <p:ph type="sldNum" sz="quarter" idx="12"/>
          </p:nvPr>
        </p:nvSpPr>
        <p:spPr/>
        <p:txBody>
          <a:bodyPr/>
          <a:lstStyle/>
          <a:p>
            <a:fld id="{B7B38DF0-E28A-874B-A56B-51A33ED2EEB2}" type="slidenum">
              <a:rPr lang="en-US" smtClean="0"/>
              <a:t>14</a:t>
            </a:fld>
            <a:endParaRPr lang="en-US"/>
          </a:p>
        </p:txBody>
      </p:sp>
    </p:spTree>
    <p:extLst>
      <p:ext uri="{BB962C8B-B14F-4D97-AF65-F5344CB8AC3E}">
        <p14:creationId xmlns:p14="http://schemas.microsoft.com/office/powerpoint/2010/main" val="18226900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a:t>Part 2: Station-based analysis of 10m wind speed and </a:t>
            </a:r>
            <a:br>
              <a:rPr lang="en-US" dirty="0"/>
            </a:br>
            <a:r>
              <a:rPr lang="en-US" dirty="0"/>
              <a:t>2m temperature</a:t>
            </a:r>
          </a:p>
        </p:txBody>
      </p:sp>
      <p:sp>
        <p:nvSpPr>
          <p:cNvPr id="4" name="Subtitle 3"/>
          <p:cNvSpPr>
            <a:spLocks noGrp="1"/>
          </p:cNvSpPr>
          <p:nvPr>
            <p:ph type="subTitle" idx="1"/>
          </p:nvPr>
        </p:nvSpPr>
        <p:spPr/>
        <p:txBody>
          <a:bodyPr/>
          <a:lstStyle/>
          <a:p>
            <a:r>
              <a:rPr lang="en-US" dirty="0"/>
              <a:t>See script for required actions</a:t>
            </a:r>
          </a:p>
          <a:p>
            <a:r>
              <a:rPr lang="en-US" dirty="0"/>
              <a:t>Includes extra analyses not part of demo</a:t>
            </a:r>
          </a:p>
        </p:txBody>
      </p:sp>
      <p:sp>
        <p:nvSpPr>
          <p:cNvPr id="2" name="Slide Number Placeholder 1"/>
          <p:cNvSpPr>
            <a:spLocks noGrp="1"/>
          </p:cNvSpPr>
          <p:nvPr>
            <p:ph type="sldNum" sz="quarter" idx="12"/>
          </p:nvPr>
        </p:nvSpPr>
        <p:spPr/>
        <p:txBody>
          <a:bodyPr/>
          <a:lstStyle/>
          <a:p>
            <a:fld id="{B7B38DF0-E28A-874B-A56B-51A33ED2EEB2}" type="slidenum">
              <a:rPr lang="en-US" smtClean="0"/>
              <a:t>15</a:t>
            </a:fld>
            <a:endParaRPr lang="en-US"/>
          </a:p>
        </p:txBody>
      </p:sp>
    </p:spTree>
    <p:extLst>
      <p:ext uri="{BB962C8B-B14F-4D97-AF65-F5344CB8AC3E}">
        <p14:creationId xmlns:p14="http://schemas.microsoft.com/office/powerpoint/2010/main" val="37933315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Scripts for Part 2</a:t>
            </a:r>
          </a:p>
        </p:txBody>
      </p:sp>
      <p:sp>
        <p:nvSpPr>
          <p:cNvPr id="3" name="Content Placeholder 2"/>
          <p:cNvSpPr>
            <a:spLocks noGrp="1"/>
          </p:cNvSpPr>
          <p:nvPr>
            <p:ph idx="1"/>
          </p:nvPr>
        </p:nvSpPr>
        <p:spPr/>
        <p:txBody>
          <a:bodyPr>
            <a:normAutofit fontScale="77500" lnSpcReduction="20000"/>
          </a:bodyPr>
          <a:lstStyle/>
          <a:p>
            <a:r>
              <a:rPr lang="en-US" sz="2800" dirty="0" err="1">
                <a:latin typeface="Courier"/>
                <a:cs typeface="Courier"/>
              </a:rPr>
              <a:t>run_stations</a:t>
            </a:r>
            <a:r>
              <a:rPr lang="en-US" sz="2800" dirty="0">
                <a:latin typeface="Courier"/>
                <a:cs typeface="Courier"/>
              </a:rPr>
              <a:t>_*.</a:t>
            </a:r>
            <a:r>
              <a:rPr lang="en-US" sz="2800" dirty="0" err="1">
                <a:latin typeface="Courier"/>
                <a:cs typeface="Courier"/>
              </a:rPr>
              <a:t>sh</a:t>
            </a:r>
            <a:endParaRPr lang="en-US" dirty="0">
              <a:latin typeface="Courier"/>
              <a:cs typeface="Courier"/>
            </a:endParaRPr>
          </a:p>
          <a:p>
            <a:pPr lvl="1"/>
            <a:r>
              <a:rPr lang="en-US" dirty="0"/>
              <a:t>Bash shell scripts that call a Perl script that combs through </a:t>
            </a:r>
            <a:r>
              <a:rPr lang="en-US" sz="2400" dirty="0" err="1">
                <a:latin typeface="Courier"/>
                <a:cs typeface="Courier"/>
              </a:rPr>
              <a:t>point_stat</a:t>
            </a:r>
            <a:r>
              <a:rPr lang="en-US" dirty="0"/>
              <a:t>* files in </a:t>
            </a:r>
            <a:r>
              <a:rPr lang="en-US" sz="2400" dirty="0" err="1">
                <a:latin typeface="Courier"/>
                <a:cs typeface="Courier"/>
              </a:rPr>
              <a:t>postprd</a:t>
            </a:r>
            <a:r>
              <a:rPr lang="en-US" sz="2400" dirty="0">
                <a:latin typeface="Courier"/>
                <a:cs typeface="Courier"/>
              </a:rPr>
              <a:t>/</a:t>
            </a:r>
            <a:r>
              <a:rPr lang="en-US" dirty="0"/>
              <a:t> for individual stations</a:t>
            </a:r>
            <a:endParaRPr lang="en-US" dirty="0">
              <a:latin typeface="Courier"/>
              <a:cs typeface="Courier"/>
            </a:endParaRPr>
          </a:p>
          <a:p>
            <a:pPr lvl="1"/>
            <a:r>
              <a:rPr lang="en-US" dirty="0"/>
              <a:t>Output: Station by station files like </a:t>
            </a:r>
            <a:r>
              <a:rPr lang="en-US" sz="2600" dirty="0">
                <a:latin typeface="Courier"/>
                <a:cs typeface="Courier"/>
              </a:rPr>
              <a:t>member_WINDZ10F10M_KBMQ.dat</a:t>
            </a:r>
            <a:r>
              <a:rPr lang="en-US" dirty="0"/>
              <a:t> in directory </a:t>
            </a:r>
            <a:r>
              <a:rPr lang="en-US" sz="2600" dirty="0">
                <a:latin typeface="Courier"/>
                <a:cs typeface="Courier"/>
              </a:rPr>
              <a:t>STATIONS/wind</a:t>
            </a:r>
            <a:endParaRPr lang="en-US" dirty="0">
              <a:latin typeface="Courier"/>
              <a:cs typeface="Courier"/>
            </a:endParaRPr>
          </a:p>
          <a:p>
            <a:r>
              <a:rPr lang="en-US" sz="2800" dirty="0" err="1">
                <a:latin typeface="Courier"/>
                <a:cs typeface="Courier"/>
              </a:rPr>
              <a:t>sum_and_average</a:t>
            </a:r>
            <a:r>
              <a:rPr lang="en-US" sz="2800" dirty="0">
                <a:latin typeface="Courier"/>
                <a:cs typeface="Courier"/>
              </a:rPr>
              <a:t>_*.</a:t>
            </a:r>
            <a:r>
              <a:rPr lang="en-US" sz="2800" dirty="0" err="1">
                <a:latin typeface="Courier"/>
                <a:cs typeface="Courier"/>
              </a:rPr>
              <a:t>sh</a:t>
            </a:r>
            <a:endParaRPr lang="en-US" dirty="0">
              <a:latin typeface="Courier"/>
              <a:cs typeface="Courier"/>
            </a:endParaRPr>
          </a:p>
          <a:p>
            <a:pPr lvl="1"/>
            <a:r>
              <a:rPr lang="en-US" dirty="0"/>
              <a:t>Bash shell scripts that call a Perl script that reads through files in directory </a:t>
            </a:r>
            <a:r>
              <a:rPr lang="en-US" sz="2600" dirty="0">
                <a:latin typeface="Courier"/>
                <a:cs typeface="Courier"/>
              </a:rPr>
              <a:t>STATIONS/wind </a:t>
            </a:r>
            <a:r>
              <a:rPr lang="en-US" sz="2600" dirty="0"/>
              <a:t>or</a:t>
            </a:r>
            <a:r>
              <a:rPr lang="en-US" sz="2600" dirty="0">
                <a:latin typeface="Courier"/>
                <a:cs typeface="Courier"/>
              </a:rPr>
              <a:t> STATIONS/temp</a:t>
            </a:r>
            <a:endParaRPr lang="en-US" sz="2600" dirty="0"/>
          </a:p>
          <a:p>
            <a:pPr lvl="1"/>
            <a:r>
              <a:rPr lang="en-US" dirty="0"/>
              <a:t>Output: </a:t>
            </a:r>
            <a:r>
              <a:rPr lang="en-US" sz="2600" dirty="0" err="1">
                <a:latin typeface="Courier"/>
                <a:cs typeface="Courier"/>
              </a:rPr>
              <a:t>input_for_grads</a:t>
            </a:r>
            <a:r>
              <a:rPr lang="en-US" dirty="0"/>
              <a:t> file</a:t>
            </a:r>
            <a:endParaRPr lang="en-US" dirty="0">
              <a:latin typeface="Courier"/>
              <a:cs typeface="Courier"/>
            </a:endParaRPr>
          </a:p>
          <a:p>
            <a:r>
              <a:rPr lang="en-US" sz="2800" dirty="0" err="1">
                <a:latin typeface="Courier"/>
                <a:cs typeface="Courier"/>
              </a:rPr>
              <a:t>grads_plot.sh</a:t>
            </a:r>
            <a:endParaRPr lang="en-US" dirty="0">
              <a:latin typeface="Courier"/>
              <a:cs typeface="Courier"/>
            </a:endParaRPr>
          </a:p>
          <a:p>
            <a:pPr lvl="1"/>
            <a:r>
              <a:rPr lang="en-US" dirty="0"/>
              <a:t>A bash shell script that calls a Perl script to create a </a:t>
            </a:r>
            <a:r>
              <a:rPr lang="en-US" dirty="0" err="1"/>
              <a:t>GrADS</a:t>
            </a:r>
            <a:r>
              <a:rPr lang="en-US" dirty="0"/>
              <a:t> script for plotting from contents of </a:t>
            </a:r>
            <a:r>
              <a:rPr lang="en-US" sz="2600" dirty="0" err="1">
                <a:latin typeface="Courier"/>
                <a:cs typeface="Courier"/>
              </a:rPr>
              <a:t>input_for_grads</a:t>
            </a:r>
            <a:r>
              <a:rPr lang="en-US" sz="2600" dirty="0"/>
              <a:t> </a:t>
            </a:r>
            <a:endParaRPr lang="en-US" dirty="0"/>
          </a:p>
          <a:p>
            <a:pPr lvl="1"/>
            <a:r>
              <a:rPr lang="en-US" dirty="0"/>
              <a:t>Output: </a:t>
            </a:r>
            <a:r>
              <a:rPr lang="en-US" sz="2600" dirty="0" err="1">
                <a:latin typeface="Courier"/>
                <a:cs typeface="Courier"/>
              </a:rPr>
              <a:t>stations.gs</a:t>
            </a:r>
            <a:endParaRPr lang="en-US" dirty="0">
              <a:latin typeface="Courier"/>
              <a:cs typeface="Courier"/>
            </a:endParaRPr>
          </a:p>
        </p:txBody>
      </p:sp>
      <p:sp>
        <p:nvSpPr>
          <p:cNvPr id="4" name="Slide Number Placeholder 3"/>
          <p:cNvSpPr>
            <a:spLocks noGrp="1"/>
          </p:cNvSpPr>
          <p:nvPr>
            <p:ph type="sldNum" sz="quarter" idx="12"/>
          </p:nvPr>
        </p:nvSpPr>
        <p:spPr/>
        <p:txBody>
          <a:bodyPr/>
          <a:lstStyle/>
          <a:p>
            <a:fld id="{B7B38DF0-E28A-874B-A56B-51A33ED2EEB2}" type="slidenum">
              <a:rPr lang="en-US" smtClean="0"/>
              <a:t>16</a:t>
            </a:fld>
            <a:endParaRPr lang="en-US"/>
          </a:p>
        </p:txBody>
      </p:sp>
    </p:spTree>
    <p:extLst>
      <p:ext uri="{BB962C8B-B14F-4D97-AF65-F5344CB8AC3E}">
        <p14:creationId xmlns:p14="http://schemas.microsoft.com/office/powerpoint/2010/main" val="14176815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645" y="274638"/>
            <a:ext cx="8556172" cy="1143000"/>
          </a:xfrm>
        </p:spPr>
        <p:txBody>
          <a:bodyPr>
            <a:normAutofit/>
          </a:bodyPr>
          <a:lstStyle/>
          <a:p>
            <a:r>
              <a:rPr lang="en-US" dirty="0"/>
              <a:t>Execute </a:t>
            </a:r>
            <a:r>
              <a:rPr lang="en-US" sz="3600" dirty="0">
                <a:latin typeface="Courier"/>
                <a:cs typeface="Courier"/>
              </a:rPr>
              <a:t>run_stations_F10M.sh</a:t>
            </a:r>
            <a:endParaRPr lang="en-US" sz="2700" dirty="0">
              <a:latin typeface="Courier"/>
              <a:cs typeface="Courier"/>
            </a:endParaRPr>
          </a:p>
        </p:txBody>
      </p:sp>
      <p:sp>
        <p:nvSpPr>
          <p:cNvPr id="8" name="Content Placeholder 7"/>
          <p:cNvSpPr>
            <a:spLocks noGrp="1"/>
          </p:cNvSpPr>
          <p:nvPr>
            <p:ph idx="1"/>
          </p:nvPr>
        </p:nvSpPr>
        <p:spPr/>
        <p:txBody>
          <a:bodyPr/>
          <a:lstStyle/>
          <a:p>
            <a:r>
              <a:rPr lang="en-US" dirty="0"/>
              <a:t>See script for actions required</a:t>
            </a:r>
          </a:p>
        </p:txBody>
      </p:sp>
      <p:sp>
        <p:nvSpPr>
          <p:cNvPr id="5" name="TextBox 4"/>
          <p:cNvSpPr txBox="1"/>
          <p:nvPr/>
        </p:nvSpPr>
        <p:spPr>
          <a:xfrm>
            <a:off x="0" y="3210271"/>
            <a:ext cx="8034246" cy="1569660"/>
          </a:xfrm>
          <a:prstGeom prst="rect">
            <a:avLst/>
          </a:prstGeom>
          <a:noFill/>
        </p:spPr>
        <p:txBody>
          <a:bodyPr wrap="none" rtlCol="0">
            <a:spAutoFit/>
          </a:bodyPr>
          <a:lstStyle/>
          <a:p>
            <a:r>
              <a:rPr lang="en-US" sz="1200" dirty="0">
                <a:latin typeface="Courier"/>
                <a:cs typeface="Courier"/>
              </a:rPr>
              <a:t>member_WINDZ10F10M_K9V9.dat  member_WINDZ10F10M_KFSD.dat  member_WINDZ10F10M_KMSY.dat</a:t>
            </a:r>
          </a:p>
          <a:p>
            <a:r>
              <a:rPr lang="en-US" sz="1200" dirty="0">
                <a:latin typeface="Courier"/>
                <a:cs typeface="Courier"/>
              </a:rPr>
              <a:t>member_WINDZ10F10M_KAAO.dat  member_WINDZ10F10M_KFSM.dat  member_WINDZ10F10M_KMTJ.dat</a:t>
            </a:r>
          </a:p>
          <a:p>
            <a:r>
              <a:rPr lang="en-US" sz="1200" dirty="0">
                <a:latin typeface="Courier"/>
                <a:cs typeface="Courier"/>
              </a:rPr>
              <a:t>member_WINDZ10F10M_KABI.dat  member_WINDZ10F10M_KFST.dat  member_WINDZ10F10M_KMWL.dat</a:t>
            </a:r>
          </a:p>
          <a:p>
            <a:r>
              <a:rPr lang="en-US" sz="1200" dirty="0">
                <a:latin typeface="Courier"/>
                <a:cs typeface="Courier"/>
              </a:rPr>
              <a:t>member_WINDZ10F10M_KABQ.dat  member_WINDZ10F10M_KFTW.dat  member_WINDZ10F10M_KMWT.dat</a:t>
            </a:r>
          </a:p>
          <a:p>
            <a:r>
              <a:rPr lang="en-US" sz="1200" dirty="0">
                <a:latin typeface="Courier"/>
                <a:cs typeface="Courier"/>
              </a:rPr>
              <a:t>member_WINDZ10F10M_KABR.dat  member_WINDZ10F10M_KFYV.dat  member_WINDZ10F10M_KNFW.dat</a:t>
            </a:r>
          </a:p>
          <a:p>
            <a:r>
              <a:rPr lang="en-US" sz="1200" dirty="0">
                <a:latin typeface="Courier"/>
                <a:cs typeface="Courier"/>
              </a:rPr>
              <a:t>member_WINDZ10F10M_KACT.dat  member_WINDZ10F10M_KGAG.dat  member_WINDZ10F10M_KODO.dat</a:t>
            </a:r>
          </a:p>
          <a:p>
            <a:r>
              <a:rPr lang="en-US" sz="1200" dirty="0">
                <a:latin typeface="Courier"/>
                <a:cs typeface="Courier"/>
              </a:rPr>
              <a:t>member_WINDZ10F10M_KAEX.dat  member_WINDZ10F10M_KGCC.dat  member_WINDZ10F10M_KODX.dat</a:t>
            </a:r>
          </a:p>
          <a:p>
            <a:r>
              <a:rPr lang="en-US" sz="1200" b="1" dirty="0">
                <a:latin typeface="Courier"/>
                <a:cs typeface="Courier"/>
              </a:rPr>
              <a:t>[and more]</a:t>
            </a:r>
          </a:p>
        </p:txBody>
      </p:sp>
      <p:sp>
        <p:nvSpPr>
          <p:cNvPr id="7" name="TextBox 6"/>
          <p:cNvSpPr txBox="1"/>
          <p:nvPr/>
        </p:nvSpPr>
        <p:spPr>
          <a:xfrm>
            <a:off x="130628" y="2797241"/>
            <a:ext cx="3169137" cy="369332"/>
          </a:xfrm>
          <a:prstGeom prst="rect">
            <a:avLst/>
          </a:prstGeom>
          <a:noFill/>
        </p:spPr>
        <p:txBody>
          <a:bodyPr wrap="none" rtlCol="0">
            <a:spAutoFit/>
          </a:bodyPr>
          <a:lstStyle/>
          <a:p>
            <a:r>
              <a:rPr lang="en-US" dirty="0"/>
              <a:t>Contents of </a:t>
            </a:r>
            <a:r>
              <a:rPr lang="en-US" dirty="0">
                <a:latin typeface="Courier"/>
                <a:cs typeface="Courier"/>
              </a:rPr>
              <a:t>STATIONS/wind</a:t>
            </a:r>
            <a:r>
              <a:rPr lang="en-US" dirty="0"/>
              <a:t> </a:t>
            </a:r>
          </a:p>
        </p:txBody>
      </p:sp>
      <p:sp>
        <p:nvSpPr>
          <p:cNvPr id="2" name="Slide Number Placeholder 1"/>
          <p:cNvSpPr>
            <a:spLocks noGrp="1"/>
          </p:cNvSpPr>
          <p:nvPr>
            <p:ph type="sldNum" sz="quarter" idx="12"/>
          </p:nvPr>
        </p:nvSpPr>
        <p:spPr/>
        <p:txBody>
          <a:bodyPr/>
          <a:lstStyle/>
          <a:p>
            <a:fld id="{B7B38DF0-E28A-874B-A56B-51A33ED2EEB2}" type="slidenum">
              <a:rPr lang="en-US" smtClean="0"/>
              <a:t>17</a:t>
            </a:fld>
            <a:endParaRPr lang="en-US"/>
          </a:p>
        </p:txBody>
      </p:sp>
    </p:spTree>
    <p:extLst>
      <p:ext uri="{BB962C8B-B14F-4D97-AF65-F5344CB8AC3E}">
        <p14:creationId xmlns:p14="http://schemas.microsoft.com/office/powerpoint/2010/main" val="16850480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Execute </a:t>
            </a:r>
            <a:r>
              <a:rPr lang="en-US" sz="3600" dirty="0">
                <a:latin typeface="Courier"/>
                <a:cs typeface="Courier"/>
              </a:rPr>
              <a:t>sum_and_average_F10M.sh</a:t>
            </a:r>
            <a:endParaRPr lang="en-US" sz="2700" dirty="0">
              <a:latin typeface="Courier"/>
              <a:cs typeface="Courier"/>
            </a:endParaRPr>
          </a:p>
        </p:txBody>
      </p:sp>
      <p:sp>
        <p:nvSpPr>
          <p:cNvPr id="8" name="Content Placeholder 7"/>
          <p:cNvSpPr>
            <a:spLocks noGrp="1"/>
          </p:cNvSpPr>
          <p:nvPr>
            <p:ph idx="1"/>
          </p:nvPr>
        </p:nvSpPr>
        <p:spPr/>
        <p:txBody>
          <a:bodyPr/>
          <a:lstStyle/>
          <a:p>
            <a:r>
              <a:rPr lang="en-US" dirty="0"/>
              <a:t>See script for actions required</a:t>
            </a:r>
          </a:p>
        </p:txBody>
      </p:sp>
      <p:sp>
        <p:nvSpPr>
          <p:cNvPr id="5" name="TextBox 4"/>
          <p:cNvSpPr txBox="1"/>
          <p:nvPr/>
        </p:nvSpPr>
        <p:spPr>
          <a:xfrm>
            <a:off x="0" y="3210271"/>
            <a:ext cx="9110186" cy="1200329"/>
          </a:xfrm>
          <a:prstGeom prst="rect">
            <a:avLst/>
          </a:prstGeom>
          <a:noFill/>
        </p:spPr>
        <p:txBody>
          <a:bodyPr wrap="none" rtlCol="0">
            <a:spAutoFit/>
          </a:bodyPr>
          <a:lstStyle/>
          <a:p>
            <a:r>
              <a:rPr lang="en-US" sz="1200" dirty="0">
                <a:latin typeface="Courier"/>
                <a:cs typeface="Courier"/>
              </a:rPr>
              <a:t>member_WINDZ10F10M_K9V9.dat, Bias:,    0.904, MAE,  Average:,   1.415, FBAR:,    4.55, </a:t>
            </a:r>
          </a:p>
          <a:p>
            <a:r>
              <a:rPr lang="en-US" sz="1200" dirty="0">
                <a:latin typeface="Courier"/>
                <a:cs typeface="Courier"/>
              </a:rPr>
              <a:t> OBAR:,    3.64, STDEV_OBS:,  43.800, -99.320, 2.33, NUM_OBS,      49,  MAXO:,   10.803, </a:t>
            </a:r>
          </a:p>
          <a:p>
            <a:r>
              <a:rPr lang="en-US" sz="1200" dirty="0">
                <a:latin typeface="Courier"/>
                <a:cs typeface="Courier"/>
              </a:rPr>
              <a:t>member_WINDZ10F10M_KAAO.dat, Bias:,   -0.486, MAE,  Average:,   1.283, FBAR:,    2.65, </a:t>
            </a:r>
          </a:p>
          <a:p>
            <a:r>
              <a:rPr lang="en-US" sz="1200" dirty="0">
                <a:latin typeface="Courier"/>
                <a:cs typeface="Courier"/>
              </a:rPr>
              <a:t> OBAR:,    3.14, STDEV_OBS:,  37.750, -97.220, 1.62, NUM_OBS,      49,  MAXO:,    8.231, </a:t>
            </a:r>
          </a:p>
          <a:p>
            <a:r>
              <a:rPr lang="en-US" sz="1200" dirty="0">
                <a:latin typeface="Courier"/>
                <a:cs typeface="Courier"/>
              </a:rPr>
              <a:t>member_WINDZ10F10M_</a:t>
            </a:r>
            <a:r>
              <a:rPr lang="en-US" sz="1200" b="1" dirty="0">
                <a:latin typeface="Courier"/>
                <a:cs typeface="Courier"/>
              </a:rPr>
              <a:t>KABI</a:t>
            </a:r>
            <a:r>
              <a:rPr lang="en-US" sz="1200" dirty="0">
                <a:latin typeface="Courier"/>
                <a:cs typeface="Courier"/>
              </a:rPr>
              <a:t>.dat, </a:t>
            </a:r>
            <a:r>
              <a:rPr lang="en-US" sz="1200" b="1" dirty="0">
                <a:latin typeface="Courier"/>
                <a:cs typeface="Courier"/>
              </a:rPr>
              <a:t>Bias:,   -0.155</a:t>
            </a:r>
            <a:r>
              <a:rPr lang="en-US" sz="1200" dirty="0">
                <a:latin typeface="Courier"/>
                <a:cs typeface="Courier"/>
              </a:rPr>
              <a:t>, </a:t>
            </a:r>
            <a:r>
              <a:rPr lang="en-US" sz="1200" dirty="0">
                <a:solidFill>
                  <a:srgbClr val="00B050"/>
                </a:solidFill>
                <a:latin typeface="Courier"/>
                <a:cs typeface="Courier"/>
              </a:rPr>
              <a:t>MAE</a:t>
            </a:r>
            <a:r>
              <a:rPr lang="en-US" sz="1200" dirty="0">
                <a:latin typeface="Courier"/>
                <a:cs typeface="Courier"/>
              </a:rPr>
              <a:t>,  Average:,   </a:t>
            </a:r>
            <a:r>
              <a:rPr lang="en-US" sz="1200" dirty="0">
                <a:solidFill>
                  <a:srgbClr val="00B050"/>
                </a:solidFill>
                <a:latin typeface="Courier"/>
                <a:cs typeface="Courier"/>
              </a:rPr>
              <a:t>1.206</a:t>
            </a:r>
            <a:r>
              <a:rPr lang="en-US" sz="1200" dirty="0">
                <a:latin typeface="Courier"/>
                <a:cs typeface="Courier"/>
              </a:rPr>
              <a:t>, </a:t>
            </a:r>
            <a:r>
              <a:rPr lang="en-US" sz="1200" dirty="0">
                <a:solidFill>
                  <a:srgbClr val="00B0F0"/>
                </a:solidFill>
                <a:latin typeface="Courier"/>
                <a:cs typeface="Courier"/>
              </a:rPr>
              <a:t>FBAR:,    5.60</a:t>
            </a:r>
            <a:r>
              <a:rPr lang="en-US" sz="1200" dirty="0">
                <a:latin typeface="Courier"/>
                <a:cs typeface="Courier"/>
              </a:rPr>
              <a:t>, </a:t>
            </a:r>
          </a:p>
          <a:p>
            <a:r>
              <a:rPr lang="en-US" sz="1200" dirty="0">
                <a:latin typeface="Courier"/>
                <a:cs typeface="Courier"/>
              </a:rPr>
              <a:t> </a:t>
            </a:r>
            <a:r>
              <a:rPr lang="en-US" sz="1200" dirty="0">
                <a:solidFill>
                  <a:schemeClr val="accent6"/>
                </a:solidFill>
                <a:latin typeface="Courier"/>
                <a:cs typeface="Courier"/>
              </a:rPr>
              <a:t>OBAR:,    5.76</a:t>
            </a:r>
            <a:r>
              <a:rPr lang="en-US" sz="1200" dirty="0">
                <a:latin typeface="Courier"/>
                <a:cs typeface="Courier"/>
              </a:rPr>
              <a:t>, STDEV_OBS:,  32.420, -99.680, 2.32, </a:t>
            </a:r>
            <a:r>
              <a:rPr lang="en-US" sz="1200" b="1" dirty="0">
                <a:latin typeface="Courier"/>
                <a:cs typeface="Courier"/>
              </a:rPr>
              <a:t>NUM_OBS,      48</a:t>
            </a:r>
            <a:r>
              <a:rPr lang="en-US" sz="1200" dirty="0">
                <a:latin typeface="Courier"/>
                <a:cs typeface="Courier"/>
              </a:rPr>
              <a:t>,  MAXO:,   10.289, </a:t>
            </a:r>
            <a:r>
              <a:rPr lang="en-US" sz="1200" b="1" dirty="0">
                <a:latin typeface="Courier"/>
                <a:cs typeface="Courier"/>
              </a:rPr>
              <a:t>[etc.]</a:t>
            </a:r>
            <a:r>
              <a:rPr lang="en-US" sz="1200" dirty="0">
                <a:latin typeface="Courier"/>
                <a:cs typeface="Courier"/>
              </a:rPr>
              <a:t> </a:t>
            </a:r>
            <a:endParaRPr lang="en-US" sz="1200" b="1" dirty="0">
              <a:latin typeface="Courier"/>
              <a:cs typeface="Courier"/>
            </a:endParaRPr>
          </a:p>
        </p:txBody>
      </p:sp>
      <p:sp>
        <p:nvSpPr>
          <p:cNvPr id="7" name="TextBox 6"/>
          <p:cNvSpPr txBox="1"/>
          <p:nvPr/>
        </p:nvSpPr>
        <p:spPr>
          <a:xfrm>
            <a:off x="130628" y="2797241"/>
            <a:ext cx="2585263" cy="369332"/>
          </a:xfrm>
          <a:prstGeom prst="rect">
            <a:avLst/>
          </a:prstGeom>
          <a:noFill/>
        </p:spPr>
        <p:txBody>
          <a:bodyPr wrap="none" rtlCol="0">
            <a:spAutoFit/>
          </a:bodyPr>
          <a:lstStyle/>
          <a:p>
            <a:r>
              <a:rPr lang="en-US" dirty="0"/>
              <a:t>more </a:t>
            </a:r>
            <a:r>
              <a:rPr lang="en-US" sz="1600" b="1" dirty="0" err="1">
                <a:solidFill>
                  <a:srgbClr val="FF0000"/>
                </a:solidFill>
                <a:latin typeface="Courier"/>
                <a:cs typeface="Courier"/>
              </a:rPr>
              <a:t>input_for_grads</a:t>
            </a:r>
            <a:endParaRPr lang="en-US" b="1" dirty="0">
              <a:solidFill>
                <a:srgbClr val="FF0000"/>
              </a:solidFill>
              <a:latin typeface="Courier"/>
              <a:cs typeface="Courier"/>
            </a:endParaRPr>
          </a:p>
        </p:txBody>
      </p:sp>
      <p:cxnSp>
        <p:nvCxnSpPr>
          <p:cNvPr id="3" name="Straight Arrow Connector 2"/>
          <p:cNvCxnSpPr>
            <a:cxnSpLocks/>
          </p:cNvCxnSpPr>
          <p:nvPr/>
        </p:nvCxnSpPr>
        <p:spPr>
          <a:xfrm flipV="1">
            <a:off x="95341" y="4181898"/>
            <a:ext cx="0" cy="91125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8631" y="5147106"/>
            <a:ext cx="2486578" cy="646331"/>
          </a:xfrm>
          <a:prstGeom prst="rect">
            <a:avLst/>
          </a:prstGeom>
          <a:noFill/>
          <a:ln>
            <a:solidFill>
              <a:srgbClr val="FF0000"/>
            </a:solidFill>
          </a:ln>
        </p:spPr>
        <p:txBody>
          <a:bodyPr wrap="none" rtlCol="0">
            <a:spAutoFit/>
          </a:bodyPr>
          <a:lstStyle/>
          <a:p>
            <a:r>
              <a:rPr lang="en-US" dirty="0">
                <a:solidFill>
                  <a:srgbClr val="FF0000"/>
                </a:solidFill>
              </a:rPr>
              <a:t>Files in </a:t>
            </a:r>
            <a:r>
              <a:rPr lang="en-US" sz="1600" dirty="0">
                <a:solidFill>
                  <a:srgbClr val="FF0000"/>
                </a:solidFill>
                <a:latin typeface="Courier"/>
                <a:cs typeface="Courier"/>
              </a:rPr>
              <a:t>STATIONS/wind</a:t>
            </a:r>
            <a:endParaRPr lang="en-US" dirty="0">
              <a:solidFill>
                <a:srgbClr val="FF0000"/>
              </a:solidFill>
              <a:latin typeface="Courier"/>
              <a:cs typeface="Courier"/>
            </a:endParaRPr>
          </a:p>
          <a:p>
            <a:r>
              <a:rPr lang="en-US" dirty="0">
                <a:solidFill>
                  <a:srgbClr val="FF0000"/>
                </a:solidFill>
              </a:rPr>
              <a:t>(one per station)</a:t>
            </a:r>
          </a:p>
        </p:txBody>
      </p:sp>
      <p:sp>
        <p:nvSpPr>
          <p:cNvPr id="9" name="TextBox 8"/>
          <p:cNvSpPr txBox="1"/>
          <p:nvPr/>
        </p:nvSpPr>
        <p:spPr>
          <a:xfrm>
            <a:off x="5489472" y="2797241"/>
            <a:ext cx="2518638" cy="369332"/>
          </a:xfrm>
          <a:prstGeom prst="rect">
            <a:avLst/>
          </a:prstGeom>
          <a:noFill/>
          <a:ln>
            <a:solidFill>
              <a:srgbClr val="0000FF"/>
            </a:solidFill>
          </a:ln>
        </p:spPr>
        <p:txBody>
          <a:bodyPr wrap="none" rtlCol="0">
            <a:spAutoFit/>
          </a:bodyPr>
          <a:lstStyle/>
          <a:p>
            <a:r>
              <a:rPr lang="en-US" dirty="0">
                <a:solidFill>
                  <a:srgbClr val="0000FF"/>
                </a:solidFill>
              </a:rPr>
              <a:t>Event-averaged statistics</a:t>
            </a:r>
          </a:p>
        </p:txBody>
      </p:sp>
      <p:sp>
        <p:nvSpPr>
          <p:cNvPr id="2" name="TextBox 1"/>
          <p:cNvSpPr txBox="1"/>
          <p:nvPr/>
        </p:nvSpPr>
        <p:spPr>
          <a:xfrm>
            <a:off x="2833085" y="4330252"/>
            <a:ext cx="1280369" cy="307777"/>
          </a:xfrm>
          <a:prstGeom prst="rect">
            <a:avLst/>
          </a:prstGeom>
          <a:noFill/>
        </p:spPr>
        <p:txBody>
          <a:bodyPr wrap="none" rtlCol="0">
            <a:spAutoFit/>
          </a:bodyPr>
          <a:lstStyle/>
          <a:p>
            <a:r>
              <a:rPr lang="en-US" sz="1400" i="1" dirty="0">
                <a:solidFill>
                  <a:srgbClr val="00B050"/>
                </a:solidFill>
              </a:rPr>
              <a:t>station </a:t>
            </a:r>
            <a:r>
              <a:rPr lang="en-US" sz="1400" i="1" dirty="0" err="1">
                <a:solidFill>
                  <a:srgbClr val="00B050"/>
                </a:solidFill>
              </a:rPr>
              <a:t>lat</a:t>
            </a:r>
            <a:r>
              <a:rPr lang="en-US" sz="1400" i="1" dirty="0">
                <a:solidFill>
                  <a:srgbClr val="00B050"/>
                </a:solidFill>
              </a:rPr>
              <a:t>, </a:t>
            </a:r>
            <a:r>
              <a:rPr lang="en-US" sz="1400" i="1" dirty="0" err="1">
                <a:solidFill>
                  <a:srgbClr val="00B050"/>
                </a:solidFill>
              </a:rPr>
              <a:t>lon</a:t>
            </a:r>
            <a:endParaRPr lang="en-US" sz="1400" i="1" dirty="0">
              <a:solidFill>
                <a:srgbClr val="00B050"/>
              </a:solidFill>
            </a:endParaRPr>
          </a:p>
        </p:txBody>
      </p:sp>
      <p:sp>
        <p:nvSpPr>
          <p:cNvPr id="10" name="TextBox 9"/>
          <p:cNvSpPr txBox="1"/>
          <p:nvPr/>
        </p:nvSpPr>
        <p:spPr>
          <a:xfrm>
            <a:off x="4921056" y="5093149"/>
            <a:ext cx="4095865" cy="1477328"/>
          </a:xfrm>
          <a:prstGeom prst="rect">
            <a:avLst/>
          </a:prstGeom>
          <a:noFill/>
        </p:spPr>
        <p:txBody>
          <a:bodyPr wrap="none" rtlCol="0">
            <a:spAutoFit/>
          </a:bodyPr>
          <a:lstStyle/>
          <a:p>
            <a:r>
              <a:rPr lang="en-US" b="1" dirty="0"/>
              <a:t>Station KABI’s average forecast wind bias</a:t>
            </a:r>
          </a:p>
          <a:p>
            <a:r>
              <a:rPr lang="en-US" b="1" dirty="0"/>
              <a:t>	was -0.155 m/s over 48 forecasts</a:t>
            </a:r>
          </a:p>
          <a:p>
            <a:r>
              <a:rPr lang="en-US" dirty="0">
                <a:solidFill>
                  <a:srgbClr val="00B0F0"/>
                </a:solidFill>
              </a:rPr>
              <a:t>Event-averaged forecast (FBAR) </a:t>
            </a:r>
            <a:r>
              <a:rPr lang="en-US" dirty="0" smtClean="0">
                <a:solidFill>
                  <a:srgbClr val="00B0F0"/>
                </a:solidFill>
              </a:rPr>
              <a:t>5.60 </a:t>
            </a:r>
            <a:r>
              <a:rPr lang="en-US" dirty="0">
                <a:solidFill>
                  <a:srgbClr val="00B0F0"/>
                </a:solidFill>
              </a:rPr>
              <a:t>m/s</a:t>
            </a:r>
          </a:p>
          <a:p>
            <a:r>
              <a:rPr lang="en-US" dirty="0">
                <a:solidFill>
                  <a:schemeClr val="accent6"/>
                </a:solidFill>
              </a:rPr>
              <a:t>Event-averaged </a:t>
            </a:r>
            <a:r>
              <a:rPr lang="en-US" dirty="0" err="1">
                <a:solidFill>
                  <a:schemeClr val="accent6"/>
                </a:solidFill>
              </a:rPr>
              <a:t>obs</a:t>
            </a:r>
            <a:r>
              <a:rPr lang="en-US" dirty="0">
                <a:solidFill>
                  <a:schemeClr val="accent6"/>
                </a:solidFill>
              </a:rPr>
              <a:t> (OBAR) 5.76 m/s</a:t>
            </a:r>
          </a:p>
          <a:p>
            <a:r>
              <a:rPr lang="en-US" dirty="0">
                <a:solidFill>
                  <a:srgbClr val="00B050"/>
                </a:solidFill>
              </a:rPr>
              <a:t>Event MAE 1.206 m/s</a:t>
            </a:r>
          </a:p>
        </p:txBody>
      </p:sp>
      <p:sp>
        <p:nvSpPr>
          <p:cNvPr id="11" name="Slide Number Placeholder 10"/>
          <p:cNvSpPr>
            <a:spLocks noGrp="1"/>
          </p:cNvSpPr>
          <p:nvPr>
            <p:ph type="sldNum" sz="quarter" idx="12"/>
          </p:nvPr>
        </p:nvSpPr>
        <p:spPr/>
        <p:txBody>
          <a:bodyPr/>
          <a:lstStyle/>
          <a:p>
            <a:fld id="{B7B38DF0-E28A-874B-A56B-51A33ED2EEB2}" type="slidenum">
              <a:rPr lang="en-US" smtClean="0"/>
              <a:t>18</a:t>
            </a:fld>
            <a:endParaRPr lang="en-US" dirty="0"/>
          </a:p>
        </p:txBody>
      </p:sp>
      <p:sp>
        <p:nvSpPr>
          <p:cNvPr id="12" name="Rounded Rectangle 11">
            <a:extLst>
              <a:ext uri="{FF2B5EF4-FFF2-40B4-BE49-F238E27FC236}">
                <a16:creationId xmlns:a16="http://schemas.microsoft.com/office/drawing/2014/main" id="{AD201953-29DE-6042-BB6E-5DF2833D93AA}"/>
              </a:ext>
            </a:extLst>
          </p:cNvPr>
          <p:cNvSpPr/>
          <p:nvPr/>
        </p:nvSpPr>
        <p:spPr>
          <a:xfrm>
            <a:off x="2806959" y="4166414"/>
            <a:ext cx="1464595" cy="204997"/>
          </a:xfrm>
          <a:prstGeom prst="roundRect">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0486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Execute </a:t>
            </a:r>
            <a:r>
              <a:rPr lang="en-US" sz="4000" dirty="0" err="1">
                <a:latin typeface="Courier"/>
                <a:cs typeface="Courier"/>
              </a:rPr>
              <a:t>grads_plot.sh</a:t>
            </a:r>
            <a:endParaRPr lang="en-US" dirty="0">
              <a:latin typeface="Courier"/>
              <a:cs typeface="Courier"/>
            </a:endParaRPr>
          </a:p>
        </p:txBody>
      </p:sp>
      <p:sp>
        <p:nvSpPr>
          <p:cNvPr id="3" name="Content Placeholder 2"/>
          <p:cNvSpPr>
            <a:spLocks noGrp="1"/>
          </p:cNvSpPr>
          <p:nvPr>
            <p:ph idx="1"/>
          </p:nvPr>
        </p:nvSpPr>
        <p:spPr/>
        <p:txBody>
          <a:bodyPr/>
          <a:lstStyle/>
          <a:p>
            <a:r>
              <a:rPr lang="en-US" dirty="0"/>
              <a:t>See script for actions required (and also for the 2m temperature analysis</a:t>
            </a:r>
            <a:r>
              <a:rPr lang="mr-IN" dirty="0"/>
              <a:t>…</a:t>
            </a:r>
            <a:r>
              <a:rPr lang="en-US" dirty="0"/>
              <a:t>)</a:t>
            </a:r>
          </a:p>
          <a:p>
            <a:endParaRPr lang="en-US" dirty="0"/>
          </a:p>
        </p:txBody>
      </p:sp>
      <p:sp>
        <p:nvSpPr>
          <p:cNvPr id="4" name="TextBox 3"/>
          <p:cNvSpPr txBox="1"/>
          <p:nvPr/>
        </p:nvSpPr>
        <p:spPr>
          <a:xfrm>
            <a:off x="308431" y="3210271"/>
            <a:ext cx="3139802" cy="1754327"/>
          </a:xfrm>
          <a:prstGeom prst="rect">
            <a:avLst/>
          </a:prstGeom>
          <a:noFill/>
        </p:spPr>
        <p:txBody>
          <a:bodyPr wrap="none" rtlCol="0">
            <a:spAutoFit/>
          </a:bodyPr>
          <a:lstStyle/>
          <a:p>
            <a:r>
              <a:rPr lang="en-US" sz="1200" dirty="0">
                <a:latin typeface="Courier"/>
                <a:cs typeface="Courier"/>
              </a:rPr>
              <a:t>'q w2xy -99.32 43.8'</a:t>
            </a:r>
          </a:p>
          <a:p>
            <a:r>
              <a:rPr lang="en-US" sz="1200" dirty="0" err="1">
                <a:latin typeface="Courier"/>
                <a:cs typeface="Courier"/>
              </a:rPr>
              <a:t>xpos</a:t>
            </a:r>
            <a:r>
              <a:rPr lang="en-US" sz="1200" dirty="0">
                <a:latin typeface="Courier"/>
                <a:cs typeface="Courier"/>
              </a:rPr>
              <a:t>=</a:t>
            </a:r>
            <a:r>
              <a:rPr lang="en-US" sz="1200" dirty="0" err="1">
                <a:latin typeface="Courier"/>
                <a:cs typeface="Courier"/>
              </a:rPr>
              <a:t>subwrd</a:t>
            </a:r>
            <a:r>
              <a:rPr lang="en-US" sz="1200" dirty="0">
                <a:latin typeface="Courier"/>
                <a:cs typeface="Courier"/>
              </a:rPr>
              <a:t>(result,3)</a:t>
            </a:r>
          </a:p>
          <a:p>
            <a:r>
              <a:rPr lang="en-US" sz="1200" dirty="0" err="1">
                <a:latin typeface="Courier"/>
                <a:cs typeface="Courier"/>
              </a:rPr>
              <a:t>ypos</a:t>
            </a:r>
            <a:r>
              <a:rPr lang="en-US" sz="1200" dirty="0">
                <a:latin typeface="Courier"/>
                <a:cs typeface="Courier"/>
              </a:rPr>
              <a:t>=</a:t>
            </a:r>
            <a:r>
              <a:rPr lang="en-US" sz="1200" dirty="0" err="1">
                <a:latin typeface="Courier"/>
                <a:cs typeface="Courier"/>
              </a:rPr>
              <a:t>subwrd</a:t>
            </a:r>
            <a:r>
              <a:rPr lang="en-US" sz="1200" dirty="0">
                <a:latin typeface="Courier"/>
                <a:cs typeface="Courier"/>
              </a:rPr>
              <a:t>(result,6)</a:t>
            </a:r>
          </a:p>
          <a:p>
            <a:r>
              <a:rPr lang="en-US" sz="1200" dirty="0">
                <a:latin typeface="Courier"/>
                <a:cs typeface="Courier"/>
              </a:rPr>
              <a:t>'set line 0'</a:t>
            </a:r>
          </a:p>
          <a:p>
            <a:r>
              <a:rPr lang="en-US" sz="1200" dirty="0">
                <a:latin typeface="Courier"/>
                <a:cs typeface="Courier"/>
              </a:rPr>
              <a:t>'draw mark 3 '</a:t>
            </a:r>
            <a:r>
              <a:rPr lang="en-US" sz="1200" dirty="0" err="1">
                <a:latin typeface="Courier"/>
                <a:cs typeface="Courier"/>
              </a:rPr>
              <a:t>xpos</a:t>
            </a:r>
            <a:r>
              <a:rPr lang="en-US" sz="1200" dirty="0">
                <a:latin typeface="Courier"/>
                <a:cs typeface="Courier"/>
              </a:rPr>
              <a:t>' '</a:t>
            </a:r>
            <a:r>
              <a:rPr lang="en-US" sz="1200" dirty="0" err="1">
                <a:latin typeface="Courier"/>
                <a:cs typeface="Courier"/>
              </a:rPr>
              <a:t>ypos</a:t>
            </a:r>
            <a:r>
              <a:rPr lang="en-US" sz="1200" dirty="0">
                <a:latin typeface="Courier"/>
                <a:cs typeface="Courier"/>
              </a:rPr>
              <a:t>' 0.15'</a:t>
            </a:r>
          </a:p>
          <a:p>
            <a:endParaRPr lang="en-US" sz="1200" dirty="0">
              <a:latin typeface="Courier"/>
              <a:cs typeface="Courier"/>
            </a:endParaRPr>
          </a:p>
          <a:p>
            <a:r>
              <a:rPr lang="en-US" sz="1200" dirty="0">
                <a:latin typeface="Courier"/>
                <a:cs typeface="Courier"/>
              </a:rPr>
              <a:t>'set line 1 1 5'</a:t>
            </a:r>
          </a:p>
          <a:p>
            <a:r>
              <a:rPr lang="en-US" sz="1200" dirty="0">
                <a:latin typeface="Courier"/>
                <a:cs typeface="Courier"/>
              </a:rPr>
              <a:t>'draw mark 2 '</a:t>
            </a:r>
            <a:r>
              <a:rPr lang="en-US" sz="1200" dirty="0" err="1">
                <a:latin typeface="Courier"/>
                <a:cs typeface="Courier"/>
              </a:rPr>
              <a:t>xpos</a:t>
            </a:r>
            <a:r>
              <a:rPr lang="en-US" sz="1200" dirty="0">
                <a:latin typeface="Courier"/>
                <a:cs typeface="Courier"/>
              </a:rPr>
              <a:t>' '</a:t>
            </a:r>
            <a:r>
              <a:rPr lang="en-US" sz="1200" dirty="0" err="1">
                <a:latin typeface="Courier"/>
                <a:cs typeface="Courier"/>
              </a:rPr>
              <a:t>ypos</a:t>
            </a:r>
            <a:r>
              <a:rPr lang="en-US" sz="1200" dirty="0">
                <a:latin typeface="Courier"/>
                <a:cs typeface="Courier"/>
              </a:rPr>
              <a:t>' 0.15’</a:t>
            </a:r>
          </a:p>
          <a:p>
            <a:r>
              <a:rPr lang="en-US" sz="1200" b="1" dirty="0">
                <a:latin typeface="Courier"/>
                <a:cs typeface="Courier"/>
              </a:rPr>
              <a:t>[etc.]</a:t>
            </a:r>
            <a:r>
              <a:rPr lang="en-US" sz="1200" dirty="0">
                <a:latin typeface="Courier"/>
                <a:cs typeface="Courier"/>
              </a:rPr>
              <a:t> </a:t>
            </a:r>
            <a:endParaRPr lang="en-US" sz="1200" b="1" dirty="0">
              <a:latin typeface="Courier"/>
              <a:cs typeface="Courier"/>
            </a:endParaRPr>
          </a:p>
        </p:txBody>
      </p:sp>
      <p:sp>
        <p:nvSpPr>
          <p:cNvPr id="5" name="TextBox 4"/>
          <p:cNvSpPr txBox="1"/>
          <p:nvPr/>
        </p:nvSpPr>
        <p:spPr>
          <a:xfrm>
            <a:off x="130628" y="2797241"/>
            <a:ext cx="2092740" cy="369332"/>
          </a:xfrm>
          <a:prstGeom prst="rect">
            <a:avLst/>
          </a:prstGeom>
          <a:noFill/>
        </p:spPr>
        <p:txBody>
          <a:bodyPr wrap="none" rtlCol="0">
            <a:spAutoFit/>
          </a:bodyPr>
          <a:lstStyle/>
          <a:p>
            <a:r>
              <a:rPr lang="en-US" dirty="0"/>
              <a:t>more </a:t>
            </a:r>
            <a:r>
              <a:rPr lang="en-US" sz="1600" dirty="0" err="1">
                <a:latin typeface="Courier"/>
                <a:cs typeface="Courier"/>
              </a:rPr>
              <a:t>stations.gs</a:t>
            </a:r>
            <a:endParaRPr lang="en-US" dirty="0">
              <a:latin typeface="Courier"/>
              <a:cs typeface="Courier"/>
            </a:endParaRPr>
          </a:p>
        </p:txBody>
      </p:sp>
      <p:sp>
        <p:nvSpPr>
          <p:cNvPr id="6" name="TextBox 5"/>
          <p:cNvSpPr txBox="1"/>
          <p:nvPr/>
        </p:nvSpPr>
        <p:spPr>
          <a:xfrm>
            <a:off x="4408715" y="5479832"/>
            <a:ext cx="4403006" cy="923330"/>
          </a:xfrm>
          <a:prstGeom prst="rect">
            <a:avLst/>
          </a:prstGeom>
          <a:noFill/>
        </p:spPr>
        <p:txBody>
          <a:bodyPr wrap="none" rtlCol="0">
            <a:spAutoFit/>
          </a:bodyPr>
          <a:lstStyle/>
          <a:p>
            <a:r>
              <a:rPr lang="en-US" i="1" dirty="0"/>
              <a:t>Plots a circle for each station,</a:t>
            </a:r>
          </a:p>
          <a:p>
            <a:r>
              <a:rPr lang="en-US" i="1" dirty="0"/>
              <a:t>with circle fill indicating event-averaged bias</a:t>
            </a:r>
          </a:p>
          <a:p>
            <a:r>
              <a:rPr lang="en-US" i="1" dirty="0"/>
              <a:t>[scripts can be modified to plot other stats]</a:t>
            </a:r>
          </a:p>
        </p:txBody>
      </p:sp>
      <p:sp>
        <p:nvSpPr>
          <p:cNvPr id="7" name="Slide Number Placeholder 6"/>
          <p:cNvSpPr>
            <a:spLocks noGrp="1"/>
          </p:cNvSpPr>
          <p:nvPr>
            <p:ph type="sldNum" sz="quarter" idx="12"/>
          </p:nvPr>
        </p:nvSpPr>
        <p:spPr/>
        <p:txBody>
          <a:bodyPr/>
          <a:lstStyle/>
          <a:p>
            <a:fld id="{B7B38DF0-E28A-874B-A56B-51A33ED2EEB2}" type="slidenum">
              <a:rPr lang="en-US" smtClean="0"/>
              <a:t>19</a:t>
            </a:fld>
            <a:endParaRPr lang="en-US"/>
          </a:p>
        </p:txBody>
      </p:sp>
    </p:spTree>
    <p:extLst>
      <p:ext uri="{BB962C8B-B14F-4D97-AF65-F5344CB8AC3E}">
        <p14:creationId xmlns:p14="http://schemas.microsoft.com/office/powerpoint/2010/main" val="2879295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a:t>
            </a:r>
          </a:p>
        </p:txBody>
      </p:sp>
      <p:sp>
        <p:nvSpPr>
          <p:cNvPr id="3" name="Content Placeholder 2"/>
          <p:cNvSpPr>
            <a:spLocks noGrp="1"/>
          </p:cNvSpPr>
          <p:nvPr>
            <p:ph idx="1"/>
          </p:nvPr>
        </p:nvSpPr>
        <p:spPr/>
        <p:txBody>
          <a:bodyPr/>
          <a:lstStyle/>
          <a:p>
            <a:r>
              <a:rPr lang="en-US" dirty="0"/>
              <a:t>AGL = above (local) ground level</a:t>
            </a:r>
          </a:p>
          <a:p>
            <a:r>
              <a:rPr lang="en-US" dirty="0"/>
              <a:t>MSL = above mean sea level</a:t>
            </a:r>
          </a:p>
          <a:p>
            <a:r>
              <a:rPr lang="en-US" dirty="0"/>
              <a:t>ASOS = Automated Surface Observing System</a:t>
            </a:r>
          </a:p>
          <a:p>
            <a:r>
              <a:rPr lang="en-US" dirty="0"/>
              <a:t>MET = Model Evaluation Tools package</a:t>
            </a:r>
          </a:p>
          <a:p>
            <a:r>
              <a:rPr lang="en-US" dirty="0"/>
              <a:t>MADIS = Meteorological Assimilation Data Ingest System</a:t>
            </a:r>
          </a:p>
          <a:p>
            <a:r>
              <a:rPr lang="en-US" dirty="0"/>
              <a:t>METAR = Meteorological Terminal Aviation Routine Weather Report (an </a:t>
            </a:r>
            <a:r>
              <a:rPr lang="en-US" dirty="0" err="1"/>
              <a:t>obs</a:t>
            </a:r>
            <a:r>
              <a:rPr lang="en-US" dirty="0"/>
              <a:t> data format)</a:t>
            </a:r>
          </a:p>
        </p:txBody>
      </p:sp>
      <p:sp>
        <p:nvSpPr>
          <p:cNvPr id="4" name="Slide Number Placeholder 3"/>
          <p:cNvSpPr>
            <a:spLocks noGrp="1"/>
          </p:cNvSpPr>
          <p:nvPr>
            <p:ph type="sldNum" sz="quarter" idx="12"/>
          </p:nvPr>
        </p:nvSpPr>
        <p:spPr/>
        <p:txBody>
          <a:bodyPr/>
          <a:lstStyle/>
          <a:p>
            <a:fld id="{B7B38DF0-E28A-874B-A56B-51A33ED2EEB2}" type="slidenum">
              <a:rPr lang="en-US" smtClean="0"/>
              <a:t>2</a:t>
            </a:fld>
            <a:endParaRPr lang="en-US"/>
          </a:p>
        </p:txBody>
      </p:sp>
    </p:spTree>
    <p:extLst>
      <p:ext uri="{BB962C8B-B14F-4D97-AF65-F5344CB8AC3E}">
        <p14:creationId xmlns:p14="http://schemas.microsoft.com/office/powerpoint/2010/main" val="17487904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A3584B2-4013-2A49-9641-9998DA9AD389}"/>
              </a:ext>
            </a:extLst>
          </p:cNvPr>
          <p:cNvPicPr>
            <a:picLocks noChangeAspect="1"/>
          </p:cNvPicPr>
          <p:nvPr/>
        </p:nvPicPr>
        <p:blipFill>
          <a:blip r:embed="rId2"/>
          <a:stretch>
            <a:fillRect/>
          </a:stretch>
        </p:blipFill>
        <p:spPr>
          <a:xfrm>
            <a:off x="-759" y="18288"/>
            <a:ext cx="8890000" cy="6867525"/>
          </a:xfrm>
          <a:prstGeom prst="rect">
            <a:avLst/>
          </a:prstGeom>
        </p:spPr>
      </p:pic>
      <p:sp>
        <p:nvSpPr>
          <p:cNvPr id="4" name="Slide Number Placeholder 3"/>
          <p:cNvSpPr>
            <a:spLocks noGrp="1"/>
          </p:cNvSpPr>
          <p:nvPr>
            <p:ph type="sldNum" sz="quarter" idx="12"/>
          </p:nvPr>
        </p:nvSpPr>
        <p:spPr/>
        <p:txBody>
          <a:bodyPr/>
          <a:lstStyle/>
          <a:p>
            <a:fld id="{B7B38DF0-E28A-874B-A56B-51A33ED2EEB2}" type="slidenum">
              <a:rPr lang="en-US" smtClean="0"/>
              <a:t>20</a:t>
            </a:fld>
            <a:endParaRPr lang="en-US"/>
          </a:p>
        </p:txBody>
      </p:sp>
      <p:sp>
        <p:nvSpPr>
          <p:cNvPr id="7" name="TextBox 6"/>
          <p:cNvSpPr txBox="1"/>
          <p:nvPr/>
        </p:nvSpPr>
        <p:spPr>
          <a:xfrm>
            <a:off x="102186" y="5197335"/>
            <a:ext cx="2213028" cy="307777"/>
          </a:xfrm>
          <a:prstGeom prst="rect">
            <a:avLst/>
          </a:prstGeom>
          <a:solidFill>
            <a:srgbClr val="FFFFFF"/>
          </a:solidFill>
          <a:ln>
            <a:solidFill>
              <a:srgbClr val="002060"/>
            </a:solidFill>
          </a:ln>
        </p:spPr>
        <p:txBody>
          <a:bodyPr wrap="none" rtlCol="0">
            <a:spAutoFit/>
          </a:bodyPr>
          <a:lstStyle/>
          <a:p>
            <a:r>
              <a:rPr lang="en-US" sz="1400" i="1" dirty="0"/>
              <a:t>KGDP (Guadalupe Pass, TX)</a:t>
            </a:r>
          </a:p>
        </p:txBody>
      </p:sp>
      <p:cxnSp>
        <p:nvCxnSpPr>
          <p:cNvPr id="8" name="Straight Arrow Connector 7"/>
          <p:cNvCxnSpPr>
            <a:stCxn id="7" idx="3"/>
          </p:cNvCxnSpPr>
          <p:nvPr/>
        </p:nvCxnSpPr>
        <p:spPr>
          <a:xfrm flipV="1">
            <a:off x="2315214" y="5065941"/>
            <a:ext cx="735827" cy="28528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4814" y="2975233"/>
            <a:ext cx="1673455" cy="307777"/>
          </a:xfrm>
          <a:prstGeom prst="rect">
            <a:avLst/>
          </a:prstGeom>
          <a:solidFill>
            <a:schemeClr val="bg1"/>
          </a:solidFill>
          <a:ln>
            <a:solidFill>
              <a:srgbClr val="C00000"/>
            </a:solidFill>
          </a:ln>
        </p:spPr>
        <p:txBody>
          <a:bodyPr wrap="none" rtlCol="0">
            <a:spAutoFit/>
          </a:bodyPr>
          <a:lstStyle/>
          <a:p>
            <a:r>
              <a:rPr lang="en-US" sz="1400" i="1" dirty="0"/>
              <a:t>KLXV (Leadville, CO)</a:t>
            </a:r>
          </a:p>
        </p:txBody>
      </p:sp>
      <p:cxnSp>
        <p:nvCxnSpPr>
          <p:cNvPr id="10" name="Straight Arrow Connector 9"/>
          <p:cNvCxnSpPr>
            <a:stCxn id="9" idx="3"/>
          </p:cNvCxnSpPr>
          <p:nvPr/>
        </p:nvCxnSpPr>
        <p:spPr>
          <a:xfrm flipV="1">
            <a:off x="1698269" y="2744660"/>
            <a:ext cx="871031" cy="38446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27000" y="107320"/>
            <a:ext cx="1915909" cy="369332"/>
          </a:xfrm>
          <a:prstGeom prst="rect">
            <a:avLst/>
          </a:prstGeom>
          <a:noFill/>
        </p:spPr>
        <p:txBody>
          <a:bodyPr wrap="none" rtlCol="0">
            <a:spAutoFit/>
          </a:bodyPr>
          <a:lstStyle/>
          <a:p>
            <a:r>
              <a:rPr lang="en-US" b="1" dirty="0"/>
              <a:t>254 ASOS stations</a:t>
            </a:r>
          </a:p>
        </p:txBody>
      </p:sp>
      <p:sp>
        <p:nvSpPr>
          <p:cNvPr id="12" name="TextBox 11"/>
          <p:cNvSpPr txBox="1"/>
          <p:nvPr/>
        </p:nvSpPr>
        <p:spPr>
          <a:xfrm>
            <a:off x="102186" y="6488668"/>
            <a:ext cx="5270418" cy="369332"/>
          </a:xfrm>
          <a:prstGeom prst="rect">
            <a:avLst/>
          </a:prstGeom>
          <a:noFill/>
        </p:spPr>
        <p:txBody>
          <a:bodyPr wrap="none" rtlCol="0">
            <a:spAutoFit/>
          </a:bodyPr>
          <a:lstStyle/>
          <a:p>
            <a:r>
              <a:rPr lang="en-US" i="1" dirty="0"/>
              <a:t>(We should prune stations close to lateral boundaries)</a:t>
            </a:r>
          </a:p>
        </p:txBody>
      </p:sp>
    </p:spTree>
    <p:extLst>
      <p:ext uri="{BB962C8B-B14F-4D97-AF65-F5344CB8AC3E}">
        <p14:creationId xmlns:p14="http://schemas.microsoft.com/office/powerpoint/2010/main" val="18880315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244747-4D62-A341-A7B7-BE958B0DF734}"/>
              </a:ext>
            </a:extLst>
          </p:cNvPr>
          <p:cNvPicPr>
            <a:picLocks noChangeAspect="1"/>
          </p:cNvPicPr>
          <p:nvPr/>
        </p:nvPicPr>
        <p:blipFill>
          <a:blip r:embed="rId3"/>
          <a:stretch>
            <a:fillRect/>
          </a:stretch>
        </p:blipFill>
        <p:spPr>
          <a:xfrm>
            <a:off x="1613948" y="1397036"/>
            <a:ext cx="6384290" cy="3827780"/>
          </a:xfrm>
          <a:prstGeom prst="rect">
            <a:avLst/>
          </a:prstGeom>
        </p:spPr>
      </p:pic>
      <p:sp>
        <p:nvSpPr>
          <p:cNvPr id="5" name="Title 4"/>
          <p:cNvSpPr>
            <a:spLocks noGrp="1"/>
          </p:cNvSpPr>
          <p:nvPr>
            <p:ph type="title"/>
          </p:nvPr>
        </p:nvSpPr>
        <p:spPr/>
        <p:txBody>
          <a:bodyPr/>
          <a:lstStyle/>
          <a:p>
            <a:r>
              <a:rPr lang="en-US" dirty="0"/>
              <a:t>Wind speed bias ranked</a:t>
            </a:r>
          </a:p>
        </p:txBody>
      </p:sp>
      <p:sp>
        <p:nvSpPr>
          <p:cNvPr id="2" name="Slide Number Placeholder 1"/>
          <p:cNvSpPr>
            <a:spLocks noGrp="1"/>
          </p:cNvSpPr>
          <p:nvPr>
            <p:ph type="sldNum" sz="quarter" idx="12"/>
          </p:nvPr>
        </p:nvSpPr>
        <p:spPr/>
        <p:txBody>
          <a:bodyPr/>
          <a:lstStyle/>
          <a:p>
            <a:fld id="{B7B38DF0-E28A-874B-A56B-51A33ED2EEB2}" type="slidenum">
              <a:rPr lang="en-US" smtClean="0"/>
              <a:t>21</a:t>
            </a:fld>
            <a:endParaRPr lang="en-US"/>
          </a:p>
        </p:txBody>
      </p:sp>
      <p:sp>
        <p:nvSpPr>
          <p:cNvPr id="6" name="TextBox 5"/>
          <p:cNvSpPr txBox="1"/>
          <p:nvPr/>
        </p:nvSpPr>
        <p:spPr>
          <a:xfrm>
            <a:off x="232142" y="5569979"/>
            <a:ext cx="8178253" cy="1200329"/>
          </a:xfrm>
          <a:prstGeom prst="rect">
            <a:avLst/>
          </a:prstGeom>
          <a:noFill/>
        </p:spPr>
        <p:txBody>
          <a:bodyPr wrap="none" rtlCol="0">
            <a:spAutoFit/>
          </a:bodyPr>
          <a:lstStyle/>
          <a:p>
            <a:r>
              <a:rPr lang="en-US" dirty="0"/>
              <a:t>Pasted content of </a:t>
            </a:r>
            <a:r>
              <a:rPr lang="en-US" sz="1600" dirty="0" err="1">
                <a:solidFill>
                  <a:srgbClr val="FF0000"/>
                </a:solidFill>
                <a:latin typeface="Courier"/>
                <a:cs typeface="Courier"/>
              </a:rPr>
              <a:t>input_for_grads</a:t>
            </a:r>
            <a:r>
              <a:rPr lang="en-US" sz="1600" dirty="0">
                <a:solidFill>
                  <a:srgbClr val="FF0000"/>
                </a:solidFill>
              </a:rPr>
              <a:t> </a:t>
            </a:r>
            <a:r>
              <a:rPr lang="en-US" dirty="0"/>
              <a:t>from wind speed analysis into Excel</a:t>
            </a:r>
          </a:p>
          <a:p>
            <a:r>
              <a:rPr lang="en-US" dirty="0"/>
              <a:t>N = 254 stations.  Mean bias = +0.39 m/s.  Std. deviation 1.1 m/s.</a:t>
            </a:r>
          </a:p>
          <a:p>
            <a:r>
              <a:rPr lang="en-US" dirty="0"/>
              <a:t>This ranked distribution shape is essentially as expected if bias is </a:t>
            </a:r>
            <a:r>
              <a:rPr lang="en-US" dirty="0">
                <a:solidFill>
                  <a:srgbClr val="FF0000"/>
                </a:solidFill>
              </a:rPr>
              <a:t>normally distributed</a:t>
            </a:r>
          </a:p>
          <a:p>
            <a:r>
              <a:rPr lang="en-US" dirty="0"/>
              <a:t>	(null hypothesis: distribution is normal.  Probability &gt; 99%)</a:t>
            </a:r>
          </a:p>
        </p:txBody>
      </p:sp>
      <p:sp>
        <p:nvSpPr>
          <p:cNvPr id="7" name="TextBox 6"/>
          <p:cNvSpPr txBox="1"/>
          <p:nvPr/>
        </p:nvSpPr>
        <p:spPr>
          <a:xfrm>
            <a:off x="396010" y="4415672"/>
            <a:ext cx="1387757" cy="307777"/>
          </a:xfrm>
          <a:prstGeom prst="rect">
            <a:avLst/>
          </a:prstGeom>
          <a:noFill/>
        </p:spPr>
        <p:txBody>
          <a:bodyPr wrap="none" rtlCol="0">
            <a:spAutoFit/>
          </a:bodyPr>
          <a:lstStyle/>
          <a:p>
            <a:r>
              <a:rPr lang="en-US" sz="1400" i="1" dirty="0"/>
              <a:t>Guadalupe Pass</a:t>
            </a:r>
          </a:p>
        </p:txBody>
      </p:sp>
      <p:cxnSp>
        <p:nvCxnSpPr>
          <p:cNvPr id="9" name="Straight Connector 8"/>
          <p:cNvCxnSpPr/>
          <p:nvPr/>
        </p:nvCxnSpPr>
        <p:spPr>
          <a:xfrm flipV="1">
            <a:off x="1682750" y="4559975"/>
            <a:ext cx="525231" cy="958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50503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7E4224-4544-7A44-82BA-06FC013EE41C}"/>
              </a:ext>
            </a:extLst>
          </p:cNvPr>
          <p:cNvPicPr>
            <a:picLocks noChangeAspect="1"/>
          </p:cNvPicPr>
          <p:nvPr/>
        </p:nvPicPr>
        <p:blipFill>
          <a:blip r:embed="rId3"/>
          <a:stretch>
            <a:fillRect/>
          </a:stretch>
        </p:blipFill>
        <p:spPr>
          <a:xfrm>
            <a:off x="4541886" y="910823"/>
            <a:ext cx="4597400" cy="4965700"/>
          </a:xfrm>
          <a:prstGeom prst="rect">
            <a:avLst/>
          </a:prstGeom>
        </p:spPr>
      </p:pic>
      <p:sp>
        <p:nvSpPr>
          <p:cNvPr id="2" name="Slide Number Placeholder 1"/>
          <p:cNvSpPr>
            <a:spLocks noGrp="1"/>
          </p:cNvSpPr>
          <p:nvPr>
            <p:ph type="sldNum" sz="quarter" idx="12"/>
          </p:nvPr>
        </p:nvSpPr>
        <p:spPr/>
        <p:txBody>
          <a:bodyPr/>
          <a:lstStyle/>
          <a:p>
            <a:fld id="{B7B38DF0-E28A-874B-A56B-51A33ED2EEB2}" type="slidenum">
              <a:rPr lang="en-US" smtClean="0"/>
              <a:t>22</a:t>
            </a:fld>
            <a:endParaRPr lang="en-US"/>
          </a:p>
        </p:txBody>
      </p:sp>
      <p:sp>
        <p:nvSpPr>
          <p:cNvPr id="4" name="TextBox 3"/>
          <p:cNvSpPr txBox="1"/>
          <p:nvPr/>
        </p:nvSpPr>
        <p:spPr>
          <a:xfrm>
            <a:off x="0" y="5866445"/>
            <a:ext cx="8137339" cy="923330"/>
          </a:xfrm>
          <a:prstGeom prst="rect">
            <a:avLst/>
          </a:prstGeom>
          <a:noFill/>
        </p:spPr>
        <p:txBody>
          <a:bodyPr wrap="none" rtlCol="0">
            <a:spAutoFit/>
          </a:bodyPr>
          <a:lstStyle/>
          <a:p>
            <a:r>
              <a:rPr lang="en-US" dirty="0"/>
              <a:t>Contents of </a:t>
            </a:r>
            <a:r>
              <a:rPr lang="en-US" sz="1600" dirty="0" err="1">
                <a:latin typeface="Courier"/>
                <a:cs typeface="Courier"/>
              </a:rPr>
              <a:t>input_for_grads</a:t>
            </a:r>
            <a:r>
              <a:rPr lang="en-US" sz="1600" dirty="0"/>
              <a:t> </a:t>
            </a:r>
            <a:r>
              <a:rPr lang="en-US" dirty="0"/>
              <a:t>copied into Excel,</a:t>
            </a:r>
          </a:p>
          <a:p>
            <a:r>
              <a:rPr lang="en-US" dirty="0"/>
              <a:t>	plotting event-average forecast wind speed (FBAR) vs. observed (OBAR)</a:t>
            </a:r>
          </a:p>
          <a:p>
            <a:r>
              <a:rPr lang="en-US" dirty="0"/>
              <a:t>	</a:t>
            </a:r>
            <a:r>
              <a:rPr lang="en-US" b="1" dirty="0"/>
              <a:t>- each point is a station, averaged over up to 48 hourly forecasts (plus analysis) </a:t>
            </a:r>
          </a:p>
        </p:txBody>
      </p:sp>
      <p:sp>
        <p:nvSpPr>
          <p:cNvPr id="5" name="TextBox 4"/>
          <p:cNvSpPr txBox="1"/>
          <p:nvPr/>
        </p:nvSpPr>
        <p:spPr>
          <a:xfrm>
            <a:off x="204831" y="122891"/>
            <a:ext cx="4166462" cy="2031325"/>
          </a:xfrm>
          <a:prstGeom prst="rect">
            <a:avLst/>
          </a:prstGeom>
          <a:noFill/>
        </p:spPr>
        <p:txBody>
          <a:bodyPr wrap="none" rtlCol="0">
            <a:spAutoFit/>
          </a:bodyPr>
          <a:lstStyle/>
          <a:p>
            <a:r>
              <a:rPr lang="en-US" sz="1400" b="1" dirty="0"/>
              <a:t>Odd station subset needs to be explained.</a:t>
            </a:r>
          </a:p>
          <a:p>
            <a:r>
              <a:rPr lang="en-US" sz="1400" b="1" dirty="0"/>
              <a:t>Some of these less well-represented stations MAY:</a:t>
            </a:r>
          </a:p>
          <a:p>
            <a:r>
              <a:rPr lang="en-US" sz="1400" dirty="0"/>
              <a:t>- Have anemometers mounted below 10 m</a:t>
            </a:r>
          </a:p>
          <a:p>
            <a:r>
              <a:rPr lang="en-US" sz="1400" dirty="0"/>
              <a:t>- Are too close to domain boundary</a:t>
            </a:r>
          </a:p>
          <a:p>
            <a:r>
              <a:rPr lang="en-US" sz="1400" dirty="0"/>
              <a:t>- Have terrain misrepresented by coarse resolution</a:t>
            </a:r>
          </a:p>
          <a:p>
            <a:r>
              <a:rPr lang="en-US" sz="1400" dirty="0"/>
              <a:t>- Have inappropriate landuse or z0 assignments</a:t>
            </a:r>
          </a:p>
          <a:p>
            <a:r>
              <a:rPr lang="en-US" sz="1400" dirty="0" smtClean="0"/>
              <a:t>- Are </a:t>
            </a:r>
            <a:r>
              <a:rPr lang="en-US" sz="1400" dirty="0"/>
              <a:t>inadvertently interpolated to an inland water </a:t>
            </a:r>
            <a:r>
              <a:rPr lang="en-US" sz="1400" dirty="0" smtClean="0"/>
              <a:t>site</a:t>
            </a:r>
          </a:p>
          <a:p>
            <a:r>
              <a:rPr lang="en-US" sz="1400" dirty="0" smtClean="0"/>
              <a:t>- Are missing too many observations</a:t>
            </a:r>
            <a:endParaRPr lang="en-US" sz="1400" dirty="0"/>
          </a:p>
          <a:p>
            <a:r>
              <a:rPr lang="en-US" sz="1400" dirty="0"/>
              <a:t>- Are bad observations</a:t>
            </a:r>
          </a:p>
        </p:txBody>
      </p:sp>
      <p:sp>
        <p:nvSpPr>
          <p:cNvPr id="6" name="Oval 5"/>
          <p:cNvSpPr/>
          <p:nvPr/>
        </p:nvSpPr>
        <p:spPr>
          <a:xfrm rot="2310424">
            <a:off x="6551788" y="3506560"/>
            <a:ext cx="577250" cy="1890369"/>
          </a:xfrm>
          <a:prstGeom prst="ellipse">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5821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Guadalupe Pass, TX</a:t>
            </a:r>
          </a:p>
        </p:txBody>
      </p:sp>
      <p:sp>
        <p:nvSpPr>
          <p:cNvPr id="3" name="Slide Number Placeholder 2"/>
          <p:cNvSpPr>
            <a:spLocks noGrp="1"/>
          </p:cNvSpPr>
          <p:nvPr>
            <p:ph type="sldNum" sz="quarter" idx="12"/>
          </p:nvPr>
        </p:nvSpPr>
        <p:spPr/>
        <p:txBody>
          <a:bodyPr/>
          <a:lstStyle/>
          <a:p>
            <a:fld id="{B7B38DF0-E28A-874B-A56B-51A33ED2EEB2}" type="slidenum">
              <a:rPr lang="en-US" smtClean="0"/>
              <a:t>23</a:t>
            </a:fld>
            <a:endParaRPr lang="en-US"/>
          </a:p>
        </p:txBody>
      </p:sp>
      <p:pic>
        <p:nvPicPr>
          <p:cNvPr id="4" name="Picture 3" descr="Screen Shot 2019-02-17 at 9.28.03 P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6" y="1417638"/>
            <a:ext cx="9144000" cy="5439634"/>
          </a:xfrm>
          <a:prstGeom prst="rect">
            <a:avLst/>
          </a:prstGeom>
        </p:spPr>
      </p:pic>
      <p:sp>
        <p:nvSpPr>
          <p:cNvPr id="5" name="TextBox 4"/>
          <p:cNvSpPr txBox="1"/>
          <p:nvPr/>
        </p:nvSpPr>
        <p:spPr>
          <a:xfrm>
            <a:off x="5974753" y="1562783"/>
            <a:ext cx="3142142" cy="1384995"/>
          </a:xfrm>
          <a:prstGeom prst="rect">
            <a:avLst/>
          </a:prstGeom>
          <a:solidFill>
            <a:srgbClr val="FFFFFF"/>
          </a:solidFill>
          <a:ln>
            <a:solidFill>
              <a:srgbClr val="FF0000"/>
            </a:solidFill>
          </a:ln>
        </p:spPr>
        <p:txBody>
          <a:bodyPr wrap="none" rtlCol="0">
            <a:spAutoFit/>
          </a:bodyPr>
          <a:lstStyle/>
          <a:p>
            <a:r>
              <a:rPr lang="en-US" sz="1400" dirty="0"/>
              <a:t>KDGP is not an airport site</a:t>
            </a:r>
          </a:p>
          <a:p>
            <a:r>
              <a:rPr lang="en-US" sz="1400" dirty="0"/>
              <a:t>And appears to be at top of a steep cliff</a:t>
            </a:r>
          </a:p>
          <a:p>
            <a:endParaRPr lang="en-US" sz="1400" dirty="0"/>
          </a:p>
          <a:p>
            <a:r>
              <a:rPr lang="en-US" sz="1400" dirty="0"/>
              <a:t>(</a:t>
            </a:r>
            <a:r>
              <a:rPr lang="en-US" sz="1400" b="1" dirty="0"/>
              <a:t>Not all ASOS are at airports</a:t>
            </a:r>
            <a:r>
              <a:rPr lang="en-US" sz="1400" dirty="0"/>
              <a:t>.  Two other</a:t>
            </a:r>
          </a:p>
          <a:p>
            <a:r>
              <a:rPr lang="en-US" sz="1400" dirty="0"/>
              <a:t> exceptions are Downtown Los Angeles</a:t>
            </a:r>
          </a:p>
          <a:p>
            <a:r>
              <a:rPr lang="en-US" sz="1400" dirty="0"/>
              <a:t> and NYC Central Park!)</a:t>
            </a:r>
          </a:p>
        </p:txBody>
      </p:sp>
    </p:spTree>
    <p:extLst>
      <p:ext uri="{BB962C8B-B14F-4D97-AF65-F5344CB8AC3E}">
        <p14:creationId xmlns:p14="http://schemas.microsoft.com/office/powerpoint/2010/main" val="36665308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9CB361-3219-2C43-AC0B-15D9816F810A}"/>
              </a:ext>
            </a:extLst>
          </p:cNvPr>
          <p:cNvPicPr>
            <a:picLocks noChangeAspect="1"/>
          </p:cNvPicPr>
          <p:nvPr/>
        </p:nvPicPr>
        <p:blipFill>
          <a:blip r:embed="rId2"/>
          <a:stretch>
            <a:fillRect/>
          </a:stretch>
        </p:blipFill>
        <p:spPr>
          <a:xfrm>
            <a:off x="2012950" y="1987550"/>
            <a:ext cx="5118100" cy="2882900"/>
          </a:xfrm>
          <a:prstGeom prst="rect">
            <a:avLst/>
          </a:prstGeom>
        </p:spPr>
      </p:pic>
      <p:sp>
        <p:nvSpPr>
          <p:cNvPr id="4" name="Title 3"/>
          <p:cNvSpPr>
            <a:spLocks noGrp="1"/>
          </p:cNvSpPr>
          <p:nvPr>
            <p:ph type="title"/>
          </p:nvPr>
        </p:nvSpPr>
        <p:spPr/>
        <p:txBody>
          <a:bodyPr>
            <a:normAutofit fontScale="90000"/>
          </a:bodyPr>
          <a:lstStyle/>
          <a:p>
            <a:r>
              <a:rPr lang="en-US" dirty="0"/>
              <a:t>Forecast wind bias vs. observed wind speed</a:t>
            </a:r>
          </a:p>
        </p:txBody>
      </p:sp>
      <p:sp>
        <p:nvSpPr>
          <p:cNvPr id="2" name="Slide Number Placeholder 1"/>
          <p:cNvSpPr>
            <a:spLocks noGrp="1"/>
          </p:cNvSpPr>
          <p:nvPr>
            <p:ph type="sldNum" sz="quarter" idx="12"/>
          </p:nvPr>
        </p:nvSpPr>
        <p:spPr/>
        <p:txBody>
          <a:bodyPr/>
          <a:lstStyle/>
          <a:p>
            <a:fld id="{B7B38DF0-E28A-874B-A56B-51A33ED2EEB2}" type="slidenum">
              <a:rPr lang="en-US" smtClean="0"/>
              <a:t>24</a:t>
            </a:fld>
            <a:endParaRPr lang="en-US"/>
          </a:p>
        </p:txBody>
      </p:sp>
      <p:sp>
        <p:nvSpPr>
          <p:cNvPr id="5" name="TextBox 4"/>
          <p:cNvSpPr txBox="1"/>
          <p:nvPr/>
        </p:nvSpPr>
        <p:spPr>
          <a:xfrm>
            <a:off x="457200" y="5555670"/>
            <a:ext cx="8125053" cy="1200329"/>
          </a:xfrm>
          <a:prstGeom prst="rect">
            <a:avLst/>
          </a:prstGeom>
          <a:noFill/>
        </p:spPr>
        <p:txBody>
          <a:bodyPr wrap="none" rtlCol="0">
            <a:spAutoFit/>
          </a:bodyPr>
          <a:lstStyle/>
          <a:p>
            <a:r>
              <a:rPr lang="en-US" dirty="0"/>
              <a:t>Small but significant tendency to </a:t>
            </a:r>
            <a:r>
              <a:rPr lang="en-US" dirty="0" err="1"/>
              <a:t>overpredict</a:t>
            </a:r>
            <a:r>
              <a:rPr lang="en-US" dirty="0"/>
              <a:t> slower wind sites</a:t>
            </a:r>
          </a:p>
          <a:p>
            <a:r>
              <a:rPr lang="en-US" dirty="0"/>
              <a:t>	and </a:t>
            </a:r>
            <a:r>
              <a:rPr lang="en-US" dirty="0" err="1"/>
              <a:t>underpredict</a:t>
            </a:r>
            <a:r>
              <a:rPr lang="en-US" dirty="0"/>
              <a:t> faster wind sites</a:t>
            </a:r>
          </a:p>
          <a:p>
            <a:r>
              <a:rPr lang="en-US" dirty="0"/>
              <a:t>(See Cao and Fovell 2016, 2018; Fovell and Gallagher 2018, 2020)</a:t>
            </a:r>
          </a:p>
          <a:p>
            <a:r>
              <a:rPr lang="en-US" dirty="0"/>
              <a:t>Odd station subset is also detectable (higher than expected bias given their wind </a:t>
            </a:r>
            <a:r>
              <a:rPr lang="en-US" dirty="0" err="1"/>
              <a:t>obs</a:t>
            </a:r>
            <a:r>
              <a:rPr lang="en-US" dirty="0"/>
              <a:t>)</a:t>
            </a:r>
          </a:p>
        </p:txBody>
      </p:sp>
      <p:sp>
        <p:nvSpPr>
          <p:cNvPr id="6" name="TextBox 5"/>
          <p:cNvSpPr txBox="1"/>
          <p:nvPr/>
        </p:nvSpPr>
        <p:spPr>
          <a:xfrm>
            <a:off x="7352103" y="4112736"/>
            <a:ext cx="1387757" cy="307777"/>
          </a:xfrm>
          <a:prstGeom prst="rect">
            <a:avLst/>
          </a:prstGeom>
          <a:noFill/>
        </p:spPr>
        <p:txBody>
          <a:bodyPr wrap="none" rtlCol="0">
            <a:spAutoFit/>
          </a:bodyPr>
          <a:lstStyle/>
          <a:p>
            <a:r>
              <a:rPr lang="en-US" sz="1400" i="1" dirty="0"/>
              <a:t>Guadalupe Pass</a:t>
            </a:r>
          </a:p>
        </p:txBody>
      </p:sp>
      <p:cxnSp>
        <p:nvCxnSpPr>
          <p:cNvPr id="7" name="Straight Connector 6"/>
          <p:cNvCxnSpPr/>
          <p:nvPr/>
        </p:nvCxnSpPr>
        <p:spPr>
          <a:xfrm flipV="1">
            <a:off x="6826872" y="4300336"/>
            <a:ext cx="525231" cy="958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1574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A203A1-EA6A-1F4B-937B-67A23AC9C16F}"/>
              </a:ext>
            </a:extLst>
          </p:cNvPr>
          <p:cNvPicPr>
            <a:picLocks noChangeAspect="1"/>
          </p:cNvPicPr>
          <p:nvPr/>
        </p:nvPicPr>
        <p:blipFill>
          <a:blip r:embed="rId2"/>
          <a:stretch>
            <a:fillRect/>
          </a:stretch>
        </p:blipFill>
        <p:spPr>
          <a:xfrm>
            <a:off x="0" y="0"/>
            <a:ext cx="8890000" cy="6867525"/>
          </a:xfrm>
          <a:prstGeom prst="rect">
            <a:avLst/>
          </a:prstGeom>
        </p:spPr>
      </p:pic>
      <p:sp>
        <p:nvSpPr>
          <p:cNvPr id="2" name="Slide Number Placeholder 1"/>
          <p:cNvSpPr>
            <a:spLocks noGrp="1"/>
          </p:cNvSpPr>
          <p:nvPr>
            <p:ph type="sldNum" sz="quarter" idx="12"/>
          </p:nvPr>
        </p:nvSpPr>
        <p:spPr/>
        <p:txBody>
          <a:bodyPr/>
          <a:lstStyle/>
          <a:p>
            <a:fld id="{B7B38DF0-E28A-874B-A56B-51A33ED2EEB2}" type="slidenum">
              <a:rPr lang="en-US" smtClean="0"/>
              <a:t>25</a:t>
            </a:fld>
            <a:endParaRPr lang="en-US"/>
          </a:p>
        </p:txBody>
      </p:sp>
      <p:sp>
        <p:nvSpPr>
          <p:cNvPr id="4" name="TextBox 3"/>
          <p:cNvSpPr txBox="1"/>
          <p:nvPr/>
        </p:nvSpPr>
        <p:spPr>
          <a:xfrm>
            <a:off x="127000" y="107320"/>
            <a:ext cx="1915909" cy="369332"/>
          </a:xfrm>
          <a:prstGeom prst="rect">
            <a:avLst/>
          </a:prstGeom>
          <a:noFill/>
        </p:spPr>
        <p:txBody>
          <a:bodyPr wrap="none" rtlCol="0">
            <a:spAutoFit/>
          </a:bodyPr>
          <a:lstStyle/>
          <a:p>
            <a:r>
              <a:rPr lang="en-US" b="1" dirty="0"/>
              <a:t>254 ASOS stations</a:t>
            </a:r>
          </a:p>
        </p:txBody>
      </p:sp>
    </p:spTree>
    <p:extLst>
      <p:ext uri="{BB962C8B-B14F-4D97-AF65-F5344CB8AC3E}">
        <p14:creationId xmlns:p14="http://schemas.microsoft.com/office/powerpoint/2010/main" val="2145464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Temperature bias ranked</a:t>
            </a:r>
          </a:p>
        </p:txBody>
      </p:sp>
      <p:sp>
        <p:nvSpPr>
          <p:cNvPr id="2" name="Slide Number Placeholder 1"/>
          <p:cNvSpPr>
            <a:spLocks noGrp="1"/>
          </p:cNvSpPr>
          <p:nvPr>
            <p:ph type="sldNum" sz="quarter" idx="12"/>
          </p:nvPr>
        </p:nvSpPr>
        <p:spPr/>
        <p:txBody>
          <a:bodyPr/>
          <a:lstStyle/>
          <a:p>
            <a:fld id="{B7B38DF0-E28A-874B-A56B-51A33ED2EEB2}" type="slidenum">
              <a:rPr lang="en-US" smtClean="0"/>
              <a:t>26</a:t>
            </a:fld>
            <a:endParaRPr lang="en-US"/>
          </a:p>
        </p:txBody>
      </p:sp>
      <p:sp>
        <p:nvSpPr>
          <p:cNvPr id="6" name="TextBox 5"/>
          <p:cNvSpPr txBox="1"/>
          <p:nvPr/>
        </p:nvSpPr>
        <p:spPr>
          <a:xfrm>
            <a:off x="232142" y="5569979"/>
            <a:ext cx="7239958" cy="923330"/>
          </a:xfrm>
          <a:prstGeom prst="rect">
            <a:avLst/>
          </a:prstGeom>
          <a:noFill/>
        </p:spPr>
        <p:txBody>
          <a:bodyPr wrap="none" rtlCol="0">
            <a:spAutoFit/>
          </a:bodyPr>
          <a:lstStyle/>
          <a:p>
            <a:r>
              <a:rPr lang="en-US" dirty="0"/>
              <a:t>Pasted content of </a:t>
            </a:r>
            <a:r>
              <a:rPr lang="en-US" sz="1600" dirty="0" err="1">
                <a:solidFill>
                  <a:srgbClr val="FF0000"/>
                </a:solidFill>
                <a:latin typeface="Courier"/>
                <a:cs typeface="Courier"/>
              </a:rPr>
              <a:t>input_for_grads</a:t>
            </a:r>
            <a:r>
              <a:rPr lang="en-US" sz="1600" dirty="0">
                <a:solidFill>
                  <a:srgbClr val="FF0000"/>
                </a:solidFill>
              </a:rPr>
              <a:t> </a:t>
            </a:r>
            <a:r>
              <a:rPr lang="en-US" dirty="0"/>
              <a:t>from temperature analysis into Excel</a:t>
            </a:r>
          </a:p>
          <a:p>
            <a:r>
              <a:rPr lang="en-US" dirty="0"/>
              <a:t>N = 254 stations.  Mean bias = -0.52 K.  Std. deviation 1.6 K.</a:t>
            </a:r>
          </a:p>
          <a:p>
            <a:r>
              <a:rPr lang="en-US" dirty="0"/>
              <a:t>This ranked distribution shape is still approximately normally distributed.</a:t>
            </a:r>
          </a:p>
        </p:txBody>
      </p:sp>
      <p:pic>
        <p:nvPicPr>
          <p:cNvPr id="3" name="Picture 2">
            <a:extLst>
              <a:ext uri="{FF2B5EF4-FFF2-40B4-BE49-F238E27FC236}">
                <a16:creationId xmlns:a16="http://schemas.microsoft.com/office/drawing/2014/main" id="{0F64AC6B-7788-BB49-924B-4F8B447F08B8}"/>
              </a:ext>
            </a:extLst>
          </p:cNvPr>
          <p:cNvPicPr>
            <a:picLocks noChangeAspect="1"/>
          </p:cNvPicPr>
          <p:nvPr/>
        </p:nvPicPr>
        <p:blipFill>
          <a:blip r:embed="rId2"/>
          <a:stretch>
            <a:fillRect/>
          </a:stretch>
        </p:blipFill>
        <p:spPr>
          <a:xfrm>
            <a:off x="1670050" y="1689100"/>
            <a:ext cx="5803900" cy="3479800"/>
          </a:xfrm>
          <a:prstGeom prst="rect">
            <a:avLst/>
          </a:prstGeom>
        </p:spPr>
      </p:pic>
    </p:spTree>
    <p:extLst>
      <p:ext uri="{BB962C8B-B14F-4D97-AF65-F5344CB8AC3E}">
        <p14:creationId xmlns:p14="http://schemas.microsoft.com/office/powerpoint/2010/main" val="3585109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639CBB-4A68-2547-8327-CDDC319BDE2D}"/>
              </a:ext>
            </a:extLst>
          </p:cNvPr>
          <p:cNvPicPr>
            <a:picLocks noChangeAspect="1"/>
          </p:cNvPicPr>
          <p:nvPr/>
        </p:nvPicPr>
        <p:blipFill>
          <a:blip r:embed="rId3"/>
          <a:stretch>
            <a:fillRect/>
          </a:stretch>
        </p:blipFill>
        <p:spPr>
          <a:xfrm>
            <a:off x="4470024" y="1089541"/>
            <a:ext cx="4597400" cy="4965700"/>
          </a:xfrm>
          <a:prstGeom prst="rect">
            <a:avLst/>
          </a:prstGeom>
        </p:spPr>
      </p:pic>
      <p:sp>
        <p:nvSpPr>
          <p:cNvPr id="2" name="Title 1"/>
          <p:cNvSpPr>
            <a:spLocks noGrp="1"/>
          </p:cNvSpPr>
          <p:nvPr>
            <p:ph type="title"/>
          </p:nvPr>
        </p:nvSpPr>
        <p:spPr/>
        <p:txBody>
          <a:bodyPr/>
          <a:lstStyle/>
          <a:p>
            <a:r>
              <a:rPr lang="en-US" dirty="0"/>
              <a:t>Temperature comparison</a:t>
            </a:r>
          </a:p>
        </p:txBody>
      </p:sp>
      <p:sp>
        <p:nvSpPr>
          <p:cNvPr id="3" name="Slide Number Placeholder 2"/>
          <p:cNvSpPr>
            <a:spLocks noGrp="1"/>
          </p:cNvSpPr>
          <p:nvPr>
            <p:ph type="sldNum" sz="quarter" idx="12"/>
          </p:nvPr>
        </p:nvSpPr>
        <p:spPr/>
        <p:txBody>
          <a:bodyPr/>
          <a:lstStyle/>
          <a:p>
            <a:fld id="{B7B38DF0-E28A-874B-A56B-51A33ED2EEB2}" type="slidenum">
              <a:rPr lang="en-US" smtClean="0"/>
              <a:t>27</a:t>
            </a:fld>
            <a:endParaRPr lang="en-US"/>
          </a:p>
        </p:txBody>
      </p:sp>
      <p:sp>
        <p:nvSpPr>
          <p:cNvPr id="5" name="TextBox 4"/>
          <p:cNvSpPr txBox="1"/>
          <p:nvPr/>
        </p:nvSpPr>
        <p:spPr>
          <a:xfrm>
            <a:off x="183006" y="2352139"/>
            <a:ext cx="4550983" cy="3416320"/>
          </a:xfrm>
          <a:prstGeom prst="rect">
            <a:avLst/>
          </a:prstGeom>
          <a:noFill/>
        </p:spPr>
        <p:txBody>
          <a:bodyPr wrap="none" rtlCol="0">
            <a:spAutoFit/>
          </a:bodyPr>
          <a:lstStyle/>
          <a:p>
            <a:r>
              <a:rPr lang="en-US" dirty="0"/>
              <a:t>A particular challenge is getting</a:t>
            </a:r>
          </a:p>
          <a:p>
            <a:r>
              <a:rPr lang="en-US" dirty="0"/>
              <a:t>	station elevation correct in complex</a:t>
            </a:r>
          </a:p>
          <a:p>
            <a:r>
              <a:rPr lang="en-US" dirty="0"/>
              <a:t>	terrain when the grid spacing is</a:t>
            </a:r>
          </a:p>
          <a:p>
            <a:r>
              <a:rPr lang="en-US" dirty="0"/>
              <a:t>	fairly coarse.  This impacts</a:t>
            </a:r>
          </a:p>
          <a:p>
            <a:r>
              <a:rPr lang="en-US" dirty="0"/>
              <a:t>	temperature most of all.</a:t>
            </a:r>
          </a:p>
          <a:p>
            <a:endParaRPr lang="en-US" dirty="0"/>
          </a:p>
          <a:p>
            <a:r>
              <a:rPr lang="en-US" dirty="0"/>
              <a:t>Could this be exacerbated by the</a:t>
            </a:r>
          </a:p>
          <a:p>
            <a:r>
              <a:rPr lang="en-US" dirty="0"/>
              <a:t>	western boundary being placed</a:t>
            </a:r>
          </a:p>
          <a:p>
            <a:r>
              <a:rPr lang="en-US" dirty="0"/>
              <a:t>	through the Rockies?</a:t>
            </a:r>
          </a:p>
          <a:p>
            <a:endParaRPr lang="en-US" dirty="0"/>
          </a:p>
          <a:p>
            <a:r>
              <a:rPr lang="en-US" dirty="0"/>
              <a:t>Could snow or land cover be mishandled?</a:t>
            </a:r>
          </a:p>
          <a:p>
            <a:r>
              <a:rPr lang="en-US" dirty="0"/>
              <a:t>Systematic radiation and/or cloudiness issues?</a:t>
            </a:r>
          </a:p>
        </p:txBody>
      </p:sp>
      <p:cxnSp>
        <p:nvCxnSpPr>
          <p:cNvPr id="7" name="Straight Arrow Connector 6"/>
          <p:cNvCxnSpPr/>
          <p:nvPr/>
        </p:nvCxnSpPr>
        <p:spPr>
          <a:xfrm>
            <a:off x="3449068" y="3405551"/>
            <a:ext cx="2352294" cy="89467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5112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Forecast T bias vs. observed T</a:t>
            </a:r>
          </a:p>
        </p:txBody>
      </p:sp>
      <p:sp>
        <p:nvSpPr>
          <p:cNvPr id="3" name="Slide Number Placeholder 2"/>
          <p:cNvSpPr>
            <a:spLocks noGrp="1"/>
          </p:cNvSpPr>
          <p:nvPr>
            <p:ph type="sldNum" sz="quarter" idx="12"/>
          </p:nvPr>
        </p:nvSpPr>
        <p:spPr/>
        <p:txBody>
          <a:bodyPr/>
          <a:lstStyle/>
          <a:p>
            <a:fld id="{B7B38DF0-E28A-874B-A56B-51A33ED2EEB2}" type="slidenum">
              <a:rPr lang="en-US" smtClean="0"/>
              <a:t>28</a:t>
            </a:fld>
            <a:endParaRPr lang="en-US"/>
          </a:p>
        </p:txBody>
      </p:sp>
      <p:pic>
        <p:nvPicPr>
          <p:cNvPr id="5" name="Picture 4">
            <a:extLst>
              <a:ext uri="{FF2B5EF4-FFF2-40B4-BE49-F238E27FC236}">
                <a16:creationId xmlns:a16="http://schemas.microsoft.com/office/drawing/2014/main" id="{4F768776-A83D-9245-826C-7783945CB7DD}"/>
              </a:ext>
            </a:extLst>
          </p:cNvPr>
          <p:cNvPicPr>
            <a:picLocks noChangeAspect="1"/>
          </p:cNvPicPr>
          <p:nvPr/>
        </p:nvPicPr>
        <p:blipFill>
          <a:blip r:embed="rId3"/>
          <a:stretch>
            <a:fillRect/>
          </a:stretch>
        </p:blipFill>
        <p:spPr>
          <a:xfrm>
            <a:off x="2012950" y="2044700"/>
            <a:ext cx="5118100" cy="2768600"/>
          </a:xfrm>
          <a:prstGeom prst="rect">
            <a:avLst/>
          </a:prstGeom>
        </p:spPr>
      </p:pic>
      <p:sp>
        <p:nvSpPr>
          <p:cNvPr id="6" name="TextBox 5">
            <a:extLst>
              <a:ext uri="{FF2B5EF4-FFF2-40B4-BE49-F238E27FC236}">
                <a16:creationId xmlns:a16="http://schemas.microsoft.com/office/drawing/2014/main" id="{48735A4C-B502-234A-BD25-0BF17DD69B74}"/>
              </a:ext>
            </a:extLst>
          </p:cNvPr>
          <p:cNvSpPr txBox="1"/>
          <p:nvPr/>
        </p:nvSpPr>
        <p:spPr>
          <a:xfrm>
            <a:off x="114818" y="6169580"/>
            <a:ext cx="8914363" cy="369332"/>
          </a:xfrm>
          <a:prstGeom prst="rect">
            <a:avLst/>
          </a:prstGeom>
          <a:noFill/>
        </p:spPr>
        <p:txBody>
          <a:bodyPr wrap="none" rtlCol="0">
            <a:spAutoFit/>
          </a:bodyPr>
          <a:lstStyle/>
          <a:p>
            <a:r>
              <a:rPr lang="en-US" dirty="0"/>
              <a:t>Unlike for wind speed, we do not see a systematic bias with respect to observed temperature</a:t>
            </a:r>
          </a:p>
        </p:txBody>
      </p:sp>
    </p:spTree>
    <p:extLst>
      <p:ext uri="{BB962C8B-B14F-4D97-AF65-F5344CB8AC3E}">
        <p14:creationId xmlns:p14="http://schemas.microsoft.com/office/powerpoint/2010/main" val="2966848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0278B2-7B08-0A40-B7AB-BE056B7CCCD4}"/>
              </a:ext>
            </a:extLst>
          </p:cNvPr>
          <p:cNvSpPr>
            <a:spLocks noGrp="1"/>
          </p:cNvSpPr>
          <p:nvPr>
            <p:ph type="ctrTitle"/>
          </p:nvPr>
        </p:nvSpPr>
        <p:spPr/>
        <p:txBody>
          <a:bodyPr/>
          <a:lstStyle/>
          <a:p>
            <a:r>
              <a:rPr lang="en-US" dirty="0"/>
              <a:t>[end]</a:t>
            </a:r>
          </a:p>
        </p:txBody>
      </p:sp>
      <p:sp>
        <p:nvSpPr>
          <p:cNvPr id="5" name="Subtitle 4">
            <a:extLst>
              <a:ext uri="{FF2B5EF4-FFF2-40B4-BE49-F238E27FC236}">
                <a16:creationId xmlns:a16="http://schemas.microsoft.com/office/drawing/2014/main" id="{2F8CDF8D-C797-8A44-9392-0B9A62D32D4C}"/>
              </a:ext>
            </a:extLst>
          </p:cNvPr>
          <p:cNvSpPr>
            <a:spLocks noGrp="1"/>
          </p:cNvSpPr>
          <p:nvPr>
            <p:ph type="subTitle" idx="1"/>
          </p:nvPr>
        </p:nvSpPr>
        <p:spPr/>
        <p:txBody>
          <a:bodyPr/>
          <a:lstStyle/>
          <a:p>
            <a:endParaRPr lang="en-US"/>
          </a:p>
        </p:txBody>
      </p:sp>
      <p:sp>
        <p:nvSpPr>
          <p:cNvPr id="3" name="Slide Number Placeholder 2">
            <a:extLst>
              <a:ext uri="{FF2B5EF4-FFF2-40B4-BE49-F238E27FC236}">
                <a16:creationId xmlns:a16="http://schemas.microsoft.com/office/drawing/2014/main" id="{631A8EC9-FFA2-8144-89B4-700F62E6DA54}"/>
              </a:ext>
            </a:extLst>
          </p:cNvPr>
          <p:cNvSpPr>
            <a:spLocks noGrp="1"/>
          </p:cNvSpPr>
          <p:nvPr>
            <p:ph type="sldNum" sz="quarter" idx="12"/>
          </p:nvPr>
        </p:nvSpPr>
        <p:spPr/>
        <p:txBody>
          <a:bodyPr/>
          <a:lstStyle/>
          <a:p>
            <a:fld id="{B7B38DF0-E28A-874B-A56B-51A33ED2EEB2}" type="slidenum">
              <a:rPr lang="en-US" smtClean="0"/>
              <a:t>29</a:t>
            </a:fld>
            <a:endParaRPr lang="en-US"/>
          </a:p>
        </p:txBody>
      </p:sp>
    </p:spTree>
    <p:extLst>
      <p:ext uri="{BB962C8B-B14F-4D97-AF65-F5344CB8AC3E}">
        <p14:creationId xmlns:p14="http://schemas.microsoft.com/office/powerpoint/2010/main" val="1482582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dirty="0">
                <a:hlinkClick r:id="rId2"/>
              </a:rPr>
              <a:t>MET website</a:t>
            </a:r>
            <a:endParaRPr lang="en-US" dirty="0"/>
          </a:p>
          <a:p>
            <a:r>
              <a:rPr lang="en-US" dirty="0">
                <a:hlinkClick r:id="rId3"/>
              </a:rPr>
              <a:t>UPP Users Guide (version 4)</a:t>
            </a:r>
            <a:r>
              <a:rPr lang="en-US" dirty="0"/>
              <a:t> (PDF)</a:t>
            </a:r>
          </a:p>
          <a:p>
            <a:r>
              <a:rPr lang="en-US" dirty="0">
                <a:hlinkClick r:id="rId4"/>
              </a:rPr>
              <a:t>ASOS home page</a:t>
            </a:r>
            <a:endParaRPr lang="en-US" dirty="0"/>
          </a:p>
          <a:p>
            <a:r>
              <a:rPr lang="en-US" dirty="0">
                <a:hlinkClick r:id="rId5"/>
              </a:rPr>
              <a:t>MADIS data web portal</a:t>
            </a:r>
            <a:endParaRPr lang="en-US" dirty="0"/>
          </a:p>
        </p:txBody>
      </p:sp>
      <p:sp>
        <p:nvSpPr>
          <p:cNvPr id="4" name="Slide Number Placeholder 3"/>
          <p:cNvSpPr>
            <a:spLocks noGrp="1"/>
          </p:cNvSpPr>
          <p:nvPr>
            <p:ph type="sldNum" sz="quarter" idx="12"/>
          </p:nvPr>
        </p:nvSpPr>
        <p:spPr/>
        <p:txBody>
          <a:bodyPr/>
          <a:lstStyle/>
          <a:p>
            <a:fld id="{B7B38DF0-E28A-874B-A56B-51A33ED2EEB2}" type="slidenum">
              <a:rPr lang="en-US" smtClean="0"/>
              <a:t>3</a:t>
            </a:fld>
            <a:endParaRPr lang="en-US"/>
          </a:p>
        </p:txBody>
      </p:sp>
      <p:sp>
        <p:nvSpPr>
          <p:cNvPr id="5" name="TextBox 4">
            <a:extLst>
              <a:ext uri="{FF2B5EF4-FFF2-40B4-BE49-F238E27FC236}">
                <a16:creationId xmlns:a16="http://schemas.microsoft.com/office/drawing/2014/main" id="{A74E598B-7E55-DD4C-B44A-FF8C2B4DD57B}"/>
              </a:ext>
            </a:extLst>
          </p:cNvPr>
          <p:cNvSpPr txBox="1"/>
          <p:nvPr/>
        </p:nvSpPr>
        <p:spPr>
          <a:xfrm>
            <a:off x="257577" y="6126163"/>
            <a:ext cx="7018396" cy="646331"/>
          </a:xfrm>
          <a:prstGeom prst="rect">
            <a:avLst/>
          </a:prstGeom>
          <a:noFill/>
        </p:spPr>
        <p:txBody>
          <a:bodyPr wrap="none" rtlCol="0">
            <a:spAutoFit/>
          </a:bodyPr>
          <a:lstStyle/>
          <a:p>
            <a:r>
              <a:rPr lang="en-US" dirty="0"/>
              <a:t>MET has advanced to version 9.1 at this time, and UPP is at version 9.0.1. </a:t>
            </a:r>
          </a:p>
          <a:p>
            <a:r>
              <a:rPr lang="en-US" dirty="0"/>
              <a:t>We are not using the most recent versions.</a:t>
            </a:r>
          </a:p>
        </p:txBody>
      </p:sp>
      <p:sp>
        <p:nvSpPr>
          <p:cNvPr id="6" name="TextBox 5">
            <a:extLst>
              <a:ext uri="{FF2B5EF4-FFF2-40B4-BE49-F238E27FC236}">
                <a16:creationId xmlns:a16="http://schemas.microsoft.com/office/drawing/2014/main" id="{56379C8B-5AFC-EF40-9CC7-523820D3DE9B}"/>
              </a:ext>
            </a:extLst>
          </p:cNvPr>
          <p:cNvSpPr txBox="1"/>
          <p:nvPr/>
        </p:nvSpPr>
        <p:spPr>
          <a:xfrm>
            <a:off x="5469467" y="3203198"/>
            <a:ext cx="2278572" cy="461665"/>
          </a:xfrm>
          <a:prstGeom prst="rect">
            <a:avLst/>
          </a:prstGeom>
          <a:noFill/>
        </p:spPr>
        <p:txBody>
          <a:bodyPr wrap="none" rtlCol="0">
            <a:spAutoFit/>
          </a:bodyPr>
          <a:lstStyle/>
          <a:p>
            <a:r>
              <a:rPr lang="en-US" sz="1200" i="1" dirty="0"/>
              <a:t>For your information,</a:t>
            </a:r>
          </a:p>
          <a:p>
            <a:r>
              <a:rPr lang="en-US" sz="1200" dirty="0"/>
              <a:t> we will not need to access these</a:t>
            </a:r>
            <a:endParaRPr lang="en-US" dirty="0"/>
          </a:p>
        </p:txBody>
      </p:sp>
      <p:sp>
        <p:nvSpPr>
          <p:cNvPr id="7" name="Right Brace 6">
            <a:extLst>
              <a:ext uri="{FF2B5EF4-FFF2-40B4-BE49-F238E27FC236}">
                <a16:creationId xmlns:a16="http://schemas.microsoft.com/office/drawing/2014/main" id="{56EFCB34-6683-864E-863B-FBCC78E4324D}"/>
              </a:ext>
            </a:extLst>
          </p:cNvPr>
          <p:cNvSpPr/>
          <p:nvPr/>
        </p:nvSpPr>
        <p:spPr>
          <a:xfrm>
            <a:off x="4989689" y="2954863"/>
            <a:ext cx="383822" cy="89464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15836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fontScale="77500" lnSpcReduction="20000"/>
          </a:bodyPr>
          <a:lstStyle/>
          <a:p>
            <a:r>
              <a:rPr lang="en-US" dirty="0"/>
              <a:t>Compare available ASOS observations to WRF simulation, including</a:t>
            </a:r>
          </a:p>
          <a:p>
            <a:pPr lvl="1"/>
            <a:r>
              <a:rPr lang="en-US" dirty="0"/>
              <a:t>Temperature, dew point and humidity at 2 m AGL</a:t>
            </a:r>
          </a:p>
          <a:p>
            <a:pPr lvl="1"/>
            <a:r>
              <a:rPr lang="en-US" dirty="0"/>
              <a:t>Wind speed, nominally at 10 m AGL</a:t>
            </a:r>
          </a:p>
          <a:p>
            <a:pPr lvl="2"/>
            <a:r>
              <a:rPr lang="en-US" dirty="0">
                <a:solidFill>
                  <a:schemeClr val="bg1">
                    <a:lumMod val="65000"/>
                  </a:schemeClr>
                </a:solidFill>
              </a:rPr>
              <a:t>(some ASOS wind towers not at 10 m or 33’)</a:t>
            </a:r>
          </a:p>
          <a:p>
            <a:r>
              <a:rPr lang="en-US" dirty="0"/>
              <a:t>ASOS observations acquired from MADIS in METAR format</a:t>
            </a:r>
          </a:p>
          <a:p>
            <a:pPr lvl="1"/>
            <a:r>
              <a:rPr lang="en-US" dirty="0">
                <a:solidFill>
                  <a:schemeClr val="bg1">
                    <a:lumMod val="65000"/>
                  </a:schemeClr>
                </a:solidFill>
              </a:rPr>
              <a:t>ASOS METAR forces light winds (&lt;1.5 m/s, 2.9 kt, 3.36 mph, 5.4 </a:t>
            </a:r>
            <a:r>
              <a:rPr lang="en-US" dirty="0" err="1">
                <a:solidFill>
                  <a:schemeClr val="bg1">
                    <a:lumMod val="65000"/>
                  </a:schemeClr>
                </a:solidFill>
              </a:rPr>
              <a:t>kmh</a:t>
            </a:r>
            <a:r>
              <a:rPr lang="en-US" dirty="0">
                <a:solidFill>
                  <a:schemeClr val="bg1">
                    <a:lumMod val="65000"/>
                  </a:schemeClr>
                </a:solidFill>
              </a:rPr>
              <a:t>) to </a:t>
            </a:r>
            <a:r>
              <a:rPr lang="en-US" b="1" dirty="0">
                <a:solidFill>
                  <a:schemeClr val="bg1">
                    <a:lumMod val="65000"/>
                  </a:schemeClr>
                </a:solidFill>
              </a:rPr>
              <a:t>zero</a:t>
            </a:r>
            <a:r>
              <a:rPr lang="en-US" dirty="0">
                <a:solidFill>
                  <a:schemeClr val="bg1">
                    <a:lumMod val="65000"/>
                  </a:schemeClr>
                </a:solidFill>
              </a:rPr>
              <a:t> and only intermittently reports gusts (cf. Fovell and Gallagher 2018).  True for AWOS METARs as well.</a:t>
            </a:r>
          </a:p>
          <a:p>
            <a:r>
              <a:rPr lang="en-US" dirty="0"/>
              <a:t>Network-averaged analysis will show WRF model skill overall</a:t>
            </a:r>
          </a:p>
          <a:p>
            <a:r>
              <a:rPr lang="en-US" dirty="0"/>
              <a:t>Station-based analysis will help identify problems with the model (and the observations!)</a:t>
            </a:r>
          </a:p>
          <a:p>
            <a:endParaRPr lang="en-US" dirty="0"/>
          </a:p>
        </p:txBody>
      </p:sp>
      <p:sp>
        <p:nvSpPr>
          <p:cNvPr id="4" name="Slide Number Placeholder 3"/>
          <p:cNvSpPr>
            <a:spLocks noGrp="1"/>
          </p:cNvSpPr>
          <p:nvPr>
            <p:ph type="sldNum" sz="quarter" idx="12"/>
          </p:nvPr>
        </p:nvSpPr>
        <p:spPr/>
        <p:txBody>
          <a:bodyPr/>
          <a:lstStyle/>
          <a:p>
            <a:fld id="{B7B38DF0-E28A-874B-A56B-51A33ED2EEB2}" type="slidenum">
              <a:rPr lang="en-US" smtClean="0"/>
              <a:t>4</a:t>
            </a:fld>
            <a:endParaRPr lang="en-US"/>
          </a:p>
        </p:txBody>
      </p:sp>
    </p:spTree>
    <p:extLst>
      <p:ext uri="{BB962C8B-B14F-4D97-AF65-F5344CB8AC3E}">
        <p14:creationId xmlns:p14="http://schemas.microsoft.com/office/powerpoint/2010/main" val="2364680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Part 1: Network-averaged analysis</a:t>
            </a:r>
          </a:p>
        </p:txBody>
      </p:sp>
      <p:sp>
        <p:nvSpPr>
          <p:cNvPr id="5" name="Subtitle 4"/>
          <p:cNvSpPr>
            <a:spLocks noGrp="1"/>
          </p:cNvSpPr>
          <p:nvPr>
            <p:ph type="subTitle" idx="1"/>
          </p:nvPr>
        </p:nvSpPr>
        <p:spPr/>
        <p:txBody>
          <a:bodyPr/>
          <a:lstStyle/>
          <a:p>
            <a:r>
              <a:rPr lang="en-US" dirty="0"/>
              <a:t>See script for required actions</a:t>
            </a:r>
          </a:p>
        </p:txBody>
      </p:sp>
      <p:sp>
        <p:nvSpPr>
          <p:cNvPr id="2" name="Slide Number Placeholder 1"/>
          <p:cNvSpPr>
            <a:spLocks noGrp="1"/>
          </p:cNvSpPr>
          <p:nvPr>
            <p:ph type="sldNum" sz="quarter" idx="12"/>
          </p:nvPr>
        </p:nvSpPr>
        <p:spPr/>
        <p:txBody>
          <a:bodyPr/>
          <a:lstStyle/>
          <a:p>
            <a:fld id="{B7B38DF0-E28A-874B-A56B-51A33ED2EEB2}" type="slidenum">
              <a:rPr lang="en-US" smtClean="0"/>
              <a:t>5</a:t>
            </a:fld>
            <a:endParaRPr lang="en-US"/>
          </a:p>
        </p:txBody>
      </p:sp>
    </p:spTree>
    <p:extLst>
      <p:ext uri="{BB962C8B-B14F-4D97-AF65-F5344CB8AC3E}">
        <p14:creationId xmlns:p14="http://schemas.microsoft.com/office/powerpoint/2010/main" val="4176241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for Part 1</a:t>
            </a:r>
          </a:p>
        </p:txBody>
      </p:sp>
      <p:sp>
        <p:nvSpPr>
          <p:cNvPr id="3" name="Content Placeholder 2"/>
          <p:cNvSpPr>
            <a:spLocks noGrp="1"/>
          </p:cNvSpPr>
          <p:nvPr>
            <p:ph idx="1"/>
          </p:nvPr>
        </p:nvSpPr>
        <p:spPr/>
        <p:txBody>
          <a:bodyPr>
            <a:normAutofit fontScale="92500"/>
          </a:bodyPr>
          <a:lstStyle/>
          <a:p>
            <a:r>
              <a:rPr lang="en-US" dirty="0" err="1"/>
              <a:t>Unipost</a:t>
            </a:r>
            <a:r>
              <a:rPr lang="en-US" dirty="0"/>
              <a:t> (Unified Post Processor or UPP)</a:t>
            </a:r>
          </a:p>
          <a:p>
            <a:pPr lvl="1"/>
            <a:r>
              <a:rPr lang="en-US" dirty="0"/>
              <a:t>Unpacks WRF output files into GRIB1 format</a:t>
            </a:r>
          </a:p>
          <a:p>
            <a:pPr lvl="1"/>
            <a:r>
              <a:rPr lang="en-US" dirty="0"/>
              <a:t>Operates on selected domains (if doing nesting)</a:t>
            </a:r>
          </a:p>
          <a:p>
            <a:r>
              <a:rPr lang="en-US" dirty="0" err="1"/>
              <a:t>PointStat</a:t>
            </a:r>
            <a:r>
              <a:rPr lang="en-US" dirty="0"/>
              <a:t> tool (MET)</a:t>
            </a:r>
          </a:p>
          <a:p>
            <a:pPr lvl="1"/>
            <a:r>
              <a:rPr lang="en-US" dirty="0"/>
              <a:t>Interpolates model fields to locations of observations derived from MADIS database for comparison</a:t>
            </a:r>
          </a:p>
          <a:p>
            <a:r>
              <a:rPr lang="en-US" dirty="0"/>
              <a:t>Principal subdirectories:</a:t>
            </a:r>
          </a:p>
          <a:p>
            <a:pPr lvl="1"/>
            <a:r>
              <a:rPr lang="en-US" sz="2600" dirty="0" err="1">
                <a:latin typeface="Courier"/>
                <a:cs typeface="Courier"/>
              </a:rPr>
              <a:t>wrfprd</a:t>
            </a:r>
            <a:r>
              <a:rPr lang="en-US" sz="2600" dirty="0"/>
              <a:t> </a:t>
            </a:r>
            <a:r>
              <a:rPr lang="en-US" dirty="0"/>
              <a:t>: where WRF model output resides</a:t>
            </a:r>
          </a:p>
          <a:p>
            <a:pPr lvl="1"/>
            <a:r>
              <a:rPr lang="en-US" sz="2600" dirty="0" err="1">
                <a:latin typeface="Courier"/>
                <a:cs typeface="Courier"/>
              </a:rPr>
              <a:t>postprd</a:t>
            </a:r>
            <a:r>
              <a:rPr lang="en-US" sz="2600" dirty="0"/>
              <a:t> </a:t>
            </a:r>
            <a:r>
              <a:rPr lang="en-US" dirty="0"/>
              <a:t>: where output from UPP/MET are stored</a:t>
            </a:r>
          </a:p>
        </p:txBody>
      </p:sp>
      <p:sp>
        <p:nvSpPr>
          <p:cNvPr id="4" name="Slide Number Placeholder 3"/>
          <p:cNvSpPr>
            <a:spLocks noGrp="1"/>
          </p:cNvSpPr>
          <p:nvPr>
            <p:ph type="sldNum" sz="quarter" idx="12"/>
          </p:nvPr>
        </p:nvSpPr>
        <p:spPr/>
        <p:txBody>
          <a:bodyPr/>
          <a:lstStyle/>
          <a:p>
            <a:fld id="{B7B38DF0-E28A-874B-A56B-51A33ED2EEB2}" type="slidenum">
              <a:rPr lang="en-US" smtClean="0"/>
              <a:t>6</a:t>
            </a:fld>
            <a:endParaRPr lang="en-US"/>
          </a:p>
        </p:txBody>
      </p:sp>
    </p:spTree>
    <p:extLst>
      <p:ext uri="{BB962C8B-B14F-4D97-AF65-F5344CB8AC3E}">
        <p14:creationId xmlns:p14="http://schemas.microsoft.com/office/powerpoint/2010/main" val="1571092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Scripts for Part 1</a:t>
            </a:r>
          </a:p>
        </p:txBody>
      </p:sp>
      <p:sp>
        <p:nvSpPr>
          <p:cNvPr id="3" name="Content Placeholder 2"/>
          <p:cNvSpPr>
            <a:spLocks noGrp="1"/>
          </p:cNvSpPr>
          <p:nvPr>
            <p:ph idx="1"/>
          </p:nvPr>
        </p:nvSpPr>
        <p:spPr/>
        <p:txBody>
          <a:bodyPr>
            <a:normAutofit fontScale="85000" lnSpcReduction="20000"/>
          </a:bodyPr>
          <a:lstStyle/>
          <a:p>
            <a:r>
              <a:rPr lang="en-US" sz="2800" dirty="0" err="1">
                <a:latin typeface="Courier"/>
                <a:cs typeface="Courier"/>
              </a:rPr>
              <a:t>run_unipost_frames</a:t>
            </a:r>
            <a:endParaRPr lang="en-US" dirty="0">
              <a:latin typeface="Courier"/>
              <a:cs typeface="Courier"/>
            </a:endParaRPr>
          </a:p>
          <a:p>
            <a:pPr lvl="1"/>
            <a:r>
              <a:rPr lang="en-US" dirty="0"/>
              <a:t>A bash shell script that calls UPP program </a:t>
            </a:r>
            <a:r>
              <a:rPr lang="en-US" sz="2600" dirty="0" err="1">
                <a:latin typeface="Courier"/>
                <a:cs typeface="Courier"/>
              </a:rPr>
              <a:t>unipost.exe</a:t>
            </a:r>
            <a:endParaRPr lang="en-US" dirty="0">
              <a:latin typeface="Courier"/>
              <a:cs typeface="Courier"/>
            </a:endParaRPr>
          </a:p>
          <a:p>
            <a:pPr lvl="1"/>
            <a:r>
              <a:rPr lang="en-US" dirty="0"/>
              <a:t>Output: </a:t>
            </a:r>
            <a:r>
              <a:rPr lang="en-US" sz="2600" dirty="0">
                <a:latin typeface="Courier"/>
                <a:cs typeface="Courier"/>
              </a:rPr>
              <a:t>WRFPRS*</a:t>
            </a:r>
            <a:r>
              <a:rPr lang="en-US" dirty="0"/>
              <a:t> and </a:t>
            </a:r>
            <a:r>
              <a:rPr lang="en-US" sz="2600" dirty="0" err="1">
                <a:latin typeface="Courier"/>
                <a:cs typeface="Courier"/>
              </a:rPr>
              <a:t>wrfprs</a:t>
            </a:r>
            <a:r>
              <a:rPr lang="en-US" sz="2600" dirty="0">
                <a:latin typeface="Courier"/>
                <a:cs typeface="Courier"/>
              </a:rPr>
              <a:t>*</a:t>
            </a:r>
            <a:r>
              <a:rPr lang="en-US" dirty="0"/>
              <a:t> files in </a:t>
            </a:r>
            <a:r>
              <a:rPr lang="en-US" sz="2600" dirty="0" err="1">
                <a:latin typeface="Courier"/>
                <a:cs typeface="Courier"/>
              </a:rPr>
              <a:t>postprd</a:t>
            </a:r>
            <a:r>
              <a:rPr lang="en-US" sz="2600" dirty="0">
                <a:latin typeface="Courier"/>
                <a:cs typeface="Courier"/>
              </a:rPr>
              <a:t>/</a:t>
            </a:r>
            <a:endParaRPr lang="en-US" dirty="0">
              <a:latin typeface="Courier"/>
              <a:cs typeface="Courier"/>
            </a:endParaRPr>
          </a:p>
          <a:p>
            <a:r>
              <a:rPr lang="en-US" sz="2800" dirty="0">
                <a:latin typeface="Courier"/>
                <a:cs typeface="Courier"/>
              </a:rPr>
              <a:t>MET6_run_ASCII2_ASOS.sh</a:t>
            </a:r>
            <a:endParaRPr lang="en-US" dirty="0">
              <a:latin typeface="Courier"/>
              <a:cs typeface="Courier"/>
            </a:endParaRPr>
          </a:p>
          <a:p>
            <a:pPr lvl="1"/>
            <a:r>
              <a:rPr lang="en-US" dirty="0"/>
              <a:t>A bash shell script that invokes MET’s </a:t>
            </a:r>
            <a:r>
              <a:rPr lang="en-US" dirty="0" err="1"/>
              <a:t>PointStat</a:t>
            </a:r>
            <a:r>
              <a:rPr lang="en-US" dirty="0"/>
              <a:t> tool</a:t>
            </a:r>
          </a:p>
          <a:p>
            <a:pPr lvl="1"/>
            <a:r>
              <a:rPr lang="en-US" dirty="0"/>
              <a:t>Output: </a:t>
            </a:r>
            <a:r>
              <a:rPr lang="en-US" sz="2600" dirty="0" err="1">
                <a:latin typeface="Courier"/>
                <a:cs typeface="Courier"/>
              </a:rPr>
              <a:t>point_stat</a:t>
            </a:r>
            <a:r>
              <a:rPr lang="en-US" sz="2600" dirty="0">
                <a:latin typeface="Courier"/>
                <a:cs typeface="Courier"/>
              </a:rPr>
              <a:t>*</a:t>
            </a:r>
            <a:r>
              <a:rPr lang="en-US" dirty="0"/>
              <a:t> files in </a:t>
            </a:r>
            <a:r>
              <a:rPr lang="en-US" sz="2600" dirty="0" err="1">
                <a:latin typeface="Courier"/>
                <a:cs typeface="Courier"/>
              </a:rPr>
              <a:t>postprd</a:t>
            </a:r>
            <a:r>
              <a:rPr lang="en-US" sz="2600" dirty="0">
                <a:latin typeface="Courier"/>
                <a:cs typeface="Courier"/>
              </a:rPr>
              <a:t>/</a:t>
            </a:r>
            <a:endParaRPr lang="en-US" dirty="0">
              <a:latin typeface="Courier"/>
              <a:cs typeface="Courier"/>
            </a:endParaRPr>
          </a:p>
          <a:p>
            <a:r>
              <a:rPr lang="en-US" sz="2800" dirty="0" err="1">
                <a:latin typeface="Courier"/>
                <a:cs typeface="Courier"/>
              </a:rPr>
              <a:t>network_plots.sh</a:t>
            </a:r>
            <a:endParaRPr lang="en-US" dirty="0">
              <a:latin typeface="Courier"/>
              <a:cs typeface="Courier"/>
            </a:endParaRPr>
          </a:p>
          <a:p>
            <a:pPr lvl="1"/>
            <a:r>
              <a:rPr lang="en-US" dirty="0"/>
              <a:t>A bash shell script that extracts average forecast and observation values for several variables (via </a:t>
            </a:r>
            <a:r>
              <a:rPr lang="en-US" sz="2400" dirty="0" err="1">
                <a:latin typeface="Courier"/>
                <a:cs typeface="Courier"/>
              </a:rPr>
              <a:t>plot_met.sh</a:t>
            </a:r>
            <a:r>
              <a:rPr lang="en-US" dirty="0"/>
              <a:t>) from the </a:t>
            </a:r>
            <a:r>
              <a:rPr lang="en-US" sz="2600" dirty="0" err="1">
                <a:latin typeface="Courier"/>
                <a:cs typeface="Courier"/>
              </a:rPr>
              <a:t>point_stat</a:t>
            </a:r>
            <a:r>
              <a:rPr lang="en-US" sz="2600" dirty="0">
                <a:latin typeface="Courier"/>
                <a:cs typeface="Courier"/>
              </a:rPr>
              <a:t>*</a:t>
            </a:r>
            <a:r>
              <a:rPr lang="en-US" sz="2600" dirty="0"/>
              <a:t> </a:t>
            </a:r>
            <a:r>
              <a:rPr lang="en-US" dirty="0"/>
              <a:t>files</a:t>
            </a:r>
          </a:p>
          <a:p>
            <a:r>
              <a:rPr lang="en-US" sz="2800" dirty="0">
                <a:latin typeface="Courier"/>
                <a:cs typeface="Courier"/>
              </a:rPr>
              <a:t>read_output3.py</a:t>
            </a:r>
          </a:p>
          <a:p>
            <a:pPr lvl="1"/>
            <a:r>
              <a:rPr lang="en-US" dirty="0"/>
              <a:t>Plots output generated by </a:t>
            </a:r>
            <a:r>
              <a:rPr lang="en-US" sz="2600" dirty="0" err="1">
                <a:latin typeface="Courier"/>
                <a:cs typeface="Courier"/>
              </a:rPr>
              <a:t>network_plots.sh</a:t>
            </a:r>
            <a:endParaRPr lang="en-US" dirty="0">
              <a:latin typeface="Courier"/>
              <a:cs typeface="Courier"/>
            </a:endParaRPr>
          </a:p>
        </p:txBody>
      </p:sp>
      <p:sp>
        <p:nvSpPr>
          <p:cNvPr id="4" name="Slide Number Placeholder 3"/>
          <p:cNvSpPr>
            <a:spLocks noGrp="1"/>
          </p:cNvSpPr>
          <p:nvPr>
            <p:ph type="sldNum" sz="quarter" idx="12"/>
          </p:nvPr>
        </p:nvSpPr>
        <p:spPr/>
        <p:txBody>
          <a:bodyPr/>
          <a:lstStyle/>
          <a:p>
            <a:fld id="{B7B38DF0-E28A-874B-A56B-51A33ED2EEB2}" type="slidenum">
              <a:rPr lang="en-US" smtClean="0"/>
              <a:t>7</a:t>
            </a:fld>
            <a:endParaRPr lang="en-US"/>
          </a:p>
        </p:txBody>
      </p:sp>
    </p:spTree>
    <p:extLst>
      <p:ext uri="{BB962C8B-B14F-4D97-AF65-F5344CB8AC3E}">
        <p14:creationId xmlns:p14="http://schemas.microsoft.com/office/powerpoint/2010/main" val="512164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Unipost</a:t>
            </a:r>
            <a:endParaRPr lang="en-US" dirty="0"/>
          </a:p>
        </p:txBody>
      </p:sp>
      <p:sp>
        <p:nvSpPr>
          <p:cNvPr id="3" name="Content Placeholder 2"/>
          <p:cNvSpPr>
            <a:spLocks noGrp="1"/>
          </p:cNvSpPr>
          <p:nvPr>
            <p:ph idx="1"/>
          </p:nvPr>
        </p:nvSpPr>
        <p:spPr/>
        <p:txBody>
          <a:bodyPr>
            <a:normAutofit/>
          </a:bodyPr>
          <a:lstStyle/>
          <a:p>
            <a:r>
              <a:rPr lang="en-US" b="1" dirty="0"/>
              <a:t>See script for actions required</a:t>
            </a:r>
          </a:p>
          <a:p>
            <a:r>
              <a:rPr lang="en-US" dirty="0"/>
              <a:t>Execute </a:t>
            </a:r>
            <a:r>
              <a:rPr lang="en-US" sz="2800" dirty="0" err="1">
                <a:latin typeface="Courier"/>
                <a:cs typeface="Courier"/>
              </a:rPr>
              <a:t>run_unipost_frames</a:t>
            </a:r>
            <a:endParaRPr lang="en-US" dirty="0">
              <a:latin typeface="Courier"/>
              <a:cs typeface="Courier"/>
            </a:endParaRPr>
          </a:p>
          <a:p>
            <a:pPr lvl="1"/>
            <a:r>
              <a:rPr lang="en-US" u="sng" dirty="0"/>
              <a:t>These lines may/will need attention in future</a:t>
            </a:r>
            <a:r>
              <a:rPr lang="en-US" dirty="0"/>
              <a:t>:</a:t>
            </a:r>
          </a:p>
          <a:p>
            <a:endParaRPr lang="en-US" dirty="0"/>
          </a:p>
          <a:p>
            <a:pPr marL="457200" lvl="1" indent="0">
              <a:buNone/>
            </a:pPr>
            <a:endParaRPr lang="en-US" dirty="0"/>
          </a:p>
          <a:p>
            <a:pPr marL="457200" lvl="1" indent="0">
              <a:buNone/>
            </a:pPr>
            <a:endParaRPr lang="en-US" dirty="0"/>
          </a:p>
          <a:p>
            <a:pPr marL="57150" indent="0">
              <a:buNone/>
            </a:pPr>
            <a:r>
              <a:rPr lang="en-US" dirty="0"/>
              <a:t> </a:t>
            </a:r>
          </a:p>
        </p:txBody>
      </p:sp>
      <p:sp>
        <p:nvSpPr>
          <p:cNvPr id="5" name="TextBox 4"/>
          <p:cNvSpPr txBox="1"/>
          <p:nvPr/>
        </p:nvSpPr>
        <p:spPr>
          <a:xfrm>
            <a:off x="457200" y="3810000"/>
            <a:ext cx="3924760" cy="2031325"/>
          </a:xfrm>
          <a:prstGeom prst="rect">
            <a:avLst/>
          </a:prstGeom>
          <a:noFill/>
        </p:spPr>
        <p:txBody>
          <a:bodyPr wrap="none" rtlCol="0">
            <a:spAutoFit/>
          </a:bodyPr>
          <a:lstStyle/>
          <a:p>
            <a:r>
              <a:rPr lang="en-US" dirty="0">
                <a:latin typeface="Courier"/>
                <a:cs typeface="Courier"/>
              </a:rPr>
              <a:t>export </a:t>
            </a:r>
            <a:r>
              <a:rPr lang="en-US" dirty="0" err="1">
                <a:latin typeface="Courier"/>
                <a:cs typeface="Courier"/>
              </a:rPr>
              <a:t>startdate</a:t>
            </a:r>
            <a:r>
              <a:rPr lang="en-US" dirty="0">
                <a:latin typeface="Courier"/>
                <a:cs typeface="Courier"/>
              </a:rPr>
              <a:t>=</a:t>
            </a:r>
            <a:r>
              <a:rPr lang="en-US" b="1" dirty="0">
                <a:solidFill>
                  <a:srgbClr val="FF0000"/>
                </a:solidFill>
                <a:latin typeface="Courier"/>
                <a:cs typeface="Courier"/>
              </a:rPr>
              <a:t>2016031300</a:t>
            </a:r>
          </a:p>
          <a:p>
            <a:endParaRPr lang="en-US" dirty="0">
              <a:latin typeface="Courier"/>
              <a:cs typeface="Courier"/>
            </a:endParaRPr>
          </a:p>
          <a:p>
            <a:r>
              <a:rPr lang="en-US" dirty="0">
                <a:latin typeface="Courier"/>
                <a:cs typeface="Courier"/>
              </a:rPr>
              <a:t>export </a:t>
            </a:r>
            <a:r>
              <a:rPr lang="en-US" dirty="0" err="1">
                <a:latin typeface="Courier"/>
                <a:cs typeface="Courier"/>
              </a:rPr>
              <a:t>fhr</a:t>
            </a:r>
            <a:r>
              <a:rPr lang="en-US" dirty="0">
                <a:latin typeface="Courier"/>
                <a:cs typeface="Courier"/>
              </a:rPr>
              <a:t>=00</a:t>
            </a:r>
          </a:p>
          <a:p>
            <a:r>
              <a:rPr lang="en-US" dirty="0">
                <a:latin typeface="Courier"/>
                <a:cs typeface="Courier"/>
              </a:rPr>
              <a:t>export </a:t>
            </a:r>
            <a:r>
              <a:rPr lang="en-US" dirty="0" err="1">
                <a:latin typeface="Courier"/>
                <a:cs typeface="Courier"/>
              </a:rPr>
              <a:t>lastfhr</a:t>
            </a:r>
            <a:r>
              <a:rPr lang="en-US" dirty="0">
                <a:latin typeface="Courier"/>
                <a:cs typeface="Courier"/>
              </a:rPr>
              <a:t>=48</a:t>
            </a:r>
          </a:p>
          <a:p>
            <a:r>
              <a:rPr lang="en-US" dirty="0">
                <a:latin typeface="Courier"/>
                <a:cs typeface="Courier"/>
              </a:rPr>
              <a:t>export </a:t>
            </a:r>
            <a:r>
              <a:rPr lang="en-US" dirty="0" err="1">
                <a:latin typeface="Courier"/>
                <a:cs typeface="Courier"/>
              </a:rPr>
              <a:t>incrementhr</a:t>
            </a:r>
            <a:r>
              <a:rPr lang="en-US" dirty="0">
                <a:latin typeface="Courier"/>
                <a:cs typeface="Courier"/>
              </a:rPr>
              <a:t>=01</a:t>
            </a:r>
          </a:p>
          <a:p>
            <a:endParaRPr lang="en-US" dirty="0">
              <a:latin typeface="Courier"/>
              <a:cs typeface="Courier"/>
            </a:endParaRPr>
          </a:p>
          <a:p>
            <a:r>
              <a:rPr lang="en-US" dirty="0">
                <a:latin typeface="Courier"/>
                <a:cs typeface="Courier"/>
              </a:rPr>
              <a:t>for domain in </a:t>
            </a:r>
            <a:r>
              <a:rPr lang="en-US" b="1" dirty="0">
                <a:solidFill>
                  <a:srgbClr val="0000FF"/>
                </a:solidFill>
                <a:latin typeface="Courier"/>
                <a:cs typeface="Courier"/>
              </a:rPr>
              <a:t>d01</a:t>
            </a:r>
          </a:p>
        </p:txBody>
      </p:sp>
      <p:sp>
        <p:nvSpPr>
          <p:cNvPr id="6" name="TextBox 5"/>
          <p:cNvSpPr txBox="1"/>
          <p:nvPr/>
        </p:nvSpPr>
        <p:spPr>
          <a:xfrm>
            <a:off x="4898571" y="3803524"/>
            <a:ext cx="4006425" cy="2308324"/>
          </a:xfrm>
          <a:prstGeom prst="rect">
            <a:avLst/>
          </a:prstGeom>
          <a:noFill/>
          <a:ln>
            <a:solidFill>
              <a:srgbClr val="0000FF"/>
            </a:solidFill>
          </a:ln>
        </p:spPr>
        <p:txBody>
          <a:bodyPr wrap="none" rtlCol="0">
            <a:spAutoFit/>
          </a:bodyPr>
          <a:lstStyle/>
          <a:p>
            <a:r>
              <a:rPr lang="en-US" sz="1600" b="1" dirty="0">
                <a:solidFill>
                  <a:srgbClr val="FF0000"/>
                </a:solidFill>
              </a:rPr>
              <a:t>Start time/date of simulation</a:t>
            </a:r>
          </a:p>
          <a:p>
            <a:endParaRPr lang="en-US" sz="1600" b="1" dirty="0">
              <a:solidFill>
                <a:srgbClr val="FF0000"/>
              </a:solidFill>
            </a:endParaRPr>
          </a:p>
          <a:p>
            <a:r>
              <a:rPr lang="en-US" sz="1600" dirty="0">
                <a:solidFill>
                  <a:srgbClr val="000000"/>
                </a:solidFill>
              </a:rPr>
              <a:t>48h simulation (</a:t>
            </a:r>
            <a:r>
              <a:rPr lang="en-US" sz="1600" dirty="0" err="1">
                <a:solidFill>
                  <a:srgbClr val="000000"/>
                </a:solidFill>
              </a:rPr>
              <a:t>lastfhr</a:t>
            </a:r>
            <a:r>
              <a:rPr lang="en-US" sz="1600" dirty="0">
                <a:solidFill>
                  <a:srgbClr val="000000"/>
                </a:solidFill>
              </a:rPr>
              <a:t>), start at time 0 (</a:t>
            </a:r>
            <a:r>
              <a:rPr lang="en-US" sz="1600" dirty="0" err="1">
                <a:solidFill>
                  <a:srgbClr val="000000"/>
                </a:solidFill>
              </a:rPr>
              <a:t>fhr</a:t>
            </a:r>
            <a:r>
              <a:rPr lang="en-US" sz="1600" dirty="0">
                <a:solidFill>
                  <a:srgbClr val="000000"/>
                </a:solidFill>
              </a:rPr>
              <a:t>).</a:t>
            </a:r>
          </a:p>
          <a:p>
            <a:r>
              <a:rPr lang="en-US" sz="1600" dirty="0">
                <a:solidFill>
                  <a:srgbClr val="000000"/>
                </a:solidFill>
              </a:rPr>
              <a:t>	increment by 1 hour</a:t>
            </a:r>
          </a:p>
          <a:p>
            <a:r>
              <a:rPr lang="en-US" sz="1600" dirty="0">
                <a:solidFill>
                  <a:srgbClr val="000000"/>
                </a:solidFill>
              </a:rPr>
              <a:t>	[we have 20 min output, but</a:t>
            </a:r>
          </a:p>
          <a:p>
            <a:r>
              <a:rPr lang="en-US" sz="1600" dirty="0">
                <a:solidFill>
                  <a:srgbClr val="000000"/>
                </a:solidFill>
              </a:rPr>
              <a:t>	verifying against </a:t>
            </a:r>
            <a:r>
              <a:rPr lang="en-US" sz="1600" b="1" dirty="0">
                <a:solidFill>
                  <a:srgbClr val="000000"/>
                </a:solidFill>
              </a:rPr>
              <a:t>hourly</a:t>
            </a:r>
            <a:r>
              <a:rPr lang="en-US" sz="1600" dirty="0">
                <a:solidFill>
                  <a:srgbClr val="000000"/>
                </a:solidFill>
              </a:rPr>
              <a:t> output]</a:t>
            </a:r>
          </a:p>
          <a:p>
            <a:endParaRPr lang="en-US" sz="1600" dirty="0">
              <a:solidFill>
                <a:srgbClr val="000000"/>
              </a:solidFill>
            </a:endParaRPr>
          </a:p>
          <a:p>
            <a:r>
              <a:rPr lang="en-US" sz="1600" dirty="0">
                <a:solidFill>
                  <a:srgbClr val="000000"/>
                </a:solidFill>
              </a:rPr>
              <a:t>Process </a:t>
            </a:r>
            <a:r>
              <a:rPr lang="en-US" sz="1600" b="1" dirty="0">
                <a:solidFill>
                  <a:srgbClr val="0000FF"/>
                </a:solidFill>
              </a:rPr>
              <a:t>domain 1</a:t>
            </a:r>
          </a:p>
          <a:p>
            <a:r>
              <a:rPr lang="en-US" sz="1600" dirty="0">
                <a:solidFill>
                  <a:srgbClr val="000000"/>
                </a:solidFill>
              </a:rPr>
              <a:t>	[each domain, if exists, done separately]</a:t>
            </a:r>
          </a:p>
        </p:txBody>
      </p:sp>
      <p:sp>
        <p:nvSpPr>
          <p:cNvPr id="7" name="Slide Number Placeholder 6"/>
          <p:cNvSpPr>
            <a:spLocks noGrp="1"/>
          </p:cNvSpPr>
          <p:nvPr>
            <p:ph type="sldNum" sz="quarter" idx="12"/>
          </p:nvPr>
        </p:nvSpPr>
        <p:spPr/>
        <p:txBody>
          <a:bodyPr/>
          <a:lstStyle/>
          <a:p>
            <a:fld id="{B7B38DF0-E28A-874B-A56B-51A33ED2EEB2}" type="slidenum">
              <a:rPr lang="en-US" smtClean="0"/>
              <a:t>8</a:t>
            </a:fld>
            <a:endParaRPr lang="en-US"/>
          </a:p>
        </p:txBody>
      </p:sp>
    </p:spTree>
    <p:extLst>
      <p:ext uri="{BB962C8B-B14F-4D97-AF65-F5344CB8AC3E}">
        <p14:creationId xmlns:p14="http://schemas.microsoft.com/office/powerpoint/2010/main" val="20900100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Execute MET </a:t>
            </a:r>
            <a:r>
              <a:rPr lang="en-US" dirty="0" err="1"/>
              <a:t>PointStat</a:t>
            </a:r>
            <a:endParaRPr lang="en-US" dirty="0"/>
          </a:p>
        </p:txBody>
      </p:sp>
      <p:sp>
        <p:nvSpPr>
          <p:cNvPr id="3" name="Content Placeholder 2"/>
          <p:cNvSpPr>
            <a:spLocks noGrp="1"/>
          </p:cNvSpPr>
          <p:nvPr>
            <p:ph idx="1"/>
          </p:nvPr>
        </p:nvSpPr>
        <p:spPr/>
        <p:txBody>
          <a:bodyPr/>
          <a:lstStyle/>
          <a:p>
            <a:r>
              <a:rPr lang="en-US" b="1" dirty="0"/>
              <a:t>See script for actions required</a:t>
            </a:r>
          </a:p>
          <a:p>
            <a:r>
              <a:rPr lang="en-US" dirty="0"/>
              <a:t>Execute </a:t>
            </a:r>
            <a:r>
              <a:rPr lang="en-US" sz="2800" dirty="0">
                <a:latin typeface="Courier"/>
                <a:cs typeface="Courier"/>
              </a:rPr>
              <a:t>MET6_run_ASCII2_ASOS.sh</a:t>
            </a:r>
          </a:p>
          <a:p>
            <a:pPr lvl="1"/>
            <a:r>
              <a:rPr lang="en-US" u="sng" dirty="0"/>
              <a:t>These lines may/will need attention in future</a:t>
            </a:r>
            <a:r>
              <a:rPr lang="en-US" dirty="0"/>
              <a:t>:</a:t>
            </a:r>
          </a:p>
        </p:txBody>
      </p:sp>
      <p:sp>
        <p:nvSpPr>
          <p:cNvPr id="4" name="TextBox 3"/>
          <p:cNvSpPr txBox="1"/>
          <p:nvPr/>
        </p:nvSpPr>
        <p:spPr>
          <a:xfrm>
            <a:off x="457200" y="3810000"/>
            <a:ext cx="6556678" cy="1477328"/>
          </a:xfrm>
          <a:prstGeom prst="rect">
            <a:avLst/>
          </a:prstGeom>
          <a:noFill/>
        </p:spPr>
        <p:txBody>
          <a:bodyPr wrap="none" rtlCol="0">
            <a:spAutoFit/>
          </a:bodyPr>
          <a:lstStyle/>
          <a:p>
            <a:r>
              <a:rPr lang="en-US" dirty="0" err="1">
                <a:latin typeface="Courier"/>
                <a:cs typeface="Courier"/>
              </a:rPr>
              <a:t>Date_base</a:t>
            </a:r>
            <a:r>
              <a:rPr lang="en-US" dirty="0">
                <a:latin typeface="Courier"/>
                <a:cs typeface="Courier"/>
              </a:rPr>
              <a:t>=</a:t>
            </a:r>
            <a:r>
              <a:rPr lang="en-US" b="1" dirty="0">
                <a:solidFill>
                  <a:srgbClr val="FF0000"/>
                </a:solidFill>
                <a:latin typeface="Courier"/>
                <a:cs typeface="Courier"/>
              </a:rPr>
              <a:t>20160313</a:t>
            </a:r>
          </a:p>
          <a:p>
            <a:r>
              <a:rPr lang="en-US" dirty="0" err="1">
                <a:latin typeface="Courier"/>
                <a:cs typeface="Courier"/>
              </a:rPr>
              <a:t>Date_hour</a:t>
            </a:r>
            <a:r>
              <a:rPr lang="en-US" dirty="0">
                <a:latin typeface="Courier"/>
                <a:cs typeface="Courier"/>
              </a:rPr>
              <a:t>=</a:t>
            </a:r>
            <a:r>
              <a:rPr lang="en-US" b="1" dirty="0">
                <a:solidFill>
                  <a:srgbClr val="FF0000"/>
                </a:solidFill>
                <a:latin typeface="Courier"/>
                <a:cs typeface="Courier"/>
              </a:rPr>
              <a:t>00</a:t>
            </a:r>
          </a:p>
          <a:p>
            <a:r>
              <a:rPr lang="en-US" dirty="0">
                <a:solidFill>
                  <a:srgbClr val="0000FF"/>
                </a:solidFill>
                <a:latin typeface="Courier"/>
                <a:cs typeface="Courier"/>
              </a:rPr>
              <a:t>domain=1</a:t>
            </a:r>
          </a:p>
          <a:p>
            <a:endParaRPr lang="en-US" dirty="0">
              <a:latin typeface="Courier"/>
              <a:cs typeface="Courier"/>
            </a:endParaRPr>
          </a:p>
          <a:p>
            <a:r>
              <a:rPr lang="en-US" dirty="0" err="1">
                <a:latin typeface="Courier"/>
                <a:cs typeface="Courier"/>
              </a:rPr>
              <a:t>OBS_base</a:t>
            </a:r>
            <a:r>
              <a:rPr lang="en-US" dirty="0">
                <a:latin typeface="Courier"/>
                <a:cs typeface="Courier"/>
              </a:rPr>
              <a:t>=</a:t>
            </a:r>
            <a:r>
              <a:rPr lang="en-US" dirty="0">
                <a:solidFill>
                  <a:srgbClr val="008000"/>
                </a:solidFill>
                <a:latin typeface="Courier"/>
                <a:cs typeface="Courier"/>
              </a:rPr>
              <a:t>$MYLAB/DATA/MADIS/MADIS_20160313_ASOS</a:t>
            </a:r>
          </a:p>
        </p:txBody>
      </p:sp>
      <p:sp>
        <p:nvSpPr>
          <p:cNvPr id="5" name="TextBox 4"/>
          <p:cNvSpPr txBox="1"/>
          <p:nvPr/>
        </p:nvSpPr>
        <p:spPr>
          <a:xfrm>
            <a:off x="3359831" y="3850105"/>
            <a:ext cx="4652035" cy="830997"/>
          </a:xfrm>
          <a:prstGeom prst="rect">
            <a:avLst/>
          </a:prstGeom>
          <a:noFill/>
          <a:ln>
            <a:solidFill>
              <a:srgbClr val="0000FF"/>
            </a:solidFill>
          </a:ln>
        </p:spPr>
        <p:txBody>
          <a:bodyPr wrap="none" rtlCol="0">
            <a:spAutoFit/>
          </a:bodyPr>
          <a:lstStyle/>
          <a:p>
            <a:r>
              <a:rPr lang="en-US" sz="1600" b="1" dirty="0">
                <a:solidFill>
                  <a:srgbClr val="FF0000"/>
                </a:solidFill>
              </a:rPr>
              <a:t>Start time/date of simulation (expressed differently)</a:t>
            </a:r>
          </a:p>
          <a:p>
            <a:endParaRPr lang="en-US" sz="1600" dirty="0">
              <a:solidFill>
                <a:srgbClr val="000000"/>
              </a:solidFill>
            </a:endParaRPr>
          </a:p>
          <a:p>
            <a:r>
              <a:rPr lang="en-US" sz="1600" dirty="0">
                <a:solidFill>
                  <a:srgbClr val="000000"/>
                </a:solidFill>
              </a:rPr>
              <a:t>Process </a:t>
            </a:r>
            <a:r>
              <a:rPr lang="en-US" sz="1600" dirty="0">
                <a:solidFill>
                  <a:srgbClr val="0000FF"/>
                </a:solidFill>
              </a:rPr>
              <a:t>domain 1 [only one at a time]</a:t>
            </a:r>
          </a:p>
        </p:txBody>
      </p:sp>
      <p:sp>
        <p:nvSpPr>
          <p:cNvPr id="6" name="TextBox 5"/>
          <p:cNvSpPr txBox="1"/>
          <p:nvPr/>
        </p:nvSpPr>
        <p:spPr>
          <a:xfrm>
            <a:off x="5705501" y="5215431"/>
            <a:ext cx="2610898" cy="369332"/>
          </a:xfrm>
          <a:prstGeom prst="rect">
            <a:avLst/>
          </a:prstGeom>
          <a:noFill/>
        </p:spPr>
        <p:txBody>
          <a:bodyPr wrap="none" rtlCol="0">
            <a:spAutoFit/>
          </a:bodyPr>
          <a:lstStyle/>
          <a:p>
            <a:r>
              <a:rPr lang="en-US" i="1" dirty="0">
                <a:solidFill>
                  <a:srgbClr val="008000"/>
                </a:solidFill>
              </a:rPr>
              <a:t>where MADIS data resid</a:t>
            </a:r>
            <a:r>
              <a:rPr lang="en-US" i="1" dirty="0"/>
              <a:t>e</a:t>
            </a:r>
          </a:p>
        </p:txBody>
      </p:sp>
      <p:sp>
        <p:nvSpPr>
          <p:cNvPr id="7" name="TextBox 6"/>
          <p:cNvSpPr txBox="1"/>
          <p:nvPr/>
        </p:nvSpPr>
        <p:spPr>
          <a:xfrm>
            <a:off x="457200" y="6277429"/>
            <a:ext cx="4713514" cy="369332"/>
          </a:xfrm>
          <a:prstGeom prst="rect">
            <a:avLst/>
          </a:prstGeom>
          <a:noFill/>
        </p:spPr>
        <p:txBody>
          <a:bodyPr wrap="square" rtlCol="0">
            <a:spAutoFit/>
          </a:bodyPr>
          <a:lstStyle/>
          <a:p>
            <a:r>
              <a:rPr lang="en-US" b="1" i="1" dirty="0">
                <a:solidFill>
                  <a:srgbClr val="0000FF"/>
                </a:solidFill>
              </a:rPr>
              <a:t>DO NOT alter $MYHOME and $MYLAB in script</a:t>
            </a:r>
          </a:p>
        </p:txBody>
      </p:sp>
      <p:sp>
        <p:nvSpPr>
          <p:cNvPr id="8" name="Slide Number Placeholder 7"/>
          <p:cNvSpPr>
            <a:spLocks noGrp="1"/>
          </p:cNvSpPr>
          <p:nvPr>
            <p:ph type="sldNum" sz="quarter" idx="12"/>
          </p:nvPr>
        </p:nvSpPr>
        <p:spPr/>
        <p:txBody>
          <a:bodyPr/>
          <a:lstStyle/>
          <a:p>
            <a:fld id="{B7B38DF0-E28A-874B-A56B-51A33ED2EEB2}" type="slidenum">
              <a:rPr lang="en-US" smtClean="0"/>
              <a:t>9</a:t>
            </a:fld>
            <a:endParaRPr lang="en-US"/>
          </a:p>
        </p:txBody>
      </p:sp>
    </p:spTree>
    <p:extLst>
      <p:ext uri="{BB962C8B-B14F-4D97-AF65-F5344CB8AC3E}">
        <p14:creationId xmlns:p14="http://schemas.microsoft.com/office/powerpoint/2010/main" val="3787032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13742</TotalTime>
  <Words>1765</Words>
  <Application>Microsoft Office PowerPoint</Application>
  <PresentationFormat>On-screen Show (4:3)</PresentationFormat>
  <Paragraphs>281</Paragraphs>
  <Slides>29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Courier</vt:lpstr>
      <vt:lpstr>Mangal</vt:lpstr>
      <vt:lpstr>Office Theme</vt:lpstr>
      <vt:lpstr>Real-data WRF:  Verification with MET package</vt:lpstr>
      <vt:lpstr>Terms</vt:lpstr>
      <vt:lpstr>References</vt:lpstr>
      <vt:lpstr>Outline</vt:lpstr>
      <vt:lpstr>Part 1: Network-averaged analysis</vt:lpstr>
      <vt:lpstr>Steps for Part 1</vt:lpstr>
      <vt:lpstr>Scripts for Part 1</vt:lpstr>
      <vt:lpstr>Unipost</vt:lpstr>
      <vt:lpstr>Execute MET PointStat</vt:lpstr>
      <vt:lpstr>Plot network-averaged time series</vt:lpstr>
      <vt:lpstr>Bias, MAE, MSE, and BCMSE</vt:lpstr>
      <vt:lpstr>Part of output.txt</vt:lpstr>
      <vt:lpstr>Created by read_output3.py</vt:lpstr>
      <vt:lpstr>Notes for future applications</vt:lpstr>
      <vt:lpstr>Part 2: Station-based analysis of 10m wind speed and  2m temperature</vt:lpstr>
      <vt:lpstr>Scripts for Part 2</vt:lpstr>
      <vt:lpstr>Execute run_stations_F10M.sh</vt:lpstr>
      <vt:lpstr>Execute sum_and_average_F10M.sh</vt:lpstr>
      <vt:lpstr>Execute grads_plot.sh</vt:lpstr>
      <vt:lpstr>PowerPoint Presentation</vt:lpstr>
      <vt:lpstr>Wind speed bias ranked</vt:lpstr>
      <vt:lpstr>PowerPoint Presentation</vt:lpstr>
      <vt:lpstr>Guadalupe Pass, TX</vt:lpstr>
      <vt:lpstr>Forecast wind bias vs. observed wind speed</vt:lpstr>
      <vt:lpstr>PowerPoint Presentation</vt:lpstr>
      <vt:lpstr>Temperature bias ranked</vt:lpstr>
      <vt:lpstr>Temperature comparison</vt:lpstr>
      <vt:lpstr>Forecast T bias vs. observed T</vt:lpstr>
      <vt:lpstr>[end]</vt:lpstr>
    </vt:vector>
  </TitlesOfParts>
  <Company>UCLA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Real-data WRF: Verification with MET package</dc:title>
  <dc:creator>Robert Fovell</dc:creator>
  <cp:lastModifiedBy>Fovell, Robert</cp:lastModifiedBy>
  <cp:revision>242</cp:revision>
  <dcterms:created xsi:type="dcterms:W3CDTF">2016-03-20T16:33:40Z</dcterms:created>
  <dcterms:modified xsi:type="dcterms:W3CDTF">2022-03-24T15:51:57Z</dcterms:modified>
</cp:coreProperties>
</file>