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93" r:id="rId4"/>
    <p:sldId id="298" r:id="rId5"/>
    <p:sldId id="259" r:id="rId6"/>
    <p:sldId id="281" r:id="rId7"/>
    <p:sldId id="280" r:id="rId8"/>
    <p:sldId id="279" r:id="rId9"/>
    <p:sldId id="282" r:id="rId10"/>
    <p:sldId id="285" r:id="rId11"/>
    <p:sldId id="260" r:id="rId12"/>
    <p:sldId id="261" r:id="rId13"/>
    <p:sldId id="296" r:id="rId14"/>
    <p:sldId id="265" r:id="rId15"/>
    <p:sldId id="262" r:id="rId16"/>
    <p:sldId id="264" r:id="rId17"/>
    <p:sldId id="263" r:id="rId18"/>
    <p:sldId id="291" r:id="rId19"/>
    <p:sldId id="271" r:id="rId20"/>
    <p:sldId id="267" r:id="rId21"/>
    <p:sldId id="266" r:id="rId22"/>
    <p:sldId id="268" r:id="rId23"/>
    <p:sldId id="269" r:id="rId24"/>
    <p:sldId id="270" r:id="rId25"/>
    <p:sldId id="292" r:id="rId26"/>
    <p:sldId id="294" r:id="rId27"/>
    <p:sldId id="295" r:id="rId28"/>
    <p:sldId id="286" r:id="rId29"/>
    <p:sldId id="297" r:id="rId30"/>
    <p:sldId id="283" r:id="rId31"/>
    <p:sldId id="272" r:id="rId32"/>
    <p:sldId id="290" r:id="rId33"/>
    <p:sldId id="273" r:id="rId34"/>
    <p:sldId id="274" r:id="rId35"/>
    <p:sldId id="276" r:id="rId36"/>
    <p:sldId id="277" r:id="rId37"/>
    <p:sldId id="278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7">
          <p15:clr>
            <a:srgbClr val="A4A3A4"/>
          </p15:clr>
        </p15:guide>
        <p15:guide id="2" pos="17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9"/>
    <p:restoredTop sz="91176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272" y="184"/>
      </p:cViewPr>
      <p:guideLst>
        <p:guide orient="horz" pos="4307"/>
        <p:guide pos="17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D758-DA1A-1540-B549-F1527772ACA8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E2CCE-456F-7F4B-9FBF-A4AD4CE8B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0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B0378-8277-6346-8124-439FE99F0BA1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CBEA5-3132-6F4B-9C4A-2AAAE672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</a:t>
            </a:r>
            <a:r>
              <a:rPr lang="en-US" dirty="0" err="1"/>
              <a:t>time_step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Need</a:t>
            </a:r>
            <a:r>
              <a:rPr lang="en-US" baseline="0" dirty="0"/>
              <a:t> to directly specify D2 grid spacing (4000 m) and indirectly (through </a:t>
            </a:r>
            <a:r>
              <a:rPr lang="en-US" baseline="0" dirty="0" err="1"/>
              <a:t>parent_grid_ratio</a:t>
            </a:r>
            <a:r>
              <a:rPr lang="en-US" baseline="0" dirty="0"/>
              <a:t> =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38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13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5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Prob</a:t>
            </a:r>
            <a:r>
              <a:rPr lang="en-US" dirty="0"/>
              <a:t> not a problem if you set </a:t>
            </a:r>
            <a:r>
              <a:rPr lang="en-US" dirty="0" err="1"/>
              <a:t>interval_seconds</a:t>
            </a:r>
            <a:r>
              <a:rPr lang="en-US" dirty="0"/>
              <a:t> correctly, but even then it could be an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7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Num_metgrid_levels</a:t>
            </a:r>
            <a:r>
              <a:rPr lang="en-US" dirty="0"/>
              <a:t> should not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NARR, have to run </a:t>
            </a:r>
            <a:r>
              <a:rPr lang="en-US" dirty="0" err="1"/>
              <a:t>ungrib</a:t>
            </a:r>
            <a:r>
              <a:rPr lang="en-US" dirty="0"/>
              <a:t> more than once, on different sets of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result of the course to date…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front analyzed</a:t>
            </a:r>
            <a:r>
              <a:rPr lang="en-US" baseline="0" dirty="0"/>
              <a:t> along temperature boundary, west of primary surface trough which is in convergence zone ahead of front (where storms appear)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1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Storms develop well</a:t>
            </a:r>
            <a:r>
              <a:rPr lang="en-US" baseline="0" dirty="0"/>
              <a:t> ahead of cold front, including around 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Mainly hail reports in Indiana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BFBFBF"/>
                </a:solidFill>
                <a:latin typeface="Courier"/>
                <a:cs typeface="Courier"/>
              </a:rPr>
              <a:t>Vtable.RAP.hybrid.ncep</a:t>
            </a:r>
            <a:r>
              <a:rPr lang="en-US" sz="1200" dirty="0">
                <a:solidFill>
                  <a:srgbClr val="BFBFBF"/>
                </a:solidFill>
                <a:latin typeface="Courier"/>
                <a:cs typeface="Courier"/>
              </a:rPr>
              <a:t> so you know it exists</a:t>
            </a:r>
            <a:r>
              <a:rPr lang="en-US" sz="1200" baseline="0" dirty="0">
                <a:solidFill>
                  <a:srgbClr val="BFBFBF"/>
                </a:solidFill>
                <a:latin typeface="Courier"/>
                <a:cs typeface="Courier"/>
              </a:rPr>
              <a:t> in case you get hybrid-level RAP data in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3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Max map factor 1.02, min 1.00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these mods have already been made, but not ALL of them.</a:t>
            </a:r>
          </a:p>
          <a:p>
            <a:r>
              <a:rPr lang="en-US" dirty="0"/>
              <a:t>Grey =</a:t>
            </a:r>
            <a:r>
              <a:rPr lang="en-US" baseline="0" dirty="0"/>
              <a:t> these are never altered.</a:t>
            </a:r>
          </a:p>
          <a:p>
            <a:r>
              <a:rPr lang="en-US" baseline="0" dirty="0"/>
              <a:t>Our WRF core is ARW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9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stuff in red.  All will need 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CBEA5-3132-6F4B-9C4A-2AAAE67215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B406-C650-3244-9373-3E5AA7F3D8E3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1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ABCA-6254-7E4F-A5AE-61A8D68917D2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A849-B591-3A42-ABD1-2323AB7758E0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6141-F46F-C345-BE6F-C90D3086B653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8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AF2E-EDCA-AD4B-8BA6-917846E14CAA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9542-64D3-3A46-A071-5AC2DF8D9600}" type="datetime1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0D5-965D-9743-9D3A-92AEC98E6FE1}" type="datetime1">
              <a:rPr lang="en-US" smtClean="0"/>
              <a:t>3/24/21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42A-9669-994D-BC66-3E05EAC3B248}" type="datetime1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3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B64F-1DB8-EA40-9858-A3AB42E81604}" type="datetime1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0016-A80C-B244-8C80-750706C5E989}" type="datetime1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2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973F-C931-8F49-8F73-EE151BED3376}" type="datetime1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0F9B-6AD4-D640-8568-222CE064CE37}" type="datetime1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8933-8EFB-9E43-8CBD-AFC11E72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omads.ncep.noaa.gov/" TargetMode="External"/><Relationship Id="rId2" Type="http://schemas.openxmlformats.org/officeDocument/2006/relationships/hyperlink" Target="https://www.ncdc.noaa.gov/data-access/model-dat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Real-data WRF: Advanced</a:t>
            </a:r>
            <a:br>
              <a:rPr lang="en-US" dirty="0"/>
            </a:br>
            <a:r>
              <a:rPr lang="en-US" dirty="0"/>
              <a:t>(Experiment #3: due 8 April 2020)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2021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461B9-F823-FC4C-A00B-A9C68B5CE39B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2021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198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838200"/>
            <a:ext cx="7391400" cy="5181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2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Create a directory called </a:t>
            </a:r>
            <a:r>
              <a:rPr lang="en-US" sz="2800" dirty="0">
                <a:latin typeface="Courier"/>
                <a:cs typeface="Courier"/>
              </a:rPr>
              <a:t>INDIANA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Copy into it</a:t>
            </a:r>
            <a:r>
              <a:rPr lang="en-US" sz="2800" dirty="0">
                <a:latin typeface="Courier"/>
                <a:cs typeface="Courier"/>
              </a:rPr>
              <a:t> $LAB/INDIANA/SETUP.TAR</a:t>
            </a:r>
            <a:r>
              <a:rPr lang="en-US" dirty="0"/>
              <a:t> and unpack</a:t>
            </a:r>
          </a:p>
          <a:p>
            <a:pPr lvl="1"/>
            <a:r>
              <a:rPr lang="en-US" dirty="0"/>
              <a:t>The tar archive contains these files:</a:t>
            </a:r>
          </a:p>
          <a:p>
            <a:pPr lvl="2"/>
            <a:r>
              <a:rPr lang="en-US" sz="2100" dirty="0" err="1">
                <a:latin typeface="Courier"/>
                <a:cs typeface="Courier"/>
              </a:rPr>
              <a:t>make_all_links.sh</a:t>
            </a:r>
            <a:endParaRPr lang="en-US" dirty="0">
              <a:latin typeface="Courier"/>
              <a:cs typeface="Courier"/>
            </a:endParaRPr>
          </a:p>
          <a:p>
            <a:pPr lvl="2"/>
            <a:r>
              <a:rPr lang="en-US" sz="2100" dirty="0" err="1">
                <a:latin typeface="Courier"/>
                <a:cs typeface="Courier"/>
              </a:rPr>
              <a:t>namelist.input</a:t>
            </a:r>
            <a:r>
              <a:rPr lang="en-US" sz="2100" dirty="0"/>
              <a:t> </a:t>
            </a:r>
            <a:r>
              <a:rPr lang="en-US" dirty="0"/>
              <a:t>and </a:t>
            </a:r>
            <a:r>
              <a:rPr lang="en-US" sz="2100" dirty="0" err="1">
                <a:latin typeface="Courier"/>
                <a:cs typeface="Courier"/>
              </a:rPr>
              <a:t>namelist.wps</a:t>
            </a:r>
            <a:endParaRPr lang="en-US" dirty="0">
              <a:latin typeface="Courier"/>
              <a:cs typeface="Courier"/>
            </a:endParaRPr>
          </a:p>
          <a:p>
            <a:pPr lvl="2"/>
            <a:r>
              <a:rPr lang="en-US" sz="2100" dirty="0">
                <a:latin typeface="Courier"/>
                <a:cs typeface="Courier"/>
              </a:rPr>
              <a:t>control_file.D1</a:t>
            </a:r>
            <a:r>
              <a:rPr lang="en-US" sz="2100" dirty="0"/>
              <a:t> </a:t>
            </a:r>
            <a:r>
              <a:rPr lang="en-US" dirty="0"/>
              <a:t>and </a:t>
            </a:r>
            <a:r>
              <a:rPr lang="en-US" sz="2100" dirty="0">
                <a:latin typeface="Courier"/>
                <a:cs typeface="Courier"/>
              </a:rPr>
              <a:t>control_file.D2</a:t>
            </a:r>
            <a:endParaRPr lang="en-US" dirty="0">
              <a:latin typeface="Courier"/>
              <a:cs typeface="Courier"/>
            </a:endParaRPr>
          </a:p>
          <a:p>
            <a:pPr lvl="2"/>
            <a:r>
              <a:rPr lang="en-US" sz="2100" dirty="0" err="1">
                <a:latin typeface="Courier"/>
                <a:cs typeface="Courier"/>
              </a:rPr>
              <a:t>submit_real</a:t>
            </a:r>
            <a:r>
              <a:rPr lang="en-US" sz="2100" dirty="0"/>
              <a:t>,  </a:t>
            </a:r>
            <a:r>
              <a:rPr lang="en-US" sz="2100" dirty="0" err="1">
                <a:latin typeface="Courier"/>
                <a:cs typeface="Courier"/>
              </a:rPr>
              <a:t>submit_wrf</a:t>
            </a:r>
            <a:r>
              <a:rPr lang="en-US" sz="2100" dirty="0">
                <a:latin typeface="Courier"/>
                <a:cs typeface="Courier"/>
              </a:rPr>
              <a:t>, </a:t>
            </a:r>
            <a:r>
              <a:rPr lang="en-US" sz="2100" dirty="0" err="1">
                <a:latin typeface="Courier"/>
                <a:cs typeface="Courier"/>
              </a:rPr>
              <a:t>submit_ungrib</a:t>
            </a:r>
            <a:r>
              <a:rPr lang="en-US" sz="2100" dirty="0">
                <a:latin typeface="Courier"/>
                <a:cs typeface="Courier"/>
              </a:rPr>
              <a:t>, </a:t>
            </a:r>
            <a:r>
              <a:rPr lang="en-US" sz="2100" dirty="0" err="1">
                <a:latin typeface="Courier"/>
                <a:cs typeface="Courier"/>
              </a:rPr>
              <a:t>submit_metgrid</a:t>
            </a:r>
            <a:endParaRPr lang="en-US" sz="2100" dirty="0">
              <a:latin typeface="Courier"/>
              <a:cs typeface="Courier"/>
            </a:endParaRPr>
          </a:p>
          <a:p>
            <a:pPr lvl="2"/>
            <a:r>
              <a:rPr lang="en-US" sz="2100" dirty="0" err="1">
                <a:latin typeface="Courier"/>
                <a:cs typeface="Courier"/>
              </a:rPr>
              <a:t>submit_geogrid</a:t>
            </a:r>
            <a:endParaRPr lang="en-US" sz="2100" dirty="0">
              <a:latin typeface="Courier"/>
              <a:cs typeface="Courier"/>
            </a:endParaRPr>
          </a:p>
          <a:p>
            <a:pPr lvl="2"/>
            <a:r>
              <a:rPr lang="en-US" sz="2100" dirty="0" err="1">
                <a:latin typeface="Courier"/>
                <a:cs typeface="Courier"/>
              </a:rPr>
              <a:t>refl.gs</a:t>
            </a:r>
            <a:r>
              <a:rPr lang="en-US" sz="2100" dirty="0">
                <a:latin typeface="Courier"/>
                <a:cs typeface="Courier"/>
              </a:rPr>
              <a:t>, </a:t>
            </a:r>
            <a:r>
              <a:rPr lang="en-US" sz="2100" dirty="0" err="1">
                <a:latin typeface="Courier"/>
                <a:cs typeface="Courier"/>
              </a:rPr>
              <a:t>max.csh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Execute </a:t>
            </a:r>
            <a:r>
              <a:rPr lang="en-US" sz="2800" dirty="0" err="1">
                <a:latin typeface="Courier"/>
                <a:cs typeface="Courier"/>
              </a:rPr>
              <a:t>sh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err="1">
                <a:latin typeface="Courier"/>
                <a:cs typeface="Courier"/>
              </a:rPr>
              <a:t>make_all_links.sh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dirty="0"/>
              <a:t>Note these </a:t>
            </a:r>
            <a:r>
              <a:rPr lang="en-US" dirty="0" err="1"/>
              <a:t>Vtables</a:t>
            </a:r>
            <a:r>
              <a:rPr lang="en-US" dirty="0"/>
              <a:t> now appear in your directory: </a:t>
            </a:r>
            <a:r>
              <a:rPr lang="en-US" sz="2400" dirty="0" err="1">
                <a:latin typeface="Courier"/>
                <a:cs typeface="Courier"/>
              </a:rPr>
              <a:t>Vtable.GFS</a:t>
            </a:r>
            <a:r>
              <a:rPr lang="en-US" dirty="0"/>
              <a:t>, </a:t>
            </a:r>
            <a:r>
              <a:rPr lang="en-US" sz="2400" dirty="0" err="1">
                <a:latin typeface="Courier"/>
                <a:cs typeface="Courier"/>
              </a:rPr>
              <a:t>Vtable.NAM</a:t>
            </a:r>
            <a:r>
              <a:rPr lang="en-US" dirty="0"/>
              <a:t>, </a:t>
            </a:r>
            <a:r>
              <a:rPr lang="en-US" sz="2400" dirty="0" err="1">
                <a:solidFill>
                  <a:srgbClr val="BFBFBF"/>
                </a:solidFill>
                <a:latin typeface="Courier"/>
                <a:cs typeface="Courier"/>
              </a:rPr>
              <a:t>Vtable.RAP.hybrid.ncep</a:t>
            </a:r>
            <a:r>
              <a:rPr lang="en-US" sz="2400" dirty="0"/>
              <a:t>, </a:t>
            </a:r>
            <a:r>
              <a:rPr lang="en-US" sz="2400" dirty="0" err="1">
                <a:latin typeface="Courier"/>
                <a:cs typeface="Courier"/>
              </a:rPr>
              <a:t>Vtable.RAP.pressure.ncep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Namelists</a:t>
            </a:r>
            <a:r>
              <a:rPr lang="en-US" b="1" dirty="0">
                <a:solidFill>
                  <a:srgbClr val="FF0000"/>
                </a:solidFill>
              </a:rPr>
              <a:t> will require editing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3DB7F-8B3C-3540-8F19-BD87EBACEF04}"/>
              </a:ext>
            </a:extLst>
          </p:cNvPr>
          <p:cNvSpPr txBox="1"/>
          <p:nvPr/>
        </p:nvSpPr>
        <p:spPr>
          <a:xfrm>
            <a:off x="6286943" y="2474259"/>
            <a:ext cx="26661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tar –</a:t>
            </a:r>
            <a:r>
              <a:rPr lang="en-US" dirty="0" err="1">
                <a:latin typeface="Courier" pitchFamily="2" charset="0"/>
              </a:rPr>
              <a:t>xvf</a:t>
            </a:r>
            <a:r>
              <a:rPr lang="en-US" dirty="0">
                <a:latin typeface="Courier" pitchFamily="2" charset="0"/>
              </a:rPr>
              <a:t> SETUP.TAR</a:t>
            </a:r>
          </a:p>
        </p:txBody>
      </p:sp>
    </p:spTree>
    <p:extLst>
      <p:ext uri="{BB962C8B-B14F-4D97-AF65-F5344CB8AC3E}">
        <p14:creationId xmlns:p14="http://schemas.microsoft.com/office/powerpoint/2010/main" val="355274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3/27/2016 at 12Z</a:t>
            </a:r>
          </a:p>
          <a:p>
            <a:r>
              <a:rPr lang="en-US" dirty="0"/>
              <a:t>End 3/28/2016 at 00Z</a:t>
            </a:r>
          </a:p>
          <a:p>
            <a:r>
              <a:rPr lang="en-US" dirty="0"/>
              <a:t>Simulation length: 12 hours</a:t>
            </a:r>
          </a:p>
          <a:p>
            <a:r>
              <a:rPr lang="en-US" dirty="0"/>
              <a:t>Different initialization data sets have different temporal availabilities</a:t>
            </a:r>
          </a:p>
          <a:p>
            <a:pPr lvl="1"/>
            <a:r>
              <a:rPr lang="en-US" dirty="0"/>
              <a:t>GFS: every </a:t>
            </a:r>
            <a:r>
              <a:rPr lang="en-US" dirty="0">
                <a:solidFill>
                  <a:srgbClr val="C00000"/>
                </a:solidFill>
              </a:rPr>
              <a:t>3 hours </a:t>
            </a:r>
            <a:r>
              <a:rPr lang="en-US" dirty="0"/>
              <a:t>(</a:t>
            </a:r>
            <a:r>
              <a:rPr lang="en-US" sz="2400" dirty="0" err="1">
                <a:latin typeface="Courier"/>
                <a:cs typeface="Courier"/>
              </a:rPr>
              <a:t>interval_seconds</a:t>
            </a:r>
            <a:r>
              <a:rPr lang="en-US" sz="24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10800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NAM: every </a:t>
            </a:r>
            <a:r>
              <a:rPr lang="en-US" dirty="0">
                <a:solidFill>
                  <a:srgbClr val="C00000"/>
                </a:solidFill>
              </a:rPr>
              <a:t>1 hour </a:t>
            </a:r>
            <a:r>
              <a:rPr lang="en-US" dirty="0"/>
              <a:t>(</a:t>
            </a:r>
            <a:r>
              <a:rPr lang="en-US" sz="2400" dirty="0" err="1">
                <a:latin typeface="Courier"/>
                <a:cs typeface="Courier"/>
              </a:rPr>
              <a:t>interval_seconds</a:t>
            </a:r>
            <a:r>
              <a:rPr lang="en-US" sz="24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3600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RAP: every </a:t>
            </a:r>
            <a:r>
              <a:rPr lang="en-US" dirty="0">
                <a:solidFill>
                  <a:srgbClr val="C00000"/>
                </a:solidFill>
              </a:rPr>
              <a:t>1 hour </a:t>
            </a:r>
            <a:r>
              <a:rPr lang="en-US" dirty="0"/>
              <a:t>(</a:t>
            </a:r>
            <a:r>
              <a:rPr lang="en-US" sz="2400" dirty="0" err="1">
                <a:latin typeface="Courier"/>
                <a:cs typeface="Courier"/>
              </a:rPr>
              <a:t>interval_seconds</a:t>
            </a:r>
            <a:r>
              <a:rPr lang="en-US" sz="24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3600</a:t>
            </a:r>
            <a:r>
              <a:rPr lang="en-US" dirty="0"/>
              <a:t>)</a:t>
            </a:r>
          </a:p>
          <a:p>
            <a:r>
              <a:rPr lang="en-US" sz="3000" dirty="0" err="1">
                <a:latin typeface="Courier"/>
                <a:cs typeface="Courier"/>
              </a:rPr>
              <a:t>num_metgrid_levels</a:t>
            </a:r>
            <a:r>
              <a:rPr lang="en-US" sz="3000" dirty="0"/>
              <a:t> </a:t>
            </a:r>
            <a:r>
              <a:rPr lang="en-US" dirty="0"/>
              <a:t>will vary as well</a:t>
            </a:r>
          </a:p>
          <a:p>
            <a:r>
              <a:rPr lang="en-US" dirty="0"/>
              <a:t>Remember to use the correct </a:t>
            </a:r>
            <a:r>
              <a:rPr lang="en-US" sz="3000" dirty="0" err="1">
                <a:latin typeface="Courier"/>
                <a:cs typeface="Courier"/>
              </a:rPr>
              <a:t>Vtable</a:t>
            </a:r>
            <a:r>
              <a:rPr lang="en-US" dirty="0"/>
              <a:t>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NOMADS archived NCEP model grids (for future reference)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https://www.ncdc.noaa.gov/data-access/model-data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nomads.ncep.noaa.gov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GFS input data</a:t>
            </a:r>
          </a:p>
          <a:p>
            <a:pPr lvl="1"/>
            <a:r>
              <a:rPr lang="en-US" sz="21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$LAB/DATA/GFS_2016032712_NOMADS</a:t>
            </a:r>
            <a:endParaRPr lang="en-US" sz="2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NAM input data</a:t>
            </a:r>
          </a:p>
          <a:p>
            <a:pPr lvl="1"/>
            <a:r>
              <a:rPr lang="en-US" sz="2100" dirty="0">
                <a:latin typeface="Courier"/>
                <a:cs typeface="Courier"/>
              </a:rPr>
              <a:t>$LAB/DATA/NAM_2016032712_NOMADS</a:t>
            </a:r>
            <a:endParaRPr lang="en-US" sz="2100" dirty="0"/>
          </a:p>
          <a:p>
            <a:r>
              <a:rPr lang="en-US" dirty="0"/>
              <a:t>RAP input data</a:t>
            </a:r>
          </a:p>
          <a:p>
            <a:pPr lvl="1"/>
            <a:r>
              <a:rPr lang="en-US" sz="1900" dirty="0">
                <a:latin typeface="Courier"/>
                <a:cs typeface="Courier"/>
              </a:rPr>
              <a:t>$LAB/DATA/RAP_2016032712_NOMADS</a:t>
            </a:r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1465560" y="6171684"/>
            <a:ext cx="635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Copies of parent model data also available in </a:t>
            </a:r>
            <a:r>
              <a:rPr lang="en-US" sz="1600" dirty="0">
                <a:latin typeface="Courier"/>
                <a:cs typeface="Courier"/>
              </a:rPr>
              <a:t>/</a:t>
            </a:r>
            <a:r>
              <a:rPr lang="en-US" sz="1600" dirty="0" err="1">
                <a:latin typeface="Courier"/>
                <a:cs typeface="Courier"/>
              </a:rPr>
              <a:t>rfovell</a:t>
            </a:r>
            <a:r>
              <a:rPr lang="en-US" sz="1600" dirty="0">
                <a:latin typeface="Courier"/>
                <a:cs typeface="Courier"/>
              </a:rPr>
              <a:t>/ATM419/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5560" y="6144306"/>
            <a:ext cx="6357981" cy="414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Geogrid</a:t>
            </a:r>
            <a:r>
              <a:rPr lang="en-US" dirty="0"/>
              <a:t> step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86753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domains maximum</a:t>
            </a:r>
          </a:p>
          <a:p>
            <a:r>
              <a:rPr lang="en-US" dirty="0"/>
              <a:t>D1: 201 x 201 points, 12 km resolution</a:t>
            </a:r>
          </a:p>
          <a:p>
            <a:r>
              <a:rPr lang="en-US" dirty="0"/>
              <a:t>D2: 214 x 196 points, 4 km resolution</a:t>
            </a:r>
          </a:p>
          <a:p>
            <a:pPr lvl="1"/>
            <a:r>
              <a:rPr lang="en-US" dirty="0"/>
              <a:t>D2 lower left corner positioned at (</a:t>
            </a:r>
            <a:r>
              <a:rPr lang="en-US" b="1" dirty="0"/>
              <a:t>58, 68</a:t>
            </a:r>
            <a:r>
              <a:rPr lang="en-US" dirty="0"/>
              <a:t>) within D1 [slide 18]</a:t>
            </a:r>
          </a:p>
          <a:p>
            <a:pPr lvl="1"/>
            <a:r>
              <a:rPr lang="en-US" dirty="0"/>
              <a:t>D2:D1 grid ratio will be 3:1 (standard)</a:t>
            </a:r>
          </a:p>
          <a:p>
            <a:r>
              <a:rPr lang="en-US" dirty="0"/>
              <a:t>Lambert projection</a:t>
            </a:r>
          </a:p>
          <a:p>
            <a:pPr lvl="1"/>
            <a:r>
              <a:rPr lang="en-US" dirty="0"/>
              <a:t>Reference latitude: +40˚</a:t>
            </a:r>
          </a:p>
          <a:p>
            <a:pPr lvl="1"/>
            <a:r>
              <a:rPr lang="en-US" dirty="0"/>
              <a:t>Lambert true latitudes: both +40˚</a:t>
            </a:r>
          </a:p>
          <a:p>
            <a:pPr lvl="1"/>
            <a:r>
              <a:rPr lang="en-US" dirty="0"/>
              <a:t>Reference and standard longitudes: -86˚</a:t>
            </a:r>
          </a:p>
          <a:p>
            <a:r>
              <a:rPr lang="en-US" b="1" dirty="0">
                <a:solidFill>
                  <a:srgbClr val="FF0000"/>
                </a:solidFill>
              </a:rPr>
              <a:t>Edit </a:t>
            </a:r>
            <a:r>
              <a:rPr lang="en-US" sz="2800" b="1" dirty="0" err="1">
                <a:solidFill>
                  <a:srgbClr val="FF0000"/>
                </a:solidFill>
                <a:latin typeface="Courier"/>
                <a:cs typeface="Courier"/>
              </a:rPr>
              <a:t>namelist.wps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as needed</a:t>
            </a:r>
          </a:p>
          <a:p>
            <a:r>
              <a:rPr lang="en-US" dirty="0"/>
              <a:t>Inspect domain using </a:t>
            </a:r>
            <a:r>
              <a:rPr lang="en-US" sz="2900" dirty="0" err="1">
                <a:latin typeface="Courier"/>
                <a:cs typeface="Courier"/>
              </a:rPr>
              <a:t>plotgrids.ncl</a:t>
            </a:r>
            <a:r>
              <a:rPr lang="en-US" sz="2900" dirty="0"/>
              <a:t> </a:t>
            </a:r>
            <a:r>
              <a:rPr lang="en-US" dirty="0"/>
              <a:t>(don’t skip this)</a:t>
            </a:r>
          </a:p>
          <a:p>
            <a:r>
              <a:rPr lang="en-US" dirty="0"/>
              <a:t>Execute </a:t>
            </a:r>
            <a:r>
              <a:rPr lang="en-US" sz="2800" dirty="0" err="1">
                <a:latin typeface="Courier"/>
                <a:cs typeface="Courier"/>
              </a:rPr>
              <a:t>geogrid.exe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dirty="0"/>
              <a:t>somehow [see slide 17]</a:t>
            </a:r>
          </a:p>
          <a:p>
            <a:r>
              <a:rPr lang="en-US" dirty="0"/>
              <a:t>Use </a:t>
            </a:r>
            <a:r>
              <a:rPr lang="en-US" sz="3100" dirty="0" err="1">
                <a:latin typeface="Courier"/>
                <a:cs typeface="Courier"/>
              </a:rPr>
              <a:t>ncview</a:t>
            </a:r>
            <a:r>
              <a:rPr lang="en-US" sz="3100" dirty="0"/>
              <a:t> </a:t>
            </a:r>
            <a:r>
              <a:rPr lang="en-US" dirty="0"/>
              <a:t>or </a:t>
            </a:r>
            <a:r>
              <a:rPr lang="en-US" sz="2900" dirty="0" err="1">
                <a:latin typeface="Courier" pitchFamily="2" charset="0"/>
              </a:rPr>
              <a:t>max.csh</a:t>
            </a:r>
            <a:r>
              <a:rPr lang="en-US" sz="2900" dirty="0">
                <a:latin typeface="Courier" pitchFamily="2" charset="0"/>
              </a:rPr>
              <a:t>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900" dirty="0">
                <a:latin typeface="Courier" pitchFamily="2" charset="0"/>
              </a:rPr>
              <a:t> </a:t>
            </a:r>
            <a:r>
              <a:rPr lang="en-US" sz="3100" dirty="0">
                <a:latin typeface="Courier"/>
                <a:cs typeface="Courier"/>
              </a:rPr>
              <a:t>geo_em.d01.nc </a:t>
            </a:r>
            <a:r>
              <a:rPr lang="en-US" dirty="0"/>
              <a:t>to check out max and min map factors (MAPFAC_M)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7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96" y="2981357"/>
            <a:ext cx="572554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ourier"/>
                <a:cs typeface="Courier"/>
              </a:rPr>
              <a:t>&amp;</a:t>
            </a:r>
            <a:r>
              <a:rPr lang="pl-PL" dirty="0" err="1">
                <a:latin typeface="Courier"/>
                <a:cs typeface="Courier"/>
              </a:rPr>
              <a:t>geogrid</a:t>
            </a:r>
            <a:r>
              <a:rPr lang="pl-PL" dirty="0">
                <a:latin typeface="Courier"/>
                <a:cs typeface="Courier"/>
              </a:rPr>
              <a:t> 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parent_id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=   1,   1,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b="1" dirty="0" err="1">
                <a:solidFill>
                  <a:srgbClr val="0000FF"/>
                </a:solidFill>
                <a:latin typeface="Courier"/>
                <a:cs typeface="Courier"/>
              </a:rPr>
              <a:t>parent_grid_ratio</a:t>
            </a:r>
            <a:r>
              <a:rPr lang="pl-PL" b="1" dirty="0">
                <a:solidFill>
                  <a:srgbClr val="0000FF"/>
                </a:solidFill>
                <a:latin typeface="Courier"/>
                <a:cs typeface="Courier"/>
              </a:rPr>
              <a:t> =   </a:t>
            </a:r>
            <a:r>
              <a:rPr lang="pl-PL" b="1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  <a:r>
              <a:rPr lang="pl-PL" b="1" dirty="0">
                <a:solidFill>
                  <a:srgbClr val="0000FF"/>
                </a:solidFill>
                <a:latin typeface="Courier"/>
                <a:cs typeface="Courier"/>
              </a:rPr>
              <a:t>   3,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Courier"/>
                <a:cs typeface="Courier"/>
              </a:rPr>
              <a:t>i_parent_start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   =   </a:t>
            </a:r>
            <a:r>
              <a:rPr lang="pl-PL" b="1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 58,</a:t>
            </a:r>
          </a:p>
          <a:p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Courier"/>
                <a:cs typeface="Courier"/>
              </a:rPr>
              <a:t>j_parent_start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   =   </a:t>
            </a:r>
            <a:r>
              <a:rPr lang="pl-PL" b="1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  <a:r>
              <a:rPr lang="pl-PL" b="1" dirty="0">
                <a:solidFill>
                  <a:srgbClr val="FF0000"/>
                </a:solidFill>
                <a:latin typeface="Courier"/>
                <a:cs typeface="Courier"/>
              </a:rPr>
              <a:t>  68,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rgbClr val="BFBFBF"/>
                </a:solidFill>
                <a:latin typeface="Courier"/>
                <a:cs typeface="Courier"/>
              </a:rPr>
              <a:t>s_we</a:t>
            </a:r>
            <a:r>
              <a:rPr lang="pl-PL" dirty="0">
                <a:solidFill>
                  <a:srgbClr val="BFBFBF"/>
                </a:solidFill>
                <a:latin typeface="Courier"/>
                <a:cs typeface="Courier"/>
              </a:rPr>
              <a:t>              =   1,   1</a:t>
            </a:r>
            <a:r>
              <a:rPr lang="pl-PL" dirty="0">
                <a:latin typeface="Courier"/>
                <a:cs typeface="Courier"/>
              </a:rPr>
              <a:t>,</a:t>
            </a:r>
          </a:p>
          <a:p>
            <a:r>
              <a:rPr lang="pl-PL" b="1" dirty="0">
                <a:latin typeface="Courier"/>
                <a:cs typeface="Courier"/>
              </a:rPr>
              <a:t> </a:t>
            </a:r>
            <a:r>
              <a:rPr lang="pl-PL" b="1" dirty="0" err="1">
                <a:latin typeface="Courier"/>
                <a:cs typeface="Courier"/>
              </a:rPr>
              <a:t>e_we</a:t>
            </a:r>
            <a:r>
              <a:rPr lang="pl-PL" b="1" dirty="0">
                <a:latin typeface="Courier"/>
                <a:cs typeface="Courier"/>
              </a:rPr>
              <a:t>              = 201, 214,</a:t>
            </a:r>
          </a:p>
          <a:p>
            <a:r>
              <a:rPr lang="pl-PL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rgbClr val="BFBFBF"/>
                </a:solidFill>
                <a:latin typeface="Courier"/>
                <a:cs typeface="Courier"/>
              </a:rPr>
              <a:t>s_sn</a:t>
            </a:r>
            <a:r>
              <a:rPr lang="pl-PL" dirty="0">
                <a:solidFill>
                  <a:srgbClr val="BFBFBF"/>
                </a:solidFill>
                <a:latin typeface="Courier"/>
                <a:cs typeface="Courier"/>
              </a:rPr>
              <a:t>              =  1,    1,</a:t>
            </a:r>
          </a:p>
          <a:p>
            <a:r>
              <a:rPr lang="pl-PL" dirty="0">
                <a:latin typeface="Courier"/>
                <a:cs typeface="Courier"/>
              </a:rPr>
              <a:t> </a:t>
            </a:r>
            <a:r>
              <a:rPr lang="pl-PL" b="1" dirty="0" err="1">
                <a:latin typeface="Courier"/>
                <a:cs typeface="Courier"/>
              </a:rPr>
              <a:t>e_sn</a:t>
            </a:r>
            <a:r>
              <a:rPr lang="pl-PL" b="1" dirty="0">
                <a:latin typeface="Courier"/>
                <a:cs typeface="Courier"/>
              </a:rPr>
              <a:t>              = 201, 196,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geog_data_res</a:t>
            </a:r>
            <a:r>
              <a:rPr lang="en-US" b="1" dirty="0">
                <a:latin typeface="Courier"/>
                <a:cs typeface="Courier"/>
              </a:rPr>
              <a:t>     =’</a:t>
            </a:r>
            <a:r>
              <a:rPr lang="en-US" b="1" dirty="0" err="1">
                <a:latin typeface="Courier"/>
                <a:cs typeface="Courier"/>
              </a:rPr>
              <a:t>default',’default</a:t>
            </a:r>
            <a:r>
              <a:rPr lang="en-US" b="1" dirty="0">
                <a:latin typeface="Courier"/>
                <a:cs typeface="Courier"/>
              </a:rPr>
              <a:t>',</a:t>
            </a:r>
          </a:p>
          <a:p>
            <a:r>
              <a:rPr lang="en-US" b="1" dirty="0">
                <a:latin typeface="Courier"/>
                <a:cs typeface="Courier"/>
              </a:rPr>
              <a:t> dx        =  12000.,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dy</a:t>
            </a:r>
            <a:r>
              <a:rPr lang="en-US" b="1" dirty="0">
                <a:latin typeface="Courier"/>
                <a:cs typeface="Courier"/>
              </a:rPr>
              <a:t>        =  12000.,</a:t>
            </a:r>
            <a:endParaRPr lang="pl-PL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96" y="493953"/>
            <a:ext cx="80804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&amp;share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wrf_core</a:t>
            </a:r>
            <a:r>
              <a:rPr lang="en-US" dirty="0">
                <a:latin typeface="Courier"/>
                <a:cs typeface="Courier"/>
              </a:rPr>
              <a:t> = 'ARW',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2,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start_date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='2018-01-01_00:00:00', '2018-01-01_00:00:00'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end_date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 '2018-01-04_00:00:00', '2018-01-04_00:00:00'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21600,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93122" y="2928433"/>
            <a:ext cx="1233830" cy="79385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26952" y="2700230"/>
            <a:ext cx="2647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Controls nest grid spacing</a:t>
            </a:r>
          </a:p>
          <a:p>
            <a:r>
              <a:rPr lang="en-US" b="1" dirty="0">
                <a:solidFill>
                  <a:srgbClr val="0000FF"/>
                </a:solidFill>
              </a:rPr>
              <a:t>  (D2 = D1/3)</a:t>
            </a:r>
          </a:p>
          <a:p>
            <a:r>
              <a:rPr lang="en-US" b="1" dirty="0">
                <a:solidFill>
                  <a:srgbClr val="0000FF"/>
                </a:solidFill>
              </a:rPr>
              <a:t>  [3:1 ratio is standard]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93122" y="4322085"/>
            <a:ext cx="1075074" cy="564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74032" y="4739847"/>
            <a:ext cx="290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Controls location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 (lower left corner) in parent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2543" y="221081"/>
            <a:ext cx="184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namelist.wps</a:t>
            </a:r>
            <a:endParaRPr lang="en-US" b="1" dirty="0">
              <a:latin typeface="Courier"/>
              <a:cs typeface="Courier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00196" y="6158204"/>
            <a:ext cx="751047" cy="2048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51243" y="61783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D1’s grid spacing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72" y="36415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NOW the second column matters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8196" y="1088627"/>
            <a:ext cx="266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Same start/end times for both domains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172" y="6487081"/>
            <a:ext cx="1601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BFBFBF"/>
                </a:solidFill>
              </a:rPr>
              <a:t>grey: never altered</a:t>
            </a:r>
          </a:p>
        </p:txBody>
      </p:sp>
    </p:spTree>
    <p:extLst>
      <p:ext uri="{BB962C8B-B14F-4D97-AF65-F5344CB8AC3E}">
        <p14:creationId xmlns:p14="http://schemas.microsoft.com/office/powerpoint/2010/main" val="348592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iana_do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6299200" cy="643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8381" y="917340"/>
            <a:ext cx="224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D1: 201x201 @ 12 km</a:t>
            </a:r>
          </a:p>
          <a:p>
            <a:r>
              <a:rPr lang="en-US" dirty="0"/>
              <a:t>D2: 214x196 @ 4 km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5590" y="4657266"/>
            <a:ext cx="1534657" cy="1728833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7702" y="4287934"/>
            <a:ext cx="85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(58,68)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17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173575" y="4538934"/>
            <a:ext cx="158744" cy="173163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73925" y="3687769"/>
            <a:ext cx="3210271" cy="203132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REMINDER: execute</a:t>
            </a:r>
          </a:p>
          <a:p>
            <a:r>
              <a:rPr lang="en-US" dirty="0"/>
              <a:t>  </a:t>
            </a:r>
            <a:r>
              <a:rPr lang="en-US" sz="1600" dirty="0" err="1">
                <a:latin typeface="Courier"/>
              </a:rPr>
              <a:t>ncl</a:t>
            </a:r>
            <a:r>
              <a:rPr lang="en-US" sz="1600" dirty="0">
                <a:latin typeface="Courier"/>
              </a:rPr>
              <a:t> </a:t>
            </a:r>
            <a:r>
              <a:rPr lang="en-US" sz="1600" dirty="0" err="1">
                <a:latin typeface="Courier"/>
              </a:rPr>
              <a:t>p</a:t>
            </a:r>
            <a:r>
              <a:rPr lang="en-US" sz="1600" dirty="0" err="1">
                <a:latin typeface="Courier"/>
                <a:cs typeface="Courier"/>
              </a:rPr>
              <a:t>lotgrids.ncl</a:t>
            </a:r>
            <a:r>
              <a:rPr lang="en-US" dirty="0"/>
              <a:t> script </a:t>
            </a:r>
          </a:p>
          <a:p>
            <a:r>
              <a:rPr lang="en-US" dirty="0"/>
              <a:t>  BEFORE running </a:t>
            </a:r>
            <a:r>
              <a:rPr lang="en-US" sz="1600" dirty="0" err="1">
                <a:latin typeface="Courier"/>
                <a:cs typeface="Courier"/>
              </a:rPr>
              <a:t>geogrid.exe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  to inspect your domain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Make sure your domain looks</a:t>
            </a:r>
          </a:p>
          <a:p>
            <a:r>
              <a:rPr lang="en-US" b="1" dirty="0">
                <a:solidFill>
                  <a:srgbClr val="FF0000"/>
                </a:solidFill>
              </a:rPr>
              <a:t>  like this before moving on!</a:t>
            </a:r>
          </a:p>
        </p:txBody>
      </p:sp>
    </p:spTree>
    <p:extLst>
      <p:ext uri="{BB962C8B-B14F-4D97-AF65-F5344CB8AC3E}">
        <p14:creationId xmlns:p14="http://schemas.microsoft.com/office/powerpoint/2010/main" val="87461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sz="4000" dirty="0" err="1">
                <a:latin typeface="Courier"/>
                <a:cs typeface="Courier"/>
              </a:rPr>
              <a:t>geogrid.exe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geogrid program can take some time, especially when generating large nests.  However, </a:t>
            </a:r>
            <a:r>
              <a:rPr lang="en-US" dirty="0" err="1"/>
              <a:t>geogrid</a:t>
            </a:r>
            <a:r>
              <a:rPr lang="en-US" dirty="0"/>
              <a:t> is also MPI-aware (all WPS/WRF programs are, </a:t>
            </a:r>
            <a:r>
              <a:rPr lang="en-US" i="1" dirty="0"/>
              <a:t>except</a:t>
            </a:r>
            <a:r>
              <a:rPr lang="en-US" dirty="0"/>
              <a:t> </a:t>
            </a:r>
            <a:r>
              <a:rPr lang="en-US" sz="3000" dirty="0" err="1">
                <a:latin typeface="Courier"/>
                <a:cs typeface="Courier"/>
              </a:rPr>
              <a:t>ungrib.exe</a:t>
            </a:r>
            <a:r>
              <a:rPr lang="en-US" sz="3000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tc.exe</a:t>
            </a:r>
            <a:r>
              <a:rPr lang="en-US" dirty="0"/>
              <a:t>)</a:t>
            </a:r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Ask for multiple </a:t>
            </a:r>
            <a:r>
              <a:rPr lang="en-US" dirty="0" err="1"/>
              <a:t>cpus</a:t>
            </a:r>
            <a:r>
              <a:rPr lang="en-US" dirty="0"/>
              <a:t> with </a:t>
            </a:r>
            <a:r>
              <a:rPr lang="en-US" sz="2400" dirty="0" err="1">
                <a:latin typeface="Courier"/>
                <a:cs typeface="Courier"/>
              </a:rPr>
              <a:t>srun</a:t>
            </a:r>
            <a:r>
              <a:rPr lang="en-US" dirty="0"/>
              <a:t>.  Example:</a:t>
            </a:r>
          </a:p>
          <a:p>
            <a:pPr lvl="2"/>
            <a:r>
              <a:rPr lang="en-US" sz="2200" dirty="0" err="1">
                <a:latin typeface="Courier"/>
                <a:cs typeface="Courier"/>
              </a:rPr>
              <a:t>srun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-US" sz="2200" dirty="0">
                <a:latin typeface="Courier"/>
                <a:cs typeface="Courier"/>
              </a:rPr>
              <a:t>p snow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-US" sz="2200" dirty="0">
                <a:latin typeface="Courier"/>
                <a:cs typeface="Courier"/>
              </a:rPr>
              <a:t>n 4 </a:t>
            </a:r>
            <a:r>
              <a:rPr lang="en-US" sz="2200" dirty="0" err="1">
                <a:latin typeface="Courier"/>
                <a:cs typeface="Courier"/>
              </a:rPr>
              <a:t>geogrid.exe</a:t>
            </a:r>
            <a:endParaRPr lang="en-US" sz="2200" dirty="0">
              <a:latin typeface="Courier"/>
              <a:cs typeface="Courier"/>
            </a:endParaRPr>
          </a:p>
          <a:p>
            <a:pPr lvl="1"/>
            <a:r>
              <a:rPr lang="en-US" dirty="0"/>
              <a:t>Submit a batch job (</a:t>
            </a:r>
            <a:r>
              <a:rPr lang="en-US" sz="2600" dirty="0" err="1">
                <a:latin typeface="Courier"/>
                <a:cs typeface="Courier"/>
              </a:rPr>
              <a:t>submit_geogrid</a:t>
            </a:r>
            <a:r>
              <a:rPr lang="en-US" sz="2600" dirty="0"/>
              <a:t> </a:t>
            </a:r>
            <a:r>
              <a:rPr lang="en-US" dirty="0"/>
              <a:t>provided)</a:t>
            </a:r>
          </a:p>
          <a:p>
            <a:pPr lvl="2"/>
            <a:r>
              <a:rPr lang="en-US" sz="2200" dirty="0" err="1">
                <a:latin typeface="Courier"/>
                <a:cs typeface="Courier"/>
              </a:rPr>
              <a:t>sbatch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-US" sz="2200" dirty="0">
                <a:latin typeface="Courier"/>
                <a:cs typeface="Courier"/>
              </a:rPr>
              <a:t>p snow </a:t>
            </a:r>
            <a:r>
              <a:rPr lang="en-US" sz="2200" dirty="0" err="1">
                <a:latin typeface="Courier"/>
                <a:cs typeface="Courier"/>
              </a:rPr>
              <a:t>submit_geogrid</a:t>
            </a:r>
            <a:endParaRPr lang="en-US" sz="22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4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GFS-based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Setup for 2 domains, </a:t>
            </a:r>
          </a:p>
          <a:p>
            <a:r>
              <a:rPr lang="en-US" dirty="0"/>
              <a:t>but </a:t>
            </a:r>
            <a:r>
              <a:rPr lang="en-US" u="sng" dirty="0"/>
              <a:t>run single-domain simulation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1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Create and position outer domain + nest</a:t>
            </a:r>
          </a:p>
          <a:p>
            <a:pPr lvl="1"/>
            <a:r>
              <a:rPr lang="en-US" dirty="0"/>
              <a:t>D1 = Domain 1</a:t>
            </a:r>
          </a:p>
          <a:p>
            <a:pPr lvl="1"/>
            <a:r>
              <a:rPr lang="en-US" dirty="0"/>
              <a:t>D2 = Domain 2 (nest)</a:t>
            </a:r>
          </a:p>
          <a:p>
            <a:r>
              <a:rPr lang="en-US" dirty="0"/>
              <a:t>Use model grids obtained from NOMADS archive</a:t>
            </a:r>
          </a:p>
          <a:p>
            <a:r>
              <a:rPr lang="en-US" dirty="0"/>
              <a:t>Utilize different initialization data sources</a:t>
            </a:r>
          </a:p>
          <a:p>
            <a:pPr lvl="1"/>
            <a:r>
              <a:rPr lang="en-US" dirty="0"/>
              <a:t>GFS</a:t>
            </a:r>
          </a:p>
          <a:p>
            <a:pPr lvl="1"/>
            <a:r>
              <a:rPr lang="en-US" dirty="0"/>
              <a:t>NAM</a:t>
            </a:r>
          </a:p>
          <a:p>
            <a:pPr lvl="1"/>
            <a:r>
              <a:rPr lang="en-US" dirty="0"/>
              <a:t>RAP</a:t>
            </a:r>
          </a:p>
          <a:p>
            <a:r>
              <a:rPr lang="en-US" dirty="0"/>
              <a:t>Combine two different data sources</a:t>
            </a:r>
          </a:p>
          <a:p>
            <a:pPr lvl="1"/>
            <a:r>
              <a:rPr lang="en-US" dirty="0"/>
              <a:t>NAM and RAP since RAP incomplete (soil information missing on NOMADS for some RAP outputs)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3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111" y="1146675"/>
            <a:ext cx="36477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&amp;</a:t>
            </a:r>
            <a:r>
              <a:rPr lang="en-US" dirty="0" err="1">
                <a:latin typeface="Courier"/>
                <a:cs typeface="Courier"/>
              </a:rPr>
              <a:t>ungrib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out_format</a:t>
            </a:r>
            <a:r>
              <a:rPr lang="en-US" dirty="0">
                <a:latin typeface="Courier"/>
                <a:cs typeface="Courier"/>
              </a:rPr>
              <a:t> = 'WPS',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prefix     = ’GFS',</a:t>
            </a:r>
          </a:p>
          <a:p>
            <a:r>
              <a:rPr lang="en-US" dirty="0">
                <a:latin typeface="Courier"/>
                <a:cs typeface="Courier"/>
              </a:rPr>
              <a:t>/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&amp;</a:t>
            </a:r>
            <a:r>
              <a:rPr lang="en-US" dirty="0" err="1">
                <a:latin typeface="Courier"/>
                <a:cs typeface="Courier"/>
              </a:rPr>
              <a:t>metgrid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fg_name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= ’GFS’,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io_form_metgrid</a:t>
            </a:r>
            <a:r>
              <a:rPr lang="en-US" dirty="0">
                <a:latin typeface="Courier"/>
                <a:cs typeface="Courier"/>
              </a:rPr>
              <a:t> = 2,</a:t>
            </a:r>
          </a:p>
          <a:p>
            <a:r>
              <a:rPr lang="en-US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3972" y="4286801"/>
            <a:ext cx="4018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you are identifying the</a:t>
            </a:r>
          </a:p>
          <a:p>
            <a:r>
              <a:rPr lang="en-US" dirty="0"/>
              <a:t>  </a:t>
            </a:r>
            <a:r>
              <a:rPr lang="en-US" sz="1600" dirty="0" err="1">
                <a:latin typeface="Courier"/>
                <a:cs typeface="Courier"/>
              </a:rPr>
              <a:t>ungrib.exe</a:t>
            </a:r>
            <a:r>
              <a:rPr lang="en-US" sz="1600" dirty="0"/>
              <a:t> </a:t>
            </a:r>
            <a:r>
              <a:rPr lang="en-US" dirty="0"/>
              <a:t>output and </a:t>
            </a:r>
            <a:r>
              <a:rPr lang="en-US" sz="1600" dirty="0" err="1">
                <a:latin typeface="Courier"/>
                <a:cs typeface="Courier"/>
              </a:rPr>
              <a:t>metgrid.exe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  input as </a:t>
            </a:r>
            <a:r>
              <a:rPr lang="en-US" b="1" dirty="0">
                <a:solidFill>
                  <a:srgbClr val="FF0000"/>
                </a:solidFill>
              </a:rPr>
              <a:t>GFS</a:t>
            </a:r>
            <a:r>
              <a:rPr lang="en-US" dirty="0"/>
              <a:t>, as </a:t>
            </a:r>
            <a:r>
              <a:rPr lang="en-US" u="sng" dirty="0"/>
              <a:t>we will be unpacking</a:t>
            </a:r>
          </a:p>
          <a:p>
            <a:r>
              <a:rPr lang="en-US" u="sng" dirty="0"/>
              <a:t>  other data sources as well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2543" y="221081"/>
            <a:ext cx="184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namelist.wps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64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WPS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Complete editing of </a:t>
            </a:r>
            <a:r>
              <a:rPr lang="en-US" sz="2800" dirty="0" err="1">
                <a:latin typeface="Courier"/>
                <a:cs typeface="Courier"/>
              </a:rPr>
              <a:t>namelist.wps</a:t>
            </a:r>
            <a:r>
              <a:rPr lang="en-US" sz="2800" dirty="0"/>
              <a:t> </a:t>
            </a:r>
            <a:r>
              <a:rPr lang="en-US" dirty="0"/>
              <a:t>as needed</a:t>
            </a:r>
          </a:p>
          <a:p>
            <a:r>
              <a:rPr lang="en-US" dirty="0"/>
              <a:t>Make sure you have </a:t>
            </a:r>
            <a:r>
              <a:rPr lang="en-US" sz="2800" dirty="0" err="1">
                <a:latin typeface="Courier"/>
                <a:cs typeface="Courier"/>
              </a:rPr>
              <a:t>Vtable.GFS</a:t>
            </a:r>
            <a:r>
              <a:rPr lang="en-US" dirty="0"/>
              <a:t> copied as “</a:t>
            </a:r>
            <a:r>
              <a:rPr lang="en-US" sz="2800" dirty="0" err="1">
                <a:latin typeface="Courier"/>
                <a:cs typeface="Courier"/>
              </a:rPr>
              <a:t>Vtable</a:t>
            </a:r>
            <a:r>
              <a:rPr lang="en-US" dirty="0"/>
              <a:t>”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Link to GFS data at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ONE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of these locations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$LAB/DATA/GFS_2016032712_NOMADS/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gfs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*</a:t>
            </a:r>
          </a:p>
          <a:p>
            <a:pPr lvl="1"/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rfovell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/ATM419/GFS_2016032712_NOMADS/</a:t>
            </a:r>
            <a:r>
              <a:rPr lang="en-US" sz="19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gfs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*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COPY </a:t>
            </a:r>
            <a:r>
              <a:rPr lang="en-US" b="1" dirty="0" err="1">
                <a:solidFill>
                  <a:srgbClr val="FF0000"/>
                </a:solidFill>
              </a:rPr>
              <a:t>ungrib</a:t>
            </a:r>
            <a:r>
              <a:rPr lang="en-US" b="1" dirty="0">
                <a:solidFill>
                  <a:srgbClr val="FF0000"/>
                </a:solidFill>
              </a:rPr>
              <a:t> output from </a:t>
            </a:r>
            <a:r>
              <a:rPr lang="en-US" sz="2800" b="1" dirty="0">
                <a:solidFill>
                  <a:srgbClr val="FF0000"/>
                </a:solidFill>
                <a:latin typeface="Courier" pitchFamily="2" charset="0"/>
              </a:rPr>
              <a:t>$LAB/INDIANA/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ourier" pitchFamily="2" charset="0"/>
              </a:rPr>
              <a:t>cp $LAB/INDIANA/GFS* .</a:t>
            </a:r>
          </a:p>
          <a:p>
            <a:r>
              <a:rPr lang="en-US" dirty="0"/>
              <a:t>Execute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ungrib.exe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800" dirty="0" err="1">
                <a:latin typeface="Courier"/>
                <a:cs typeface="Courier"/>
              </a:rPr>
              <a:t>metgrid.exe</a:t>
            </a:r>
            <a:endParaRPr lang="en-US" sz="2800" dirty="0">
              <a:latin typeface="Courier"/>
              <a:cs typeface="Courier"/>
            </a:endParaRPr>
          </a:p>
          <a:p>
            <a:pPr lvl="1"/>
            <a:r>
              <a:rPr lang="en-US" sz="2400" dirty="0"/>
              <a:t>Or use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submit_ungrib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200" dirty="0" err="1">
                <a:latin typeface="Courier"/>
                <a:cs typeface="Courier"/>
              </a:rPr>
              <a:t>submit_metgrid</a:t>
            </a:r>
            <a:r>
              <a:rPr lang="en-US" sz="2200" dirty="0"/>
              <a:t> </a:t>
            </a:r>
            <a:r>
              <a:rPr lang="en-US" sz="2400" dirty="0"/>
              <a:t>scripts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copy </a:t>
            </a:r>
            <a:r>
              <a:rPr lang="en-US" sz="2200" dirty="0">
                <a:latin typeface="Courier" pitchFamily="2" charset="0"/>
                <a:cs typeface="Calibri" panose="020F0502020204030204" pitchFamily="34" charset="0"/>
              </a:rPr>
              <a:t>$LAB/INDIANA/GFS*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your </a:t>
            </a:r>
            <a:r>
              <a:rPr lang="en-US" sz="2200" dirty="0">
                <a:latin typeface="Courier" pitchFamily="2" charset="0"/>
                <a:cs typeface="Calibri" panose="020F0502020204030204" pitchFamily="34" charset="0"/>
              </a:rPr>
              <a:t>INDIANA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directory</a:t>
            </a:r>
          </a:p>
          <a:p>
            <a:r>
              <a:rPr lang="en-US" dirty="0"/>
              <a:t>Check </a:t>
            </a:r>
            <a:r>
              <a:rPr lang="en-US" sz="2800" dirty="0" err="1">
                <a:latin typeface="Courier"/>
                <a:cs typeface="Courier"/>
              </a:rPr>
              <a:t>num_metgrid_levels</a:t>
            </a:r>
            <a:r>
              <a:rPr lang="en-US" sz="2800" dirty="0">
                <a:latin typeface="Courier"/>
                <a:cs typeface="Courier"/>
              </a:rPr>
              <a:t> </a:t>
            </a:r>
          </a:p>
          <a:p>
            <a:pPr lvl="1"/>
            <a:r>
              <a:rPr lang="en-US" sz="1900" dirty="0" err="1">
                <a:latin typeface="Courier"/>
                <a:cs typeface="Courier"/>
              </a:rPr>
              <a:t>ncdump</a:t>
            </a:r>
            <a:r>
              <a:rPr lang="en-US" sz="1900" dirty="0">
                <a:latin typeface="Courier"/>
                <a:cs typeface="Courier"/>
              </a:rPr>
              <a:t> </a:t>
            </a:r>
            <a:r>
              <a:rPr lang="mr-IN" sz="1900" dirty="0">
                <a:latin typeface="Courier"/>
                <a:cs typeface="Courier"/>
              </a:rPr>
              <a:t>–</a:t>
            </a:r>
            <a:r>
              <a:rPr lang="en-US" sz="1900" dirty="0">
                <a:latin typeface="Courier"/>
                <a:cs typeface="Courier"/>
              </a:rPr>
              <a:t>h </a:t>
            </a:r>
            <a:r>
              <a:rPr lang="is-IS" sz="1900" dirty="0">
                <a:latin typeface="Courier"/>
                <a:cs typeface="Courier"/>
              </a:rPr>
              <a:t>met_em.d01.2016-03-27_12:00:00.nc | more</a:t>
            </a:r>
            <a:endParaRPr lang="en-US" sz="1900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317" y="622020"/>
            <a:ext cx="7664854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&amp;</a:t>
            </a:r>
            <a:r>
              <a:rPr lang="en-US" dirty="0" err="1">
                <a:latin typeface="Courier"/>
                <a:cs typeface="Courier"/>
              </a:rPr>
              <a:t>time_control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run_days</a:t>
            </a:r>
            <a:r>
              <a:rPr lang="en-US" dirty="0">
                <a:latin typeface="Courier"/>
                <a:cs typeface="Courier"/>
              </a:rPr>
              <a:t>                            = 0,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run_hours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= 12,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run_minutes</a:t>
            </a:r>
            <a:r>
              <a:rPr lang="en-US" dirty="0">
                <a:latin typeface="Courier"/>
                <a:cs typeface="Courier"/>
              </a:rPr>
              <a:t>                         = 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run_seconds</a:t>
            </a:r>
            <a:r>
              <a:rPr lang="en-US" dirty="0">
                <a:latin typeface="Courier"/>
                <a:cs typeface="Courier"/>
              </a:rPr>
              <a:t>                         = 0,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start_year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= 2016, 2016,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start_month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= 03, 03,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start_day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= 27, 27,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start_hour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= 12, 12,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start_minute</a:t>
            </a:r>
            <a:r>
              <a:rPr lang="en-US" dirty="0">
                <a:latin typeface="Courier"/>
                <a:cs typeface="Courier"/>
              </a:rPr>
              <a:t>                        = 00, 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start_second</a:t>
            </a:r>
            <a:r>
              <a:rPr lang="en-US" dirty="0">
                <a:latin typeface="Courier"/>
                <a:cs typeface="Courier"/>
              </a:rPr>
              <a:t>                        = 00, 00,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end_year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 = 2016, 2016,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end_month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= 03, 03,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end_day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  = 28, 28,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end_hour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 = 00, 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end_minute</a:t>
            </a:r>
            <a:r>
              <a:rPr lang="en-US" dirty="0">
                <a:latin typeface="Courier"/>
                <a:cs typeface="Courier"/>
              </a:rPr>
              <a:t>                          = 00,   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end_second</a:t>
            </a:r>
            <a:r>
              <a:rPr lang="en-US" dirty="0">
                <a:latin typeface="Courier"/>
                <a:cs typeface="Courier"/>
              </a:rPr>
              <a:t>                          = 00,   00,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= 10800,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input_from_file</a:t>
            </a:r>
            <a:r>
              <a:rPr lang="en-US" dirty="0"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history_interval</a:t>
            </a:r>
            <a:r>
              <a:rPr lang="en-US" b="1" dirty="0">
                <a:latin typeface="Courier"/>
                <a:cs typeface="Courier"/>
              </a:rPr>
              <a:t>                    = 60,  20,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frames_per_outfile</a:t>
            </a:r>
            <a:r>
              <a:rPr lang="en-US" dirty="0">
                <a:latin typeface="Courier"/>
                <a:cs typeface="Courier"/>
              </a:rPr>
              <a:t>                  = 1,  1,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2543" y="221081"/>
            <a:ext cx="212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namelist.input</a:t>
            </a:r>
            <a:endParaRPr lang="en-US" b="1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588452" y="5458857"/>
            <a:ext cx="17185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72" y="36415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NOW the second column matters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95" y="882058"/>
            <a:ext cx="7664854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&amp;domains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</a:t>
            </a:r>
            <a:r>
              <a:rPr lang="en-US" dirty="0">
                <a:latin typeface="Courier"/>
                <a:cs typeface="Courier"/>
              </a:rPr>
              <a:t>                           = 48,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time_step_fract_num</a:t>
            </a:r>
            <a:r>
              <a:rPr lang="en-US" dirty="0">
                <a:latin typeface="Courier"/>
                <a:cs typeface="Courier"/>
              </a:rPr>
              <a:t>                 = 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time_step_fract_den</a:t>
            </a:r>
            <a:r>
              <a:rPr lang="en-US" dirty="0">
                <a:latin typeface="Courier"/>
                <a:cs typeface="Courier"/>
              </a:rPr>
              <a:t>                 = 1,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       = 1,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e_we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                               = 201,  214,</a:t>
            </a:r>
          </a:p>
          <a:p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e_sn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                               = 201,  196,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e_vert</a:t>
            </a:r>
            <a:r>
              <a:rPr lang="en-US" dirty="0">
                <a:latin typeface="Courier"/>
                <a:cs typeface="Courier"/>
              </a:rPr>
              <a:t>                              = 57,  57,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p_top_requested</a:t>
            </a:r>
            <a:r>
              <a:rPr lang="en-US" dirty="0">
                <a:latin typeface="Courier"/>
                <a:cs typeface="Courier"/>
              </a:rPr>
              <a:t>                     = 5000,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ourier"/>
                <a:cs typeface="Courier"/>
              </a:rPr>
              <a:t>num_metgrid_levels</a:t>
            </a:r>
            <a:r>
              <a:rPr lang="en-US" b="1" dirty="0">
                <a:solidFill>
                  <a:srgbClr val="008000"/>
                </a:solidFill>
                <a:latin typeface="Courier"/>
                <a:cs typeface="Courier"/>
              </a:rPr>
              <a:t>                  = 27,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num_metgrid_soil_levels</a:t>
            </a:r>
            <a:r>
              <a:rPr lang="en-US" dirty="0">
                <a:latin typeface="Courier"/>
                <a:cs typeface="Courier"/>
              </a:rPr>
              <a:t>             = 4,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dx                                  = 12000.,  4000.,</a:t>
            </a:r>
          </a:p>
          <a:p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dy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                                 = 12000.,  4000.,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grid_id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 = 1,     2,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= 0,     1,</a:t>
            </a:r>
          </a:p>
          <a:p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i_parent_start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= 1,     58,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j_parent_start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                   = 1,     68,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parent_grid_ratio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                  = 1,    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3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,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parent_time_step_ratio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             = 1,    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3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2543" y="221081"/>
            <a:ext cx="212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namelist.input</a:t>
            </a:r>
            <a:endParaRPr lang="en-US" b="1" dirty="0">
              <a:latin typeface="Courier"/>
              <a:cs typeface="Courier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73909" y="1781757"/>
            <a:ext cx="917266" cy="3881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929449" y="4022184"/>
            <a:ext cx="827068" cy="1234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50306" y="3351821"/>
            <a:ext cx="740869" cy="1940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4595" y="2048183"/>
            <a:ext cx="5909314" cy="286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102381" y="5249254"/>
            <a:ext cx="827068" cy="123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4595" y="334962"/>
            <a:ext cx="463472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MAKE SURE INFO MATCHES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namelist.wps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91175" y="5736616"/>
            <a:ext cx="827068" cy="1234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5545" y="6253366"/>
            <a:ext cx="488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8000"/>
                </a:solidFill>
              </a:rPr>
              <a:t>D2 has 1/3 the grid spacing of D1, and will use 1/3 the time step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5602111"/>
            <a:ext cx="431800" cy="63526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04932" y="1168399"/>
            <a:ext cx="745373" cy="34149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0049" y="1137734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For D1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051D98-64D4-B842-9A81-6236229BFB6A}"/>
              </a:ext>
            </a:extLst>
          </p:cNvPr>
          <p:cNvSpPr txBox="1"/>
          <p:nvPr/>
        </p:nvSpPr>
        <p:spPr>
          <a:xfrm>
            <a:off x="7112811" y="1573306"/>
            <a:ext cx="19902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domain (</a:t>
            </a:r>
            <a:r>
              <a:rPr lang="en-US" u="sng" dirty="0">
                <a:solidFill>
                  <a:srgbClr val="FF0000"/>
                </a:solidFill>
              </a:rPr>
              <a:t>for now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533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</a:t>
            </a:r>
            <a:r>
              <a:rPr lang="en-US" sz="4000" dirty="0" err="1">
                <a:latin typeface="Courier"/>
                <a:cs typeface="Courier"/>
              </a:rPr>
              <a:t>namelist.input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Configure start and end times, and run time is 12 hours</a:t>
            </a:r>
          </a:p>
          <a:p>
            <a:r>
              <a:rPr lang="en-US" dirty="0"/>
              <a:t>Make sure domain configuration (size, nest location, grid spacing) either matches exactly or is consistent with </a:t>
            </a:r>
            <a:r>
              <a:rPr lang="en-US" sz="2800" dirty="0" err="1">
                <a:latin typeface="Courier"/>
                <a:cs typeface="Courier"/>
              </a:rPr>
              <a:t>namelist.wps</a:t>
            </a:r>
            <a:endParaRPr lang="en-US" dirty="0">
              <a:latin typeface="Courier"/>
              <a:cs typeface="Courier"/>
            </a:endParaRPr>
          </a:p>
          <a:p>
            <a:r>
              <a:rPr lang="en-US" sz="2900" b="1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r>
              <a:rPr lang="en-US" sz="2900" b="1" dirty="0">
                <a:solidFill>
                  <a:srgbClr val="FF0000"/>
                </a:solidFill>
                <a:latin typeface="Courier"/>
                <a:cs typeface="Courier"/>
              </a:rPr>
              <a:t> = 1 </a:t>
            </a:r>
            <a:r>
              <a:rPr lang="en-US" b="1" dirty="0">
                <a:solidFill>
                  <a:srgbClr val="FF0000"/>
                </a:solidFill>
              </a:rPr>
              <a:t>for this first run</a:t>
            </a:r>
          </a:p>
          <a:p>
            <a:r>
              <a:rPr lang="en-US" dirty="0"/>
              <a:t>Model physics</a:t>
            </a:r>
          </a:p>
          <a:p>
            <a:pPr lvl="1"/>
            <a:r>
              <a:rPr lang="en-US" dirty="0"/>
              <a:t>Microphysics 8 (Thompson)</a:t>
            </a:r>
          </a:p>
          <a:p>
            <a:pPr lvl="1"/>
            <a:r>
              <a:rPr lang="en-US" dirty="0"/>
              <a:t>LW and SW radiation 4 (RRTMG) w/ 20 min call interval (</a:t>
            </a:r>
            <a:r>
              <a:rPr lang="en-US" sz="2500" dirty="0" err="1">
                <a:latin typeface="Courier"/>
                <a:cs typeface="Courier"/>
              </a:rPr>
              <a:t>radt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Surface physics 2 (Noah) and 4 soil layers</a:t>
            </a:r>
          </a:p>
          <a:p>
            <a:pPr lvl="1"/>
            <a:r>
              <a:rPr lang="en-US" dirty="0"/>
              <a:t>PBL and surface layer physics 1 (YSU + </a:t>
            </a:r>
            <a:r>
              <a:rPr lang="en-US" dirty="0" err="1"/>
              <a:t>Monin-Obukhov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Cumulus scheme 1 (</a:t>
            </a:r>
            <a:r>
              <a:rPr lang="en-US" dirty="0" err="1"/>
              <a:t>Kain</a:t>
            </a:r>
            <a:r>
              <a:rPr lang="en-US" dirty="0"/>
              <a:t>-Fritsch) </a:t>
            </a:r>
            <a:r>
              <a:rPr lang="en-US" b="1" dirty="0">
                <a:solidFill>
                  <a:srgbClr val="0000FF"/>
                </a:solidFill>
              </a:rPr>
              <a:t>IN DOMAIN1 ONLY</a:t>
            </a:r>
          </a:p>
          <a:p>
            <a:pPr lvl="2"/>
            <a:r>
              <a:rPr lang="hu-HU" sz="2300" dirty="0">
                <a:latin typeface="Courier"/>
                <a:cs typeface="Courier"/>
              </a:rPr>
              <a:t> </a:t>
            </a:r>
            <a:r>
              <a:rPr lang="hu-HU" sz="2300" b="1" dirty="0">
                <a:solidFill>
                  <a:srgbClr val="0000FF"/>
                </a:solidFill>
                <a:latin typeface="Courier"/>
                <a:cs typeface="Courier"/>
              </a:rPr>
              <a:t>cu_physics                          = 1,     0,</a:t>
            </a:r>
          </a:p>
          <a:p>
            <a:pPr lvl="2"/>
            <a:r>
              <a:rPr lang="hu-HU" sz="2300" dirty="0">
                <a:latin typeface="Courier"/>
                <a:cs typeface="Courier"/>
              </a:rPr>
              <a:t> cudt                                = 5,     5,</a:t>
            </a:r>
          </a:p>
          <a:p>
            <a:r>
              <a:rPr lang="hu-HU" dirty="0"/>
              <a:t>After editing namelist.input, submit </a:t>
            </a:r>
            <a:r>
              <a:rPr lang="hu-HU" sz="2900" dirty="0">
                <a:latin typeface="Courier"/>
                <a:cs typeface="Courier"/>
              </a:rPr>
              <a:t>submit_real</a:t>
            </a:r>
            <a:r>
              <a:rPr lang="hu-HU" dirty="0"/>
              <a:t>, check output</a:t>
            </a:r>
          </a:p>
          <a:p>
            <a:pPr lvl="1"/>
            <a:r>
              <a:rPr lang="en-US" sz="2600" dirty="0">
                <a:latin typeface="Courier"/>
                <a:cs typeface="Courier"/>
              </a:rPr>
              <a:t>s</a:t>
            </a:r>
            <a:r>
              <a:rPr lang="hu-HU" sz="2600" dirty="0">
                <a:latin typeface="Courier"/>
                <a:cs typeface="Courier"/>
              </a:rPr>
              <a:t>batch –p snow submit_real</a:t>
            </a:r>
          </a:p>
          <a:p>
            <a:r>
              <a:rPr lang="hu-HU" dirty="0"/>
              <a:t>Then do </a:t>
            </a:r>
            <a:r>
              <a:rPr lang="hu-HU" sz="2900" dirty="0" err="1">
                <a:latin typeface="Courier"/>
                <a:cs typeface="Courier"/>
              </a:rPr>
              <a:t>submit_wrf</a:t>
            </a:r>
            <a:r>
              <a:rPr lang="hu-HU" sz="2900" dirty="0">
                <a:latin typeface="Courier"/>
                <a:cs typeface="Courier"/>
              </a:rPr>
              <a:t> </a:t>
            </a:r>
            <a:r>
              <a:rPr lang="hu-HU" sz="2900" i="1" dirty="0">
                <a:latin typeface="Times" pitchFamily="2" charset="0"/>
                <a:cs typeface="Courier"/>
              </a:rPr>
              <a:t>[</a:t>
            </a:r>
            <a:r>
              <a:rPr lang="hu-HU" sz="2900" i="1" dirty="0" err="1">
                <a:latin typeface="Times" pitchFamily="2" charset="0"/>
                <a:cs typeface="Courier"/>
              </a:rPr>
              <a:t>takes</a:t>
            </a:r>
            <a:r>
              <a:rPr lang="hu-HU" sz="2900" i="1" dirty="0">
                <a:latin typeface="Times" pitchFamily="2" charset="0"/>
                <a:cs typeface="Courier"/>
              </a:rPr>
              <a:t> </a:t>
            </a:r>
            <a:r>
              <a:rPr lang="hu-HU" sz="2900" i="1" dirty="0" err="1">
                <a:latin typeface="Times" pitchFamily="2" charset="0"/>
                <a:cs typeface="Courier"/>
              </a:rPr>
              <a:t>about</a:t>
            </a:r>
            <a:r>
              <a:rPr lang="hu-HU" sz="2900" i="1" dirty="0">
                <a:latin typeface="Times" pitchFamily="2" charset="0"/>
                <a:cs typeface="Courier"/>
              </a:rPr>
              <a:t> 15 min]</a:t>
            </a:r>
            <a:endParaRPr lang="hu-HU" i="1" dirty="0">
              <a:latin typeface="Times" pitchFamily="2" charset="0"/>
            </a:endParaRPr>
          </a:p>
          <a:p>
            <a:r>
              <a:rPr lang="hu-HU" dirty="0"/>
              <a:t>Use </a:t>
            </a:r>
            <a:r>
              <a:rPr lang="hu-HU" sz="2900" dirty="0">
                <a:latin typeface="Courier"/>
                <a:cs typeface="Courier"/>
              </a:rPr>
              <a:t>control_file.D1</a:t>
            </a:r>
            <a:r>
              <a:rPr lang="hu-HU" sz="2900" dirty="0"/>
              <a:t> </a:t>
            </a:r>
            <a:r>
              <a:rPr lang="hu-HU" dirty="0"/>
              <a:t>and call your output GFSRUN1DOM</a:t>
            </a:r>
          </a:p>
          <a:p>
            <a:r>
              <a:rPr lang="hu-HU" dirty="0"/>
              <a:t>Use </a:t>
            </a:r>
            <a:r>
              <a:rPr lang="hu-HU" sz="2900" dirty="0">
                <a:latin typeface="Courier"/>
                <a:cs typeface="Courier"/>
              </a:rPr>
              <a:t>refl.gs</a:t>
            </a:r>
            <a:r>
              <a:rPr lang="hu-HU" sz="2900" dirty="0"/>
              <a:t> </a:t>
            </a:r>
            <a:r>
              <a:rPr lang="hu-HU" dirty="0"/>
              <a:t>to plot composite reflectivity at 22Z (</a:t>
            </a:r>
            <a:r>
              <a:rPr lang="hu-HU" sz="2900" dirty="0">
                <a:latin typeface="Courier"/>
                <a:cs typeface="Courier"/>
              </a:rPr>
              <a:t>set t 11</a:t>
            </a:r>
            <a:r>
              <a:rPr lang="hu-HU" dirty="0"/>
              <a:t> for D1’s hourly output)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2110" y="5975963"/>
            <a:ext cx="4504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ourier"/>
                <a:cs typeface="Courier"/>
              </a:rPr>
              <a:t>control_file.D1</a:t>
            </a:r>
            <a:r>
              <a:rPr lang="en-US" sz="1600" i="1" dirty="0"/>
              <a:t> </a:t>
            </a:r>
            <a:r>
              <a:rPr lang="en-US" i="1" dirty="0"/>
              <a:t>set up for hourly outputs</a:t>
            </a:r>
          </a:p>
          <a:p>
            <a:r>
              <a:rPr lang="en-US" sz="1600" i="1" dirty="0">
                <a:latin typeface="Courier"/>
                <a:cs typeface="Courier"/>
              </a:rPr>
              <a:t>control_file.D2</a:t>
            </a:r>
            <a:r>
              <a:rPr lang="en-US" sz="1600" i="1" dirty="0"/>
              <a:t> </a:t>
            </a:r>
            <a:r>
              <a:rPr lang="en-US" i="1" dirty="0"/>
              <a:t>set up for 20-min outputs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32542" y="3679876"/>
            <a:ext cx="917266" cy="38810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3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391" y="564517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3-27-2016</a:t>
            </a:r>
          </a:p>
          <a:p>
            <a:r>
              <a:rPr lang="en-US" b="1" dirty="0">
                <a:solidFill>
                  <a:srgbClr val="FFFFFF"/>
                </a:solidFill>
              </a:rPr>
              <a:t>2155Z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99429" y="1210848"/>
            <a:ext cx="1124857" cy="2508438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19717" y="3159390"/>
            <a:ext cx="1124857" cy="2508438"/>
          </a:xfrm>
          <a:prstGeom prst="ellipse">
            <a:avLst/>
          </a:prstGeom>
          <a:noFill/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99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A15B60-DD2D-2641-9B8C-7D617B203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3789" y="89337"/>
            <a:ext cx="22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"/>
                <a:cs typeface="Courier"/>
              </a:rPr>
              <a:t>refl.gs</a:t>
            </a:r>
            <a:r>
              <a:rPr lang="en-US" b="1" dirty="0"/>
              <a:t> plot for 22Z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104" y="5039381"/>
            <a:ext cx="2713566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Reflectivity (blue contours)</a:t>
            </a:r>
          </a:p>
          <a:p>
            <a:r>
              <a:rPr lang="en-US" dirty="0"/>
              <a:t>2-m T (red contours)</a:t>
            </a:r>
          </a:p>
          <a:p>
            <a:r>
              <a:rPr lang="en-US" dirty="0"/>
              <a:t>10-m wind barbs</a:t>
            </a:r>
          </a:p>
        </p:txBody>
      </p:sp>
      <p:sp>
        <p:nvSpPr>
          <p:cNvPr id="6" name="Oval 5"/>
          <p:cNvSpPr/>
          <p:nvPr/>
        </p:nvSpPr>
        <p:spPr>
          <a:xfrm>
            <a:off x="4590144" y="2027276"/>
            <a:ext cx="1124857" cy="250843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48883" y="3433895"/>
            <a:ext cx="1124857" cy="2508438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05126" y="6389158"/>
            <a:ext cx="334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set t 11   </a:t>
            </a:r>
            <a:r>
              <a:rPr lang="en-US" dirty="0"/>
              <a:t>from hourly output</a:t>
            </a:r>
          </a:p>
        </p:txBody>
      </p:sp>
    </p:spTree>
    <p:extLst>
      <p:ext uri="{BB962C8B-B14F-4D97-AF65-F5344CB8AC3E}">
        <p14:creationId xmlns:p14="http://schemas.microsoft.com/office/powerpoint/2010/main" val="2719556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5FB607-5C5A-0948-ADF5-72ECDF98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90000" cy="6867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3789" y="89337"/>
            <a:ext cx="117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Added </a:t>
            </a:r>
            <a:r>
              <a:rPr lang="en-US" b="1" dirty="0" err="1">
                <a:latin typeface="Calibri"/>
                <a:cs typeface="Calibri"/>
              </a:rPr>
              <a:t>slvl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4104" y="5039381"/>
            <a:ext cx="248972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Sea-level pressure (1 </a:t>
            </a:r>
            <a:r>
              <a:rPr lang="en-US" dirty="0" err="1"/>
              <a:t>mb</a:t>
            </a:r>
            <a:endParaRPr lang="en-US" dirty="0"/>
          </a:p>
          <a:p>
            <a:r>
              <a:rPr lang="en-US" dirty="0"/>
              <a:t>  contours) added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789" y="5468759"/>
            <a:ext cx="321930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Pre-frontal troughs are common</a:t>
            </a:r>
          </a:p>
          <a:p>
            <a:r>
              <a:rPr lang="en-US" dirty="0"/>
              <a:t> in Midwest (Schultz 2005)</a:t>
            </a:r>
          </a:p>
        </p:txBody>
      </p:sp>
    </p:spTree>
    <p:extLst>
      <p:ext uri="{BB962C8B-B14F-4D97-AF65-F5344CB8AC3E}">
        <p14:creationId xmlns:p14="http://schemas.microsoft.com/office/powerpoint/2010/main" val="2954173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735" y="87015"/>
            <a:ext cx="7618680" cy="677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'clear'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mpdset</a:t>
            </a:r>
            <a:r>
              <a:rPr lang="en-US" sz="1400" dirty="0">
                <a:latin typeface="Courier"/>
                <a:cs typeface="Courier"/>
              </a:rPr>
              <a:t> hires'</a:t>
            </a:r>
          </a:p>
          <a:p>
            <a:r>
              <a:rPr lang="en-US" sz="1400" dirty="0">
                <a:latin typeface="Courier"/>
                <a:cs typeface="Courier"/>
              </a:rPr>
              <a:t>* cut to roughly D2</a:t>
            </a:r>
          </a:p>
          <a:p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'set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lon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 -92 -82'</a:t>
            </a:r>
          </a:p>
          <a:p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'set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lat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 37 43'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composite reflectivity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cmin</a:t>
            </a:r>
            <a:r>
              <a:rPr lang="en-US" sz="1400" dirty="0">
                <a:latin typeface="Courier"/>
                <a:cs typeface="Courier"/>
              </a:rPr>
              <a:t> 30'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cint</a:t>
            </a:r>
            <a:r>
              <a:rPr lang="en-US" sz="1400" dirty="0">
                <a:latin typeface="Courier"/>
                <a:cs typeface="Courier"/>
              </a:rPr>
              <a:t> 5'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ccolor</a:t>
            </a:r>
            <a:r>
              <a:rPr lang="en-US" sz="1400" dirty="0">
                <a:latin typeface="Courier"/>
                <a:cs typeface="Courier"/>
              </a:rPr>
              <a:t> 4'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cthick</a:t>
            </a:r>
            <a:r>
              <a:rPr lang="en-US" sz="1400" dirty="0">
                <a:latin typeface="Courier"/>
                <a:cs typeface="Courier"/>
              </a:rPr>
              <a:t> 7'</a:t>
            </a:r>
          </a:p>
          <a:p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* max reflectivity over lowest 35 model levels. Cut out small values.</a:t>
            </a:r>
          </a:p>
          <a:p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'd max(</a:t>
            </a:r>
            <a:r>
              <a:rPr lang="en-US" sz="1400" b="1" dirty="0" err="1">
                <a:solidFill>
                  <a:srgbClr val="0000FF"/>
                </a:solidFill>
                <a:latin typeface="Courier"/>
                <a:cs typeface="Courier"/>
              </a:rPr>
              <a:t>maskout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(refl_10cm,refl_10cm-20),z=1,z=35)'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10-m wind and 2-m T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cthick</a:t>
            </a:r>
            <a:r>
              <a:rPr lang="en-US" sz="1400" dirty="0">
                <a:latin typeface="Courier"/>
                <a:cs typeface="Courier"/>
              </a:rPr>
              <a:t> 5'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gxout</a:t>
            </a:r>
            <a:r>
              <a:rPr lang="en-US" sz="1400" dirty="0">
                <a:latin typeface="Courier"/>
                <a:cs typeface="Courier"/>
              </a:rPr>
              <a:t> barb'</a:t>
            </a:r>
          </a:p>
          <a:p>
            <a:r>
              <a:rPr lang="en-US" sz="1400" b="1" dirty="0">
                <a:latin typeface="Courier"/>
                <a:cs typeface="Courier"/>
              </a:rPr>
              <a:t>'</a:t>
            </a:r>
            <a:r>
              <a:rPr lang="en-US" sz="1400" b="1" dirty="0">
                <a:solidFill>
                  <a:srgbClr val="FF0000"/>
                </a:solidFill>
                <a:latin typeface="Courier"/>
                <a:cs typeface="Courier"/>
              </a:rPr>
              <a:t>d skip(u10,5);v10</a:t>
            </a:r>
            <a:r>
              <a:rPr lang="en-US" sz="1400" dirty="0">
                <a:latin typeface="Courier"/>
                <a:cs typeface="Courier"/>
              </a:rPr>
              <a:t>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gxout</a:t>
            </a:r>
            <a:r>
              <a:rPr lang="en-US" sz="1400" dirty="0">
                <a:latin typeface="Courier"/>
                <a:cs typeface="Courier"/>
              </a:rPr>
              <a:t> contour'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ccolor</a:t>
            </a:r>
            <a:r>
              <a:rPr lang="en-US" sz="1400" dirty="0">
                <a:latin typeface="Courier"/>
                <a:cs typeface="Courier"/>
              </a:rPr>
              <a:t> 2'</a:t>
            </a:r>
          </a:p>
          <a:p>
            <a:r>
              <a:rPr lang="en-US" sz="1400" dirty="0">
                <a:latin typeface="Courier"/>
                <a:cs typeface="Courier"/>
              </a:rPr>
              <a:t>'d t2'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plot current time</a:t>
            </a:r>
          </a:p>
          <a:p>
            <a:r>
              <a:rPr lang="en-US" sz="1400" dirty="0">
                <a:latin typeface="Courier"/>
                <a:cs typeface="Courier"/>
              </a:rPr>
              <a:t>'q dims'</a:t>
            </a:r>
          </a:p>
          <a:p>
            <a:r>
              <a:rPr lang="en-US" sz="1400" dirty="0">
                <a:latin typeface="Courier"/>
                <a:cs typeface="Courier"/>
              </a:rPr>
              <a:t>rec=</a:t>
            </a:r>
            <a:r>
              <a:rPr lang="en-US" sz="1400" dirty="0" err="1">
                <a:latin typeface="Courier"/>
                <a:cs typeface="Courier"/>
              </a:rPr>
              <a:t>sublin</a:t>
            </a:r>
            <a:r>
              <a:rPr lang="en-US" sz="1400" dirty="0">
                <a:latin typeface="Courier"/>
                <a:cs typeface="Courier"/>
              </a:rPr>
              <a:t>(result,5)</a:t>
            </a:r>
          </a:p>
          <a:p>
            <a:r>
              <a:rPr lang="en-US" sz="1400" dirty="0">
                <a:latin typeface="Courier"/>
                <a:cs typeface="Courier"/>
              </a:rPr>
              <a:t>_analysis=</a:t>
            </a:r>
            <a:r>
              <a:rPr lang="en-US" sz="1400" dirty="0" err="1">
                <a:latin typeface="Courier"/>
                <a:cs typeface="Courier"/>
              </a:rPr>
              <a:t>subwrd</a:t>
            </a:r>
            <a:r>
              <a:rPr lang="en-US" sz="1400" dirty="0">
                <a:latin typeface="Courier"/>
                <a:cs typeface="Courier"/>
              </a:rPr>
              <a:t>(rec,6)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strsiz</a:t>
            </a:r>
            <a:r>
              <a:rPr lang="en-US" sz="1400" dirty="0">
                <a:latin typeface="Courier"/>
                <a:cs typeface="Courier"/>
              </a:rPr>
              <a:t> .15'</a:t>
            </a:r>
          </a:p>
          <a:p>
            <a:r>
              <a:rPr lang="en-US" sz="1400" dirty="0">
                <a:latin typeface="Courier"/>
                <a:cs typeface="Courier"/>
              </a:rPr>
              <a:t>'set string 1 l 3'</a:t>
            </a:r>
          </a:p>
          <a:p>
            <a:r>
              <a:rPr lang="en-US" sz="1400" dirty="0">
                <a:latin typeface="Courier"/>
                <a:cs typeface="Courier"/>
              </a:rPr>
              <a:t>'draw string 7.75 7.9 ' _analysis</a:t>
            </a:r>
          </a:p>
          <a:p>
            <a:r>
              <a:rPr lang="en-US" sz="1400" dirty="0">
                <a:latin typeface="Courier"/>
                <a:cs typeface="Courier"/>
              </a:rPr>
              <a:t>* draw map (again)</a:t>
            </a:r>
          </a:p>
          <a:p>
            <a:r>
              <a:rPr lang="en-US" sz="1400" dirty="0">
                <a:latin typeface="Courier"/>
                <a:cs typeface="Courier"/>
              </a:rPr>
              <a:t>'draw map'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2543" y="221081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refl.gs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8601" y="845923"/>
            <a:ext cx="2573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Not displaying entire D1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21837" y="3877892"/>
            <a:ext cx="9968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70865" y="3693226"/>
            <a:ext cx="431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Modify this later, when you run/analyze D2</a:t>
            </a:r>
          </a:p>
        </p:txBody>
      </p:sp>
    </p:spTree>
    <p:extLst>
      <p:ext uri="{BB962C8B-B14F-4D97-AF65-F5344CB8AC3E}">
        <p14:creationId xmlns:p14="http://schemas.microsoft.com/office/powerpoint/2010/main" val="66406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This simulation was not very good, if your goal was to capture the convective activity along and ahead of the cold front</a:t>
            </a:r>
          </a:p>
          <a:p>
            <a:r>
              <a:rPr lang="en-US" sz="2000" dirty="0"/>
              <a:t>Possible deficiencies/solutions</a:t>
            </a:r>
          </a:p>
          <a:p>
            <a:pPr lvl="1"/>
            <a:r>
              <a:rPr lang="en-US" sz="1600" dirty="0"/>
              <a:t>Better or different initialization?</a:t>
            </a:r>
          </a:p>
          <a:p>
            <a:pPr lvl="1"/>
            <a:r>
              <a:rPr lang="en-US" sz="1600" dirty="0"/>
              <a:t>Higher resolution?</a:t>
            </a:r>
          </a:p>
          <a:p>
            <a:pPr lvl="1"/>
            <a:r>
              <a:rPr lang="en-US" sz="1600" dirty="0"/>
              <a:t>Different model physics?</a:t>
            </a:r>
          </a:p>
          <a:p>
            <a:r>
              <a:rPr lang="en-US" sz="2000" dirty="0"/>
              <a:t>The 12 km simulation had </a:t>
            </a:r>
            <a:r>
              <a:rPr lang="en-US" sz="2000" b="1" dirty="0">
                <a:solidFill>
                  <a:srgbClr val="FF0000"/>
                </a:solidFill>
              </a:rPr>
              <a:t>two</a:t>
            </a:r>
            <a:r>
              <a:rPr lang="en-US" sz="2000" dirty="0"/>
              <a:t> ways of capturing precipitation processes, which cooperate and compete</a:t>
            </a:r>
          </a:p>
          <a:p>
            <a:pPr lvl="1"/>
            <a:r>
              <a:rPr lang="en-US" sz="1600" dirty="0"/>
              <a:t>A </a:t>
            </a:r>
            <a:r>
              <a:rPr lang="en-US" sz="1600" b="1" dirty="0">
                <a:solidFill>
                  <a:srgbClr val="FF0000"/>
                </a:solidFill>
              </a:rPr>
              <a:t>microphysics</a:t>
            </a:r>
            <a:r>
              <a:rPr lang="en-US" sz="1600" dirty="0"/>
              <a:t> scheme: can resolve clouds but can’t follow every hydrometeor</a:t>
            </a:r>
          </a:p>
          <a:p>
            <a:pPr lvl="1"/>
            <a:r>
              <a:rPr lang="en-US" sz="1600" dirty="0"/>
              <a:t>A </a:t>
            </a:r>
            <a:r>
              <a:rPr lang="en-US" sz="1600" b="1" dirty="0">
                <a:solidFill>
                  <a:srgbClr val="FF0000"/>
                </a:solidFill>
              </a:rPr>
              <a:t>cumulus</a:t>
            </a:r>
            <a:r>
              <a:rPr lang="en-US" sz="1600" dirty="0"/>
              <a:t> scheme: attempts to account for impact of </a:t>
            </a:r>
            <a:r>
              <a:rPr lang="en-US" sz="1600" dirty="0" err="1"/>
              <a:t>subgrid</a:t>
            </a:r>
            <a:r>
              <a:rPr lang="en-US" sz="1600" dirty="0"/>
              <a:t> clouds</a:t>
            </a:r>
          </a:p>
          <a:p>
            <a:r>
              <a:rPr lang="en-US" sz="2000" dirty="0"/>
              <a:t>Microphysics schemes are always used.  Cumulus parameterizations are typically used for horizontal grid </a:t>
            </a:r>
            <a:r>
              <a:rPr lang="en-US" sz="2000" dirty="0" err="1"/>
              <a:t>spacings</a:t>
            </a:r>
            <a:r>
              <a:rPr lang="en-US" sz="2000" dirty="0"/>
              <a:t> &gt; 10 km or so</a:t>
            </a:r>
          </a:p>
          <a:p>
            <a:pPr lvl="1"/>
            <a:r>
              <a:rPr lang="en-US" sz="1600" dirty="0"/>
              <a:t>Some newer cumulus schemes are “scale aware” and reduce their effects based on grid spacing</a:t>
            </a:r>
          </a:p>
          <a:p>
            <a:pPr lvl="1"/>
            <a:r>
              <a:rPr lang="en-US" sz="1600" dirty="0"/>
              <a:t>For the most part, strive to avoid innermost nests with resolution between ~5-11 km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/>
              <a:t>By completion of Experiment #3</a:t>
            </a:r>
            <a:r>
              <a:rPr lang="en-US" dirty="0"/>
              <a:t>, we will have covered: </a:t>
            </a:r>
          </a:p>
          <a:p>
            <a:pPr lvl="1"/>
            <a:r>
              <a:rPr lang="en-US" dirty="0"/>
              <a:t>how and why some parameterizations work and fail, </a:t>
            </a:r>
          </a:p>
          <a:p>
            <a:pPr lvl="1"/>
            <a:r>
              <a:rPr lang="en-US" dirty="0"/>
              <a:t>how to create a parent domain with nests, </a:t>
            </a:r>
          </a:p>
          <a:p>
            <a:pPr lvl="1"/>
            <a:r>
              <a:rPr lang="en-US" dirty="0"/>
              <a:t>what to check when creating a domain, </a:t>
            </a:r>
          </a:p>
          <a:p>
            <a:pPr lvl="1"/>
            <a:r>
              <a:rPr lang="en-US" dirty="0"/>
              <a:t>how to initialize WRF using different data sets and how to combine them when necessary, </a:t>
            </a:r>
          </a:p>
          <a:p>
            <a:pPr lvl="1"/>
            <a:r>
              <a:rPr lang="en-US" dirty="0"/>
              <a:t>how to visualize model output using </a:t>
            </a:r>
            <a:r>
              <a:rPr lang="en-US" dirty="0" err="1"/>
              <a:t>GrADS</a:t>
            </a:r>
            <a:endParaRPr lang="en-US" dirty="0"/>
          </a:p>
          <a:p>
            <a:r>
              <a:rPr lang="en-US" dirty="0"/>
              <a:t>Soon, we will also cover:</a:t>
            </a:r>
          </a:p>
          <a:p>
            <a:pPr lvl="1"/>
            <a:r>
              <a:rPr lang="en-US" dirty="0"/>
              <a:t>how to verify forecasts against observations,</a:t>
            </a:r>
          </a:p>
          <a:p>
            <a:pPr lvl="1"/>
            <a:r>
              <a:rPr lang="en-US" dirty="0"/>
              <a:t>how to recognize, diagnose, and mitigate numerical difficulties, </a:t>
            </a:r>
          </a:p>
          <a:p>
            <a:pPr lvl="1"/>
            <a:r>
              <a:rPr lang="en-US" dirty="0"/>
              <a:t>how the model is integrated in time and discretized in space, </a:t>
            </a:r>
          </a:p>
          <a:p>
            <a:pPr lvl="1"/>
            <a:r>
              <a:rPr lang="en-US" dirty="0"/>
              <a:t>how to perturb forecasts and modify model default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7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Experiment #3</a:t>
            </a:r>
            <a:br>
              <a:rPr lang="en-US" dirty="0"/>
            </a:br>
            <a:r>
              <a:rPr lang="en-US" sz="2700" dirty="0">
                <a:solidFill>
                  <a:srgbClr val="E46C0A"/>
                </a:solidFill>
              </a:rPr>
              <a:t>(Due date 8 April 2020</a:t>
            </a:r>
            <a:r>
              <a:rPr lang="en-US" sz="3100" dirty="0">
                <a:solidFill>
                  <a:srgbClr val="E46C0A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Run 2-domain version of GFS-initialized simulation (call it GFSRUN)</a:t>
            </a:r>
          </a:p>
          <a:p>
            <a:r>
              <a:rPr lang="en-US" sz="2000" dirty="0"/>
              <a:t>Run </a:t>
            </a:r>
            <a:r>
              <a:rPr lang="en-US" sz="2000" b="1" dirty="0"/>
              <a:t>two more </a:t>
            </a:r>
            <a:r>
              <a:rPr lang="en-US" sz="2000" dirty="0"/>
              <a:t>2-domain simulations, initialized with NAM and RAP+NAM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These are described in the following slides</a:t>
            </a:r>
          </a:p>
          <a:p>
            <a:pPr lvl="1"/>
            <a:r>
              <a:rPr lang="en-US" sz="1800" b="1" u="sng" dirty="0"/>
              <a:t>3 new simulations total, each with 2 DOMAINS</a:t>
            </a:r>
          </a:p>
          <a:p>
            <a:r>
              <a:rPr lang="en-US" sz="2000" dirty="0"/>
              <a:t>Use </a:t>
            </a:r>
            <a:r>
              <a:rPr lang="en-US" sz="1800" dirty="0">
                <a:latin typeface="Courier"/>
                <a:cs typeface="Courier"/>
              </a:rPr>
              <a:t>w2g </a:t>
            </a:r>
            <a:r>
              <a:rPr lang="en-US" sz="2000" dirty="0"/>
              <a:t>to make </a:t>
            </a:r>
            <a:r>
              <a:rPr lang="en-US" sz="2000" dirty="0" err="1"/>
              <a:t>GrADS</a:t>
            </a:r>
            <a:r>
              <a:rPr lang="en-US" sz="2000" dirty="0"/>
              <a:t> output for </a:t>
            </a:r>
            <a:r>
              <a:rPr lang="en-US" sz="2000" b="1" u="sng" dirty="0"/>
              <a:t>D2</a:t>
            </a:r>
            <a:r>
              <a:rPr lang="en-US" sz="2000" dirty="0"/>
              <a:t> (</a:t>
            </a:r>
            <a:r>
              <a:rPr lang="en-US" sz="1800" dirty="0">
                <a:latin typeface="Courier"/>
                <a:cs typeface="Courier"/>
              </a:rPr>
              <a:t>control_file.D2</a:t>
            </a:r>
            <a:r>
              <a:rPr lang="en-US" sz="2000" dirty="0"/>
              <a:t>)</a:t>
            </a:r>
          </a:p>
          <a:p>
            <a:r>
              <a:rPr lang="en-US" sz="2000" dirty="0"/>
              <a:t>Use </a:t>
            </a:r>
            <a:r>
              <a:rPr lang="en-US" sz="1800" dirty="0" err="1">
                <a:latin typeface="Courier"/>
                <a:cs typeface="Courier"/>
              </a:rPr>
              <a:t>refl.gs</a:t>
            </a:r>
            <a:r>
              <a:rPr lang="en-US" sz="1800" dirty="0"/>
              <a:t> </a:t>
            </a:r>
            <a:r>
              <a:rPr lang="en-US" sz="2000" dirty="0"/>
              <a:t>script to make a plot of simulated composite reflectivity at 22Z for </a:t>
            </a:r>
            <a:r>
              <a:rPr lang="en-US" sz="2000" b="1" dirty="0"/>
              <a:t>each</a:t>
            </a:r>
            <a:r>
              <a:rPr lang="en-US" sz="2000" dirty="0"/>
              <a:t> 2-domain simulation (3 plots)</a:t>
            </a:r>
          </a:p>
          <a:p>
            <a:pPr lvl="1"/>
            <a:r>
              <a:rPr lang="en-US" sz="1800" dirty="0"/>
              <a:t>That’s </a:t>
            </a:r>
            <a:r>
              <a:rPr lang="en-US" sz="1600" dirty="0">
                <a:latin typeface="Courier"/>
                <a:cs typeface="Courier"/>
              </a:rPr>
              <a:t>set t 31</a:t>
            </a:r>
            <a:r>
              <a:rPr lang="en-US" sz="1800" dirty="0"/>
              <a:t> for D2 runs w/ 20 min outputs</a:t>
            </a:r>
          </a:p>
          <a:p>
            <a:pPr lvl="1"/>
            <a:r>
              <a:rPr lang="en-US" sz="1800" dirty="0"/>
              <a:t>Edit the </a:t>
            </a:r>
            <a:r>
              <a:rPr lang="en-US" sz="1600" dirty="0" err="1">
                <a:latin typeface="Courier"/>
                <a:cs typeface="Courier"/>
              </a:rPr>
              <a:t>refl.gs</a:t>
            </a:r>
            <a:r>
              <a:rPr lang="en-US" sz="1800" dirty="0"/>
              <a:t> script to make it nicer looking (not too many wind barbs)</a:t>
            </a:r>
          </a:p>
          <a:p>
            <a:pPr lvl="1"/>
            <a:r>
              <a:rPr lang="en-US" sz="1800" dirty="0"/>
              <a:t>Put appropriate titles on each plot (e.g., GFSRUN, NAMRUN, RAPNAMRUN; see subsequent slides), </a:t>
            </a:r>
            <a:r>
              <a:rPr lang="en-US" sz="1800" b="1" dirty="0"/>
              <a:t>including your last name</a:t>
            </a:r>
          </a:p>
          <a:p>
            <a:pPr lvl="1"/>
            <a:r>
              <a:rPr lang="en-US" sz="1800" dirty="0"/>
              <a:t>Output as PNG files and email to me.  Name your plots with your surname.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You are sending Brennan and I three plots</a:t>
            </a:r>
          </a:p>
          <a:p>
            <a:r>
              <a:rPr lang="en-US" sz="2000" dirty="0"/>
              <a:t>Think about your results.  How are they different?   Which might be most realistic?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5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Non-GFS runs: </a:t>
            </a:r>
            <a:br>
              <a:rPr lang="en-US" dirty="0"/>
            </a:br>
            <a:r>
              <a:rPr lang="en-US" dirty="0"/>
              <a:t>NAM and RAP+NAM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At the end, we will have:</a:t>
            </a:r>
          </a:p>
          <a:p>
            <a:r>
              <a:rPr lang="en-US" dirty="0"/>
              <a:t>GFSRUN = 2-domain initialized w/ GFS</a:t>
            </a:r>
          </a:p>
          <a:p>
            <a:r>
              <a:rPr lang="en-US" dirty="0"/>
              <a:t>NAMRUN = 2-domain initialized w/ NAM</a:t>
            </a:r>
          </a:p>
          <a:p>
            <a:r>
              <a:rPr lang="en-US" dirty="0"/>
              <a:t>RAPNAMRUN – 2-domain initialized w/ RAP atmosphere and NAM soil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92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Warning about switching among parent model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Some sources (like GFS) are 3-hourly while others (like NAM) may be available hourly.  </a:t>
            </a:r>
          </a:p>
          <a:p>
            <a:r>
              <a:rPr lang="en-US" dirty="0"/>
              <a:t>This can cause </a:t>
            </a:r>
            <a:r>
              <a:rPr lang="en-US" b="1" dirty="0"/>
              <a:t>problems if you switch among sources</a:t>
            </a:r>
            <a:r>
              <a:rPr lang="en-US" dirty="0"/>
              <a:t>, since </a:t>
            </a:r>
            <a:r>
              <a:rPr lang="en-US" sz="2900" dirty="0" err="1">
                <a:latin typeface="Courier"/>
                <a:cs typeface="Courier"/>
              </a:rPr>
              <a:t>met_em.d</a:t>
            </a:r>
            <a:r>
              <a:rPr lang="en-US" dirty="0"/>
              <a:t>* files from different sources can become </a:t>
            </a:r>
            <a:r>
              <a:rPr lang="en-US" dirty="0">
                <a:solidFill>
                  <a:srgbClr val="FF0000"/>
                </a:solidFill>
              </a:rPr>
              <a:t>improperly combined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metgrid</a:t>
            </a:r>
            <a:r>
              <a:rPr lang="en-US" dirty="0"/>
              <a:t> is run, it will overwrite any files it encounters for the times it is processing</a:t>
            </a:r>
          </a:p>
          <a:p>
            <a:pPr lvl="1"/>
            <a:r>
              <a:rPr lang="en-US" dirty="0"/>
              <a:t>BUT if </a:t>
            </a:r>
            <a:r>
              <a:rPr lang="en-US" dirty="0" err="1"/>
              <a:t>metgrid</a:t>
            </a:r>
            <a:r>
              <a:rPr lang="en-US" dirty="0"/>
              <a:t> is run on a </a:t>
            </a:r>
            <a:r>
              <a:rPr lang="en-US" i="1" dirty="0"/>
              <a:t>less frequent data source </a:t>
            </a:r>
            <a:r>
              <a:rPr lang="en-US" dirty="0"/>
              <a:t>after one available more frequently, it will </a:t>
            </a:r>
            <a:r>
              <a:rPr lang="en-US" b="1" dirty="0"/>
              <a:t>not</a:t>
            </a:r>
            <a:r>
              <a:rPr lang="en-US" dirty="0"/>
              <a:t> overwrite some files created from the higher frequency source, resulting in inconsistencies</a:t>
            </a:r>
          </a:p>
          <a:p>
            <a:pPr lvl="1"/>
            <a:r>
              <a:rPr lang="en-US" dirty="0"/>
              <a:t>Example: If you run </a:t>
            </a:r>
            <a:r>
              <a:rPr lang="en-US" sz="2500" dirty="0" err="1">
                <a:latin typeface="Courier"/>
                <a:cs typeface="Courier"/>
              </a:rPr>
              <a:t>metgrid.exe</a:t>
            </a:r>
            <a:r>
              <a:rPr lang="en-US" sz="2500" dirty="0"/>
              <a:t> </a:t>
            </a:r>
            <a:r>
              <a:rPr lang="en-US" dirty="0"/>
              <a:t>on NAM with hourly inputs (</a:t>
            </a:r>
            <a:r>
              <a:rPr lang="en-US" sz="2500" dirty="0" err="1">
                <a:latin typeface="Courier"/>
                <a:cs typeface="Courier"/>
              </a:rPr>
              <a:t>interval_seconds</a:t>
            </a:r>
            <a:r>
              <a:rPr lang="en-US" sz="2500" dirty="0"/>
              <a:t> </a:t>
            </a:r>
            <a:r>
              <a:rPr lang="en-US" dirty="0"/>
              <a:t>= 3600), you create </a:t>
            </a:r>
            <a:r>
              <a:rPr lang="en-US" sz="2500" dirty="0" err="1">
                <a:latin typeface="Courier"/>
                <a:cs typeface="Courier"/>
              </a:rPr>
              <a:t>met_em.d</a:t>
            </a:r>
            <a:r>
              <a:rPr lang="en-US" dirty="0"/>
              <a:t>* files for each hour.  If you then run </a:t>
            </a:r>
            <a:r>
              <a:rPr lang="en-US" sz="2500" dirty="0" err="1">
                <a:latin typeface="Courier"/>
                <a:cs typeface="Courier"/>
              </a:rPr>
              <a:t>metgrid.exe</a:t>
            </a:r>
            <a:r>
              <a:rPr lang="en-US" sz="2500" dirty="0"/>
              <a:t> </a:t>
            </a:r>
            <a:r>
              <a:rPr lang="en-US" dirty="0"/>
              <a:t>on GFS (</a:t>
            </a:r>
            <a:r>
              <a:rPr lang="en-US" sz="2500" dirty="0" err="1">
                <a:latin typeface="Courier"/>
                <a:cs typeface="Courier"/>
              </a:rPr>
              <a:t>interval_seconds</a:t>
            </a:r>
            <a:r>
              <a:rPr lang="en-US" dirty="0"/>
              <a:t>=10800), only </a:t>
            </a:r>
            <a:r>
              <a:rPr lang="en-US" i="1" dirty="0"/>
              <a:t>some</a:t>
            </a:r>
            <a:r>
              <a:rPr lang="en-US" dirty="0"/>
              <a:t> of the NAM-generated </a:t>
            </a:r>
            <a:r>
              <a:rPr lang="en-US" sz="2500" dirty="0" err="1">
                <a:latin typeface="Courier"/>
                <a:cs typeface="Courier"/>
              </a:rPr>
              <a:t>met_em.d</a:t>
            </a:r>
            <a:r>
              <a:rPr lang="en-US" dirty="0"/>
              <a:t>* files are overwritten.  This leaves a mix of </a:t>
            </a:r>
            <a:r>
              <a:rPr lang="en-US" dirty="0" err="1"/>
              <a:t>met_em.d</a:t>
            </a:r>
            <a:r>
              <a:rPr lang="en-US" dirty="0"/>
              <a:t>* files created by NAM and GFS (with different </a:t>
            </a:r>
            <a:r>
              <a:rPr lang="en-US" sz="2500" dirty="0" err="1">
                <a:latin typeface="Courier"/>
                <a:cs typeface="Courier"/>
              </a:rPr>
              <a:t>num_metgrid_levels</a:t>
            </a:r>
            <a:r>
              <a:rPr lang="en-US" dirty="0"/>
              <a:t>), which can cause problems.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solution is to remove any and all existing </a:t>
            </a:r>
            <a:r>
              <a:rPr lang="en-US" sz="2600" b="1" dirty="0" err="1">
                <a:solidFill>
                  <a:srgbClr val="FF0000"/>
                </a:solidFill>
                <a:latin typeface="Courier"/>
                <a:cs typeface="Courier"/>
              </a:rPr>
              <a:t>met_em.d</a:t>
            </a:r>
            <a:r>
              <a:rPr lang="en-US" b="1" dirty="0">
                <a:solidFill>
                  <a:srgbClr val="FF0000"/>
                </a:solidFill>
              </a:rPr>
              <a:t>* files prior to running </a:t>
            </a:r>
            <a:r>
              <a:rPr lang="en-US" sz="2600" b="1" dirty="0" err="1">
                <a:solidFill>
                  <a:srgbClr val="FF0000"/>
                </a:solidFill>
                <a:latin typeface="Courier"/>
                <a:cs typeface="Courier"/>
              </a:rPr>
              <a:t>metgrid.exe</a:t>
            </a:r>
            <a:r>
              <a:rPr lang="en-US" sz="2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</a:p>
          <a:p>
            <a:pPr marL="742950" lvl="2" indent="-342900"/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\rm met_em.d0*		[always be very careful with \rm !!!!!!]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31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NAM-based run - WPS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Edit </a:t>
            </a:r>
            <a:r>
              <a:rPr lang="en-US" sz="3000" dirty="0" err="1">
                <a:latin typeface="Courier"/>
                <a:cs typeface="Courier"/>
              </a:rPr>
              <a:t>namelist.wps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sz="2600" dirty="0" err="1">
                <a:latin typeface="Courier"/>
                <a:cs typeface="Courier"/>
              </a:rPr>
              <a:t>interval_seconds</a:t>
            </a:r>
            <a:r>
              <a:rPr lang="en-US" sz="2600" dirty="0">
                <a:latin typeface="Courier"/>
                <a:cs typeface="Courier"/>
              </a:rPr>
              <a:t> = </a:t>
            </a:r>
            <a:r>
              <a:rPr lang="en-US" sz="2600" dirty="0">
                <a:solidFill>
                  <a:srgbClr val="E46C0A"/>
                </a:solidFill>
                <a:latin typeface="Courier"/>
                <a:cs typeface="Courier"/>
              </a:rPr>
              <a:t>3600</a:t>
            </a:r>
            <a:r>
              <a:rPr lang="en-US" dirty="0">
                <a:solidFill>
                  <a:srgbClr val="E46C0A"/>
                </a:solidFill>
              </a:rPr>
              <a:t> </a:t>
            </a:r>
            <a:r>
              <a:rPr lang="en-US" dirty="0"/>
              <a:t>(since we have hourly data)</a:t>
            </a:r>
          </a:p>
          <a:p>
            <a:pPr lvl="1"/>
            <a:r>
              <a:rPr lang="en-US" dirty="0"/>
              <a:t>In </a:t>
            </a:r>
            <a:r>
              <a:rPr lang="en-US" sz="2600" dirty="0">
                <a:latin typeface="Courier"/>
                <a:cs typeface="Courier"/>
              </a:rPr>
              <a:t>&amp;</a:t>
            </a:r>
            <a:r>
              <a:rPr lang="en-US" sz="2600" dirty="0" err="1">
                <a:latin typeface="Courier"/>
                <a:cs typeface="Courier"/>
              </a:rPr>
              <a:t>ungrib</a:t>
            </a:r>
            <a:r>
              <a:rPr lang="en-US" sz="2600" dirty="0">
                <a:latin typeface="Courier"/>
                <a:cs typeface="Courier"/>
              </a:rPr>
              <a:t>, prefix = ‘</a:t>
            </a:r>
            <a:r>
              <a:rPr lang="en-US" sz="2600" dirty="0">
                <a:solidFill>
                  <a:srgbClr val="E46C0A"/>
                </a:solidFill>
                <a:latin typeface="Courier"/>
                <a:cs typeface="Courier"/>
              </a:rPr>
              <a:t>NAM</a:t>
            </a:r>
            <a:r>
              <a:rPr lang="en-US" sz="2600" dirty="0">
                <a:latin typeface="Courier"/>
                <a:cs typeface="Courier"/>
              </a:rPr>
              <a:t>’</a:t>
            </a:r>
          </a:p>
          <a:p>
            <a:pPr lvl="1"/>
            <a:r>
              <a:rPr lang="en-US" dirty="0"/>
              <a:t>In </a:t>
            </a:r>
            <a:r>
              <a:rPr lang="en-US" sz="2600" dirty="0">
                <a:latin typeface="Courier"/>
                <a:cs typeface="Courier"/>
              </a:rPr>
              <a:t>&amp;</a:t>
            </a:r>
            <a:r>
              <a:rPr lang="en-US" sz="2600" dirty="0" err="1">
                <a:latin typeface="Courier"/>
                <a:cs typeface="Courier"/>
              </a:rPr>
              <a:t>metgrid</a:t>
            </a:r>
            <a:r>
              <a:rPr lang="en-US" sz="2600" dirty="0">
                <a:latin typeface="Courier"/>
                <a:cs typeface="Courier"/>
              </a:rPr>
              <a:t>, </a:t>
            </a:r>
            <a:r>
              <a:rPr lang="en-US" sz="2600" dirty="0" err="1">
                <a:latin typeface="Courier"/>
                <a:cs typeface="Courier"/>
              </a:rPr>
              <a:t>fg_name</a:t>
            </a:r>
            <a:r>
              <a:rPr lang="en-US" sz="2600" dirty="0">
                <a:latin typeface="Courier"/>
                <a:cs typeface="Courier"/>
              </a:rPr>
              <a:t>= ‘</a:t>
            </a:r>
            <a:r>
              <a:rPr lang="en-US" sz="2600" dirty="0">
                <a:solidFill>
                  <a:srgbClr val="E46C0A"/>
                </a:solidFill>
                <a:latin typeface="Courier"/>
                <a:cs typeface="Courier"/>
              </a:rPr>
              <a:t>NAM</a:t>
            </a:r>
            <a:r>
              <a:rPr lang="en-US" sz="2600" dirty="0">
                <a:latin typeface="Courier"/>
                <a:cs typeface="Courier"/>
              </a:rPr>
              <a:t>’</a:t>
            </a:r>
          </a:p>
          <a:p>
            <a:r>
              <a:rPr lang="en-US" dirty="0"/>
              <a:t>Copy </a:t>
            </a:r>
            <a:r>
              <a:rPr lang="en-US" sz="3000" dirty="0" err="1">
                <a:latin typeface="Courier"/>
                <a:cs typeface="Courier"/>
              </a:rPr>
              <a:t>Vtable.NAM</a:t>
            </a:r>
            <a:r>
              <a:rPr lang="en-US" dirty="0"/>
              <a:t> as </a:t>
            </a:r>
            <a:r>
              <a:rPr lang="en-US" sz="3000" dirty="0" err="1">
                <a:latin typeface="Courier"/>
                <a:cs typeface="Courier"/>
              </a:rPr>
              <a:t>Vtable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Link to NAM grids in one of these two locations</a:t>
            </a:r>
          </a:p>
          <a:p>
            <a:pPr lvl="1"/>
            <a:r>
              <a:rPr lang="en-US" sz="2100" dirty="0">
                <a:latin typeface="Courier"/>
                <a:cs typeface="Courier"/>
              </a:rPr>
              <a:t>$LAB/DATA/NAM_2016032712_NOMADS/</a:t>
            </a:r>
            <a:r>
              <a:rPr lang="en-US" sz="2100" dirty="0" err="1">
                <a:latin typeface="Courier"/>
                <a:cs typeface="Courier"/>
              </a:rPr>
              <a:t>nam</a:t>
            </a:r>
            <a:r>
              <a:rPr lang="en-US" sz="2100" dirty="0">
                <a:latin typeface="Courier"/>
                <a:cs typeface="Courier"/>
              </a:rPr>
              <a:t>*</a:t>
            </a:r>
          </a:p>
          <a:p>
            <a:pPr lvl="1"/>
            <a:r>
              <a:rPr lang="en-US" sz="2100" dirty="0">
                <a:latin typeface="Courier"/>
                <a:cs typeface="Courier"/>
              </a:rPr>
              <a:t>/</a:t>
            </a:r>
            <a:r>
              <a:rPr lang="en-US" sz="2100" dirty="0" err="1">
                <a:latin typeface="Courier"/>
                <a:cs typeface="Courier"/>
              </a:rPr>
              <a:t>rfovell</a:t>
            </a:r>
            <a:r>
              <a:rPr lang="en-US" sz="2100" dirty="0">
                <a:latin typeface="Courier"/>
                <a:cs typeface="Courier"/>
              </a:rPr>
              <a:t>/ATM419/NAM_2016032712_NOMADS/</a:t>
            </a:r>
            <a:r>
              <a:rPr lang="en-US" sz="2100" dirty="0" err="1">
                <a:latin typeface="Courier"/>
                <a:cs typeface="Courier"/>
              </a:rPr>
              <a:t>nam</a:t>
            </a:r>
            <a:r>
              <a:rPr lang="en-US" sz="2100" dirty="0">
                <a:latin typeface="Courier"/>
                <a:cs typeface="Courier"/>
              </a:rPr>
              <a:t>*</a:t>
            </a:r>
            <a:endParaRPr lang="en-US" sz="2100" dirty="0"/>
          </a:p>
          <a:p>
            <a:r>
              <a:rPr lang="en-US" sz="3000" dirty="0" err="1">
                <a:latin typeface="Courier"/>
                <a:cs typeface="Courier"/>
              </a:rPr>
              <a:t>ungrib.exe</a:t>
            </a:r>
            <a:r>
              <a:rPr lang="en-US" sz="3000" dirty="0"/>
              <a:t> </a:t>
            </a:r>
            <a:r>
              <a:rPr lang="en-US" dirty="0"/>
              <a:t>and </a:t>
            </a:r>
            <a:r>
              <a:rPr lang="en-US" sz="3000" dirty="0" err="1">
                <a:latin typeface="Courier"/>
                <a:cs typeface="Courier"/>
              </a:rPr>
              <a:t>metgrid.exe</a:t>
            </a:r>
            <a:endParaRPr lang="en-US" dirty="0">
              <a:latin typeface="Courier"/>
              <a:cs typeface="Courier"/>
            </a:endParaRPr>
          </a:p>
          <a:p>
            <a:r>
              <a:rPr lang="en-US" b="1" dirty="0">
                <a:solidFill>
                  <a:srgbClr val="E46C0A"/>
                </a:solidFill>
              </a:rPr>
              <a:t>Check for </a:t>
            </a:r>
            <a:r>
              <a:rPr lang="en-US" sz="3000" b="1" dirty="0" err="1">
                <a:solidFill>
                  <a:srgbClr val="E46C0A"/>
                </a:solidFill>
                <a:latin typeface="Courier"/>
                <a:cs typeface="Courier"/>
              </a:rPr>
              <a:t>num_metgrid_levels</a:t>
            </a:r>
            <a:endParaRPr lang="en-US" b="1" dirty="0">
              <a:solidFill>
                <a:srgbClr val="E46C0A"/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6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NAM-based run - WRF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Edit </a:t>
            </a:r>
            <a:r>
              <a:rPr lang="en-US" sz="2800" dirty="0" err="1">
                <a:latin typeface="Courier"/>
                <a:cs typeface="Courier"/>
              </a:rPr>
              <a:t>namelist.input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sz="2400" dirty="0" err="1">
                <a:latin typeface="Courier"/>
                <a:cs typeface="Courier"/>
              </a:rPr>
              <a:t>interval_seconds</a:t>
            </a:r>
            <a:r>
              <a:rPr lang="en-US" sz="2400" dirty="0">
                <a:latin typeface="Courier"/>
                <a:cs typeface="Courier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Courier"/>
                <a:cs typeface="Courier"/>
              </a:rPr>
              <a:t>3600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(matching </a:t>
            </a:r>
            <a:r>
              <a:rPr lang="en-US" sz="2400" dirty="0" err="1">
                <a:latin typeface="Courier"/>
                <a:cs typeface="Courier"/>
              </a:rPr>
              <a:t>namelist.wps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 correct </a:t>
            </a:r>
            <a:r>
              <a:rPr lang="en-US" sz="2400" dirty="0" err="1">
                <a:solidFill>
                  <a:srgbClr val="FF0000"/>
                </a:solidFill>
                <a:latin typeface="Courier"/>
                <a:cs typeface="Courier"/>
              </a:rPr>
              <a:t>num_metgrid_levels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/>
              <a:t>Submit real batch job and check result</a:t>
            </a:r>
          </a:p>
          <a:p>
            <a:r>
              <a:rPr lang="en-US" dirty="0"/>
              <a:t>Submit </a:t>
            </a:r>
            <a:r>
              <a:rPr lang="en-US" dirty="0" err="1"/>
              <a:t>wrf</a:t>
            </a:r>
            <a:r>
              <a:rPr lang="en-US" dirty="0"/>
              <a:t> batch job and check result</a:t>
            </a:r>
          </a:p>
          <a:p>
            <a:r>
              <a:rPr lang="en-US" dirty="0"/>
              <a:t>Use </a:t>
            </a:r>
            <a:r>
              <a:rPr lang="en-US" sz="2800" dirty="0" err="1">
                <a:latin typeface="Courier"/>
                <a:cs typeface="Courier"/>
              </a:rPr>
              <a:t>wrf_to_grads</a:t>
            </a:r>
            <a:r>
              <a:rPr lang="en-US" sz="2800" dirty="0"/>
              <a:t> </a:t>
            </a:r>
            <a:r>
              <a:rPr lang="en-US" dirty="0"/>
              <a:t>to make </a:t>
            </a:r>
            <a:r>
              <a:rPr lang="en-US" dirty="0" err="1"/>
              <a:t>GrADS</a:t>
            </a:r>
            <a:r>
              <a:rPr lang="en-US" dirty="0"/>
              <a:t> output for </a:t>
            </a:r>
            <a:r>
              <a:rPr lang="en-US" u="sng" dirty="0"/>
              <a:t>D2</a:t>
            </a:r>
            <a:r>
              <a:rPr lang="en-US" dirty="0"/>
              <a:t> (</a:t>
            </a:r>
            <a:r>
              <a:rPr lang="en-US" sz="2800" dirty="0">
                <a:latin typeface="Courier"/>
                <a:cs typeface="Courier"/>
              </a:rPr>
              <a:t>control_file.D2</a:t>
            </a:r>
            <a:r>
              <a:rPr lang="en-US" dirty="0"/>
              <a:t>)</a:t>
            </a:r>
            <a:endParaRPr lang="en-US" u="sng" dirty="0"/>
          </a:p>
          <a:p>
            <a:r>
              <a:rPr lang="en-US" dirty="0"/>
              <a:t>Call your </a:t>
            </a:r>
            <a:r>
              <a:rPr lang="en-US" dirty="0" err="1"/>
              <a:t>GrADS</a:t>
            </a:r>
            <a:r>
              <a:rPr lang="en-US" dirty="0"/>
              <a:t> file NAMRUN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6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RAP+NAM-based run - WPS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Edit </a:t>
            </a:r>
            <a:r>
              <a:rPr lang="en-US" sz="3000" dirty="0" err="1">
                <a:latin typeface="Courier"/>
                <a:cs typeface="Courier"/>
              </a:rPr>
              <a:t>namelist.wps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sz="2600" dirty="0" err="1">
                <a:latin typeface="Courier"/>
                <a:cs typeface="Courier"/>
              </a:rPr>
              <a:t>interval_seconds</a:t>
            </a:r>
            <a:r>
              <a:rPr lang="en-US" sz="2600" dirty="0">
                <a:latin typeface="Courier"/>
                <a:cs typeface="Courier"/>
              </a:rPr>
              <a:t> = 3600</a:t>
            </a:r>
            <a:r>
              <a:rPr lang="en-US" dirty="0"/>
              <a:t> (still, as RAP also provides  hourly data)</a:t>
            </a:r>
          </a:p>
          <a:p>
            <a:pPr lvl="1"/>
            <a:r>
              <a:rPr lang="en-US" dirty="0"/>
              <a:t>In </a:t>
            </a:r>
            <a:r>
              <a:rPr lang="en-US" sz="2600" dirty="0">
                <a:latin typeface="Courier"/>
                <a:cs typeface="Courier"/>
              </a:rPr>
              <a:t>&amp;</a:t>
            </a:r>
            <a:r>
              <a:rPr lang="en-US" sz="2600" dirty="0" err="1">
                <a:latin typeface="Courier"/>
                <a:cs typeface="Courier"/>
              </a:rPr>
              <a:t>ungrib</a:t>
            </a:r>
            <a:r>
              <a:rPr lang="en-US" sz="2600" dirty="0">
                <a:latin typeface="Courier"/>
                <a:cs typeface="Courier"/>
              </a:rPr>
              <a:t>, prefix = ‘</a:t>
            </a:r>
            <a:r>
              <a:rPr lang="en-US" sz="2600" dirty="0">
                <a:solidFill>
                  <a:srgbClr val="E46C0A"/>
                </a:solidFill>
                <a:latin typeface="Courier"/>
                <a:cs typeface="Courier"/>
              </a:rPr>
              <a:t>RAP</a:t>
            </a:r>
            <a:r>
              <a:rPr lang="en-US" sz="2600" dirty="0">
                <a:latin typeface="Courier"/>
                <a:cs typeface="Courier"/>
              </a:rPr>
              <a:t>’</a:t>
            </a:r>
          </a:p>
          <a:p>
            <a:pPr lvl="1"/>
            <a:r>
              <a:rPr lang="en-US" dirty="0"/>
              <a:t>In </a:t>
            </a:r>
            <a:r>
              <a:rPr lang="en-US" sz="2600" dirty="0">
                <a:latin typeface="Courier"/>
                <a:cs typeface="Courier"/>
              </a:rPr>
              <a:t>&amp;</a:t>
            </a:r>
            <a:r>
              <a:rPr lang="en-US" sz="2600" dirty="0" err="1">
                <a:latin typeface="Courier"/>
                <a:cs typeface="Courier"/>
              </a:rPr>
              <a:t>metgrid</a:t>
            </a:r>
            <a:r>
              <a:rPr lang="en-US" sz="2600" dirty="0">
                <a:latin typeface="Courier"/>
                <a:cs typeface="Courier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Courier"/>
                <a:cs typeface="Courier"/>
              </a:rPr>
              <a:t>fg_name</a:t>
            </a:r>
            <a:r>
              <a:rPr lang="en-US" sz="2600" b="1" dirty="0">
                <a:solidFill>
                  <a:srgbClr val="FF0000"/>
                </a:solidFill>
                <a:latin typeface="Courier"/>
                <a:cs typeface="Courier"/>
              </a:rPr>
              <a:t>= ‘NAM’,’RAP’</a:t>
            </a:r>
          </a:p>
          <a:p>
            <a:r>
              <a:rPr lang="en-US" dirty="0"/>
              <a:t>Copy </a:t>
            </a:r>
            <a:r>
              <a:rPr lang="en-US" sz="3000" dirty="0" err="1">
                <a:latin typeface="Courier"/>
                <a:cs typeface="Courier"/>
              </a:rPr>
              <a:t>Vtable.RAP.pressure.ncep</a:t>
            </a:r>
            <a:r>
              <a:rPr lang="en-US" dirty="0"/>
              <a:t> as </a:t>
            </a:r>
            <a:r>
              <a:rPr lang="en-US" sz="3000" dirty="0" err="1">
                <a:latin typeface="Courier"/>
                <a:cs typeface="Courier"/>
              </a:rPr>
              <a:t>Vtable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Link to RAP grids at one of these two locations</a:t>
            </a:r>
          </a:p>
          <a:p>
            <a:pPr lvl="1"/>
            <a:r>
              <a:rPr lang="en-US" sz="2100" dirty="0">
                <a:latin typeface="Courier"/>
                <a:cs typeface="Courier"/>
              </a:rPr>
              <a:t>$LAB/DATA/RAP_2016032712_NOMADS/rap*</a:t>
            </a:r>
          </a:p>
          <a:p>
            <a:pPr lvl="1"/>
            <a:r>
              <a:rPr lang="en-US" sz="2100" dirty="0">
                <a:latin typeface="Courier"/>
                <a:cs typeface="Courier"/>
              </a:rPr>
              <a:t>/</a:t>
            </a:r>
            <a:r>
              <a:rPr lang="en-US" sz="2100" dirty="0" err="1">
                <a:latin typeface="Courier"/>
                <a:cs typeface="Courier"/>
              </a:rPr>
              <a:t>rfovell</a:t>
            </a:r>
            <a:r>
              <a:rPr lang="en-US" sz="2100" dirty="0">
                <a:latin typeface="Courier"/>
                <a:cs typeface="Courier"/>
              </a:rPr>
              <a:t>/ATM419/RAP_2016032712_NOMADS/rap*</a:t>
            </a:r>
            <a:endParaRPr lang="en-US" sz="2400" dirty="0"/>
          </a:p>
          <a:p>
            <a:r>
              <a:rPr lang="en-US" sz="3000" dirty="0" err="1">
                <a:latin typeface="Courier"/>
                <a:cs typeface="Courier"/>
              </a:rPr>
              <a:t>ungrib.exe</a:t>
            </a:r>
            <a:r>
              <a:rPr lang="en-US" sz="3000" dirty="0"/>
              <a:t> </a:t>
            </a:r>
            <a:r>
              <a:rPr lang="en-US" dirty="0"/>
              <a:t>and </a:t>
            </a:r>
            <a:r>
              <a:rPr lang="en-US" sz="3000" dirty="0" err="1">
                <a:latin typeface="Courier"/>
                <a:cs typeface="Courier"/>
              </a:rPr>
              <a:t>metgrid.exe</a:t>
            </a:r>
            <a:endParaRPr lang="en-US" dirty="0">
              <a:latin typeface="Courier"/>
              <a:cs typeface="Courier"/>
            </a:endParaRPr>
          </a:p>
          <a:p>
            <a:r>
              <a:rPr lang="en-US" b="1" dirty="0">
                <a:solidFill>
                  <a:srgbClr val="E46C0A"/>
                </a:solidFill>
              </a:rPr>
              <a:t>Check for </a:t>
            </a:r>
            <a:r>
              <a:rPr lang="en-US" sz="3000" b="1" dirty="0" err="1">
                <a:solidFill>
                  <a:srgbClr val="E46C0A"/>
                </a:solidFill>
                <a:latin typeface="Courier"/>
                <a:cs typeface="Courier"/>
              </a:rPr>
              <a:t>num_metgrid_levels</a:t>
            </a:r>
            <a:endParaRPr lang="en-US" b="1" dirty="0">
              <a:solidFill>
                <a:srgbClr val="E46C0A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2120" y="3112356"/>
            <a:ext cx="1505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in that order!!!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6A8D3F-359C-1A4E-A282-6BCE20C928EF}"/>
              </a:ext>
            </a:extLst>
          </p:cNvPr>
          <p:cNvSpPr/>
          <p:nvPr/>
        </p:nvSpPr>
        <p:spPr>
          <a:xfrm>
            <a:off x="6782120" y="3126424"/>
            <a:ext cx="1505828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0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550" y="2417918"/>
            <a:ext cx="447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&amp;</a:t>
            </a:r>
            <a:r>
              <a:rPr lang="en-US" dirty="0" err="1">
                <a:latin typeface="Courier"/>
                <a:cs typeface="Courier"/>
              </a:rPr>
              <a:t>metgrid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fg_name</a:t>
            </a:r>
            <a:r>
              <a:rPr lang="en-US" dirty="0">
                <a:latin typeface="Courier"/>
                <a:cs typeface="Courier"/>
              </a:rPr>
              <a:t>         = '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NAM</a:t>
            </a:r>
            <a:r>
              <a:rPr lang="en-US" dirty="0">
                <a:latin typeface="Courier"/>
                <a:cs typeface="Courier"/>
              </a:rPr>
              <a:t>','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RAP</a:t>
            </a:r>
            <a:r>
              <a:rPr lang="en-US" dirty="0">
                <a:latin typeface="Courier"/>
                <a:cs typeface="Courier"/>
              </a:rPr>
              <a:t>',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io_form_metgrid</a:t>
            </a:r>
            <a:r>
              <a:rPr lang="en-US" dirty="0">
                <a:latin typeface="Courier"/>
                <a:cs typeface="Courier"/>
              </a:rPr>
              <a:t> = 2,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9189" y="1070799"/>
            <a:ext cx="5358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tells </a:t>
            </a:r>
            <a:r>
              <a:rPr lang="en-US" dirty="0" err="1">
                <a:latin typeface="Courier"/>
                <a:cs typeface="Courier"/>
              </a:rPr>
              <a:t>metgrid.exe</a:t>
            </a:r>
            <a:r>
              <a:rPr lang="en-US" dirty="0"/>
              <a:t> to combine two data sources.</a:t>
            </a:r>
          </a:p>
          <a:p>
            <a:r>
              <a:rPr lang="en-US" dirty="0"/>
              <a:t>The source listed </a:t>
            </a:r>
            <a:r>
              <a:rPr lang="en-US" b="1" dirty="0">
                <a:solidFill>
                  <a:srgbClr val="C00000"/>
                </a:solidFill>
              </a:rPr>
              <a:t>LAST</a:t>
            </a:r>
            <a:r>
              <a:rPr lang="en-US" b="1" dirty="0"/>
              <a:t> </a:t>
            </a:r>
            <a:r>
              <a:rPr lang="en-US" dirty="0"/>
              <a:t>takes </a:t>
            </a:r>
            <a:r>
              <a:rPr lang="en-US" b="1" dirty="0"/>
              <a:t>FIRST </a:t>
            </a:r>
            <a:r>
              <a:rPr lang="en-US" dirty="0"/>
              <a:t>priority!!!!!!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33413" y="1888684"/>
            <a:ext cx="1040745" cy="723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32543" y="221081"/>
            <a:ext cx="184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namelist.wps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2826" y="3920709"/>
            <a:ext cx="3262932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Processing domain 1 of 2</a:t>
            </a:r>
          </a:p>
          <a:p>
            <a:r>
              <a:rPr lang="en-US" sz="1600" dirty="0">
                <a:latin typeface="Courier"/>
                <a:cs typeface="Courier"/>
              </a:rPr>
              <a:t> Processing 2016-03-27_12</a:t>
            </a:r>
          </a:p>
          <a:p>
            <a:r>
              <a:rPr lang="mr-IN" sz="1600" dirty="0">
                <a:latin typeface="Courier"/>
                <a:cs typeface="Courier"/>
              </a:rPr>
              <a:t>    </a:t>
            </a:r>
            <a:r>
              <a:rPr lang="mr-IN" sz="1600" b="1" dirty="0">
                <a:solidFill>
                  <a:srgbClr val="0000FF"/>
                </a:solidFill>
                <a:latin typeface="Courier"/>
                <a:cs typeface="Courier"/>
              </a:rPr>
              <a:t>NAM</a:t>
            </a:r>
          </a:p>
          <a:p>
            <a:r>
              <a:rPr lang="mr-IN" sz="1600" dirty="0">
                <a:latin typeface="Courier"/>
                <a:cs typeface="Courier"/>
              </a:rPr>
              <a:t>    </a:t>
            </a:r>
            <a:r>
              <a:rPr lang="mr-IN" sz="1600" b="1" dirty="0">
                <a:solidFill>
                  <a:srgbClr val="FF0000"/>
                </a:solidFill>
                <a:latin typeface="Courier"/>
                <a:cs typeface="Courier"/>
              </a:rPr>
              <a:t>RAP</a:t>
            </a:r>
          </a:p>
          <a:p>
            <a:r>
              <a:rPr lang="en-US" sz="1600" dirty="0">
                <a:latin typeface="Courier"/>
                <a:cs typeface="Courier"/>
              </a:rPr>
              <a:t> Processing 2016-03-27_13</a:t>
            </a:r>
          </a:p>
          <a:p>
            <a:r>
              <a:rPr lang="mr-IN" sz="1600" dirty="0">
                <a:latin typeface="Courier"/>
                <a:cs typeface="Courier"/>
              </a:rPr>
              <a:t>    NAM</a:t>
            </a:r>
          </a:p>
          <a:p>
            <a:r>
              <a:rPr lang="mr-IN" sz="1600" dirty="0">
                <a:latin typeface="Courier"/>
                <a:cs typeface="Courier"/>
              </a:rPr>
              <a:t>    RAP</a:t>
            </a:r>
          </a:p>
          <a:p>
            <a:r>
              <a:rPr lang="en-US" sz="1600" dirty="0">
                <a:latin typeface="Courier"/>
                <a:cs typeface="Courier"/>
              </a:rPr>
              <a:t> Processing 2016-03-27_14</a:t>
            </a:r>
          </a:p>
          <a:p>
            <a:r>
              <a:rPr lang="mr-IN" sz="1600" dirty="0">
                <a:latin typeface="Courier"/>
                <a:cs typeface="Courier"/>
              </a:rPr>
              <a:t>    NAM</a:t>
            </a:r>
          </a:p>
          <a:p>
            <a:r>
              <a:rPr lang="mr-IN" sz="1600" dirty="0">
                <a:latin typeface="Courier"/>
                <a:cs typeface="Courier"/>
              </a:rPr>
              <a:t>    RAP</a:t>
            </a:r>
          </a:p>
          <a:p>
            <a:r>
              <a:rPr lang="en-US" sz="1600" dirty="0">
                <a:latin typeface="Courier"/>
                <a:cs typeface="Courier"/>
              </a:rPr>
              <a:t> Processing 2016-03-27_15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120" y="4898570"/>
            <a:ext cx="3404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you execute </a:t>
            </a:r>
            <a:r>
              <a:rPr lang="en-US" sz="1600" dirty="0" err="1">
                <a:latin typeface="Courier"/>
                <a:cs typeface="Courier"/>
              </a:rPr>
              <a:t>metgrid.exe</a:t>
            </a:r>
            <a:r>
              <a:rPr lang="en-US" dirty="0"/>
              <a:t>,</a:t>
            </a:r>
          </a:p>
          <a:p>
            <a:r>
              <a:rPr lang="en-US" dirty="0"/>
              <a:t>  make sure the order reported is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0000FF"/>
                </a:solidFill>
              </a:rPr>
              <a:t>NAM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followed by </a:t>
            </a:r>
            <a:r>
              <a:rPr lang="en-US" b="1" dirty="0">
                <a:solidFill>
                  <a:srgbClr val="FF0000"/>
                </a:solidFill>
              </a:rPr>
              <a:t>RAP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13368" y="4723618"/>
            <a:ext cx="1284774" cy="5015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369189" y="1070799"/>
            <a:ext cx="5358671" cy="646331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5834" y="4916713"/>
            <a:ext cx="3404247" cy="92333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5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RAP+NAM-based run - WRF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Edit </a:t>
            </a:r>
            <a:r>
              <a:rPr lang="en-US" sz="2800" dirty="0" err="1">
                <a:latin typeface="Courier"/>
                <a:cs typeface="Courier"/>
              </a:rPr>
              <a:t>namelist.input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sz="2400" dirty="0" err="1">
                <a:latin typeface="Courier"/>
                <a:cs typeface="Courier"/>
              </a:rPr>
              <a:t>interval_seconds</a:t>
            </a:r>
            <a:r>
              <a:rPr lang="en-US" sz="2400" dirty="0">
                <a:latin typeface="Courier"/>
                <a:cs typeface="Courier"/>
              </a:rPr>
              <a:t> = 3600</a:t>
            </a:r>
            <a:r>
              <a:rPr lang="en-US" dirty="0"/>
              <a:t> (matching </a:t>
            </a:r>
            <a:r>
              <a:rPr lang="en-US" sz="2400" dirty="0" err="1">
                <a:latin typeface="Courier"/>
                <a:cs typeface="Courier"/>
              </a:rPr>
              <a:t>namelist.wps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 correct </a:t>
            </a:r>
            <a:r>
              <a:rPr lang="en-US" sz="2400" dirty="0" err="1">
                <a:latin typeface="Courier"/>
                <a:cs typeface="Courier"/>
              </a:rPr>
              <a:t>num_metgrid_levels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Submit real batch job and check result</a:t>
            </a:r>
          </a:p>
          <a:p>
            <a:r>
              <a:rPr lang="en-US" dirty="0"/>
              <a:t>Submit </a:t>
            </a:r>
            <a:r>
              <a:rPr lang="en-US" dirty="0" err="1"/>
              <a:t>wrf</a:t>
            </a:r>
            <a:r>
              <a:rPr lang="en-US" dirty="0"/>
              <a:t> batch job and check result</a:t>
            </a:r>
          </a:p>
          <a:p>
            <a:r>
              <a:rPr lang="en-US" dirty="0"/>
              <a:t>Use </a:t>
            </a:r>
            <a:r>
              <a:rPr lang="en-US" sz="2800" dirty="0">
                <a:latin typeface="Courier"/>
                <a:cs typeface="Courier"/>
              </a:rPr>
              <a:t>w2g </a:t>
            </a:r>
            <a:r>
              <a:rPr lang="en-US" dirty="0"/>
              <a:t>to make </a:t>
            </a:r>
            <a:r>
              <a:rPr lang="en-US" dirty="0" err="1"/>
              <a:t>GrADS</a:t>
            </a:r>
            <a:r>
              <a:rPr lang="en-US" dirty="0"/>
              <a:t> output for </a:t>
            </a:r>
            <a:r>
              <a:rPr lang="en-US" u="sng" dirty="0"/>
              <a:t>D2</a:t>
            </a:r>
            <a:r>
              <a:rPr lang="en-US" dirty="0"/>
              <a:t> (</a:t>
            </a:r>
            <a:r>
              <a:rPr lang="en-US" sz="2800" dirty="0">
                <a:latin typeface="Courier"/>
                <a:cs typeface="Courier"/>
              </a:rPr>
              <a:t>control_file.D2</a:t>
            </a:r>
            <a:r>
              <a:rPr lang="en-US" dirty="0"/>
              <a:t>)</a:t>
            </a:r>
          </a:p>
          <a:p>
            <a:r>
              <a:rPr lang="en-US" dirty="0"/>
              <a:t>Call your </a:t>
            </a:r>
            <a:r>
              <a:rPr lang="en-US" dirty="0" err="1"/>
              <a:t>GrADS</a:t>
            </a:r>
            <a:r>
              <a:rPr lang="en-US" dirty="0"/>
              <a:t> file RAPNAMRUN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8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combining parent model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To provide required fields that are missing from one of the two parent datasets while keeping its advantages</a:t>
            </a:r>
          </a:p>
          <a:p>
            <a:pPr lvl="1"/>
            <a:r>
              <a:rPr lang="en-US" sz="2400" dirty="0"/>
              <a:t>Example: we used NAM soils to make up for missing data in RAP parent grids</a:t>
            </a:r>
          </a:p>
          <a:p>
            <a:r>
              <a:rPr lang="en-US" sz="2800" dirty="0"/>
              <a:t>To replace fields in one dataset with better information in another</a:t>
            </a:r>
          </a:p>
          <a:p>
            <a:pPr lvl="1"/>
            <a:r>
              <a:rPr lang="en-US" sz="2400" dirty="0"/>
              <a:t>Example: you could provide a better or different SST analysis</a:t>
            </a:r>
          </a:p>
          <a:p>
            <a:r>
              <a:rPr lang="en-US" sz="2800" dirty="0"/>
              <a:t>To combine complementary but incomplete datasets</a:t>
            </a:r>
          </a:p>
          <a:p>
            <a:pPr lvl="1"/>
            <a:r>
              <a:rPr lang="en-US" sz="2400" dirty="0"/>
              <a:t>Example: NARR reanalysis data are split into different file types</a:t>
            </a:r>
          </a:p>
          <a:p>
            <a:r>
              <a:rPr lang="en-US" sz="2800" dirty="0"/>
              <a:t>To provide extended spatial coverage</a:t>
            </a:r>
          </a:p>
          <a:p>
            <a:pPr lvl="1"/>
            <a:r>
              <a:rPr lang="en-US" sz="2400" dirty="0"/>
              <a:t>Example: we can use global GFS grids to extend the limited spatial extent of the NAM domain</a:t>
            </a:r>
          </a:p>
        </p:txBody>
      </p:sp>
      <p:pic>
        <p:nvPicPr>
          <p:cNvPr id="6" name="Picture 5" descr="image0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15" y="5440520"/>
            <a:ext cx="2153327" cy="145908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26667" y="5644444"/>
            <a:ext cx="1721555" cy="973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4223" y="5928664"/>
            <a:ext cx="1283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your domain</a:t>
            </a:r>
          </a:p>
        </p:txBody>
      </p:sp>
    </p:spTree>
    <p:extLst>
      <p:ext uri="{BB962C8B-B14F-4D97-AF65-F5344CB8AC3E}">
        <p14:creationId xmlns:p14="http://schemas.microsoft.com/office/powerpoint/2010/main" val="4158692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Identify something you wish to do for your final project</a:t>
            </a:r>
          </a:p>
          <a:p>
            <a:pPr lvl="1"/>
            <a:r>
              <a:rPr lang="en-US" dirty="0"/>
              <a:t>Can be a real-data case or an idealized experiment</a:t>
            </a:r>
          </a:p>
          <a:p>
            <a:pPr lvl="1"/>
            <a:r>
              <a:rPr lang="en-US" dirty="0"/>
              <a:t>Formulate a hypothesis you wish to test</a:t>
            </a:r>
          </a:p>
          <a:p>
            <a:pPr lvl="1"/>
            <a:r>
              <a:rPr lang="en-US" dirty="0"/>
              <a:t>Use tools provided in this course</a:t>
            </a:r>
          </a:p>
          <a:p>
            <a:pPr lvl="1"/>
            <a:r>
              <a:rPr lang="en-US" dirty="0"/>
              <a:t>Consult with me for help and advice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Discuss your idea with me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Effect of (lead time, model physics, parent model, resolution, etc.) on forecasts of (February 2017 snowstorm, Hurricane Katrina, etc.) with respect to (intensity, position, snowfall totals)</a:t>
            </a:r>
          </a:p>
          <a:p>
            <a:pPr lvl="1"/>
            <a:r>
              <a:rPr lang="en-US" dirty="0"/>
              <a:t>Verification of (wind, temperature, humidity) forecasts at ASOS, RAWS and CWOP (citizen) stations for (case study, runs over month, etc.)</a:t>
            </a:r>
          </a:p>
          <a:p>
            <a:pPr lvl="1"/>
            <a:r>
              <a:rPr lang="en-US" dirty="0"/>
              <a:t>Verification of above-surface temperature and winds against </a:t>
            </a:r>
            <a:r>
              <a:rPr lang="en-US" dirty="0" err="1"/>
              <a:t>radiosondes</a:t>
            </a:r>
            <a:r>
              <a:rPr lang="en-US" dirty="0"/>
              <a:t> for (case study, runs over month, etc.)</a:t>
            </a:r>
          </a:p>
          <a:p>
            <a:pPr lvl="1"/>
            <a:r>
              <a:rPr lang="en-US" dirty="0"/>
              <a:t>Experiment with various wind shear magnitudes and shear layer depths with 2D or 3D idealized (squall line, </a:t>
            </a:r>
            <a:r>
              <a:rPr lang="en-US" dirty="0" err="1"/>
              <a:t>supercell</a:t>
            </a:r>
            <a:r>
              <a:rPr lang="en-US" dirty="0"/>
              <a:t>, sea-breeze, downslope windstorm)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722F-E03D-0642-B6E0-C95DE16E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Roadmap: next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10BD2-B659-D045-AB96-892E98C5B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verification with the Model Evaluation Tools (MET)</a:t>
            </a:r>
          </a:p>
          <a:p>
            <a:r>
              <a:rPr lang="en-US" dirty="0"/>
              <a:t>Modeling fundamentals, error sources, and troubleshooting</a:t>
            </a:r>
          </a:p>
          <a:p>
            <a:r>
              <a:rPr lang="en-US" dirty="0"/>
              <a:t>Tools and techniques: nudging, stochastic perturbations, diffusion and damping, modifying model levels</a:t>
            </a:r>
          </a:p>
          <a:p>
            <a:r>
              <a:rPr lang="en-US" dirty="0"/>
              <a:t>Model instability and diffusion</a:t>
            </a:r>
          </a:p>
          <a:p>
            <a:r>
              <a:rPr lang="en-US" dirty="0"/>
              <a:t>Cumulus parameterizations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06C36-79C1-CA41-B4FB-EDAEB34B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6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study: 27 March 2016</a:t>
            </a:r>
            <a:br>
              <a:rPr lang="en-US" dirty="0"/>
            </a:br>
            <a:r>
              <a:rPr lang="en-US" dirty="0"/>
              <a:t>severe storms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4 at 8.39.08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910">
            <a:off x="639950" y="482920"/>
            <a:ext cx="6292470" cy="577409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22506" y="5544947"/>
            <a:ext cx="206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3-27-2016</a:t>
            </a:r>
          </a:p>
          <a:p>
            <a:r>
              <a:rPr lang="en-US" b="1" dirty="0"/>
              <a:t>2100Z surface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391" y="564517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3-27-2016</a:t>
            </a:r>
          </a:p>
          <a:p>
            <a:r>
              <a:rPr lang="en-US" b="1" dirty="0">
                <a:solidFill>
                  <a:srgbClr val="FFFFFF"/>
                </a:solidFill>
              </a:rPr>
              <a:t>2055Z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4D34E5-FC06-D34E-AEEF-E36931E9B70A}"/>
              </a:ext>
            </a:extLst>
          </p:cNvPr>
          <p:cNvSpPr/>
          <p:nvPr/>
        </p:nvSpPr>
        <p:spPr>
          <a:xfrm>
            <a:off x="4814047" y="1640541"/>
            <a:ext cx="403412" cy="1156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391" y="564517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3-27-2016</a:t>
            </a:r>
          </a:p>
          <a:p>
            <a:r>
              <a:rPr lang="en-US" b="1" dirty="0">
                <a:solidFill>
                  <a:srgbClr val="FFFFFF"/>
                </a:solidFill>
              </a:rPr>
              <a:t>2155Z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9941" y="-1927544"/>
            <a:ext cx="13716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906" y="5204141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3-27-2016</a:t>
            </a:r>
          </a:p>
          <a:p>
            <a:r>
              <a:rPr lang="en-US" b="1" dirty="0">
                <a:solidFill>
                  <a:srgbClr val="FFFFFF"/>
                </a:solidFill>
              </a:rPr>
              <a:t>2230Z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8933-8EFB-9E43-8CBD-AFC11E72D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13913</TotalTime>
  <Words>3575</Words>
  <Application>Microsoft Macintosh PowerPoint</Application>
  <PresentationFormat>On-screen Show (4:3)</PresentationFormat>
  <Paragraphs>476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</vt:lpstr>
      <vt:lpstr>Times</vt:lpstr>
      <vt:lpstr>Office Theme</vt:lpstr>
      <vt:lpstr>Real-data WRF: Advanced (Experiment #3: due 8 April 2020)</vt:lpstr>
      <vt:lpstr>Outline</vt:lpstr>
      <vt:lpstr>Objective</vt:lpstr>
      <vt:lpstr>Roadmap: next topics</vt:lpstr>
      <vt:lpstr>Case study: 27 March 2016 severe storms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Setup</vt:lpstr>
      <vt:lpstr>Setup</vt:lpstr>
      <vt:lpstr>Simulation period</vt:lpstr>
      <vt:lpstr>Links and locations</vt:lpstr>
      <vt:lpstr>Geogrid step</vt:lpstr>
      <vt:lpstr>PowerPoint Presentation</vt:lpstr>
      <vt:lpstr>PowerPoint Presentation</vt:lpstr>
      <vt:lpstr>Running geogrid.exe</vt:lpstr>
      <vt:lpstr>GFS-based simulation</vt:lpstr>
      <vt:lpstr>PowerPoint Presentation</vt:lpstr>
      <vt:lpstr>WPS Tasks</vt:lpstr>
      <vt:lpstr>PowerPoint Presentation</vt:lpstr>
      <vt:lpstr>PowerPoint Presentation</vt:lpstr>
      <vt:lpstr>Edit namelist.input</vt:lpstr>
      <vt:lpstr>PowerPoint Presentation</vt:lpstr>
      <vt:lpstr>PowerPoint Presentation</vt:lpstr>
      <vt:lpstr>PowerPoint Presentation</vt:lpstr>
      <vt:lpstr>PowerPoint Presentation</vt:lpstr>
      <vt:lpstr>Moving forward…</vt:lpstr>
      <vt:lpstr>For Experiment #3 (Due date 8 April 2020)</vt:lpstr>
      <vt:lpstr>Non-GFS runs:  NAM and RAP+NAM</vt:lpstr>
      <vt:lpstr>Warning about switching among parent model data sources</vt:lpstr>
      <vt:lpstr>NAM-based run - WPS</vt:lpstr>
      <vt:lpstr>NAM-based run - WRF</vt:lpstr>
      <vt:lpstr>RAP+NAM-based run - WPS</vt:lpstr>
      <vt:lpstr>PowerPoint Presentation</vt:lpstr>
      <vt:lpstr>RAP+NAM-based run - WRF</vt:lpstr>
      <vt:lpstr>Reasons for combining parent model datasets</vt:lpstr>
      <vt:lpstr>Final project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Real-data WRF: Advanced</dc:title>
  <dc:creator>Robert Fovell</dc:creator>
  <cp:lastModifiedBy>Fovell, Robert</cp:lastModifiedBy>
  <cp:revision>247</cp:revision>
  <cp:lastPrinted>2016-04-04T15:24:53Z</cp:lastPrinted>
  <dcterms:created xsi:type="dcterms:W3CDTF">2016-04-03T14:20:43Z</dcterms:created>
  <dcterms:modified xsi:type="dcterms:W3CDTF">2021-03-24T20:12:20Z</dcterms:modified>
</cp:coreProperties>
</file>