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39" r:id="rId3"/>
    <p:sldId id="327" r:id="rId4"/>
    <p:sldId id="333" r:id="rId5"/>
    <p:sldId id="332" r:id="rId6"/>
    <p:sldId id="278" r:id="rId7"/>
    <p:sldId id="279" r:id="rId8"/>
    <p:sldId id="328" r:id="rId9"/>
    <p:sldId id="329" r:id="rId10"/>
    <p:sldId id="280" r:id="rId11"/>
    <p:sldId id="282" r:id="rId12"/>
    <p:sldId id="293" r:id="rId13"/>
    <p:sldId id="289" r:id="rId14"/>
    <p:sldId id="290" r:id="rId15"/>
    <p:sldId id="291" r:id="rId16"/>
    <p:sldId id="322" r:id="rId17"/>
    <p:sldId id="326" r:id="rId18"/>
    <p:sldId id="292" r:id="rId19"/>
    <p:sldId id="283" r:id="rId20"/>
    <p:sldId id="344" r:id="rId21"/>
    <p:sldId id="304" r:id="rId22"/>
    <p:sldId id="331" r:id="rId23"/>
    <p:sldId id="308" r:id="rId24"/>
    <p:sldId id="309" r:id="rId25"/>
    <p:sldId id="310" r:id="rId26"/>
    <p:sldId id="313" r:id="rId27"/>
    <p:sldId id="315" r:id="rId28"/>
    <p:sldId id="314" r:id="rId29"/>
    <p:sldId id="312" r:id="rId30"/>
    <p:sldId id="306" r:id="rId31"/>
    <p:sldId id="336" r:id="rId32"/>
    <p:sldId id="335" r:id="rId33"/>
    <p:sldId id="305" r:id="rId34"/>
    <p:sldId id="347" r:id="rId35"/>
    <p:sldId id="34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86447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720" y="168"/>
      </p:cViewPr>
      <p:guideLst>
        <p:guide orient="horz"/>
        <p:guide pos="1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3795B-ECBB-AE4C-B723-7C30A7C5F0E7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8E9C-25FF-2F4D-A015-2AE2AD37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3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AA65-8A1A-7D4B-9E95-09B0F6CE300E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49A3-D3FC-CA47-B630-102BD9F8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2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Stratiform</a:t>
            </a:r>
            <a:r>
              <a:rPr lang="en-US" dirty="0"/>
              <a:t> is no longer appropriate</a:t>
            </a:r>
            <a:r>
              <a:rPr lang="en-US" baseline="0" dirty="0"/>
              <a:t> because we can resolve convective </a:t>
            </a:r>
            <a:r>
              <a:rPr lang="en-US" baseline="0" dirty="0" err="1"/>
              <a:t>precip</a:t>
            </a:r>
            <a:r>
              <a:rPr lang="en-US" baseline="0" dirty="0"/>
              <a:t> w/ microphysics alone, using sufficiently high resolution.</a:t>
            </a:r>
          </a:p>
          <a:p>
            <a:r>
              <a:rPr lang="en-US" baseline="0" dirty="0"/>
              <a:t>Advantageous: my hurricane example.  Disadvantageous: our </a:t>
            </a:r>
            <a:r>
              <a:rPr lang="en-US" baseline="0" dirty="0" err="1"/>
              <a:t>precip</a:t>
            </a:r>
            <a:r>
              <a:rPr lang="en-US" baseline="0" dirty="0"/>
              <a:t> area in MO and AR and IL will be too wide, </a:t>
            </a:r>
            <a:r>
              <a:rPr lang="en-US" baseline="0" dirty="0" err="1"/>
              <a:t>precip</a:t>
            </a:r>
            <a:r>
              <a:rPr lang="en-US" baseline="0" dirty="0"/>
              <a:t> triggered over too wide an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Define LHS as Q1.  It’s grid-scale averaged</a:t>
            </a:r>
            <a:r>
              <a:rPr lang="en-US" baseline="0" dirty="0"/>
              <a:t> ds/</a:t>
            </a:r>
            <a:r>
              <a:rPr lang="en-US" baseline="0" dirty="0" err="1"/>
              <a:t>dt</a:t>
            </a:r>
            <a:r>
              <a:rPr lang="en-US" baseline="0" dirty="0"/>
              <a:t> in grid volume.</a:t>
            </a:r>
            <a:endParaRPr lang="en-US" dirty="0"/>
          </a:p>
          <a:p>
            <a:r>
              <a:rPr lang="en-US" dirty="0"/>
              <a:t>First part of RHS is diabatic </a:t>
            </a:r>
            <a:r>
              <a:rPr lang="en-US" dirty="0" err="1"/>
              <a:t>forcings</a:t>
            </a:r>
            <a:r>
              <a:rPr lang="en-US" dirty="0"/>
              <a:t>.  Remainder is </a:t>
            </a:r>
            <a:r>
              <a:rPr lang="en-US" dirty="0" err="1"/>
              <a:t>subgrid</a:t>
            </a:r>
            <a:r>
              <a:rPr lang="en-US" dirty="0"/>
              <a:t> effects</a:t>
            </a:r>
            <a:r>
              <a:rPr lang="en-US" baseline="0" dirty="0"/>
              <a:t> --- the </a:t>
            </a:r>
            <a:r>
              <a:rPr lang="en-US" baseline="0" dirty="0" err="1"/>
              <a:t>subgrid</a:t>
            </a:r>
            <a:r>
              <a:rPr lang="en-US" baseline="0" dirty="0"/>
              <a:t> convection!  QR is radiation scheme.  </a:t>
            </a:r>
            <a:r>
              <a:rPr lang="en-US" baseline="0" dirty="0" err="1"/>
              <a:t>Lv</a:t>
            </a:r>
            <a:r>
              <a:rPr lang="en-US" baseline="0" dirty="0"/>
              <a:t>(c-e) is microphysics.  Rest is cumulus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Combining</a:t>
            </a:r>
            <a:r>
              <a:rPr lang="en-US" baseline="0" dirty="0"/>
              <a:t> the Q1 and Q2 equations: the </a:t>
            </a:r>
            <a:r>
              <a:rPr lang="en-US" baseline="0" dirty="0" err="1"/>
              <a:t>Lv</a:t>
            </a:r>
            <a:r>
              <a:rPr lang="en-US" baseline="0" dirty="0"/>
              <a:t> term cancels out</a:t>
            </a:r>
          </a:p>
          <a:p>
            <a:r>
              <a:rPr lang="en-US" baseline="0" dirty="0"/>
              <a:t>If Q1 and Q2 = QR, there’s nothing for </a:t>
            </a:r>
            <a:r>
              <a:rPr lang="en-US" baseline="0" dirty="0" err="1"/>
              <a:t>subgrid</a:t>
            </a:r>
            <a:r>
              <a:rPr lang="en-US" baseline="0" dirty="0"/>
              <a:t> stuff to do</a:t>
            </a:r>
          </a:p>
          <a:p>
            <a:r>
              <a:rPr lang="en-US" baseline="0" dirty="0"/>
              <a:t>In the model, we need to forecast Q1 and Q2 </a:t>
            </a:r>
            <a:r>
              <a:rPr lang="mr-IN" baseline="0" dirty="0"/>
              <a:t>–</a:t>
            </a:r>
            <a:r>
              <a:rPr lang="en-US" baseline="0" dirty="0"/>
              <a:t> that’s how T and q are changing </a:t>
            </a:r>
            <a:r>
              <a:rPr lang="mr-IN" baseline="0" dirty="0"/>
              <a:t>–</a:t>
            </a:r>
            <a:r>
              <a:rPr lang="en-US" baseline="0" dirty="0"/>
              <a:t> and cant do that w/o estimating what </a:t>
            </a:r>
            <a:r>
              <a:rPr lang="en-US" baseline="0" dirty="0" err="1"/>
              <a:t>subgrid</a:t>
            </a:r>
            <a:r>
              <a:rPr lang="en-US" baseline="0" dirty="0"/>
              <a:t> </a:t>
            </a:r>
            <a:r>
              <a:rPr lang="en-US" baseline="0" dirty="0" err="1"/>
              <a:t>convec</a:t>
            </a:r>
            <a:r>
              <a:rPr lang="en-US" baseline="0" dirty="0"/>
              <a:t> is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</a:t>
            </a:r>
            <a:r>
              <a:rPr lang="en-US" dirty="0"/>
              <a:t> Q1 and</a:t>
            </a:r>
            <a:r>
              <a:rPr lang="en-US" baseline="0" dirty="0"/>
              <a:t> Q2 from </a:t>
            </a:r>
            <a:r>
              <a:rPr lang="en-US" baseline="0" dirty="0" err="1"/>
              <a:t>obs</a:t>
            </a:r>
            <a:r>
              <a:rPr lang="en-US" baseline="0" dirty="0"/>
              <a:t>, to demonstrate what the model should be producing w/ its cumulus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get these profiles w/o convection, much of which</a:t>
            </a:r>
            <a:r>
              <a:rPr lang="en-US" baseline="0" dirty="0"/>
              <a:t> is </a:t>
            </a:r>
            <a:r>
              <a:rPr lang="en-US" baseline="0" dirty="0" err="1"/>
              <a:t>subgrid</a:t>
            </a:r>
            <a:r>
              <a:rPr lang="en-US" baseline="0" dirty="0"/>
              <a:t> in coarser models</a:t>
            </a:r>
            <a:r>
              <a:rPr lang="en-US" dirty="0"/>
              <a:t>.</a:t>
            </a:r>
            <a:r>
              <a:rPr lang="en-US" baseline="0" dirty="0"/>
              <a:t>  Convective schemes attempt to produce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1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Corr</a:t>
            </a:r>
            <a:r>
              <a:rPr lang="en-US" dirty="0"/>
              <a:t> ≠ causation  Chicken vs egg</a:t>
            </a:r>
          </a:p>
          <a:p>
            <a:r>
              <a:rPr lang="en-US" dirty="0"/>
              <a:t>Trenberth – move heating up a level, </a:t>
            </a:r>
            <a:r>
              <a:rPr lang="en-US" dirty="0" err="1"/>
              <a:t>mult</a:t>
            </a:r>
            <a:r>
              <a:rPr lang="en-US" dirty="0"/>
              <a:t> this other by 13 “worked better than 12” </a:t>
            </a:r>
            <a:r>
              <a:rPr lang="en-US" dirty="0">
                <a:sym typeface="Wingdings" pitchFamily="2" charset="2"/>
              </a:rPr>
              <a:t> lots of engineering. NWP class in those days was very very different.</a:t>
            </a:r>
            <a:endParaRPr lang="en-US" dirty="0"/>
          </a:p>
          <a:p>
            <a:r>
              <a:rPr lang="en-US" dirty="0"/>
              <a:t>“Cargo cult science”: WW2 pilots landed on runways on</a:t>
            </a:r>
            <a:r>
              <a:rPr lang="en-US" baseline="0" dirty="0"/>
              <a:t> tropical islands.  After the war, natives built runways to lure the pilots back.  Planes need runways but runways don’t cause planes.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9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US" dirty="0"/>
              <a:t>at least</a:t>
            </a:r>
            <a:r>
              <a:rPr lang="en-US" baseline="0" dirty="0"/>
              <a:t> as far as </a:t>
            </a:r>
            <a:r>
              <a:rPr lang="en-US" baseline="0" dirty="0" err="1"/>
              <a:t>precip</a:t>
            </a:r>
            <a:r>
              <a:rPr lang="en-US" baseline="0" dirty="0"/>
              <a:t> is concerned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7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Dryline</a:t>
            </a:r>
            <a:r>
              <a:rPr lang="en-US" dirty="0"/>
              <a:t> overtaken by cold front.  Squall line forms</a:t>
            </a:r>
            <a:r>
              <a:rPr lang="en-US" baseline="0" dirty="0"/>
              <a:t> ahead of this front (seen in </a:t>
            </a:r>
            <a:r>
              <a:rPr lang="en-US" baseline="0" dirty="0" err="1"/>
              <a:t>satel</a:t>
            </a:r>
            <a:r>
              <a:rPr lang="en-US" baseline="0" dirty="0"/>
              <a:t> pic, 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grid points to resolve things well.  8*36 = 288 km.  Squall line</a:t>
            </a:r>
            <a:r>
              <a:rPr lang="en-US" baseline="0" dirty="0"/>
              <a:t> is very very </a:t>
            </a:r>
            <a:r>
              <a:rPr lang="en-US" baseline="0" dirty="0" err="1"/>
              <a:t>subgrid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4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Faced with problem of creating</a:t>
            </a:r>
            <a:r>
              <a:rPr lang="en-US" baseline="0" dirty="0"/>
              <a:t> a hurricane from scratch w/o predetermining its structure (as in </a:t>
            </a:r>
            <a:r>
              <a:rPr lang="en-US" baseline="0" dirty="0" err="1"/>
              <a:t>bogussing</a:t>
            </a:r>
            <a:r>
              <a:rPr lang="en-US" baseline="0" dirty="0"/>
              <a:t>).  Tried using a bubble.</a:t>
            </a:r>
          </a:p>
          <a:p>
            <a:r>
              <a:rPr lang="en-US" baseline="0" dirty="0"/>
              <a:t>But w/ only MP, which needs grid scale saturation, initial TC was very very small.  With CP, which does not need grid scale sat, TC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Warmer overall </a:t>
            </a:r>
            <a:r>
              <a:rPr lang="mr-IN" dirty="0"/>
              <a:t>–</a:t>
            </a:r>
            <a:r>
              <a:rPr lang="en-US" dirty="0"/>
              <a:t> could be cooler near </a:t>
            </a:r>
            <a:r>
              <a:rPr lang="en-US" dirty="0" err="1"/>
              <a:t>sfc</a:t>
            </a:r>
            <a:r>
              <a:rPr lang="en-US" dirty="0"/>
              <a:t> owing to rain</a:t>
            </a:r>
            <a:r>
              <a:rPr lang="en-US" baseline="0" dirty="0"/>
              <a:t> evaporation,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10E7F2-F9AD-3C42-B333-AE28FC807D6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Heat source is an</a:t>
            </a:r>
            <a:r>
              <a:rPr lang="en-US" baseline="0" dirty="0"/>
              <a:t> active cumulus cloud within the grid box.  Entire domain can be thought of as one (coarse resolution) grid box, so everything you see is </a:t>
            </a:r>
            <a:r>
              <a:rPr lang="en-US" baseline="0" dirty="0" err="1"/>
              <a:t>subgrid</a:t>
            </a:r>
            <a:endParaRPr lang="en-US" dirty="0"/>
          </a:p>
          <a:p>
            <a:pPr eaLnBrk="1" hangingPunct="1"/>
            <a:r>
              <a:rPr lang="en-US" dirty="0"/>
              <a:t>Not a glide path. Parcels are not moving westward there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0843CF8-B308-DD41-A425-55CF5641FC7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Lucida Grande" charset="0"/>
              </a:rPr>
              <a:t>Parcel represents air w/ 320 K theta original elevation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Somehow the</a:t>
            </a:r>
            <a:r>
              <a:rPr lang="en-US" baseline="0" dirty="0"/>
              <a:t> bulk consequence of all of this unresolvable, complex activity has to be parameterized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Convective activity turns one environment into the other.  How to do this when you cannot</a:t>
            </a:r>
            <a:r>
              <a:rPr lang="en-US" baseline="0" dirty="0"/>
              <a:t> resolve the clouds?</a:t>
            </a:r>
          </a:p>
          <a:p>
            <a:r>
              <a:rPr lang="en-US" sz="1200" dirty="0"/>
              <a:t>Barnes and </a:t>
            </a:r>
            <a:r>
              <a:rPr lang="en-US" sz="1200" dirty="0" err="1"/>
              <a:t>Sieckman</a:t>
            </a:r>
            <a:r>
              <a:rPr lang="en-US" sz="1200" dirty="0"/>
              <a:t> (1984) examined fast-moving and slow-moving</a:t>
            </a:r>
            <a:r>
              <a:rPr lang="en-US" sz="1200" baseline="0" dirty="0"/>
              <a:t> </a:t>
            </a:r>
            <a:r>
              <a:rPr lang="en-US" sz="1200" dirty="0"/>
              <a:t>tropical squall lines.  These soundings are for the fast-moving cases.</a:t>
            </a:r>
          </a:p>
          <a:p>
            <a:r>
              <a:rPr lang="en-US" sz="1200" dirty="0"/>
              <a:t>Hmm</a:t>
            </a:r>
            <a:r>
              <a:rPr lang="mr-IN" sz="1200" dirty="0"/>
              <a:t>…</a:t>
            </a:r>
            <a:r>
              <a:rPr lang="en-US" sz="1200" dirty="0"/>
              <a:t> superimposing the two yields smaller warming in wake sounding</a:t>
            </a:r>
            <a:r>
              <a:rPr lang="en-US" sz="1200" baseline="0" dirty="0"/>
              <a:t> than </a:t>
            </a:r>
            <a:r>
              <a:rPr lang="en-US" sz="1200" baseline="0"/>
              <a:t>I expected.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 conserved</a:t>
            </a:r>
            <a:r>
              <a:rPr lang="en-US" baseline="0" dirty="0"/>
              <a:t> for </a:t>
            </a:r>
            <a:r>
              <a:rPr lang="en-US" baseline="0" dirty="0" err="1"/>
              <a:t>subsaturated</a:t>
            </a:r>
            <a:r>
              <a:rPr lang="en-US" baseline="0" dirty="0"/>
              <a:t> adiabatic.  But we can change it w/ diabatic </a:t>
            </a:r>
            <a:r>
              <a:rPr lang="en-US" baseline="0" dirty="0" err="1"/>
              <a:t>forcings</a:t>
            </a:r>
            <a:r>
              <a:rPr lang="en-US" baseline="0" dirty="0"/>
              <a:t> such as radiation, and phase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49A3-D3FC-CA47-B630-102BD9F8F3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BDE6-362C-F44D-B3BE-B8A8986D187A}" type="datetime1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8651-6C04-7F4A-9A9E-941C3DDDC8B9}" type="datetime1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F257-F7EB-334D-ABCC-BCD02796AECE}" type="datetime1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94A6-EB5A-884A-AEB6-E35A6B82130F}" type="datetime1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9AE8-B89B-B649-8E6F-6D09F990210B}" type="datetime1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FF46-389A-714F-813F-E5E8BBBC3953}" type="datetime1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8942-1396-5648-9F60-3BB78753D93C}" type="datetime1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95B-1888-2B45-A746-24C49928B886}" type="datetime1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7CE-C96B-DF45-980C-CFA767BF29C9}" type="datetime1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54B8-B096-F347-8DED-DFFD9E7CE6E2}" type="datetime1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B93-7AFA-CB42-8D4E-7DA55A1ADDE5}" type="datetime1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D223-1AD6-CE4E-ABF8-8B843772B897}" type="datetime1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0DA4-219A-084F-86A8-AFFD04A7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Cumulus parameterizations</a:t>
            </a:r>
            <a:br>
              <a:rPr lang="en-US" dirty="0"/>
            </a:br>
            <a:r>
              <a:rPr lang="en-US" dirty="0"/>
              <a:t>(and Experiment #6)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2021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531A8-EAED-294D-B9BD-E2FA0C24CBEA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2021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6 at 1.52.06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5"/>
            <a:ext cx="9144000" cy="533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200" y="6487081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Arakawa and Schubert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41300"/>
            <a:ext cx="6636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Say each cloud </a:t>
            </a:r>
            <a:r>
              <a:rPr lang="en-US" b="1" dirty="0"/>
              <a:t>entrains</a:t>
            </a:r>
            <a:r>
              <a:rPr lang="en-US" dirty="0"/>
              <a:t> environmental (cloud-free) air at every level,</a:t>
            </a:r>
          </a:p>
          <a:p>
            <a:r>
              <a:rPr lang="en-US" dirty="0"/>
              <a:t>	except at its top, where it </a:t>
            </a:r>
            <a:r>
              <a:rPr lang="en-US" b="1" dirty="0"/>
              <a:t>detrains</a:t>
            </a:r>
            <a:r>
              <a:rPr lang="en-US" dirty="0"/>
              <a:t>.</a:t>
            </a:r>
          </a:p>
          <a:p>
            <a:r>
              <a:rPr lang="en-US" dirty="0"/>
              <a:t>In this example, five clouds are entraining at this level, </a:t>
            </a:r>
          </a:p>
          <a:p>
            <a:r>
              <a:rPr lang="en-US" dirty="0"/>
              <a:t>	while one (red arrow) is detraining.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2654" y="2192923"/>
            <a:ext cx="90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grid box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18200" y="3175000"/>
            <a:ext cx="152400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6 at 2.24.1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800100"/>
            <a:ext cx="8750300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8200" y="6487081"/>
            <a:ext cx="283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Barnes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Sieckman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(1984)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179169"/>
            <a:ext cx="899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 </a:t>
            </a:r>
            <a:r>
              <a:rPr lang="en-US" b="1" dirty="0"/>
              <a:t>ahead</a:t>
            </a:r>
            <a:r>
              <a:rPr lang="en-US" dirty="0"/>
              <a:t> of squall line (at left) has a fair amount of CAPE (1000 J/kg).</a:t>
            </a:r>
          </a:p>
          <a:p>
            <a:r>
              <a:rPr lang="en-US" dirty="0"/>
              <a:t>Sounding in squall line </a:t>
            </a:r>
            <a:r>
              <a:rPr lang="en-US" b="1" dirty="0"/>
              <a:t>wake</a:t>
            </a:r>
            <a:r>
              <a:rPr lang="en-US" dirty="0"/>
              <a:t> has somewhat different structure, and much less CAPE (150 J/kg)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41800" y="1930400"/>
            <a:ext cx="1371600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5015" y="1402834"/>
            <a:ext cx="19928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Convective 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6600" y="5853450"/>
            <a:ext cx="8128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Convective activity converts one sounding into the other.  How can you accomplish</a:t>
            </a:r>
          </a:p>
          <a:p>
            <a:r>
              <a:rPr lang="en-US" b="1" dirty="0">
                <a:solidFill>
                  <a:srgbClr val="FF0000"/>
                </a:solidFill>
              </a:rPr>
              <a:t>  this when you cannot resolve the clouds?</a:t>
            </a:r>
          </a:p>
        </p:txBody>
      </p:sp>
    </p:spTree>
    <p:extLst>
      <p:ext uri="{BB962C8B-B14F-4D97-AF65-F5344CB8AC3E}">
        <p14:creationId xmlns:p14="http://schemas.microsoft.com/office/powerpoint/2010/main" val="252450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Apparent heat source and moisture sink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cannot resolve the </a:t>
            </a:r>
            <a:r>
              <a:rPr lang="en-US" dirty="0" err="1"/>
              <a:t>subgrid</a:t>
            </a:r>
            <a:r>
              <a:rPr lang="en-US" dirty="0"/>
              <a:t> clouds</a:t>
            </a:r>
          </a:p>
          <a:p>
            <a:r>
              <a:rPr lang="en-US" dirty="0"/>
              <a:t>But</a:t>
            </a:r>
            <a:r>
              <a:rPr lang="mr-IN" dirty="0"/>
              <a:t>…</a:t>
            </a:r>
            <a:r>
              <a:rPr lang="en-US" dirty="0"/>
              <a:t> these clouds are mixing and modifying the environment</a:t>
            </a:r>
          </a:p>
          <a:p>
            <a:r>
              <a:rPr lang="en-US" b="1" dirty="0"/>
              <a:t>Diagnose</a:t>
            </a:r>
            <a:r>
              <a:rPr lang="en-US" dirty="0"/>
              <a:t> the net effect of convective activity in an area (such as a grid column) via two quantities: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</a:p>
          <a:p>
            <a:pPr lvl="1"/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is the “apparent heat source”</a:t>
            </a:r>
          </a:p>
          <a:p>
            <a:pPr lvl="1"/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is the “apparent moisture sink”</a:t>
            </a:r>
          </a:p>
          <a:p>
            <a:pPr lvl="1"/>
            <a:r>
              <a:rPr lang="en-US" dirty="0"/>
              <a:t>Both have units J/kg/s</a:t>
            </a:r>
          </a:p>
          <a:p>
            <a:pPr lvl="1"/>
            <a:r>
              <a:rPr lang="en-US" dirty="0"/>
              <a:t>Dividing by </a:t>
            </a:r>
            <a:r>
              <a:rPr lang="en-US" i="1" dirty="0" err="1"/>
              <a:t>c</a:t>
            </a:r>
            <a:r>
              <a:rPr lang="en-US" i="1" baseline="-25000" dirty="0" err="1"/>
              <a:t>pd</a:t>
            </a:r>
            <a:r>
              <a:rPr lang="en-US" dirty="0"/>
              <a:t> yields units of K/s – sensible and latent heating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#1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9600"/>
            <a:ext cx="4152900" cy="161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4600" y="1701800"/>
            <a:ext cx="34426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i="1" dirty="0"/>
              <a:t>s</a:t>
            </a:r>
            <a:r>
              <a:rPr lang="en-US" dirty="0"/>
              <a:t> = dry static energy</a:t>
            </a:r>
          </a:p>
          <a:p>
            <a:r>
              <a:rPr lang="en-US" dirty="0"/>
              <a:t>	(conserved for </a:t>
            </a:r>
            <a:r>
              <a:rPr lang="en-US" dirty="0" err="1"/>
              <a:t>subsaturated</a:t>
            </a:r>
            <a:r>
              <a:rPr lang="en-US" dirty="0"/>
              <a:t> </a:t>
            </a:r>
          </a:p>
          <a:p>
            <a:r>
              <a:rPr lang="en-US" dirty="0"/>
              <a:t>	adiabatic processes)</a:t>
            </a:r>
          </a:p>
          <a:p>
            <a:endParaRPr lang="en-US" dirty="0"/>
          </a:p>
          <a:p>
            <a:r>
              <a:rPr lang="en-US" dirty="0"/>
              <a:t>• Change </a:t>
            </a:r>
            <a:r>
              <a:rPr lang="en-US" i="1" dirty="0"/>
              <a:t>s</a:t>
            </a:r>
            <a:r>
              <a:rPr lang="en-US" dirty="0"/>
              <a:t> following the motion</a:t>
            </a:r>
          </a:p>
          <a:p>
            <a:r>
              <a:rPr lang="en-US" dirty="0"/>
              <a:t>	with net </a:t>
            </a:r>
            <a:r>
              <a:rPr lang="en-US" dirty="0" err="1"/>
              <a:t>radiative</a:t>
            </a:r>
            <a:r>
              <a:rPr lang="en-US" dirty="0"/>
              <a:t> forcing (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)</a:t>
            </a:r>
          </a:p>
          <a:p>
            <a:r>
              <a:rPr lang="en-US" dirty="0"/>
              <a:t>	and water phase changes</a:t>
            </a:r>
          </a:p>
          <a:p>
            <a:r>
              <a:rPr lang="en-US" dirty="0"/>
              <a:t>	(i.e., non-adiabatic processes)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Continuity equation in isobaric</a:t>
            </a:r>
          </a:p>
          <a:p>
            <a:r>
              <a:rPr lang="en-US" dirty="0"/>
              <a:t>	coordinates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7700" y="3401338"/>
            <a:ext cx="141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</a:t>
            </a:r>
            <a:r>
              <a:rPr lang="en-US" sz="1400" dirty="0"/>
              <a:t> = condensation</a:t>
            </a:r>
          </a:p>
          <a:p>
            <a:r>
              <a:rPr lang="en-US" sz="1400" i="1" dirty="0"/>
              <a:t>e</a:t>
            </a:r>
            <a:r>
              <a:rPr lang="en-US" sz="1400" dirty="0"/>
              <a:t> = evaporation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4305300"/>
            <a:ext cx="2654300" cy="1054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073400"/>
            <a:ext cx="8913368" cy="677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#2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930400"/>
            <a:ext cx="4629912" cy="6535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16100" y="3086099"/>
            <a:ext cx="1028700" cy="5969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3800" y="2984499"/>
            <a:ext cx="850900" cy="9525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3816350" y="2381250"/>
            <a:ext cx="177800" cy="36449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3200" y="4253468"/>
            <a:ext cx="200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cancels due to continuity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" y="4938596"/>
            <a:ext cx="6644640" cy="6553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4875096"/>
            <a:ext cx="2527300" cy="82720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27100" y="5815013"/>
            <a:ext cx="6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= Q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" y="6184345"/>
            <a:ext cx="858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LHS is Q</a:t>
            </a:r>
            <a:r>
              <a:rPr lang="en-US" baseline="-25000" dirty="0"/>
              <a:t>1</a:t>
            </a:r>
            <a:r>
              <a:rPr lang="en-US" dirty="0"/>
              <a:t>, representing the grid-averaged quantities (</a:t>
            </a:r>
            <a:r>
              <a:rPr lang="en-US" dirty="0" err="1"/>
              <a:t>overbars</a:t>
            </a:r>
            <a:r>
              <a:rPr lang="en-US" dirty="0"/>
              <a:t>) </a:t>
            </a:r>
            <a:r>
              <a:rPr lang="mr-IN" dirty="0"/>
              <a:t>–</a:t>
            </a:r>
            <a:r>
              <a:rPr lang="en-US" dirty="0"/>
              <a:t> what we need in model</a:t>
            </a:r>
          </a:p>
          <a:p>
            <a:r>
              <a:rPr lang="en-US" dirty="0"/>
              <a:t>• blue box represents effects of </a:t>
            </a:r>
            <a:r>
              <a:rPr lang="en-US" dirty="0" err="1"/>
              <a:t>subgrid</a:t>
            </a:r>
            <a:r>
              <a:rPr lang="en-US" dirty="0"/>
              <a:t> eddies == convective activity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550" y="4849696"/>
            <a:ext cx="2527300" cy="82720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22047" y="5665026"/>
            <a:ext cx="144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subgrid</a:t>
            </a:r>
            <a:r>
              <a:rPr lang="en-US" sz="1400" dirty="0">
                <a:solidFill>
                  <a:srgbClr val="0000FF"/>
                </a:solidFill>
              </a:rPr>
              <a:t> effects of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convection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797" y="5632016"/>
            <a:ext cx="225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Large scale quantities</a:t>
            </a:r>
          </a:p>
          <a:p>
            <a:pPr algn="ctr"/>
            <a:r>
              <a:rPr lang="en-US" sz="1400" dirty="0">
                <a:solidFill>
                  <a:srgbClr val="008000"/>
                </a:solidFill>
              </a:rPr>
              <a:t>(radiation and microphysics)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48ED8-E3DD-1945-B4A8-82D75158B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437" y="1862395"/>
            <a:ext cx="3924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#3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68500"/>
            <a:ext cx="8869680" cy="3097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298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Similarly for water vapor </a:t>
            </a:r>
            <a:r>
              <a:rPr lang="en-US" i="1" dirty="0"/>
              <a:t>q</a:t>
            </a:r>
            <a:r>
              <a:rPr lang="en-US" i="1" baseline="-25000" dirty="0"/>
              <a:t>v</a:t>
            </a:r>
            <a:r>
              <a:rPr lang="en-US" dirty="0"/>
              <a:t>:</a:t>
            </a:r>
            <a:endParaRPr lang="en-US" i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5076" y="4047891"/>
            <a:ext cx="4146724" cy="11718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46076" y="5308523"/>
            <a:ext cx="111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= -Q</a:t>
            </a:r>
            <a:r>
              <a:rPr lang="en-US" b="1" i="1" baseline="-25000" dirty="0">
                <a:solidFill>
                  <a:srgbClr val="FF0000"/>
                </a:solidFill>
              </a:rPr>
              <a:t>2 </a:t>
            </a:r>
            <a:r>
              <a:rPr lang="en-US" b="1" i="1" dirty="0">
                <a:solidFill>
                  <a:srgbClr val="FF0000"/>
                </a:solidFill>
              </a:rPr>
              <a:t>/ </a:t>
            </a:r>
            <a:r>
              <a:rPr lang="en-US" b="1" i="1" dirty="0" err="1">
                <a:solidFill>
                  <a:srgbClr val="FF0000"/>
                </a:solidFill>
              </a:rPr>
              <a:t>L</a:t>
            </a:r>
            <a:r>
              <a:rPr lang="en-US" b="1" i="1" baseline="-25000" dirty="0" err="1">
                <a:solidFill>
                  <a:srgbClr val="FF0000"/>
                </a:solidFill>
              </a:rPr>
              <a:t>v</a:t>
            </a:r>
            <a:endParaRPr lang="en-US" b="1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835134"/>
            <a:ext cx="609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LHS is </a:t>
            </a:r>
            <a:r>
              <a:rPr lang="en-US" i="1" dirty="0"/>
              <a:t>–Q</a:t>
            </a:r>
            <a:r>
              <a:rPr lang="en-US" i="1" baseline="-25000" dirty="0"/>
              <a:t>2</a:t>
            </a:r>
            <a:r>
              <a:rPr lang="en-US" i="1" dirty="0"/>
              <a:t>/</a:t>
            </a:r>
            <a:r>
              <a:rPr lang="en-US" i="1" dirty="0" err="1"/>
              <a:t>L</a:t>
            </a:r>
            <a:r>
              <a:rPr lang="en-US" i="1" baseline="-25000" dirty="0" err="1"/>
              <a:t>v</a:t>
            </a:r>
            <a:r>
              <a:rPr lang="en-US" dirty="0"/>
              <a:t> </a:t>
            </a:r>
          </a:p>
          <a:p>
            <a:r>
              <a:rPr lang="en-US" dirty="0"/>
              <a:t>• Minus sign makes drying </a:t>
            </a:r>
            <a:r>
              <a:rPr lang="en-US" i="1" dirty="0"/>
              <a:t>positive </a:t>
            </a:r>
            <a:r>
              <a:rPr lang="en-US" dirty="0"/>
              <a:t>(“moisture sink”)</a:t>
            </a:r>
          </a:p>
          <a:p>
            <a:r>
              <a:rPr lang="en-US" dirty="0"/>
              <a:t>• Both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have units of J/kg/s.  Divide by </a:t>
            </a:r>
            <a:r>
              <a:rPr lang="en-US" i="1" dirty="0" err="1"/>
              <a:t>c</a:t>
            </a:r>
            <a:r>
              <a:rPr lang="en-US" i="1" baseline="-25000" dirty="0" err="1"/>
              <a:t>pd</a:t>
            </a:r>
            <a:r>
              <a:rPr lang="en-US" dirty="0"/>
              <a:t> to get K/s.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45300" y="5256590"/>
            <a:ext cx="144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subgrid</a:t>
            </a:r>
            <a:r>
              <a:rPr lang="en-US" sz="1400" dirty="0">
                <a:solidFill>
                  <a:srgbClr val="0000FF"/>
                </a:solidFill>
              </a:rPr>
              <a:t> effects of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convection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4504" y="3973476"/>
            <a:ext cx="3379495" cy="124622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</a:t>
            </a:r>
            <a:r>
              <a:rPr lang="en-US" dirty="0" err="1"/>
              <a:t>subgrid</a:t>
            </a:r>
            <a:r>
              <a:rPr lang="en-US" dirty="0"/>
              <a:t> convection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487613"/>
            <a:ext cx="6908800" cy="170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787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Combine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equations, utilizing definition of moist static energy </a:t>
            </a:r>
            <a:r>
              <a:rPr lang="en-US" i="1" dirty="0"/>
              <a:t>h</a:t>
            </a:r>
            <a:r>
              <a:rPr lang="en-US" dirty="0"/>
              <a:t>.  Then, </a:t>
            </a:r>
          </a:p>
          <a:p>
            <a:r>
              <a:rPr lang="en-US" dirty="0"/>
              <a:t>	neglect the horizontal eddy transport term, yielding second equation below</a:t>
            </a:r>
            <a:endParaRPr lang="en-US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060086" y="4507338"/>
            <a:ext cx="5677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If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 = 0 for a grid column, </a:t>
            </a:r>
          </a:p>
          <a:p>
            <a:r>
              <a:rPr lang="en-US" dirty="0"/>
              <a:t>	there’s no </a:t>
            </a:r>
            <a:r>
              <a:rPr lang="en-US" dirty="0" err="1"/>
              <a:t>subgrid</a:t>
            </a:r>
            <a:r>
              <a:rPr lang="en-US" dirty="0"/>
              <a:t> convection in the column</a:t>
            </a:r>
          </a:p>
          <a:p>
            <a:r>
              <a:rPr lang="en-US" dirty="0"/>
              <a:t>• If there’s </a:t>
            </a:r>
            <a:r>
              <a:rPr lang="en-US" dirty="0" err="1"/>
              <a:t>subgrid</a:t>
            </a:r>
            <a:r>
              <a:rPr lang="en-US" dirty="0"/>
              <a:t> convection in a column,</a:t>
            </a:r>
          </a:p>
          <a:p>
            <a:r>
              <a:rPr lang="en-US" dirty="0"/>
              <a:t>	then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 ≠ 0</a:t>
            </a:r>
          </a:p>
          <a:p>
            <a:r>
              <a:rPr lang="en-US" dirty="0"/>
              <a:t>• From </a:t>
            </a:r>
            <a:r>
              <a:rPr lang="en-US" i="1" dirty="0"/>
              <a:t>observations</a:t>
            </a:r>
            <a:r>
              <a:rPr lang="en-US" dirty="0"/>
              <a:t>, we can estimate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mr-IN" dirty="0"/>
              <a:t>…</a:t>
            </a:r>
            <a:r>
              <a:rPr lang="en-US" dirty="0"/>
              <a:t> so</a:t>
            </a:r>
          </a:p>
          <a:p>
            <a:r>
              <a:rPr lang="en-US" dirty="0"/>
              <a:t>	combination reveals what </a:t>
            </a:r>
            <a:r>
              <a:rPr lang="en-US" dirty="0" err="1"/>
              <a:t>subgrid</a:t>
            </a:r>
            <a:r>
              <a:rPr lang="en-US" dirty="0"/>
              <a:t> convection is doing</a:t>
            </a:r>
          </a:p>
          <a:p>
            <a:r>
              <a:rPr lang="en-US" dirty="0"/>
              <a:t>• In the </a:t>
            </a:r>
            <a:r>
              <a:rPr lang="en-US" i="1" dirty="0"/>
              <a:t>model</a:t>
            </a:r>
            <a:r>
              <a:rPr lang="en-US" dirty="0"/>
              <a:t>, we can’t get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w/o estimating</a:t>
            </a:r>
          </a:p>
          <a:p>
            <a:r>
              <a:rPr lang="en-US" dirty="0"/>
              <a:t>	the </a:t>
            </a:r>
            <a:r>
              <a:rPr lang="en-US" dirty="0" err="1"/>
              <a:t>subgrid</a:t>
            </a:r>
            <a:r>
              <a:rPr lang="en-US" dirty="0"/>
              <a:t> convection contribution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895" y="3927803"/>
            <a:ext cx="144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subgrid</a:t>
            </a:r>
            <a:r>
              <a:rPr lang="en-US" sz="1400" dirty="0">
                <a:solidFill>
                  <a:srgbClr val="0000FF"/>
                </a:solidFill>
              </a:rPr>
              <a:t> effects of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convection</a:t>
            </a:r>
          </a:p>
        </p:txBody>
      </p:sp>
    </p:spTree>
    <p:extLst>
      <p:ext uri="{BB962C8B-B14F-4D97-AF65-F5344CB8AC3E}">
        <p14:creationId xmlns:p14="http://schemas.microsoft.com/office/powerpoint/2010/main" val="236994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from observations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Screen Shot 2017-03-30 at 1.48.1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62100"/>
            <a:ext cx="5204269" cy="42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125" y="6302415"/>
            <a:ext cx="187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Yanai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(1973)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7463" y="2095500"/>
            <a:ext cx="344348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You can estimate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 from</a:t>
            </a:r>
          </a:p>
          <a:p>
            <a:r>
              <a:rPr lang="en-US" dirty="0"/>
              <a:t>   observations by using an array</a:t>
            </a:r>
          </a:p>
          <a:p>
            <a:r>
              <a:rPr lang="en-US" dirty="0"/>
              <a:t>   of soundings.</a:t>
            </a:r>
          </a:p>
          <a:p>
            <a:endParaRPr lang="en-US" dirty="0"/>
          </a:p>
          <a:p>
            <a:r>
              <a:rPr lang="en-US" dirty="0"/>
              <a:t>• You are estimating the mean</a:t>
            </a:r>
          </a:p>
          <a:p>
            <a:r>
              <a:rPr lang="en-US" dirty="0"/>
              <a:t>   quantities (</a:t>
            </a:r>
            <a:r>
              <a:rPr lang="en-US" dirty="0" err="1"/>
              <a:t>overbars</a:t>
            </a:r>
            <a:r>
              <a:rPr lang="en-US" dirty="0"/>
              <a:t>), which are</a:t>
            </a:r>
          </a:p>
          <a:p>
            <a:r>
              <a:rPr lang="en-US" dirty="0"/>
              <a:t>   a consequence of convective</a:t>
            </a:r>
          </a:p>
          <a:p>
            <a:r>
              <a:rPr lang="en-US" dirty="0"/>
              <a:t>   activity within the array.</a:t>
            </a:r>
          </a:p>
          <a:p>
            <a:endParaRPr lang="en-US" dirty="0"/>
          </a:p>
          <a:p>
            <a:r>
              <a:rPr lang="en-US" dirty="0"/>
              <a:t>• [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 is obtained by other means.]</a:t>
            </a:r>
          </a:p>
        </p:txBody>
      </p:sp>
    </p:spTree>
    <p:extLst>
      <p:ext uri="{BB962C8B-B14F-4D97-AF65-F5344CB8AC3E}">
        <p14:creationId xmlns:p14="http://schemas.microsoft.com/office/powerpoint/2010/main" val="237688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as estimated from observations</a:t>
            </a:r>
          </a:p>
        </p:txBody>
      </p:sp>
      <p:pic>
        <p:nvPicPr>
          <p:cNvPr id="3" name="Picture 2" descr="Screen Shot 2016-03-27 at 9.47.22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768"/>
            <a:ext cx="6210300" cy="5376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5125" y="6302415"/>
            <a:ext cx="187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Yanai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(1973)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3900" y="1752600"/>
            <a:ext cx="32953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Net radiation (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r>
              <a:rPr lang="en-US" dirty="0"/>
              <a:t>) cools the</a:t>
            </a:r>
          </a:p>
          <a:p>
            <a:r>
              <a:rPr lang="en-US" dirty="0"/>
              <a:t>   troposphere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i="1" dirty="0"/>
              <a:t>Q</a:t>
            </a:r>
            <a:r>
              <a:rPr lang="en-US" i="1" baseline="-25000" dirty="0"/>
              <a:t>1</a:t>
            </a:r>
            <a:r>
              <a:rPr lang="en-US" dirty="0"/>
              <a:t>: convection </a:t>
            </a:r>
            <a:r>
              <a:rPr lang="en-US" b="1" dirty="0"/>
              <a:t>warms</a:t>
            </a:r>
            <a:r>
              <a:rPr lang="en-US" dirty="0"/>
              <a:t> the</a:t>
            </a:r>
          </a:p>
          <a:p>
            <a:r>
              <a:rPr lang="en-US" dirty="0"/>
              <a:t>   troposphere everywhere,</a:t>
            </a:r>
          </a:p>
          <a:p>
            <a:r>
              <a:rPr lang="en-US" dirty="0"/>
              <a:t>   with maximum around 500 </a:t>
            </a:r>
            <a:r>
              <a:rPr lang="en-US" dirty="0" err="1"/>
              <a:t>mb</a:t>
            </a:r>
            <a:r>
              <a:rPr lang="en-US" dirty="0"/>
              <a:t>,</a:t>
            </a:r>
          </a:p>
          <a:p>
            <a:r>
              <a:rPr lang="en-US" dirty="0"/>
              <a:t>   making lower trop more stable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dirty="0"/>
              <a:t>: convection </a:t>
            </a:r>
            <a:r>
              <a:rPr lang="en-US" b="1" dirty="0"/>
              <a:t>dries</a:t>
            </a:r>
            <a:r>
              <a:rPr lang="en-US" dirty="0"/>
              <a:t> the</a:t>
            </a:r>
          </a:p>
          <a:p>
            <a:r>
              <a:rPr lang="en-US" dirty="0"/>
              <a:t>   troposphere everywhere,</a:t>
            </a:r>
          </a:p>
          <a:p>
            <a:r>
              <a:rPr lang="en-US" dirty="0"/>
              <a:t>   more pronounced in lower</a:t>
            </a:r>
          </a:p>
          <a:p>
            <a:r>
              <a:rPr lang="en-US" dirty="0"/>
              <a:t>   troposphere</a:t>
            </a:r>
          </a:p>
          <a:p>
            <a:endParaRPr lang="en-US" dirty="0"/>
          </a:p>
          <a:p>
            <a:r>
              <a:rPr lang="en-US" dirty="0"/>
              <a:t>• Both have been divided by </a:t>
            </a:r>
            <a:r>
              <a:rPr lang="en-US" i="1" dirty="0" err="1"/>
              <a:t>c</a:t>
            </a:r>
            <a:r>
              <a:rPr lang="en-US" i="1" baseline="-25000" dirty="0" err="1"/>
              <a:t>pd</a:t>
            </a:r>
            <a:endParaRPr lang="en-US" i="1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334" y="5711111"/>
            <a:ext cx="6040966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and Q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are what we need our model physics to accomplish</a:t>
            </a:r>
          </a:p>
          <a:p>
            <a:r>
              <a:rPr lang="en-US" b="1" dirty="0">
                <a:solidFill>
                  <a:srgbClr val="FF0000"/>
                </a:solidFill>
              </a:rPr>
              <a:t>  so our forecasts are correct.  In the model, need to estimate</a:t>
            </a:r>
          </a:p>
          <a:p>
            <a:r>
              <a:rPr lang="en-US" b="1" dirty="0">
                <a:solidFill>
                  <a:srgbClr val="FF0000"/>
                </a:solidFill>
              </a:rPr>
              <a:t>  the contribution of </a:t>
            </a:r>
            <a:r>
              <a:rPr lang="en-US" b="1" dirty="0" err="1">
                <a:solidFill>
                  <a:srgbClr val="FF0000"/>
                </a:solidFill>
              </a:rPr>
              <a:t>subgrid</a:t>
            </a:r>
            <a:r>
              <a:rPr lang="en-US" b="1" dirty="0">
                <a:solidFill>
                  <a:srgbClr val="FF0000"/>
                </a:solidFill>
              </a:rPr>
              <a:t> convection (</a:t>
            </a:r>
            <a:r>
              <a:rPr lang="en-US" b="1" dirty="0" err="1">
                <a:solidFill>
                  <a:srgbClr val="FF0000"/>
                </a:solidFill>
              </a:rPr>
              <a:t>h’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</a:rPr>
              <a:t>w</a:t>
            </a:r>
            <a:r>
              <a:rPr lang="en-US" b="1" dirty="0">
                <a:solidFill>
                  <a:srgbClr val="FF0000"/>
                </a:solidFill>
              </a:rPr>
              <a:t>’).  That’s the job</a:t>
            </a:r>
          </a:p>
          <a:p>
            <a:r>
              <a:rPr lang="en-US" b="1" dirty="0">
                <a:solidFill>
                  <a:srgbClr val="FF0000"/>
                </a:solidFill>
              </a:rPr>
              <a:t>  of the cumulus parameterization.</a:t>
            </a:r>
          </a:p>
        </p:txBody>
      </p:sp>
    </p:spTree>
    <p:extLst>
      <p:ext uri="{BB962C8B-B14F-4D97-AF65-F5344CB8AC3E}">
        <p14:creationId xmlns:p14="http://schemas.microsoft.com/office/powerpoint/2010/main" val="272053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cumulus parameterizations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Kuo</a:t>
            </a:r>
            <a:r>
              <a:rPr lang="en-US" dirty="0"/>
              <a:t> (1965)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[not available in WRF]</a:t>
            </a:r>
          </a:p>
          <a:p>
            <a:pPr lvl="1"/>
            <a:r>
              <a:rPr lang="en-US" dirty="0"/>
              <a:t>Relates convective activity to horizontal moisture convergence</a:t>
            </a:r>
          </a:p>
          <a:p>
            <a:pPr lvl="1"/>
            <a:r>
              <a:rPr lang="en-US" dirty="0"/>
              <a:t>Criticism: moisture convergence itself does not </a:t>
            </a:r>
            <a:r>
              <a:rPr lang="en-US" i="1" dirty="0"/>
              <a:t>cause</a:t>
            </a:r>
            <a:r>
              <a:rPr lang="en-US" dirty="0"/>
              <a:t> convection             (‘Planes need runways but runways don’t cause planes.’)</a:t>
            </a:r>
          </a:p>
          <a:p>
            <a:r>
              <a:rPr lang="en-US" dirty="0"/>
              <a:t>Arakawa and Schubert (1974)</a:t>
            </a:r>
          </a:p>
          <a:p>
            <a:pPr lvl="1"/>
            <a:r>
              <a:rPr lang="en-US" dirty="0"/>
              <a:t>Convection rapidly consumes creation of CAPE by large-scale environment (“quasi-equilibrium” hypothesis)</a:t>
            </a:r>
          </a:p>
          <a:p>
            <a:pPr lvl="1"/>
            <a:r>
              <a:rPr lang="en-US" dirty="0"/>
              <a:t>Original, very complex scheme simplified somewhat (Simplified Arakawa Schubert, or SAS, in WRF as OSAS, NSAS, and KSAS)</a:t>
            </a:r>
          </a:p>
          <a:p>
            <a:pPr lvl="2"/>
            <a:r>
              <a:rPr lang="en-US" dirty="0"/>
              <a:t>Similar or related: </a:t>
            </a:r>
            <a:r>
              <a:rPr lang="en-US" dirty="0" err="1"/>
              <a:t>Grell-Devenyi</a:t>
            </a:r>
            <a:r>
              <a:rPr lang="en-US" dirty="0"/>
              <a:t> (2002), </a:t>
            </a:r>
            <a:r>
              <a:rPr lang="en-US" dirty="0" err="1"/>
              <a:t>Grell-Freitas</a:t>
            </a:r>
            <a:r>
              <a:rPr lang="en-US" dirty="0"/>
              <a:t> (2014)</a:t>
            </a:r>
          </a:p>
          <a:p>
            <a:pPr lvl="1"/>
            <a:r>
              <a:rPr lang="en-US" dirty="0"/>
              <a:t>Criticism: The evidence that relates convective activity with CAPE generation is questionable at best (</a:t>
            </a:r>
            <a:r>
              <a:rPr lang="en-US" dirty="0" err="1"/>
              <a:t>Mapes</a:t>
            </a:r>
            <a:r>
              <a:rPr lang="en-US" dirty="0"/>
              <a:t> 1997)</a:t>
            </a:r>
          </a:p>
          <a:p>
            <a:r>
              <a:rPr lang="en-US" dirty="0" err="1"/>
              <a:t>Kain</a:t>
            </a:r>
            <a:r>
              <a:rPr lang="en-US" dirty="0"/>
              <a:t>-Fritsch (</a:t>
            </a:r>
            <a:r>
              <a:rPr lang="en-US" dirty="0" err="1"/>
              <a:t>Kain</a:t>
            </a:r>
            <a:r>
              <a:rPr lang="en-US" dirty="0"/>
              <a:t> 2004)</a:t>
            </a:r>
          </a:p>
          <a:p>
            <a:pPr lvl="1"/>
            <a:r>
              <a:rPr lang="en-US" dirty="0"/>
              <a:t>Convection activated by trigger function, governed by a time scale</a:t>
            </a:r>
          </a:p>
          <a:p>
            <a:r>
              <a:rPr lang="en-US" dirty="0"/>
              <a:t>Betts-Miller-</a:t>
            </a:r>
            <a:r>
              <a:rPr lang="en-US" dirty="0" err="1"/>
              <a:t>Janjic</a:t>
            </a:r>
            <a:r>
              <a:rPr lang="en-US" dirty="0"/>
              <a:t> (</a:t>
            </a:r>
            <a:r>
              <a:rPr lang="en-US" dirty="0" err="1"/>
              <a:t>Janjic</a:t>
            </a:r>
            <a:r>
              <a:rPr lang="en-US" dirty="0"/>
              <a:t> 1994)</a:t>
            </a:r>
          </a:p>
          <a:p>
            <a:pPr lvl="1"/>
            <a:r>
              <a:rPr lang="en-US" dirty="0"/>
              <a:t>Creates post-convective environment motivated by observations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Introduce cumulus parameterizations and the role they play in mesoscale and synoptic-scale simulations</a:t>
            </a:r>
          </a:p>
          <a:p>
            <a:r>
              <a:rPr lang="en-US" dirty="0"/>
              <a:t>Create a cumulus ensemble for a case with relatively well (spatially) separated larger-scale and convective-scale precipitation features</a:t>
            </a:r>
          </a:p>
          <a:p>
            <a:r>
              <a:rPr lang="en-US" dirty="0"/>
              <a:t>Explore sensitivity to cumulus scheme with respect to precipitation production </a:t>
            </a:r>
          </a:p>
          <a:p>
            <a:r>
              <a:rPr lang="en-US" dirty="0"/>
              <a:t>Observe cooperation and competition between microphysics and cumulus schemes with respect to precipitation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E88118-EBD3-4949-8E90-C544889E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893"/>
            <a:ext cx="6659964" cy="6287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9116" y="1299633"/>
            <a:ext cx="2944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Cumulus schemes available</a:t>
            </a:r>
          </a:p>
          <a:p>
            <a:r>
              <a:rPr lang="en-US" b="1" dirty="0"/>
              <a:t>in WRF v4.2.2</a:t>
            </a:r>
          </a:p>
          <a:p>
            <a:endParaRPr lang="en-US" b="1" dirty="0"/>
          </a:p>
          <a:p>
            <a:r>
              <a:rPr lang="en-US" dirty="0"/>
              <a:t>Some of these schemes have</a:t>
            </a:r>
          </a:p>
          <a:p>
            <a:r>
              <a:rPr lang="en-US" dirty="0"/>
              <a:t>additional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9220" y="3308647"/>
            <a:ext cx="275934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For this experiment,</a:t>
            </a:r>
          </a:p>
          <a:p>
            <a:r>
              <a:rPr lang="en-US" sz="1400" i="1" dirty="0"/>
              <a:t>  with this version,</a:t>
            </a:r>
          </a:p>
          <a:p>
            <a:r>
              <a:rPr lang="en-US" sz="1400" i="1" dirty="0"/>
              <a:t>  OSAS (cu=4) does not work</a:t>
            </a:r>
          </a:p>
          <a:p>
            <a:r>
              <a:rPr lang="en-US" sz="1400" i="1" dirty="0"/>
              <a:t>  with WRF-ARW</a:t>
            </a:r>
          </a:p>
          <a:p>
            <a:endParaRPr lang="en-US" sz="1400" i="1" dirty="0"/>
          </a:p>
          <a:p>
            <a:r>
              <a:rPr lang="en-US" sz="1400" i="1" dirty="0"/>
              <a:t>Zhang-McFarlane (cu=7) requires</a:t>
            </a:r>
          </a:p>
          <a:p>
            <a:r>
              <a:rPr lang="en-US" sz="1400" i="1" dirty="0"/>
              <a:t> specific PBL schemes</a:t>
            </a:r>
          </a:p>
          <a:p>
            <a:endParaRPr lang="en-US" sz="1400" i="1" dirty="0"/>
          </a:p>
          <a:p>
            <a:r>
              <a:rPr lang="en-US" sz="1400" i="1" dirty="0"/>
              <a:t>#94 HWRF NSAS is missing from list</a:t>
            </a:r>
          </a:p>
          <a:p>
            <a:r>
              <a:rPr lang="en-US" sz="1400" i="1" dirty="0"/>
              <a:t>#95 Old SAS for ARW is missing</a:t>
            </a:r>
          </a:p>
          <a:p>
            <a:r>
              <a:rPr lang="en-US" sz="1400" i="1" dirty="0"/>
              <a:t>#96 Old NSAS is missing from list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40A92D-DCAD-E942-A09A-ABA6B7FA29E6}"/>
              </a:ext>
            </a:extLst>
          </p:cNvPr>
          <p:cNvCxnSpPr>
            <a:cxnSpLocks/>
          </p:cNvCxnSpPr>
          <p:nvPr/>
        </p:nvCxnSpPr>
        <p:spPr>
          <a:xfrm>
            <a:off x="171450" y="3287235"/>
            <a:ext cx="5772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B65762-7FFA-8242-9CEE-AD64A68080A7}"/>
              </a:ext>
            </a:extLst>
          </p:cNvPr>
          <p:cNvCxnSpPr>
            <a:cxnSpLocks/>
          </p:cNvCxnSpPr>
          <p:nvPr/>
        </p:nvCxnSpPr>
        <p:spPr>
          <a:xfrm>
            <a:off x="171450" y="1776607"/>
            <a:ext cx="5772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509421-875C-7D4E-A85B-35A1DE1689E5}"/>
              </a:ext>
            </a:extLst>
          </p:cNvPr>
          <p:cNvSpPr txBox="1"/>
          <p:nvPr/>
        </p:nvSpPr>
        <p:spPr>
          <a:xfrm>
            <a:off x="2688429" y="1622718"/>
            <a:ext cx="12121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does not work</a:t>
            </a:r>
          </a:p>
        </p:txBody>
      </p:sp>
    </p:spTree>
    <p:extLst>
      <p:ext uri="{BB962C8B-B14F-4D97-AF65-F5344CB8AC3E}">
        <p14:creationId xmlns:p14="http://schemas.microsoft.com/office/powerpoint/2010/main" val="50904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#6: Cumulus ensemble &amp; comparison to explicit precipitation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[22-24 March 2016 event]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Task: 42 h simulation of a precipitation event in Great Plains, involving a pre-frontal squall line and a wider area of weaker precipitation, at 36 km resolution</a:t>
            </a:r>
          </a:p>
          <a:p>
            <a:pPr lvl="1"/>
            <a:r>
              <a:rPr lang="en-US" dirty="0"/>
              <a:t>Use GFS model run from 3/22/2016 at 00Z but start with its </a:t>
            </a:r>
            <a:r>
              <a:rPr lang="en-US" dirty="0">
                <a:solidFill>
                  <a:srgbClr val="FF0000"/>
                </a:solidFill>
              </a:rPr>
              <a:t>12 h forecast</a:t>
            </a:r>
            <a:r>
              <a:rPr lang="en-US" dirty="0"/>
              <a:t>.  So, we are using forecasts for initial and boundary conditions.</a:t>
            </a:r>
          </a:p>
          <a:p>
            <a:r>
              <a:rPr lang="en-US" dirty="0"/>
              <a:t>Contribute to a class ensemble involving variation of the cumulus schemes</a:t>
            </a:r>
          </a:p>
          <a:p>
            <a:pPr lvl="1"/>
            <a:r>
              <a:rPr lang="en-US" dirty="0"/>
              <a:t>We are not varying the microphysics scheme in this ensemble</a:t>
            </a:r>
          </a:p>
          <a:p>
            <a:r>
              <a:rPr lang="en-US" dirty="0"/>
              <a:t>Compare to two “benchmark” cases</a:t>
            </a:r>
          </a:p>
          <a:p>
            <a:pPr lvl="1"/>
            <a:r>
              <a:rPr lang="en-US" dirty="0"/>
              <a:t>36-km simulation with </a:t>
            </a:r>
            <a:r>
              <a:rPr lang="en-US" u="sng" dirty="0"/>
              <a:t>NO cumulus scheme </a:t>
            </a:r>
            <a:r>
              <a:rPr lang="en-US" dirty="0"/>
              <a:t>used </a:t>
            </a:r>
            <a:r>
              <a:rPr lang="en-US" dirty="0">
                <a:sym typeface="Wingdings"/>
              </a:rPr>
              <a:t> what the cumulus scheme is contributing</a:t>
            </a:r>
            <a:endParaRPr lang="en-US" dirty="0"/>
          </a:p>
          <a:p>
            <a:pPr lvl="1"/>
            <a:r>
              <a:rPr lang="en-US" u="sng" dirty="0"/>
              <a:t>Higher resolution simulation </a:t>
            </a:r>
            <a:r>
              <a:rPr lang="en-US" dirty="0"/>
              <a:t>with NO cumulus used </a:t>
            </a:r>
            <a:r>
              <a:rPr lang="en-US" dirty="0">
                <a:sym typeface="Wingdings"/>
              </a:rPr>
              <a:t> what the cumulus scheme is attempting to accomplish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ussfc20160322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0231" y="590034"/>
            <a:ext cx="1288885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</a:t>
            </a:r>
            <a:r>
              <a:rPr lang="mr-IN" sz="2800" b="1" dirty="0"/>
              <a:t>–</a:t>
            </a:r>
            <a:r>
              <a:rPr lang="en-US" sz="2800" b="1" dirty="0"/>
              <a:t> 12 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23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ussfc20160323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0231" y="590034"/>
            <a:ext cx="1288183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+ 24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0700" y="5499100"/>
            <a:ext cx="2775119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Heavy snow in N Colorado</a:t>
            </a:r>
          </a:p>
          <a:p>
            <a:r>
              <a:rPr lang="en-US" dirty="0"/>
              <a:t>Dry line appears in W Texas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ussfc20160324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0231" y="590034"/>
            <a:ext cx="1288183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+ 36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9334" y="5175934"/>
            <a:ext cx="356746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Dryline</a:t>
            </a:r>
            <a:r>
              <a:rPr lang="en-US" dirty="0"/>
              <a:t> overtaken by cold front. </a:t>
            </a:r>
          </a:p>
          <a:p>
            <a:r>
              <a:rPr lang="en-US" dirty="0"/>
              <a:t>Pre-frontal squall line appears soon.</a:t>
            </a:r>
          </a:p>
        </p:txBody>
      </p:sp>
    </p:spTree>
    <p:extLst>
      <p:ext uri="{BB962C8B-B14F-4D97-AF65-F5344CB8AC3E}">
        <p14:creationId xmlns:p14="http://schemas.microsoft.com/office/powerpoint/2010/main" val="894181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_sfc_map_20160324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6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0803" y="4730973"/>
            <a:ext cx="3005951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Pre-frontal squall line appears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46133" y="4134812"/>
            <a:ext cx="1081010" cy="56885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0231" y="590034"/>
            <a:ext cx="1566079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+ 37.5 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900" y="2287588"/>
            <a:ext cx="2649771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Less intense frontal </a:t>
            </a:r>
            <a:r>
              <a:rPr lang="en-US" dirty="0" err="1"/>
              <a:t>precip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2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_plains_2016032402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8500" y="4724400"/>
            <a:ext cx="3268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At 36 km resolution, our</a:t>
            </a:r>
          </a:p>
          <a:p>
            <a:r>
              <a:rPr lang="en-US" dirty="0">
                <a:solidFill>
                  <a:srgbClr val="FFFF00"/>
                </a:solidFill>
              </a:rPr>
              <a:t>  squall line is essentially </a:t>
            </a:r>
            <a:r>
              <a:rPr lang="en-US" b="1" dirty="0" err="1">
                <a:solidFill>
                  <a:schemeClr val="bg1"/>
                </a:solidFill>
              </a:rPr>
              <a:t>subgrid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Cumulus</a:t>
            </a:r>
            <a:r>
              <a:rPr lang="en-US" dirty="0">
                <a:solidFill>
                  <a:srgbClr val="FFFF00"/>
                </a:solidFill>
              </a:rPr>
              <a:t> scheme attempts to</a:t>
            </a:r>
          </a:p>
          <a:p>
            <a:r>
              <a:rPr lang="en-US" dirty="0">
                <a:solidFill>
                  <a:srgbClr val="FFFF00"/>
                </a:solidFill>
              </a:rPr>
              <a:t>  account for this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495300"/>
            <a:ext cx="293042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Broader </a:t>
            </a:r>
            <a:r>
              <a:rPr lang="en-US" dirty="0" err="1">
                <a:solidFill>
                  <a:srgbClr val="008000"/>
                </a:solidFill>
              </a:rPr>
              <a:t>precip</a:t>
            </a:r>
            <a:r>
              <a:rPr lang="en-US" dirty="0">
                <a:solidFill>
                  <a:srgbClr val="008000"/>
                </a:solidFill>
              </a:rPr>
              <a:t> to N can </a:t>
            </a:r>
          </a:p>
          <a:p>
            <a:r>
              <a:rPr lang="en-US" dirty="0">
                <a:solidFill>
                  <a:srgbClr val="008000"/>
                </a:solidFill>
              </a:rPr>
              <a:t>  be at least partially resolved</a:t>
            </a:r>
          </a:p>
          <a:p>
            <a:r>
              <a:rPr lang="en-US" dirty="0">
                <a:solidFill>
                  <a:srgbClr val="008000"/>
                </a:solidFill>
              </a:rPr>
              <a:t>  at this coarse grid spacing</a:t>
            </a:r>
          </a:p>
          <a:p>
            <a:r>
              <a:rPr lang="en-US" dirty="0">
                <a:solidFill>
                  <a:srgbClr val="008000"/>
                </a:solidFill>
              </a:rPr>
              <a:t>  [microphysics]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00705" y="3886200"/>
            <a:ext cx="1651000" cy="127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2505" y="390651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About 8∆x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31" y="590034"/>
            <a:ext cx="1288183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+ 38 h</a:t>
            </a:r>
          </a:p>
        </p:txBody>
      </p:sp>
    </p:spTree>
    <p:extLst>
      <p:ext uri="{BB962C8B-B14F-4D97-AF65-F5344CB8AC3E}">
        <p14:creationId xmlns:p14="http://schemas.microsoft.com/office/powerpoint/2010/main" val="502146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ussfc20160324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5468502"/>
            <a:ext cx="1144063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Squall line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76800" y="4325502"/>
            <a:ext cx="723900" cy="10033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60231" y="590034"/>
            <a:ext cx="1288183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+ 39 h</a:t>
            </a:r>
          </a:p>
        </p:txBody>
      </p:sp>
    </p:spTree>
    <p:extLst>
      <p:ext uri="{BB962C8B-B14F-4D97-AF65-F5344CB8AC3E}">
        <p14:creationId xmlns:p14="http://schemas.microsoft.com/office/powerpoint/2010/main" val="565354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mussfc20160324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0231" y="590034"/>
            <a:ext cx="1288183" cy="52322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t + 42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0900" y="5499100"/>
            <a:ext cx="1144063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Squall line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07000" y="4356100"/>
            <a:ext cx="723900" cy="10033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Microphysics vs. cumulus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75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/>
              <a:t>Microphysics schemes</a:t>
            </a:r>
          </a:p>
          <a:p>
            <a:pPr lvl="1"/>
            <a:r>
              <a:rPr lang="en-US" sz="2000" dirty="0"/>
              <a:t>Clouds can be resolved but hydrometeors are </a:t>
            </a:r>
            <a:r>
              <a:rPr lang="en-US" sz="2000" b="1" dirty="0" err="1"/>
              <a:t>subgrid</a:t>
            </a:r>
            <a:r>
              <a:rPr lang="en-US" sz="2000" dirty="0"/>
              <a:t>.  The creation, growth, and settling of hydrometeors have to be parameterized.  This is accomplished with particle size distributions (or bins).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Condensation occurs explicitly on the grid, (generally) when grid-scale saturation is reached</a:t>
            </a:r>
            <a:r>
              <a:rPr lang="en-US" sz="2000" dirty="0"/>
              <a:t>.  Precipitation occurs as hydrometeors reach the model surface.  Microphysics is applied </a:t>
            </a:r>
            <a:r>
              <a:rPr lang="en-US" sz="2000" b="1" dirty="0">
                <a:solidFill>
                  <a:srgbClr val="0070C0"/>
                </a:solidFill>
              </a:rPr>
              <a:t>grid volume by grid volume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Also called “explicit” </a:t>
            </a:r>
            <a:r>
              <a:rPr lang="en-US" sz="2000" strike="sngStrike" dirty="0"/>
              <a:t>or “</a:t>
            </a:r>
            <a:r>
              <a:rPr lang="en-US" sz="2000" strike="sngStrike" dirty="0" err="1"/>
              <a:t>stratiform</a:t>
            </a:r>
            <a:r>
              <a:rPr lang="en-US" sz="2000" strike="sngStrike" dirty="0"/>
              <a:t>” </a:t>
            </a:r>
            <a:r>
              <a:rPr lang="en-US" sz="2000" dirty="0"/>
              <a:t> (no longer appropriate term).</a:t>
            </a:r>
          </a:p>
          <a:p>
            <a:r>
              <a:rPr lang="en-US" sz="2000" b="1" dirty="0"/>
              <a:t>Cumulus (convective) schemes</a:t>
            </a:r>
          </a:p>
          <a:p>
            <a:pPr lvl="1"/>
            <a:r>
              <a:rPr lang="en-US" sz="2000" dirty="0"/>
              <a:t>Clouds cannot be resolved: they are </a:t>
            </a:r>
            <a:r>
              <a:rPr lang="en-US" sz="2000" b="1" dirty="0" err="1"/>
              <a:t>subgrid</a:t>
            </a:r>
            <a:r>
              <a:rPr lang="en-US" sz="2000" dirty="0"/>
              <a:t>.  Their influence on the grid column they are embedded in must be parameterized.  This is accomplished by adjusting the column sounding, </a:t>
            </a:r>
            <a:r>
              <a:rPr lang="en-US" sz="2000" b="1" dirty="0">
                <a:solidFill>
                  <a:srgbClr val="0070C0"/>
                </a:solidFill>
              </a:rPr>
              <a:t>column by column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Condensation and precipitation occur implicitly, as the column sounding is adjusted.  </a:t>
            </a:r>
            <a:r>
              <a:rPr lang="en-US" sz="2000" dirty="0">
                <a:solidFill>
                  <a:srgbClr val="FF0000"/>
                </a:solidFill>
              </a:rPr>
              <a:t>Convection can occur when RH &lt; 100% </a:t>
            </a:r>
            <a:r>
              <a:rPr lang="en-US" sz="2000" dirty="0"/>
              <a:t>(grid-scale saturation is not necessary) if CAPE exists and trigger conditions are met</a:t>
            </a:r>
            <a:r>
              <a:rPr lang="mr-IN" sz="2000" dirty="0"/>
              <a:t>…</a:t>
            </a:r>
            <a:r>
              <a:rPr lang="en-US" sz="2000" dirty="0"/>
              <a:t> (that’s both advantageous and disadvantageous).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#6 setup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Create and enter into a new directory: </a:t>
            </a:r>
            <a:r>
              <a:rPr lang="en-US" sz="1600" b="1" dirty="0">
                <a:latin typeface="Courier"/>
                <a:cs typeface="Courier"/>
              </a:rPr>
              <a:t>CUMULUS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dirty="0"/>
              <a:t>Copy into it </a:t>
            </a:r>
            <a:r>
              <a:rPr lang="en-US" sz="1800" b="1" dirty="0"/>
              <a:t>entire</a:t>
            </a:r>
            <a:r>
              <a:rPr lang="en-US" sz="1800" dirty="0"/>
              <a:t> contents of </a:t>
            </a:r>
            <a:r>
              <a:rPr lang="en-US" sz="1600" b="1" dirty="0">
                <a:latin typeface="Courier"/>
                <a:cs typeface="Courier"/>
              </a:rPr>
              <a:t>$LAB/CUMULUS </a:t>
            </a:r>
            <a:r>
              <a:rPr lang="en-US" sz="1800" dirty="0"/>
              <a:t>directory</a:t>
            </a:r>
          </a:p>
          <a:p>
            <a:pPr lvl="1"/>
            <a:r>
              <a:rPr lang="en-US" sz="1200" dirty="0">
                <a:latin typeface="Courier" pitchFamily="2" charset="0"/>
              </a:rPr>
              <a:t>cp $LAB/CUMULUS/* .</a:t>
            </a:r>
          </a:p>
          <a:p>
            <a:r>
              <a:rPr lang="en-US" sz="1800" dirty="0"/>
              <a:t>Then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namelist.input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  <a:cs typeface="Calibri"/>
              </a:rPr>
              <a:t>WILL REQUIRE SOME EDITING.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Execute</a:t>
            </a:r>
            <a:r>
              <a:rPr lang="en-US" sz="1600" dirty="0">
                <a:latin typeface="Courier"/>
                <a:cs typeface="Calibri"/>
              </a:rPr>
              <a:t> </a:t>
            </a:r>
            <a:r>
              <a:rPr lang="en-US" sz="1600" dirty="0" err="1">
                <a:latin typeface="Courier"/>
                <a:cs typeface="Calibri"/>
              </a:rPr>
              <a:t>make_all_links.sh</a:t>
            </a:r>
            <a:r>
              <a:rPr lang="en-US" sz="1600" dirty="0">
                <a:latin typeface="Courier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as usual</a:t>
            </a:r>
          </a:p>
          <a:p>
            <a:pPr lvl="1"/>
            <a:r>
              <a:rPr lang="en-US" sz="1600" i="1" dirty="0">
                <a:latin typeface="Calibri"/>
                <a:cs typeface="Calibri"/>
              </a:rPr>
              <a:t>Check out the Real-data WRF checklist</a:t>
            </a:r>
          </a:p>
          <a:p>
            <a:r>
              <a:rPr lang="en-US" sz="1800" dirty="0" err="1"/>
              <a:t>Geogrid</a:t>
            </a:r>
            <a:r>
              <a:rPr lang="en-US" sz="1800" dirty="0"/>
              <a:t> output file (36 km domain) is already provided (</a:t>
            </a:r>
            <a:r>
              <a:rPr lang="en-US" sz="1600" dirty="0">
                <a:latin typeface="Courier"/>
                <a:cs typeface="Courier"/>
              </a:rPr>
              <a:t>geo_em.d01.nc</a:t>
            </a:r>
            <a:r>
              <a:rPr lang="en-US" sz="1800" dirty="0"/>
              <a:t>)</a:t>
            </a:r>
          </a:p>
          <a:p>
            <a:r>
              <a:rPr lang="en-US" sz="1800" dirty="0"/>
              <a:t>We will use GFS from 00Z 22 March 2016 cycle but initialize with 12Z 22 March </a:t>
            </a:r>
            <a:r>
              <a:rPr lang="en-US" sz="1800" i="1" dirty="0"/>
              <a:t>forecast</a:t>
            </a:r>
            <a:r>
              <a:rPr lang="en-US" sz="1800" dirty="0"/>
              <a:t> [yes, we can do that…].  </a:t>
            </a:r>
            <a:r>
              <a:rPr lang="en-US" sz="1800" dirty="0" err="1"/>
              <a:t>Ungrib</a:t>
            </a:r>
            <a:r>
              <a:rPr lang="en-US" sz="1800" dirty="0"/>
              <a:t> outputs will be provided.</a:t>
            </a:r>
            <a:endParaRPr lang="en-US" sz="1800" i="1" dirty="0"/>
          </a:p>
          <a:p>
            <a:r>
              <a:rPr lang="en-US" sz="1800" dirty="0">
                <a:solidFill>
                  <a:srgbClr val="008000"/>
                </a:solidFill>
              </a:rPr>
              <a:t>Make a 42 h simulation (</a:t>
            </a:r>
            <a:r>
              <a:rPr lang="en-US" sz="1800" u="sng" dirty="0">
                <a:solidFill>
                  <a:srgbClr val="008000"/>
                </a:solidFill>
              </a:rPr>
              <a:t>1 days, 18 hours</a:t>
            </a:r>
            <a:r>
              <a:rPr lang="en-US" sz="1800" dirty="0">
                <a:solidFill>
                  <a:srgbClr val="008000"/>
                </a:solidFill>
              </a:rPr>
              <a:t>) for your assigned configuration (</a:t>
            </a:r>
            <a:r>
              <a:rPr lang="en-US" sz="1800" u="sng" dirty="0">
                <a:solidFill>
                  <a:srgbClr val="008000"/>
                </a:solidFill>
              </a:rPr>
              <a:t>slides 34-35</a:t>
            </a:r>
            <a:r>
              <a:rPr lang="en-US" sz="1800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sz="1600" dirty="0"/>
              <a:t>Start 12Z 22 March, end 06Z 24 March</a:t>
            </a:r>
          </a:p>
          <a:p>
            <a:r>
              <a:rPr lang="en-US" sz="1800" u="sng" dirty="0"/>
              <a:t>Common physics for our simulations</a:t>
            </a:r>
            <a:r>
              <a:rPr lang="en-US" sz="1800" dirty="0"/>
              <a:t>: [already selected </a:t>
            </a:r>
            <a:r>
              <a:rPr lang="en-US" sz="1600" dirty="0">
                <a:latin typeface="Courier" pitchFamily="2" charset="0"/>
              </a:rPr>
              <a:t>in </a:t>
            </a:r>
            <a:r>
              <a:rPr lang="en-US" sz="1600" dirty="0" err="1">
                <a:latin typeface="Courier" pitchFamily="2" charset="0"/>
              </a:rPr>
              <a:t>namelist.input</a:t>
            </a:r>
            <a:r>
              <a:rPr lang="en-US" sz="1800" dirty="0"/>
              <a:t>]</a:t>
            </a:r>
          </a:p>
          <a:p>
            <a:pPr lvl="1"/>
            <a:r>
              <a:rPr lang="en-US" sz="1600" dirty="0" err="1"/>
              <a:t>mp_physics</a:t>
            </a:r>
            <a:r>
              <a:rPr lang="en-US" sz="1600" dirty="0"/>
              <a:t> = 4 (WSM5), </a:t>
            </a:r>
            <a:r>
              <a:rPr lang="en-US" sz="1600" dirty="0" err="1"/>
              <a:t>sf_surface_physics</a:t>
            </a:r>
            <a:r>
              <a:rPr lang="en-US" sz="1600" dirty="0"/>
              <a:t> = 2 (Noah LSM), </a:t>
            </a:r>
            <a:r>
              <a:rPr lang="en-US" sz="1600" dirty="0" err="1"/>
              <a:t>bl_pbl_physics</a:t>
            </a:r>
            <a:r>
              <a:rPr lang="en-US" sz="1600" dirty="0"/>
              <a:t> = 1 (YSU PBL), </a:t>
            </a:r>
            <a:r>
              <a:rPr lang="en-US" sz="1600" dirty="0" err="1"/>
              <a:t>sf_sfclay_physics</a:t>
            </a:r>
            <a:r>
              <a:rPr lang="en-US" sz="1600" dirty="0"/>
              <a:t> = 1 (</a:t>
            </a:r>
            <a:r>
              <a:rPr lang="en-US" sz="1600" dirty="0" err="1"/>
              <a:t>Monin-Obukhov</a:t>
            </a:r>
            <a:r>
              <a:rPr lang="en-US" sz="1600" dirty="0"/>
              <a:t> surface layer), </a:t>
            </a:r>
            <a:r>
              <a:rPr lang="en-US" sz="1600" dirty="0" err="1"/>
              <a:t>num_soil_layers</a:t>
            </a:r>
            <a:r>
              <a:rPr lang="en-US" sz="1600" dirty="0"/>
              <a:t> = 4 (needed by Noah LSM)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 cumulus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Most cumulus schemes employ the assumption that </a:t>
            </a:r>
            <a:r>
              <a:rPr lang="en-US" dirty="0" err="1"/>
              <a:t>subgrid</a:t>
            </a:r>
            <a:r>
              <a:rPr lang="en-US" dirty="0"/>
              <a:t> clouds are narrow and most of the grid box is cloud-free</a:t>
            </a:r>
          </a:p>
          <a:p>
            <a:pPr lvl="1"/>
            <a:r>
              <a:rPr lang="en-US" dirty="0"/>
              <a:t>The larger the grid spacing, the better this assumption is</a:t>
            </a:r>
          </a:p>
          <a:p>
            <a:pPr lvl="1"/>
            <a:r>
              <a:rPr lang="en-US" dirty="0"/>
              <a:t>Some newer schemes are “scale-aware” and try to “turn themselves off” as ∆x, ∆y become smaller</a:t>
            </a:r>
          </a:p>
          <a:p>
            <a:r>
              <a:rPr lang="en-US" dirty="0"/>
              <a:t>Rule of thumb (microphysics scheme always presumed ON):</a:t>
            </a:r>
          </a:p>
          <a:p>
            <a:pPr lvl="1"/>
            <a:r>
              <a:rPr lang="en-US" dirty="0"/>
              <a:t>12 km grid spacing and larger = use a cumulus scheme </a:t>
            </a:r>
          </a:p>
          <a:p>
            <a:pPr lvl="1"/>
            <a:r>
              <a:rPr lang="en-US" dirty="0"/>
              <a:t>6 km grid spacing and smaller = don’t use cumulus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(except scale-aware)</a:t>
            </a:r>
          </a:p>
          <a:p>
            <a:pPr lvl="1"/>
            <a:r>
              <a:rPr lang="en-US" dirty="0"/>
              <a:t>Between 6-12 km: try to avoid using these resolutions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Unlike most physics you can (and probably should) have the cumulus scheme </a:t>
            </a:r>
            <a:r>
              <a:rPr lang="en-US" b="1" i="1" dirty="0">
                <a:solidFill>
                  <a:srgbClr val="FF0000"/>
                </a:solidFill>
              </a:rPr>
              <a:t>active</a:t>
            </a:r>
            <a:r>
              <a:rPr lang="en-US" b="1" dirty="0">
                <a:solidFill>
                  <a:srgbClr val="FF0000"/>
                </a:solidFill>
              </a:rPr>
              <a:t> in some domains and </a:t>
            </a:r>
            <a:r>
              <a:rPr lang="en-US" b="1" i="1" dirty="0">
                <a:solidFill>
                  <a:srgbClr val="FF0000"/>
                </a:solidFill>
              </a:rPr>
              <a:t>switched off </a:t>
            </a:r>
            <a:r>
              <a:rPr lang="en-US" b="1" dirty="0">
                <a:solidFill>
                  <a:srgbClr val="FF0000"/>
                </a:solidFill>
              </a:rPr>
              <a:t>in others. Example:</a:t>
            </a:r>
          </a:p>
          <a:p>
            <a:pPr lvl="1"/>
            <a:r>
              <a:rPr lang="en-US" sz="2600" dirty="0" err="1">
                <a:latin typeface="Courier"/>
                <a:cs typeface="Courier"/>
              </a:rPr>
              <a:t>cu_physics</a:t>
            </a:r>
            <a:r>
              <a:rPr lang="en-US" sz="2600" dirty="0">
                <a:latin typeface="Courier"/>
                <a:cs typeface="Courier"/>
              </a:rPr>
              <a:t> = 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2600" dirty="0">
                <a:latin typeface="Courier"/>
                <a:cs typeface="Courier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2600" dirty="0">
                <a:latin typeface="Courier"/>
                <a:cs typeface="Courier"/>
              </a:rPr>
              <a:t>, 0, 0,     </a:t>
            </a:r>
            <a:r>
              <a:rPr lang="en-US" dirty="0"/>
              <a:t>presuming ∆x = </a:t>
            </a:r>
            <a:r>
              <a:rPr lang="en-US" dirty="0">
                <a:solidFill>
                  <a:srgbClr val="FF0000"/>
                </a:solidFill>
              </a:rPr>
              <a:t>36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12</a:t>
            </a:r>
            <a:r>
              <a:rPr lang="en-US" dirty="0"/>
              <a:t>, 4, 1.333 km</a:t>
            </a:r>
          </a:p>
          <a:p>
            <a:r>
              <a:rPr lang="en-US" b="1" dirty="0"/>
              <a:t>Our experiment</a:t>
            </a:r>
            <a:r>
              <a:rPr lang="en-US" dirty="0"/>
              <a:t>: 36 km domain, with a simulation using a 12 km nest (and no cumulus) provided for comparison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suboptimal</a:t>
            </a:r>
            <a:r>
              <a:rPr lang="en-US" dirty="0"/>
              <a:t> but serves as an adequate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0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wps_show_d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222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67" y="5959473"/>
            <a:ext cx="8565293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Our simulations will use </a:t>
            </a:r>
            <a:r>
              <a:rPr lang="en-US" b="1" dirty="0"/>
              <a:t>only</a:t>
            </a:r>
            <a:r>
              <a:rPr lang="en-US" dirty="0"/>
              <a:t> the </a:t>
            </a:r>
            <a:r>
              <a:rPr lang="en-US" b="1" dirty="0"/>
              <a:t>outer 36 km domain</a:t>
            </a:r>
          </a:p>
          <a:p>
            <a:r>
              <a:rPr lang="en-US" i="1" dirty="0"/>
              <a:t>A simulation using both domains, with cumulus off in D2, will be provided for comparison</a:t>
            </a:r>
          </a:p>
          <a:p>
            <a:r>
              <a:rPr lang="en-US" dirty="0"/>
              <a:t>(You may consider something like this, but using even finer resolution, for final project.)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1060" y="3712630"/>
            <a:ext cx="3343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 cumulus </a:t>
            </a:r>
            <a:r>
              <a:rPr lang="en-US" dirty="0">
                <a:solidFill>
                  <a:schemeClr val="bg1"/>
                </a:solidFill>
              </a:rPr>
              <a:t>in this domain</a:t>
            </a:r>
          </a:p>
          <a:p>
            <a:r>
              <a:rPr lang="en-US" dirty="0">
                <a:solidFill>
                  <a:schemeClr val="bg1"/>
                </a:solidFill>
              </a:rPr>
              <a:t>Only microphysics</a:t>
            </a:r>
          </a:p>
          <a:p>
            <a:r>
              <a:rPr lang="en-US" dirty="0">
                <a:solidFill>
                  <a:schemeClr val="bg1"/>
                </a:solidFill>
              </a:rPr>
              <a:t>[you are not running this domain]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3733" y="1065367"/>
            <a:ext cx="376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Vary cumulus schemes in this domain,</a:t>
            </a:r>
          </a:p>
          <a:p>
            <a:r>
              <a:rPr lang="en-US" dirty="0">
                <a:solidFill>
                  <a:srgbClr val="FFFFFF"/>
                </a:solidFill>
              </a:rPr>
              <a:t>Including a no-cumulus member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7692" y="5537200"/>
            <a:ext cx="76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36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865" y="4507131"/>
            <a:ext cx="76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 km</a:t>
            </a:r>
          </a:p>
        </p:txBody>
      </p:sp>
    </p:spTree>
    <p:extLst>
      <p:ext uri="{BB962C8B-B14F-4D97-AF65-F5344CB8AC3E}">
        <p14:creationId xmlns:p14="http://schemas.microsoft.com/office/powerpoint/2010/main" val="716536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Tasks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Link to the pre-made </a:t>
            </a:r>
            <a:r>
              <a:rPr lang="en-US" sz="1800" dirty="0" err="1"/>
              <a:t>ungrib</a:t>
            </a:r>
            <a:r>
              <a:rPr lang="en-US" sz="1800" dirty="0"/>
              <a:t> outputs</a:t>
            </a:r>
          </a:p>
          <a:p>
            <a:pPr marL="1371600" lvl="2" indent="-514350">
              <a:buFont typeface="Arial" panose="020B0604020202020204" pitchFamily="34" charset="0"/>
              <a:buChar char="•"/>
            </a:pPr>
            <a:r>
              <a:rPr lang="en-US" sz="1400" dirty="0"/>
              <a:t>ln -s $LAB/CUMULUS/UNGRIB_GFS/FILE* 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Do 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mr-IN" sz="1800" dirty="0"/>
              <a:t>–</a:t>
            </a:r>
            <a:r>
              <a:rPr lang="en-US" sz="1800" dirty="0"/>
              <a:t> remember to </a:t>
            </a:r>
            <a:r>
              <a:rPr lang="en-US" sz="1800" b="1" dirty="0" err="1"/>
              <a:t>srun</a:t>
            </a:r>
            <a:r>
              <a:rPr lang="en-US" sz="1800" b="1" dirty="0"/>
              <a:t>, or use submit scripts</a:t>
            </a:r>
            <a:endParaRPr lang="en-US" sz="1800" b="1" dirty="0">
              <a:latin typeface="Courier"/>
              <a:cs typeface="Courier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Edit </a:t>
            </a:r>
            <a:r>
              <a:rPr lang="en-US" sz="1600" dirty="0" err="1">
                <a:latin typeface="Courier"/>
                <a:cs typeface="Courier"/>
              </a:rPr>
              <a:t>namelist.input</a:t>
            </a:r>
            <a:r>
              <a:rPr lang="en-US" sz="1600" dirty="0"/>
              <a:t> </a:t>
            </a:r>
            <a:r>
              <a:rPr lang="en-US" sz="1800" dirty="0"/>
              <a:t>for </a:t>
            </a:r>
            <a:r>
              <a:rPr lang="en-US" sz="1800" b="1" dirty="0"/>
              <a:t>your</a:t>
            </a:r>
            <a:r>
              <a:rPr lang="en-US" sz="1800" dirty="0"/>
              <a:t> configuration (next slide)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Submit batch jobs for 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sz="1800" dirty="0"/>
              <a:t>, </a:t>
            </a:r>
            <a:r>
              <a:rPr lang="en-US" sz="1600" dirty="0" err="1">
                <a:latin typeface="Courier"/>
                <a:cs typeface="Courier"/>
              </a:rPr>
              <a:t>wrf.exe</a:t>
            </a:r>
            <a:endParaRPr lang="en-US" sz="1800" dirty="0">
              <a:latin typeface="Courier"/>
              <a:cs typeface="Courier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Use </a:t>
            </a:r>
            <a:r>
              <a:rPr lang="en-US" sz="1600" dirty="0">
                <a:latin typeface="Courier"/>
                <a:cs typeface="Courier"/>
              </a:rPr>
              <a:t>control_file.2D</a:t>
            </a:r>
            <a:r>
              <a:rPr lang="en-US" sz="1600" dirty="0"/>
              <a:t> </a:t>
            </a:r>
            <a:r>
              <a:rPr lang="en-US" sz="1800" dirty="0"/>
              <a:t>to make your </a:t>
            </a:r>
            <a:r>
              <a:rPr lang="en-US" sz="1800" dirty="0" err="1"/>
              <a:t>GrADS</a:t>
            </a:r>
            <a:r>
              <a:rPr lang="en-US" sz="1800" dirty="0"/>
              <a:t> output, using naming convention provided (next slide)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</a:rPr>
              <a:t>Copy your </a:t>
            </a:r>
            <a:r>
              <a:rPr lang="en-US" sz="1800" b="1" dirty="0" err="1">
                <a:solidFill>
                  <a:srgbClr val="FF0000"/>
                </a:solidFill>
              </a:rPr>
              <a:t>ctl</a:t>
            </a:r>
            <a:r>
              <a:rPr lang="en-US" sz="1800" b="1" dirty="0">
                <a:solidFill>
                  <a:srgbClr val="FF0000"/>
                </a:solidFill>
              </a:rPr>
              <a:t> and </a:t>
            </a:r>
            <a:r>
              <a:rPr lang="en-US" sz="1800" b="1" dirty="0" err="1">
                <a:solidFill>
                  <a:srgbClr val="FF0000"/>
                </a:solidFill>
              </a:rPr>
              <a:t>dat</a:t>
            </a:r>
            <a:r>
              <a:rPr lang="en-US" sz="1800" b="1" dirty="0">
                <a:solidFill>
                  <a:srgbClr val="FF0000"/>
                </a:solidFill>
              </a:rPr>
              <a:t> files to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$LAB/EXP06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13" y="5629280"/>
            <a:ext cx="5836854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mr-IN" dirty="0" err="1">
                <a:latin typeface="Courier"/>
                <a:cs typeface="Courier"/>
              </a:rPr>
              <a:t>cu_physics</a:t>
            </a:r>
            <a:r>
              <a:rPr lang="mr-IN" dirty="0">
                <a:latin typeface="Courier"/>
                <a:cs typeface="Courier"/>
              </a:rPr>
              <a:t>                          = </a:t>
            </a:r>
            <a:r>
              <a:rPr lang="en-US" b="1" dirty="0">
                <a:latin typeface="Courier"/>
                <a:cs typeface="Courier"/>
              </a:rPr>
              <a:t>3</a:t>
            </a:r>
            <a:r>
              <a:rPr lang="mr-IN" dirty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mr-IN" dirty="0" err="1">
                <a:latin typeface="Courier"/>
                <a:cs typeface="Courier"/>
              </a:rPr>
              <a:t>kfeta_trigger</a:t>
            </a:r>
            <a:r>
              <a:rPr lang="mr-IN" dirty="0">
                <a:latin typeface="Courier"/>
                <a:cs typeface="Courier"/>
              </a:rPr>
              <a:t>                       = </a:t>
            </a:r>
            <a:r>
              <a:rPr lang="mr-IN" b="1" dirty="0">
                <a:latin typeface="Courier"/>
                <a:cs typeface="Courier"/>
              </a:rPr>
              <a:t>1</a:t>
            </a:r>
            <a:r>
              <a:rPr lang="mr-IN" dirty="0">
                <a:latin typeface="Courier"/>
                <a:cs typeface="Courier"/>
              </a:rPr>
              <a:t>,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823" y="6543675"/>
            <a:ext cx="3134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ourier"/>
                <a:cs typeface="Courier"/>
              </a:rPr>
              <a:t>kfeta_trigger</a:t>
            </a:r>
            <a:r>
              <a:rPr lang="en-US" sz="1200" i="1" dirty="0"/>
              <a:t> </a:t>
            </a:r>
            <a:r>
              <a:rPr lang="en-US" sz="1400" i="1" dirty="0"/>
              <a:t>only used by KF scheme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4D793-063F-C148-840F-08CE8988AF5F}"/>
              </a:ext>
            </a:extLst>
          </p:cNvPr>
          <p:cNvSpPr txBox="1"/>
          <p:nvPr/>
        </p:nvSpPr>
        <p:spPr>
          <a:xfrm>
            <a:off x="6409739" y="5665009"/>
            <a:ext cx="243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Lines that might change</a:t>
            </a:r>
          </a:p>
        </p:txBody>
      </p:sp>
    </p:spTree>
    <p:extLst>
      <p:ext uri="{BB962C8B-B14F-4D97-AF65-F5344CB8AC3E}">
        <p14:creationId xmlns:p14="http://schemas.microsoft.com/office/powerpoint/2010/main" val="2875508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EBE74-9186-2D45-92F6-5F6ABB6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2078D5-3C25-A143-B4A1-5C8B5C58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26150"/>
              </p:ext>
            </p:extLst>
          </p:nvPr>
        </p:nvGraphicFramePr>
        <p:xfrm>
          <a:off x="130628" y="339633"/>
          <a:ext cx="8856616" cy="5971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077">
                  <a:extLst>
                    <a:ext uri="{9D8B030D-6E8A-4147-A177-3AD203B41FA5}">
                      <a16:colId xmlns:a16="http://schemas.microsoft.com/office/drawing/2014/main" val="2500309846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2530116346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4012089154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2308517011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3503699159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1293971804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1482350381"/>
                    </a:ext>
                  </a:extLst>
                </a:gridCol>
                <a:gridCol w="1107077">
                  <a:extLst>
                    <a:ext uri="{9D8B030D-6E8A-4147-A177-3AD203B41FA5}">
                      <a16:colId xmlns:a16="http://schemas.microsoft.com/office/drawing/2014/main" val="1494063661"/>
                    </a:ext>
                  </a:extLst>
                </a:gridCol>
              </a:tblGrid>
              <a:tr h="426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ensemble member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last name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cu_physics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scheme name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mp_physics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kfeta_trigger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filename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notes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41754"/>
                  </a:ext>
                </a:extLst>
              </a:tr>
              <a:tr h="4267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kfeta_trigger=1 is default, only works with cu=1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1634715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Heeren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2698646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Komarc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531166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Maura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16559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Moore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Tiedtke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896415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Odstrchel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KF-CuP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0098651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MS-KF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115015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Watts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986490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Werner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Tiedtke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025486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Wheeler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048702"/>
                  </a:ext>
                </a:extLst>
              </a:tr>
              <a:tr h="4267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Fandrich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HWRF 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393870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Garmong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2605840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Gyawali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561038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KF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5617162"/>
                  </a:ext>
                </a:extLst>
              </a:tr>
              <a:tr h="4267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Naple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cu01X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does trigger setting matter?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750261"/>
                  </a:ext>
                </a:extLst>
              </a:tr>
              <a:tr h="4267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Piersante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cu01Y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does trigger setting matter?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567525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Fovell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1-domain no cumulus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6070235"/>
                  </a:ext>
                </a:extLst>
              </a:tr>
              <a:tr h="4267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Fovell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2-domain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cuXX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2-domain no cumulus ("TRUTH")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856869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0B9A94-F583-3749-AE9C-C8B87E040774}"/>
              </a:ext>
            </a:extLst>
          </p:cNvPr>
          <p:cNvSpPr/>
          <p:nvPr/>
        </p:nvSpPr>
        <p:spPr>
          <a:xfrm>
            <a:off x="6382032" y="4586291"/>
            <a:ext cx="400050" cy="9144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700A2-4E23-5A46-9417-6E95C46CCD98}"/>
              </a:ext>
            </a:extLst>
          </p:cNvPr>
          <p:cNvSpPr txBox="1"/>
          <p:nvPr/>
        </p:nvSpPr>
        <p:spPr>
          <a:xfrm>
            <a:off x="222069" y="6395539"/>
            <a:ext cx="55767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 and Jeremiah: note you have TWO settings to change.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DE6A1F-997D-F147-9C4F-AD2E7AE0DE4A}"/>
              </a:ext>
            </a:extLst>
          </p:cNvPr>
          <p:cNvCxnSpPr>
            <a:cxnSpLocks/>
          </p:cNvCxnSpPr>
          <p:nvPr/>
        </p:nvCxnSpPr>
        <p:spPr>
          <a:xfrm flipV="1">
            <a:off x="5133707" y="5552944"/>
            <a:ext cx="1470396" cy="907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56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E88118-EBD3-4949-8E90-C544889E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893"/>
            <a:ext cx="6659964" cy="6287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9116" y="1299633"/>
            <a:ext cx="2944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Cumulus schemes available</a:t>
            </a:r>
          </a:p>
          <a:p>
            <a:r>
              <a:rPr lang="en-US" b="1" dirty="0"/>
              <a:t>in WRF v4.2.2</a:t>
            </a:r>
          </a:p>
          <a:p>
            <a:endParaRPr lang="en-US" b="1" dirty="0"/>
          </a:p>
          <a:p>
            <a:r>
              <a:rPr lang="en-US" dirty="0"/>
              <a:t>Some of these schemes have</a:t>
            </a:r>
          </a:p>
          <a:p>
            <a:r>
              <a:rPr lang="en-US" dirty="0"/>
              <a:t>additional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40A92D-DCAD-E942-A09A-ABA6B7FA29E6}"/>
              </a:ext>
            </a:extLst>
          </p:cNvPr>
          <p:cNvCxnSpPr>
            <a:cxnSpLocks/>
          </p:cNvCxnSpPr>
          <p:nvPr/>
        </p:nvCxnSpPr>
        <p:spPr>
          <a:xfrm>
            <a:off x="171450" y="3287235"/>
            <a:ext cx="5772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B65762-7FFA-8242-9CEE-AD64A68080A7}"/>
              </a:ext>
            </a:extLst>
          </p:cNvPr>
          <p:cNvCxnSpPr>
            <a:cxnSpLocks/>
          </p:cNvCxnSpPr>
          <p:nvPr/>
        </p:nvCxnSpPr>
        <p:spPr>
          <a:xfrm>
            <a:off x="171450" y="1776607"/>
            <a:ext cx="5772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509421-875C-7D4E-A85B-35A1DE1689E5}"/>
              </a:ext>
            </a:extLst>
          </p:cNvPr>
          <p:cNvSpPr txBox="1"/>
          <p:nvPr/>
        </p:nvSpPr>
        <p:spPr>
          <a:xfrm>
            <a:off x="2688429" y="1622718"/>
            <a:ext cx="12121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does not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66C54-8273-294D-BB04-FADAE2006BD9}"/>
              </a:ext>
            </a:extLst>
          </p:cNvPr>
          <p:cNvSpPr txBox="1"/>
          <p:nvPr/>
        </p:nvSpPr>
        <p:spPr>
          <a:xfrm>
            <a:off x="5608324" y="3122593"/>
            <a:ext cx="3364226" cy="3416320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most schemes, </a:t>
            </a:r>
            <a:r>
              <a:rPr lang="en-US" sz="1600" b="1" dirty="0" err="1">
                <a:latin typeface="Courier"/>
                <a:cs typeface="Courier"/>
              </a:rPr>
              <a:t>cudt</a:t>
            </a:r>
            <a:r>
              <a:rPr lang="en-US" sz="1600" dirty="0"/>
              <a:t> </a:t>
            </a:r>
            <a:r>
              <a:rPr lang="en-US" dirty="0"/>
              <a:t>= 0 (call    </a:t>
            </a:r>
          </a:p>
          <a:p>
            <a:r>
              <a:rPr lang="en-US" dirty="0"/>
              <a:t>  cumulus scheme every time     </a:t>
            </a:r>
          </a:p>
          <a:p>
            <a:r>
              <a:rPr lang="en-US" dirty="0"/>
              <a:t>  step) is recommended</a:t>
            </a:r>
          </a:p>
          <a:p>
            <a:endParaRPr lang="en-US" dirty="0"/>
          </a:p>
          <a:p>
            <a:r>
              <a:rPr lang="en-US" dirty="0"/>
              <a:t>KF schemes can use </a:t>
            </a:r>
            <a:r>
              <a:rPr lang="en-US" dirty="0" err="1"/>
              <a:t>cudt</a:t>
            </a:r>
            <a:r>
              <a:rPr lang="en-US" dirty="0"/>
              <a:t> = 5 (calls</a:t>
            </a:r>
          </a:p>
          <a:p>
            <a:r>
              <a:rPr lang="en-US" dirty="0"/>
              <a:t>  cumulus every 5 min)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Our experiment will use </a:t>
            </a:r>
            <a:r>
              <a:rPr lang="en-US" dirty="0" err="1">
                <a:solidFill>
                  <a:srgbClr val="FF0000"/>
                </a:solidFill>
              </a:rPr>
              <a:t>cudt</a:t>
            </a:r>
            <a:r>
              <a:rPr lang="en-US" dirty="0">
                <a:solidFill>
                  <a:srgbClr val="FF0000"/>
                </a:solidFill>
              </a:rPr>
              <a:t> = 0</a:t>
            </a:r>
          </a:p>
          <a:p>
            <a:r>
              <a:rPr lang="en-US" dirty="0">
                <a:solidFill>
                  <a:srgbClr val="FF0000"/>
                </a:solidFill>
              </a:rPr>
              <a:t>  for the KF schemes</a:t>
            </a:r>
          </a:p>
          <a:p>
            <a:endParaRPr lang="en-US" dirty="0"/>
          </a:p>
          <a:p>
            <a:r>
              <a:rPr lang="en-US" i="1" dirty="0"/>
              <a:t>Your results may be sensitive</a:t>
            </a:r>
          </a:p>
          <a:p>
            <a:r>
              <a:rPr lang="en-US" i="1" dirty="0"/>
              <a:t>  to your choice</a:t>
            </a:r>
          </a:p>
        </p:txBody>
      </p:sp>
    </p:spTree>
    <p:extLst>
      <p:ext uri="{BB962C8B-B14F-4D97-AF65-F5344CB8AC3E}">
        <p14:creationId xmlns:p14="http://schemas.microsoft.com/office/powerpoint/2010/main" val="31485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hurricane “bubble”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ww10Dtest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74" y="1308889"/>
            <a:ext cx="5611000" cy="5179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19" y="635786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Fovell and Su (2007) and subsequent papers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619" y="4726052"/>
            <a:ext cx="1995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Spin up of TC from</a:t>
            </a:r>
          </a:p>
          <a:p>
            <a:r>
              <a:rPr lang="en-US" sz="1600" i="1" dirty="0"/>
              <a:t> bubble, using</a:t>
            </a:r>
          </a:p>
          <a:p>
            <a:r>
              <a:rPr lang="en-US" sz="1600" i="1" dirty="0"/>
              <a:t> </a:t>
            </a:r>
            <a:r>
              <a:rPr lang="en-US" sz="1600" i="1" dirty="0" err="1"/>
              <a:t>Kain</a:t>
            </a:r>
            <a:r>
              <a:rPr lang="en-US" sz="1600" i="1" dirty="0"/>
              <a:t>-Fritsch cumulus </a:t>
            </a:r>
          </a:p>
          <a:p>
            <a:r>
              <a:rPr lang="en-US" sz="1600" i="1" dirty="0"/>
              <a:t> scheme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383374"/>
            <a:ext cx="564975" cy="41989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64100" y="5702300"/>
            <a:ext cx="4445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7900" y="5383374"/>
            <a:ext cx="60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30 km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8101" y="6450195"/>
            <a:ext cx="191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Only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340068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hurricane “bubble”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365475"/>
            <a:ext cx="6527800" cy="4673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59504" y="2282651"/>
            <a:ext cx="0" cy="80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5493" y="1881169"/>
            <a:ext cx="33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619" y="635786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Fovell and Su (2007) and subsequent papers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6900" y="6076434"/>
            <a:ext cx="310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 = cumulus parameterization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3511176" y="2136588"/>
            <a:ext cx="179295" cy="2794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Convective activity in a grid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Deep convection occurs when conditions are favorable</a:t>
            </a:r>
          </a:p>
          <a:p>
            <a:pPr lvl="1"/>
            <a:r>
              <a:rPr lang="en-US" sz="1600" dirty="0"/>
              <a:t>CAPE exists (i.e., instability and moisture)</a:t>
            </a:r>
          </a:p>
          <a:p>
            <a:pPr lvl="1"/>
            <a:r>
              <a:rPr lang="en-US" sz="1600" dirty="0"/>
              <a:t>A source of lifting is available</a:t>
            </a:r>
          </a:p>
          <a:p>
            <a:r>
              <a:rPr lang="en-US" sz="2000" dirty="0"/>
              <a:t>Convection clearly modifies the air </a:t>
            </a:r>
            <a:r>
              <a:rPr lang="en-US" sz="2000" i="1" dirty="0"/>
              <a:t>within</a:t>
            </a:r>
            <a:r>
              <a:rPr lang="en-US" sz="2000" dirty="0"/>
              <a:t> the cloud(s)</a:t>
            </a:r>
            <a:r>
              <a:rPr lang="mr-IN" sz="2000" dirty="0"/>
              <a:t>…</a:t>
            </a:r>
            <a:endParaRPr lang="en-US" sz="2000" dirty="0"/>
          </a:p>
          <a:p>
            <a:r>
              <a:rPr lang="en-US" sz="2000" dirty="0"/>
              <a:t>What specifically does convective activity do to its </a:t>
            </a:r>
            <a:r>
              <a:rPr lang="en-US" sz="2000" b="1" dirty="0"/>
              <a:t>environment</a:t>
            </a:r>
            <a:r>
              <a:rPr lang="en-US" sz="2000" dirty="0"/>
              <a:t>?</a:t>
            </a:r>
          </a:p>
          <a:p>
            <a:pPr lvl="1"/>
            <a:r>
              <a:rPr lang="en-US" sz="1600" dirty="0"/>
              <a:t>That is, its environment in the SAME GRID COLUMN</a:t>
            </a:r>
          </a:p>
          <a:p>
            <a:pPr lvl="1"/>
            <a:r>
              <a:rPr lang="en-US" sz="1600" dirty="0"/>
              <a:t>We can imagine it makes it </a:t>
            </a:r>
            <a:r>
              <a:rPr lang="en-US" sz="1600" b="1" dirty="0">
                <a:solidFill>
                  <a:srgbClr val="FF0000"/>
                </a:solidFill>
              </a:rPr>
              <a:t>warmer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(latent heat release, compensating subsidence) overall and </a:t>
            </a:r>
            <a:r>
              <a:rPr lang="en-US" sz="1600" b="1" dirty="0">
                <a:solidFill>
                  <a:srgbClr val="FF0000"/>
                </a:solidFill>
              </a:rPr>
              <a:t>drier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(moisture loss via precipitation)</a:t>
            </a:r>
          </a:p>
          <a:p>
            <a:r>
              <a:rPr lang="en-US" sz="2000" dirty="0"/>
              <a:t>So what does a post-convective </a:t>
            </a:r>
            <a:r>
              <a:rPr lang="en-US" sz="2000" b="1" dirty="0"/>
              <a:t>environment</a:t>
            </a:r>
            <a:r>
              <a:rPr lang="en-US" sz="2000" dirty="0"/>
              <a:t> look like?</a:t>
            </a:r>
          </a:p>
          <a:p>
            <a:pPr lvl="1"/>
            <a:r>
              <a:rPr lang="en-US" sz="1600" i="1" dirty="0"/>
              <a:t>Within</a:t>
            </a:r>
            <a:r>
              <a:rPr lang="en-US" sz="1600" dirty="0"/>
              <a:t> the deep convective cloud itself, you might guess the vertical lapse rate is moist adiabatic (constant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/>
              <a:t>e</a:t>
            </a:r>
            <a:r>
              <a:rPr lang="en-US" sz="1600" dirty="0"/>
              <a:t>) </a:t>
            </a:r>
            <a:r>
              <a:rPr lang="mr-IN" sz="1600" dirty="0"/>
              <a:t>–</a:t>
            </a:r>
            <a:r>
              <a:rPr lang="en-US" sz="1600" dirty="0"/>
              <a:t> but we cannot “see” that cloud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We’re concerned with how the clouds modify their </a:t>
            </a:r>
            <a:r>
              <a:rPr lang="en-US" sz="1600" i="1" dirty="0">
                <a:solidFill>
                  <a:srgbClr val="FF0000"/>
                </a:solidFill>
              </a:rPr>
              <a:t>surrounding environment</a:t>
            </a:r>
          </a:p>
          <a:p>
            <a:pPr lvl="1"/>
            <a:r>
              <a:rPr lang="en-US" sz="1600" dirty="0"/>
              <a:t>In a coarse-resolution model, a grid column may contain narrow deep clouds of various depths and widths… but </a:t>
            </a:r>
            <a:r>
              <a:rPr lang="en-US" sz="1600" i="1" dirty="0"/>
              <a:t>most of the grid volume is expected to be cloud-free (between the clouds)</a:t>
            </a:r>
          </a:p>
          <a:p>
            <a:pPr lvl="1"/>
            <a:r>
              <a:rPr lang="en-US" sz="1600" dirty="0"/>
              <a:t>What does this cloud-free environment look like (temperature, moisture, lapse rate, etc.)?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6 at 1.52.0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195"/>
            <a:ext cx="9144000" cy="533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200" y="6487081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Arakawa and Schubert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41300"/>
            <a:ext cx="7381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 with a grid box.</a:t>
            </a:r>
            <a:endParaRPr lang="en-US" dirty="0"/>
          </a:p>
          <a:p>
            <a:r>
              <a:rPr lang="en-US" dirty="0"/>
              <a:t>Depicted is one level in a model column.</a:t>
            </a:r>
          </a:p>
          <a:p>
            <a:r>
              <a:rPr lang="en-US" dirty="0"/>
              <a:t>There are unresolvable clouds/updrafts of various depths within the grid box.</a:t>
            </a:r>
          </a:p>
          <a:p>
            <a:r>
              <a:rPr lang="en-US" dirty="0"/>
              <a:t>Note </a:t>
            </a:r>
            <a:r>
              <a:rPr lang="en-US" i="1" dirty="0"/>
              <a:t>most of the grid box area is not occupied by updrafts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2654" y="2192923"/>
            <a:ext cx="90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grid box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0DA4-219A-084F-86A8-AFFD04A7C3B2}" type="slidenum">
              <a:rPr lang="en-US" smtClean="0"/>
              <a:t>7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3F794B-D8A3-5F48-8006-6E0E8DF69490}"/>
              </a:ext>
            </a:extLst>
          </p:cNvPr>
          <p:cNvSpPr/>
          <p:nvPr/>
        </p:nvSpPr>
        <p:spPr>
          <a:xfrm>
            <a:off x="4747364" y="3582444"/>
            <a:ext cx="814192" cy="162838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Convective cloud is influencing </a:t>
            </a:r>
            <a:br>
              <a:rPr lang="en-US" dirty="0"/>
            </a:br>
            <a:r>
              <a:rPr lang="en-US" dirty="0"/>
              <a:t>its own grid column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9331" name="Picture 1027" descr="hsrc_mode1_v2_still2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12" y="2246508"/>
            <a:ext cx="6417219" cy="31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1029"/>
          <p:cNvSpPr txBox="1">
            <a:spLocks noChangeArrowheads="1"/>
          </p:cNvSpPr>
          <p:nvPr/>
        </p:nvSpPr>
        <p:spPr bwMode="auto">
          <a:xfrm>
            <a:off x="1655763" y="5484593"/>
            <a:ext cx="5830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Which is more important: “direct” ∆T by condensation &amp; advection, or “indirect” via compensating subsidence?</a:t>
            </a:r>
          </a:p>
          <a:p>
            <a:pPr algn="ctr"/>
            <a:r>
              <a:rPr lang="en-US" sz="1800" dirty="0"/>
              <a:t>Blue contours: </a:t>
            </a:r>
            <a:r>
              <a:rPr lang="en-US" sz="1800" dirty="0" err="1"/>
              <a:t>isentropes</a:t>
            </a:r>
            <a:endParaRPr lang="en-US" sz="1800" dirty="0"/>
          </a:p>
          <a:p>
            <a:pPr algn="ctr"/>
            <a:r>
              <a:rPr lang="en-US" sz="1800" dirty="0"/>
              <a:t>Colored field: potential temperature change (red = increase)</a:t>
            </a:r>
          </a:p>
        </p:txBody>
      </p:sp>
      <p:sp>
        <p:nvSpPr>
          <p:cNvPr id="2" name="Oval 1"/>
          <p:cNvSpPr/>
          <p:nvPr/>
        </p:nvSpPr>
        <p:spPr>
          <a:xfrm>
            <a:off x="1913469" y="2852025"/>
            <a:ext cx="186770" cy="1993301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4832" y="1892510"/>
            <a:ext cx="596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Consider this as one grid column within a coarser scale model</a:t>
            </a:r>
          </a:p>
        </p:txBody>
      </p:sp>
    </p:spTree>
    <p:extLst>
      <p:ext uri="{BB962C8B-B14F-4D97-AF65-F5344CB8AC3E}">
        <p14:creationId xmlns:p14="http://schemas.microsoft.com/office/powerpoint/2010/main" val="247225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 deep convective cloud modifies its surrounding environment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Text Box 1029"/>
          <p:cNvSpPr txBox="1">
            <a:spLocks noChangeArrowheads="1"/>
          </p:cNvSpPr>
          <p:nvPr/>
        </p:nvSpPr>
        <p:spPr bwMode="auto">
          <a:xfrm>
            <a:off x="749683" y="5546725"/>
            <a:ext cx="773195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Adjustment to convective heating is spread by </a:t>
            </a:r>
            <a:r>
              <a:rPr lang="en-US" i="1" dirty="0"/>
              <a:t>gravity waves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All of this is taking place within one grid column.</a:t>
            </a:r>
          </a:p>
          <a:p>
            <a:pPr algn="ctr"/>
            <a:r>
              <a:rPr lang="en-US" dirty="0"/>
              <a:t>Net result: entire column is net warmer and drier than before.</a:t>
            </a:r>
          </a:p>
        </p:txBody>
      </p:sp>
      <p:pic>
        <p:nvPicPr>
          <p:cNvPr id="101379" name="Picture 1" descr="hsrc_mode1_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81" y="1866900"/>
            <a:ext cx="6516751" cy="33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9624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13469" y="2852025"/>
            <a:ext cx="186770" cy="1993301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664" y="3310467"/>
            <a:ext cx="142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subgrid</a:t>
            </a:r>
            <a:r>
              <a:rPr lang="en-US" sz="1400" i="1" dirty="0"/>
              <a:t> </a:t>
            </a:r>
          </a:p>
          <a:p>
            <a:r>
              <a:rPr lang="en-US" sz="1400" i="1" dirty="0"/>
              <a:t>convective cloud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68400" y="3310467"/>
            <a:ext cx="744538" cy="160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5168392"/>
            <a:ext cx="265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response</a:t>
            </a:r>
            <a:r>
              <a:rPr lang="en-US" sz="1400" i="1" dirty="0"/>
              <a:t> to </a:t>
            </a:r>
            <a:r>
              <a:rPr lang="en-US" sz="1400" i="1" dirty="0" err="1"/>
              <a:t>subgrid</a:t>
            </a:r>
            <a:r>
              <a:rPr lang="en-US" sz="1400" i="1" dirty="0"/>
              <a:t> cloud activity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08400" y="4030133"/>
            <a:ext cx="812800" cy="11382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4832" y="1892510"/>
            <a:ext cx="596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Consider this as one grid column within a coarser scale model</a:t>
            </a:r>
          </a:p>
        </p:txBody>
      </p:sp>
    </p:spTree>
    <p:extLst>
      <p:ext uri="{BB962C8B-B14F-4D97-AF65-F5344CB8AC3E}">
        <p14:creationId xmlns:p14="http://schemas.microsoft.com/office/powerpoint/2010/main" val="313141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24433</TotalTime>
  <Words>3261</Words>
  <Application>Microsoft Macintosh PowerPoint</Application>
  <PresentationFormat>On-screen Show (4:3)</PresentationFormat>
  <Paragraphs>502</Paragraphs>
  <Slides>35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</vt:lpstr>
      <vt:lpstr>Lucida Grande</vt:lpstr>
      <vt:lpstr>Symbol</vt:lpstr>
      <vt:lpstr>Times</vt:lpstr>
      <vt:lpstr>Office Theme</vt:lpstr>
      <vt:lpstr>Cumulus parameterizations (and Experiment #6)</vt:lpstr>
      <vt:lpstr>Goals</vt:lpstr>
      <vt:lpstr>Microphysics vs. cumulus schemes</vt:lpstr>
      <vt:lpstr>Aside: hurricane “bubble” initialization</vt:lpstr>
      <vt:lpstr>Aside: hurricane “bubble” initialization</vt:lpstr>
      <vt:lpstr>Convective activity in a grid column</vt:lpstr>
      <vt:lpstr>PowerPoint Presentation</vt:lpstr>
      <vt:lpstr>Convective cloud is influencing  its own grid column</vt:lpstr>
      <vt:lpstr>How a deep convective cloud modifies its surrounding environment</vt:lpstr>
      <vt:lpstr>PowerPoint Presentation</vt:lpstr>
      <vt:lpstr>PowerPoint Presentation</vt:lpstr>
      <vt:lpstr>Apparent heat source and moisture sink</vt:lpstr>
      <vt:lpstr>Deriving Q1 and Q2 #1</vt:lpstr>
      <vt:lpstr>Deriving Q1 and Q2 #2</vt:lpstr>
      <vt:lpstr>Deriving Q1 and Q2 #3</vt:lpstr>
      <vt:lpstr>Diagnosis of subgrid convection</vt:lpstr>
      <vt:lpstr>Q1 and Q2 from observations</vt:lpstr>
      <vt:lpstr>Q1 and Q2 as estimated from observations</vt:lpstr>
      <vt:lpstr>Some cumulus parameterizations</vt:lpstr>
      <vt:lpstr>PowerPoint Presentation</vt:lpstr>
      <vt:lpstr>Experiment #6: Cumulus ensemble &amp; comparison to explicit precipitation simulation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#6 setup</vt:lpstr>
      <vt:lpstr>When to use a cumulus scheme?</vt:lpstr>
      <vt:lpstr>PowerPoint Presentation</vt:lpstr>
      <vt:lpstr>Tasks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Robert Fovell</dc:creator>
  <cp:lastModifiedBy>Fovell, Robert</cp:lastModifiedBy>
  <cp:revision>486</cp:revision>
  <cp:lastPrinted>2016-03-28T18:33:24Z</cp:lastPrinted>
  <dcterms:created xsi:type="dcterms:W3CDTF">2016-03-25T21:16:49Z</dcterms:created>
  <dcterms:modified xsi:type="dcterms:W3CDTF">2021-05-04T21:10:50Z</dcterms:modified>
</cp:coreProperties>
</file>