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7"/>
  </p:notesMasterIdLst>
  <p:sldIdLst>
    <p:sldId id="256" r:id="rId3"/>
    <p:sldId id="320" r:id="rId4"/>
    <p:sldId id="321" r:id="rId5"/>
    <p:sldId id="322" r:id="rId6"/>
    <p:sldId id="323" r:id="rId7"/>
    <p:sldId id="324" r:id="rId8"/>
    <p:sldId id="326" r:id="rId9"/>
    <p:sldId id="327" r:id="rId10"/>
    <p:sldId id="325" r:id="rId11"/>
    <p:sldId id="328" r:id="rId12"/>
    <p:sldId id="329" r:id="rId13"/>
    <p:sldId id="330" r:id="rId14"/>
    <p:sldId id="331" r:id="rId15"/>
    <p:sldId id="332"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5578" autoAdjust="0"/>
  </p:normalViewPr>
  <p:slideViewPr>
    <p:cSldViewPr>
      <p:cViewPr varScale="1">
        <p:scale>
          <a:sx n="96" d="100"/>
          <a:sy n="96" d="100"/>
        </p:scale>
        <p:origin x="13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217765489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Presentation</a:t>
            </a:r>
            <a:r>
              <a:rPr lang="en-US" baseline="0" dirty="0" smtClean="0"/>
              <a:t> slide for courses, classes, lectures et al.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250591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137278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14404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dirty="0" smtClean="0"/>
              <a:t>(Gt: 10^9 tons water,</a:t>
            </a:r>
            <a:r>
              <a:rPr lang="en-US" baseline="0" dirty="0" smtClean="0"/>
              <a:t> that is 10^12kg water, and one gallon is 3.75 kg, so of the order of 10^12kg / 3.75kg/gallon = 2.7*10^11 gallons water per year)</a:t>
            </a:r>
            <a:endParaRPr lang="en-US" dirty="0" smtClean="0"/>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332263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dirty="0" smtClean="0"/>
              <a:t>(Gt: 10^9 tons water,</a:t>
            </a:r>
            <a:r>
              <a:rPr lang="en-US" baseline="0" dirty="0" smtClean="0"/>
              <a:t> that is 10^12kg water, and one gallon is 3.75 kg, so of the order of 10^12kg / 3.75kg/gallon = 2.7*10^11 gallons water </a:t>
            </a:r>
            <a:r>
              <a:rPr lang="en-US" baseline="0" smtClean="0"/>
              <a:t>per year)</a:t>
            </a:r>
            <a:endParaRPr lang="en-US" smtClean="0"/>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207047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dirty="0" smtClean="0"/>
              <a:t>(Gt: 10^9 tons water,</a:t>
            </a:r>
            <a:r>
              <a:rPr lang="en-US" baseline="0" dirty="0" smtClean="0"/>
              <a:t> that is 10^12kg water, and one gallon is 3.75 kg, so of the order of 10^12kg / 3.75kg/gallon = 2.7*10^11 gallons water </a:t>
            </a:r>
            <a:r>
              <a:rPr lang="en-US" baseline="0" smtClean="0"/>
              <a:t>per year)</a:t>
            </a:r>
            <a:endParaRPr lang="en-US" smtClean="0"/>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321581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reports, special reports, summary reports </a:t>
            </a:r>
            <a:r>
              <a:rPr lang="en-US" baseline="0" dirty="0" err="1" smtClean="0"/>
              <a:t>etc</a:t>
            </a:r>
            <a:r>
              <a:rPr lang="en-US" baseline="0" dirty="0" smtClean="0"/>
              <a:t> are available as PDF documents for free </a:t>
            </a:r>
            <a:endParaRPr lang="en-US" baseline="0" dirty="0"/>
          </a:p>
          <a:p>
            <a:r>
              <a:rPr lang="en-US" b="1" baseline="0" dirty="0" smtClean="0"/>
              <a:t>http://www.ipcc.ch/publications_and_data/publications_and_data_reports.shtml</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44478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reports, special reports, summary reports </a:t>
            </a:r>
            <a:r>
              <a:rPr lang="en-US" baseline="0" dirty="0" err="1" smtClean="0"/>
              <a:t>etc</a:t>
            </a:r>
            <a:r>
              <a:rPr lang="en-US" baseline="0" dirty="0" smtClean="0"/>
              <a:t> are available as PDF documents for free </a:t>
            </a:r>
            <a:endParaRPr lang="en-US" baseline="0" dirty="0"/>
          </a:p>
          <a:p>
            <a:r>
              <a:rPr lang="en-US" b="1" baseline="0" dirty="0" smtClean="0"/>
              <a:t>http://www.ipcc.ch/publications_and_data/publications_and_data_reports.shtml</a:t>
            </a:r>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112357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This figure is in the technical report of AR5 WG1.</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37176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40919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388682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291803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97578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en-US" b="1" baseline="0" dirty="0" smtClean="0"/>
              <a:t>See: AR5 WG1 SPM B </a:t>
            </a:r>
          </a:p>
          <a:p>
            <a:endParaRPr lang="en-US" b="1" baseline="0" dirty="0" smtClean="0"/>
          </a:p>
          <a:p>
            <a:r>
              <a:rPr lang="en-US" b="1" baseline="0" dirty="0" smtClean="0"/>
              <a:t>Question: What controls surface salinity in the open ocean</a:t>
            </a:r>
          </a:p>
          <a:p>
            <a:endParaRPr lang="en-US" b="1" baseline="0" dirty="0" smtClean="0"/>
          </a:p>
          <a:p>
            <a:pPr marL="0" indent="0">
              <a:buFont typeface="Symbol" panose="05050102010706020507" pitchFamily="18" charset="2"/>
              <a:buNone/>
            </a:pPr>
            <a:r>
              <a:rPr lang="en-US" b="1" baseline="0" dirty="0" smtClean="0"/>
              <a:t>Precipitation – </a:t>
            </a:r>
            <a:r>
              <a:rPr lang="en-US" b="1" baseline="0" dirty="0" err="1" smtClean="0"/>
              <a:t>evaopartion</a:t>
            </a:r>
            <a:endParaRPr lang="en-US" b="1" baseline="0" dirty="0" smtClean="0"/>
          </a:p>
          <a:p>
            <a:pPr marL="171450" indent="-171450">
              <a:buFont typeface="Symbol" panose="05050102010706020507" pitchFamily="18" charset="2"/>
              <a:buChar char="Þ"/>
            </a:pPr>
            <a:endParaRPr lang="en-US" b="1" baseline="0" dirty="0" smtClean="0"/>
          </a:p>
          <a:p>
            <a:pPr marL="171450" indent="-171450">
              <a:buFont typeface="Symbol" panose="05050102010706020507" pitchFamily="18" charset="2"/>
              <a:buChar char="Þ"/>
            </a:pPr>
            <a:r>
              <a:rPr lang="en-US" b="1" baseline="0" dirty="0" smtClean="0"/>
              <a:t>So the trend pattern we see is what is described as “the wet gets wetter, the dry gets drier”</a:t>
            </a:r>
          </a:p>
          <a:p>
            <a:pPr marL="0" indent="0">
              <a:buFont typeface="Symbol" panose="05050102010706020507" pitchFamily="18" charset="2"/>
              <a:buNone/>
            </a:pPr>
            <a:r>
              <a:rPr lang="en-US" b="1" baseline="0" dirty="0" smtClean="0"/>
              <a:t> </a:t>
            </a:r>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915125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2">
                <a:shade val="45000"/>
                <a:satMod val="135000"/>
              </a:schemeClr>
              <a:prstClr val="white"/>
            </a:duotone>
          </a:blip>
          <a:srcRect/>
          <a:stretch>
            <a:fillRect l="-9000" r="-5000" b="1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8/31/2016 12:48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8/31/2016 12:48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8/31/2016 12:48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8/31/2016 12:48 PM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8/31/2016 12:48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8/31/2016 12:48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8/31/2016 12:48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8/31/2016 12:48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8/31/2016 12:48 PM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8/31/2016 12:48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sm_globe.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8/31/2016 12:48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8/31/2016 12:48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304800" y="4495800"/>
            <a:ext cx="8458200" cy="1447800"/>
          </a:xfrm>
        </p:spPr>
        <p:txBody>
          <a:bodyPr>
            <a:normAutofit fontScale="90000"/>
          </a:bodyPr>
          <a:lstStyle/>
          <a:p>
            <a:pPr algn="r"/>
            <a:r>
              <a:rPr lang="en-US" dirty="0" smtClean="0">
                <a:solidFill>
                  <a:schemeClr val="accent1">
                    <a:lumMod val="75000"/>
                  </a:schemeClr>
                </a:solidFill>
              </a:rPr>
              <a:t>Climate variability and change</a:t>
            </a:r>
            <a:r>
              <a:rPr lang="en-US" dirty="0">
                <a:solidFill>
                  <a:schemeClr val="accent1">
                    <a:lumMod val="75000"/>
                  </a:schemeClr>
                </a:solidFill>
              </a:rPr>
              <a:t/>
            </a:r>
            <a:br>
              <a:rPr lang="en-US" dirty="0">
                <a:solidFill>
                  <a:schemeClr val="accent1">
                    <a:lumMod val="75000"/>
                  </a:schemeClr>
                </a:solidFill>
              </a:rPr>
            </a:br>
            <a:r>
              <a:rPr lang="en-US" sz="3200" dirty="0" smtClean="0">
                <a:solidFill>
                  <a:schemeClr val="accent1">
                    <a:lumMod val="75000"/>
                  </a:schemeClr>
                </a:solidFill>
              </a:rPr>
              <a:t>Introduction to the physical climate system</a:t>
            </a: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sp>
        <p:nvSpPr>
          <p:cNvPr id="3" name="Rectangle 2"/>
          <p:cNvSpPr>
            <a:spLocks noGrp="1"/>
          </p:cNvSpPr>
          <p:nvPr>
            <p:ph type="subTitle" idx="1"/>
          </p:nvPr>
        </p:nvSpPr>
        <p:spPr>
          <a:xfrm>
            <a:off x="2362200" y="6096000"/>
            <a:ext cx="6324600" cy="685800"/>
          </a:xfrm>
        </p:spPr>
        <p:txBody>
          <a:bodyPr>
            <a:normAutofit/>
          </a:bodyPr>
          <a:lstStyle/>
          <a:p>
            <a:pPr algn="r"/>
            <a:r>
              <a:rPr lang="en-US" dirty="0" smtClean="0"/>
              <a:t>Oliver Elison Timm ATM 306 Fall 2016</a:t>
            </a:r>
          </a:p>
        </p:txBody>
      </p:sp>
      <p:sp>
        <p:nvSpPr>
          <p:cNvPr id="5" name="TextBox 4"/>
          <p:cNvSpPr txBox="1"/>
          <p:nvPr/>
        </p:nvSpPr>
        <p:spPr>
          <a:xfrm>
            <a:off x="76200" y="6248400"/>
            <a:ext cx="2057400" cy="381000"/>
          </a:xfrm>
          <a:prstGeom prst="rect">
            <a:avLst/>
          </a:prstGeom>
          <a:noFill/>
        </p:spPr>
        <p:txBody>
          <a:bodyPr wrap="square" rtlCol="0">
            <a:spAutoFit/>
          </a:bodyPr>
          <a:lstStyle/>
          <a:p>
            <a:r>
              <a:rPr lang="en-US" dirty="0" smtClean="0">
                <a:solidFill>
                  <a:schemeClr val="bg1"/>
                </a:solidFill>
              </a:rPr>
              <a:t>Lecture 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6587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r>
              <a:rPr lang="en-US" sz="2400" b="1" dirty="0" smtClean="0"/>
              <a:t>ocean</a:t>
            </a:r>
            <a:endParaRPr lang="en-US" sz="2400" b="1" dirty="0"/>
          </a:p>
        </p:txBody>
      </p:sp>
      <p:pic>
        <p:nvPicPr>
          <p:cNvPr id="4" name="Picture 3"/>
          <p:cNvPicPr>
            <a:picLocks noChangeAspect="1"/>
          </p:cNvPicPr>
          <p:nvPr/>
        </p:nvPicPr>
        <p:blipFill>
          <a:blip r:embed="rId3"/>
          <a:stretch>
            <a:fillRect/>
          </a:stretch>
        </p:blipFill>
        <p:spPr>
          <a:xfrm>
            <a:off x="2514600" y="2900455"/>
            <a:ext cx="6277722" cy="3652745"/>
          </a:xfrm>
          <a:prstGeom prst="rect">
            <a:avLst/>
          </a:prstGeom>
        </p:spPr>
      </p:pic>
    </p:spTree>
    <p:extLst>
      <p:ext uri="{BB962C8B-B14F-4D97-AF65-F5344CB8AC3E}">
        <p14:creationId xmlns:p14="http://schemas.microsoft.com/office/powerpoint/2010/main" val="71637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6587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r>
              <a:rPr lang="en-US" sz="2400" b="1" dirty="0" smtClean="0"/>
              <a:t>ocean</a:t>
            </a:r>
            <a:endParaRPr lang="en-US" sz="2400" b="1" dirty="0"/>
          </a:p>
        </p:txBody>
      </p:sp>
      <p:pic>
        <p:nvPicPr>
          <p:cNvPr id="5" name="Picture 4"/>
          <p:cNvPicPr>
            <a:picLocks noChangeAspect="1"/>
          </p:cNvPicPr>
          <p:nvPr/>
        </p:nvPicPr>
        <p:blipFill>
          <a:blip r:embed="rId3"/>
          <a:stretch>
            <a:fillRect/>
          </a:stretch>
        </p:blipFill>
        <p:spPr>
          <a:xfrm>
            <a:off x="533400" y="2643664"/>
            <a:ext cx="8196710" cy="3985736"/>
          </a:xfrm>
          <a:prstGeom prst="rect">
            <a:avLst/>
          </a:prstGeom>
        </p:spPr>
      </p:pic>
      <p:sp>
        <p:nvSpPr>
          <p:cNvPr id="8" name="Rectangle 7"/>
          <p:cNvSpPr/>
          <p:nvPr/>
        </p:nvSpPr>
        <p:spPr>
          <a:xfrm>
            <a:off x="3127513" y="2643664"/>
            <a:ext cx="5602597" cy="48053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Top: trend in surface salinity 1950-2000</a:t>
            </a:r>
            <a:endParaRPr lang="en-US" dirty="0"/>
          </a:p>
        </p:txBody>
      </p:sp>
      <p:sp>
        <p:nvSpPr>
          <p:cNvPr id="10" name="Rectangle 9"/>
          <p:cNvSpPr/>
          <p:nvPr/>
        </p:nvSpPr>
        <p:spPr>
          <a:xfrm>
            <a:off x="533400" y="6324600"/>
            <a:ext cx="5259697"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Bottom: long-term average surface salinity 1950- 2000</a:t>
            </a:r>
            <a:endParaRPr lang="en-US" dirty="0"/>
          </a:p>
        </p:txBody>
      </p:sp>
    </p:spTree>
    <p:extLst>
      <p:ext uri="{BB962C8B-B14F-4D97-AF65-F5344CB8AC3E}">
        <p14:creationId xmlns:p14="http://schemas.microsoft.com/office/powerpoint/2010/main" val="219494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6587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r>
              <a:rPr lang="en-US" sz="2400" b="1" dirty="0" smtClean="0"/>
              <a:t>cryosphere</a:t>
            </a:r>
            <a:endParaRPr lang="en-US" sz="2400" b="1" dirty="0"/>
          </a:p>
        </p:txBody>
      </p:sp>
      <p:pic>
        <p:nvPicPr>
          <p:cNvPr id="5" name="Picture 4"/>
          <p:cNvPicPr>
            <a:picLocks noChangeAspect="1"/>
          </p:cNvPicPr>
          <p:nvPr/>
        </p:nvPicPr>
        <p:blipFill>
          <a:blip r:embed="rId3"/>
          <a:stretch>
            <a:fillRect/>
          </a:stretch>
        </p:blipFill>
        <p:spPr>
          <a:xfrm>
            <a:off x="576470" y="3616404"/>
            <a:ext cx="8056563" cy="1066800"/>
          </a:xfrm>
          <a:prstGeom prst="rect">
            <a:avLst/>
          </a:prstGeom>
        </p:spPr>
      </p:pic>
      <p:sp>
        <p:nvSpPr>
          <p:cNvPr id="8" name="TextBox 7"/>
          <p:cNvSpPr txBox="1"/>
          <p:nvPr/>
        </p:nvSpPr>
        <p:spPr>
          <a:xfrm>
            <a:off x="313185" y="4683204"/>
            <a:ext cx="8830815" cy="2031325"/>
          </a:xfrm>
          <a:prstGeom prst="rect">
            <a:avLst/>
          </a:prstGeom>
          <a:noFill/>
        </p:spPr>
        <p:txBody>
          <a:bodyPr wrap="none" rtlCol="0">
            <a:spAutoFit/>
          </a:bodyPr>
          <a:lstStyle/>
          <a:p>
            <a:pPr marL="285750" indent="-285750">
              <a:buFont typeface="Arial" panose="020B0604020202020204" pitchFamily="34" charset="0"/>
              <a:buChar char="•"/>
            </a:pPr>
            <a:r>
              <a:rPr lang="en-US" dirty="0" smtClean="0"/>
              <a:t>Average ice loss from glaciers (not counting Greenland, Antarctica): </a:t>
            </a:r>
            <a:br>
              <a:rPr lang="en-US" dirty="0" smtClean="0"/>
            </a:br>
            <a:r>
              <a:rPr lang="en-US" dirty="0" smtClean="0"/>
              <a:t>275 Gt/</a:t>
            </a:r>
            <a:r>
              <a:rPr lang="en-US" dirty="0" err="1" smtClean="0"/>
              <a:t>yr</a:t>
            </a:r>
            <a:r>
              <a:rPr lang="en-US" dirty="0" smtClean="0"/>
              <a:t> between 1971-2009</a:t>
            </a:r>
          </a:p>
          <a:p>
            <a:pPr marL="285750" indent="-285750">
              <a:buFont typeface="Arial" panose="020B0604020202020204" pitchFamily="34" charset="0"/>
              <a:buChar char="•"/>
            </a:pPr>
            <a:r>
              <a:rPr lang="en-US" dirty="0" smtClean="0"/>
              <a:t>Greenland ice sheet melting has accelerated in the recent years:</a:t>
            </a:r>
            <a:br>
              <a:rPr lang="en-US" dirty="0" smtClean="0"/>
            </a:br>
            <a:r>
              <a:rPr lang="en-US" dirty="0" smtClean="0"/>
              <a:t>154-275 Gt/</a:t>
            </a:r>
            <a:r>
              <a:rPr lang="en-US" dirty="0" err="1" smtClean="0"/>
              <a:t>yr</a:t>
            </a:r>
            <a:r>
              <a:rPr lang="en-US" dirty="0" smtClean="0"/>
              <a:t> (2002-2011)</a:t>
            </a:r>
          </a:p>
          <a:p>
            <a:pPr marL="285750" indent="-285750">
              <a:buFont typeface="Arial" panose="020B0604020202020204" pitchFamily="34" charset="0"/>
              <a:buChar char="•"/>
            </a:pPr>
            <a:r>
              <a:rPr lang="en-US" dirty="0" smtClean="0"/>
              <a:t>West Antarctica ice melt has increased over past decades:  72-221 Gt/</a:t>
            </a:r>
            <a:r>
              <a:rPr lang="en-US" dirty="0" err="1" smtClean="0"/>
              <a:t>yr</a:t>
            </a:r>
            <a:endParaRPr lang="en-US" dirty="0" smtClean="0"/>
          </a:p>
          <a:p>
            <a:pPr marL="285750" indent="-285750">
              <a:buFont typeface="Arial" panose="020B0604020202020204" pitchFamily="34" charset="0"/>
              <a:buChar char="•"/>
            </a:pPr>
            <a:r>
              <a:rPr lang="en-US" dirty="0" smtClean="0"/>
              <a:t>Arctic sea ice extend decreased between 1979-2012, especially during summer months</a:t>
            </a:r>
          </a:p>
          <a:p>
            <a:pPr marL="285750" indent="-285750">
              <a:buFont typeface="Arial" panose="020B0604020202020204" pitchFamily="34" charset="0"/>
              <a:buChar char="•"/>
            </a:pPr>
            <a:r>
              <a:rPr lang="en-US" dirty="0" smtClean="0"/>
              <a:t>Northern Hemisphere snow cover has decreased since mid  20</a:t>
            </a:r>
            <a:r>
              <a:rPr lang="en-US" baseline="30000" dirty="0" smtClean="0"/>
              <a:t>th</a:t>
            </a:r>
            <a:r>
              <a:rPr lang="en-US" dirty="0" smtClean="0"/>
              <a:t> cent. (very high confidence)</a:t>
            </a:r>
            <a:endParaRPr lang="en-US" dirty="0"/>
          </a:p>
        </p:txBody>
      </p:sp>
    </p:spTree>
    <p:extLst>
      <p:ext uri="{BB962C8B-B14F-4D97-AF65-F5344CB8AC3E}">
        <p14:creationId xmlns:p14="http://schemas.microsoft.com/office/powerpoint/2010/main" val="15015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6587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r>
              <a:rPr lang="en-US" sz="2400" b="1" dirty="0" smtClean="0"/>
              <a:t>cryosphere</a:t>
            </a:r>
            <a:endParaRPr lang="en-US" sz="2400" b="1" dirty="0"/>
          </a:p>
        </p:txBody>
      </p:sp>
      <p:pic>
        <p:nvPicPr>
          <p:cNvPr id="4" name="Picture 3"/>
          <p:cNvPicPr>
            <a:picLocks noChangeAspect="1"/>
          </p:cNvPicPr>
          <p:nvPr/>
        </p:nvPicPr>
        <p:blipFill>
          <a:blip r:embed="rId3"/>
          <a:stretch>
            <a:fillRect/>
          </a:stretch>
        </p:blipFill>
        <p:spPr>
          <a:xfrm>
            <a:off x="4267200" y="2368412"/>
            <a:ext cx="4012187" cy="4486275"/>
          </a:xfrm>
          <a:prstGeom prst="rect">
            <a:avLst/>
          </a:prstGeom>
        </p:spPr>
      </p:pic>
    </p:spTree>
    <p:extLst>
      <p:ext uri="{BB962C8B-B14F-4D97-AF65-F5344CB8AC3E}">
        <p14:creationId xmlns:p14="http://schemas.microsoft.com/office/powerpoint/2010/main" val="4087876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6587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r>
              <a:rPr lang="en-US" sz="2400" b="1" dirty="0" smtClean="0"/>
              <a:t>cryosphere</a:t>
            </a:r>
            <a:endParaRPr lang="en-US" sz="2400" b="1" dirty="0"/>
          </a:p>
        </p:txBody>
      </p:sp>
      <p:pic>
        <p:nvPicPr>
          <p:cNvPr id="5" name="Picture 4"/>
          <p:cNvPicPr>
            <a:picLocks noChangeAspect="1"/>
          </p:cNvPicPr>
          <p:nvPr/>
        </p:nvPicPr>
        <p:blipFill>
          <a:blip r:embed="rId3"/>
          <a:stretch>
            <a:fillRect/>
          </a:stretch>
        </p:blipFill>
        <p:spPr>
          <a:xfrm>
            <a:off x="332355" y="3721685"/>
            <a:ext cx="4153445" cy="2397204"/>
          </a:xfrm>
          <a:prstGeom prst="rect">
            <a:avLst/>
          </a:prstGeom>
        </p:spPr>
      </p:pic>
      <p:pic>
        <p:nvPicPr>
          <p:cNvPr id="6" name="Picture 5"/>
          <p:cNvPicPr>
            <a:picLocks noChangeAspect="1"/>
          </p:cNvPicPr>
          <p:nvPr/>
        </p:nvPicPr>
        <p:blipFill>
          <a:blip r:embed="rId4"/>
          <a:stretch>
            <a:fillRect/>
          </a:stretch>
        </p:blipFill>
        <p:spPr>
          <a:xfrm>
            <a:off x="4495739" y="3685242"/>
            <a:ext cx="4203039" cy="2445762"/>
          </a:xfrm>
          <a:prstGeom prst="rect">
            <a:avLst/>
          </a:prstGeom>
        </p:spPr>
      </p:pic>
      <p:sp>
        <p:nvSpPr>
          <p:cNvPr id="7" name="TextBox 6"/>
          <p:cNvSpPr txBox="1"/>
          <p:nvPr/>
        </p:nvSpPr>
        <p:spPr>
          <a:xfrm>
            <a:off x="863718" y="3500576"/>
            <a:ext cx="3090718" cy="369332"/>
          </a:xfrm>
          <a:prstGeom prst="rect">
            <a:avLst/>
          </a:prstGeom>
          <a:noFill/>
        </p:spPr>
        <p:txBody>
          <a:bodyPr wrap="none" rtlCol="0">
            <a:spAutoFit/>
          </a:bodyPr>
          <a:lstStyle/>
          <a:p>
            <a:r>
              <a:rPr lang="en-US" dirty="0" smtClean="0"/>
              <a:t>Greenland accumulated ice loss</a:t>
            </a:r>
            <a:endParaRPr lang="en-US" dirty="0"/>
          </a:p>
        </p:txBody>
      </p:sp>
      <p:sp>
        <p:nvSpPr>
          <p:cNvPr id="8" name="TextBox 7"/>
          <p:cNvSpPr txBox="1"/>
          <p:nvPr/>
        </p:nvSpPr>
        <p:spPr>
          <a:xfrm>
            <a:off x="5181600" y="3500576"/>
            <a:ext cx="3021789" cy="369332"/>
          </a:xfrm>
          <a:prstGeom prst="rect">
            <a:avLst/>
          </a:prstGeom>
          <a:noFill/>
        </p:spPr>
        <p:txBody>
          <a:bodyPr wrap="none" rtlCol="0">
            <a:spAutoFit/>
          </a:bodyPr>
          <a:lstStyle/>
          <a:p>
            <a:r>
              <a:rPr lang="en-US" dirty="0" smtClean="0"/>
              <a:t>Antarctica accumulated ice loss</a:t>
            </a:r>
            <a:endParaRPr lang="en-US" dirty="0"/>
          </a:p>
        </p:txBody>
      </p:sp>
    </p:spTree>
    <p:extLst>
      <p:ext uri="{BB962C8B-B14F-4D97-AF65-F5344CB8AC3E}">
        <p14:creationId xmlns:p14="http://schemas.microsoft.com/office/powerpoint/2010/main" val="4146853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pic>
        <p:nvPicPr>
          <p:cNvPr id="3" name="Picture 2"/>
          <p:cNvPicPr>
            <a:picLocks noChangeAspect="1"/>
          </p:cNvPicPr>
          <p:nvPr/>
        </p:nvPicPr>
        <p:blipFill>
          <a:blip r:embed="rId3"/>
          <a:stretch>
            <a:fillRect/>
          </a:stretch>
        </p:blipFill>
        <p:spPr>
          <a:xfrm>
            <a:off x="579783" y="3657600"/>
            <a:ext cx="2214563" cy="2971800"/>
          </a:xfrm>
          <a:prstGeom prst="rect">
            <a:avLst/>
          </a:prstGeom>
        </p:spPr>
      </p:pic>
      <p:pic>
        <p:nvPicPr>
          <p:cNvPr id="4" name="Picture 3"/>
          <p:cNvPicPr>
            <a:picLocks noChangeAspect="1"/>
          </p:cNvPicPr>
          <p:nvPr/>
        </p:nvPicPr>
        <p:blipFill>
          <a:blip r:embed="rId4"/>
          <a:stretch>
            <a:fillRect/>
          </a:stretch>
        </p:blipFill>
        <p:spPr>
          <a:xfrm>
            <a:off x="2922683" y="3657600"/>
            <a:ext cx="2349403" cy="2971799"/>
          </a:xfrm>
          <a:prstGeom prst="rect">
            <a:avLst/>
          </a:prstGeom>
        </p:spPr>
      </p:pic>
      <p:sp>
        <p:nvSpPr>
          <p:cNvPr id="7" name="TextBox 6"/>
          <p:cNvSpPr txBox="1"/>
          <p:nvPr/>
        </p:nvSpPr>
        <p:spPr>
          <a:xfrm>
            <a:off x="2743200" y="1828800"/>
            <a:ext cx="5969070" cy="2031325"/>
          </a:xfrm>
          <a:prstGeom prst="rect">
            <a:avLst/>
          </a:prstGeom>
          <a:noFill/>
        </p:spPr>
        <p:txBody>
          <a:bodyPr wrap="none" rtlCol="0">
            <a:spAutoFit/>
          </a:bodyPr>
          <a:lstStyle/>
          <a:p>
            <a:r>
              <a:rPr lang="en-US" dirty="0" smtClean="0"/>
              <a:t>The Intergovernmental Panel on Climate Change has published </a:t>
            </a:r>
          </a:p>
          <a:p>
            <a:r>
              <a:rPr lang="en-US" dirty="0" smtClean="0"/>
              <a:t>5 reports every 6-7 years since 1990.</a:t>
            </a:r>
          </a:p>
          <a:p>
            <a:r>
              <a:rPr lang="en-US" dirty="0" smtClean="0"/>
              <a:t>Currently there are three working groups preparing reports:</a:t>
            </a:r>
          </a:p>
          <a:p>
            <a:pPr marL="342900" indent="-342900">
              <a:buAutoNum type="arabicParenBoth"/>
            </a:pPr>
            <a:r>
              <a:rPr lang="en-US" dirty="0" smtClean="0"/>
              <a:t>WG on the Physical Science</a:t>
            </a:r>
          </a:p>
          <a:p>
            <a:pPr marL="342900" indent="-342900">
              <a:buAutoNum type="arabicParenBoth"/>
            </a:pPr>
            <a:r>
              <a:rPr lang="en-US" dirty="0" smtClean="0"/>
              <a:t>WG on Impacts, Adaptation and Vulnerability</a:t>
            </a:r>
          </a:p>
          <a:p>
            <a:pPr marL="342900" indent="-342900">
              <a:buAutoNum type="arabicParenBoth"/>
            </a:pPr>
            <a:r>
              <a:rPr lang="en-US" dirty="0" smtClean="0"/>
              <a:t>WG on Mitigation of Climate Change</a:t>
            </a:r>
          </a:p>
          <a:p>
            <a:endParaRPr lang="en-US" dirty="0"/>
          </a:p>
        </p:txBody>
      </p:sp>
      <p:pic>
        <p:nvPicPr>
          <p:cNvPr id="1026" name="Picture 2" descr="http://d4rri9bdfuube.cloudfront.net/assets/images/book/large/9781/1076/97811076548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423" y="3667539"/>
            <a:ext cx="2763773"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22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7" name="TextBox 6"/>
          <p:cNvSpPr txBox="1"/>
          <p:nvPr/>
        </p:nvSpPr>
        <p:spPr>
          <a:xfrm>
            <a:off x="457200" y="3505200"/>
            <a:ext cx="6877908" cy="2554545"/>
          </a:xfrm>
          <a:prstGeom prst="rect">
            <a:avLst/>
          </a:prstGeom>
          <a:noFill/>
        </p:spPr>
        <p:txBody>
          <a:bodyPr wrap="none" rtlCol="0">
            <a:spAutoFit/>
          </a:bodyPr>
          <a:lstStyle/>
          <a:p>
            <a:endParaRPr lang="en-US" sz="2000" dirty="0" smtClean="0"/>
          </a:p>
          <a:p>
            <a:pPr marL="342900" indent="-342900">
              <a:buFont typeface="Arial" panose="020B0604020202020204" pitchFamily="34" charset="0"/>
              <a:buChar char="•"/>
            </a:pPr>
            <a:r>
              <a:rPr lang="en-US" sz="2000" dirty="0" smtClean="0"/>
              <a:t>The full reports include a summary for policymakers:</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A short narrative with the most important conclusions from </a:t>
            </a:r>
            <a:br>
              <a:rPr lang="en-US" sz="2000" dirty="0" smtClean="0"/>
            </a:br>
            <a:r>
              <a:rPr lang="en-US" sz="2000" dirty="0" smtClean="0"/>
              <a:t>the report’s chapters.</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smtClean="0"/>
              <a:t>Important results are reported with a statement </a:t>
            </a:r>
            <a:br>
              <a:rPr lang="en-US" sz="2000" dirty="0" smtClean="0"/>
            </a:br>
            <a:r>
              <a:rPr lang="en-US" sz="2000" dirty="0" smtClean="0"/>
              <a:t>of confidence or uncertainty</a:t>
            </a:r>
          </a:p>
        </p:txBody>
      </p:sp>
      <p:pic>
        <p:nvPicPr>
          <p:cNvPr id="5" name="Picture 4"/>
          <p:cNvPicPr>
            <a:picLocks noChangeAspect="1"/>
          </p:cNvPicPr>
          <p:nvPr/>
        </p:nvPicPr>
        <p:blipFill>
          <a:blip r:embed="rId3"/>
          <a:stretch>
            <a:fillRect/>
          </a:stretch>
        </p:blipFill>
        <p:spPr>
          <a:xfrm>
            <a:off x="457200" y="1649895"/>
            <a:ext cx="2549965" cy="1875183"/>
          </a:xfrm>
          <a:prstGeom prst="rect">
            <a:avLst/>
          </a:prstGeom>
        </p:spPr>
      </p:pic>
    </p:spTree>
    <p:extLst>
      <p:ext uri="{BB962C8B-B14F-4D97-AF65-F5344CB8AC3E}">
        <p14:creationId xmlns:p14="http://schemas.microsoft.com/office/powerpoint/2010/main" val="118881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pic>
        <p:nvPicPr>
          <p:cNvPr id="2050" name="Picture 2" descr="http://www.ipcc.ch/report/graphics/images/Assessment%20Reports/AR5%20-%20WG1/Technical%20Summary/FigBoxT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676400"/>
            <a:ext cx="5791199" cy="3062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2791" y="4948710"/>
            <a:ext cx="8362226" cy="1569660"/>
          </a:xfrm>
          <a:prstGeom prst="rect">
            <a:avLst/>
          </a:prstGeom>
          <a:noFill/>
        </p:spPr>
        <p:txBody>
          <a:bodyPr wrap="none" rtlCol="0">
            <a:spAutoFit/>
          </a:bodyPr>
          <a:lstStyle/>
          <a:p>
            <a:r>
              <a:rPr lang="en-US" sz="2400" b="1" dirty="0" smtClean="0"/>
              <a:t>Terms used to describe confidence: </a:t>
            </a:r>
            <a:r>
              <a:rPr lang="en-US" sz="2400" dirty="0" smtClean="0"/>
              <a:t/>
            </a:r>
            <a:br>
              <a:rPr lang="en-US" sz="2400" dirty="0" smtClean="0"/>
            </a:br>
            <a:r>
              <a:rPr lang="en-US" sz="2400" dirty="0" smtClean="0"/>
              <a:t>‘</a:t>
            </a:r>
            <a:r>
              <a:rPr lang="en-US" sz="2400" dirty="0" smtClean="0">
                <a:solidFill>
                  <a:srgbClr val="0070C0"/>
                </a:solidFill>
              </a:rPr>
              <a:t>very low</a:t>
            </a:r>
            <a:r>
              <a:rPr lang="en-US" sz="2400" dirty="0" smtClean="0"/>
              <a:t>’ to ‘</a:t>
            </a:r>
            <a:r>
              <a:rPr lang="en-US" sz="2400" dirty="0" smtClean="0">
                <a:solidFill>
                  <a:srgbClr val="FF0000"/>
                </a:solidFill>
              </a:rPr>
              <a:t>very high</a:t>
            </a:r>
            <a:r>
              <a:rPr lang="en-US" sz="2400" dirty="0" smtClean="0"/>
              <a:t>’</a:t>
            </a:r>
          </a:p>
          <a:p>
            <a:r>
              <a:rPr lang="en-US" sz="2400" dirty="0" smtClean="0"/>
              <a:t>‘</a:t>
            </a:r>
            <a:r>
              <a:rPr lang="en-US" sz="2400" dirty="0" smtClean="0">
                <a:solidFill>
                  <a:srgbClr val="0070C0"/>
                </a:solidFill>
              </a:rPr>
              <a:t>exceptionally unlikely</a:t>
            </a:r>
            <a:r>
              <a:rPr lang="en-US" sz="2400" dirty="0" smtClean="0"/>
              <a:t>’ to ‘</a:t>
            </a:r>
            <a:r>
              <a:rPr lang="en-US" sz="2400" dirty="0" smtClean="0">
                <a:solidFill>
                  <a:srgbClr val="FF0000"/>
                </a:solidFill>
              </a:rPr>
              <a:t>virtually certain</a:t>
            </a:r>
            <a:r>
              <a:rPr lang="en-US" sz="2400" dirty="0" smtClean="0"/>
              <a:t>’</a:t>
            </a:r>
          </a:p>
          <a:p>
            <a:r>
              <a:rPr lang="en-US" sz="2400" dirty="0"/>
              <a:t> </a:t>
            </a:r>
            <a:r>
              <a:rPr lang="en-US" sz="2400" dirty="0" smtClean="0"/>
              <a:t>other terms are used to express uncertainty e.g. ‘</a:t>
            </a:r>
            <a:r>
              <a:rPr lang="en-US" sz="2400" dirty="0" smtClean="0">
                <a:solidFill>
                  <a:srgbClr val="00B050"/>
                </a:solidFill>
              </a:rPr>
              <a:t>as likely as not</a:t>
            </a:r>
            <a:r>
              <a:rPr lang="en-US" sz="2400" dirty="0" smtClean="0"/>
              <a:t>’</a:t>
            </a:r>
            <a:endParaRPr lang="en-US" sz="2400" dirty="0"/>
          </a:p>
        </p:txBody>
      </p:sp>
    </p:spTree>
    <p:extLst>
      <p:ext uri="{BB962C8B-B14F-4D97-AF65-F5344CB8AC3E}">
        <p14:creationId xmlns:p14="http://schemas.microsoft.com/office/powerpoint/2010/main" val="123249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9" y="1600200"/>
            <a:ext cx="4499693" cy="1846659"/>
          </a:xfrm>
          <a:prstGeom prst="rect">
            <a:avLst/>
          </a:prstGeom>
          <a:noFill/>
        </p:spPr>
        <p:txBody>
          <a:bodyPr wrap="none" rtlCol="0">
            <a:spAutoFit/>
          </a:bodyPr>
          <a:lstStyle/>
          <a:p>
            <a:r>
              <a:rPr lang="en-US" dirty="0" smtClean="0"/>
              <a:t/>
            </a:r>
            <a:br>
              <a:rPr lang="en-US" dirty="0" smtClean="0"/>
            </a:br>
            <a:r>
              <a:rPr lang="en-US" sz="2400" dirty="0" smtClean="0"/>
              <a:t>Major conclusions regarding </a:t>
            </a:r>
          </a:p>
          <a:p>
            <a:r>
              <a:rPr lang="en-US" sz="2400" dirty="0" smtClean="0"/>
              <a:t>observed climate trends in </a:t>
            </a:r>
            <a:br>
              <a:rPr lang="en-US" sz="2400" dirty="0" smtClean="0"/>
            </a:br>
            <a:r>
              <a:rPr lang="en-US" sz="2400" b="1" dirty="0" smtClean="0"/>
              <a:t>atmosphere, ocean and snow/ice</a:t>
            </a:r>
            <a:r>
              <a:rPr lang="en-US" sz="2400" dirty="0" smtClean="0"/>
              <a:t>:</a:t>
            </a:r>
          </a:p>
          <a:p>
            <a:endParaRPr lang="en-US" sz="2400" dirty="0"/>
          </a:p>
        </p:txBody>
      </p:sp>
      <p:sp>
        <p:nvSpPr>
          <p:cNvPr id="5" name="TextBox 4"/>
          <p:cNvSpPr txBox="1"/>
          <p:nvPr/>
        </p:nvSpPr>
        <p:spPr>
          <a:xfrm>
            <a:off x="533400" y="3733800"/>
            <a:ext cx="8387545"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“Warming of the climate system is unequivocal, and since the 1950s, many of the observed changes are unprecedented over decades to millennial. The atmosphere and ocean have warmed, the amounts of snow and ice have diminished, sea level has risen, and the concentrations of greenhouse gases have increased.”</a:t>
            </a:r>
          </a:p>
          <a:p>
            <a:r>
              <a:rPr lang="en-US" dirty="0" smtClean="0"/>
              <a:t> </a:t>
            </a:r>
            <a:endParaRPr lang="en-US" dirty="0"/>
          </a:p>
        </p:txBody>
      </p:sp>
    </p:spTree>
    <p:extLst>
      <p:ext uri="{BB962C8B-B14F-4D97-AF65-F5344CB8AC3E}">
        <p14:creationId xmlns:p14="http://schemas.microsoft.com/office/powerpoint/2010/main" val="417160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5825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br>
              <a:rPr lang="en-US" sz="2400" dirty="0" smtClean="0"/>
            </a:br>
            <a:r>
              <a:rPr lang="en-US" sz="2400" b="1" dirty="0" smtClean="0"/>
              <a:t>atmosphere</a:t>
            </a:r>
            <a:endParaRPr lang="en-US" sz="2400" b="1" dirty="0"/>
          </a:p>
        </p:txBody>
      </p:sp>
      <p:sp>
        <p:nvSpPr>
          <p:cNvPr id="5" name="TextBox 4"/>
          <p:cNvSpPr txBox="1"/>
          <p:nvPr/>
        </p:nvSpPr>
        <p:spPr>
          <a:xfrm>
            <a:off x="454427" y="3534728"/>
            <a:ext cx="8387545"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Globally averaged surface temperature: linear trend 1880-2012 is  0.85K </a:t>
            </a:r>
            <a:br>
              <a:rPr lang="en-US" dirty="0" smtClean="0"/>
            </a:br>
            <a:r>
              <a:rPr lang="en-US" dirty="0" smtClean="0"/>
              <a:t>(confidence range [0.65-1.06K], units are kelvin)*</a:t>
            </a:r>
            <a:endParaRPr lang="en-US" dirty="0"/>
          </a:p>
          <a:p>
            <a:pPr marL="285750" indent="-285750">
              <a:buFont typeface="Arial" panose="020B0604020202020204" pitchFamily="34" charset="0"/>
              <a:buChar char="•"/>
            </a:pPr>
            <a:r>
              <a:rPr lang="en-US" dirty="0" smtClean="0"/>
              <a:t>Virtually certain that the troposphere has warmed since mid-20</a:t>
            </a:r>
            <a:r>
              <a:rPr lang="en-US" baseline="30000" dirty="0" smtClean="0"/>
              <a:t>th</a:t>
            </a:r>
            <a:r>
              <a:rPr lang="en-US" dirty="0" smtClean="0"/>
              <a:t> century, but highest confidence is limited to the well observed extratropical Northern Hemisphere</a:t>
            </a:r>
          </a:p>
          <a:p>
            <a:pPr marL="285750" indent="-285750">
              <a:buFont typeface="Arial" panose="020B0604020202020204" pitchFamily="34" charset="0"/>
              <a:buChar char="•"/>
            </a:pPr>
            <a:r>
              <a:rPr lang="en-US" dirty="0" smtClean="0"/>
              <a:t>Precipitation over Northern Hemisphere mid-latitudes has increased:</a:t>
            </a:r>
          </a:p>
          <a:p>
            <a:pPr marL="742950" lvl="1" indent="-285750">
              <a:buFont typeface="Arial" panose="020B0604020202020204" pitchFamily="34" charset="0"/>
              <a:buChar char="•"/>
            </a:pPr>
            <a:r>
              <a:rPr lang="en-US" dirty="0" smtClean="0"/>
              <a:t>since 1951with high confidence (since 1901with low confidence)</a:t>
            </a:r>
            <a:r>
              <a:rPr lang="en-US" dirty="0"/>
              <a:t/>
            </a:r>
            <a:br>
              <a:rPr lang="en-US" dirty="0"/>
            </a:br>
            <a:r>
              <a:rPr lang="en-US" dirty="0" smtClean="0"/>
              <a:t>(other regions low confidence in trends)</a:t>
            </a:r>
          </a:p>
          <a:p>
            <a:pPr marL="285750" indent="-285750">
              <a:buFont typeface="Arial" panose="020B0604020202020204" pitchFamily="34" charset="0"/>
              <a:buChar char="•"/>
            </a:pPr>
            <a:r>
              <a:rPr lang="en-US" dirty="0" smtClean="0"/>
              <a:t>Likely that heat waves have increased in Europe, Asia, Australia since 1950</a:t>
            </a:r>
          </a:p>
          <a:p>
            <a:pPr marL="285750" indent="-285750">
              <a:buFont typeface="Arial" panose="020B0604020202020204" pitchFamily="34" charset="0"/>
              <a:buChar char="•"/>
            </a:pPr>
            <a:r>
              <a:rPr lang="en-US" dirty="0" smtClean="0"/>
              <a:t>Many land regions see an increase in heavy precipitation events</a:t>
            </a:r>
          </a:p>
        </p:txBody>
      </p:sp>
      <p:sp>
        <p:nvSpPr>
          <p:cNvPr id="4" name="Rectangle 3"/>
          <p:cNvSpPr/>
          <p:nvPr/>
        </p:nvSpPr>
        <p:spPr>
          <a:xfrm>
            <a:off x="437862" y="6248400"/>
            <a:ext cx="8248938" cy="646331"/>
          </a:xfrm>
          <a:prstGeom prst="rect">
            <a:avLst/>
          </a:prstGeom>
        </p:spPr>
        <p:txBody>
          <a:bodyPr wrap="square">
            <a:spAutoFit/>
          </a:bodyPr>
          <a:lstStyle/>
          <a:p>
            <a:r>
              <a:rPr lang="en-US" dirty="0" smtClean="0"/>
              <a:t>*The report has this cautionary statement included: </a:t>
            </a:r>
            <a:r>
              <a:rPr lang="en-US" dirty="0" err="1" smtClean="0"/>
              <a:t>Interannual</a:t>
            </a:r>
            <a:r>
              <a:rPr lang="en-US" dirty="0" smtClean="0"/>
              <a:t> </a:t>
            </a:r>
            <a:r>
              <a:rPr lang="en-US" dirty="0"/>
              <a:t>and decadal variability makes trend estimates on short records very sensitive to start and end dates.)</a:t>
            </a:r>
          </a:p>
        </p:txBody>
      </p:sp>
    </p:spTree>
    <p:extLst>
      <p:ext uri="{BB962C8B-B14F-4D97-AF65-F5344CB8AC3E}">
        <p14:creationId xmlns:p14="http://schemas.microsoft.com/office/powerpoint/2010/main" val="4187966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pic>
        <p:nvPicPr>
          <p:cNvPr id="7" name="Picture 6"/>
          <p:cNvPicPr>
            <a:picLocks noChangeAspect="1"/>
          </p:cNvPicPr>
          <p:nvPr/>
        </p:nvPicPr>
        <p:blipFill>
          <a:blip r:embed="rId3"/>
          <a:stretch>
            <a:fillRect/>
          </a:stretch>
        </p:blipFill>
        <p:spPr>
          <a:xfrm>
            <a:off x="2403247" y="1676400"/>
            <a:ext cx="4489906" cy="4957762"/>
          </a:xfrm>
          <a:prstGeom prst="rect">
            <a:avLst/>
          </a:prstGeom>
        </p:spPr>
      </p:pic>
    </p:spTree>
    <p:extLst>
      <p:ext uri="{BB962C8B-B14F-4D97-AF65-F5344CB8AC3E}">
        <p14:creationId xmlns:p14="http://schemas.microsoft.com/office/powerpoint/2010/main" val="2055153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pic>
        <p:nvPicPr>
          <p:cNvPr id="6" name="Picture 5"/>
          <p:cNvPicPr>
            <a:picLocks noChangeAspect="1"/>
          </p:cNvPicPr>
          <p:nvPr/>
        </p:nvPicPr>
        <p:blipFill>
          <a:blip r:embed="rId3"/>
          <a:stretch>
            <a:fillRect/>
          </a:stretch>
        </p:blipFill>
        <p:spPr>
          <a:xfrm>
            <a:off x="533400" y="1676400"/>
            <a:ext cx="8458200" cy="3889831"/>
          </a:xfrm>
          <a:prstGeom prst="rect">
            <a:avLst/>
          </a:prstGeom>
        </p:spPr>
      </p:pic>
    </p:spTree>
    <p:extLst>
      <p:ext uri="{BB962C8B-B14F-4D97-AF65-F5344CB8AC3E}">
        <p14:creationId xmlns:p14="http://schemas.microsoft.com/office/powerpoint/2010/main" val="566128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IPCC reports: </a:t>
            </a:r>
            <a:br>
              <a:rPr lang="en-US" dirty="0" smtClean="0"/>
            </a:br>
            <a:r>
              <a:rPr lang="en-US" dirty="0" smtClean="0"/>
              <a:t>Summary for Policymakers (SPM)</a:t>
            </a:r>
            <a:endParaRPr lang="en-US" dirty="0"/>
          </a:p>
        </p:txBody>
      </p:sp>
      <p:sp>
        <p:nvSpPr>
          <p:cNvPr id="3" name="TextBox 2"/>
          <p:cNvSpPr txBox="1"/>
          <p:nvPr/>
        </p:nvSpPr>
        <p:spPr>
          <a:xfrm>
            <a:off x="2409078" y="1600200"/>
            <a:ext cx="6658721" cy="1107996"/>
          </a:xfrm>
          <a:prstGeom prst="rect">
            <a:avLst/>
          </a:prstGeom>
          <a:noFill/>
        </p:spPr>
        <p:txBody>
          <a:bodyPr wrap="square" rtlCol="0">
            <a:spAutoFit/>
          </a:bodyPr>
          <a:lstStyle/>
          <a:p>
            <a:r>
              <a:rPr lang="en-US" dirty="0" smtClean="0"/>
              <a:t/>
            </a:r>
            <a:br>
              <a:rPr lang="en-US" dirty="0" smtClean="0"/>
            </a:br>
            <a:r>
              <a:rPr lang="en-US" sz="2400" dirty="0" smtClean="0"/>
              <a:t>Major conclusions: observed climate trends in the </a:t>
            </a:r>
            <a:r>
              <a:rPr lang="en-US" sz="2400" b="1" dirty="0" smtClean="0"/>
              <a:t>ocean</a:t>
            </a:r>
            <a:endParaRPr lang="en-US" sz="2400" b="1" dirty="0"/>
          </a:p>
        </p:txBody>
      </p:sp>
      <p:pic>
        <p:nvPicPr>
          <p:cNvPr id="6" name="Picture 5"/>
          <p:cNvPicPr>
            <a:picLocks noChangeAspect="1"/>
          </p:cNvPicPr>
          <p:nvPr/>
        </p:nvPicPr>
        <p:blipFill>
          <a:blip r:embed="rId3"/>
          <a:stretch>
            <a:fillRect/>
          </a:stretch>
        </p:blipFill>
        <p:spPr>
          <a:xfrm>
            <a:off x="579783" y="3657600"/>
            <a:ext cx="8252751" cy="1162681"/>
          </a:xfrm>
          <a:prstGeom prst="rect">
            <a:avLst/>
          </a:prstGeom>
        </p:spPr>
      </p:pic>
      <p:sp>
        <p:nvSpPr>
          <p:cNvPr id="7" name="TextBox 6"/>
          <p:cNvSpPr txBox="1"/>
          <p:nvPr/>
        </p:nvSpPr>
        <p:spPr>
          <a:xfrm>
            <a:off x="464153" y="5105400"/>
            <a:ext cx="8368381"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It is likely that the ocean warmed also in the deeper layers 700-2000m </a:t>
            </a:r>
            <a:br>
              <a:rPr lang="en-US" sz="2000" dirty="0" smtClean="0"/>
            </a:br>
            <a:r>
              <a:rPr lang="en-US" sz="2000" dirty="0" smtClean="0"/>
              <a:t>(between years 1957-2009)</a:t>
            </a:r>
          </a:p>
          <a:p>
            <a:pPr marL="342900" indent="-342900">
              <a:buFont typeface="Arial" panose="020B0604020202020204" pitchFamily="34" charset="0"/>
              <a:buChar char="•"/>
            </a:pPr>
            <a:r>
              <a:rPr lang="en-US" sz="2000" dirty="0" smtClean="0"/>
              <a:t>Regions with high salinity (subtropical gyres) have become more saline, while </a:t>
            </a:r>
            <a:br>
              <a:rPr lang="en-US" sz="2000" dirty="0" smtClean="0"/>
            </a:br>
            <a:r>
              <a:rPr lang="en-US" sz="2000" dirty="0" smtClean="0"/>
              <a:t>the regions with low salinity have become less saline. </a:t>
            </a:r>
          </a:p>
          <a:p>
            <a:endParaRPr lang="en-US" sz="2000" dirty="0" smtClean="0"/>
          </a:p>
        </p:txBody>
      </p:sp>
    </p:spTree>
    <p:extLst>
      <p:ext uri="{BB962C8B-B14F-4D97-AF65-F5344CB8AC3E}">
        <p14:creationId xmlns:p14="http://schemas.microsoft.com/office/powerpoint/2010/main" val="2691432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0</TotalTime>
  <Words>539</Words>
  <Application>Microsoft Office PowerPoint</Application>
  <PresentationFormat>On-screen Show (4:3)</PresentationFormat>
  <Paragraphs>113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Symbol</vt:lpstr>
      <vt:lpstr>Tw Cen MT</vt:lpstr>
      <vt:lpstr>Wingdings</vt:lpstr>
      <vt:lpstr>Wingdings 2</vt:lpstr>
      <vt:lpstr>Student presentation</vt:lpstr>
      <vt:lpstr>Climate variability and change Introduction to the physical climate system </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lpstr>IPCC reports:  Summary for Policymakers (SPM)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2015-08-18T16:09:14Z</dcterms:created>
  <dcterms:modified xsi:type="dcterms:W3CDTF">2016-08-31T16:49:09Z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