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5"/>
  </p:notesMasterIdLst>
  <p:sldIdLst>
    <p:sldId id="256" r:id="rId5"/>
    <p:sldId id="279" r:id="rId6"/>
    <p:sldId id="257" r:id="rId7"/>
    <p:sldId id="260" r:id="rId8"/>
    <p:sldId id="258" r:id="rId9"/>
    <p:sldId id="259" r:id="rId10"/>
    <p:sldId id="261" r:id="rId11"/>
    <p:sldId id="271" r:id="rId12"/>
    <p:sldId id="282" r:id="rId13"/>
    <p:sldId id="286" r:id="rId14"/>
    <p:sldId id="264" r:id="rId15"/>
    <p:sldId id="262" r:id="rId16"/>
    <p:sldId id="284" r:id="rId17"/>
    <p:sldId id="283" r:id="rId18"/>
    <p:sldId id="281" r:id="rId19"/>
    <p:sldId id="265" r:id="rId20"/>
    <p:sldId id="266" r:id="rId21"/>
    <p:sldId id="280" r:id="rId22"/>
    <p:sldId id="267" r:id="rId23"/>
    <p:sldId id="272" r:id="rId24"/>
    <p:sldId id="285" r:id="rId25"/>
    <p:sldId id="287" r:id="rId26"/>
    <p:sldId id="275" r:id="rId27"/>
    <p:sldId id="276" r:id="rId28"/>
    <p:sldId id="277" r:id="rId29"/>
    <p:sldId id="288" r:id="rId30"/>
    <p:sldId id="289" r:id="rId31"/>
    <p:sldId id="269" r:id="rId32"/>
    <p:sldId id="278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7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054BEB1-6DC3-4687-BD59-C01239247B4A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456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>
                <a:latin typeface="Arial"/>
              </a:rPr>
              <a:t>Presentation slide for courses, classes, lectures et al. </a:t>
            </a:r>
            <a:endParaRPr/>
          </a:p>
        </p:txBody>
      </p:sp>
      <p:sp>
        <p:nvSpPr>
          <p:cNvPr id="25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3014189-4993-46FB-914F-B4D1FECCBEA5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77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  <a:cs typeface="Arial"/>
              </a:rPr>
              <a:t>Source: https://en.wikipedia.org/wiki/Visible_spectrum</a:t>
            </a:r>
            <a:br>
              <a:rPr lang="en-US">
                <a:latin typeface="Arial"/>
                <a:cs typeface="Arial"/>
              </a:rPr>
            </a:br>
            <a:endParaRPr>
              <a:latin typeface="Arial"/>
              <a:cs typeface="Arial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B504C58-C693-424B-A776-B17DB695E65A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6794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 dirty="0">
                <a:latin typeface="Arial"/>
              </a:rPr>
              <a:t>Figure from Coakley and Yang</a:t>
            </a:r>
          </a:p>
          <a:p>
            <a:endParaRPr dirty="0"/>
          </a:p>
        </p:txBody>
      </p:sp>
      <p:sp>
        <p:nvSpPr>
          <p:cNvPr id="27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9E0A26E-E27E-469F-BFF4-00A2DF6C80D7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94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dirty="0"/>
              <a:t>Figure</a:t>
            </a:r>
            <a:r>
              <a:rPr lang="en-US" baseline="0" dirty="0"/>
              <a:t> from http://missionscience.nasa.gov/ems/13_radiationbudget.html</a:t>
            </a:r>
            <a:endParaRPr dirty="0"/>
          </a:p>
        </p:txBody>
      </p:sp>
      <p:sp>
        <p:nvSpPr>
          <p:cNvPr id="26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0018F04-19F8-4B26-B310-E721FE9C2D12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5425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dirty="0"/>
              <a:t>Figure</a:t>
            </a:r>
            <a:r>
              <a:rPr lang="en-US" baseline="0" dirty="0"/>
              <a:t> from http://missionscience.nasa.gov/ems/13_radiationbudget.html</a:t>
            </a:r>
            <a:endParaRPr dirty="0"/>
          </a:p>
        </p:txBody>
      </p:sp>
      <p:sp>
        <p:nvSpPr>
          <p:cNvPr id="26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0018F04-19F8-4B26-B310-E721FE9C2D12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866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 dirty="0">
                <a:latin typeface="Arial"/>
              </a:rPr>
              <a:t>Global mean long-term average budget of SW and LW radiative</a:t>
            </a:r>
            <a:r>
              <a:rPr lang="en-US" sz="2000" strike="noStrike" baseline="0" dirty="0">
                <a:latin typeface="Arial"/>
              </a:rPr>
              <a:t> fluxes</a:t>
            </a:r>
          </a:p>
          <a:p>
            <a:endParaRPr dirty="0"/>
          </a:p>
        </p:txBody>
      </p:sp>
      <p:sp>
        <p:nvSpPr>
          <p:cNvPr id="26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0018F04-19F8-4B26-B310-E721FE9C2D12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853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latin typeface="+mn-lt"/>
              </a:rPr>
              <a:t>Global mean long-term average budget of SW and LW radiative</a:t>
            </a:r>
            <a:r>
              <a:rPr lang="en-US" sz="2000" strike="noStrike" baseline="0" dirty="0">
                <a:latin typeface="+mn-lt"/>
              </a:rPr>
              <a:t> fluxes</a:t>
            </a:r>
          </a:p>
          <a:p>
            <a:r>
              <a:rPr lang="en-US" sz="2000" strike="noStrike" dirty="0">
                <a:latin typeface="Arial"/>
              </a:rPr>
              <a:t>.</a:t>
            </a:r>
            <a:endParaRPr dirty="0"/>
          </a:p>
        </p:txBody>
      </p:sp>
      <p:sp>
        <p:nvSpPr>
          <p:cNvPr id="27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3DAD1B5-D2E1-4E33-9D58-DDD7E351DAC7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059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>
                <a:latin typeface="Arial"/>
              </a:rPr>
              <a:t>Introductory notes.</a:t>
            </a:r>
            <a:endParaRPr/>
          </a:p>
        </p:txBody>
      </p:sp>
      <p:sp>
        <p:nvSpPr>
          <p:cNvPr id="27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2793C80-5F1C-47CC-B1B7-E05E34ACF37F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0180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>
                <a:latin typeface="Arial"/>
              </a:rPr>
              <a:t>Introductory notes.</a:t>
            </a:r>
            <a:endParaRPr/>
          </a:p>
        </p:txBody>
      </p:sp>
      <p:sp>
        <p:nvSpPr>
          <p:cNvPr id="27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D0D477B-6FA9-4200-B04B-DD6C047C2D00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5889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 dirty="0">
                <a:latin typeface="Arial"/>
              </a:rPr>
              <a:t>Figure from </a:t>
            </a:r>
            <a:r>
              <a:rPr lang="en-US" sz="2000" strike="noStrike" dirty="0" err="1">
                <a:latin typeface="Arial"/>
              </a:rPr>
              <a:t>Neelin</a:t>
            </a:r>
            <a:r>
              <a:rPr lang="en-US" sz="2000" strike="noStrike" dirty="0">
                <a:latin typeface="Arial"/>
              </a:rPr>
              <a:t> (2011)</a:t>
            </a:r>
          </a:p>
          <a:p>
            <a:endParaRPr lang="en-US" sz="2000" strike="noStrike" dirty="0">
              <a:latin typeface="Arial"/>
            </a:endParaRPr>
          </a:p>
          <a:p>
            <a:endParaRPr dirty="0"/>
          </a:p>
        </p:txBody>
      </p:sp>
      <p:sp>
        <p:nvSpPr>
          <p:cNvPr id="27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9E0A26E-E27E-469F-BFF4-00A2DF6C80D7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773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>
                <a:latin typeface="Arial"/>
              </a:rPr>
              <a:t>Introductory notes.</a:t>
            </a:r>
            <a:endParaRPr/>
          </a:p>
        </p:txBody>
      </p:sp>
      <p:sp>
        <p:nvSpPr>
          <p:cNvPr id="27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B504C58-C693-424B-A776-B17DB695E65A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083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>
                <a:latin typeface="Arial"/>
              </a:rPr>
              <a:t>Presentation slide for courses, classes, lectures et al. </a:t>
            </a:r>
            <a:endParaRPr/>
          </a:p>
        </p:txBody>
      </p:sp>
      <p:sp>
        <p:nvSpPr>
          <p:cNvPr id="25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3014189-4993-46FB-914F-B4D1FECCBEA5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2323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>
                <a:latin typeface="Arial"/>
              </a:rPr>
              <a:t>Introductory notes.</a:t>
            </a:r>
            <a:endParaRPr/>
          </a:p>
        </p:txBody>
      </p:sp>
      <p:sp>
        <p:nvSpPr>
          <p:cNvPr id="27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B504C58-C693-424B-A776-B17DB695E65A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0071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latin typeface="+mn-lt"/>
              </a:rPr>
              <a:t>Global mean long-term average budget of SW and LW radiative</a:t>
            </a:r>
            <a:r>
              <a:rPr lang="en-US" sz="2000" strike="noStrike" baseline="0" dirty="0">
                <a:latin typeface="+mn-lt"/>
              </a:rPr>
              <a:t> fluxes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baseline="0" dirty="0">
                <a:latin typeface="Arial"/>
                <a:cs typeface="Arial"/>
              </a:rPr>
              <a:t/>
            </a:r>
            <a:br>
              <a:rPr lang="en-US" sz="2000" strike="noStrike" baseline="0" dirty="0">
                <a:latin typeface="Arial"/>
                <a:cs typeface="Arial"/>
              </a:rPr>
            </a:br>
            <a:endParaRPr lang="en-US" sz="2000" strike="noStrike" baseline="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baseline="0" dirty="0">
                <a:latin typeface="+mn-lt"/>
                <a:cs typeface="Arial"/>
              </a:rPr>
              <a:t>Class activity: Draw a zonally averaged profile of incoming and outgoing long-wave radiation. </a:t>
            </a:r>
            <a:br>
              <a:rPr lang="en-US" sz="2000" strike="noStrike" baseline="0" dirty="0">
                <a:latin typeface="+mn-lt"/>
                <a:cs typeface="Arial"/>
              </a:rPr>
            </a:br>
            <a:endParaRPr lang="en-US" sz="2000" strike="noStrike" baseline="0" dirty="0">
              <a:latin typeface="+mn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baseline="0" dirty="0">
                <a:latin typeface="+mn-lt"/>
                <a:cs typeface="Arial"/>
              </a:rPr>
              <a:t>At which latitudes is a net gain of energy? At which latitude is a net loss of energy, and where are outgoing and incoming radiation balanced? </a:t>
            </a:r>
            <a:br>
              <a:rPr lang="en-US" sz="2000" strike="noStrike" baseline="0" dirty="0">
                <a:latin typeface="+mn-lt"/>
                <a:cs typeface="Arial"/>
              </a:rPr>
            </a:br>
            <a:endParaRPr lang="en-US" sz="2000" strike="noStrike" baseline="0" dirty="0">
              <a:latin typeface="+mn-lt"/>
              <a:cs typeface="Arial"/>
            </a:endParaRPr>
          </a:p>
          <a:p>
            <a:r>
              <a:rPr lang="en-US" sz="2000" strike="noStrike" dirty="0">
                <a:latin typeface="Arial"/>
              </a:rPr>
              <a:t>.</a:t>
            </a:r>
            <a:endParaRPr dirty="0"/>
          </a:p>
        </p:txBody>
      </p:sp>
      <p:sp>
        <p:nvSpPr>
          <p:cNvPr id="27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3DAD1B5-D2E1-4E33-9D58-DDD7E351DAC7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3881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latin typeface="+mn-lt"/>
              </a:rPr>
              <a:t>Global mean long-term average budget of SW and LW radiative</a:t>
            </a:r>
            <a:r>
              <a:rPr lang="en-US" sz="2000" strike="noStrike" baseline="0" dirty="0">
                <a:latin typeface="+mn-lt"/>
              </a:rPr>
              <a:t> fluxes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baseline="0" dirty="0">
                <a:latin typeface="Arial"/>
                <a:cs typeface="Arial"/>
              </a:rPr>
              <a:t/>
            </a:r>
            <a:br>
              <a:rPr lang="en-US" sz="2000" strike="noStrike" baseline="0" dirty="0">
                <a:latin typeface="Arial"/>
                <a:cs typeface="Arial"/>
              </a:rPr>
            </a:br>
            <a:endParaRPr lang="en-US" sz="2000" strike="noStrike" baseline="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baseline="0" dirty="0">
                <a:latin typeface="+mn-lt"/>
                <a:cs typeface="Arial"/>
              </a:rPr>
              <a:t>Class activity: Draw a zonally averaged profile of incoming and outgoing long-wave radiation. </a:t>
            </a:r>
            <a:br>
              <a:rPr lang="en-US" sz="2000" strike="noStrike" baseline="0" dirty="0">
                <a:latin typeface="+mn-lt"/>
                <a:cs typeface="Arial"/>
              </a:rPr>
            </a:br>
            <a:endParaRPr lang="en-US" sz="2000" strike="noStrike" baseline="0" dirty="0">
              <a:latin typeface="+mn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baseline="0" dirty="0">
                <a:latin typeface="+mn-lt"/>
                <a:cs typeface="Arial"/>
              </a:rPr>
              <a:t>At which latitudes is a net gain of energy? At which latitude is a net loss of energy, and where are outgoing and incoming radiation balanced? </a:t>
            </a:r>
            <a:br>
              <a:rPr lang="en-US" sz="2000" strike="noStrike" baseline="0" dirty="0">
                <a:latin typeface="+mn-lt"/>
                <a:cs typeface="Arial"/>
              </a:rPr>
            </a:br>
            <a:endParaRPr lang="en-US" sz="2000" strike="noStrike" baseline="0" dirty="0">
              <a:latin typeface="+mn-lt"/>
              <a:cs typeface="Arial"/>
            </a:endParaRPr>
          </a:p>
          <a:p>
            <a:r>
              <a:rPr lang="en-US" sz="2000" strike="noStrike" dirty="0">
                <a:latin typeface="Arial"/>
              </a:rPr>
              <a:t>.</a:t>
            </a:r>
            <a:endParaRPr dirty="0"/>
          </a:p>
        </p:txBody>
      </p:sp>
      <p:sp>
        <p:nvSpPr>
          <p:cNvPr id="27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3DAD1B5-D2E1-4E33-9D58-DDD7E351DAC7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6789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>
                <a:latin typeface="Arial"/>
                <a:cs typeface="Arial"/>
              </a:rPr>
              <a:t>From Peixoto and Oort</a:t>
            </a:r>
            <a:br>
              <a:rPr lang="en-US" sz="2000" strike="noStrike">
                <a:latin typeface="Arial"/>
                <a:cs typeface="Arial"/>
              </a:rPr>
            </a:br>
            <a:endParaRPr/>
          </a:p>
        </p:txBody>
      </p:sp>
      <p:sp>
        <p:nvSpPr>
          <p:cNvPr id="27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B504C58-C693-424B-A776-B17DB695E65A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5932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>
                <a:latin typeface="Arial"/>
                <a:cs typeface="Arial"/>
              </a:rPr>
              <a:t>From Peixoto and Oort</a:t>
            </a:r>
            <a:endParaRPr/>
          </a:p>
        </p:txBody>
      </p:sp>
      <p:sp>
        <p:nvSpPr>
          <p:cNvPr id="27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B504C58-C693-424B-A776-B17DB695E65A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1018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>
                <a:latin typeface="Arial"/>
                <a:cs typeface="Arial"/>
              </a:rPr>
              <a:t>From Peixoto and Oort</a:t>
            </a:r>
            <a:endParaRPr/>
          </a:p>
        </p:txBody>
      </p:sp>
      <p:sp>
        <p:nvSpPr>
          <p:cNvPr id="27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B504C58-C693-424B-A776-B17DB695E65A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660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 dirty="0" smtClean="0">
                <a:latin typeface="Arial"/>
                <a:cs typeface="Arial"/>
              </a:rPr>
              <a:t>From Frierson</a:t>
            </a:r>
            <a:r>
              <a:rPr lang="en-US" sz="2000" strike="noStrike" baseline="0" dirty="0" smtClean="0">
                <a:latin typeface="Arial"/>
                <a:cs typeface="Arial"/>
              </a:rPr>
              <a:t> et al. 2013, based on latest satellite observations from CERES.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Zonal average TOA net downward radiation in the Northern Hemisphere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Southern Hemisphere from CERES EBAF, 2001–2010</a:t>
            </a:r>
            <a:endParaRPr dirty="0"/>
          </a:p>
        </p:txBody>
      </p:sp>
      <p:sp>
        <p:nvSpPr>
          <p:cNvPr id="27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B504C58-C693-424B-A776-B17DB695E65A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4787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 dirty="0" smtClean="0">
                <a:latin typeface="Arial"/>
                <a:cs typeface="Arial"/>
              </a:rPr>
              <a:t>From Frierson</a:t>
            </a:r>
            <a:r>
              <a:rPr lang="en-US" sz="2000" strike="noStrike" baseline="0" dirty="0" smtClean="0">
                <a:latin typeface="Arial"/>
                <a:cs typeface="Arial"/>
              </a:rPr>
              <a:t> et al. 2013, based on latest satellite observations from CERES.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Zonal average TOA net downward radiation in the Northern Hemisphere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Southern Hemisphere from CERES EBAF, 2001–2010</a:t>
            </a:r>
            <a:endParaRPr dirty="0"/>
          </a:p>
        </p:txBody>
      </p:sp>
      <p:sp>
        <p:nvSpPr>
          <p:cNvPr id="27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B504C58-C693-424B-A776-B17DB695E65A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208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 dirty="0" smtClean="0">
                <a:latin typeface="Arial"/>
              </a:rPr>
              <a:t>Note: this slide is reminding us that our climate system is variable</a:t>
            </a:r>
            <a:r>
              <a:rPr lang="en-US" sz="2000" strike="noStrike" baseline="0" dirty="0" smtClean="0">
                <a:latin typeface="Arial"/>
              </a:rPr>
              <a:t> and individual seasons can have great deviations from a balanced radiative energy budget.</a:t>
            </a:r>
            <a:endParaRPr dirty="0"/>
          </a:p>
        </p:txBody>
      </p:sp>
      <p:sp>
        <p:nvSpPr>
          <p:cNvPr id="28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B66F1B4-E047-46EF-9D15-FAB8C911DA81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53088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>
                <a:latin typeface="Arial"/>
              </a:rPr>
              <a:t>Introductory notes.</a:t>
            </a:r>
            <a:endParaRPr/>
          </a:p>
        </p:txBody>
      </p:sp>
      <p:sp>
        <p:nvSpPr>
          <p:cNvPr id="28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4A5B982-D090-4E89-9F82-E9132B124BF4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10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dirty="0"/>
              <a:t>Note: See scanned PDF version</a:t>
            </a:r>
            <a:r>
              <a:rPr lang="en-US" baseline="0" dirty="0"/>
              <a:t> of the chapters for further reading. </a:t>
            </a:r>
            <a:endParaRPr dirty="0"/>
          </a:p>
        </p:txBody>
      </p:sp>
      <p:sp>
        <p:nvSpPr>
          <p:cNvPr id="25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FFD4F77-C695-4EAE-9EFC-50836273D692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38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>
                <a:latin typeface="Arial"/>
              </a:rPr>
              <a:t>Introductory notes.</a:t>
            </a:r>
            <a:endParaRPr/>
          </a:p>
        </p:txBody>
      </p:sp>
      <p:sp>
        <p:nvSpPr>
          <p:cNvPr id="26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C74D8AE-7382-44A8-A23F-608146A10848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302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>
                <a:latin typeface="Arial"/>
              </a:rPr>
              <a:t>Objectives for instruction and expected results and/or skills developed from learning. </a:t>
            </a:r>
            <a:endParaRPr/>
          </a:p>
        </p:txBody>
      </p:sp>
      <p:sp>
        <p:nvSpPr>
          <p:cNvPr id="26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F2574AD-DBE9-44AB-A0A2-F8C07FBF180F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1200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>
                <a:latin typeface="Arial"/>
              </a:rPr>
              <a:t>Introductory notes.</a:t>
            </a:r>
            <a:endParaRPr/>
          </a:p>
        </p:txBody>
      </p:sp>
      <p:sp>
        <p:nvSpPr>
          <p:cNvPr id="26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F17240B-833F-4291-B7DB-FB1B6B99DCE5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31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 dirty="0">
                <a:latin typeface="Arial"/>
              </a:rPr>
              <a:t>Introductory notes.</a:t>
            </a:r>
            <a:r>
              <a:rPr lang="en-US" sz="1200" strike="noStrike" baseline="0" dirty="0">
                <a:latin typeface="+mn-lt"/>
              </a:rPr>
              <a:t> Solar constant -1360 W/m^2, Top of Atmosphere (TOA). Shortwave (SW)  and longwave (LW) radiation </a:t>
            </a:r>
            <a:endParaRPr dirty="0"/>
          </a:p>
        </p:txBody>
      </p:sp>
      <p:sp>
        <p:nvSpPr>
          <p:cNvPr id="26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6241D71-5DFC-46D7-8214-F50030C2C099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9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 dirty="0">
                <a:latin typeface="Arial"/>
              </a:rPr>
              <a:t>Figure</a:t>
            </a:r>
            <a:r>
              <a:rPr lang="en-US" sz="2000" strike="noStrike" baseline="0" dirty="0">
                <a:latin typeface="Arial"/>
              </a:rPr>
              <a:t> 6.1 of </a:t>
            </a:r>
            <a:r>
              <a:rPr lang="en-US" sz="2000" strike="noStrike" baseline="0" dirty="0" err="1">
                <a:latin typeface="Arial"/>
              </a:rPr>
              <a:t>Peixoto</a:t>
            </a:r>
            <a:r>
              <a:rPr lang="en-US" sz="2000" strike="noStrike" baseline="0" dirty="0">
                <a:latin typeface="Arial"/>
              </a:rPr>
              <a:t> and </a:t>
            </a:r>
            <a:r>
              <a:rPr lang="en-US" sz="2000" strike="noStrike" baseline="0" dirty="0" err="1">
                <a:latin typeface="Arial"/>
              </a:rPr>
              <a:t>Oort</a:t>
            </a:r>
            <a:endParaRPr dirty="0"/>
          </a:p>
        </p:txBody>
      </p:sp>
      <p:sp>
        <p:nvSpPr>
          <p:cNvPr id="26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F17240B-833F-4291-B7DB-FB1B6B99DCE5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25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 dirty="0">
                <a:latin typeface="Arial"/>
              </a:rPr>
              <a:t>Figure</a:t>
            </a:r>
            <a:r>
              <a:rPr lang="en-US" sz="2000" strike="noStrike" baseline="0" dirty="0">
                <a:latin typeface="Arial"/>
              </a:rPr>
              <a:t> 6.1 of </a:t>
            </a:r>
            <a:r>
              <a:rPr lang="en-US" sz="2000" strike="noStrike" baseline="0" dirty="0" err="1">
                <a:latin typeface="Arial"/>
              </a:rPr>
              <a:t>Peixoto</a:t>
            </a:r>
            <a:r>
              <a:rPr lang="en-US" sz="2000" strike="noStrike" baseline="0" dirty="0">
                <a:latin typeface="Arial"/>
              </a:rPr>
              <a:t> and </a:t>
            </a:r>
            <a:r>
              <a:rPr lang="en-US" sz="2000" strike="noStrike" baseline="0" dirty="0" err="1">
                <a:latin typeface="Arial"/>
              </a:rPr>
              <a:t>Oort</a:t>
            </a:r>
            <a:endParaRPr dirty="0"/>
          </a:p>
        </p:txBody>
      </p:sp>
      <p:sp>
        <p:nvSpPr>
          <p:cNvPr id="26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F17240B-833F-4291-B7DB-FB1B6B99DCE5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957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2362320" y="4060800"/>
            <a:ext cx="640044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642280" y="406080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2362320" y="406080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2792880" y="1752480"/>
            <a:ext cx="5538960" cy="4419360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2792880" y="1752480"/>
            <a:ext cx="5538960" cy="441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2880"/>
            <a:ext cx="8076960" cy="4033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2362320" y="406080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642280" y="406080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2362320" y="4060800"/>
            <a:ext cx="640044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2362320" y="4060800"/>
            <a:ext cx="640044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642280" y="406080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2362320" y="406080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6" name="Picture 85"/>
          <p:cNvPicPr/>
          <p:nvPr/>
        </p:nvPicPr>
        <p:blipFill>
          <a:blip r:embed="rId2"/>
          <a:stretch/>
        </p:blipFill>
        <p:spPr>
          <a:xfrm>
            <a:off x="2792880" y="1752480"/>
            <a:ext cx="5538960" cy="4419360"/>
          </a:xfrm>
          <a:prstGeom prst="rect">
            <a:avLst/>
          </a:prstGeom>
          <a:ln>
            <a:noFill/>
          </a:ln>
        </p:spPr>
      </p:pic>
      <p:pic>
        <p:nvPicPr>
          <p:cNvPr id="87" name="Picture 86"/>
          <p:cNvPicPr/>
          <p:nvPr/>
        </p:nvPicPr>
        <p:blipFill>
          <a:blip r:embed="rId2"/>
          <a:stretch/>
        </p:blipFill>
        <p:spPr>
          <a:xfrm>
            <a:off x="2792880" y="1752480"/>
            <a:ext cx="5538960" cy="441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09480" y="272880"/>
            <a:ext cx="8076960" cy="4033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362320" y="406080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642280" y="406080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2362320" y="4060800"/>
            <a:ext cx="640044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2362320" y="4060800"/>
            <a:ext cx="640044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5642280" y="406080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2362320" y="406080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9" name="Picture 128"/>
          <p:cNvPicPr/>
          <p:nvPr/>
        </p:nvPicPr>
        <p:blipFill>
          <a:blip r:embed="rId2"/>
          <a:stretch/>
        </p:blipFill>
        <p:spPr>
          <a:xfrm>
            <a:off x="2792880" y="1752480"/>
            <a:ext cx="5538960" cy="4419360"/>
          </a:xfrm>
          <a:prstGeom prst="rect">
            <a:avLst/>
          </a:prstGeom>
          <a:ln>
            <a:noFill/>
          </a:ln>
        </p:spPr>
      </p:pic>
      <p:pic>
        <p:nvPicPr>
          <p:cNvPr id="130" name="Picture 129"/>
          <p:cNvPicPr/>
          <p:nvPr/>
        </p:nvPicPr>
        <p:blipFill>
          <a:blip r:embed="rId2"/>
          <a:stretch/>
        </p:blipFill>
        <p:spPr>
          <a:xfrm>
            <a:off x="2792880" y="1752480"/>
            <a:ext cx="5538960" cy="441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609480" y="272880"/>
            <a:ext cx="8076960" cy="4033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2362320" y="406080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642280" y="406080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2362320" y="4060800"/>
            <a:ext cx="640044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2362320" y="4060800"/>
            <a:ext cx="640044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642280" y="406080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2362320" y="406080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72" name="Picture 171"/>
          <p:cNvPicPr/>
          <p:nvPr/>
        </p:nvPicPr>
        <p:blipFill>
          <a:blip r:embed="rId2"/>
          <a:stretch/>
        </p:blipFill>
        <p:spPr>
          <a:xfrm>
            <a:off x="2792880" y="1752480"/>
            <a:ext cx="5538960" cy="4419360"/>
          </a:xfrm>
          <a:prstGeom prst="rect">
            <a:avLst/>
          </a:prstGeom>
          <a:ln>
            <a:noFill/>
          </a:ln>
        </p:spPr>
      </p:pic>
      <p:pic>
        <p:nvPicPr>
          <p:cNvPr id="173" name="Picture 172"/>
          <p:cNvPicPr/>
          <p:nvPr/>
        </p:nvPicPr>
        <p:blipFill>
          <a:blip r:embed="rId2"/>
          <a:stretch/>
        </p:blipFill>
        <p:spPr>
          <a:xfrm>
            <a:off x="2792880" y="1752480"/>
            <a:ext cx="5538960" cy="441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609480" y="272880"/>
            <a:ext cx="8076960" cy="4033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2362320" y="406080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441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642280" y="406080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36232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42280" y="1752480"/>
            <a:ext cx="312336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362320" y="4060800"/>
            <a:ext cx="6400440" cy="2107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BBE3-D3AC-4830-8CE6-E5756EAD65BD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9AD8-CE59-4EBA-9D17-9AB7BB359C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1234440"/>
            <a:ext cx="9143640" cy="31968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0" y="1280160"/>
            <a:ext cx="533160" cy="2282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590400" y="1280160"/>
            <a:ext cx="8553240" cy="2282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strike="noStrike">
                <a:solidFill>
                  <a:srgbClr val="424456"/>
                </a:solidFill>
                <a:latin typeface="Tw Cen MT"/>
              </a:rPr>
              <a:t>Click to edit Master title style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dt"/>
          </p:nvPr>
        </p:nvSpPr>
        <p:spPr>
          <a:xfrm>
            <a:off x="6095880" y="6248520"/>
            <a:ext cx="266652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424456"/>
                </a:solidFill>
                <a:latin typeface="Tw Cen MT"/>
              </a:rPr>
              <a:t>8/30/15 10:59:56 PM</a:t>
            </a:r>
            <a:endParaRPr/>
          </a:p>
        </p:txBody>
      </p:sp>
      <p:sp>
        <p:nvSpPr>
          <p:cNvPr id="51" name="PlaceHolder 6"/>
          <p:cNvSpPr>
            <a:spLocks noGrp="1"/>
          </p:cNvSpPr>
          <p:nvPr>
            <p:ph type="ftr"/>
          </p:nvPr>
        </p:nvSpPr>
        <p:spPr>
          <a:xfrm>
            <a:off x="609480" y="6248160"/>
            <a:ext cx="542088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52" name="PlaceHolder 7"/>
          <p:cNvSpPr>
            <a:spLocks noGrp="1"/>
          </p:cNvSpPr>
          <p:nvPr>
            <p:ph type="sldNum"/>
          </p:nvPr>
        </p:nvSpPr>
        <p:spPr>
          <a:xfrm>
            <a:off x="0" y="1272240"/>
            <a:ext cx="533160" cy="2440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1E217A04-2134-46B1-9F1E-F2E9C5898752}" type="slidenum">
              <a:rPr lang="en-US" sz="1400" b="1" strike="noStrike">
                <a:solidFill>
                  <a:srgbClr val="FFFFFF"/>
                </a:solidFill>
                <a:latin typeface="Tw Cen MT"/>
              </a:rPr>
              <a:t>‹#›</a:t>
            </a:fld>
            <a:endParaRPr/>
          </a:p>
        </p:txBody>
      </p:sp>
      <p:sp>
        <p:nvSpPr>
          <p:cNvPr id="53" name="PlaceHolder 8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60000"/>
              <a:buFont typeface="Wingdings" charset="2"/>
              <a:buChar char="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70000"/>
              <a:buFont typeface="Wingdings 2" charset="2"/>
              <a:buChar char=""/>
            </a:pPr>
            <a:r>
              <a:rPr lang="en-US" sz="2600" strike="noStrike">
                <a:solidFill>
                  <a:srgbClr val="000000"/>
                </a:solidFill>
                <a:latin typeface="Tw Cen MT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75000"/>
              <a:buFont typeface="Wingdings" charset="2"/>
              <a:buChar char=""/>
            </a:pPr>
            <a:r>
              <a:rPr lang="en-US" sz="2300" strike="noStrike">
                <a:solidFill>
                  <a:srgbClr val="000000"/>
                </a:solidFill>
                <a:latin typeface="Tw Cen MT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75000"/>
              <a:buFont typeface="Wingdings" charset="2"/>
              <a:buChar char=""/>
            </a:pPr>
            <a:r>
              <a:rPr lang="en-US" sz="2000" strike="noStrike">
                <a:solidFill>
                  <a:srgbClr val="000000"/>
                </a:solidFill>
                <a:latin typeface="Tw Cen MT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65000"/>
              <a:buFont typeface="Wingdings" charset="2"/>
              <a:buChar char=""/>
            </a:pPr>
            <a:r>
              <a:rPr lang="en-US" sz="2000" strike="noStrike">
                <a:solidFill>
                  <a:srgbClr val="000000"/>
                </a:solidFill>
                <a:latin typeface="Tw Cen MT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1234440"/>
            <a:ext cx="9143640" cy="31968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0" y="1280160"/>
            <a:ext cx="533160" cy="2282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590400" y="1280160"/>
            <a:ext cx="8553240" cy="2282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1" name="PlaceHolder 4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strike="noStrike">
                <a:solidFill>
                  <a:srgbClr val="424456"/>
                </a:solidFill>
                <a:latin typeface="Tw Cen MT"/>
              </a:rPr>
              <a:t>Click to edit Master title style</a:t>
            </a:r>
            <a:endParaRPr/>
          </a:p>
        </p:txBody>
      </p:sp>
      <p:sp>
        <p:nvSpPr>
          <p:cNvPr id="92" name="PlaceHolder 5"/>
          <p:cNvSpPr>
            <a:spLocks noGrp="1"/>
          </p:cNvSpPr>
          <p:nvPr>
            <p:ph type="dt"/>
          </p:nvPr>
        </p:nvSpPr>
        <p:spPr>
          <a:xfrm>
            <a:off x="6095880" y="6248520"/>
            <a:ext cx="266652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424456"/>
                </a:solidFill>
                <a:latin typeface="Tw Cen MT"/>
              </a:rPr>
              <a:t>8/30/15 10:59:56 PM</a:t>
            </a:r>
            <a:endParaRPr/>
          </a:p>
        </p:txBody>
      </p:sp>
      <p:sp>
        <p:nvSpPr>
          <p:cNvPr id="93" name="PlaceHolder 6"/>
          <p:cNvSpPr>
            <a:spLocks noGrp="1"/>
          </p:cNvSpPr>
          <p:nvPr>
            <p:ph type="ftr"/>
          </p:nvPr>
        </p:nvSpPr>
        <p:spPr>
          <a:xfrm>
            <a:off x="609480" y="6248160"/>
            <a:ext cx="542088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94" name="PlaceHolder 7"/>
          <p:cNvSpPr>
            <a:spLocks noGrp="1"/>
          </p:cNvSpPr>
          <p:nvPr>
            <p:ph type="sldNum"/>
          </p:nvPr>
        </p:nvSpPr>
        <p:spPr>
          <a:xfrm>
            <a:off x="0" y="1272240"/>
            <a:ext cx="533160" cy="2440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EC5A140E-A26E-4386-80A1-C36BE918FEC2}" type="slidenum">
              <a:rPr lang="en-US" sz="1400" b="1" strike="noStrike">
                <a:solidFill>
                  <a:srgbClr val="FFFFFF"/>
                </a:solidFill>
                <a:latin typeface="Tw Cen MT"/>
              </a:rPr>
              <a:t>‹#›</a:t>
            </a:fld>
            <a:endParaRPr/>
          </a:p>
        </p:txBody>
      </p:sp>
      <p:sp>
        <p:nvSpPr>
          <p:cNvPr id="95" name="PlaceHolder 8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60000"/>
              <a:buFont typeface="Wingdings" charset="2"/>
              <a:buChar char="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70000"/>
              <a:buFont typeface="Wingdings 2" charset="2"/>
              <a:buChar char=""/>
            </a:pPr>
            <a:r>
              <a:rPr lang="en-US" sz="2600" strike="noStrike">
                <a:solidFill>
                  <a:srgbClr val="000000"/>
                </a:solidFill>
                <a:latin typeface="Tw Cen MT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75000"/>
              <a:buFont typeface="Wingdings" charset="2"/>
              <a:buChar char=""/>
            </a:pPr>
            <a:r>
              <a:rPr lang="en-US" sz="2300" strike="noStrike">
                <a:solidFill>
                  <a:srgbClr val="000000"/>
                </a:solidFill>
                <a:latin typeface="Tw Cen MT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75000"/>
              <a:buFont typeface="Wingdings" charset="2"/>
              <a:buChar char=""/>
            </a:pPr>
            <a:r>
              <a:rPr lang="en-US" sz="2000" strike="noStrike">
                <a:solidFill>
                  <a:srgbClr val="000000"/>
                </a:solidFill>
                <a:latin typeface="Tw Cen MT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65000"/>
              <a:buFont typeface="Wingdings" charset="2"/>
              <a:buChar char=""/>
            </a:pPr>
            <a:r>
              <a:rPr lang="en-US" sz="2000" strike="noStrike">
                <a:solidFill>
                  <a:srgbClr val="000000"/>
                </a:solidFill>
                <a:latin typeface="Tw Cen MT"/>
              </a:rPr>
              <a:t>Fifth level</a:t>
            </a:r>
            <a:endParaRPr/>
          </a:p>
        </p:txBody>
      </p:sp>
      <p:pic>
        <p:nvPicPr>
          <p:cNvPr id="96" name="Picture 9"/>
          <p:cNvPicPr/>
          <p:nvPr/>
        </p:nvPicPr>
        <p:blipFill>
          <a:blip r:embed="rId15"/>
          <a:stretch/>
        </p:blipFill>
        <p:spPr>
          <a:xfrm>
            <a:off x="612720" y="1755720"/>
            <a:ext cx="1614960" cy="1688040"/>
          </a:xfrm>
          <a:prstGeom prst="rect">
            <a:avLst/>
          </a:prstGeom>
          <a:ln w="50760">
            <a:solidFill>
              <a:schemeClr val="accent2"/>
            </a:solidFill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1234440"/>
            <a:ext cx="9143640" cy="31968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0" y="1280160"/>
            <a:ext cx="533160" cy="2282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3" name="CustomShape 3"/>
          <p:cNvSpPr/>
          <p:nvPr/>
        </p:nvSpPr>
        <p:spPr>
          <a:xfrm>
            <a:off x="590400" y="1280160"/>
            <a:ext cx="8553240" cy="2282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4" name="PlaceHolder 4"/>
          <p:cNvSpPr>
            <a:spLocks noGrp="1"/>
          </p:cNvSpPr>
          <p:nvPr>
            <p:ph type="title"/>
          </p:nvPr>
        </p:nvSpPr>
        <p:spPr>
          <a:xfrm>
            <a:off x="609480" y="272880"/>
            <a:ext cx="8076960" cy="869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strike="noStrike">
                <a:solidFill>
                  <a:srgbClr val="424456"/>
                </a:solidFill>
                <a:latin typeface="Tw Cen MT"/>
              </a:rPr>
              <a:t>Click to edit Master title style</a:t>
            </a:r>
            <a:endParaRPr/>
          </a:p>
        </p:txBody>
      </p:sp>
      <p:sp>
        <p:nvSpPr>
          <p:cNvPr id="135" name="PlaceHolder 5"/>
          <p:cNvSpPr>
            <a:spLocks noGrp="1"/>
          </p:cNvSpPr>
          <p:nvPr>
            <p:ph type="dt"/>
          </p:nvPr>
        </p:nvSpPr>
        <p:spPr>
          <a:xfrm>
            <a:off x="6095880" y="6248520"/>
            <a:ext cx="266652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424456"/>
                </a:solidFill>
                <a:latin typeface="Tw Cen MT"/>
              </a:rPr>
              <a:t>8/30/15 10:59:56 PM</a:t>
            </a:r>
            <a:endParaRPr/>
          </a:p>
        </p:txBody>
      </p:sp>
      <p:sp>
        <p:nvSpPr>
          <p:cNvPr id="136" name="PlaceHolder 6"/>
          <p:cNvSpPr>
            <a:spLocks noGrp="1"/>
          </p:cNvSpPr>
          <p:nvPr>
            <p:ph type="ftr"/>
          </p:nvPr>
        </p:nvSpPr>
        <p:spPr>
          <a:xfrm>
            <a:off x="609480" y="6248160"/>
            <a:ext cx="542088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137" name="PlaceHolder 7"/>
          <p:cNvSpPr>
            <a:spLocks noGrp="1"/>
          </p:cNvSpPr>
          <p:nvPr>
            <p:ph type="sldNum"/>
          </p:nvPr>
        </p:nvSpPr>
        <p:spPr>
          <a:xfrm>
            <a:off x="0" y="1272240"/>
            <a:ext cx="533160" cy="2440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EDCEDF96-14AE-4614-8F9F-9392D06E6256}" type="slidenum">
              <a:rPr lang="en-US" sz="1400" b="1" strike="noStrike">
                <a:solidFill>
                  <a:srgbClr val="FFFFFF"/>
                </a:solidFill>
                <a:latin typeface="Tw Cen MT"/>
              </a:rPr>
              <a:t>‹#›</a:t>
            </a:fld>
            <a:endParaRPr/>
          </a:p>
        </p:txBody>
      </p:sp>
      <p:sp>
        <p:nvSpPr>
          <p:cNvPr id="138" name="PlaceHolder 8"/>
          <p:cNvSpPr>
            <a:spLocks noGrp="1"/>
          </p:cNvSpPr>
          <p:nvPr>
            <p:ph type="body"/>
          </p:nvPr>
        </p:nvSpPr>
        <p:spPr>
          <a:xfrm>
            <a:off x="2362320" y="1752480"/>
            <a:ext cx="6400440" cy="4419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60000"/>
              <a:buFont typeface="Wingdings" charset="2"/>
              <a:buChar char=""/>
            </a:pPr>
            <a:r>
              <a:rPr lang="en-US" sz="2900" strike="noStrike">
                <a:solidFill>
                  <a:srgbClr val="000000"/>
                </a:solidFill>
                <a:latin typeface="Tw Cen MT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70000"/>
              <a:buFont typeface="Wingdings 2" charset="2"/>
              <a:buChar char=""/>
            </a:pPr>
            <a:r>
              <a:rPr lang="en-US" sz="2600" strike="noStrike">
                <a:solidFill>
                  <a:srgbClr val="000000"/>
                </a:solidFill>
                <a:latin typeface="Tw Cen MT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75000"/>
              <a:buFont typeface="Wingdings" charset="2"/>
              <a:buChar char=""/>
            </a:pPr>
            <a:r>
              <a:rPr lang="en-US" sz="2300" strike="noStrike">
                <a:solidFill>
                  <a:srgbClr val="000000"/>
                </a:solidFill>
                <a:latin typeface="Tw Cen MT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75000"/>
              <a:buFont typeface="Wingdings" charset="2"/>
              <a:buChar char=""/>
            </a:pPr>
            <a:r>
              <a:rPr lang="en-US" sz="2000" strike="noStrike">
                <a:solidFill>
                  <a:srgbClr val="000000"/>
                </a:solidFill>
                <a:latin typeface="Tw Cen MT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65000"/>
              <a:buFont typeface="Wingdings" charset="2"/>
              <a:buChar char=""/>
            </a:pPr>
            <a:r>
              <a:rPr lang="en-US" sz="2000" strike="noStrike">
                <a:solidFill>
                  <a:srgbClr val="000000"/>
                </a:solidFill>
                <a:latin typeface="Tw Cen MT"/>
              </a:rPr>
              <a:t>Fifth level</a:t>
            </a:r>
            <a:endParaRPr/>
          </a:p>
        </p:txBody>
      </p:sp>
      <p:pic>
        <p:nvPicPr>
          <p:cNvPr id="139" name="Picture 9"/>
          <p:cNvPicPr/>
          <p:nvPr/>
        </p:nvPicPr>
        <p:blipFill>
          <a:blip r:embed="rId15"/>
          <a:stretch/>
        </p:blipFill>
        <p:spPr>
          <a:xfrm>
            <a:off x="612720" y="1755720"/>
            <a:ext cx="1614960" cy="1688040"/>
          </a:xfrm>
          <a:prstGeom prst="rect">
            <a:avLst/>
          </a:prstGeom>
          <a:ln w="50760">
            <a:solidFill>
              <a:schemeClr val="accent2"/>
            </a:solidFill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media.pearsoncmg.com/ph/esm/esm_mann_dire_2/qr/pntip.html?qr1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304920" y="4495680"/>
            <a:ext cx="8457840" cy="144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US" sz="4400" strike="noStrike" cap="all">
                <a:solidFill>
                  <a:srgbClr val="3E3F67"/>
                </a:solidFill>
                <a:latin typeface="Tw Cen MT"/>
              </a:rPr>
              <a:t>Climate variability and change
</a:t>
            </a:r>
            <a:r>
              <a:rPr lang="en-US" sz="3200" strike="noStrike" cap="all">
                <a:solidFill>
                  <a:srgbClr val="3E3F67"/>
                </a:solidFill>
                <a:latin typeface="Tw Cen MT"/>
              </a:rPr>
              <a:t>Introduction to the physical climate system</a:t>
            </a:r>
            <a:r>
              <a:rPr lang="en-US" sz="4400" strike="noStrike" cap="all">
                <a:solidFill>
                  <a:srgbClr val="3E3F67"/>
                </a:solidFill>
                <a:latin typeface="Tw Cen MT"/>
              </a:rPr>
              <a:t>
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2362320" y="6095880"/>
            <a:ext cx="6324120" cy="685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600" strike="noStrike">
                <a:solidFill>
                  <a:srgbClr val="FFFFFF"/>
                </a:solidFill>
                <a:latin typeface="Tw Cen MT"/>
              </a:rPr>
              <a:t>Oliver Elison Timm ATM 306 Fall 2015</a:t>
            </a:r>
            <a:endParaRPr/>
          </a:p>
        </p:txBody>
      </p:sp>
      <p:sp>
        <p:nvSpPr>
          <p:cNvPr id="181" name="CustomShape 3"/>
          <p:cNvSpPr/>
          <p:nvPr/>
        </p:nvSpPr>
        <p:spPr>
          <a:xfrm>
            <a:off x="76320" y="6248520"/>
            <a:ext cx="2057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Tw Cen MT"/>
              </a:rPr>
              <a:t>Lecture 2</a:t>
            </a:r>
            <a:endParaRPr/>
          </a:p>
        </p:txBody>
      </p:sp>
      <p:sp>
        <p:nvSpPr>
          <p:cNvPr id="182" name="CustomShape 4"/>
          <p:cNvSpPr/>
          <p:nvPr/>
        </p:nvSpPr>
        <p:spPr>
          <a:xfrm>
            <a:off x="1447920" y="2057400"/>
            <a:ext cx="6248160" cy="456120"/>
          </a:xfrm>
          <a:prstGeom prst="rect">
            <a:avLst/>
          </a:prstGeom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Tw Cen MT"/>
              </a:rPr>
              <a:t>Energy sources, fluxes, and sinks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383" y="1639624"/>
            <a:ext cx="8750103" cy="18680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Absorption by gas molecules attenuates the incoming solar radiation:</a:t>
            </a:r>
          </a:p>
          <a:p>
            <a:r>
              <a:rPr lang="en-US" dirty="0"/>
              <a:t>Large portion of UV radiation absorbed by stratospheric ozone</a:t>
            </a:r>
          </a:p>
          <a:p>
            <a:r>
              <a:rPr lang="en-US" dirty="0"/>
              <a:t>Visible light passes through with little attenuation</a:t>
            </a:r>
          </a:p>
          <a:p>
            <a:r>
              <a:rPr lang="en-US" dirty="0"/>
              <a:t>In the infrared at 10 micrometers (10 µm) long-wave radiation can escape to space.</a:t>
            </a:r>
          </a:p>
          <a:p>
            <a:r>
              <a:rPr lang="en-US" dirty="0"/>
              <a:t>Note the radio wave spectrum has another atmospheric window, used in astronomy for space exploration </a:t>
            </a:r>
          </a:p>
        </p:txBody>
      </p:sp>
      <p:sp>
        <p:nvSpPr>
          <p:cNvPr id="236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dirty="0"/>
              <a:t>'Atmospheric Windows'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50" y="3067992"/>
            <a:ext cx="8757088" cy="41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001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strike="noStrike" dirty="0">
                <a:solidFill>
                  <a:srgbClr val="424456"/>
                </a:solidFill>
                <a:latin typeface="Tw Cen MT"/>
              </a:rPr>
              <a:t>How much energy is coming in?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424456"/>
                </a:solidFill>
                <a:latin typeface="Tw Cen MT"/>
              </a:rPr>
              <a:t>Why do work with the solar constant value 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424456"/>
                </a:solidFill>
                <a:latin typeface="Tw Cen MT"/>
              </a:rPr>
              <a:t>1360W/m^2/4 =340W/m^2</a:t>
            </a:r>
            <a:endParaRPr sz="2800" dirty="0"/>
          </a:p>
        </p:txBody>
      </p:sp>
      <p:sp>
        <p:nvSpPr>
          <p:cNvPr id="223" name="TextShape 2"/>
          <p:cNvSpPr txBox="1"/>
          <p:nvPr/>
        </p:nvSpPr>
        <p:spPr>
          <a:xfrm>
            <a:off x="6242755" y="1752480"/>
            <a:ext cx="2731911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Over the course of a day the Earth rotates around it’s axis of rotation. </a:t>
            </a:r>
            <a:endParaRPr dirty="0"/>
          </a:p>
          <a:p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For simplicity (the error we make is small) assume Earth is a perfect sphere.</a:t>
            </a:r>
            <a:br>
              <a:rPr lang="en-US" sz="2000" strike="noStrike" dirty="0">
                <a:solidFill>
                  <a:srgbClr val="000000"/>
                </a:solidFill>
                <a:latin typeface="Tw Cen MT"/>
              </a:rPr>
            </a:br>
            <a:endParaRPr dirty="0"/>
          </a:p>
          <a:p>
            <a:pPr>
              <a:buSzPct val="70000"/>
              <a:buFont typeface="Symbol"/>
              <a:buChar char="Þ"/>
            </a:pPr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Surface area is 4πR</a:t>
            </a:r>
            <a:r>
              <a:rPr lang="en-US" sz="2000" strike="noStrike" baseline="30000" dirty="0">
                <a:solidFill>
                  <a:srgbClr val="000000"/>
                </a:solidFill>
                <a:latin typeface="Tw Cen MT"/>
              </a:rPr>
              <a:t>2</a:t>
            </a:r>
            <a:endParaRPr dirty="0"/>
          </a:p>
          <a:p>
            <a:endParaRPr lang="en-US" sz="2000" strike="noStrike" dirty="0">
              <a:solidFill>
                <a:srgbClr val="000000"/>
              </a:solidFill>
              <a:latin typeface="Tw Cen MT"/>
            </a:endParaRPr>
          </a:p>
          <a:p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Effective for receiving incoming flux is only the disc area</a:t>
            </a:r>
            <a:r>
              <a:rPr lang="en-US" dirty="0"/>
              <a:t> </a:t>
            </a:r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πR</a:t>
            </a:r>
            <a:r>
              <a:rPr lang="en-US" sz="2000" strike="noStrike" baseline="30000" dirty="0">
                <a:solidFill>
                  <a:srgbClr val="000000"/>
                </a:solidFill>
                <a:latin typeface="Tw Cen MT"/>
              </a:rPr>
              <a:t>2</a:t>
            </a:r>
            <a:endParaRPr dirty="0"/>
          </a:p>
          <a:p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24" name="Picture 4"/>
          <p:cNvPicPr/>
          <p:nvPr/>
        </p:nvPicPr>
        <p:blipFill>
          <a:blip r:embed="rId3"/>
          <a:stretch/>
        </p:blipFill>
        <p:spPr>
          <a:xfrm>
            <a:off x="144054" y="1614191"/>
            <a:ext cx="6098702" cy="422216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729655" y="1752480"/>
            <a:ext cx="4033105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Earth Radiative Energy Budget:</a:t>
            </a:r>
            <a:endParaRPr dirty="0"/>
          </a:p>
          <a:p>
            <a:r>
              <a:rPr lang="en-US" sz="2000" dirty="0">
                <a:solidFill>
                  <a:srgbClr val="000000"/>
                </a:solidFill>
                <a:latin typeface="Tw Cen MT"/>
              </a:rPr>
              <a:t>Incoming </a:t>
            </a:r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Shortwave Radiation</a:t>
            </a:r>
            <a:endParaRPr lang="en-US" sz="2000" strike="noStrike" dirty="0">
              <a:latin typeface="Tw Cen MT"/>
            </a:endParaRPr>
          </a:p>
          <a:p>
            <a:endParaRPr lang="en-US" sz="2000" dirty="0">
              <a:latin typeface="Tw Cen MT"/>
            </a:endParaRPr>
          </a:p>
          <a:p>
            <a:r>
              <a:rPr lang="en-US" sz="2000" b="1" strike="noStrike" dirty="0">
                <a:solidFill>
                  <a:srgbClr val="000000"/>
                </a:solidFill>
                <a:latin typeface="Tw Cen MT"/>
              </a:rPr>
              <a:t>Absorption </a:t>
            </a:r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by atmosphere &amp; surface </a:t>
            </a:r>
            <a:endParaRPr lang="en-US" sz="2000" strike="noStrike" dirty="0">
              <a:latin typeface="Tw Cen MT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Tw Cen MT"/>
              </a:rPr>
              <a:t>Reflection</a:t>
            </a:r>
            <a:r>
              <a:rPr lang="en-US" sz="2000" dirty="0">
                <a:solidFill>
                  <a:srgbClr val="000000"/>
                </a:solidFill>
                <a:latin typeface="Tw Cen MT"/>
              </a:rPr>
              <a:t> by atmosphere &amp; surface</a:t>
            </a:r>
            <a:endParaRPr lang="en-US" sz="2000" dirty="0">
              <a:latin typeface="Tw Cen MT"/>
            </a:endParaRPr>
          </a:p>
          <a:p>
            <a:endParaRPr lang="en-US" sz="2000" dirty="0">
              <a:latin typeface="Tw Cen MT"/>
            </a:endParaRPr>
          </a:p>
          <a:p>
            <a:r>
              <a:rPr lang="en-US" sz="2000" dirty="0">
                <a:latin typeface="Tw Cen MT"/>
              </a:rPr>
              <a:t>The portion of electromagnetic waves that pass through without interacting with a gas molecule is</a:t>
            </a:r>
            <a:br>
              <a:rPr lang="en-US" sz="2000" dirty="0">
                <a:latin typeface="Tw Cen MT"/>
              </a:rPr>
            </a:br>
            <a:r>
              <a:rPr lang="en-US" sz="2000" b="1" dirty="0">
                <a:latin typeface="Tw Cen MT"/>
              </a:rPr>
              <a:t>transmitted.  </a:t>
            </a:r>
          </a:p>
          <a:p>
            <a:endParaRPr lang="en-US" sz="2000" b="1" dirty="0">
              <a:latin typeface="Tw Cen MT"/>
            </a:endParaRPr>
          </a:p>
          <a:p>
            <a:endParaRPr lang="en-US" sz="2000" dirty="0">
              <a:latin typeface="Tw Cen MT"/>
            </a:endParaRPr>
          </a:p>
          <a:p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  </a:t>
            </a:r>
            <a:endParaRPr dirty="0"/>
          </a:p>
        </p:txBody>
      </p:sp>
      <p:sp>
        <p:nvSpPr>
          <p:cNvPr id="217" name="TextShape 2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424456"/>
                </a:solidFill>
                <a:latin typeface="Tw Cen MT"/>
              </a:rPr>
              <a:t>Solar radiation and thermal radiation</a:t>
            </a:r>
            <a:endParaRPr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2" y="1654117"/>
            <a:ext cx="4656083" cy="5230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729655" y="1752480"/>
            <a:ext cx="4033105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Earth Radiative Energy Budget:</a:t>
            </a:r>
            <a:endParaRPr dirty="0"/>
          </a:p>
          <a:p>
            <a:r>
              <a:rPr lang="en-US" sz="2000" dirty="0">
                <a:solidFill>
                  <a:srgbClr val="000000"/>
                </a:solidFill>
                <a:latin typeface="Tw Cen MT"/>
              </a:rPr>
              <a:t>Outgoing longwave radiation</a:t>
            </a:r>
            <a:endParaRPr lang="en-US" sz="2000" dirty="0">
              <a:latin typeface="Tw Cen MT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Tw Cen MT"/>
              </a:rPr>
              <a:t>Emitted </a:t>
            </a:r>
            <a:r>
              <a:rPr lang="en-US" sz="2000" dirty="0">
                <a:solidFill>
                  <a:srgbClr val="000000"/>
                </a:solidFill>
                <a:latin typeface="Tw Cen MT"/>
              </a:rPr>
              <a:t>from</a:t>
            </a:r>
            <a:r>
              <a:rPr lang="en-US" sz="2000" b="1" dirty="0">
                <a:solidFill>
                  <a:srgbClr val="000000"/>
                </a:solidFill>
                <a:latin typeface="Tw Cen MT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Tw Cen MT"/>
              </a:rPr>
              <a:t>surface &amp; atmospheric molecules</a:t>
            </a:r>
            <a:endParaRPr lang="en-US" sz="2000" b="1" strike="noStrike" dirty="0">
              <a:latin typeface="Tw Cen MT"/>
            </a:endParaRPr>
          </a:p>
          <a:p>
            <a:r>
              <a:rPr lang="en-US" sz="2000" b="1" strike="noStrike" dirty="0">
                <a:solidFill>
                  <a:srgbClr val="000000"/>
                </a:solidFill>
                <a:latin typeface="Tw Cen MT"/>
              </a:rPr>
              <a:t>Absorption </a:t>
            </a:r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by atmospheric molecules &amp; surface</a:t>
            </a:r>
            <a:endParaRPr lang="en-US" sz="2000" strike="noStrike" dirty="0">
              <a:latin typeface="Tw Cen MT"/>
            </a:endParaRPr>
          </a:p>
          <a:p>
            <a:endParaRPr lang="en-US" sz="2000" dirty="0">
              <a:latin typeface="Tw Cen MT"/>
            </a:endParaRPr>
          </a:p>
          <a:p>
            <a:endParaRPr lang="en-US" sz="2000" dirty="0">
              <a:latin typeface="Tw Cen MT"/>
            </a:endParaRPr>
          </a:p>
          <a:p>
            <a:endParaRPr lang="en-US" sz="2000" dirty="0">
              <a:latin typeface="Tw Cen MT"/>
            </a:endParaRPr>
          </a:p>
          <a:p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 </a:t>
            </a:r>
            <a:endParaRPr lang="en-US" sz="2000" strike="noStrike" dirty="0">
              <a:latin typeface="Tw Cen MT"/>
            </a:endParaRPr>
          </a:p>
          <a:p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  </a:t>
            </a:r>
            <a:endParaRPr dirty="0"/>
          </a:p>
        </p:txBody>
      </p:sp>
      <p:sp>
        <p:nvSpPr>
          <p:cNvPr id="217" name="TextShape 2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424456"/>
                </a:solidFill>
                <a:latin typeface="Tw Cen MT"/>
              </a:rPr>
              <a:t>Solar radiation and thermal radiation</a:t>
            </a:r>
            <a:endParaRPr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29102"/>
            <a:ext cx="4575745" cy="52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091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15175" y="1582410"/>
            <a:ext cx="5704560" cy="5032800"/>
          </a:xfrm>
          <a:prstGeom prst="rect">
            <a:avLst/>
          </a:prstGeom>
          <a:ln>
            <a:noFill/>
          </a:ln>
        </p:spPr>
      </p:pic>
      <p:sp>
        <p:nvSpPr>
          <p:cNvPr id="215" name="TextShape 1"/>
          <p:cNvSpPr txBox="1"/>
          <p:nvPr/>
        </p:nvSpPr>
        <p:spPr>
          <a:xfrm>
            <a:off x="5623034" y="1752480"/>
            <a:ext cx="3426373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Earth Radiative Energy Budget:</a:t>
            </a:r>
            <a:endParaRPr dirty="0"/>
          </a:p>
          <a:p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This is the global energy budget of Earth’s climate system based on a thorough </a:t>
            </a:r>
          </a:p>
          <a:p>
            <a:r>
              <a:rPr lang="en-US" sz="2000" dirty="0">
                <a:solidFill>
                  <a:srgbClr val="000000"/>
                </a:solidFill>
                <a:latin typeface="Tw Cen MT"/>
              </a:rPr>
              <a:t>data analysis including NASA satellite data from the CERES project </a:t>
            </a:r>
            <a:endParaRPr dirty="0"/>
          </a:p>
          <a:p>
            <a:r>
              <a:rPr lang="en-US" sz="2000" dirty="0">
                <a:solidFill>
                  <a:srgbClr val="000000"/>
                </a:solidFill>
                <a:latin typeface="Tw Cen MT"/>
              </a:rPr>
              <a:t>T</a:t>
            </a:r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he incoming shortwave radiation from the sun is almost in balance with the outgoing longwave (infrared) radiation.</a:t>
            </a:r>
            <a:endParaRPr dirty="0"/>
          </a:p>
          <a:p>
            <a:r>
              <a:rPr lang="en-US" sz="2000" strike="noStrike" dirty="0">
                <a:solidFill>
                  <a:srgbClr val="000000"/>
                </a:solidFill>
                <a:latin typeface="Tw Cen MT"/>
              </a:rPr>
              <a:t>Top of atmosphere (TOA)</a:t>
            </a:r>
          </a:p>
          <a:p>
            <a:r>
              <a:rPr lang="en-US" dirty="0">
                <a:solidFill>
                  <a:srgbClr val="000000"/>
                </a:solidFill>
                <a:latin typeface="Tw Cen MT"/>
              </a:rPr>
              <a:t>N</a:t>
            </a:r>
            <a:r>
              <a:rPr lang="en-US" strike="noStrike" dirty="0">
                <a:solidFill>
                  <a:srgbClr val="000000"/>
                </a:solidFill>
                <a:latin typeface="Tw Cen MT"/>
              </a:rPr>
              <a:t>et balance </a:t>
            </a:r>
            <a:r>
              <a:rPr lang="en-US" dirty="0">
                <a:solidFill>
                  <a:srgbClr val="000000"/>
                </a:solidFill>
                <a:latin typeface="Tw Cen MT"/>
              </a:rPr>
              <a:t>SW=341-102=+239</a:t>
            </a:r>
          </a:p>
          <a:p>
            <a:r>
              <a:rPr lang="en-US" dirty="0">
                <a:solidFill>
                  <a:srgbClr val="000000"/>
                </a:solidFill>
                <a:latin typeface="Tw Cen MT"/>
              </a:rPr>
              <a:t>Net balance LW=                 -239 </a:t>
            </a:r>
          </a:p>
          <a:p>
            <a:r>
              <a:rPr lang="en-US" dirty="0">
                <a:solidFill>
                  <a:srgbClr val="000000"/>
                </a:solidFill>
                <a:latin typeface="Tw Cen MT"/>
              </a:rPr>
              <a:t>------------------------------------------ </a:t>
            </a:r>
            <a:endParaRPr dirty="0"/>
          </a:p>
        </p:txBody>
      </p:sp>
      <p:sp>
        <p:nvSpPr>
          <p:cNvPr id="217" name="TextShape 2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424456"/>
                </a:solidFill>
                <a:latin typeface="Tw Cen MT"/>
              </a:rPr>
              <a:t>Solar radiation and thermal radiation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6702528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6477120" y="1752480"/>
            <a:ext cx="2285640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trike="noStrike" dirty="0">
                <a:solidFill>
                  <a:srgbClr val="000000"/>
                </a:solidFill>
                <a:latin typeface="Tw Cen MT"/>
              </a:rPr>
              <a:t>This figure shows the same data: </a:t>
            </a:r>
          </a:p>
          <a:p>
            <a:r>
              <a:rPr lang="en-US" dirty="0">
                <a:solidFill>
                  <a:srgbClr val="000000"/>
                </a:solidFill>
                <a:latin typeface="Tw Cen MT"/>
              </a:rPr>
              <a:t>You see slight (few %) differences in the absolute values of individual terms.</a:t>
            </a:r>
          </a:p>
          <a:p>
            <a:r>
              <a:rPr lang="en-US" dirty="0">
                <a:solidFill>
                  <a:srgbClr val="000000"/>
                </a:solidFill>
                <a:latin typeface="Tw Cen MT"/>
              </a:rPr>
              <a:t>But all terms are of the same order of magnitude.</a:t>
            </a:r>
          </a:p>
        </p:txBody>
      </p:sp>
      <p:sp>
        <p:nvSpPr>
          <p:cNvPr id="219" name="TextShape 2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424456"/>
                </a:solidFill>
                <a:latin typeface="Tw Cen MT"/>
              </a:rPr>
              <a:t>Solar radiation and thermal radiation</a:t>
            </a:r>
            <a:endParaRPr sz="4000" dirty="0"/>
          </a:p>
        </p:txBody>
      </p:sp>
      <p:pic>
        <p:nvPicPr>
          <p:cNvPr id="6" name="Picture 3"/>
          <p:cNvPicPr/>
          <p:nvPr/>
        </p:nvPicPr>
        <p:blipFill>
          <a:blip r:embed="rId3"/>
          <a:stretch/>
        </p:blipFill>
        <p:spPr>
          <a:xfrm>
            <a:off x="0" y="1600200"/>
            <a:ext cx="6095880" cy="4096407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5959" y="5654541"/>
            <a:ext cx="9068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w Cen MT"/>
              </a:rPr>
              <a:t>Note on the “order of magnitude”: compare SW reflected by surface 23 vs 30 W/m^2 are still of the same order of magnitude.</a:t>
            </a:r>
          </a:p>
          <a:p>
            <a:r>
              <a:rPr lang="en-US" dirty="0">
                <a:solidFill>
                  <a:srgbClr val="000000"/>
                </a:solidFill>
                <a:latin typeface="Tw Cen MT"/>
              </a:rPr>
              <a:t>If it was 3 or 5 vs 30W/m^2 the order of magnitudes would be considered different (differed by a factor of 10)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362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dirty="0">
                <a:solidFill>
                  <a:srgbClr val="424456"/>
                </a:solidFill>
                <a:latin typeface="Tw Cen MT"/>
              </a:rPr>
              <a:t>Concept of a constant solar irradiation 'Solar Constant'</a:t>
            </a:r>
            <a:endParaRPr dirty="0"/>
          </a:p>
        </p:txBody>
      </p:sp>
      <p:sp>
        <p:nvSpPr>
          <p:cNvPr id="226" name="TextShape 2"/>
          <p:cNvSpPr txBox="1"/>
          <p:nvPr/>
        </p:nvSpPr>
        <p:spPr>
          <a:xfrm>
            <a:off x="6477120" y="1752480"/>
            <a:ext cx="2285640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7" name="TextShape 3"/>
          <p:cNvSpPr txBox="1"/>
          <p:nvPr/>
        </p:nvSpPr>
        <p:spPr>
          <a:xfrm>
            <a:off x="4663440" y="1629360"/>
            <a:ext cx="4297680" cy="4542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>
                <a:latin typeface="Arial"/>
              </a:rPr>
              <a:t>The Solar Constant: 1361 W/m^2</a:t>
            </a:r>
            <a:endParaRPr dirty="0"/>
          </a:p>
          <a:p>
            <a:endParaRPr dirty="0"/>
          </a:p>
          <a:p>
            <a:r>
              <a:rPr lang="en-US" dirty="0">
                <a:latin typeface="Arial"/>
              </a:rPr>
              <a:t>Previous estimates were as high as 1370 W/m^2</a:t>
            </a:r>
            <a:endParaRPr dirty="0"/>
          </a:p>
          <a:p>
            <a:endParaRPr dirty="0"/>
          </a:p>
          <a:p>
            <a:r>
              <a:rPr lang="en-US" dirty="0">
                <a:latin typeface="Arial"/>
              </a:rPr>
              <a:t>Instrumentation changes rather than time-variations in the emitted solar energy.</a:t>
            </a:r>
            <a:endParaRPr dirty="0"/>
          </a:p>
          <a:p>
            <a:endParaRPr dirty="0"/>
          </a:p>
          <a:p>
            <a:r>
              <a:rPr lang="en-US" dirty="0">
                <a:latin typeface="Arial"/>
              </a:rPr>
              <a:t>Sunspot cycle: 11-yr cycle  known in the western world from astronomical observations dating back to the 17</a:t>
            </a:r>
            <a:r>
              <a:rPr lang="en-US" baseline="30000" dirty="0">
                <a:latin typeface="Arial"/>
              </a:rPr>
              <a:t>th</a:t>
            </a:r>
            <a:r>
              <a:rPr lang="en-US" dirty="0">
                <a:latin typeface="Arial"/>
              </a:rPr>
              <a:t> century.  </a:t>
            </a:r>
            <a:endParaRPr dirty="0"/>
          </a:p>
        </p:txBody>
      </p:sp>
      <p:pic>
        <p:nvPicPr>
          <p:cNvPr id="228" name="Picture 227"/>
          <p:cNvPicPr/>
          <p:nvPr/>
        </p:nvPicPr>
        <p:blipFill>
          <a:blip r:embed="rId3"/>
          <a:stretch/>
        </p:blipFill>
        <p:spPr>
          <a:xfrm>
            <a:off x="129600" y="1645920"/>
            <a:ext cx="3619440" cy="3657600"/>
          </a:xfrm>
          <a:prstGeom prst="rect">
            <a:avLst/>
          </a:prstGeom>
          <a:ln>
            <a:noFill/>
          </a:ln>
        </p:spPr>
      </p:pic>
      <p:sp>
        <p:nvSpPr>
          <p:cNvPr id="229" name="TextShape 4"/>
          <p:cNvSpPr txBox="1"/>
          <p:nvPr/>
        </p:nvSpPr>
        <p:spPr>
          <a:xfrm>
            <a:off x="182879" y="5542560"/>
            <a:ext cx="4609837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>
                <a:latin typeface="Arial"/>
              </a:rPr>
              <a:t>More information on Wikipedia:</a:t>
            </a:r>
            <a:endParaRPr dirty="0"/>
          </a:p>
          <a:p>
            <a:r>
              <a:rPr lang="en-US" dirty="0">
                <a:latin typeface="Arial"/>
              </a:rPr>
              <a:t>Maunder Minimum &amp;</a:t>
            </a:r>
            <a:endParaRPr dirty="0"/>
          </a:p>
          <a:p>
            <a:r>
              <a:rPr lang="en-US" dirty="0">
                <a:latin typeface="Arial"/>
              </a:rPr>
              <a:t>article by John A. Eddy in Science (1976)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dirty="0">
                <a:solidFill>
                  <a:srgbClr val="424456"/>
                </a:solidFill>
                <a:latin typeface="Tw Cen MT"/>
              </a:rPr>
              <a:t>Concept of a constant solar irradiation 'Solar Constant'</a:t>
            </a:r>
            <a:endParaRPr dirty="0"/>
          </a:p>
        </p:txBody>
      </p:sp>
      <p:sp>
        <p:nvSpPr>
          <p:cNvPr id="231" name="TextShape 2"/>
          <p:cNvSpPr txBox="1"/>
          <p:nvPr/>
        </p:nvSpPr>
        <p:spPr>
          <a:xfrm>
            <a:off x="6477120" y="1752480"/>
            <a:ext cx="2285640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2" name="TextShape 3"/>
          <p:cNvSpPr txBox="1"/>
          <p:nvPr/>
        </p:nvSpPr>
        <p:spPr>
          <a:xfrm>
            <a:off x="182880" y="3732480"/>
            <a:ext cx="8488440" cy="316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>
                <a:latin typeface="Arial"/>
              </a:rPr>
              <a:t>The latest measurements for 
TOA irradiance:  1361 W/m^2</a:t>
            </a:r>
            <a:endParaRPr dirty="0"/>
          </a:p>
          <a:p>
            <a:endParaRPr dirty="0"/>
          </a:p>
          <a:p>
            <a:r>
              <a:rPr lang="en-US" dirty="0">
                <a:latin typeface="Arial"/>
              </a:rPr>
              <a:t>The net effect of sun-spots on the
top of atmosphere incoming solar irradiance
is small (0.2%). </a:t>
            </a:r>
            <a:endParaRPr dirty="0"/>
          </a:p>
          <a:p>
            <a:endParaRPr dirty="0"/>
          </a:p>
          <a:p>
            <a:r>
              <a:rPr lang="en-US" dirty="0">
                <a:latin typeface="Arial"/>
              </a:rPr>
              <a:t>For long-term mean energy budget we can </a:t>
            </a:r>
            <a:endParaRPr dirty="0"/>
          </a:p>
          <a:p>
            <a:r>
              <a:rPr lang="en-US" dirty="0">
                <a:latin typeface="Arial"/>
              </a:rPr>
              <a:t>work with the concept of a 'Solar Constant'</a:t>
            </a:r>
            <a:endParaRPr dirty="0"/>
          </a:p>
          <a:p>
            <a:endParaRPr dirty="0"/>
          </a:p>
          <a:p>
            <a:r>
              <a:rPr lang="en-US" dirty="0">
                <a:latin typeface="Arial"/>
              </a:rPr>
              <a:t>There is still active research on the question how the solar cycle affects climate.</a:t>
            </a:r>
            <a:endParaRPr dirty="0"/>
          </a:p>
        </p:txBody>
      </p:sp>
      <p:pic>
        <p:nvPicPr>
          <p:cNvPr id="233" name="Picture 232"/>
          <p:cNvPicPr/>
          <p:nvPr/>
        </p:nvPicPr>
        <p:blipFill>
          <a:blip r:embed="rId3"/>
          <a:stretch/>
        </p:blipFill>
        <p:spPr>
          <a:xfrm>
            <a:off x="0" y="1701360"/>
            <a:ext cx="4387320" cy="1864800"/>
          </a:xfrm>
          <a:prstGeom prst="rect">
            <a:avLst/>
          </a:prstGeom>
          <a:ln>
            <a:noFill/>
          </a:ln>
        </p:spPr>
      </p:pic>
      <p:pic>
        <p:nvPicPr>
          <p:cNvPr id="234" name="Picture 233"/>
          <p:cNvPicPr/>
          <p:nvPr/>
        </p:nvPicPr>
        <p:blipFill>
          <a:blip r:embed="rId4"/>
          <a:stretch/>
        </p:blipFill>
        <p:spPr>
          <a:xfrm>
            <a:off x="4716000" y="1737360"/>
            <a:ext cx="4165920" cy="2876040"/>
          </a:xfrm>
          <a:prstGeom prst="rect">
            <a:avLst/>
          </a:prstGeom>
          <a:ln>
            <a:noFill/>
          </a:ln>
        </p:spPr>
      </p:pic>
      <p:sp>
        <p:nvSpPr>
          <p:cNvPr id="235" name="TextShape 4"/>
          <p:cNvSpPr txBox="1"/>
          <p:nvPr/>
        </p:nvSpPr>
        <p:spPr>
          <a:xfrm>
            <a:off x="5104080" y="4554360"/>
            <a:ext cx="37162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Satellite measurements 1979-2003</a:t>
            </a:r>
            <a:endParaRPr/>
          </a:p>
          <a:p>
            <a:r>
              <a:rPr lang="en-US">
                <a:latin typeface="Arial"/>
              </a:rPr>
              <a:t>(instrumental bias still included)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dirty="0">
                <a:solidFill>
                  <a:srgbClr val="424456"/>
                </a:solidFill>
                <a:latin typeface="Tw Cen MT"/>
              </a:rPr>
              <a:t>How is the incoming SW radiation distributed over the Earth’s surface?</a:t>
            </a:r>
            <a:endParaRPr dirty="0"/>
          </a:p>
        </p:txBody>
      </p:sp>
      <p:sp>
        <p:nvSpPr>
          <p:cNvPr id="223" name="TextShape 2"/>
          <p:cNvSpPr txBox="1"/>
          <p:nvPr/>
        </p:nvSpPr>
        <p:spPr>
          <a:xfrm>
            <a:off x="6242755" y="1752480"/>
            <a:ext cx="2731911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/>
              <a:t>The effect of Earth’s spherical shape:</a:t>
            </a:r>
          </a:p>
          <a:p>
            <a:endParaRPr lang="en-US" dirty="0"/>
          </a:p>
          <a:p>
            <a:r>
              <a:rPr lang="en-US" dirty="0"/>
              <a:t>The incoming solar radiation is highest near the equator, where the sun is in the zenith.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Some simple geometric</a:t>
            </a:r>
            <a:br>
              <a:rPr lang="en-US" dirty="0"/>
            </a:br>
            <a:r>
              <a:rPr lang="en-US" dirty="0"/>
              <a:t>considerations show us the area illuminated by the  incoming flux growths with the cosine of the angle  </a:t>
            </a:r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5637"/>
            <a:ext cx="6267450" cy="2533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050" y="57334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this animation you can see the how the geometry changes with season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050" y="6379779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Link to the video from Mann and </a:t>
            </a:r>
            <a:r>
              <a:rPr lang="en-US" dirty="0" err="1">
                <a:hlinkClick r:id="rId4"/>
              </a:rPr>
              <a:t>Kump</a:t>
            </a:r>
            <a:r>
              <a:rPr lang="en-US" dirty="0">
                <a:hlinkClick r:id="rId4"/>
              </a:rPr>
              <a:t> (page 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964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424456"/>
                </a:solidFill>
                <a:latin typeface="Tw Cen MT"/>
              </a:rPr>
              <a:t>Solar irradiance as a function of season and latitude</a:t>
            </a:r>
            <a:endParaRPr/>
          </a:p>
        </p:txBody>
      </p:sp>
      <p:sp>
        <p:nvSpPr>
          <p:cNvPr id="237" name="TextShape 2"/>
          <p:cNvSpPr txBox="1"/>
          <p:nvPr/>
        </p:nvSpPr>
        <p:spPr>
          <a:xfrm>
            <a:off x="6477120" y="1752480"/>
            <a:ext cx="2285640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8" name="TextShape 3"/>
          <p:cNvSpPr txBox="1"/>
          <p:nvPr/>
        </p:nvSpPr>
        <p:spPr>
          <a:xfrm>
            <a:off x="4663440" y="1629360"/>
            <a:ext cx="4297680" cy="2905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Earth orbits around the sun on an ellipse</a:t>
            </a:r>
            <a:endParaRPr/>
          </a:p>
          <a:p>
            <a:endParaRPr/>
          </a:p>
          <a:p>
            <a:r>
              <a:rPr lang="en-US">
                <a:latin typeface="Arial"/>
              </a:rPr>
              <a:t>Distance varies with season</a:t>
            </a:r>
            <a:endParaRPr/>
          </a:p>
          <a:p>
            <a:endParaRPr/>
          </a:p>
          <a:p>
            <a:r>
              <a:rPr lang="en-US">
                <a:latin typeface="Arial"/>
              </a:rPr>
              <a:t>Northern Hemisphere winter: Earth closest to the sun =&gt; more irradiance</a:t>
            </a:r>
            <a:endParaRPr/>
          </a:p>
          <a:p>
            <a:endParaRPr/>
          </a:p>
          <a:p>
            <a:r>
              <a:rPr lang="en-US">
                <a:latin typeface="Arial"/>
              </a:rPr>
              <a:t>Declination (tilt of the axis of rotation)</a:t>
            </a:r>
            <a:endParaRPr/>
          </a:p>
          <a:p>
            <a:r>
              <a:rPr lang="en-US">
                <a:latin typeface="Arial"/>
              </a:rPr>
              <a:t>=&gt; latitude-dependence of the irradiance</a:t>
            </a:r>
            <a:endParaRPr/>
          </a:p>
          <a:p>
            <a:r>
              <a:rPr lang="en-US">
                <a:latin typeface="Arial"/>
              </a:rPr>
              <a:t>varies with season.</a:t>
            </a:r>
            <a:endParaRPr/>
          </a:p>
          <a:p>
            <a:endParaRPr/>
          </a:p>
        </p:txBody>
      </p:sp>
      <p:pic>
        <p:nvPicPr>
          <p:cNvPr id="239" name="Picture 238"/>
          <p:cNvPicPr/>
          <p:nvPr/>
        </p:nvPicPr>
        <p:blipFill>
          <a:blip r:embed="rId3"/>
          <a:stretch/>
        </p:blipFill>
        <p:spPr>
          <a:xfrm>
            <a:off x="45720" y="1645920"/>
            <a:ext cx="4526280" cy="4023360"/>
          </a:xfrm>
          <a:prstGeom prst="rect">
            <a:avLst/>
          </a:prstGeom>
          <a:ln>
            <a:noFill/>
          </a:ln>
        </p:spPr>
      </p:pic>
      <p:sp>
        <p:nvSpPr>
          <p:cNvPr id="240" name="TextShape 4"/>
          <p:cNvSpPr txBox="1"/>
          <p:nvPr/>
        </p:nvSpPr>
        <p:spPr>
          <a:xfrm>
            <a:off x="620640" y="5780160"/>
            <a:ext cx="36464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Daily average irradiance in W/m^2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304920" y="4495680"/>
            <a:ext cx="8457840" cy="144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US" sz="4400" strike="noStrike" cap="all">
                <a:solidFill>
                  <a:srgbClr val="3E3F67"/>
                </a:solidFill>
                <a:latin typeface="Tw Cen MT"/>
              </a:rPr>
              <a:t>Climate variability and change
</a:t>
            </a:r>
            <a:r>
              <a:rPr lang="en-US" sz="3200" strike="noStrike" cap="all">
                <a:solidFill>
                  <a:srgbClr val="3E3F67"/>
                </a:solidFill>
                <a:latin typeface="Tw Cen MT"/>
              </a:rPr>
              <a:t>Introduction to the physical climate system</a:t>
            </a:r>
            <a:r>
              <a:rPr lang="en-US" sz="4400" strike="noStrike" cap="all">
                <a:solidFill>
                  <a:srgbClr val="3E3F67"/>
                </a:solidFill>
                <a:latin typeface="Tw Cen MT"/>
              </a:rPr>
              <a:t>
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2362320" y="6095880"/>
            <a:ext cx="6324120" cy="685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600" strike="noStrike">
                <a:solidFill>
                  <a:srgbClr val="FFFFFF"/>
                </a:solidFill>
                <a:latin typeface="Tw Cen MT"/>
              </a:rPr>
              <a:t>Oliver Elison Timm ATM 306 Fall 2015</a:t>
            </a:r>
            <a:endParaRPr/>
          </a:p>
        </p:txBody>
      </p:sp>
      <p:sp>
        <p:nvSpPr>
          <p:cNvPr id="181" name="CustomShape 3"/>
          <p:cNvSpPr/>
          <p:nvPr/>
        </p:nvSpPr>
        <p:spPr>
          <a:xfrm>
            <a:off x="76320" y="6248520"/>
            <a:ext cx="2057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Tw Cen MT"/>
              </a:rPr>
              <a:t>Lecture 2</a:t>
            </a:r>
            <a:endParaRPr/>
          </a:p>
        </p:txBody>
      </p:sp>
      <p:sp>
        <p:nvSpPr>
          <p:cNvPr id="182" name="CustomShape 4"/>
          <p:cNvSpPr/>
          <p:nvPr/>
        </p:nvSpPr>
        <p:spPr>
          <a:xfrm>
            <a:off x="1447920" y="2057400"/>
            <a:ext cx="6248160" cy="456120"/>
          </a:xfrm>
          <a:prstGeom prst="rect">
            <a:avLst/>
          </a:prstGeom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Tw Cen MT"/>
              </a:rPr>
              <a:t>Energy sources, fluxes, and sinks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66860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424456"/>
                </a:solidFill>
                <a:latin typeface="Tw Cen MT"/>
              </a:rPr>
              <a:t>Solar irradiance as a function of season and latitude</a:t>
            </a:r>
            <a:endParaRPr/>
          </a:p>
        </p:txBody>
      </p:sp>
      <p:sp>
        <p:nvSpPr>
          <p:cNvPr id="237" name="TextShape 2"/>
          <p:cNvSpPr txBox="1"/>
          <p:nvPr/>
        </p:nvSpPr>
        <p:spPr>
          <a:xfrm>
            <a:off x="6477120" y="1752480"/>
            <a:ext cx="2285640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8" name="TextShape 3"/>
          <p:cNvSpPr txBox="1"/>
          <p:nvPr/>
        </p:nvSpPr>
        <p:spPr>
          <a:xfrm>
            <a:off x="4663440" y="1629360"/>
            <a:ext cx="4297680" cy="2905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Earth orbits around the sun on an ellipse</a:t>
            </a:r>
            <a:endParaRPr/>
          </a:p>
          <a:p>
            <a:endParaRPr/>
          </a:p>
          <a:p>
            <a:r>
              <a:rPr lang="en-US">
                <a:latin typeface="Arial"/>
              </a:rPr>
              <a:t>Distance varies with season</a:t>
            </a:r>
            <a:endParaRPr/>
          </a:p>
          <a:p>
            <a:endParaRPr/>
          </a:p>
          <a:p>
            <a:r>
              <a:rPr lang="en-US">
                <a:latin typeface="Arial"/>
              </a:rPr>
              <a:t>Northern Hemisphere winter: Earth closest to the sun =&gt; more irradiance</a:t>
            </a:r>
            <a:endParaRPr/>
          </a:p>
          <a:p>
            <a:endParaRPr/>
          </a:p>
          <a:p>
            <a:r>
              <a:rPr lang="en-US">
                <a:latin typeface="Arial"/>
              </a:rPr>
              <a:t>Declination (tilt of the axis of rotation)</a:t>
            </a:r>
            <a:endParaRPr/>
          </a:p>
          <a:p>
            <a:r>
              <a:rPr lang="en-US">
                <a:latin typeface="Arial"/>
              </a:rPr>
              <a:t>=&gt; latitude-dependence of the irradiance</a:t>
            </a:r>
            <a:endParaRPr/>
          </a:p>
          <a:p>
            <a:r>
              <a:rPr lang="en-US">
                <a:latin typeface="Arial"/>
              </a:rPr>
              <a:t>varies with season.</a:t>
            </a:r>
            <a:endParaRPr/>
          </a:p>
          <a:p>
            <a:endParaRPr/>
          </a:p>
        </p:txBody>
      </p:sp>
      <p:sp>
        <p:nvSpPr>
          <p:cNvPr id="240" name="TextShape 4"/>
          <p:cNvSpPr txBox="1"/>
          <p:nvPr/>
        </p:nvSpPr>
        <p:spPr>
          <a:xfrm>
            <a:off x="620640" y="5780160"/>
            <a:ext cx="36464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dirty="0">
                <a:latin typeface="Arial"/>
              </a:rPr>
              <a:t>Daily energy received at the top of</a:t>
            </a:r>
            <a:r>
              <a:rPr lang="en-US" sz="1400" dirty="0"/>
              <a:t> atmosphere in units of 10^6 joule per meter squared [J/m^2].</a:t>
            </a:r>
            <a:endParaRPr lang="en-US" sz="1400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20" y="1629360"/>
            <a:ext cx="4090760" cy="4221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7960" y="5694786"/>
            <a:ext cx="3831433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Same information as it was shown </a:t>
            </a:r>
            <a:br>
              <a:rPr lang="en-US" sz="1400" dirty="0"/>
            </a:br>
            <a:r>
              <a:rPr lang="en-US" sz="1400" dirty="0"/>
              <a:t>on the previous slide, but different figure style: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Contours plot instead of color shading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Change in units</a:t>
            </a:r>
          </a:p>
        </p:txBody>
      </p:sp>
    </p:spTree>
    <p:extLst>
      <p:ext uri="{BB962C8B-B14F-4D97-AF65-F5344CB8AC3E}">
        <p14:creationId xmlns:p14="http://schemas.microsoft.com/office/powerpoint/2010/main" val="13279371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6477120" y="1752480"/>
            <a:ext cx="2285640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>
                <a:solidFill>
                  <a:srgbClr val="000000"/>
                </a:solidFill>
                <a:latin typeface="Tw Cen MT"/>
              </a:rPr>
              <a:t>Spatial distribution of </a:t>
            </a:r>
          </a:p>
          <a:p>
            <a:r>
              <a:rPr lang="en-US" dirty="0">
                <a:solidFill>
                  <a:srgbClr val="000000"/>
                </a:solidFill>
                <a:latin typeface="Tw Cen MT"/>
              </a:rPr>
              <a:t>Net SW and net LW </a:t>
            </a:r>
          </a:p>
          <a:p>
            <a:r>
              <a:rPr lang="en-US" dirty="0">
                <a:solidFill>
                  <a:srgbClr val="000000"/>
                </a:solidFill>
                <a:latin typeface="Tw Cen MT"/>
              </a:rPr>
              <a:t>fluxes at TOA</a:t>
            </a:r>
          </a:p>
          <a:p>
            <a:endParaRPr lang="en-US" dirty="0">
              <a:solidFill>
                <a:srgbClr val="000000"/>
              </a:solidFill>
              <a:latin typeface="Tw Cen MT"/>
            </a:endParaRPr>
          </a:p>
          <a:p>
            <a:r>
              <a:rPr lang="en-US" dirty="0">
                <a:solidFill>
                  <a:srgbClr val="000000"/>
                </a:solidFill>
                <a:latin typeface="Tw Cen MT"/>
              </a:rPr>
              <a:t>This figure is derived from a climate model </a:t>
            </a:r>
          </a:p>
          <a:p>
            <a:r>
              <a:rPr lang="en-US" dirty="0">
                <a:solidFill>
                  <a:srgbClr val="000000"/>
                </a:solidFill>
                <a:latin typeface="Tw Cen MT"/>
              </a:rPr>
              <a:t>simulation. </a:t>
            </a:r>
          </a:p>
        </p:txBody>
      </p:sp>
      <p:sp>
        <p:nvSpPr>
          <p:cNvPr id="219" name="TextShape 2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424456"/>
                </a:solidFill>
                <a:latin typeface="Tw Cen MT"/>
              </a:rPr>
              <a:t>Solar radiation and thermal radiation</a:t>
            </a:r>
            <a:endParaRPr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8" y="1557846"/>
            <a:ext cx="4737779" cy="53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668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2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424456"/>
                </a:solidFill>
                <a:latin typeface="Tw Cen MT"/>
              </a:rPr>
              <a:t>Solar radiation and thermal radiation</a:t>
            </a:r>
            <a:endParaRPr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8" y="1557846"/>
            <a:ext cx="4737779" cy="53003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8563" y="1717675"/>
            <a:ext cx="4046382" cy="452431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b="1" dirty="0">
                <a:cs typeface="Arial"/>
              </a:rPr>
              <a:t>Class activity:</a:t>
            </a:r>
            <a:r>
              <a:rPr lang="en-US" dirty="0">
                <a:cs typeface="Arial"/>
              </a:rPr>
              <a:t> 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Draw a zonally averaged profile of incoming and outgoing long-wave radiation. 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At which latitudes is a net gain of energy? 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At which latitude is a net loss of energy?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Where are outgoing and incoming radiation approximately in balance?</a:t>
            </a:r>
          </a:p>
          <a:p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601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dirty="0">
                <a:solidFill>
                  <a:srgbClr val="424456"/>
                </a:solidFill>
                <a:latin typeface="Tw Cen MT"/>
              </a:rPr>
              <a:t>Incoming short wave radiation as a function of season and latitude</a:t>
            </a:r>
            <a:endParaRPr dirty="0"/>
          </a:p>
        </p:txBody>
      </p:sp>
      <p:sp>
        <p:nvSpPr>
          <p:cNvPr id="237" name="TextShape 2"/>
          <p:cNvSpPr txBox="1"/>
          <p:nvPr/>
        </p:nvSpPr>
        <p:spPr>
          <a:xfrm>
            <a:off x="6477120" y="1752480"/>
            <a:ext cx="2285640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7" y="1714028"/>
            <a:ext cx="6025401" cy="3671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92791" y="1930400"/>
            <a:ext cx="2785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Annual budget &amp; by season:</a:t>
            </a:r>
          </a:p>
          <a:p>
            <a:endParaRPr lang="en-US" sz="1600" dirty="0"/>
          </a:p>
          <a:p>
            <a:r>
              <a:rPr lang="en-US" sz="1600" dirty="0"/>
              <a:t>DJF: Dec-Jan-Feb average</a:t>
            </a:r>
          </a:p>
          <a:p>
            <a:endParaRPr lang="en-US" sz="1600" dirty="0"/>
          </a:p>
          <a:p>
            <a:r>
              <a:rPr lang="en-US" sz="1600" dirty="0"/>
              <a:t>JJA: Jun-Jul-Aug average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4134" y="541949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Eq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89600" y="540178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550" y="540178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80S</a:t>
            </a:r>
          </a:p>
        </p:txBody>
      </p:sp>
    </p:spTree>
    <p:extLst>
      <p:ext uri="{BB962C8B-B14F-4D97-AF65-F5344CB8AC3E}">
        <p14:creationId xmlns:p14="http://schemas.microsoft.com/office/powerpoint/2010/main" val="24047881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dirty="0">
                <a:solidFill>
                  <a:srgbClr val="424456"/>
                </a:solidFill>
                <a:latin typeface="Tw Cen MT"/>
              </a:rPr>
              <a:t>Reflected and scattered </a:t>
            </a:r>
          </a:p>
          <a:p>
            <a:pPr algn="ctr">
              <a:lnSpc>
                <a:spcPct val="100000"/>
              </a:lnSpc>
            </a:pPr>
            <a:r>
              <a:rPr lang="en-US" sz="4400" strike="noStrike" dirty="0">
                <a:solidFill>
                  <a:srgbClr val="424456"/>
                </a:solidFill>
                <a:latin typeface="Tw Cen MT"/>
              </a:rPr>
              <a:t>shortwave radiation</a:t>
            </a:r>
            <a:endParaRPr dirty="0"/>
          </a:p>
        </p:txBody>
      </p:sp>
      <p:sp>
        <p:nvSpPr>
          <p:cNvPr id="237" name="TextShape 2"/>
          <p:cNvSpPr txBox="1"/>
          <p:nvPr/>
        </p:nvSpPr>
        <p:spPr>
          <a:xfrm>
            <a:off x="6477120" y="1752480"/>
            <a:ext cx="2285640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3014134" y="456154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Eq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89600" y="454383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550" y="454383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02" y="1628303"/>
            <a:ext cx="6199213" cy="2844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7138" y="1752600"/>
            <a:ext cx="2711963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Short wave radiation</a:t>
            </a:r>
          </a:p>
          <a:p>
            <a:r>
              <a:rPr lang="en-US" dirty="0"/>
              <a:t>reflected and </a:t>
            </a:r>
          </a:p>
          <a:p>
            <a:r>
              <a:rPr lang="en-US" dirty="0"/>
              <a:t>scattered back </a:t>
            </a:r>
          </a:p>
          <a:p>
            <a:r>
              <a:rPr lang="en-US" dirty="0"/>
              <a:t>to space by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clouds, land surface</a:t>
            </a:r>
          </a:p>
          <a:p>
            <a:r>
              <a:rPr lang="en-US" dirty="0"/>
              <a:t>ocean surface, </a:t>
            </a:r>
          </a:p>
          <a:p>
            <a:r>
              <a:rPr lang="en-US" dirty="0"/>
              <a:t>aerosols and </a:t>
            </a:r>
            <a:br>
              <a:rPr lang="en-US" dirty="0"/>
            </a:br>
            <a:r>
              <a:rPr lang="en-US" dirty="0"/>
              <a:t>gas molecules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051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424456"/>
                </a:solidFill>
                <a:latin typeface="Tw Cen MT"/>
              </a:rPr>
              <a:t>Net radiation balance of the Earth</a:t>
            </a:r>
            <a:endParaRPr dirty="0"/>
          </a:p>
        </p:txBody>
      </p:sp>
      <p:sp>
        <p:nvSpPr>
          <p:cNvPr id="237" name="TextShape 2"/>
          <p:cNvSpPr txBox="1"/>
          <p:nvPr/>
        </p:nvSpPr>
        <p:spPr>
          <a:xfrm>
            <a:off x="6477120" y="1752480"/>
            <a:ext cx="2285640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746312" y="517056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Eq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30557" y="516618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962" y="517056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26841" y="1706180"/>
            <a:ext cx="36343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radiation energy budget:</a:t>
            </a:r>
          </a:p>
          <a:p>
            <a:endParaRPr lang="en-US" dirty="0"/>
          </a:p>
          <a:p>
            <a:r>
              <a:rPr lang="en-US" dirty="0"/>
              <a:t>Balance between </a:t>
            </a:r>
          </a:p>
          <a:p>
            <a:r>
              <a:rPr lang="en-US" b="1" dirty="0"/>
              <a:t>incoming shortwave </a:t>
            </a:r>
            <a:r>
              <a:rPr lang="en-US" dirty="0"/>
              <a:t>and </a:t>
            </a:r>
            <a:br>
              <a:rPr lang="en-US" dirty="0"/>
            </a:br>
            <a:r>
              <a:rPr lang="en-US" b="1" dirty="0"/>
              <a:t>outgoing longwave </a:t>
            </a:r>
            <a:br>
              <a:rPr lang="en-US" b="1" dirty="0"/>
            </a:br>
            <a:r>
              <a:rPr lang="en-US" dirty="0"/>
              <a:t>radiation at the top of atmosphere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" y="1589676"/>
            <a:ext cx="5527895" cy="350318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119943" y="4269114"/>
            <a:ext cx="761994" cy="316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110296" y="3761750"/>
            <a:ext cx="761994" cy="316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112223" y="4643352"/>
            <a:ext cx="761994" cy="316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4538" y="3577084"/>
            <a:ext cx="3482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Northern Hemisphere summer (JJA)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14415" y="4098210"/>
            <a:ext cx="2350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Annual mean (Jan-Dec)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06113" y="4459914"/>
            <a:ext cx="3320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Northern Hemisphere winter (DJF)</a:t>
            </a:r>
          </a:p>
        </p:txBody>
      </p:sp>
    </p:spTree>
    <p:extLst>
      <p:ext uri="{BB962C8B-B14F-4D97-AF65-F5344CB8AC3E}">
        <p14:creationId xmlns:p14="http://schemas.microsoft.com/office/powerpoint/2010/main" val="22188089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424456"/>
                </a:solidFill>
                <a:latin typeface="Tw Cen MT"/>
              </a:rPr>
              <a:t>Net radiation balance of the Earth</a:t>
            </a:r>
            <a:endParaRPr dirty="0"/>
          </a:p>
        </p:txBody>
      </p:sp>
      <p:sp>
        <p:nvSpPr>
          <p:cNvPr id="237" name="TextShape 2"/>
          <p:cNvSpPr txBox="1"/>
          <p:nvPr/>
        </p:nvSpPr>
        <p:spPr>
          <a:xfrm>
            <a:off x="6477120" y="1752480"/>
            <a:ext cx="2285640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746312" y="517056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Eq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6841" y="1706180"/>
            <a:ext cx="36343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radiation energy budget:</a:t>
            </a:r>
          </a:p>
          <a:p>
            <a:endParaRPr lang="en-US" dirty="0"/>
          </a:p>
          <a:p>
            <a:r>
              <a:rPr lang="en-US" dirty="0"/>
              <a:t>Balance between </a:t>
            </a:r>
          </a:p>
          <a:p>
            <a:r>
              <a:rPr lang="en-US" b="1" dirty="0"/>
              <a:t>incoming shortwave </a:t>
            </a:r>
            <a:r>
              <a:rPr lang="en-US" dirty="0"/>
              <a:t>and </a:t>
            </a:r>
            <a:br>
              <a:rPr lang="en-US" dirty="0"/>
            </a:br>
            <a:r>
              <a:rPr lang="en-US" b="1" dirty="0"/>
              <a:t>outgoing longwave </a:t>
            </a:r>
            <a:br>
              <a:rPr lang="en-US" b="1" dirty="0"/>
            </a:br>
            <a:r>
              <a:rPr lang="en-US" dirty="0"/>
              <a:t>radiation at the top of atmosphere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2" y="1577250"/>
            <a:ext cx="4505325" cy="4676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120" y="4291503"/>
            <a:ext cx="3809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Zonal average TOA net downward radiation in the Northern Hemisphere and</a:t>
            </a:r>
          </a:p>
          <a:p>
            <a:r>
              <a:rPr lang="en-US" dirty="0"/>
              <a:t>Southern </a:t>
            </a:r>
            <a:r>
              <a:rPr lang="en-US" dirty="0" smtClean="0"/>
              <a:t>Hemisphere</a:t>
            </a:r>
          </a:p>
          <a:p>
            <a:r>
              <a:rPr lang="en-US" dirty="0" smtClean="0"/>
              <a:t>(averaged over period 2001-2010)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6" y="6131765"/>
            <a:ext cx="54578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513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dirty="0" smtClean="0"/>
              <a:t>Estimated heat transports in atmosphere and ocean</a:t>
            </a:r>
            <a:endParaRPr sz="2400" b="1" dirty="0"/>
          </a:p>
        </p:txBody>
      </p:sp>
      <p:sp>
        <p:nvSpPr>
          <p:cNvPr id="237" name="TextShape 2"/>
          <p:cNvSpPr txBox="1"/>
          <p:nvPr/>
        </p:nvSpPr>
        <p:spPr>
          <a:xfrm>
            <a:off x="6477120" y="1752480"/>
            <a:ext cx="2285640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746312" y="517056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Eq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6841" y="1706180"/>
            <a:ext cx="36086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imbalance in outgoing</a:t>
            </a:r>
          </a:p>
          <a:p>
            <a:r>
              <a:rPr lang="en-US" dirty="0"/>
              <a:t>a</a:t>
            </a:r>
            <a:r>
              <a:rPr lang="en-US" dirty="0" smtClean="0"/>
              <a:t>nd incoming radiation one can</a:t>
            </a:r>
          </a:p>
          <a:p>
            <a:r>
              <a:rPr lang="en-US" dirty="0"/>
              <a:t>e</a:t>
            </a:r>
            <a:r>
              <a:rPr lang="en-US" dirty="0" smtClean="0"/>
              <a:t>stimate regions where oceans</a:t>
            </a:r>
          </a:p>
          <a:p>
            <a:r>
              <a:rPr lang="en-US" dirty="0" smtClean="0"/>
              <a:t>and atmosphere transport</a:t>
            </a:r>
          </a:p>
          <a:p>
            <a:r>
              <a:rPr lang="en-US" dirty="0" smtClean="0"/>
              <a:t>heat to compensate for the </a:t>
            </a:r>
            <a:br>
              <a:rPr lang="en-US" dirty="0" smtClean="0"/>
            </a:br>
            <a:r>
              <a:rPr lang="en-US" dirty="0" smtClean="0"/>
              <a:t>surplus and deficit in the radiative</a:t>
            </a:r>
            <a:br>
              <a:rPr lang="en-US" dirty="0" smtClean="0"/>
            </a:br>
            <a:r>
              <a:rPr lang="en-US" dirty="0" smtClean="0"/>
              <a:t>budget. This keeps the </a:t>
            </a:r>
          </a:p>
          <a:p>
            <a:r>
              <a:rPr lang="en-US" dirty="0" smtClean="0"/>
              <a:t>Temperatures locally in balance.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" y="6131765"/>
            <a:ext cx="5457825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81" y="1586495"/>
            <a:ext cx="41910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526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US" sz="2800" dirty="0">
                <a:solidFill>
                  <a:srgbClr val="424456"/>
                </a:solidFill>
                <a:latin typeface="Tw Cen MT"/>
              </a:rPr>
              <a:t>Earth's radiative energy balance September 2008 (NASA satellite observations)</a:t>
            </a:r>
            <a:endParaRPr lang="en-US" sz="2800" dirty="0">
              <a:latin typeface="Tw Cen MT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6477120" y="1752480"/>
            <a:ext cx="2285640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8" name="TextShape 3"/>
          <p:cNvSpPr txBox="1"/>
          <p:nvPr/>
        </p:nvSpPr>
        <p:spPr>
          <a:xfrm>
            <a:off x="4663440" y="1629360"/>
            <a:ext cx="4297680" cy="239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</p:txBody>
      </p:sp>
      <p:sp>
        <p:nvSpPr>
          <p:cNvPr id="249" name="TextShape 4"/>
          <p:cNvSpPr txBox="1"/>
          <p:nvPr/>
        </p:nvSpPr>
        <p:spPr>
          <a:xfrm>
            <a:off x="285480" y="6246015"/>
            <a:ext cx="77367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dirty="0">
                <a:latin typeface="Arial"/>
              </a:rPr>
              <a:t>Source: NASA http://earthobservatory.nasa.gov/Features/EnergyBalance/page3.php</a:t>
            </a:r>
            <a:endParaRPr dirty="0"/>
          </a:p>
        </p:txBody>
      </p:sp>
      <p:pic>
        <p:nvPicPr>
          <p:cNvPr id="250" name="Picture 249"/>
          <p:cNvPicPr/>
          <p:nvPr/>
        </p:nvPicPr>
        <p:blipFill>
          <a:blip r:embed="rId3"/>
          <a:stretch/>
        </p:blipFill>
        <p:spPr>
          <a:xfrm>
            <a:off x="147960" y="1681920"/>
            <a:ext cx="8750160" cy="402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/>
        </p:blipFill>
        <p:spPr>
          <a:xfrm>
            <a:off x="265409" y="1636889"/>
            <a:ext cx="3121258" cy="2810933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longwave radiation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3556000" y="2393244"/>
            <a:ext cx="5220751" cy="41091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From outer space Earth appears as a black-body  emitter of radiation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Spectral peak at infrared (IR) wavelength 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Emitted energy  flux (irradiance) depends</a:t>
            </a:r>
            <a:br>
              <a:rPr lang="en-US" sz="2000" dirty="0"/>
            </a:br>
            <a:r>
              <a:rPr lang="en-US" sz="2000" dirty="0"/>
              <a:t>on the absolute temperature of the emitting body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Stefan-Boltzmann Law:</a:t>
            </a:r>
            <a:r>
              <a:rPr lang="en-US" sz="2000" dirty="0"/>
              <a:t> Q(T) = </a:t>
            </a:r>
            <a:r>
              <a:rPr lang="el-GR" sz="2000" dirty="0"/>
              <a:t>σ</a:t>
            </a:r>
            <a:r>
              <a:rPr lang="en-US" sz="2000" dirty="0"/>
              <a:t> T</a:t>
            </a:r>
            <a:r>
              <a:rPr lang="en-US" sz="2000" baseline="34000" dirty="0"/>
              <a:t>4</a:t>
            </a:r>
            <a:br>
              <a:rPr lang="en-US" sz="2000" baseline="34000" dirty="0"/>
            </a:br>
            <a:endParaRPr lang="en-US" sz="2000" baseline="3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Total emitted black-body radiation is proportional to the body’s temperature to the power of 4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5409" y="6457243"/>
            <a:ext cx="6911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More information can be found in </a:t>
            </a:r>
            <a:r>
              <a:rPr lang="en-US" sz="1400" dirty="0" err="1"/>
              <a:t>Peixoto</a:t>
            </a:r>
            <a:r>
              <a:rPr lang="en-US" sz="1400" dirty="0"/>
              <a:t> &amp; </a:t>
            </a:r>
            <a:r>
              <a:rPr lang="en-US" sz="1400" dirty="0" err="1"/>
              <a:t>Oort</a:t>
            </a:r>
            <a:r>
              <a:rPr lang="en-US" sz="1400" dirty="0"/>
              <a:t> (Ch. 6) or Coakley and Yang (Ch. 1)</a:t>
            </a:r>
          </a:p>
        </p:txBody>
      </p:sp>
    </p:spTree>
    <p:extLst>
      <p:ext uri="{BB962C8B-B14F-4D97-AF65-F5344CB8AC3E}">
        <p14:creationId xmlns:p14="http://schemas.microsoft.com/office/powerpoint/2010/main" val="280455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strike="noStrike">
                <a:solidFill>
                  <a:srgbClr val="424456"/>
                </a:solidFill>
                <a:latin typeface="Tw Cen MT"/>
              </a:rPr>
              <a:t>Objectives</a:t>
            </a:r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649707" y="1656644"/>
            <a:ext cx="8152920" cy="449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0000"/>
              <a:buFont typeface="Wingdings" charset="2"/>
              <a:buChar char=""/>
            </a:pPr>
            <a:r>
              <a:rPr lang="en-US" sz="2900" strike="noStrike" dirty="0">
                <a:solidFill>
                  <a:srgbClr val="000000"/>
                </a:solidFill>
                <a:latin typeface="Tw Cen MT"/>
              </a:rPr>
              <a:t>Objectives</a:t>
            </a:r>
            <a:endParaRPr dirty="0"/>
          </a:p>
          <a:p>
            <a:pPr lvl="1">
              <a:lnSpc>
                <a:spcPct val="100000"/>
              </a:lnSpc>
              <a:buSzPct val="70000"/>
              <a:buFont typeface="Wingdings" charset="2"/>
              <a:buChar char=""/>
            </a:pPr>
            <a:r>
              <a:rPr lang="en-US" sz="2600" strike="noStrike" dirty="0">
                <a:solidFill>
                  <a:srgbClr val="000000"/>
                </a:solidFill>
                <a:latin typeface="Tw Cen MT"/>
              </a:rPr>
              <a:t>Introduction to the energy budget of the climate system </a:t>
            </a:r>
            <a:endParaRPr dirty="0"/>
          </a:p>
          <a:p>
            <a:pPr lvl="1">
              <a:lnSpc>
                <a:spcPct val="100000"/>
              </a:lnSpc>
              <a:buSzPct val="70000"/>
              <a:buFont typeface="Wingdings" charset="2"/>
              <a:buChar char=""/>
            </a:pPr>
            <a:r>
              <a:rPr lang="en-US" sz="2600" strike="noStrike" dirty="0">
                <a:solidFill>
                  <a:srgbClr val="000000"/>
                </a:solidFill>
                <a:latin typeface="Tw Cen MT"/>
              </a:rPr>
              <a:t>The sun as the primary energy source </a:t>
            </a:r>
            <a:endParaRPr dirty="0"/>
          </a:p>
          <a:p>
            <a:pPr lvl="1">
              <a:lnSpc>
                <a:spcPct val="100000"/>
              </a:lnSpc>
              <a:buSzPct val="70000"/>
              <a:buFont typeface="Wingdings" charset="2"/>
              <a:buChar char=""/>
            </a:pPr>
            <a:r>
              <a:rPr lang="en-US" sz="2600" strike="noStrike" dirty="0">
                <a:solidFill>
                  <a:srgbClr val="000000"/>
                </a:solidFill>
                <a:latin typeface="Tw Cen MT"/>
              </a:rPr>
              <a:t>Energetic fluxes in the atmosphere</a:t>
            </a:r>
            <a:endParaRPr dirty="0"/>
          </a:p>
          <a:p>
            <a:pPr lvl="1">
              <a:lnSpc>
                <a:spcPct val="100000"/>
              </a:lnSpc>
              <a:buSzPct val="70000"/>
              <a:buFont typeface="Wingdings" charset="2"/>
              <a:buChar char=""/>
            </a:pPr>
            <a:r>
              <a:rPr lang="en-US" sz="2600" strike="noStrike" dirty="0">
                <a:solidFill>
                  <a:srgbClr val="000000"/>
                </a:solidFill>
                <a:latin typeface="Tw Cen MT"/>
              </a:rPr>
              <a:t>Thermodynamic and energetic aspects of the climate state:	</a:t>
            </a:r>
            <a:endParaRPr dirty="0"/>
          </a:p>
          <a:p>
            <a:pPr lvl="2">
              <a:lnSpc>
                <a:spcPct val="100000"/>
              </a:lnSpc>
              <a:buSzPct val="75000"/>
              <a:buFont typeface="Wingdings" charset="2"/>
              <a:buChar char=""/>
            </a:pPr>
            <a:r>
              <a:rPr lang="en-US" sz="2300" strike="noStrike" dirty="0">
                <a:solidFill>
                  <a:srgbClr val="000000"/>
                </a:solidFill>
                <a:latin typeface="Tw Cen MT"/>
              </a:rPr>
              <a:t>Forms of energy</a:t>
            </a:r>
            <a:endParaRPr dirty="0"/>
          </a:p>
          <a:p>
            <a:pPr lvl="2">
              <a:lnSpc>
                <a:spcPct val="100000"/>
              </a:lnSpc>
              <a:buSzPct val="75000"/>
              <a:buFont typeface="Wingdings" charset="2"/>
              <a:buChar char=""/>
            </a:pPr>
            <a:r>
              <a:rPr lang="en-US" sz="2300" strike="noStrike" dirty="0">
                <a:solidFill>
                  <a:srgbClr val="000000"/>
                </a:solidFill>
                <a:latin typeface="Tw Cen MT"/>
              </a:rPr>
              <a:t>Sources and sinks</a:t>
            </a:r>
            <a:endParaRPr dirty="0"/>
          </a:p>
          <a:p>
            <a:endParaRPr dirty="0"/>
          </a:p>
          <a:p>
            <a:r>
              <a:rPr lang="en-US" dirty="0"/>
              <a:t>Further background information / suggested reading</a:t>
            </a:r>
            <a:r>
              <a:rPr lang="en-US" sz="2600" strike="noStrike" dirty="0">
                <a:solidFill>
                  <a:srgbClr val="000000"/>
                </a:solidFill>
                <a:latin typeface="Tw Cen MT"/>
              </a:rPr>
              <a:t>: </a:t>
            </a:r>
          </a:p>
          <a:p>
            <a:r>
              <a:rPr lang="en-US" dirty="0" err="1">
                <a:solidFill>
                  <a:srgbClr val="000000"/>
                </a:solidFill>
                <a:latin typeface="Tw Cen MT"/>
              </a:rPr>
              <a:t>Peixoto</a:t>
            </a:r>
            <a:r>
              <a:rPr lang="en-US" dirty="0">
                <a:solidFill>
                  <a:srgbClr val="000000"/>
                </a:solidFill>
                <a:latin typeface="Tw Cen MT"/>
              </a:rPr>
              <a:t> and </a:t>
            </a:r>
            <a:r>
              <a:rPr lang="en-US" dirty="0" err="1">
                <a:solidFill>
                  <a:srgbClr val="000000"/>
                </a:solidFill>
                <a:latin typeface="Tw Cen MT"/>
              </a:rPr>
              <a:t>Oort</a:t>
            </a:r>
            <a:r>
              <a:rPr lang="en-US" dirty="0">
                <a:solidFill>
                  <a:srgbClr val="000000"/>
                </a:solidFill>
                <a:latin typeface="Tw Cen MT"/>
              </a:rPr>
              <a:t>: Chapter 6 Radiation Balance: 6.1, 6.2.1- 6.2.3, 6.3.1, 6.3.3-6.3.7</a:t>
            </a:r>
          </a:p>
          <a:p>
            <a:r>
              <a:rPr lang="en-US" dirty="0">
                <a:solidFill>
                  <a:srgbClr val="000000"/>
                </a:solidFill>
                <a:latin typeface="Tw Cen MT"/>
              </a:rPr>
              <a:t>Coakley and Yang: Chapter 1 The Earth Energy Budget and Climate Change (1.1-1.4)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424456"/>
                </a:solidFill>
                <a:latin typeface="Tw Cen MT"/>
              </a:rPr>
              <a:t>Solar irradiance as a function of season and latitude</a:t>
            </a:r>
            <a:endParaRPr/>
          </a:p>
        </p:txBody>
      </p:sp>
      <p:sp>
        <p:nvSpPr>
          <p:cNvPr id="242" name="TextShape 2"/>
          <p:cNvSpPr txBox="1"/>
          <p:nvPr/>
        </p:nvSpPr>
        <p:spPr>
          <a:xfrm>
            <a:off x="6477120" y="1752480"/>
            <a:ext cx="2285640" cy="441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3" name="TextShape 3"/>
          <p:cNvSpPr txBox="1"/>
          <p:nvPr/>
        </p:nvSpPr>
        <p:spPr>
          <a:xfrm>
            <a:off x="4663440" y="1629360"/>
            <a:ext cx="4297680" cy="239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</p:txBody>
      </p:sp>
      <p:pic>
        <p:nvPicPr>
          <p:cNvPr id="244" name="Picture 243"/>
          <p:cNvPicPr/>
          <p:nvPr/>
        </p:nvPicPr>
        <p:blipFill>
          <a:blip r:embed="rId3"/>
          <a:stretch/>
        </p:blipFill>
        <p:spPr>
          <a:xfrm>
            <a:off x="537480" y="1609560"/>
            <a:ext cx="7514640" cy="4795200"/>
          </a:xfrm>
          <a:prstGeom prst="rect">
            <a:avLst/>
          </a:prstGeom>
          <a:ln>
            <a:noFill/>
          </a:ln>
        </p:spPr>
      </p:pic>
      <p:sp>
        <p:nvSpPr>
          <p:cNvPr id="245" name="TextShape 4"/>
          <p:cNvSpPr txBox="1"/>
          <p:nvPr/>
        </p:nvSpPr>
        <p:spPr>
          <a:xfrm>
            <a:off x="285480" y="6528240"/>
            <a:ext cx="77367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>
                <a:latin typeface="Arial"/>
              </a:rPr>
              <a:t>Source: NASA http://earthobservatory.nasa.gov/Features/EnergyBalance/page3.php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66320" y="1645920"/>
            <a:ext cx="4663440" cy="4206240"/>
          </a:xfrm>
          <a:prstGeom prst="rect">
            <a:avLst/>
          </a:prstGeom>
          <a:solidFill>
            <a:srgbClr val="00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2"/>
          <p:cNvSpPr/>
          <p:nvPr/>
        </p:nvSpPr>
        <p:spPr>
          <a:xfrm>
            <a:off x="365760" y="1702080"/>
            <a:ext cx="4114800" cy="3840480"/>
          </a:xfrm>
          <a:prstGeom prst="ellipse">
            <a:avLst/>
          </a:prstGeom>
          <a:solidFill>
            <a:srgbClr val="EEEEEE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TextShape 3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strike="noStrike">
                <a:solidFill>
                  <a:srgbClr val="424456"/>
                </a:solidFill>
                <a:latin typeface="Tw Cen MT"/>
              </a:rPr>
              <a:t>Energy emitted by the sun</a:t>
            </a:r>
            <a:endParaRPr/>
          </a:p>
        </p:txBody>
      </p:sp>
      <p:sp>
        <p:nvSpPr>
          <p:cNvPr id="196" name="CustomShape 4"/>
          <p:cNvSpPr/>
          <p:nvPr/>
        </p:nvSpPr>
        <p:spPr>
          <a:xfrm>
            <a:off x="1499040" y="2799360"/>
            <a:ext cx="1737360" cy="1645920"/>
          </a:xfrm>
          <a:prstGeom prst="smileyFace">
            <a:avLst>
              <a:gd name="adj" fmla="val 1852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TextShape 5"/>
          <p:cNvSpPr txBox="1"/>
          <p:nvPr/>
        </p:nvSpPr>
        <p:spPr>
          <a:xfrm>
            <a:off x="4939862" y="1645920"/>
            <a:ext cx="4180378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endParaRPr dirty="0"/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The energy emitted by the sun</a:t>
            </a:r>
            <a:r>
              <a:rPr lang="en-US" dirty="0"/>
              <a:t> </a:t>
            </a:r>
            <a:r>
              <a:rPr lang="en-US" dirty="0">
                <a:latin typeface="Arial"/>
              </a:rPr>
              <a:t>is </a:t>
            </a:r>
            <a:r>
              <a:rPr lang="en-US" b="1" dirty="0">
                <a:latin typeface="Arial"/>
              </a:rPr>
              <a:t>isotropic</a:t>
            </a:r>
            <a:r>
              <a:rPr lang="en-US" dirty="0">
                <a:latin typeface="Arial"/>
              </a:rPr>
              <a:t>, that is in every direction</a:t>
            </a:r>
            <a:br>
              <a:rPr lang="en-US" dirty="0">
                <a:latin typeface="Arial"/>
              </a:rPr>
            </a:br>
            <a:r>
              <a:rPr lang="en-US" dirty="0">
                <a:latin typeface="Arial"/>
              </a:rPr>
              <a:t>in space it is the same intensity.</a:t>
            </a:r>
            <a:endParaRPr dirty="0"/>
          </a:p>
          <a:p>
            <a:pPr marL="285750" indent="-285750">
              <a:buSzPct val="45000"/>
              <a:buFont typeface="Wingdings" panose="05000000000000000000" pitchFamily="2" charset="2"/>
              <a:buChar char="§"/>
            </a:pPr>
            <a:endParaRPr dirty="0"/>
          </a:p>
        </p:txBody>
      </p:sp>
      <p:sp>
        <p:nvSpPr>
          <p:cNvPr id="198" name="Line 6"/>
          <p:cNvSpPr/>
          <p:nvPr/>
        </p:nvSpPr>
        <p:spPr>
          <a:xfrm>
            <a:off x="2377440" y="3622320"/>
            <a:ext cx="1554480" cy="1828800"/>
          </a:xfrm>
          <a:prstGeom prst="line">
            <a:avLst/>
          </a:prstGeom>
          <a:ln>
            <a:solidFill>
              <a:srgbClr val="FF9900"/>
            </a:solidFill>
            <a:tailEnd type="triangle" w="med" len="med"/>
          </a:ln>
        </p:spPr>
      </p:sp>
      <p:sp>
        <p:nvSpPr>
          <p:cNvPr id="199" name="Line 7"/>
          <p:cNvSpPr/>
          <p:nvPr/>
        </p:nvSpPr>
        <p:spPr>
          <a:xfrm>
            <a:off x="2377440" y="3622320"/>
            <a:ext cx="2103120" cy="1280160"/>
          </a:xfrm>
          <a:prstGeom prst="line">
            <a:avLst/>
          </a:prstGeom>
          <a:ln>
            <a:solidFill>
              <a:srgbClr val="FF9900"/>
            </a:solidFill>
            <a:tailEnd type="triangle" w="med" len="med"/>
          </a:ln>
        </p:spPr>
      </p:sp>
      <p:sp>
        <p:nvSpPr>
          <p:cNvPr id="200" name="Line 8"/>
          <p:cNvSpPr/>
          <p:nvPr/>
        </p:nvSpPr>
        <p:spPr>
          <a:xfrm>
            <a:off x="2377440" y="3622320"/>
            <a:ext cx="1828800" cy="1554480"/>
          </a:xfrm>
          <a:prstGeom prst="line">
            <a:avLst/>
          </a:prstGeom>
          <a:ln>
            <a:solidFill>
              <a:srgbClr val="FF9900"/>
            </a:solidFill>
            <a:tailEnd type="triangle" w="med" len="med"/>
          </a:ln>
        </p:spPr>
      </p:sp>
      <p:sp>
        <p:nvSpPr>
          <p:cNvPr id="201" name="Line 9"/>
          <p:cNvSpPr/>
          <p:nvPr/>
        </p:nvSpPr>
        <p:spPr>
          <a:xfrm flipH="1">
            <a:off x="3677040" y="4664160"/>
            <a:ext cx="548640" cy="584640"/>
          </a:xfrm>
          <a:prstGeom prst="line">
            <a:avLst/>
          </a:prstGeom>
          <a:ln w="54720">
            <a:solidFill>
              <a:srgbClr val="FF00FF"/>
            </a:solidFill>
            <a:round/>
          </a:ln>
        </p:spPr>
      </p:sp>
      <p:sp>
        <p:nvSpPr>
          <p:cNvPr id="202" name="Line 10"/>
          <p:cNvSpPr/>
          <p:nvPr/>
        </p:nvSpPr>
        <p:spPr>
          <a:xfrm>
            <a:off x="2377440" y="3622320"/>
            <a:ext cx="1188720" cy="2103120"/>
          </a:xfrm>
          <a:prstGeom prst="line">
            <a:avLst/>
          </a:prstGeom>
          <a:ln>
            <a:solidFill>
              <a:srgbClr val="FF9900"/>
            </a:solidFill>
            <a:tailEnd type="triangle" w="med" len="med"/>
          </a:ln>
        </p:spPr>
      </p:sp>
      <p:sp>
        <p:nvSpPr>
          <p:cNvPr id="203" name="Line 11"/>
          <p:cNvSpPr/>
          <p:nvPr/>
        </p:nvSpPr>
        <p:spPr>
          <a:xfrm>
            <a:off x="2377440" y="3622320"/>
            <a:ext cx="2286000" cy="914400"/>
          </a:xfrm>
          <a:prstGeom prst="line">
            <a:avLst/>
          </a:prstGeom>
          <a:ln>
            <a:solidFill>
              <a:srgbClr val="FF9900"/>
            </a:solidFill>
            <a:tailEnd type="triangle" w="med" len="med"/>
          </a:ln>
        </p:spPr>
      </p:sp>
      <p:sp>
        <p:nvSpPr>
          <p:cNvPr id="204" name="TextShape 12"/>
          <p:cNvSpPr txBox="1"/>
          <p:nvPr/>
        </p:nvSpPr>
        <p:spPr>
          <a:xfrm>
            <a:off x="4939862" y="2815847"/>
            <a:ext cx="4124208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</a:rPr>
              <a:t>Irradiance:</a:t>
            </a:r>
            <a:r>
              <a:rPr lang="en-US" dirty="0">
                <a:latin typeface="Arial"/>
              </a:rPr>
              <a:t> </a:t>
            </a:r>
            <a:endParaRPr dirty="0"/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Energy per time and unit area:</a:t>
            </a:r>
            <a:endParaRPr dirty="0"/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Units: watts per square meter W/m^2</a:t>
            </a:r>
            <a:endParaRPr dirty="0"/>
          </a:p>
        </p:txBody>
      </p:sp>
      <p:sp>
        <p:nvSpPr>
          <p:cNvPr id="205" name="Line 13"/>
          <p:cNvSpPr/>
          <p:nvPr/>
        </p:nvSpPr>
        <p:spPr>
          <a:xfrm>
            <a:off x="2377440" y="3622320"/>
            <a:ext cx="2194560" cy="1828800"/>
          </a:xfrm>
          <a:prstGeom prst="line">
            <a:avLst/>
          </a:prstGeom>
          <a:ln>
            <a:solidFill>
              <a:srgbClr val="FF00FF"/>
            </a:solidFill>
            <a:tailEnd type="triangle" w="med" len="med"/>
          </a:ln>
        </p:spPr>
      </p:sp>
      <p:sp>
        <p:nvSpPr>
          <p:cNvPr id="206" name="TextShape 14"/>
          <p:cNvSpPr txBox="1"/>
          <p:nvPr/>
        </p:nvSpPr>
        <p:spPr>
          <a:xfrm>
            <a:off x="4939862" y="3930047"/>
            <a:ext cx="4172638" cy="269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Irradiance decreases with distance r from sun proportional to 1/r^2</a:t>
            </a:r>
            <a:endParaRPr dirty="0"/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Earth-Sun average distance:</a:t>
            </a:r>
            <a:endParaRPr dirty="0"/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r= 1.49*10^11 m</a:t>
            </a:r>
            <a:endParaRPr dirty="0"/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Satellites measure the incoming solar radiation flux</a:t>
            </a:r>
            <a:r>
              <a:rPr lang="en-US" dirty="0"/>
              <a:t> </a:t>
            </a: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at </a:t>
            </a:r>
            <a:r>
              <a:rPr lang="en-US" b="1" dirty="0">
                <a:latin typeface="Arial"/>
              </a:rPr>
              <a:t>Top of Atmosphere (TOA):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>
                <a:latin typeface="Arial"/>
              </a:rPr>
              <a:t>irradiance 1361 W/m^2</a:t>
            </a:r>
            <a:endParaRPr dirty="0"/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dirty="0" err="1">
                <a:latin typeface="Arial"/>
              </a:rPr>
              <a:t>Q</a:t>
            </a:r>
            <a:r>
              <a:rPr lang="en-US" sz="2079" baseline="-25000" dirty="0" err="1">
                <a:latin typeface="Arial"/>
              </a:rPr>
              <a:t>o</a:t>
            </a:r>
            <a:r>
              <a:rPr lang="en-US" sz="2079" baseline="-25000" dirty="0">
                <a:latin typeface="Arial"/>
              </a:rPr>
              <a:t>  </a:t>
            </a:r>
            <a:r>
              <a:rPr lang="en-US" dirty="0">
                <a:latin typeface="Arial"/>
              </a:rPr>
              <a:t>S</a:t>
            </a:r>
            <a:r>
              <a:rPr lang="en-US" sz="2079" baseline="-25000" dirty="0">
                <a:latin typeface="Arial"/>
              </a:rPr>
              <a:t>o</a:t>
            </a:r>
            <a:r>
              <a:rPr lang="en-US" dirty="0">
                <a:latin typeface="Arial"/>
              </a:rPr>
              <a:t> used as symbols for this value (</a:t>
            </a:r>
            <a:r>
              <a:rPr lang="en-US" i="1" dirty="0">
                <a:latin typeface="Arial"/>
              </a:rPr>
              <a:t>solar constant</a:t>
            </a:r>
            <a:r>
              <a:rPr lang="en-US" dirty="0">
                <a:latin typeface="Arial"/>
              </a:rPr>
              <a:t>)</a:t>
            </a:r>
            <a:endParaRPr dirty="0"/>
          </a:p>
        </p:txBody>
      </p:sp>
      <p:sp>
        <p:nvSpPr>
          <p:cNvPr id="207" name="Line 15"/>
          <p:cNvSpPr/>
          <p:nvPr/>
        </p:nvSpPr>
        <p:spPr>
          <a:xfrm flipH="1">
            <a:off x="2885040" y="3980160"/>
            <a:ext cx="548640" cy="584640"/>
          </a:xfrm>
          <a:prstGeom prst="line">
            <a:avLst/>
          </a:prstGeom>
          <a:ln w="54720">
            <a:solidFill>
              <a:srgbClr val="FF00FF"/>
            </a:solidFill>
            <a:round/>
          </a:ln>
        </p:spPr>
      </p:sp>
      <p:sp>
        <p:nvSpPr>
          <p:cNvPr id="208" name="Line 16"/>
          <p:cNvSpPr/>
          <p:nvPr/>
        </p:nvSpPr>
        <p:spPr>
          <a:xfrm flipV="1">
            <a:off x="2377440" y="3602880"/>
            <a:ext cx="2103120" cy="19440"/>
          </a:xfrm>
          <a:prstGeom prst="line">
            <a:avLst/>
          </a:prstGeom>
          <a:ln>
            <a:solidFill>
              <a:srgbClr val="808080"/>
            </a:solidFill>
            <a:headEnd type="oval" w="lg" len="sm"/>
            <a:tailEnd type="oval" w="lg" len="sm"/>
          </a:ln>
        </p:spPr>
      </p:sp>
      <p:sp>
        <p:nvSpPr>
          <p:cNvPr id="209" name="TextShape 17"/>
          <p:cNvSpPr txBox="1"/>
          <p:nvPr/>
        </p:nvSpPr>
        <p:spPr>
          <a:xfrm>
            <a:off x="4023360" y="3256560"/>
            <a:ext cx="4572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strike="noStrike">
                <a:solidFill>
                  <a:srgbClr val="424456"/>
                </a:solidFill>
                <a:latin typeface="Tw Cen MT"/>
              </a:rPr>
              <a:t>The sun is the largest energy source for the climate system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609480" y="1600200"/>
            <a:ext cx="8152920" cy="449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0000"/>
              <a:buFont typeface="Wingdings" charset="2"/>
              <a:buChar char=""/>
            </a:pPr>
            <a:endParaRPr/>
          </a:p>
          <a:p>
            <a:endParaRPr/>
          </a:p>
          <a:p>
            <a:r>
              <a:rPr lang="en-US" sz="2600" strike="noStrike">
                <a:solidFill>
                  <a:srgbClr val="000000"/>
                </a:solidFill>
                <a:latin typeface="Tw Cen MT"/>
              </a:rPr>
              <a:t> </a:t>
            </a:r>
            <a:endParaRPr/>
          </a:p>
        </p:txBody>
      </p:sp>
      <p:pic>
        <p:nvPicPr>
          <p:cNvPr id="187" name="Picture 186"/>
          <p:cNvPicPr/>
          <p:nvPr/>
        </p:nvPicPr>
        <p:blipFill>
          <a:blip r:embed="rId3"/>
          <a:stretch/>
        </p:blipFill>
        <p:spPr>
          <a:xfrm>
            <a:off x="812800" y="1766712"/>
            <a:ext cx="5621867" cy="509128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187"/>
          <p:cNvPicPr/>
          <p:nvPr/>
        </p:nvPicPr>
        <p:blipFill>
          <a:blip r:embed="rId3"/>
          <a:stretch/>
        </p:blipFill>
        <p:spPr>
          <a:xfrm>
            <a:off x="365760" y="1610640"/>
            <a:ext cx="5669280" cy="3024000"/>
          </a:xfrm>
          <a:prstGeom prst="rect">
            <a:avLst/>
          </a:prstGeom>
          <a:ln>
            <a:noFill/>
          </a:ln>
        </p:spPr>
      </p:pic>
      <p:sp>
        <p:nvSpPr>
          <p:cNvPr id="189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strike="noStrike">
                <a:solidFill>
                  <a:srgbClr val="424456"/>
                </a:solidFill>
                <a:latin typeface="Tw Cen MT"/>
              </a:rPr>
              <a:t>Energy emitted by the sun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6949440" y="1828800"/>
            <a:ext cx="1737360" cy="1645920"/>
          </a:xfrm>
          <a:prstGeom prst="smileyFace">
            <a:avLst>
              <a:gd name="adj" fmla="val 1852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TextShape 3"/>
          <p:cNvSpPr txBox="1"/>
          <p:nvPr/>
        </p:nvSpPr>
        <p:spPr>
          <a:xfrm>
            <a:off x="3366720" y="1573200"/>
            <a:ext cx="26632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en-US">
                <a:solidFill>
                  <a:srgbClr val="FFFFFF"/>
                </a:solidFill>
                <a:latin typeface="Arial"/>
              </a:rPr>
              <a:t>Black-body radiation</a:t>
            </a:r>
            <a:endParaRPr/>
          </a:p>
          <a:p>
            <a:pPr algn="r"/>
            <a:r>
              <a:rPr lang="en-US">
                <a:solidFill>
                  <a:srgbClr val="FFFFFF"/>
                </a:solidFill>
                <a:latin typeface="Arial"/>
              </a:rPr>
              <a:t>at different temperatures</a:t>
            </a:r>
            <a:endParaRPr/>
          </a:p>
        </p:txBody>
      </p:sp>
      <p:sp>
        <p:nvSpPr>
          <p:cNvPr id="192" name="TextShape 4"/>
          <p:cNvSpPr txBox="1"/>
          <p:nvPr/>
        </p:nvSpPr>
        <p:spPr>
          <a:xfrm>
            <a:off x="277199" y="4425120"/>
            <a:ext cx="7986267" cy="2138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Sun's energy spectrum follows closely the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/>
              </a:rPr>
              <a:t>universal law of the </a:t>
            </a:r>
            <a:r>
              <a:rPr lang="en-US" b="1" dirty="0">
                <a:latin typeface="Arial"/>
              </a:rPr>
              <a:t>black-body radiation</a:t>
            </a:r>
            <a:r>
              <a:rPr lang="en-US" dirty="0">
                <a:latin typeface="Arial"/>
              </a:rPr>
              <a:t>.</a:t>
            </a:r>
            <a:endParaRPr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</a:rPr>
              <a:t>Wien's Displacement Law: </a:t>
            </a:r>
            <a:endParaRPr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Peak energy at a temperature-dependent wavelength: the higher the temperature, the shorter the wavelength.</a:t>
            </a:r>
            <a:endParaRPr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Red stars are colder than the sun, blue stars are hotter than the sun</a:t>
            </a:r>
            <a:endParaRPr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 Earth peak emission in infrared range.  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424456"/>
                </a:solidFill>
                <a:latin typeface="Tw Cen MT"/>
              </a:rPr>
              <a:t>Solar radiation and thermal radiation</a:t>
            </a:r>
            <a:endParaRPr sz="4000" dirty="0"/>
          </a:p>
        </p:txBody>
      </p:sp>
      <p:pic>
        <p:nvPicPr>
          <p:cNvPr id="211" name="Picture 3"/>
          <p:cNvPicPr/>
          <p:nvPr/>
        </p:nvPicPr>
        <p:blipFill>
          <a:blip r:embed="rId3"/>
          <a:stretch/>
        </p:blipFill>
        <p:spPr>
          <a:xfrm>
            <a:off x="76320" y="1606680"/>
            <a:ext cx="4209480" cy="3872520"/>
          </a:xfrm>
          <a:prstGeom prst="rect">
            <a:avLst/>
          </a:prstGeom>
          <a:ln>
            <a:noFill/>
          </a:ln>
        </p:spPr>
      </p:pic>
      <p:pic>
        <p:nvPicPr>
          <p:cNvPr id="212" name="Picture 2"/>
          <p:cNvPicPr/>
          <p:nvPr/>
        </p:nvPicPr>
        <p:blipFill>
          <a:blip r:embed="rId4"/>
          <a:stretch/>
        </p:blipFill>
        <p:spPr>
          <a:xfrm>
            <a:off x="4419720" y="1620720"/>
            <a:ext cx="4592520" cy="3858480"/>
          </a:xfrm>
          <a:prstGeom prst="rect">
            <a:avLst/>
          </a:prstGeom>
          <a:ln>
            <a:noFill/>
          </a:ln>
        </p:spPr>
      </p:pic>
      <p:sp>
        <p:nvSpPr>
          <p:cNvPr id="213" name="CustomShape 2"/>
          <p:cNvSpPr/>
          <p:nvPr/>
        </p:nvSpPr>
        <p:spPr>
          <a:xfrm>
            <a:off x="4724280" y="5479560"/>
            <a:ext cx="2057040" cy="1186920"/>
          </a:xfrm>
          <a:prstGeom prst="rect">
            <a:avLst/>
          </a:prstGeom>
          <a:solidFill>
            <a:srgbClr val="FFFF00"/>
          </a:solidFill>
          <a:ln>
            <a:rou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w Cen MT"/>
              </a:rPr>
              <a:t>Shortwave radiation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w Cen MT"/>
              </a:rPr>
              <a:t>(UV-visible-near infra red)</a:t>
            </a:r>
            <a:endParaRPr/>
          </a:p>
        </p:txBody>
      </p:sp>
      <p:sp>
        <p:nvSpPr>
          <p:cNvPr id="214" name="CustomShape 3"/>
          <p:cNvSpPr/>
          <p:nvPr/>
        </p:nvSpPr>
        <p:spPr>
          <a:xfrm>
            <a:off x="6876720" y="5479560"/>
            <a:ext cx="2135160" cy="1186920"/>
          </a:xfrm>
          <a:prstGeom prst="rect">
            <a:avLst/>
          </a:prstGeom>
          <a:solidFill>
            <a:srgbClr val="FF0000"/>
          </a:solidFill>
          <a:ln>
            <a:rou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w Cen MT"/>
              </a:rPr>
              <a:t>Longwave radiation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w Cen MT"/>
              </a:rPr>
              <a:t>(Infra red, Microwave)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808139" y="1818290"/>
            <a:ext cx="2082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“Solar constant” </a:t>
            </a:r>
          </a:p>
          <a:p>
            <a:r>
              <a:rPr lang="en-US" b="1" dirty="0">
                <a:solidFill>
                  <a:srgbClr val="FFFF00"/>
                </a:solidFill>
              </a:rPr>
              <a:t>Q</a:t>
            </a:r>
            <a:r>
              <a:rPr lang="en-US" b="1" baseline="-25000" dirty="0">
                <a:solidFill>
                  <a:srgbClr val="FFFF00"/>
                </a:solidFill>
              </a:rPr>
              <a:t>0</a:t>
            </a:r>
            <a:r>
              <a:rPr lang="en-US" b="1" dirty="0">
                <a:solidFill>
                  <a:srgbClr val="FFFF00"/>
                </a:solidFill>
              </a:rPr>
              <a:t>= 1361 W/m^2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9697" y="1836503"/>
            <a:ext cx="39830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Integrated over solar spectrum: Q</a:t>
            </a:r>
            <a:r>
              <a:rPr lang="en-US" baseline="-25000" dirty="0"/>
              <a:t>0</a:t>
            </a:r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23114" y="2960914"/>
            <a:ext cx="163286" cy="328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609480" y="272880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424456"/>
                </a:solidFill>
                <a:latin typeface="Tw Cen MT"/>
              </a:rPr>
              <a:t>Absorption of electromagnetic radiation passing through the atmosphere</a:t>
            </a:r>
            <a:endParaRPr sz="3200" dirty="0">
              <a:latin typeface="Tw Cen MT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6949440" y="1828800"/>
            <a:ext cx="1737360" cy="1645920"/>
          </a:xfrm>
          <a:prstGeom prst="smileyFace">
            <a:avLst>
              <a:gd name="adj" fmla="val 1852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TextShape 3"/>
          <p:cNvSpPr txBox="1"/>
          <p:nvPr/>
        </p:nvSpPr>
        <p:spPr>
          <a:xfrm>
            <a:off x="3366720" y="1573200"/>
            <a:ext cx="26632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en-US" dirty="0">
                <a:solidFill>
                  <a:srgbClr val="FFFFFF"/>
                </a:solidFill>
                <a:latin typeface="Arial"/>
              </a:rPr>
              <a:t>Black-body radiation</a:t>
            </a:r>
            <a:endParaRPr dirty="0"/>
          </a:p>
          <a:p>
            <a:pPr algn="r"/>
            <a:r>
              <a:rPr lang="en-US" dirty="0">
                <a:solidFill>
                  <a:srgbClr val="FFFFFF"/>
                </a:solidFill>
                <a:latin typeface="Arial"/>
              </a:rPr>
              <a:t>at different temperatures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54" y="1573200"/>
            <a:ext cx="3893411" cy="3142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8267" y="1689841"/>
            <a:ext cx="318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sun’s </a:t>
            </a:r>
            <a:r>
              <a:rPr lang="en-US" sz="1600" b="1" dirty="0"/>
              <a:t>spectral irradiance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087" y="4715347"/>
            <a:ext cx="82937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atmosphere absorbs part of the black-body radiations</a:t>
            </a:r>
          </a:p>
          <a:p>
            <a:r>
              <a:rPr lang="en-US" dirty="0"/>
              <a:t>in specific ranges: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Water vapor, carbon dioxide, ozone, methane are the most important absorbers</a:t>
            </a:r>
          </a:p>
          <a:p>
            <a:r>
              <a:rPr lang="en-US" dirty="0"/>
              <a:t>in the troposphere and stratosphere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435255" y="2085196"/>
            <a:ext cx="2901244" cy="28222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92994" y="1885170"/>
            <a:ext cx="2497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the ‘top’ of the Earth</a:t>
            </a:r>
          </a:p>
          <a:p>
            <a:r>
              <a:rPr lang="en-US" dirty="0"/>
              <a:t>atmosphere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63783" y="2896827"/>
            <a:ext cx="2272750" cy="121498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3289" y="265176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the Earth surface</a:t>
            </a:r>
          </a:p>
        </p:txBody>
      </p:sp>
    </p:spTree>
    <p:extLst>
      <p:ext uri="{BB962C8B-B14F-4D97-AF65-F5344CB8AC3E}">
        <p14:creationId xmlns:p14="http://schemas.microsoft.com/office/powerpoint/2010/main" val="468849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2"/>
          <p:cNvSpPr/>
          <p:nvPr/>
        </p:nvSpPr>
        <p:spPr>
          <a:xfrm>
            <a:off x="6949440" y="1828800"/>
            <a:ext cx="1737360" cy="1645920"/>
          </a:xfrm>
          <a:prstGeom prst="smileyFace">
            <a:avLst>
              <a:gd name="adj" fmla="val 1852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TextShape 3"/>
          <p:cNvSpPr txBox="1"/>
          <p:nvPr/>
        </p:nvSpPr>
        <p:spPr>
          <a:xfrm>
            <a:off x="3366720" y="1573200"/>
            <a:ext cx="26632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en-US" dirty="0">
                <a:solidFill>
                  <a:srgbClr val="FFFFFF"/>
                </a:solidFill>
                <a:latin typeface="Arial"/>
              </a:rPr>
              <a:t>Black-body radiation</a:t>
            </a:r>
            <a:endParaRPr dirty="0"/>
          </a:p>
          <a:p>
            <a:pPr algn="r"/>
            <a:r>
              <a:rPr lang="en-US" dirty="0">
                <a:solidFill>
                  <a:srgbClr val="FFFFFF"/>
                </a:solidFill>
                <a:latin typeface="Arial"/>
              </a:rPr>
              <a:t>at different temperatures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54" y="1573200"/>
            <a:ext cx="3893411" cy="3142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8267" y="1689841"/>
            <a:ext cx="318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sun’s </a:t>
            </a:r>
            <a:r>
              <a:rPr lang="en-US" sz="1600" b="1" dirty="0"/>
              <a:t>spectral irradiance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087" y="4715347"/>
            <a:ext cx="82937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atmosphere absorbs part of the black-body radiations</a:t>
            </a:r>
          </a:p>
          <a:p>
            <a:r>
              <a:rPr lang="en-US" dirty="0"/>
              <a:t>in specific ranges: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Water vapor, carbon dioxide, ozone, methane are the most important absorbers</a:t>
            </a:r>
          </a:p>
          <a:p>
            <a:r>
              <a:rPr lang="en-US" dirty="0"/>
              <a:t>in the troposphere and stratosphere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435255" y="2085196"/>
            <a:ext cx="2901244" cy="28222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92994" y="1885170"/>
            <a:ext cx="2497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the ‘top’ of the Earth</a:t>
            </a:r>
          </a:p>
          <a:p>
            <a:r>
              <a:rPr lang="en-US" dirty="0"/>
              <a:t>atmosphere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63783" y="2896827"/>
            <a:ext cx="2272750" cy="121498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3289" y="265176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the Earth surface</a:t>
            </a:r>
          </a:p>
        </p:txBody>
      </p:sp>
      <p:sp>
        <p:nvSpPr>
          <p:cNvPr id="12" name="TextShape 1"/>
          <p:cNvSpPr txBox="1"/>
          <p:nvPr/>
        </p:nvSpPr>
        <p:spPr>
          <a:xfrm>
            <a:off x="604290" y="267012"/>
            <a:ext cx="8076960" cy="86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424456"/>
                </a:solidFill>
                <a:latin typeface="Tw Cen MT"/>
              </a:rPr>
              <a:t>Absorption of electromagnetic radiation passing through the atmosphere</a:t>
            </a:r>
            <a:endParaRPr sz="3200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9945419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 for college course (globe design)</Template>
  <TotalTime>6375</TotalTime>
  <Words>1532</Words>
  <Application>Microsoft Office PowerPoint</Application>
  <PresentationFormat>On-screen Show (4:3)</PresentationFormat>
  <Paragraphs>357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Calibri</vt:lpstr>
      <vt:lpstr>Calibri Light</vt:lpstr>
      <vt:lpstr>DejaVu Sans</vt:lpstr>
      <vt:lpstr>StarSymbol</vt:lpstr>
      <vt:lpstr>Symbol</vt:lpstr>
      <vt:lpstr>Times New Roman</vt:lpstr>
      <vt:lpstr>Tw Cen MT</vt:lpstr>
      <vt:lpstr>Wingdings</vt:lpstr>
      <vt:lpstr>Wingdings 2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Earth’s longwave radiation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Elison Timm, Oliver</dc:creator>
  <cp:lastModifiedBy>Elison Timm, Oliver</cp:lastModifiedBy>
  <cp:revision>45</cp:revision>
  <dcterms:created xsi:type="dcterms:W3CDTF">2015-08-18T16:09:14Z</dcterms:created>
  <dcterms:modified xsi:type="dcterms:W3CDTF">2016-09-19T13:53:45Z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  <property fmtid="{D5CDD505-2E9C-101B-9397-08002B2CF9AE}" pid="12" name="_TemplateID">
    <vt:lpwstr>TC101671251033</vt:lpwstr>
  </property>
</Properties>
</file>