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37"/>
  </p:notesMasterIdLst>
  <p:sldIdLst>
    <p:sldId id="256" r:id="rId2"/>
    <p:sldId id="259" r:id="rId3"/>
    <p:sldId id="261" r:id="rId4"/>
    <p:sldId id="257" r:id="rId5"/>
    <p:sldId id="258" r:id="rId6"/>
    <p:sldId id="262" r:id="rId7"/>
    <p:sldId id="296" r:id="rId8"/>
    <p:sldId id="297" r:id="rId9"/>
    <p:sldId id="266" r:id="rId10"/>
    <p:sldId id="260" r:id="rId11"/>
    <p:sldId id="295" r:id="rId12"/>
    <p:sldId id="292" r:id="rId13"/>
    <p:sldId id="268" r:id="rId14"/>
    <p:sldId id="272" r:id="rId15"/>
    <p:sldId id="273" r:id="rId16"/>
    <p:sldId id="293" r:id="rId17"/>
    <p:sldId id="29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36A89E7-0012-4DAC-B628-D6AD476E70DF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91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hel_drough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hel_drough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7720" cy="418284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/>
          </a:p>
        </p:txBody>
      </p:sp>
      <p:sp>
        <p:nvSpPr>
          <p:cNvPr id="328" name="CustomShape 2"/>
          <p:cNvSpPr/>
          <p:nvPr/>
        </p:nvSpPr>
        <p:spPr>
          <a:xfrm>
            <a:off x="3970800" y="8830080"/>
            <a:ext cx="3036960" cy="4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8D89C21-921F-40CD-9198-CA0B0E64F9F9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61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1045800" y="4351680"/>
            <a:ext cx="4762440" cy="346752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TextShape 2"/>
          <p:cNvSpPr txBox="1"/>
          <p:nvPr/>
        </p:nvSpPr>
        <p:spPr>
          <a:xfrm>
            <a:off x="138240" y="4326120"/>
            <a:ext cx="6820920" cy="257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Slide material from a PPT “Oceanic forcing of Sahel rainfall</a:t>
            </a:r>
            <a:endParaRPr/>
          </a:p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on interannual to interdecadal time scales”</a:t>
            </a:r>
            <a:endParaRPr/>
          </a:p>
          <a:p>
            <a:pPr algn="ctr">
              <a:lnSpc>
                <a:spcPct val="97000"/>
              </a:lnSpc>
            </a:pPr>
            <a:endParaRPr/>
          </a:p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Causality? AMO correlates well, but in the model simulation North Atlantic SST appears less important</a:t>
            </a:r>
            <a:endParaRPr/>
          </a:p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Than tropical Pacific and Indain Ocean SST on driving the changes in Sahel rainfal. Other models show a much stronger connection between Atlantic SST and Sahel rainfall.l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815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pPr marL="216000" lvl="2" indent="-216000">
              <a:lnSpc>
                <a:spcPct val="103000"/>
              </a:lnSpc>
              <a:buSzPct val="45000"/>
              <a:buFont typeface="StarSymbol"/>
              <a:buChar char=""/>
            </a:pPr>
            <a:r>
              <a:rPr lang="en-GB" sz="2000" spc="-1">
                <a:latin typeface="Arial"/>
                <a:ea typeface="msmincho"/>
              </a:rPr>
              <a:t>The model experiments with prescribed SSTs are “hindcast experiments”: We know the SST anomalies from the past, but a true forecast would need to forecast SST anomalies and the atmospheric response.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0023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A89E7-0012-4DAC-B628-D6AD476E70DF}" type="slidenum">
              <a:rPr lang="en-US" sz="1400" spc="-1" smtClean="0">
                <a:latin typeface="Times New Roman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From Schott and McCreary:</a:t>
            </a:r>
            <a:endParaRPr/>
          </a:p>
          <a:p>
            <a:r>
              <a:rPr lang="en-US" sz="18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Progress in Oceanography 51 (2001) 1–123</a:t>
            </a:r>
            <a:r>
              <a:rPr lang="en-US" sz="1800" spc="-1">
                <a:latin typeface="Arial"/>
              </a:rPr>
              <a:t> 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Wind stress shows strong seaonality due to the monsoon circulation.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April and October: Equatoral  Indian ocean  experiences winds that cause a weak westerly wind stress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715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From Schott and McCreary:</a:t>
            </a:r>
            <a:endParaRPr/>
          </a:p>
          <a:p>
            <a:r>
              <a:rPr lang="en-US" sz="18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Progress in Oceanography 51 (2001) 1–123</a:t>
            </a:r>
            <a:r>
              <a:rPr lang="en-US" sz="1800" spc="-1">
                <a:latin typeface="Arial"/>
              </a:rPr>
              <a:t> 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July model simulated surface currents.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58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From Schott and McCreary:</a:t>
            </a:r>
            <a:endParaRPr/>
          </a:p>
          <a:p>
            <a:r>
              <a:rPr lang="en-US" sz="18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Progress in Oceanography 51 (2001) 1–123</a:t>
            </a:r>
            <a:r>
              <a:rPr lang="en-US" sz="1800" spc="-1">
                <a:latin typeface="Arial"/>
              </a:rPr>
              <a:t> 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January model simulated surface currents.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Important for the Indian Ocean Dipole. </a:t>
            </a:r>
            <a:endParaRPr/>
          </a:p>
          <a:p>
            <a:r>
              <a:rPr lang="en-US" sz="2000" spc="-1">
                <a:latin typeface="Arial"/>
              </a:rPr>
              <a:t>The SECC brings warm waters to the cold regions off Sumatra and helps to end an IOD </a:t>
            </a:r>
            <a:endParaRPr/>
          </a:p>
          <a:p>
            <a:r>
              <a:rPr lang="en-US" sz="2000" spc="-1">
                <a:latin typeface="Arial"/>
              </a:rPr>
              <a:t>event.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385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pc="-1" dirty="0" smtClean="0">
              <a:latin typeface="Arial"/>
            </a:endParaRPr>
          </a:p>
          <a:p>
            <a:r>
              <a:rPr lang="en-US" sz="2000" spc="-1" dirty="0" smtClean="0">
                <a:latin typeface="Arial"/>
              </a:rPr>
              <a:t>From </a:t>
            </a:r>
            <a:r>
              <a:rPr lang="en-US" sz="2000" spc="-1" dirty="0">
                <a:latin typeface="Arial"/>
              </a:rPr>
              <a:t>Enfield et al. 2001 GRL article:</a:t>
            </a:r>
            <a:endParaRPr dirty="0"/>
          </a:p>
          <a:p>
            <a:r>
              <a:rPr lang="en-US" sz="2000" spc="-1" dirty="0">
                <a:latin typeface="Arial"/>
              </a:rPr>
              <a:t>Enfield, D. B.; Mestas-Nunez, A. M.; Trimble, P. J. (2001). "The Atlantic </a:t>
            </a:r>
            <a:r>
              <a:rPr lang="en-US" sz="2000" spc="-1" dirty="0" err="1">
                <a:latin typeface="Arial"/>
              </a:rPr>
              <a:t>Multidecadal</a:t>
            </a:r>
            <a:r>
              <a:rPr lang="en-US" sz="2000" spc="-1" dirty="0">
                <a:latin typeface="Arial"/>
              </a:rPr>
              <a:t> Oscillation and its relationship to rainfall and river flows in the continental U.S.". </a:t>
            </a:r>
            <a:r>
              <a:rPr lang="en-US" sz="2000" spc="-1" dirty="0" err="1">
                <a:latin typeface="Arial"/>
              </a:rPr>
              <a:t>Geophys</a:t>
            </a:r>
            <a:r>
              <a:rPr lang="en-US" sz="2000" spc="-1" dirty="0">
                <a:latin typeface="Arial"/>
              </a:rPr>
              <a:t>. Res. Lett. 28: 2077–2080. Bibcode:2001GeoRL..28.2077E. </a:t>
            </a:r>
            <a:r>
              <a:rPr lang="en-US" sz="2000" spc="-1" dirty="0" smtClean="0">
                <a:latin typeface="Arial"/>
              </a:rPr>
              <a:t>doi:10.1029/2000GL012745</a:t>
            </a:r>
          </a:p>
          <a:p>
            <a:endParaRPr lang="en-US" sz="2000" spc="-1" dirty="0">
              <a:latin typeface="Arial"/>
            </a:endParaRPr>
          </a:p>
          <a:p>
            <a:r>
              <a:rPr lang="en-US" sz="2000" spc="-1" dirty="0" smtClean="0">
                <a:latin typeface="Arial"/>
              </a:rPr>
              <a:t>NOTE: AMO index can be considered as a measure of the average SST anomalies in the  North Atlantic Basin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97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250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From wikipedia</a:t>
            </a:r>
            <a:endParaRPr/>
          </a:p>
          <a:p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Note: 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Atlantic Interhemispheric Dipole with cooler SST </a:t>
            </a:r>
            <a:endParaRPr/>
          </a:p>
          <a:p>
            <a:r>
              <a:rPr lang="en-US" sz="2000" spc="-1">
                <a:latin typeface="Arial"/>
              </a:rPr>
              <a:t>south of the Equator during positive AMO phase.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North Atlantic and North Pacific SSTs positive</a:t>
            </a:r>
            <a:endParaRPr/>
          </a:p>
          <a:p>
            <a:r>
              <a:rPr lang="en-US" sz="2000" spc="-1">
                <a:latin typeface="Arial"/>
              </a:rPr>
              <a:t>correlation (both warmer than normal during</a:t>
            </a:r>
            <a:endParaRPr/>
          </a:p>
          <a:p>
            <a:r>
              <a:rPr lang="en-US" sz="2000" spc="-1">
                <a:latin typeface="Arial"/>
              </a:rPr>
              <a:t>positive AMO phases)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Indian Ocean and Southern mostly negative anomalies during positive AMO phase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312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The AMO is an ongoing series of long-duration changes in the sea surface temperature of the North Atlantic Ocean, with cool and warm phases that may last for 20-40 years at a time and a difference of about 1°F between extremes. These changes are natural and have been occurring for at least the last 1,000 years.</a:t>
            </a:r>
            <a:endParaRPr/>
          </a:p>
          <a:p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See:</a:t>
            </a:r>
            <a:endParaRPr/>
          </a:p>
          <a:p>
            <a:endParaRPr/>
          </a:p>
          <a:p>
            <a:r>
              <a:rPr lang="en-US" sz="2000" spc="-1">
                <a:latin typeface="Arial"/>
              </a:rPr>
              <a:t>http://www.aoml.noaa.gov/phod/amo_faq.php</a:t>
            </a: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61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593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850" spc="-1">
                <a:latin typeface="Bliss-Regular"/>
                <a:ea typeface="Bliss-Regular"/>
              </a:rPr>
              <a:t>Contrast of Caribbean hurricanes between colder (</a:t>
            </a:r>
            <a:r>
              <a:rPr lang="en-US" sz="850" b="1" spc="-1">
                <a:latin typeface="Bliss-ExtraBold"/>
                <a:ea typeface="Bliss-ExtraBold"/>
              </a:rPr>
              <a:t>A</a:t>
            </a:r>
            <a:r>
              <a:rPr lang="en-US" sz="850" spc="-1">
                <a:latin typeface="Bliss-Regular"/>
                <a:ea typeface="Bliss-Regular"/>
              </a:rPr>
              <a:t>) and warmer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(</a:t>
            </a:r>
            <a:r>
              <a:rPr lang="en-US" sz="850" b="1" spc="-1">
                <a:latin typeface="Bliss-ExtraBold"/>
                <a:ea typeface="Bliss-ExtraBold"/>
              </a:rPr>
              <a:t>B</a:t>
            </a:r>
            <a:r>
              <a:rPr lang="en-US" sz="850" spc="-1">
                <a:latin typeface="Bliss-Regular"/>
                <a:ea typeface="Bliss-Regular"/>
              </a:rPr>
              <a:t>) values of the Atlantic multidecadal mode. The solid green (thin) and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red (thick) lines indicate where the hurricanes were at nonmajor and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major hurricanes intensities, respectively. Tropical storm intensity is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indicated by dotted lines in cases where a hurricane weakened to tropical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storm strength and then re-intensiÞed to hurricane status. The years are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similar to (</a:t>
            </a:r>
            <a:r>
              <a:rPr lang="en-US" sz="850" i="1" spc="-1">
                <a:latin typeface="Bliss-Italic"/>
                <a:ea typeface="Bliss-Italic"/>
              </a:rPr>
              <a:t>34</a:t>
            </a:r>
            <a:r>
              <a:rPr lang="en-US" sz="850" spc="-1">
                <a:latin typeface="Bliss-Regular"/>
                <a:ea typeface="Bliss-Regular"/>
              </a:rPr>
              <a:t>) except that the Þrst nine warmer years (1944Ð1952) are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not included to make the number of colder and warmer years equal. The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colder years (24 years) include 1971Ð1994. The warmer years (24 years)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include 1953Ð1970 and 1995Ð2000</a:t>
            </a:r>
            <a:endParaRPr/>
          </a:p>
          <a:p>
            <a:endParaRPr/>
          </a:p>
          <a:p>
            <a:endParaRPr/>
          </a:p>
          <a:p>
            <a:r>
              <a:rPr lang="en-US" sz="2000" spc="-1">
                <a:latin typeface="Arial"/>
                <a:ea typeface="Bliss-Regular"/>
              </a:rPr>
              <a:t>This article was published in 2001 in Science 
by </a:t>
            </a: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Bliss-Regular"/>
              </a:rPr>
              <a:t>Stanley B. Goldenberg, Christopher W. Landsea</a:t>
            </a:r>
            <a:endParaRPr/>
          </a:p>
          <a:p>
            <a:r>
              <a:rPr lang="en-US" sz="2000" spc="-1">
                <a:latin typeface="Arial"/>
                <a:ea typeface="Bliss-Heavy"/>
              </a:rPr>
              <a:t>Alberto M. Mestas-Nu</a:t>
            </a:r>
            <a:r>
              <a:rPr lang="en-US" sz="2000" spc="-1">
                <a:latin typeface="Arial"/>
                <a:ea typeface="Arial"/>
              </a:rPr>
              <a:t>ñ</a:t>
            </a:r>
            <a:r>
              <a:rPr lang="en-US" sz="2000" spc="-1">
                <a:latin typeface="Arial"/>
                <a:ea typeface="Bliss-Heavy"/>
              </a:rPr>
              <a:t>ez, William M. Gray</a:t>
            </a:r>
            <a:endParaRPr/>
          </a:p>
          <a:p>
            <a:r>
              <a:rPr lang="en-US" sz="2000" spc="-1">
                <a:latin typeface="Arial"/>
                <a:ea typeface="Bliss-Heavy"/>
              </a:rPr>
              <a:t>They conclude: “Because these changes exhibit a multidecadal time scale, the present high level of hurricane activity is likely to
 persist for an additional ∼10 to 40 years. The shift in climate calls for a reevaluation of preparedness and mitigation strategies. 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197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850" spc="-1">
                <a:latin typeface="Bliss-Regular"/>
                <a:ea typeface="Bliss-Regular"/>
              </a:rPr>
              <a:t>Discussion:</a:t>
            </a:r>
            <a:endParaRPr/>
          </a:p>
          <a:p>
            <a:endParaRPr/>
          </a:p>
          <a:p>
            <a:r>
              <a:rPr lang="en-US" sz="850" spc="-1">
                <a:latin typeface="Bliss-Regular"/>
                <a:ea typeface="Bliss-Regular"/>
              </a:rPr>
              <a:t>14 years later, what is your impression?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Is this statement supported by the past 14 years? </a:t>
            </a:r>
            <a:endParaRPr/>
          </a:p>
          <a:p>
            <a:r>
              <a:rPr lang="en-US" sz="850" spc="-1">
                <a:latin typeface="Bliss-Regular"/>
                <a:ea typeface="Bliss-Regular"/>
              </a:rPr>
              <a:t>Yes, no, can't decide yet?</a:t>
            </a:r>
            <a:endParaRPr/>
          </a:p>
          <a:p>
            <a:endParaRPr/>
          </a:p>
          <a:p>
            <a:r>
              <a:rPr lang="en-US" sz="850" spc="-1">
                <a:latin typeface="Bliss-Regular"/>
                <a:ea typeface="Bliss-Regular"/>
              </a:rPr>
              <a:t>How many years should we wait? </a:t>
            </a:r>
            <a:endParaRPr/>
          </a:p>
          <a:p>
            <a:endParaRPr/>
          </a:p>
          <a:p>
            <a:r>
              <a:rPr lang="en-US" sz="850" spc="-1">
                <a:latin typeface="Bliss-Regular"/>
                <a:ea typeface="Bliss-Regular"/>
              </a:rPr>
              <a:t>If the AMO was predictable for that long? Why haven't we heard more about prediction of temperatures and rainfall in regions like SE US, Sahel region Africa</a:t>
            </a:r>
            <a:endParaRPr/>
          </a:p>
          <a:p>
            <a:endParaRPr/>
          </a:p>
          <a:p>
            <a:r>
              <a:rPr lang="en-US" sz="850" spc="-1">
                <a:latin typeface="Bliss-Regular"/>
                <a:ea typeface="Bliss-Regular"/>
              </a:rPr>
              <a:t>Data set homogeneous: counts of hurricanes?</a:t>
            </a:r>
            <a:endParaRPr/>
          </a:p>
          <a:p>
            <a:endParaRPr/>
          </a:p>
          <a:p>
            <a:r>
              <a:rPr lang="en-US" sz="850" spc="-1">
                <a:latin typeface="Bliss-Regular"/>
                <a:ea typeface="Bliss-Regular"/>
              </a:rPr>
              <a:t>Other factors? </a:t>
            </a: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87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Sahel rainfall and vegetation change maps are from Wikipedia</a:t>
            </a:r>
          </a:p>
          <a:p>
            <a:r>
              <a:rPr lang="en-US" dirty="0" smtClean="0"/>
              <a:t>Retrieved 2016-11-01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https://en.wikipedia.org/wiki/Sahel_drought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1960-1980s had devastating impacts on the food production and food supplies</a:t>
            </a:r>
          </a:p>
          <a:p>
            <a:r>
              <a:rPr lang="en-US" dirty="0" smtClean="0"/>
              <a:t>In the affected countries.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A89E7-0012-4DAC-B628-D6AD476E70DF}" type="slidenum">
              <a:rPr lang="en-US" sz="1400" spc="-1" smtClean="0">
                <a:latin typeface="Times New Roman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 Sahel rainfall and vegetation change maps are from Wikipedia</a:t>
            </a:r>
          </a:p>
          <a:p>
            <a:r>
              <a:rPr lang="en-US" dirty="0" smtClean="0"/>
              <a:t>Retrieved 2016-11-01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https://en.wikipedia.org/wiki/Sahel_drought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1960-1980s had devastating impacts on the food production and food supplies</a:t>
            </a:r>
          </a:p>
          <a:p>
            <a:r>
              <a:rPr lang="en-US" dirty="0" smtClean="0"/>
              <a:t>In the affected countries.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36A89E7-0012-4DAC-B628-D6AD476E70DF}" type="slidenum">
              <a:rPr lang="en-US" sz="1400" spc="-1" smtClean="0">
                <a:latin typeface="Times New Roman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045800" y="4351680"/>
            <a:ext cx="4762440" cy="346752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TextShape 2"/>
          <p:cNvSpPr txBox="1"/>
          <p:nvPr/>
        </p:nvSpPr>
        <p:spPr>
          <a:xfrm>
            <a:off x="182880" y="4572000"/>
            <a:ext cx="6868080" cy="230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Slide material from a PPT “Oceanic forcing of Sahel rainfall</a:t>
            </a:r>
            <a:endParaRPr/>
          </a:p>
          <a:p>
            <a:pPr algn="ctr">
              <a:lnSpc>
                <a:spcPct val="97000"/>
              </a:lnSpc>
            </a:pPr>
            <a:r>
              <a:rPr lang="en-GB" sz="2000" spc="-1">
                <a:solidFill>
                  <a:srgbClr val="FF6633"/>
                </a:solidFill>
                <a:latin typeface="Arial"/>
                <a:ea typeface="msmincho"/>
              </a:rPr>
              <a:t>on interannual to interdecadal time scales”</a:t>
            </a:r>
            <a:endParaRPr/>
          </a:p>
          <a:p>
            <a:pPr algn="ctr">
              <a:lnSpc>
                <a:spcPct val="97000"/>
              </a:lnSpc>
            </a:pPr>
            <a:endParaRPr/>
          </a:p>
          <a:p>
            <a:pPr algn="ctr">
              <a:lnSpc>
                <a:spcPct val="97000"/>
              </a:lnSpc>
            </a:pPr>
            <a:r>
              <a:rPr lang="en-GB" sz="2400" spc="-1">
                <a:solidFill>
                  <a:srgbClr val="000000"/>
                </a:solidFill>
                <a:latin typeface="Arial"/>
                <a:ea typeface="msmincho"/>
              </a:rPr>
              <a:t>Author: A. Giannini (IRI)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 spc="-1">
                <a:solidFill>
                  <a:srgbClr val="000000"/>
                </a:solidFill>
                <a:latin typeface="Arial"/>
                <a:ea typeface="msmincho"/>
              </a:rPr>
              <a:t>R. Saravanan (NCAR) and P. Chang (Texas A&amp;M) </a:t>
            </a:r>
            <a:endParaRPr/>
          </a:p>
          <a:p>
            <a:pPr algn="ctr">
              <a:lnSpc>
                <a:spcPct val="97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76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2000" y="1600200"/>
            <a:ext cx="5633640" cy="4494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2000" y="1600200"/>
            <a:ext cx="5633640" cy="449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560" cy="459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wa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4920" y="4495680"/>
            <a:ext cx="845748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r>
              <a:rPr lang="en-US" sz="440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Modes of climate Variability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2362320" y="6095880"/>
            <a:ext cx="632376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dirty="0"/>
          </a:p>
        </p:txBody>
      </p:sp>
      <p:sp>
        <p:nvSpPr>
          <p:cNvPr id="129" name="CustomShape 3"/>
          <p:cNvSpPr/>
          <p:nvPr/>
        </p:nvSpPr>
        <p:spPr>
          <a:xfrm>
            <a:off x="76320" y="6248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Lecture 6</a:t>
            </a:r>
            <a:endParaRPr/>
          </a:p>
        </p:txBody>
      </p:sp>
      <p:sp>
        <p:nvSpPr>
          <p:cNvPr id="130" name="TextShape 4"/>
          <p:cNvSpPr txBox="1"/>
          <p:nvPr/>
        </p:nvSpPr>
        <p:spPr>
          <a:xfrm>
            <a:off x="2455920" y="2194560"/>
            <a:ext cx="672012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spc="-1">
                <a:latin typeface="Arial"/>
              </a:rPr>
              <a:t>Other modes of climate variability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2"/>
          <p:cNvSpPr txBox="1"/>
          <p:nvPr/>
        </p:nvSpPr>
        <p:spPr>
          <a:xfrm>
            <a:off x="0" y="2459183"/>
            <a:ext cx="7710886" cy="27769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  <a:p>
            <a:pPr marL="882900" lvl="1" indent="-342900">
              <a:buSzPct val="75000"/>
              <a:buFont typeface="Arial" panose="020B0604020202020204" pitchFamily="34" charset="0"/>
              <a:buChar char="•"/>
            </a:pPr>
            <a:r>
              <a:rPr lang="en-US" spc="-1" dirty="0">
                <a:latin typeface="+mj-lt"/>
              </a:rPr>
              <a:t>S</a:t>
            </a:r>
            <a:r>
              <a:rPr lang="en-US" spc="-1" dirty="0" smtClean="0">
                <a:latin typeface="+mj-lt"/>
              </a:rPr>
              <a:t>tation-based </a:t>
            </a:r>
            <a:r>
              <a:rPr lang="en-US" spc="-1" dirty="0">
                <a:latin typeface="+mj-lt"/>
              </a:rPr>
              <a:t>rainfall </a:t>
            </a:r>
            <a:r>
              <a:rPr lang="en-US" spc="-1" dirty="0" smtClean="0">
                <a:latin typeface="+mj-lt"/>
              </a:rPr>
              <a:t>anomalies </a:t>
            </a:r>
          </a:p>
          <a:p>
            <a:pPr marL="540000" lvl="1">
              <a:buSzPct val="75000"/>
            </a:pPr>
            <a:r>
              <a:rPr lang="en-US" spc="-1" dirty="0" smtClean="0">
                <a:latin typeface="+mj-lt"/>
              </a:rPr>
              <a:t>(red</a:t>
            </a:r>
            <a:r>
              <a:rPr lang="en-US" spc="-1" dirty="0">
                <a:latin typeface="+mj-lt"/>
              </a:rPr>
              <a:t>: positive </a:t>
            </a:r>
            <a:r>
              <a:rPr lang="en-US" spc="-1" dirty="0" smtClean="0">
                <a:latin typeface="+mj-lt"/>
              </a:rPr>
              <a:t>anomalies, blue negative)</a:t>
            </a:r>
          </a:p>
        </p:txBody>
      </p:sp>
      <p:sp>
        <p:nvSpPr>
          <p:cNvPr id="148" name="TextShape 1"/>
          <p:cNvSpPr txBox="1"/>
          <p:nvPr/>
        </p:nvSpPr>
        <p:spPr>
          <a:xfrm>
            <a:off x="326880" y="3960"/>
            <a:ext cx="8778240" cy="13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>
                <a:latin typeface="Arial"/>
              </a:rPr>
              <a:t>Impacts of the AMO during summer season (JJA): 
positive minus negative AMO phase</a:t>
            </a:r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TextShape 4"/>
          <p:cNvSpPr txBox="1"/>
          <p:nvPr/>
        </p:nvSpPr>
        <p:spPr>
          <a:xfrm>
            <a:off x="211679" y="1631520"/>
            <a:ext cx="8893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pc="-1" dirty="0">
                <a:latin typeface="AdvP3EB21F"/>
                <a:ea typeface="AdvP3EB21F"/>
              </a:rPr>
              <a:t>D</a:t>
            </a:r>
            <a:r>
              <a:rPr lang="en-US" sz="1800" spc="-1" dirty="0" smtClean="0">
                <a:latin typeface="AdvP3EB21F"/>
                <a:ea typeface="AdvP3EB21F"/>
              </a:rPr>
              <a:t>ifferences </a:t>
            </a:r>
            <a:r>
              <a:rPr lang="en-US" sz="1800" spc="-1" dirty="0">
                <a:latin typeface="AdvP3EB21F"/>
                <a:ea typeface="AdvP3EB21F"/>
              </a:rPr>
              <a:t>between the mean JJA conditions from 1931 to 1960 (a warm phase of </a:t>
            </a:r>
            <a:r>
              <a:rPr lang="en-US" sz="1800" spc="-1" dirty="0" smtClean="0">
                <a:latin typeface="AdvP3EB21F"/>
                <a:ea typeface="AdvP3EB21F"/>
              </a:rPr>
              <a:t>the</a:t>
            </a:r>
            <a:r>
              <a:rPr lang="en-US" dirty="0"/>
              <a:t> </a:t>
            </a:r>
            <a:r>
              <a:rPr lang="en-US" sz="1800" spc="-1" dirty="0" smtClean="0">
                <a:latin typeface="AdvP3EB21F"/>
                <a:ea typeface="AdvP3EB21F"/>
              </a:rPr>
              <a:t>AMO</a:t>
            </a:r>
            <a:r>
              <a:rPr lang="en-US" sz="1800" spc="-1" dirty="0">
                <a:latin typeface="AdvP3EB21F"/>
                <a:ea typeface="AdvP3EB21F"/>
              </a:rPr>
              <a:t>) and the mean JJA conditions from 1961 to 1990 (a cold phase of the AMO).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20" y="2316016"/>
            <a:ext cx="3956396" cy="4183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6958" y="4751862"/>
            <a:ext cx="1100999" cy="566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7/75/Sahel_rainfall_timeseries_en.svg/706px-Sahel_rainfall_timeseries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" y="4126714"/>
            <a:ext cx="4965468" cy="22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628426" y="5003916"/>
            <a:ext cx="3153913" cy="3121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0443" y="407000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Sahel rainfall index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28426" y="3359426"/>
            <a:ext cx="1792252" cy="71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2"/>
          <p:cNvSpPr txBox="1"/>
          <p:nvPr/>
        </p:nvSpPr>
        <p:spPr>
          <a:xfrm>
            <a:off x="78519" y="2112595"/>
            <a:ext cx="3854438" cy="1466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40000" lvl="1">
              <a:buSzPct val="75000"/>
            </a:pPr>
            <a:r>
              <a:rPr lang="en-US" sz="2000" spc="-1" dirty="0" smtClean="0">
                <a:latin typeface="+mj-lt"/>
              </a:rPr>
              <a:t>Satellite’s measure the </a:t>
            </a:r>
          </a:p>
          <a:p>
            <a:pPr marL="540000" lvl="1">
              <a:buSzPct val="75000"/>
            </a:pPr>
            <a:r>
              <a:rPr lang="en-US" sz="2000" spc="-1" dirty="0">
                <a:latin typeface="+mj-lt"/>
              </a:rPr>
              <a:t>v</a:t>
            </a:r>
            <a:r>
              <a:rPr lang="en-US" sz="2000" spc="-1" dirty="0" smtClean="0">
                <a:latin typeface="+mj-lt"/>
              </a:rPr>
              <a:t>egetation cover. </a:t>
            </a:r>
          </a:p>
          <a:p>
            <a:pPr marL="540000" lvl="1">
              <a:buSzPct val="75000"/>
            </a:pPr>
            <a:r>
              <a:rPr lang="en-US" sz="2000" spc="-1" dirty="0" smtClean="0">
                <a:latin typeface="+mj-lt"/>
              </a:rPr>
              <a:t>A greening trend has been </a:t>
            </a:r>
            <a:br>
              <a:rPr lang="en-US" sz="2000" spc="-1" dirty="0" smtClean="0">
                <a:latin typeface="+mj-lt"/>
              </a:rPr>
            </a:br>
            <a:r>
              <a:rPr lang="en-US" sz="2000" spc="-1" dirty="0" smtClean="0">
                <a:latin typeface="+mj-lt"/>
              </a:rPr>
              <a:t>observed from 1982 to 1999</a:t>
            </a: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</p:txBody>
      </p:sp>
      <p:sp>
        <p:nvSpPr>
          <p:cNvPr id="148" name="TextShape 1"/>
          <p:cNvSpPr txBox="1"/>
          <p:nvPr/>
        </p:nvSpPr>
        <p:spPr>
          <a:xfrm>
            <a:off x="326880" y="3960"/>
            <a:ext cx="8778240" cy="13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Impacts of the </a:t>
            </a:r>
            <a:r>
              <a:rPr lang="en-US" sz="2800" spc="-1" dirty="0" smtClean="0">
                <a:latin typeface="Arial"/>
              </a:rPr>
              <a:t>AMO on Sahel region:</a:t>
            </a:r>
          </a:p>
          <a:p>
            <a:pPr algn="ctr"/>
            <a:r>
              <a:rPr lang="en-US" sz="2800" spc="-1" dirty="0" smtClean="0">
                <a:latin typeface="Arial"/>
              </a:rPr>
              <a:t> </a:t>
            </a:r>
            <a:r>
              <a:rPr lang="en-US" sz="2800" spc="-1" dirty="0">
                <a:latin typeface="Arial"/>
              </a:rPr>
              <a:t>R</a:t>
            </a:r>
            <a:r>
              <a:rPr lang="en-US" sz="2800" spc="-1" dirty="0" smtClean="0">
                <a:latin typeface="Arial"/>
              </a:rPr>
              <a:t>ainfall and vegetation response</a:t>
            </a:r>
            <a:endParaRPr dirty="0"/>
          </a:p>
        </p:txBody>
      </p:sp>
      <p:sp>
        <p:nvSpPr>
          <p:cNvPr id="152" name="TextShape 4"/>
          <p:cNvSpPr txBox="1"/>
          <p:nvPr/>
        </p:nvSpPr>
        <p:spPr>
          <a:xfrm>
            <a:off x="211679" y="1631520"/>
            <a:ext cx="8893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5586315" y="454661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Sahel rainfall index</a:t>
            </a:r>
            <a:endParaRPr lang="en-US" dirty="0"/>
          </a:p>
        </p:txBody>
      </p:sp>
      <p:pic>
        <p:nvPicPr>
          <p:cNvPr id="2050" name="Picture 2" descr="https://upload.wikimedia.org/wikipedia/commons/4/4d/Greening_Sahel_1982-1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57" y="1838776"/>
            <a:ext cx="4914442" cy="18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018" y="4196122"/>
            <a:ext cx="6139938" cy="2190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571622" y="5205046"/>
            <a:ext cx="813916" cy="4119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1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2"/>
          <p:cNvSpPr txBox="1"/>
          <p:nvPr/>
        </p:nvSpPr>
        <p:spPr>
          <a:xfrm>
            <a:off x="78519" y="2112595"/>
            <a:ext cx="3854438" cy="1466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40000" lvl="1">
              <a:buSzPct val="75000"/>
            </a:pPr>
            <a:r>
              <a:rPr lang="en-US" sz="2000" spc="-1" dirty="0" smtClean="0">
                <a:latin typeface="+mj-lt"/>
              </a:rPr>
              <a:t>Satellite’s measure the </a:t>
            </a:r>
          </a:p>
          <a:p>
            <a:pPr marL="540000" lvl="1">
              <a:buSzPct val="75000"/>
            </a:pPr>
            <a:r>
              <a:rPr lang="en-US" sz="2000" spc="-1" dirty="0">
                <a:latin typeface="+mj-lt"/>
              </a:rPr>
              <a:t>v</a:t>
            </a:r>
            <a:r>
              <a:rPr lang="en-US" sz="2000" spc="-1" dirty="0" smtClean="0">
                <a:latin typeface="+mj-lt"/>
              </a:rPr>
              <a:t>egetation cover. </a:t>
            </a:r>
          </a:p>
          <a:p>
            <a:pPr marL="540000" lvl="1">
              <a:buSzPct val="75000"/>
            </a:pPr>
            <a:r>
              <a:rPr lang="en-US" sz="2000" spc="-1" dirty="0" smtClean="0">
                <a:latin typeface="+mj-lt"/>
              </a:rPr>
              <a:t>A greening trend has been </a:t>
            </a:r>
            <a:br>
              <a:rPr lang="en-US" sz="2000" spc="-1" dirty="0" smtClean="0">
                <a:latin typeface="+mj-lt"/>
              </a:rPr>
            </a:br>
            <a:r>
              <a:rPr lang="en-US" sz="2000" spc="-1" dirty="0" smtClean="0">
                <a:latin typeface="+mj-lt"/>
              </a:rPr>
              <a:t>observed from 1982 to 1999</a:t>
            </a: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  <a:p>
            <a:pPr marL="540000" lvl="1">
              <a:buSzPct val="75000"/>
            </a:pPr>
            <a:endParaRPr lang="en-US" sz="2000" spc="-1" dirty="0" smtClean="0">
              <a:latin typeface="+mj-lt"/>
            </a:endParaRPr>
          </a:p>
        </p:txBody>
      </p:sp>
      <p:sp>
        <p:nvSpPr>
          <p:cNvPr id="148" name="TextShape 1"/>
          <p:cNvSpPr txBox="1"/>
          <p:nvPr/>
        </p:nvSpPr>
        <p:spPr>
          <a:xfrm>
            <a:off x="326880" y="3960"/>
            <a:ext cx="8778240" cy="13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spc="-1" dirty="0">
                <a:latin typeface="Arial"/>
              </a:rPr>
              <a:t>Impacts of the </a:t>
            </a:r>
            <a:r>
              <a:rPr lang="en-US" sz="2800" spc="-1" dirty="0" smtClean="0">
                <a:latin typeface="Arial"/>
              </a:rPr>
              <a:t>AMO on Sahel region:</a:t>
            </a:r>
          </a:p>
          <a:p>
            <a:pPr algn="ctr"/>
            <a:r>
              <a:rPr lang="en-US" sz="2800" spc="-1" dirty="0" smtClean="0">
                <a:latin typeface="Arial"/>
              </a:rPr>
              <a:t> </a:t>
            </a:r>
            <a:r>
              <a:rPr lang="en-US" sz="2800" spc="-1" dirty="0">
                <a:latin typeface="Arial"/>
              </a:rPr>
              <a:t>R</a:t>
            </a:r>
            <a:r>
              <a:rPr lang="en-US" sz="2800" spc="-1" dirty="0" smtClean="0">
                <a:latin typeface="Arial"/>
              </a:rPr>
              <a:t>ainfall and vegetation response</a:t>
            </a:r>
            <a:endParaRPr dirty="0"/>
          </a:p>
        </p:txBody>
      </p:sp>
      <p:sp>
        <p:nvSpPr>
          <p:cNvPr id="152" name="TextShape 4"/>
          <p:cNvSpPr txBox="1"/>
          <p:nvPr/>
        </p:nvSpPr>
        <p:spPr>
          <a:xfrm>
            <a:off x="211679" y="1631520"/>
            <a:ext cx="8893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5586315" y="454661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Sahel rainfall index</a:t>
            </a:r>
            <a:endParaRPr lang="en-US" dirty="0"/>
          </a:p>
        </p:txBody>
      </p:sp>
      <p:pic>
        <p:nvPicPr>
          <p:cNvPr id="2050" name="Picture 2" descr="https://upload.wikimedia.org/wikipedia/commons/4/4d/Greening_Sahel_1982-1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57" y="1838776"/>
            <a:ext cx="4914442" cy="18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018" y="4196122"/>
            <a:ext cx="6139938" cy="219075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7/75/Sahel_rainfall_timeseries_en.svg/706px-Sahel_rainfall_timeseries_e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25" y="4411918"/>
            <a:ext cx="4688608" cy="21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71622" y="5205046"/>
            <a:ext cx="813916" cy="4119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5929" y="452733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 smtClean="0"/>
              <a:t>overlaid Sahel rainfall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82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/>
          <p:cNvPicPr/>
          <p:nvPr/>
        </p:nvPicPr>
        <p:blipFill>
          <a:blip r:embed="rId3"/>
          <a:stretch/>
        </p:blipFill>
        <p:spPr>
          <a:xfrm>
            <a:off x="2002956" y="2364187"/>
            <a:ext cx="6659640" cy="375876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5332776" y="2983136"/>
            <a:ext cx="2967162" cy="30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97000"/>
              </a:lnSpc>
            </a:pPr>
            <a:r>
              <a:rPr lang="en-GB" sz="2000" spc="-1" dirty="0" smtClean="0">
                <a:latin typeface="Arial"/>
                <a:ea typeface="msmincho"/>
              </a:rPr>
              <a:t>Correlation score r </a:t>
            </a:r>
            <a:r>
              <a:rPr lang="en-GB" sz="2000" spc="-1" dirty="0">
                <a:latin typeface="Arial"/>
                <a:ea typeface="msmincho"/>
              </a:rPr>
              <a:t>= 0.60</a:t>
            </a:r>
            <a:endParaRPr dirty="0"/>
          </a:p>
        </p:txBody>
      </p:sp>
      <p:sp>
        <p:nvSpPr>
          <p:cNvPr id="184" name="TextShape 2"/>
          <p:cNvSpPr txBox="1"/>
          <p:nvPr/>
        </p:nvSpPr>
        <p:spPr>
          <a:xfrm>
            <a:off x="2866445" y="1586880"/>
            <a:ext cx="6126480" cy="8780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Climate simulations with prescribed ocean SSTs (taken from observations) </a:t>
            </a:r>
            <a:r>
              <a:rPr lang="en-US" sz="1800" spc="-1" dirty="0" smtClean="0">
                <a:latin typeface="Arial"/>
              </a:rPr>
              <a:t>reproduce </a:t>
            </a:r>
            <a:r>
              <a:rPr lang="en-US" sz="1800" spc="-1" dirty="0">
                <a:latin typeface="Arial"/>
              </a:rPr>
              <a:t>the long-term variations</a:t>
            </a:r>
            <a:endParaRPr dirty="0"/>
          </a:p>
        </p:txBody>
      </p:sp>
      <p:sp>
        <p:nvSpPr>
          <p:cNvPr id="185" name="TextShape 3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 smtClean="0">
                <a:latin typeface="Arial"/>
              </a:rPr>
              <a:t>Climate simulation of Sahel rainfall</a:t>
            </a:r>
            <a:endParaRPr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1946" y="6122947"/>
            <a:ext cx="775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=&gt; Prediction of the ocean SST developments would allow to predict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multi-decadal rainfall anomalies.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1"/>
          <p:cNvPicPr/>
          <p:nvPr/>
        </p:nvPicPr>
        <p:blipFill>
          <a:blip r:embed="rId3"/>
          <a:stretch/>
        </p:blipFill>
        <p:spPr>
          <a:xfrm>
            <a:off x="360" y="3648960"/>
            <a:ext cx="4572360" cy="2550600"/>
          </a:xfrm>
          <a:prstGeom prst="rect">
            <a:avLst/>
          </a:prstGeom>
          <a:ln>
            <a:noFill/>
          </a:ln>
        </p:spPr>
      </p:pic>
      <p:pic>
        <p:nvPicPr>
          <p:cNvPr id="203" name="Picture 202"/>
          <p:cNvPicPr/>
          <p:nvPr/>
        </p:nvPicPr>
        <p:blipFill>
          <a:blip r:embed="rId4"/>
          <a:stretch/>
        </p:blipFill>
        <p:spPr>
          <a:xfrm>
            <a:off x="360" y="836640"/>
            <a:ext cx="4572360" cy="2550600"/>
          </a:xfrm>
          <a:prstGeom prst="rect">
            <a:avLst/>
          </a:prstGeom>
          <a:ln>
            <a:noFill/>
          </a:ln>
        </p:spPr>
      </p:pic>
      <p:pic>
        <p:nvPicPr>
          <p:cNvPr id="204" name="Picture 203"/>
          <p:cNvPicPr/>
          <p:nvPr/>
        </p:nvPicPr>
        <p:blipFill>
          <a:blip r:embed="rId5"/>
          <a:stretch/>
        </p:blipFill>
        <p:spPr>
          <a:xfrm>
            <a:off x="4572360" y="3739680"/>
            <a:ext cx="4572360" cy="2426400"/>
          </a:xfrm>
          <a:prstGeom prst="rect">
            <a:avLst/>
          </a:prstGeom>
          <a:ln>
            <a:noFill/>
          </a:ln>
        </p:spPr>
      </p:pic>
      <p:pic>
        <p:nvPicPr>
          <p:cNvPr id="205" name="Picture 204"/>
          <p:cNvPicPr/>
          <p:nvPr/>
        </p:nvPicPr>
        <p:blipFill>
          <a:blip r:embed="rId6"/>
          <a:stretch/>
        </p:blipFill>
        <p:spPr>
          <a:xfrm>
            <a:off x="4572000" y="925560"/>
            <a:ext cx="4572360" cy="242676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91440" y="111089"/>
            <a:ext cx="8673840" cy="42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97000"/>
              </a:lnSpc>
            </a:pPr>
            <a:r>
              <a:rPr lang="en-GB" sz="2400" spc="-1" dirty="0" smtClean="0">
                <a:latin typeface="Arial"/>
                <a:ea typeface="msmincho"/>
              </a:rPr>
              <a:t>Sahel’s </a:t>
            </a:r>
            <a:r>
              <a:rPr lang="en-GB" sz="2400" spc="-1" dirty="0" err="1">
                <a:latin typeface="Arial"/>
                <a:ea typeface="msmincho"/>
              </a:rPr>
              <a:t>i</a:t>
            </a:r>
            <a:r>
              <a:rPr lang="en-GB" sz="2400" spc="-1" dirty="0" err="1" smtClean="0">
                <a:latin typeface="Arial"/>
                <a:ea typeface="msmincho"/>
              </a:rPr>
              <a:t>nterannual</a:t>
            </a:r>
            <a:r>
              <a:rPr lang="en-GB" sz="2400" spc="-1" dirty="0" smtClean="0">
                <a:latin typeface="Arial"/>
                <a:ea typeface="msmincho"/>
              </a:rPr>
              <a:t> is rainfall variability </a:t>
            </a:r>
          </a:p>
          <a:p>
            <a:pPr algn="ctr">
              <a:lnSpc>
                <a:spcPct val="97000"/>
              </a:lnSpc>
            </a:pPr>
            <a:r>
              <a:rPr lang="en-GB" sz="2400" spc="-1" dirty="0" smtClean="0">
                <a:latin typeface="Arial"/>
                <a:ea typeface="msmincho"/>
              </a:rPr>
              <a:t>is linked to the tropical ocean SST!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557116"/>
            <a:ext cx="9144360" cy="2678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blue-shaded areas indicate that year-to-year variations in Sahel rainfall actually are connected with the tropical Pacific and Indian Ocean! ENSO plays a crucial role for Sahel rainfall!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low-frequency variations: </a:t>
            </a:r>
            <a:r>
              <a:rPr lang="en-US" dirty="0" smtClean="0"/>
              <a:t>the Atlantic SST becomes the important driver </a:t>
            </a:r>
            <a:r>
              <a:rPr lang="en-US" dirty="0" smtClean="0"/>
              <a:t>for</a:t>
            </a:r>
            <a:r>
              <a:rPr lang="en-US" dirty="0" smtClean="0"/>
              <a:t> Sahel rainfall </a:t>
            </a:r>
            <a:r>
              <a:rPr lang="en-US" dirty="0" smtClean="0"/>
              <a:t>variability!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98990" y="2216785"/>
            <a:ext cx="7063200" cy="48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pc="-1" dirty="0" err="1" smtClean="0">
                <a:latin typeface="+mj-lt"/>
                <a:ea typeface="msmincho"/>
              </a:rPr>
              <a:t>Interdecadal</a:t>
            </a:r>
            <a:r>
              <a:rPr lang="en-GB" spc="-1" dirty="0" smtClean="0">
                <a:latin typeface="+mj-lt"/>
                <a:ea typeface="msmincho"/>
              </a:rPr>
              <a:t> </a:t>
            </a:r>
            <a:r>
              <a:rPr lang="en-GB" spc="-1" dirty="0">
                <a:latin typeface="+mj-lt"/>
                <a:ea typeface="msmincho"/>
              </a:rPr>
              <a:t>rainfall anomalies linked with AMO </a:t>
            </a:r>
            <a:r>
              <a:rPr lang="en-GB" spc="-1" dirty="0" smtClean="0">
                <a:latin typeface="+mj-lt"/>
                <a:ea typeface="msmincho"/>
              </a:rPr>
              <a:t>phases:</a:t>
            </a:r>
          </a:p>
          <a:p>
            <a:pPr>
              <a:lnSpc>
                <a:spcPct val="103000"/>
              </a:lnSpc>
              <a:buClr>
                <a:schemeClr val="tx1"/>
              </a:buClr>
              <a:buSzPct val="45000"/>
            </a:pPr>
            <a:endParaRPr lang="en-GB" spc="-1" dirty="0">
              <a:latin typeface="+mj-lt"/>
              <a:ea typeface="msmincho"/>
            </a:endParaRPr>
          </a:p>
          <a:p>
            <a:pPr marL="742950" lvl="1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pc="-1" dirty="0" smtClean="0">
                <a:solidFill>
                  <a:srgbClr val="0070C0"/>
                </a:solidFill>
                <a:latin typeface="+mj-lt"/>
                <a:ea typeface="msmincho"/>
              </a:rPr>
              <a:t>Negative </a:t>
            </a:r>
            <a:r>
              <a:rPr lang="en-GB" spc="-1" dirty="0">
                <a:solidFill>
                  <a:srgbClr val="0070C0"/>
                </a:solidFill>
                <a:latin typeface="+mj-lt"/>
                <a:ea typeface="msmincho"/>
              </a:rPr>
              <a:t>AMO </a:t>
            </a:r>
            <a:r>
              <a:rPr lang="en-GB" spc="-1" dirty="0">
                <a:latin typeface="+mj-lt"/>
                <a:ea typeface="msmincho"/>
              </a:rPr>
              <a:t>phase </a:t>
            </a:r>
            <a:r>
              <a:rPr lang="en-GB" spc="-1" dirty="0">
                <a:solidFill>
                  <a:srgbClr val="0070C0"/>
                </a:solidFill>
                <a:latin typeface="+mj-lt"/>
                <a:ea typeface="msmincho"/>
              </a:rPr>
              <a:t>negative rainfall</a:t>
            </a:r>
            <a:r>
              <a:rPr lang="en-GB" spc="-1" dirty="0">
                <a:latin typeface="+mj-lt"/>
                <a:ea typeface="msmincho"/>
              </a:rPr>
              <a:t> anomalies in </a:t>
            </a:r>
            <a:r>
              <a:rPr lang="en-GB" spc="-1" dirty="0" smtClean="0">
                <a:latin typeface="+mj-lt"/>
                <a:ea typeface="msmincho"/>
              </a:rPr>
              <a:t>Sahel</a:t>
            </a:r>
          </a:p>
          <a:p>
            <a:pPr marL="742950" lvl="1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pc="-1" dirty="0" smtClean="0">
                <a:solidFill>
                  <a:srgbClr val="FF0000"/>
                </a:solidFill>
                <a:latin typeface="+mj-lt"/>
                <a:ea typeface="msmincho"/>
              </a:rPr>
              <a:t>Positive AMO</a:t>
            </a:r>
            <a:r>
              <a:rPr lang="en-GB" spc="-1" dirty="0" smtClean="0">
                <a:latin typeface="+mj-lt"/>
                <a:ea typeface="msmincho"/>
              </a:rPr>
              <a:t> phase </a:t>
            </a:r>
            <a:r>
              <a:rPr lang="en-GB" spc="-1" dirty="0" smtClean="0">
                <a:solidFill>
                  <a:srgbClr val="FF0000"/>
                </a:solidFill>
                <a:latin typeface="+mj-lt"/>
                <a:ea typeface="msmincho"/>
              </a:rPr>
              <a:t>positive rainfall </a:t>
            </a:r>
            <a:r>
              <a:rPr lang="en-GB" spc="-1" dirty="0" smtClean="0">
                <a:latin typeface="+mj-lt"/>
                <a:ea typeface="msmincho"/>
              </a:rPr>
              <a:t>anomalies in Sahel </a:t>
            </a:r>
            <a:endParaRPr lang="en-GB" spc="-1" dirty="0" smtClean="0">
              <a:latin typeface="+mj-lt"/>
              <a:ea typeface="msmincho"/>
            </a:endParaRPr>
          </a:p>
          <a:p>
            <a:pPr lvl="1">
              <a:lnSpc>
                <a:spcPct val="103000"/>
              </a:lnSpc>
              <a:buClr>
                <a:schemeClr val="tx1"/>
              </a:buClr>
              <a:buSzPct val="45000"/>
            </a:pPr>
            <a:endParaRPr dirty="0">
              <a:latin typeface="+mj-lt"/>
            </a:endParaRPr>
          </a:p>
          <a:p>
            <a:pPr marL="285750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pc="-1" dirty="0" smtClean="0">
                <a:ea typeface="msmincho"/>
              </a:rPr>
              <a:t>Variability </a:t>
            </a:r>
            <a:r>
              <a:rPr lang="en-US" spc="-1" dirty="0">
                <a:ea typeface="msmincho"/>
              </a:rPr>
              <a:t>in Sahel rainfall on </a:t>
            </a:r>
            <a:r>
              <a:rPr lang="en-US" spc="-1" dirty="0" err="1">
                <a:ea typeface="msmincho"/>
              </a:rPr>
              <a:t>interannual</a:t>
            </a:r>
            <a:r>
              <a:rPr lang="en-US" spc="-1" dirty="0">
                <a:ea typeface="msmincho"/>
              </a:rPr>
              <a:t> to </a:t>
            </a:r>
            <a:r>
              <a:rPr lang="en-US" spc="-1" dirty="0" err="1">
                <a:ea typeface="msmincho"/>
              </a:rPr>
              <a:t>interdecadal</a:t>
            </a:r>
            <a:r>
              <a:rPr lang="en-US" spc="-1" dirty="0">
                <a:ea typeface="msmincho"/>
              </a:rPr>
              <a:t> time scales is strongly influenced by SST variability (ENSO and warming trends)</a:t>
            </a:r>
            <a:r>
              <a:rPr lang="en-US" spc="-1" dirty="0"/>
              <a:t> </a:t>
            </a:r>
            <a:endParaRPr lang="en-US" dirty="0"/>
          </a:p>
          <a:p>
            <a:pPr marL="285750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endParaRPr dirty="0">
              <a:latin typeface="+mj-lt"/>
            </a:endParaRPr>
          </a:p>
          <a:p>
            <a:pPr marL="285750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pc="-1" dirty="0">
                <a:latin typeface="+mj-lt"/>
                <a:ea typeface="msmincho"/>
              </a:rPr>
              <a:t>Atmospheric model simulation can reproduce </a:t>
            </a:r>
            <a:r>
              <a:rPr lang="en-GB" spc="-1" dirty="0" smtClean="0">
                <a:latin typeface="+mj-lt"/>
                <a:ea typeface="msmincho"/>
              </a:rPr>
              <a:t>Sahel rainfall variability long-term </a:t>
            </a:r>
            <a:r>
              <a:rPr lang="en-GB" spc="-1" dirty="0">
                <a:latin typeface="+mj-lt"/>
                <a:ea typeface="msmincho"/>
              </a:rPr>
              <a:t>changes </a:t>
            </a:r>
            <a:r>
              <a:rPr lang="en-GB" spc="-1" dirty="0" smtClean="0">
                <a:latin typeface="+mj-lt"/>
                <a:ea typeface="msmincho"/>
              </a:rPr>
              <a:t>when </a:t>
            </a:r>
            <a:r>
              <a:rPr lang="en-GB" spc="-1" dirty="0">
                <a:latin typeface="+mj-lt"/>
                <a:ea typeface="msmincho"/>
              </a:rPr>
              <a:t>prescribing observed </a:t>
            </a:r>
            <a:r>
              <a:rPr lang="en-GB" spc="-1" dirty="0" smtClean="0">
                <a:latin typeface="+mj-lt"/>
                <a:ea typeface="msmincho"/>
              </a:rPr>
              <a:t>SSTs</a:t>
            </a:r>
            <a:br>
              <a:rPr lang="en-GB" spc="-1" dirty="0" smtClean="0">
                <a:latin typeface="+mj-lt"/>
                <a:ea typeface="msmincho"/>
              </a:rPr>
            </a:br>
            <a:endParaRPr lang="en-GB" spc="-1" dirty="0" smtClean="0">
              <a:latin typeface="+mj-lt"/>
              <a:ea typeface="msmincho"/>
            </a:endParaRPr>
          </a:p>
          <a:p>
            <a:pPr marL="285750" indent="-285750">
              <a:lnSpc>
                <a:spcPct val="103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GB" spc="-1" dirty="0" smtClean="0">
                <a:latin typeface="+mj-lt"/>
              </a:rPr>
              <a:t>These climate studies helped to better understand the causes</a:t>
            </a:r>
            <a:br>
              <a:rPr lang="en-GB" spc="-1" dirty="0" smtClean="0">
                <a:latin typeface="+mj-lt"/>
              </a:rPr>
            </a:br>
            <a:r>
              <a:rPr lang="en-GB" spc="-1" dirty="0" smtClean="0">
                <a:latin typeface="+mj-lt"/>
              </a:rPr>
              <a:t>of rainfall changes in this region (before land use practices and other human impacts on the environment were used to explain the Sahel droughts)</a:t>
            </a:r>
            <a:endParaRPr dirty="0">
              <a:latin typeface="+mj-lt"/>
            </a:endParaRPr>
          </a:p>
          <a:p>
            <a:pPr>
              <a:lnSpc>
                <a:spcPct val="103000"/>
              </a:lnSpc>
              <a:buClr>
                <a:schemeClr val="tx1"/>
              </a:buClr>
              <a:buSzPct val="45000"/>
            </a:pPr>
            <a:r>
              <a:rPr lang="en-GB" spc="-1" dirty="0">
                <a:latin typeface="+mj-lt"/>
                <a:ea typeface="msmincho"/>
              </a:rPr>
              <a:t> 
</a:t>
            </a:r>
            <a:r>
              <a:rPr lang="en-GB" spc="-1" dirty="0">
                <a:latin typeface="+mj-lt"/>
              </a:rPr>
              <a:t> </a:t>
            </a:r>
            <a:endParaRPr dirty="0">
              <a:latin typeface="+mj-lt"/>
            </a:endParaRPr>
          </a:p>
          <a:p>
            <a:pPr>
              <a:lnSpc>
                <a:spcPct val="103000"/>
              </a:lnSpc>
              <a:buClr>
                <a:schemeClr val="tx1"/>
              </a:buClr>
              <a:buSzPct val="45000"/>
            </a:pPr>
            <a:r>
              <a:rPr lang="en-GB" spc="-1" dirty="0" smtClean="0">
                <a:latin typeface="+mj-lt"/>
                <a:ea typeface="msmincho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035080" y="29520"/>
            <a:ext cx="518868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Sahel rainfall
 and oceanic forcing</a:t>
            </a:r>
            <a:endParaRPr/>
          </a:p>
        </p:txBody>
      </p:sp>
      <p:sp>
        <p:nvSpPr>
          <p:cNvPr id="209" name="TextShape 3"/>
          <p:cNvSpPr txBox="1"/>
          <p:nvPr/>
        </p:nvSpPr>
        <p:spPr>
          <a:xfrm>
            <a:off x="587519" y="1638000"/>
            <a:ext cx="4868735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b="1" spc="-1" dirty="0">
                <a:latin typeface="Arial"/>
              </a:rPr>
              <a:t>Summary </a:t>
            </a:r>
            <a:r>
              <a:rPr lang="en-US" sz="2000" b="1" spc="-1" dirty="0" smtClean="0">
                <a:latin typeface="Arial"/>
              </a:rPr>
              <a:t>AMO- Sahel </a:t>
            </a:r>
            <a:r>
              <a:rPr lang="en-US" sz="2000" b="1" spc="-1" dirty="0">
                <a:latin typeface="Arial"/>
              </a:rPr>
              <a:t>Rainfall: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Extreme Sahel Droughts and food security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12720" y="1659834"/>
            <a:ext cx="3978360" cy="4494960"/>
          </a:xfrm>
        </p:spPr>
        <p:txBody>
          <a:bodyPr/>
          <a:lstStyle/>
          <a:p>
            <a:r>
              <a:rPr lang="en-US" sz="1800" dirty="0" smtClean="0"/>
              <a:t>1970s/1980s:</a:t>
            </a:r>
          </a:p>
          <a:p>
            <a:pPr marL="0" indent="0">
              <a:buNone/>
            </a:pPr>
            <a:r>
              <a:rPr lang="en-US" sz="1800" dirty="0" smtClean="0"/>
              <a:t>Repeated and widespread drought </a:t>
            </a:r>
            <a:r>
              <a:rPr lang="en-US" sz="1800" dirty="0" smtClean="0"/>
              <a:t>conditions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1800" dirty="0" smtClean="0"/>
              <a:t>Loss of crop and livestock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1800" dirty="0" smtClean="0"/>
              <a:t>Famine, hunger </a:t>
            </a:r>
            <a:r>
              <a:rPr lang="en-US" sz="1800" dirty="0" smtClean="0"/>
              <a:t>and starvation in Sahel </a:t>
            </a:r>
            <a:r>
              <a:rPr lang="en-US" sz="1800" dirty="0" smtClean="0"/>
              <a:t>states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During/ in the aftermath of the crisis formation of </a:t>
            </a:r>
            <a:r>
              <a:rPr lang="en-US" sz="1800" dirty="0" smtClean="0"/>
              <a:t>the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hlinkClick r:id="rId3"/>
              </a:rPr>
              <a:t>Sahel and West Africa Club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nternational </a:t>
            </a:r>
            <a:r>
              <a:rPr lang="en-US" sz="1800" dirty="0" smtClean="0"/>
              <a:t>organization to foster regional governance, strengthen resilience against drought, improve food security (among other things)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000" y="1759227"/>
            <a:ext cx="4071503" cy="3339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1467" y="5233990"/>
            <a:ext cx="338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Today’s monitoring of food and </a:t>
            </a:r>
          </a:p>
          <a:p>
            <a:pPr algn="ctr"/>
            <a:r>
              <a:rPr lang="en-US" dirty="0" smtClean="0"/>
              <a:t>nutrition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2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 (12 min)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03574" y="1659833"/>
            <a:ext cx="8461706" cy="3944133"/>
          </a:xfrm>
        </p:spPr>
        <p:txBody>
          <a:bodyPr/>
          <a:lstStyle/>
          <a:p>
            <a:r>
              <a:rPr lang="en-US" sz="2000" dirty="0" smtClean="0"/>
              <a:t>How valuable could it be to the Sahel governments and organizations if they had an accurate climate prediction of the </a:t>
            </a:r>
            <a:r>
              <a:rPr lang="en-US" sz="2000" dirty="0" smtClean="0"/>
              <a:t>rainfall?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(a) A year ahead.</a:t>
            </a:r>
          </a:p>
          <a:p>
            <a:r>
              <a:rPr lang="en-US" sz="2000" dirty="0" smtClean="0"/>
              <a:t>(b) some </a:t>
            </a:r>
            <a:r>
              <a:rPr lang="en-US" sz="2000" dirty="0" smtClean="0"/>
              <a:t>10-20 years into </a:t>
            </a:r>
            <a:r>
              <a:rPr lang="en-US" sz="2000" dirty="0" smtClean="0"/>
              <a:t>future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Which of the four objectives</a:t>
            </a:r>
          </a:p>
          <a:p>
            <a:r>
              <a:rPr lang="en-US" sz="2000" dirty="0" smtClean="0"/>
              <a:t>(see handout article) would profit</a:t>
            </a:r>
            <a:br>
              <a:rPr lang="en-US" sz="2000" dirty="0" smtClean="0"/>
            </a:br>
            <a:r>
              <a:rPr lang="en-US" sz="2000" dirty="0" smtClean="0"/>
              <a:t>from climate predictions?</a:t>
            </a:r>
          </a:p>
          <a:p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25" y="2399306"/>
            <a:ext cx="4734717" cy="29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Indian Ocean Dipole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612720" y="1756955"/>
            <a:ext cx="82569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  <a:ea typeface="AdvPS94BA"/>
              </a:rPr>
              <a:t>In the 1990s scientists examined the connection between Indian Ocean SST and rainfall in Africa, Indian, and the maritime region in the </a:t>
            </a:r>
            <a:r>
              <a:rPr lang="en-US" sz="2000" spc="-1" dirty="0" smtClean="0">
                <a:latin typeface="+mj-lt"/>
                <a:ea typeface="AdvPS94BA"/>
              </a:rPr>
              <a:t>Indo-Pacific</a:t>
            </a: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Catastrophic </a:t>
            </a:r>
            <a:r>
              <a:rPr lang="en-US" sz="2000" spc="-1" dirty="0">
                <a:latin typeface="+mj-lt"/>
              </a:rPr>
              <a:t>rains of 1961 in tropical eastern Africa were</a:t>
            </a:r>
            <a:r>
              <a:rPr lang="en-US" sz="2000" spc="-1" dirty="0">
                <a:latin typeface="+mj-lt"/>
                <a:ea typeface="AdvPS94BA"/>
              </a:rPr>
              <a:t> </a:t>
            </a:r>
            <a:r>
              <a:rPr lang="en-US" sz="2000" spc="-1" dirty="0">
                <a:latin typeface="+mj-lt"/>
              </a:rPr>
              <a:t>part of an anomalous climate state over the tropical Indian Ocean:</a:t>
            </a:r>
            <a:endParaRPr sz="2000" dirty="0">
              <a:latin typeface="+mj-lt"/>
            </a:endParaRPr>
          </a:p>
          <a:p>
            <a:pPr marL="825750" lvl="1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warmer than usual SST over large parts of the western basin </a:t>
            </a:r>
            <a:endParaRPr sz="2000" dirty="0">
              <a:latin typeface="+mj-lt"/>
            </a:endParaRPr>
          </a:p>
          <a:p>
            <a:pPr marL="825750" lvl="1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SST off Sumatra were cooler than usual </a:t>
            </a:r>
            <a:endParaRPr lang="en-US" sz="2000" dirty="0">
              <a:latin typeface="+mj-lt"/>
            </a:endParaRPr>
          </a:p>
          <a:p>
            <a:pPr marL="3685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Rainfall </a:t>
            </a:r>
            <a:r>
              <a:rPr lang="en-US" sz="2000" spc="-1" dirty="0">
                <a:latin typeface="+mj-lt"/>
              </a:rPr>
              <a:t>increased over tropical eastern Africa and western Indian </a:t>
            </a:r>
            <a:r>
              <a:rPr lang="en-US" sz="2000" spc="-1" dirty="0" smtClean="0">
                <a:latin typeface="+mj-lt"/>
              </a:rPr>
              <a:t>Ocean</a:t>
            </a:r>
            <a:endParaRPr lang="en-US" sz="2000" dirty="0">
              <a:latin typeface="+mj-lt"/>
            </a:endParaRPr>
          </a:p>
          <a:p>
            <a:pPr marL="3685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India </a:t>
            </a:r>
            <a:r>
              <a:rPr lang="en-US" sz="2000" spc="-1" dirty="0">
                <a:latin typeface="+mj-lt"/>
              </a:rPr>
              <a:t>experienced  very high summer monsoon rainfall   </a:t>
            </a:r>
            <a:endParaRPr lang="en-US" sz="2000" dirty="0">
              <a:latin typeface="+mj-lt"/>
            </a:endParaRPr>
          </a:p>
          <a:p>
            <a:pPr marL="3685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Decreased </a:t>
            </a:r>
            <a:r>
              <a:rPr lang="en-US" sz="2000" spc="-1" dirty="0">
                <a:latin typeface="+mj-lt"/>
              </a:rPr>
              <a:t>rainfall over the Indonesian archipelago </a:t>
            </a:r>
            <a:r>
              <a:rPr lang="en-US" sz="2000" spc="-1" dirty="0" smtClean="0">
                <a:latin typeface="+mj-lt"/>
              </a:rPr>
              <a:t/>
            </a:r>
            <a:br>
              <a:rPr lang="en-US" sz="2000" spc="-1" dirty="0" smtClean="0">
                <a:latin typeface="+mj-lt"/>
              </a:rPr>
            </a:br>
            <a:r>
              <a:rPr lang="en-US" sz="2000" spc="-1" dirty="0" smtClean="0">
                <a:latin typeface="+mj-lt"/>
              </a:rPr>
              <a:t>(</a:t>
            </a:r>
            <a:r>
              <a:rPr lang="en-US" sz="2000" spc="-1" dirty="0">
                <a:latin typeface="+mj-lt"/>
              </a:rPr>
              <a:t>resulting in severe drought) </a:t>
            </a:r>
            <a:endParaRPr lang="en-US" sz="2000" dirty="0">
              <a:latin typeface="+mj-lt"/>
            </a:endParaRPr>
          </a:p>
          <a:p>
            <a:pPr marL="3685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Equatorial </a:t>
            </a:r>
            <a:r>
              <a:rPr lang="en-US" sz="2000" spc="-1" dirty="0">
                <a:latin typeface="+mj-lt"/>
              </a:rPr>
              <a:t>surface winds weakened and reversed </a:t>
            </a:r>
            <a:r>
              <a:rPr lang="en-US" sz="2000" spc="-1" dirty="0" smtClean="0">
                <a:latin typeface="+mj-lt"/>
              </a:rPr>
              <a:t>direction</a:t>
            </a:r>
            <a:br>
              <a:rPr lang="en-US" sz="2000" spc="-1" dirty="0" smtClean="0">
                <a:latin typeface="+mj-lt"/>
              </a:rPr>
            </a:br>
            <a:r>
              <a:rPr lang="en-US" sz="2000" spc="-1" dirty="0" smtClean="0">
                <a:latin typeface="+mj-lt"/>
              </a:rPr>
              <a:t>(in </a:t>
            </a:r>
            <a:r>
              <a:rPr lang="en-US" sz="2000" spc="-1" dirty="0">
                <a:latin typeface="+mj-lt"/>
              </a:rPr>
              <a:t>a normal summer season blow towards the east) </a:t>
            </a:r>
            <a:endParaRPr lang="en-US" sz="2000" dirty="0">
              <a:latin typeface="+mj-lt"/>
            </a:endParaRPr>
          </a:p>
          <a:p>
            <a:pPr marL="368550" indent="-285750"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latin typeface="+mj-lt"/>
              </a:rPr>
              <a:t>There </a:t>
            </a:r>
            <a:r>
              <a:rPr lang="en-US" sz="2000" spc="-1" dirty="0">
                <a:latin typeface="+mj-lt"/>
              </a:rPr>
              <a:t>was no El Ni</a:t>
            </a:r>
            <a:r>
              <a:rPr lang="en-US" sz="2000" spc="-1" dirty="0">
                <a:latin typeface="+mj-lt"/>
                <a:ea typeface="Arial"/>
              </a:rPr>
              <a:t>ñ</a:t>
            </a:r>
            <a:r>
              <a:rPr lang="en-US" sz="2000" spc="-1" dirty="0">
                <a:latin typeface="+mj-lt"/>
              </a:rPr>
              <a:t>o in the Pacific that year</a:t>
            </a:r>
            <a:endParaRPr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14" name="Picture 213"/>
          <p:cNvPicPr/>
          <p:nvPr/>
        </p:nvPicPr>
        <p:blipFill>
          <a:blip r:embed="rId3"/>
          <a:stretch/>
        </p:blipFill>
        <p:spPr>
          <a:xfrm>
            <a:off x="299160" y="120600"/>
            <a:ext cx="8570520" cy="6706800"/>
          </a:xfrm>
          <a:prstGeom prst="rect">
            <a:avLst/>
          </a:prstGeom>
          <a:ln>
            <a:noFill/>
          </a:ln>
        </p:spPr>
      </p:pic>
      <p:sp>
        <p:nvSpPr>
          <p:cNvPr id="215" name="TextShape 3"/>
          <p:cNvSpPr txBox="1"/>
          <p:nvPr/>
        </p:nvSpPr>
        <p:spPr>
          <a:xfrm>
            <a:off x="3368520" y="3072600"/>
            <a:ext cx="2695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Windstress Climatology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>
                <a:latin typeface="Arial"/>
              </a:rPr>
              <a:t>Atlantic Multidecadal Oscillation:
Impacts on rainfall in the US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8720" y="1672200"/>
            <a:ext cx="358488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Correlation between AMO index and global SST(note by definition, the North Atlantic SST are highly correlated)
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Correlation between AMO index and station rainfall data</a:t>
            </a:r>
            <a:endParaRPr/>
          </a:p>
        </p:txBody>
      </p:sp>
      <p:pic>
        <p:nvPicPr>
          <p:cNvPr id="143" name="Picture 142"/>
          <p:cNvPicPr/>
          <p:nvPr/>
        </p:nvPicPr>
        <p:blipFill>
          <a:blip r:embed="rId3"/>
          <a:stretch/>
        </p:blipFill>
        <p:spPr>
          <a:xfrm>
            <a:off x="3621960" y="1737360"/>
            <a:ext cx="5411880" cy="4480560"/>
          </a:xfrm>
          <a:prstGeom prst="rect">
            <a:avLst/>
          </a:prstGeom>
          <a:ln>
            <a:noFill/>
          </a:ln>
        </p:spPr>
      </p:pic>
      <p:sp>
        <p:nvSpPr>
          <p:cNvPr id="144" name="TextShape 3"/>
          <p:cNvSpPr txBox="1"/>
          <p:nvPr/>
        </p:nvSpPr>
        <p:spPr>
          <a:xfrm>
            <a:off x="3751920" y="3660480"/>
            <a:ext cx="573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pc="-1">
                <a:latin typeface="Arial"/>
              </a:rPr>
              <a:t>-0.8</a:t>
            </a:r>
            <a:endParaRPr/>
          </a:p>
        </p:txBody>
      </p:sp>
      <p:sp>
        <p:nvSpPr>
          <p:cNvPr id="145" name="TextShape 4"/>
          <p:cNvSpPr txBox="1"/>
          <p:nvPr/>
        </p:nvSpPr>
        <p:spPr>
          <a:xfrm>
            <a:off x="6009840" y="3657600"/>
            <a:ext cx="6271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pc="-1">
                <a:latin typeface="Arial"/>
              </a:rPr>
              <a:t>  0</a:t>
            </a:r>
            <a:r>
              <a:rPr lang="en-US" sz="1800" spc="-1">
                <a:latin typeface="Arial"/>
              </a:rPr>
              <a:t>   </a:t>
            </a:r>
            <a:endParaRPr/>
          </a:p>
        </p:txBody>
      </p:sp>
      <p:sp>
        <p:nvSpPr>
          <p:cNvPr id="146" name="TextShape 5"/>
          <p:cNvSpPr txBox="1"/>
          <p:nvPr/>
        </p:nvSpPr>
        <p:spPr>
          <a:xfrm>
            <a:off x="8204400" y="3657600"/>
            <a:ext cx="631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pc="-1">
                <a:latin typeface="Arial"/>
              </a:rPr>
              <a:t>+0.8</a:t>
            </a:r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4"/>
          <a:stretch/>
        </p:blipFill>
        <p:spPr>
          <a:xfrm>
            <a:off x="182880" y="4699440"/>
            <a:ext cx="3643920" cy="153936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702826" y="1908313"/>
            <a:ext cx="765313" cy="6162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SST index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2255" y="6209681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: less precipitation during warm phase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more precipitation during warm phase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217" name="Picture 216"/>
          <p:cNvPicPr/>
          <p:nvPr/>
        </p:nvPicPr>
        <p:blipFill>
          <a:blip r:embed="rId3"/>
          <a:stretch/>
        </p:blipFill>
        <p:spPr>
          <a:xfrm>
            <a:off x="10800" y="460440"/>
            <a:ext cx="9116280" cy="5953320"/>
          </a:xfrm>
          <a:prstGeom prst="rect">
            <a:avLst/>
          </a:prstGeom>
          <a:ln>
            <a:noFill/>
          </a:ln>
        </p:spPr>
      </p:pic>
      <p:sp>
        <p:nvSpPr>
          <p:cNvPr id="218" name="Line 2"/>
          <p:cNvSpPr/>
          <p:nvPr/>
        </p:nvSpPr>
        <p:spPr>
          <a:xfrm flipH="1">
            <a:off x="4297680" y="4023360"/>
            <a:ext cx="1737360" cy="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3"/>
          <p:cNvSpPr/>
          <p:nvPr/>
        </p:nvSpPr>
        <p:spPr>
          <a:xfrm>
            <a:off x="5303520" y="2743200"/>
            <a:ext cx="548640" cy="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4"/>
          <p:cNvSpPr/>
          <p:nvPr/>
        </p:nvSpPr>
        <p:spPr>
          <a:xfrm flipV="1">
            <a:off x="2651760" y="2651760"/>
            <a:ext cx="548640" cy="64008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5"/>
          <p:cNvSpPr/>
          <p:nvPr/>
        </p:nvSpPr>
        <p:spPr>
          <a:xfrm flipH="1">
            <a:off x="7315200" y="4023360"/>
            <a:ext cx="1005840" cy="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6"/>
          <p:cNvSpPr/>
          <p:nvPr/>
        </p:nvSpPr>
        <p:spPr>
          <a:xfrm>
            <a:off x="6492240" y="2651760"/>
            <a:ext cx="457200" cy="457200"/>
          </a:xfrm>
          <a:prstGeom prst="line">
            <a:avLst/>
          </a:prstGeom>
          <a:ln w="2916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7"/>
          <p:cNvSpPr/>
          <p:nvPr/>
        </p:nvSpPr>
        <p:spPr>
          <a:xfrm flipH="1" flipV="1">
            <a:off x="7406640" y="3474720"/>
            <a:ext cx="457200" cy="365760"/>
          </a:xfrm>
          <a:prstGeom prst="line">
            <a:avLst/>
          </a:prstGeom>
          <a:ln w="2916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8"/>
          <p:cNvSpPr/>
          <p:nvPr/>
        </p:nvSpPr>
        <p:spPr>
          <a:xfrm flipH="1">
            <a:off x="3291840" y="4114800"/>
            <a:ext cx="548640" cy="45720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9"/>
          <p:cNvSpPr/>
          <p:nvPr/>
        </p:nvSpPr>
        <p:spPr>
          <a:xfrm flipH="1" flipV="1">
            <a:off x="2743200" y="3749040"/>
            <a:ext cx="731520" cy="18288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TextShape 10"/>
          <p:cNvSpPr txBox="1"/>
          <p:nvPr/>
        </p:nvSpPr>
        <p:spPr>
          <a:xfrm>
            <a:off x="4533120" y="4134240"/>
            <a:ext cx="3804840" cy="430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>
                <a:solidFill>
                  <a:srgbClr val="00CC00"/>
                </a:solidFill>
                <a:latin typeface="Arial"/>
              </a:rPr>
              <a:t>South Equatorial Current</a:t>
            </a:r>
            <a:endParaRPr/>
          </a:p>
        </p:txBody>
      </p:sp>
      <p:sp>
        <p:nvSpPr>
          <p:cNvPr id="227" name="TextShape 11"/>
          <p:cNvSpPr txBox="1"/>
          <p:nvPr/>
        </p:nvSpPr>
        <p:spPr>
          <a:xfrm>
            <a:off x="1005840" y="6413760"/>
            <a:ext cx="3763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Ocean Model near surface currents</a:t>
            </a:r>
            <a:endParaRPr/>
          </a:p>
        </p:txBody>
      </p:sp>
      <p:sp>
        <p:nvSpPr>
          <p:cNvPr id="228" name="TextShape 12"/>
          <p:cNvSpPr txBox="1"/>
          <p:nvPr/>
        </p:nvSpPr>
        <p:spPr>
          <a:xfrm>
            <a:off x="6675120" y="460440"/>
            <a:ext cx="20095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>
                <a:solidFill>
                  <a:srgbClr val="FF3333"/>
                </a:solidFill>
                <a:latin typeface="Arial"/>
              </a:rPr>
              <a:t>NH Summer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28"/>
          <p:cNvPicPr/>
          <p:nvPr/>
        </p:nvPicPr>
        <p:blipFill>
          <a:blip r:embed="rId3"/>
          <a:stretch/>
        </p:blipFill>
        <p:spPr>
          <a:xfrm>
            <a:off x="111240" y="460800"/>
            <a:ext cx="8916120" cy="5953320"/>
          </a:xfrm>
          <a:prstGeom prst="rect">
            <a:avLst/>
          </a:prstGeom>
          <a:ln>
            <a:noFill/>
          </a:ln>
        </p:spPr>
      </p:pic>
      <p:sp>
        <p:nvSpPr>
          <p:cNvPr id="230" name="Line 1"/>
          <p:cNvSpPr/>
          <p:nvPr/>
        </p:nvSpPr>
        <p:spPr>
          <a:xfrm>
            <a:off x="3840480" y="3291840"/>
            <a:ext cx="2084040" cy="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2"/>
          <p:cNvSpPr/>
          <p:nvPr/>
        </p:nvSpPr>
        <p:spPr>
          <a:xfrm>
            <a:off x="6949440" y="3200400"/>
            <a:ext cx="640080" cy="45720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3"/>
          <p:cNvSpPr/>
          <p:nvPr/>
        </p:nvSpPr>
        <p:spPr>
          <a:xfrm flipH="1" flipV="1">
            <a:off x="2926080" y="3749040"/>
            <a:ext cx="1005840" cy="27432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4"/>
          <p:cNvSpPr/>
          <p:nvPr/>
        </p:nvSpPr>
        <p:spPr>
          <a:xfrm flipV="1">
            <a:off x="2651760" y="3383280"/>
            <a:ext cx="0" cy="36576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5"/>
          <p:cNvSpPr/>
          <p:nvPr/>
        </p:nvSpPr>
        <p:spPr>
          <a:xfrm flipV="1">
            <a:off x="2743200" y="3200400"/>
            <a:ext cx="640080" cy="18288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6"/>
          <p:cNvSpPr/>
          <p:nvPr/>
        </p:nvSpPr>
        <p:spPr>
          <a:xfrm flipH="1">
            <a:off x="2743200" y="2560320"/>
            <a:ext cx="548640" cy="548640"/>
          </a:xfrm>
          <a:prstGeom prst="line">
            <a:avLst/>
          </a:prstGeom>
          <a:ln w="76320">
            <a:solidFill>
              <a:srgbClr val="66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TextShape 7"/>
          <p:cNvSpPr txBox="1"/>
          <p:nvPr/>
        </p:nvSpPr>
        <p:spPr>
          <a:xfrm>
            <a:off x="3690360" y="2430360"/>
            <a:ext cx="2619000" cy="77004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>
                <a:solidFill>
                  <a:srgbClr val="00CC00"/>
                </a:solidFill>
                <a:latin typeface="Arial"/>
              </a:rPr>
              <a:t>South Equatorial</a:t>
            </a:r>
            <a:endParaRPr/>
          </a:p>
          <a:p>
            <a:r>
              <a:rPr lang="en-US" sz="2400" b="1" spc="-1">
                <a:solidFill>
                  <a:srgbClr val="00CC00"/>
                </a:solidFill>
                <a:latin typeface="Arial"/>
              </a:rPr>
              <a:t>Counter Current</a:t>
            </a:r>
            <a:endParaRPr/>
          </a:p>
        </p:txBody>
      </p:sp>
      <p:sp>
        <p:nvSpPr>
          <p:cNvPr id="237" name="TextShape 8"/>
          <p:cNvSpPr txBox="1"/>
          <p:nvPr/>
        </p:nvSpPr>
        <p:spPr>
          <a:xfrm>
            <a:off x="7223760" y="460800"/>
            <a:ext cx="173664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>
                <a:solidFill>
                  <a:srgbClr val="FF3333"/>
                </a:solidFill>
                <a:latin typeface="Arial"/>
              </a:rPr>
              <a:t>NH Winter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Indian Ocean Dipole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612720" y="1600200"/>
            <a:ext cx="834300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Seasonal evolution of a dipole event (Saji et al., Nature, 1999):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 </a:t>
            </a:r>
            <a:endParaRPr/>
          </a:p>
        </p:txBody>
      </p:sp>
      <p:pic>
        <p:nvPicPr>
          <p:cNvPr id="240" name="Picture 239"/>
          <p:cNvPicPr/>
          <p:nvPr/>
        </p:nvPicPr>
        <p:blipFill>
          <a:blip r:embed="rId2"/>
          <a:stretch/>
        </p:blipFill>
        <p:spPr>
          <a:xfrm>
            <a:off x="2103120" y="2272680"/>
            <a:ext cx="6944040" cy="4219560"/>
          </a:xfrm>
          <a:prstGeom prst="rect">
            <a:avLst/>
          </a:prstGeom>
          <a:ln>
            <a:noFill/>
          </a:ln>
        </p:spPr>
      </p:pic>
      <p:sp>
        <p:nvSpPr>
          <p:cNvPr id="241" name="CustomShape 3"/>
          <p:cNvSpPr/>
          <p:nvPr/>
        </p:nvSpPr>
        <p:spPr>
          <a:xfrm>
            <a:off x="2288880" y="2164320"/>
            <a:ext cx="1097280" cy="27432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spc="-1">
                <a:latin typeface="Arial"/>
              </a:rPr>
              <a:t>May-June</a:t>
            </a:r>
            <a:endParaRPr/>
          </a:p>
        </p:txBody>
      </p:sp>
      <p:sp>
        <p:nvSpPr>
          <p:cNvPr id="242" name="CustomShape 4"/>
          <p:cNvSpPr/>
          <p:nvPr/>
        </p:nvSpPr>
        <p:spPr>
          <a:xfrm>
            <a:off x="5669280" y="2158560"/>
            <a:ext cx="1097280" cy="27432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spc="-1">
                <a:latin typeface="Arial"/>
              </a:rPr>
              <a:t>Jul-Aug</a:t>
            </a:r>
            <a:endParaRPr/>
          </a:p>
        </p:txBody>
      </p:sp>
      <p:sp>
        <p:nvSpPr>
          <p:cNvPr id="243" name="CustomShape 5"/>
          <p:cNvSpPr/>
          <p:nvPr/>
        </p:nvSpPr>
        <p:spPr>
          <a:xfrm>
            <a:off x="2285280" y="4210560"/>
            <a:ext cx="1097280" cy="27432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spc="-1">
                <a:latin typeface="Arial"/>
              </a:rPr>
              <a:t>Sep-Oct</a:t>
            </a:r>
            <a:endParaRPr/>
          </a:p>
        </p:txBody>
      </p:sp>
      <p:sp>
        <p:nvSpPr>
          <p:cNvPr id="244" name="CustomShape 6"/>
          <p:cNvSpPr/>
          <p:nvPr/>
        </p:nvSpPr>
        <p:spPr>
          <a:xfrm>
            <a:off x="5669280" y="4206240"/>
            <a:ext cx="1097280" cy="274320"/>
          </a:xfrm>
          <a:prstGeom prst="rect">
            <a:avLst/>
          </a:prstGeom>
          <a:solidFill>
            <a:srgbClr val="FFFF99"/>
          </a:solidFill>
          <a:ln>
            <a:solidFill>
              <a:srgbClr val="CC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spc="-1">
                <a:latin typeface="Arial"/>
              </a:rPr>
              <a:t>Nov-Dec</a:t>
            </a:r>
            <a:endParaRPr/>
          </a:p>
        </p:txBody>
      </p:sp>
      <p:sp>
        <p:nvSpPr>
          <p:cNvPr id="245" name="TextShape 7"/>
          <p:cNvSpPr txBox="1"/>
          <p:nvPr/>
        </p:nvSpPr>
        <p:spPr>
          <a:xfrm>
            <a:off x="457200" y="2468880"/>
            <a:ext cx="17262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SST anomalies</a:t>
            </a:r>
            <a:endParaRPr/>
          </a:p>
          <a:p>
            <a:r>
              <a:rPr lang="en-US" sz="1800" spc="-1">
                <a:latin typeface="Arial"/>
              </a:rPr>
              <a:t>(colors)</a:t>
            </a:r>
            <a:endParaRPr/>
          </a:p>
          <a:p>
            <a:endParaRPr/>
          </a:p>
          <a:p>
            <a:r>
              <a:rPr lang="en-US" sz="1800" spc="-1">
                <a:latin typeface="Arial"/>
              </a:rPr>
              <a:t>Windstress </a:t>
            </a:r>
            <a:endParaRPr/>
          </a:p>
          <a:p>
            <a:r>
              <a:rPr lang="en-US" sz="1800" spc="-1">
                <a:latin typeface="Arial"/>
              </a:rPr>
              <a:t>Anomalies</a:t>
            </a:r>
            <a:endParaRPr/>
          </a:p>
          <a:p>
            <a:r>
              <a:rPr lang="en-US" sz="1800" spc="-1">
                <a:latin typeface="Arial"/>
              </a:rPr>
              <a:t>(vectors) </a:t>
            </a:r>
            <a:endParaRPr/>
          </a:p>
        </p:txBody>
      </p:sp>
      <p:sp>
        <p:nvSpPr>
          <p:cNvPr id="246" name="CustomShape 8"/>
          <p:cNvSpPr/>
          <p:nvPr/>
        </p:nvSpPr>
        <p:spPr>
          <a:xfrm>
            <a:off x="4206240" y="3108960"/>
            <a:ext cx="1371600" cy="1005840"/>
          </a:xfrm>
          <a:prstGeom prst="ellipse">
            <a:avLst/>
          </a:prstGeom>
          <a:noFill/>
          <a:ln w="38160">
            <a:solidFill>
              <a:srgbClr val="FF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9"/>
          <p:cNvSpPr/>
          <p:nvPr/>
        </p:nvSpPr>
        <p:spPr>
          <a:xfrm>
            <a:off x="6949440" y="2926080"/>
            <a:ext cx="1737360" cy="1208160"/>
          </a:xfrm>
          <a:prstGeom prst="ellipse">
            <a:avLst/>
          </a:prstGeom>
          <a:noFill/>
          <a:ln w="38160">
            <a:solidFill>
              <a:srgbClr val="FF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10"/>
          <p:cNvSpPr/>
          <p:nvPr/>
        </p:nvSpPr>
        <p:spPr>
          <a:xfrm>
            <a:off x="2651760" y="4937760"/>
            <a:ext cx="1371600" cy="1208160"/>
          </a:xfrm>
          <a:prstGeom prst="ellipse">
            <a:avLst/>
          </a:prstGeom>
          <a:noFill/>
          <a:ln w="38160">
            <a:solidFill>
              <a:srgbClr val="FF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1"/>
          <p:cNvSpPr/>
          <p:nvPr/>
        </p:nvSpPr>
        <p:spPr>
          <a:xfrm>
            <a:off x="4091760" y="4938120"/>
            <a:ext cx="1371600" cy="1208160"/>
          </a:xfrm>
          <a:prstGeom prst="ellipse">
            <a:avLst/>
          </a:prstGeom>
          <a:noFill/>
          <a:ln w="38160">
            <a:solidFill>
              <a:srgbClr val="FF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Key mechanisms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274320" y="1835332"/>
            <a:ext cx="8621486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Cold anomalies emerge in Lombok Strait south off </a:t>
            </a:r>
            <a:r>
              <a:rPr lang="en-US" sz="2000" spc="-1" dirty="0" smtClean="0">
                <a:latin typeface="+mj-lt"/>
              </a:rPr>
              <a:t>Sumatra</a:t>
            </a:r>
            <a:r>
              <a:rPr lang="en-US" sz="2000" dirty="0">
                <a:latin typeface="+mj-lt"/>
              </a:rPr>
              <a:t> </a:t>
            </a:r>
            <a:r>
              <a:rPr lang="en-US" sz="2000" spc="-1" dirty="0" smtClean="0">
                <a:latin typeface="+mj-lt"/>
              </a:rPr>
              <a:t>spread </a:t>
            </a:r>
            <a:r>
              <a:rPr lang="en-US" sz="2000" spc="-1" dirty="0">
                <a:latin typeface="+mj-lt"/>
              </a:rPr>
              <a:t>along the coast towards equator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Wind anomalies parallel to Sumatra's coast → upwelling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Easterly wind anomalies further cooling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In western Indian </a:t>
            </a:r>
            <a:r>
              <a:rPr lang="en-US" sz="2000" spc="-1" dirty="0" smtClean="0">
                <a:latin typeface="+mj-lt"/>
              </a:rPr>
              <a:t>Ocean more </a:t>
            </a:r>
            <a:r>
              <a:rPr lang="en-US" sz="2000" spc="-1" dirty="0">
                <a:latin typeface="+mj-lt"/>
              </a:rPr>
              <a:t>convergence of warm </a:t>
            </a:r>
            <a:r>
              <a:rPr lang="en-US" sz="2000" spc="-1" dirty="0" smtClean="0">
                <a:latin typeface="+mj-lt"/>
              </a:rPr>
              <a:t>waters,</a:t>
            </a:r>
            <a:br>
              <a:rPr lang="en-US" sz="2000" spc="-1" dirty="0" smtClean="0">
                <a:latin typeface="+mj-lt"/>
              </a:rPr>
            </a:br>
            <a:r>
              <a:rPr lang="en-US" sz="2000" spc="-1" dirty="0" smtClean="0">
                <a:latin typeface="+mj-lt"/>
              </a:rPr>
              <a:t>more </a:t>
            </a:r>
            <a:r>
              <a:rPr lang="en-US" sz="2000" spc="-1" dirty="0">
                <a:latin typeface="+mj-lt"/>
              </a:rPr>
              <a:t>convection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Similar to the Walker Circulation of the Pacific.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However the strong seasonal monsoon circulation interferes with the </a:t>
            </a:r>
            <a:r>
              <a:rPr lang="en-US" sz="2000" spc="-1" dirty="0" err="1">
                <a:latin typeface="+mj-lt"/>
              </a:rPr>
              <a:t>Bjerknes</a:t>
            </a:r>
            <a:r>
              <a:rPr lang="en-US" sz="2000" spc="-1" dirty="0">
                <a:latin typeface="+mj-lt"/>
              </a:rPr>
              <a:t> feedback, and equatorial ocean dynamics. </a:t>
            </a:r>
            <a:endParaRPr sz="2000" dirty="0">
              <a:latin typeface="+mj-lt"/>
            </a:endParaRPr>
          </a:p>
          <a:p>
            <a:pPr marL="450900" indent="-342900">
              <a:lnSpc>
                <a:spcPct val="150000"/>
              </a:lnSpc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Peak SST anomalies during summer months (Jul-Sep) </a:t>
            </a:r>
            <a:endParaRPr sz="2000" dirty="0">
              <a:latin typeface="+mj-lt"/>
            </a:endParaRPr>
          </a:p>
          <a:p>
            <a:pPr marL="108000">
              <a:buClr>
                <a:schemeClr val="tx1"/>
              </a:buClr>
              <a:buSzPct val="45000"/>
            </a:pPr>
            <a:r>
              <a:rPr lang="en-US" sz="2400" spc="-1" dirty="0">
                <a:latin typeface="+mj-lt"/>
              </a:rPr>
              <a:t> 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Indian Ocean Dipole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274319" y="1600200"/>
            <a:ext cx="3004457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dirty="0"/>
          </a:p>
          <a:p>
            <a:r>
              <a:rPr lang="en-US" sz="2400" b="1" spc="-1" dirty="0">
                <a:latin typeface="Arial"/>
                <a:ea typeface="AdvPS94BA"/>
              </a:rPr>
              <a:t>Dipole Mode Index (DMI</a:t>
            </a:r>
            <a:r>
              <a:rPr lang="en-US" sz="2400" b="1" spc="-1" dirty="0" smtClean="0">
                <a:latin typeface="Arial"/>
                <a:ea typeface="AdvPS94BA"/>
              </a:rPr>
              <a:t>):</a:t>
            </a:r>
          </a:p>
          <a:p>
            <a:endParaRPr dirty="0"/>
          </a:p>
          <a:p>
            <a:r>
              <a:rPr lang="en-US" spc="-1" dirty="0">
                <a:latin typeface="+mj-lt"/>
                <a:ea typeface="AdvPS94BA"/>
              </a:rPr>
              <a:t>difference in SST anomaly between the tropical western Indian Ocean 
(50E-70E, 10S-10N) 
and 
the tropical south-eastern Indian Ocean 
(90E-110E, 10S-0S).</a:t>
            </a:r>
            <a:endParaRPr dirty="0">
              <a:latin typeface="+mj-lt"/>
            </a:endParaRPr>
          </a:p>
          <a:p>
            <a:endParaRPr dirty="0">
              <a:latin typeface="+mj-lt"/>
            </a:endParaRPr>
          </a:p>
        </p:txBody>
      </p:sp>
      <p:pic>
        <p:nvPicPr>
          <p:cNvPr id="254" name="Picture 253"/>
          <p:cNvPicPr/>
          <p:nvPr/>
        </p:nvPicPr>
        <p:blipFill>
          <a:blip r:embed="rId2"/>
          <a:stretch/>
        </p:blipFill>
        <p:spPr>
          <a:xfrm>
            <a:off x="3108960" y="2427840"/>
            <a:ext cx="5946480" cy="328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Indian Ocean Dipole impacts on rainfall</a:t>
            </a:r>
            <a:endParaRPr/>
          </a:p>
        </p:txBody>
      </p:sp>
      <p:pic>
        <p:nvPicPr>
          <p:cNvPr id="256" name="Picture 255"/>
          <p:cNvPicPr/>
          <p:nvPr/>
        </p:nvPicPr>
        <p:blipFill>
          <a:blip r:embed="rId2"/>
          <a:stretch/>
        </p:blipFill>
        <p:spPr>
          <a:xfrm>
            <a:off x="457200" y="1698120"/>
            <a:ext cx="8412480" cy="3879720"/>
          </a:xfrm>
          <a:prstGeom prst="rect">
            <a:avLst/>
          </a:prstGeom>
          <a:ln>
            <a:noFill/>
          </a:ln>
        </p:spPr>
      </p:pic>
      <p:sp>
        <p:nvSpPr>
          <p:cNvPr id="257" name="TextShape 2"/>
          <p:cNvSpPr txBox="1"/>
          <p:nvPr/>
        </p:nvSpPr>
        <p:spPr>
          <a:xfrm>
            <a:off x="462960" y="5688720"/>
            <a:ext cx="785124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pc="-1">
                <a:solidFill>
                  <a:srgbClr val="0066FF"/>
                </a:solidFill>
                <a:latin typeface="Arial"/>
              </a:rPr>
              <a:t>blue Dipole Mode Index</a:t>
            </a:r>
            <a:endParaRPr/>
          </a:p>
          <a:p>
            <a:r>
              <a:rPr lang="en-US" sz="1800" b="1" spc="-1">
                <a:solidFill>
                  <a:srgbClr val="000000"/>
                </a:solidFill>
                <a:latin typeface="Arial"/>
              </a:rPr>
              <a:t>black, Nino-3 index</a:t>
            </a:r>
            <a:endParaRPr/>
          </a:p>
          <a:p>
            <a:r>
              <a:rPr lang="en-US" sz="1800" b="1" spc="-1">
                <a:solidFill>
                  <a:srgbClr val="FF3333"/>
                </a:solidFill>
                <a:latin typeface="Arial"/>
              </a:rPr>
              <a:t>red equatorial wind anomalies (zonal wind </a:t>
            </a:r>
            <a:r>
              <a:rPr lang="en-US" sz="20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AdvPS94BA"/>
              </a:rPr>
              <a:t>area-averaged equatorial</a:t>
            </a:r>
            <a:endParaRPr/>
          </a:p>
          <a:p>
            <a:r>
              <a:rPr lang="en-US" sz="1800" b="1" spc="-1">
                <a:solidFill>
                  <a:srgbClr val="FF3333"/>
                </a:solidFill>
                <a:latin typeface="Arial"/>
                <a:ea typeface="AdvPS94BA"/>
              </a:rPr>
              <a:t>zonal wind anomalies (</a:t>
            </a:r>
            <a:r>
              <a:rPr lang="en-US" sz="1800" b="1" spc="-1">
                <a:solidFill>
                  <a:srgbClr val="FF3333"/>
                </a:solidFill>
                <a:latin typeface="Arial"/>
                <a:ea typeface="AdvPS94B2"/>
              </a:rPr>
              <a:t>U</a:t>
            </a:r>
            <a:r>
              <a:rPr lang="en-US" sz="1800" b="1" spc="-1">
                <a:solidFill>
                  <a:srgbClr val="FF3333"/>
                </a:solidFill>
                <a:latin typeface="Arial"/>
                <a:ea typeface="AdvPS94BA"/>
              </a:rPr>
              <a:t>eq) over this region (70E-90E, 5S-</a:t>
            </a:r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AdvPS94BA"/>
              </a:rPr>
              <a:t>5</a:t>
            </a:r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AdvPS586B"/>
              </a:rPr>
              <a:t> </a:t>
            </a:r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AdvPS94BA"/>
              </a:rPr>
              <a:t>N)</a:t>
            </a:r>
            <a:endParaRPr/>
          </a:p>
        </p:txBody>
      </p:sp>
      <p:sp>
        <p:nvSpPr>
          <p:cNvPr id="258" name="Line 3"/>
          <p:cNvSpPr/>
          <p:nvPr/>
        </p:nvSpPr>
        <p:spPr>
          <a:xfrm>
            <a:off x="2103120" y="4389120"/>
            <a:ext cx="365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Indian Ocean Dipole impacts on rainfall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548640" y="1600200"/>
            <a:ext cx="822024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Correlation between Dipole Mode Index and rainfall 1979-1998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(summer season)</a:t>
            </a:r>
            <a:endParaRPr/>
          </a:p>
        </p:txBody>
      </p:sp>
      <p:pic>
        <p:nvPicPr>
          <p:cNvPr id="261" name="Picture 260"/>
          <p:cNvPicPr/>
          <p:nvPr/>
        </p:nvPicPr>
        <p:blipFill>
          <a:blip r:embed="rId2"/>
          <a:stretch/>
        </p:blipFill>
        <p:spPr>
          <a:xfrm>
            <a:off x="548640" y="2386800"/>
            <a:ext cx="8083440" cy="428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Further references for Indian Ocean Dipole</a:t>
            </a:r>
            <a:endParaRPr/>
          </a:p>
        </p:txBody>
      </p:sp>
      <p:sp>
        <p:nvSpPr>
          <p:cNvPr id="263" name="TextShape 2"/>
          <p:cNvSpPr txBox="1"/>
          <p:nvPr/>
        </p:nvSpPr>
        <p:spPr>
          <a:xfrm>
            <a:off x="612720" y="1600200"/>
            <a:ext cx="834840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 </a:t>
            </a:r>
            <a:endParaRPr/>
          </a:p>
          <a:p>
            <a:pPr marL="432000" indent="-324000" algn="just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Saji N.H., Goswami B.N., Vinayachandran P.N., Yamagata T., 1999: A dipole mode in the tropical Indian Ocean, </a:t>
            </a:r>
            <a:r>
              <a:rPr lang="en-US" sz="24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Nature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,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 401</a:t>
            </a: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, 360-363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MT"/>
                <a:ea typeface="ArialMT"/>
              </a:rPr>
              <a:t>http://www.bom.gov.au/climate/IOD/about_IOD.shtml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Impacts on Australian Rainfall</a:t>
            </a:r>
            <a:endParaRPr/>
          </a:p>
        </p:txBody>
      </p:sp>
      <p:pic>
        <p:nvPicPr>
          <p:cNvPr id="265" name="Picture 264"/>
          <p:cNvPicPr/>
          <p:nvPr/>
        </p:nvPicPr>
        <p:blipFill>
          <a:blip r:embed="rId2"/>
          <a:stretch/>
        </p:blipFill>
        <p:spPr>
          <a:xfrm>
            <a:off x="1313280" y="2172600"/>
            <a:ext cx="6530760" cy="4483080"/>
          </a:xfrm>
          <a:prstGeom prst="rect">
            <a:avLst/>
          </a:prstGeom>
          <a:ln>
            <a:noFill/>
          </a:ln>
        </p:spPr>
      </p:pic>
      <p:sp>
        <p:nvSpPr>
          <p:cNvPr id="266" name="TextShape 2"/>
          <p:cNvSpPr txBox="1"/>
          <p:nvPr/>
        </p:nvSpPr>
        <p:spPr>
          <a:xfrm>
            <a:off x="621720" y="1738800"/>
            <a:ext cx="7767360" cy="190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Arial"/>
              </a:rPr>
              <a:t>Austral winter and spring rainfall deciles during  negative IOD years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Impacts on Australian Rainfall</a:t>
            </a:r>
            <a:endParaRPr/>
          </a:p>
        </p:txBody>
      </p:sp>
      <p:sp>
        <p:nvSpPr>
          <p:cNvPr id="268" name="TextShape 2"/>
          <p:cNvSpPr txBox="1"/>
          <p:nvPr/>
        </p:nvSpPr>
        <p:spPr>
          <a:xfrm>
            <a:off x="621720" y="1738800"/>
            <a:ext cx="7598160" cy="1909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Arial"/>
              </a:rPr>
              <a:t>Austral winter and spring rainfall deciles during positive IOD years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269" name="Picture 268"/>
          <p:cNvPicPr/>
          <p:nvPr/>
        </p:nvPicPr>
        <p:blipFill>
          <a:blip r:embed="rId2"/>
          <a:stretch/>
        </p:blipFill>
        <p:spPr>
          <a:xfrm>
            <a:off x="1280160" y="2377440"/>
            <a:ext cx="6400800" cy="439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>
                <a:latin typeface="Arial"/>
              </a:rPr>
              <a:t>Altantic Multidecadal Oscillation (AMO)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640080" y="1645920"/>
            <a:ext cx="832104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North Atlantic Ocean  SST index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 </a:t>
            </a:r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16560" y="6528240"/>
            <a:ext cx="564264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>
                <a:latin typeface="Arial"/>
              </a:rPr>
              <a:t>Source: https://en.wikipedia.org/wiki/Atlantic_multidecadal_oscillation</a:t>
            </a:r>
            <a:endParaRPr/>
          </a:p>
        </p:txBody>
      </p:sp>
      <p:pic>
        <p:nvPicPr>
          <p:cNvPr id="156" name="Picture 155"/>
          <p:cNvPicPr/>
          <p:nvPr/>
        </p:nvPicPr>
        <p:blipFill>
          <a:blip r:embed="rId3"/>
          <a:stretch/>
        </p:blipFill>
        <p:spPr>
          <a:xfrm>
            <a:off x="1009080" y="2197440"/>
            <a:ext cx="7769160" cy="39409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03218" y="2117034"/>
            <a:ext cx="3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Worldwide correlations with SST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69"/>
          <p:cNvPicPr/>
          <p:nvPr/>
        </p:nvPicPr>
        <p:blipFill>
          <a:blip r:embed="rId2"/>
          <a:stretch/>
        </p:blipFill>
        <p:spPr>
          <a:xfrm>
            <a:off x="1260720" y="2364480"/>
            <a:ext cx="6400800" cy="4395600"/>
          </a:xfrm>
          <a:prstGeom prst="rect">
            <a:avLst/>
          </a:prstGeom>
          <a:ln>
            <a:noFill/>
          </a:ln>
        </p:spPr>
      </p:pic>
      <p:sp>
        <p:nvSpPr>
          <p:cNvPr id="271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Impacts on Australian Rainfall</a:t>
            </a:r>
            <a:endParaRPr/>
          </a:p>
        </p:txBody>
      </p:sp>
      <p:sp>
        <p:nvSpPr>
          <p:cNvPr id="272" name="TextShape 2"/>
          <p:cNvSpPr txBox="1"/>
          <p:nvPr/>
        </p:nvSpPr>
        <p:spPr>
          <a:xfrm>
            <a:off x="621720" y="1738800"/>
            <a:ext cx="7070760" cy="219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Arial"/>
              </a:rPr>
              <a:t>Austral winter and spring rainfall deciles during </a:t>
            </a:r>
            <a:r>
              <a:rPr lang="en-US" sz="2000" b="1" spc="-1">
                <a:latin typeface="Arial"/>
              </a:rPr>
              <a:t>positive IOD </a:t>
            </a:r>
            <a:endParaRPr/>
          </a:p>
          <a:p>
            <a:r>
              <a:rPr lang="en-US" sz="2000" b="1" spc="-1">
                <a:latin typeface="Arial"/>
              </a:rPr>
              <a:t>and El Ni</a:t>
            </a:r>
            <a:r>
              <a:rPr lang="en-US" sz="2000" b="1" spc="-1">
                <a:latin typeface="Arial"/>
                <a:ea typeface="Arial"/>
              </a:rPr>
              <a:t>ñ</a:t>
            </a:r>
            <a:r>
              <a:rPr lang="en-US" sz="2000" b="1" spc="-1">
                <a:latin typeface="Arial"/>
              </a:rPr>
              <a:t>o years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Seasonal prediction of IOD</a:t>
            </a:r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140760" y="1762560"/>
            <a:ext cx="883404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Different models used for seasonal predictions (e.g. for ENSO) show neutral</a:t>
            </a:r>
            <a:endParaRPr/>
          </a:p>
          <a:p>
            <a:r>
              <a:rPr lang="en-US" sz="1800" spc="-1">
                <a:latin typeface="Arial"/>
              </a:rPr>
              <a:t>conditions for the upcoming December, but the confidence is not as high as for ENSO</a:t>
            </a:r>
            <a:endParaRPr/>
          </a:p>
          <a:p>
            <a:r>
              <a:rPr lang="en-US" sz="1800" spc="-1">
                <a:latin typeface="Arial"/>
              </a:rPr>
              <a:t>Forecasts.</a:t>
            </a:r>
            <a:endParaRPr/>
          </a:p>
        </p:txBody>
      </p:sp>
      <p:sp>
        <p:nvSpPr>
          <p:cNvPr id="275" name="TextShape 3"/>
          <p:cNvSpPr txBox="1"/>
          <p:nvPr/>
        </p:nvSpPr>
        <p:spPr>
          <a:xfrm>
            <a:off x="468360" y="6460920"/>
            <a:ext cx="83098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http://www.bom.gov.au/climate/ahead/model-summary.shtml#tabs=Indian-Ocean</a:t>
            </a:r>
            <a:endParaRPr/>
          </a:p>
        </p:txBody>
      </p:sp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457200" y="2656800"/>
            <a:ext cx="8351280" cy="359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Seasonal prediction of IOD</a:t>
            </a:r>
            <a:endParaRPr/>
          </a:p>
        </p:txBody>
      </p:sp>
      <p:pic>
        <p:nvPicPr>
          <p:cNvPr id="278" name="Picture 277"/>
          <p:cNvPicPr/>
          <p:nvPr/>
        </p:nvPicPr>
        <p:blipFill>
          <a:blip r:embed="rId2"/>
          <a:stretch/>
        </p:blipFill>
        <p:spPr>
          <a:xfrm>
            <a:off x="182880" y="2590560"/>
            <a:ext cx="8868600" cy="3819960"/>
          </a:xfrm>
          <a:prstGeom prst="rect">
            <a:avLst/>
          </a:prstGeom>
          <a:ln>
            <a:noFill/>
          </a:ln>
        </p:spPr>
      </p:pic>
      <p:sp>
        <p:nvSpPr>
          <p:cNvPr id="279" name="TextShape 2"/>
          <p:cNvSpPr txBox="1"/>
          <p:nvPr/>
        </p:nvSpPr>
        <p:spPr>
          <a:xfrm>
            <a:off x="140760" y="1762560"/>
            <a:ext cx="883404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Different models used for seasonal predictions (e.g. for ENSO) show neutral</a:t>
            </a:r>
            <a:endParaRPr/>
          </a:p>
          <a:p>
            <a:r>
              <a:rPr lang="en-US" sz="1800" spc="-1">
                <a:latin typeface="Arial"/>
              </a:rPr>
              <a:t>conditions for the upcoming December, but the confidence is not as high as for ENSO</a:t>
            </a:r>
            <a:endParaRPr/>
          </a:p>
          <a:p>
            <a:r>
              <a:rPr lang="en-US" sz="1800" spc="-1">
                <a:latin typeface="Arial"/>
              </a:rPr>
              <a:t>Forecasts.</a:t>
            </a:r>
            <a:endParaRPr/>
          </a:p>
        </p:txBody>
      </p:sp>
      <p:sp>
        <p:nvSpPr>
          <p:cNvPr id="280" name="TextShape 3"/>
          <p:cNvSpPr txBox="1"/>
          <p:nvPr/>
        </p:nvSpPr>
        <p:spPr>
          <a:xfrm>
            <a:off x="468360" y="6460920"/>
            <a:ext cx="83098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http://www.bom.gov.au/climate/ahead/model-summary.shtml#tabs=Indian-Ocean</a:t>
            </a:r>
            <a:endParaRPr/>
          </a:p>
        </p:txBody>
      </p:sp>
      <p:sp>
        <p:nvSpPr>
          <p:cNvPr id="281" name="TextShape 4"/>
          <p:cNvSpPr txBox="1"/>
          <p:nvPr/>
        </p:nvSpPr>
        <p:spPr>
          <a:xfrm>
            <a:off x="1748520" y="2377440"/>
            <a:ext cx="6206760" cy="3736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Arial"/>
              </a:rPr>
              <a:t>Dec (Jan): peak months for ENSO, but IOD in decline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0"/>
          <p:cNvSpPr/>
          <p:nvPr/>
        </p:nvSpPr>
        <p:spPr>
          <a:xfrm>
            <a:off x="5394960" y="4389120"/>
            <a:ext cx="2651760" cy="82296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b="1" spc="-1">
                <a:solidFill>
                  <a:srgbClr val="FFFFFF"/>
                </a:solidFill>
                <a:latin typeface="Arial"/>
              </a:rPr>
              <a:t>Ocean</a:t>
            </a:r>
            <a:endParaRPr/>
          </a:p>
        </p:txBody>
      </p:sp>
      <p:sp>
        <p:nvSpPr>
          <p:cNvPr id="282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Summary: 
Climate modes of variability</a:t>
            </a:r>
            <a:endParaRPr/>
          </a:p>
        </p:txBody>
      </p:sp>
      <p:sp>
        <p:nvSpPr>
          <p:cNvPr id="283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Tropical climate modes</a:t>
            </a:r>
            <a:endParaRPr/>
          </a:p>
        </p:txBody>
      </p:sp>
      <p:sp>
        <p:nvSpPr>
          <p:cNvPr id="284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Extratropical climate modes</a:t>
            </a:r>
            <a:endParaRPr/>
          </a:p>
        </p:txBody>
      </p:sp>
      <p:sp>
        <p:nvSpPr>
          <p:cNvPr id="285" name="CustomShape 4"/>
          <p:cNvSpPr/>
          <p:nvPr/>
        </p:nvSpPr>
        <p:spPr>
          <a:xfrm>
            <a:off x="1188720" y="2834640"/>
            <a:ext cx="2651760" cy="82296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000" b="1" spc="-1">
                <a:latin typeface="Arial"/>
              </a:rPr>
              <a:t>Atmosphere</a:t>
            </a:r>
            <a:endParaRPr/>
          </a:p>
        </p:txBody>
      </p:sp>
      <p:sp>
        <p:nvSpPr>
          <p:cNvPr id="286" name="CustomShape 5"/>
          <p:cNvSpPr/>
          <p:nvPr/>
        </p:nvSpPr>
        <p:spPr>
          <a:xfrm>
            <a:off x="1188720" y="4389120"/>
            <a:ext cx="2651760" cy="82296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b="1" spc="-1">
                <a:solidFill>
                  <a:srgbClr val="FFFFFF"/>
                </a:solidFill>
                <a:latin typeface="Arial"/>
              </a:rPr>
              <a:t>Ocean</a:t>
            </a:r>
            <a:endParaRPr/>
          </a:p>
        </p:txBody>
      </p:sp>
      <p:cxnSp>
        <p:nvCxnSpPr>
          <p:cNvPr id="287" name="Line 6"/>
          <p:cNvCxnSpPr/>
          <p:nvPr/>
        </p:nvCxnSpPr>
        <p:spPr>
          <a:xfrm rot="5400000">
            <a:off x="3008493" y="4002816"/>
            <a:ext cx="902780" cy="3548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88" name="Line 7"/>
          <p:cNvCxnSpPr/>
          <p:nvPr/>
        </p:nvCxnSpPr>
        <p:spPr>
          <a:xfrm rot="16200000" flipV="1">
            <a:off x="1109623" y="4011119"/>
            <a:ext cx="915838" cy="4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89" name="TextShape 8"/>
          <p:cNvSpPr txBox="1"/>
          <p:nvPr/>
        </p:nvSpPr>
        <p:spPr>
          <a:xfrm>
            <a:off x="1076400" y="5304960"/>
            <a:ext cx="2988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Coupled Modes:</a:t>
            </a:r>
            <a:endParaRPr/>
          </a:p>
          <a:p>
            <a:r>
              <a:rPr lang="en-US" sz="1800" spc="-1">
                <a:latin typeface="Arial"/>
              </a:rPr>
              <a:t>Atmospheric anomalies </a:t>
            </a:r>
            <a:endParaRPr/>
          </a:p>
          <a:p>
            <a:r>
              <a:rPr lang="en-US" sz="1800" spc="-1">
                <a:latin typeface="Arial"/>
              </a:rPr>
              <a:t>force ocean anomalies</a:t>
            </a:r>
            <a:endParaRPr/>
          </a:p>
          <a:p>
            <a:r>
              <a:rPr lang="en-US" sz="1800" spc="-1">
                <a:latin typeface="Arial"/>
              </a:rPr>
              <a:t>and ocean anomalies force </a:t>
            </a:r>
            <a:endParaRPr/>
          </a:p>
          <a:p>
            <a:r>
              <a:rPr lang="en-US" sz="1800" spc="-1">
                <a:latin typeface="Arial"/>
              </a:rPr>
              <a:t>atmospheric anomalies</a:t>
            </a:r>
            <a:endParaRPr/>
          </a:p>
          <a:p>
            <a:endParaRPr/>
          </a:p>
        </p:txBody>
      </p:sp>
      <p:sp>
        <p:nvSpPr>
          <p:cNvPr id="290" name="CustomShape 9"/>
          <p:cNvSpPr/>
          <p:nvPr/>
        </p:nvSpPr>
        <p:spPr>
          <a:xfrm>
            <a:off x="5394960" y="2834640"/>
            <a:ext cx="2651760" cy="82296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000" b="1" spc="-1">
                <a:latin typeface="Arial"/>
              </a:rPr>
              <a:t>Atmosphere</a:t>
            </a:r>
            <a:endParaRPr/>
          </a:p>
        </p:txBody>
      </p:sp>
      <p:sp>
        <p:nvSpPr>
          <p:cNvPr id="294" name="TextShape 13"/>
          <p:cNvSpPr txBox="1"/>
          <p:nvPr/>
        </p:nvSpPr>
        <p:spPr>
          <a:xfrm>
            <a:off x="5251269" y="5303520"/>
            <a:ext cx="2939141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Atmosphere </a:t>
            </a:r>
            <a:endParaRPr dirty="0"/>
          </a:p>
          <a:p>
            <a:r>
              <a:rPr lang="en-US" sz="1800" b="1" spc="-1" dirty="0">
                <a:latin typeface="Arial"/>
              </a:rPr>
              <a:t>Atmospheric anomalies </a:t>
            </a:r>
            <a:endParaRPr b="1" dirty="0"/>
          </a:p>
          <a:p>
            <a:r>
              <a:rPr lang="en-US" sz="1800" b="1" spc="-1" dirty="0">
                <a:latin typeface="Arial"/>
              </a:rPr>
              <a:t>force ocean anomalies</a:t>
            </a:r>
            <a:endParaRPr b="1" dirty="0"/>
          </a:p>
          <a:p>
            <a:r>
              <a:rPr lang="en-US" sz="1800" spc="-1" dirty="0">
                <a:latin typeface="Arial"/>
              </a:rPr>
              <a:t>ocean anomalies weak
affect on </a:t>
            </a:r>
            <a:r>
              <a:rPr lang="en-US" sz="1800" spc="-1" dirty="0" smtClean="0">
                <a:latin typeface="Arial"/>
              </a:rPr>
              <a:t>atmosphere </a:t>
            </a:r>
            <a:endParaRPr dirty="0"/>
          </a:p>
          <a:p>
            <a:endParaRPr dirty="0"/>
          </a:p>
        </p:txBody>
      </p:sp>
      <p:cxnSp>
        <p:nvCxnSpPr>
          <p:cNvPr id="22" name="Line 6"/>
          <p:cNvCxnSpPr/>
          <p:nvPr/>
        </p:nvCxnSpPr>
        <p:spPr>
          <a:xfrm rot="5400000">
            <a:off x="7249573" y="3998461"/>
            <a:ext cx="902780" cy="3548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3" name="Line 7"/>
          <p:cNvCxnSpPr/>
          <p:nvPr/>
        </p:nvCxnSpPr>
        <p:spPr>
          <a:xfrm rot="16200000" flipV="1">
            <a:off x="5350703" y="3980638"/>
            <a:ext cx="915838" cy="4"/>
          </a:xfrm>
          <a:prstGeom prst="bentConnector3">
            <a:avLst/>
          </a:prstGeom>
          <a:ln w="38100">
            <a:solidFill>
              <a:srgbClr val="000000"/>
            </a:solidFill>
            <a:prstDash val="sysDash"/>
            <a:round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4"/>
          <p:cNvSpPr/>
          <p:nvPr/>
        </p:nvSpPr>
        <p:spPr>
          <a:xfrm>
            <a:off x="1201783" y="2181498"/>
            <a:ext cx="2651760" cy="82296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000" b="1" spc="-1">
                <a:latin typeface="Arial"/>
              </a:rPr>
              <a:t>Atmosphere</a:t>
            </a:r>
            <a:endParaRPr/>
          </a:p>
        </p:txBody>
      </p:sp>
      <p:sp>
        <p:nvSpPr>
          <p:cNvPr id="18" name="CustomShape 5"/>
          <p:cNvSpPr/>
          <p:nvPr/>
        </p:nvSpPr>
        <p:spPr>
          <a:xfrm>
            <a:off x="1201783" y="3735978"/>
            <a:ext cx="2651760" cy="82296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b="1" spc="-1">
                <a:solidFill>
                  <a:srgbClr val="FFFFFF"/>
                </a:solidFill>
                <a:latin typeface="Arial"/>
              </a:rPr>
              <a:t>Ocean</a:t>
            </a:r>
            <a:endParaRPr/>
          </a:p>
        </p:txBody>
      </p:sp>
      <p:cxnSp>
        <p:nvCxnSpPr>
          <p:cNvPr id="19" name="Line 6"/>
          <p:cNvCxnSpPr/>
          <p:nvPr/>
        </p:nvCxnSpPr>
        <p:spPr>
          <a:xfrm rot="5400000">
            <a:off x="3021556" y="3349674"/>
            <a:ext cx="902780" cy="3548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" name="Line 7"/>
          <p:cNvCxnSpPr/>
          <p:nvPr/>
        </p:nvCxnSpPr>
        <p:spPr>
          <a:xfrm rot="16200000" flipV="1">
            <a:off x="1122686" y="3357977"/>
            <a:ext cx="915838" cy="4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95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Summary: 
Climate modes of variability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/>
              <a:t>Tropical climate modes</a:t>
            </a:r>
            <a:endParaRPr sz="2400" dirty="0"/>
          </a:p>
        </p:txBody>
      </p:sp>
      <p:sp>
        <p:nvSpPr>
          <p:cNvPr id="297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latin typeface="+mj-lt"/>
              </a:rPr>
              <a:t>Prediction of the system:</a:t>
            </a:r>
            <a:endParaRPr sz="2400" dirty="0">
              <a:latin typeface="+mj-lt"/>
            </a:endParaRPr>
          </a:p>
          <a:p>
            <a:pPr marL="8829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Seasonal forecast</a:t>
            </a:r>
            <a:endParaRPr dirty="0"/>
          </a:p>
          <a:p>
            <a:pPr marL="8829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Initial state of the ocean and atmosphere must be known (observations)</a:t>
            </a:r>
            <a:endParaRPr dirty="0"/>
          </a:p>
          <a:p>
            <a:pPr marL="8829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Non-linear (chaotic) systems:</a:t>
            </a:r>
            <a:endParaRPr dirty="0"/>
          </a:p>
          <a:p>
            <a:pPr marL="1350900" lvl="2" indent="-3429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Small errors grow with time</a:t>
            </a:r>
            <a:endParaRPr dirty="0"/>
          </a:p>
          <a:p>
            <a:pPr marL="8829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Ensemble predictions</a:t>
            </a:r>
            <a:endParaRPr dirty="0"/>
          </a:p>
          <a:p>
            <a:pPr marL="8829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Arial"/>
              </a:rPr>
              <a:t>(start from slightly different initial states)</a:t>
            </a:r>
            <a:endParaRPr dirty="0"/>
          </a:p>
        </p:txBody>
      </p:sp>
      <p:sp>
        <p:nvSpPr>
          <p:cNvPr id="302" name="Line 8"/>
          <p:cNvSpPr/>
          <p:nvPr/>
        </p:nvSpPr>
        <p:spPr>
          <a:xfrm>
            <a:off x="640080" y="6132240"/>
            <a:ext cx="4937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9"/>
          <p:cNvSpPr/>
          <p:nvPr/>
        </p:nvSpPr>
        <p:spPr>
          <a:xfrm flipV="1">
            <a:off x="914400" y="5212080"/>
            <a:ext cx="0" cy="13716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Freeform 10"/>
          <p:cNvSpPr/>
          <p:nvPr/>
        </p:nvSpPr>
        <p:spPr>
          <a:xfrm>
            <a:off x="924840" y="5211720"/>
            <a:ext cx="4127760" cy="794880"/>
          </a:xfrm>
          <a:custGeom>
            <a:avLst/>
            <a:gdLst/>
            <a:ahLst/>
            <a:cxnLst/>
            <a:rect l="0" t="0" r="r" b="b"/>
            <a:pathLst>
              <a:path w="11466" h="2208">
                <a:moveTo>
                  <a:pt x="0" y="1974"/>
                </a:moveTo>
                <a:cubicBezTo>
                  <a:pt x="472" y="2207"/>
                  <a:pt x="827" y="1800"/>
                  <a:pt x="1227" y="1628"/>
                </a:cubicBezTo>
                <a:cubicBezTo>
                  <a:pt x="1699" y="1425"/>
                  <a:pt x="2134" y="1276"/>
                  <a:pt x="2607" y="1130"/>
                </a:cubicBezTo>
                <a:cubicBezTo>
                  <a:pt x="3001" y="1008"/>
                  <a:pt x="3395" y="909"/>
                  <a:pt x="3796" y="823"/>
                </a:cubicBezTo>
                <a:cubicBezTo>
                  <a:pt x="4215" y="732"/>
                  <a:pt x="4604" y="542"/>
                  <a:pt x="5023" y="440"/>
                </a:cubicBezTo>
                <a:cubicBezTo>
                  <a:pt x="5431" y="339"/>
                  <a:pt x="5841" y="346"/>
                  <a:pt x="6250" y="210"/>
                </a:cubicBezTo>
                <a:cubicBezTo>
                  <a:pt x="6618" y="87"/>
                  <a:pt x="7009" y="36"/>
                  <a:pt x="7401" y="18"/>
                </a:cubicBezTo>
                <a:cubicBezTo>
                  <a:pt x="7787" y="0"/>
                  <a:pt x="8168" y="67"/>
                  <a:pt x="8551" y="95"/>
                </a:cubicBezTo>
                <a:cubicBezTo>
                  <a:pt x="8966" y="125"/>
                  <a:pt x="9342" y="324"/>
                  <a:pt x="9701" y="516"/>
                </a:cubicBezTo>
                <a:cubicBezTo>
                  <a:pt x="10066" y="710"/>
                  <a:pt x="10490" y="582"/>
                  <a:pt x="10852" y="785"/>
                </a:cubicBezTo>
                <a:lnTo>
                  <a:pt x="11235" y="1015"/>
                </a:lnTo>
                <a:lnTo>
                  <a:pt x="11465" y="1129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05" name="Freeform 11"/>
          <p:cNvSpPr/>
          <p:nvPr/>
        </p:nvSpPr>
        <p:spPr>
          <a:xfrm>
            <a:off x="924840" y="5068080"/>
            <a:ext cx="4059000" cy="909720"/>
          </a:xfrm>
          <a:custGeom>
            <a:avLst/>
            <a:gdLst/>
            <a:ahLst/>
            <a:cxnLst/>
            <a:rect l="0" t="0" r="r" b="b"/>
            <a:pathLst>
              <a:path w="11275" h="2527">
                <a:moveTo>
                  <a:pt x="0" y="2526"/>
                </a:moveTo>
                <a:cubicBezTo>
                  <a:pt x="405" y="2511"/>
                  <a:pt x="821" y="2463"/>
                  <a:pt x="1189" y="2296"/>
                </a:cubicBezTo>
                <a:cubicBezTo>
                  <a:pt x="1566" y="2125"/>
                  <a:pt x="1959" y="2093"/>
                  <a:pt x="2339" y="1951"/>
                </a:cubicBezTo>
                <a:cubicBezTo>
                  <a:pt x="2733" y="1804"/>
                  <a:pt x="3092" y="1594"/>
                  <a:pt x="3489" y="1452"/>
                </a:cubicBezTo>
                <a:cubicBezTo>
                  <a:pt x="3905" y="1304"/>
                  <a:pt x="4194" y="892"/>
                  <a:pt x="4679" y="878"/>
                </a:cubicBezTo>
                <a:cubicBezTo>
                  <a:pt x="5079" y="866"/>
                  <a:pt x="5464" y="721"/>
                  <a:pt x="5867" y="685"/>
                </a:cubicBezTo>
                <a:cubicBezTo>
                  <a:pt x="6253" y="651"/>
                  <a:pt x="6631" y="559"/>
                  <a:pt x="7017" y="494"/>
                </a:cubicBezTo>
                <a:cubicBezTo>
                  <a:pt x="7438" y="425"/>
                  <a:pt x="7776" y="73"/>
                  <a:pt x="8206" y="34"/>
                </a:cubicBezTo>
                <a:cubicBezTo>
                  <a:pt x="8587" y="0"/>
                  <a:pt x="8974" y="6"/>
                  <a:pt x="9356" y="34"/>
                </a:cubicBezTo>
                <a:cubicBezTo>
                  <a:pt x="9784" y="66"/>
                  <a:pt x="10149" y="351"/>
                  <a:pt x="10584" y="380"/>
                </a:cubicBezTo>
                <a:lnTo>
                  <a:pt x="10967" y="380"/>
                </a:lnTo>
                <a:lnTo>
                  <a:pt x="11274" y="379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06" name="Freeform 12"/>
          <p:cNvSpPr/>
          <p:nvPr/>
        </p:nvSpPr>
        <p:spPr>
          <a:xfrm>
            <a:off x="911160" y="5414400"/>
            <a:ext cx="4141080" cy="618480"/>
          </a:xfrm>
          <a:custGeom>
            <a:avLst/>
            <a:gdLst/>
            <a:ahLst/>
            <a:cxnLst/>
            <a:rect l="0" t="0" r="r" b="b"/>
            <a:pathLst>
              <a:path w="11503" h="1718">
                <a:moveTo>
                  <a:pt x="0" y="1717"/>
                </a:moveTo>
                <a:cubicBezTo>
                  <a:pt x="398" y="1651"/>
                  <a:pt x="792" y="1561"/>
                  <a:pt x="1188" y="1487"/>
                </a:cubicBezTo>
                <a:cubicBezTo>
                  <a:pt x="1567" y="1416"/>
                  <a:pt x="1960" y="1387"/>
                  <a:pt x="2339" y="1449"/>
                </a:cubicBezTo>
                <a:cubicBezTo>
                  <a:pt x="2894" y="1540"/>
                  <a:pt x="3010" y="968"/>
                  <a:pt x="3489" y="874"/>
                </a:cubicBezTo>
                <a:cubicBezTo>
                  <a:pt x="3878" y="798"/>
                  <a:pt x="4316" y="893"/>
                  <a:pt x="4639" y="644"/>
                </a:cubicBezTo>
                <a:cubicBezTo>
                  <a:pt x="5006" y="361"/>
                  <a:pt x="5402" y="491"/>
                  <a:pt x="5790" y="452"/>
                </a:cubicBezTo>
                <a:cubicBezTo>
                  <a:pt x="6184" y="413"/>
                  <a:pt x="6687" y="663"/>
                  <a:pt x="6978" y="375"/>
                </a:cubicBezTo>
                <a:cubicBezTo>
                  <a:pt x="7357" y="0"/>
                  <a:pt x="7742" y="96"/>
                  <a:pt x="8129" y="145"/>
                </a:cubicBezTo>
                <a:cubicBezTo>
                  <a:pt x="8522" y="195"/>
                  <a:pt x="8876" y="326"/>
                  <a:pt x="9279" y="375"/>
                </a:cubicBezTo>
                <a:cubicBezTo>
                  <a:pt x="9667" y="423"/>
                  <a:pt x="10037" y="586"/>
                  <a:pt x="10430" y="605"/>
                </a:cubicBezTo>
                <a:lnTo>
                  <a:pt x="10813" y="835"/>
                </a:lnTo>
                <a:lnTo>
                  <a:pt x="11196" y="1027"/>
                </a:lnTo>
                <a:lnTo>
                  <a:pt x="11502" y="1142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07" name="Freeform 13"/>
          <p:cNvSpPr/>
          <p:nvPr/>
        </p:nvSpPr>
        <p:spPr>
          <a:xfrm>
            <a:off x="952560" y="4665960"/>
            <a:ext cx="4127760" cy="1284120"/>
          </a:xfrm>
          <a:custGeom>
            <a:avLst/>
            <a:gdLst/>
            <a:ahLst/>
            <a:cxnLst/>
            <a:rect l="0" t="0" r="r" b="b"/>
            <a:pathLst>
              <a:path w="11466" h="3567">
                <a:moveTo>
                  <a:pt x="0" y="3566"/>
                </a:moveTo>
                <a:cubicBezTo>
                  <a:pt x="461" y="3490"/>
                  <a:pt x="730" y="3147"/>
                  <a:pt x="1188" y="2991"/>
                </a:cubicBezTo>
                <a:cubicBezTo>
                  <a:pt x="1613" y="2847"/>
                  <a:pt x="2010" y="2914"/>
                  <a:pt x="2377" y="2684"/>
                </a:cubicBezTo>
                <a:cubicBezTo>
                  <a:pt x="2745" y="2453"/>
                  <a:pt x="3150" y="2285"/>
                  <a:pt x="3567" y="2148"/>
                </a:cubicBezTo>
                <a:cubicBezTo>
                  <a:pt x="3960" y="2018"/>
                  <a:pt x="4377" y="2017"/>
                  <a:pt x="4754" y="1840"/>
                </a:cubicBezTo>
                <a:cubicBezTo>
                  <a:pt x="5122" y="1669"/>
                  <a:pt x="5532" y="1612"/>
                  <a:pt x="5905" y="1457"/>
                </a:cubicBezTo>
                <a:cubicBezTo>
                  <a:pt x="6300" y="1293"/>
                  <a:pt x="6671" y="1072"/>
                  <a:pt x="7055" y="882"/>
                </a:cubicBezTo>
                <a:cubicBezTo>
                  <a:pt x="7420" y="702"/>
                  <a:pt x="7840" y="669"/>
                  <a:pt x="8206" y="499"/>
                </a:cubicBezTo>
                <a:cubicBezTo>
                  <a:pt x="8598" y="317"/>
                  <a:pt x="8992" y="412"/>
                  <a:pt x="9394" y="345"/>
                </a:cubicBezTo>
                <a:cubicBezTo>
                  <a:pt x="9785" y="279"/>
                  <a:pt x="10139" y="82"/>
                  <a:pt x="10545" y="115"/>
                </a:cubicBezTo>
                <a:lnTo>
                  <a:pt x="10966" y="39"/>
                </a:lnTo>
                <a:lnTo>
                  <a:pt x="11350" y="0"/>
                </a:lnTo>
                <a:lnTo>
                  <a:pt x="11465" y="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08" name="TextShape 14"/>
          <p:cNvSpPr txBox="1"/>
          <p:nvPr/>
        </p:nvSpPr>
        <p:spPr>
          <a:xfrm>
            <a:off x="3830400" y="6237360"/>
            <a:ext cx="1564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Forecast time</a:t>
            </a:r>
            <a:endParaRPr/>
          </a:p>
        </p:txBody>
      </p:sp>
      <p:sp>
        <p:nvSpPr>
          <p:cNvPr id="309" name="TextShape 15"/>
          <p:cNvSpPr txBox="1"/>
          <p:nvPr/>
        </p:nvSpPr>
        <p:spPr>
          <a:xfrm>
            <a:off x="2596012" y="5536003"/>
            <a:ext cx="2307188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Modeled variable 
(e.g. SST </a:t>
            </a:r>
            <a:r>
              <a:rPr lang="en-US" sz="1800" spc="-1" dirty="0" smtClean="0">
                <a:latin typeface="Arial"/>
              </a:rPr>
              <a:t>anomaly)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680326" y="3406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Summary: 
Climate modes of variability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612720" y="1600200"/>
            <a:ext cx="4797934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latin typeface="Arial"/>
              </a:rPr>
              <a:t>Extratropical climate modes</a:t>
            </a:r>
            <a:endParaRPr sz="2400" dirty="0"/>
          </a:p>
        </p:txBody>
      </p:sp>
      <p:sp>
        <p:nvSpPr>
          <p:cNvPr id="312" name="TextShape 3"/>
          <p:cNvSpPr txBox="1"/>
          <p:nvPr/>
        </p:nvSpPr>
        <p:spPr>
          <a:xfrm>
            <a:off x="5048150" y="1614652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latin typeface="+mj-lt"/>
              </a:rPr>
              <a:t>Prediction of the system:</a:t>
            </a:r>
            <a:endParaRPr sz="2400" dirty="0">
              <a:latin typeface="+mj-lt"/>
            </a:endParaRPr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 dirty="0">
                <a:latin typeface="Arial"/>
              </a:rPr>
              <a:t>Seasonal forecasts to decadal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 dirty="0">
                <a:latin typeface="Arial"/>
              </a:rPr>
              <a:t>Initial state of the ocean (sea ice, land snow, soil moisture) must be known (observations)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 dirty="0">
                <a:latin typeface="Arial"/>
              </a:rPr>
              <a:t>Non-linear (chaotic) systems: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 dirty="0">
                <a:latin typeface="Arial"/>
              </a:rPr>
              <a:t>Small errors grow with time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 dirty="0">
                <a:latin typeface="Arial"/>
              </a:rPr>
              <a:t>Atmosphere internal random variability 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 dirty="0">
                <a:latin typeface="Arial"/>
              </a:rPr>
              <a:t>Ensemble predictions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 dirty="0">
                <a:latin typeface="Arial"/>
              </a:rPr>
              <a:t>(start from slightly different initial states)</a:t>
            </a:r>
            <a:endParaRPr dirty="0"/>
          </a:p>
        </p:txBody>
      </p:sp>
      <p:sp>
        <p:nvSpPr>
          <p:cNvPr id="317" name="Line 8"/>
          <p:cNvSpPr/>
          <p:nvPr/>
        </p:nvSpPr>
        <p:spPr>
          <a:xfrm>
            <a:off x="640080" y="6132240"/>
            <a:ext cx="493776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Line 9"/>
          <p:cNvSpPr/>
          <p:nvPr/>
        </p:nvSpPr>
        <p:spPr>
          <a:xfrm flipV="1">
            <a:off x="914400" y="5212080"/>
            <a:ext cx="0" cy="13716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TextShape 10"/>
          <p:cNvSpPr txBox="1"/>
          <p:nvPr/>
        </p:nvSpPr>
        <p:spPr>
          <a:xfrm>
            <a:off x="3846094" y="6325300"/>
            <a:ext cx="1564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Forecast time</a:t>
            </a:r>
            <a:endParaRPr dirty="0"/>
          </a:p>
        </p:txBody>
      </p:sp>
      <p:sp>
        <p:nvSpPr>
          <p:cNvPr id="320" name="TextShape 11"/>
          <p:cNvSpPr txBox="1"/>
          <p:nvPr/>
        </p:nvSpPr>
        <p:spPr>
          <a:xfrm>
            <a:off x="902495" y="4668481"/>
            <a:ext cx="2570966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 dirty="0">
                <a:latin typeface="Arial"/>
              </a:rPr>
              <a:t>Modeled variable 
(e.g. </a:t>
            </a:r>
            <a:r>
              <a:rPr lang="en-US" sz="1800" spc="-1" dirty="0" smtClean="0">
                <a:latin typeface="Arial"/>
              </a:rPr>
              <a:t>SST anomaly)</a:t>
            </a:r>
            <a:endParaRPr dirty="0"/>
          </a:p>
        </p:txBody>
      </p:sp>
      <p:sp>
        <p:nvSpPr>
          <p:cNvPr id="321" name="Freeform 12"/>
          <p:cNvSpPr/>
          <p:nvPr/>
        </p:nvSpPr>
        <p:spPr>
          <a:xfrm>
            <a:off x="897120" y="5406120"/>
            <a:ext cx="2940480" cy="861480"/>
          </a:xfrm>
          <a:custGeom>
            <a:avLst/>
            <a:gdLst/>
            <a:ahLst/>
            <a:cxnLst/>
            <a:rect l="0" t="0" r="r" b="b"/>
            <a:pathLst>
              <a:path w="8168" h="2393">
                <a:moveTo>
                  <a:pt x="0" y="283"/>
                </a:moveTo>
                <a:cubicBezTo>
                  <a:pt x="373" y="234"/>
                  <a:pt x="181" y="1737"/>
                  <a:pt x="652" y="590"/>
                </a:cubicBezTo>
                <a:cubicBezTo>
                  <a:pt x="894" y="0"/>
                  <a:pt x="1093" y="1355"/>
                  <a:pt x="1803" y="782"/>
                </a:cubicBezTo>
                <a:cubicBezTo>
                  <a:pt x="2230" y="438"/>
                  <a:pt x="2047" y="1906"/>
                  <a:pt x="2799" y="1127"/>
                </a:cubicBezTo>
                <a:cubicBezTo>
                  <a:pt x="3221" y="690"/>
                  <a:pt x="3604" y="2182"/>
                  <a:pt x="3950" y="1549"/>
                </a:cubicBezTo>
                <a:cubicBezTo>
                  <a:pt x="4303" y="903"/>
                  <a:pt x="4520" y="1929"/>
                  <a:pt x="4870" y="1625"/>
                </a:cubicBezTo>
                <a:cubicBezTo>
                  <a:pt x="5337" y="1219"/>
                  <a:pt x="5722" y="1209"/>
                  <a:pt x="5982" y="1702"/>
                </a:cubicBezTo>
                <a:cubicBezTo>
                  <a:pt x="6166" y="2051"/>
                  <a:pt x="6898" y="2130"/>
                  <a:pt x="7133" y="1625"/>
                </a:cubicBezTo>
                <a:lnTo>
                  <a:pt x="7516" y="1779"/>
                </a:lnTo>
                <a:lnTo>
                  <a:pt x="7938" y="2124"/>
                </a:lnTo>
                <a:lnTo>
                  <a:pt x="8167" y="2392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22" name="Freeform 13"/>
          <p:cNvSpPr/>
          <p:nvPr/>
        </p:nvSpPr>
        <p:spPr>
          <a:xfrm>
            <a:off x="924840" y="5232960"/>
            <a:ext cx="2885400" cy="1077840"/>
          </a:xfrm>
          <a:custGeom>
            <a:avLst/>
            <a:gdLst/>
            <a:ahLst/>
            <a:cxnLst/>
            <a:rect l="0" t="0" r="r" b="b"/>
            <a:pathLst>
              <a:path w="8015" h="2994">
                <a:moveTo>
                  <a:pt x="0" y="994"/>
                </a:moveTo>
                <a:cubicBezTo>
                  <a:pt x="88" y="0"/>
                  <a:pt x="498" y="1188"/>
                  <a:pt x="537" y="1378"/>
                </a:cubicBezTo>
                <a:cubicBezTo>
                  <a:pt x="751" y="2418"/>
                  <a:pt x="1012" y="1204"/>
                  <a:pt x="1112" y="956"/>
                </a:cubicBezTo>
                <a:cubicBezTo>
                  <a:pt x="1495" y="7"/>
                  <a:pt x="1715" y="1140"/>
                  <a:pt x="1649" y="1339"/>
                </a:cubicBezTo>
                <a:cubicBezTo>
                  <a:pt x="1448" y="1945"/>
                  <a:pt x="2315" y="2097"/>
                  <a:pt x="2301" y="1454"/>
                </a:cubicBezTo>
                <a:cubicBezTo>
                  <a:pt x="2279" y="420"/>
                  <a:pt x="2587" y="1721"/>
                  <a:pt x="2684" y="1876"/>
                </a:cubicBezTo>
                <a:cubicBezTo>
                  <a:pt x="3268" y="2815"/>
                  <a:pt x="3191" y="874"/>
                  <a:pt x="3681" y="2106"/>
                </a:cubicBezTo>
                <a:cubicBezTo>
                  <a:pt x="4034" y="2993"/>
                  <a:pt x="4565" y="1420"/>
                  <a:pt x="4870" y="1761"/>
                </a:cubicBezTo>
                <a:cubicBezTo>
                  <a:pt x="5281" y="2221"/>
                  <a:pt x="5543" y="2106"/>
                  <a:pt x="5906" y="1761"/>
                </a:cubicBezTo>
                <a:cubicBezTo>
                  <a:pt x="6423" y="1269"/>
                  <a:pt x="6217" y="2408"/>
                  <a:pt x="6634" y="2566"/>
                </a:cubicBezTo>
                <a:cubicBezTo>
                  <a:pt x="7233" y="2793"/>
                  <a:pt x="7061" y="1578"/>
                  <a:pt x="7669" y="2145"/>
                </a:cubicBezTo>
                <a:lnTo>
                  <a:pt x="7899" y="2529"/>
                </a:lnTo>
                <a:lnTo>
                  <a:pt x="8014" y="2643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23" name="Freeform 14"/>
          <p:cNvSpPr/>
          <p:nvPr/>
        </p:nvSpPr>
        <p:spPr>
          <a:xfrm>
            <a:off x="924840" y="5430960"/>
            <a:ext cx="2788920" cy="1127520"/>
          </a:xfrm>
          <a:custGeom>
            <a:avLst/>
            <a:gdLst/>
            <a:ahLst/>
            <a:cxnLst/>
            <a:rect l="0" t="0" r="r" b="b"/>
            <a:pathLst>
              <a:path w="7747" h="3132">
                <a:moveTo>
                  <a:pt x="0" y="483"/>
                </a:moveTo>
                <a:cubicBezTo>
                  <a:pt x="373" y="655"/>
                  <a:pt x="144" y="1998"/>
                  <a:pt x="690" y="904"/>
                </a:cubicBezTo>
                <a:cubicBezTo>
                  <a:pt x="1141" y="0"/>
                  <a:pt x="1481" y="1033"/>
                  <a:pt x="1764" y="1250"/>
                </a:cubicBezTo>
                <a:cubicBezTo>
                  <a:pt x="2397" y="1736"/>
                  <a:pt x="2094" y="685"/>
                  <a:pt x="2454" y="559"/>
                </a:cubicBezTo>
                <a:cubicBezTo>
                  <a:pt x="2867" y="414"/>
                  <a:pt x="2942" y="1719"/>
                  <a:pt x="3451" y="751"/>
                </a:cubicBezTo>
                <a:cubicBezTo>
                  <a:pt x="3820" y="49"/>
                  <a:pt x="4013" y="999"/>
                  <a:pt x="4371" y="1517"/>
                </a:cubicBezTo>
                <a:cubicBezTo>
                  <a:pt x="5127" y="2614"/>
                  <a:pt x="4451" y="579"/>
                  <a:pt x="4985" y="1863"/>
                </a:cubicBezTo>
                <a:cubicBezTo>
                  <a:pt x="5137" y="2227"/>
                  <a:pt x="4894" y="3131"/>
                  <a:pt x="5522" y="2745"/>
                </a:cubicBezTo>
                <a:cubicBezTo>
                  <a:pt x="5707" y="2632"/>
                  <a:pt x="5751" y="1352"/>
                  <a:pt x="5982" y="2323"/>
                </a:cubicBezTo>
                <a:cubicBezTo>
                  <a:pt x="6172" y="3123"/>
                  <a:pt x="6598" y="2183"/>
                  <a:pt x="6672" y="1786"/>
                </a:cubicBezTo>
                <a:cubicBezTo>
                  <a:pt x="6894" y="592"/>
                  <a:pt x="7246" y="2746"/>
                  <a:pt x="7362" y="1518"/>
                </a:cubicBezTo>
                <a:lnTo>
                  <a:pt x="7746" y="1250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24" name="Freeform 15"/>
          <p:cNvSpPr/>
          <p:nvPr/>
        </p:nvSpPr>
        <p:spPr>
          <a:xfrm>
            <a:off x="924840" y="5250960"/>
            <a:ext cx="2940840" cy="910440"/>
          </a:xfrm>
          <a:custGeom>
            <a:avLst/>
            <a:gdLst/>
            <a:ahLst/>
            <a:cxnLst/>
            <a:rect l="0" t="0" r="r" b="b"/>
            <a:pathLst>
              <a:path w="8169" h="2529">
                <a:moveTo>
                  <a:pt x="0" y="1059"/>
                </a:moveTo>
                <a:cubicBezTo>
                  <a:pt x="437" y="0"/>
                  <a:pt x="655" y="1260"/>
                  <a:pt x="690" y="1558"/>
                </a:cubicBezTo>
                <a:cubicBezTo>
                  <a:pt x="804" y="2528"/>
                  <a:pt x="1105" y="1470"/>
                  <a:pt x="1074" y="1136"/>
                </a:cubicBezTo>
                <a:cubicBezTo>
                  <a:pt x="974" y="88"/>
                  <a:pt x="1605" y="1413"/>
                  <a:pt x="1802" y="1596"/>
                </a:cubicBezTo>
                <a:cubicBezTo>
                  <a:pt x="2482" y="2227"/>
                  <a:pt x="2213" y="931"/>
                  <a:pt x="2607" y="944"/>
                </a:cubicBezTo>
                <a:cubicBezTo>
                  <a:pt x="3283" y="966"/>
                  <a:pt x="2800" y="2169"/>
                  <a:pt x="3528" y="2095"/>
                </a:cubicBezTo>
                <a:cubicBezTo>
                  <a:pt x="3947" y="2052"/>
                  <a:pt x="4412" y="1951"/>
                  <a:pt x="4716" y="1596"/>
                </a:cubicBezTo>
                <a:cubicBezTo>
                  <a:pt x="5024" y="1237"/>
                  <a:pt x="5566" y="666"/>
                  <a:pt x="5522" y="1403"/>
                </a:cubicBezTo>
                <a:cubicBezTo>
                  <a:pt x="5486" y="2018"/>
                  <a:pt x="6077" y="1848"/>
                  <a:pt x="6404" y="1443"/>
                </a:cubicBezTo>
                <a:cubicBezTo>
                  <a:pt x="6755" y="1007"/>
                  <a:pt x="7023" y="2209"/>
                  <a:pt x="7554" y="1788"/>
                </a:cubicBezTo>
                <a:lnTo>
                  <a:pt x="7937" y="2133"/>
                </a:lnTo>
                <a:lnTo>
                  <a:pt x="8168" y="2286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325" name="Freeform 16"/>
          <p:cNvSpPr/>
          <p:nvPr/>
        </p:nvSpPr>
        <p:spPr>
          <a:xfrm>
            <a:off x="869760" y="5442480"/>
            <a:ext cx="2082446" cy="613800"/>
          </a:xfrm>
          <a:custGeom>
            <a:avLst/>
            <a:gdLst/>
            <a:ahLst/>
            <a:cxnLst/>
            <a:rect l="0" t="0" r="r" b="b"/>
            <a:pathLst>
              <a:path w="7631" h="1955">
                <a:moveTo>
                  <a:pt x="0" y="0"/>
                </a:moveTo>
                <a:cubicBezTo>
                  <a:pt x="59" y="557"/>
                  <a:pt x="580" y="694"/>
                  <a:pt x="958" y="845"/>
                </a:cubicBezTo>
                <a:cubicBezTo>
                  <a:pt x="1348" y="1000"/>
                  <a:pt x="1733" y="1205"/>
                  <a:pt x="2147" y="1244"/>
                </a:cubicBezTo>
                <a:cubicBezTo>
                  <a:pt x="2558" y="1282"/>
                  <a:pt x="2931" y="1477"/>
                  <a:pt x="3336" y="1554"/>
                </a:cubicBezTo>
                <a:cubicBezTo>
                  <a:pt x="3729" y="1629"/>
                  <a:pt x="4125" y="1694"/>
                  <a:pt x="4524" y="1688"/>
                </a:cubicBezTo>
                <a:cubicBezTo>
                  <a:pt x="4925" y="1681"/>
                  <a:pt x="5310" y="1862"/>
                  <a:pt x="5713" y="1866"/>
                </a:cubicBezTo>
                <a:cubicBezTo>
                  <a:pt x="6121" y="1869"/>
                  <a:pt x="6530" y="1866"/>
                  <a:pt x="6940" y="1866"/>
                </a:cubicBezTo>
                <a:lnTo>
                  <a:pt x="7324" y="1866"/>
                </a:lnTo>
                <a:lnTo>
                  <a:pt x="7630" y="1954"/>
                </a:lnTo>
              </a:path>
            </a:pathLst>
          </a:custGeom>
          <a:ln w="76320">
            <a:solidFill>
              <a:srgbClr val="0000CC"/>
            </a:solidFill>
            <a:round/>
          </a:ln>
        </p:spPr>
      </p:sp>
      <p:sp>
        <p:nvSpPr>
          <p:cNvPr id="326" name="Line 17"/>
          <p:cNvSpPr/>
          <p:nvPr/>
        </p:nvSpPr>
        <p:spPr>
          <a:xfrm>
            <a:off x="-869760" y="5756400"/>
            <a:ext cx="41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0"/>
          <p:cNvSpPr/>
          <p:nvPr/>
        </p:nvSpPr>
        <p:spPr>
          <a:xfrm>
            <a:off x="1587137" y="3773263"/>
            <a:ext cx="2651760" cy="82296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b="1" spc="-1">
                <a:solidFill>
                  <a:srgbClr val="FFFFFF"/>
                </a:solidFill>
                <a:latin typeface="Arial"/>
              </a:rPr>
              <a:t>Ocean</a:t>
            </a:r>
            <a:endParaRPr/>
          </a:p>
        </p:txBody>
      </p:sp>
      <p:sp>
        <p:nvSpPr>
          <p:cNvPr id="20" name="CustomShape 9"/>
          <p:cNvSpPr/>
          <p:nvPr/>
        </p:nvSpPr>
        <p:spPr>
          <a:xfrm>
            <a:off x="1587137" y="2218783"/>
            <a:ext cx="2651760" cy="822960"/>
          </a:xfrm>
          <a:prstGeom prst="rect">
            <a:avLst/>
          </a:prstGeom>
          <a:solidFill>
            <a:srgbClr val="66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000" b="1" spc="-1">
                <a:latin typeface="Arial"/>
              </a:rPr>
              <a:t>Atmosphere</a:t>
            </a:r>
            <a:endParaRPr/>
          </a:p>
        </p:txBody>
      </p:sp>
      <p:cxnSp>
        <p:nvCxnSpPr>
          <p:cNvPr id="21" name="Line 6"/>
          <p:cNvCxnSpPr/>
          <p:nvPr/>
        </p:nvCxnSpPr>
        <p:spPr>
          <a:xfrm rot="5400000">
            <a:off x="3441750" y="3382604"/>
            <a:ext cx="902780" cy="3548"/>
          </a:xfrm>
          <a:prstGeom prst="bentConnector3">
            <a:avLst/>
          </a:prstGeom>
          <a:ln w="762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2" name="Line 7"/>
          <p:cNvCxnSpPr/>
          <p:nvPr/>
        </p:nvCxnSpPr>
        <p:spPr>
          <a:xfrm rot="16200000" flipV="1">
            <a:off x="1542880" y="3364781"/>
            <a:ext cx="915838" cy="4"/>
          </a:xfrm>
          <a:prstGeom prst="bentConnector3">
            <a:avLst/>
          </a:prstGeom>
          <a:ln w="38100">
            <a:solidFill>
              <a:srgbClr val="000000"/>
            </a:solidFill>
            <a:prstDash val="sysDash"/>
            <a:round/>
            <a:tailEnd type="triangle" w="med" len="med"/>
          </a:ln>
        </p:spPr>
      </p:cxnSp>
      <p:sp>
        <p:nvSpPr>
          <p:cNvPr id="6" name="Freeform 5"/>
          <p:cNvSpPr/>
          <p:nvPr/>
        </p:nvSpPr>
        <p:spPr>
          <a:xfrm>
            <a:off x="3683726" y="5538651"/>
            <a:ext cx="940525" cy="339635"/>
          </a:xfrm>
          <a:custGeom>
            <a:avLst/>
            <a:gdLst>
              <a:gd name="connsiteX0" fmla="*/ 0 w 940525"/>
              <a:gd name="connsiteY0" fmla="*/ 339635 h 339635"/>
              <a:gd name="connsiteX1" fmla="*/ 78377 w 940525"/>
              <a:gd name="connsiteY1" fmla="*/ 326572 h 339635"/>
              <a:gd name="connsiteX2" fmla="*/ 156754 w 940525"/>
              <a:gd name="connsiteY2" fmla="*/ 300446 h 339635"/>
              <a:gd name="connsiteX3" fmla="*/ 195943 w 940525"/>
              <a:gd name="connsiteY3" fmla="*/ 261258 h 339635"/>
              <a:gd name="connsiteX4" fmla="*/ 248194 w 940525"/>
              <a:gd name="connsiteY4" fmla="*/ 182880 h 339635"/>
              <a:gd name="connsiteX5" fmla="*/ 287383 w 940525"/>
              <a:gd name="connsiteY5" fmla="*/ 143692 h 339635"/>
              <a:gd name="connsiteX6" fmla="*/ 300445 w 940525"/>
              <a:gd name="connsiteY6" fmla="*/ 104503 h 339635"/>
              <a:gd name="connsiteX7" fmla="*/ 444137 w 940525"/>
              <a:gd name="connsiteY7" fmla="*/ 143692 h 339635"/>
              <a:gd name="connsiteX8" fmla="*/ 496388 w 940525"/>
              <a:gd name="connsiteY8" fmla="*/ 156755 h 339635"/>
              <a:gd name="connsiteX9" fmla="*/ 574765 w 940525"/>
              <a:gd name="connsiteY9" fmla="*/ 182880 h 339635"/>
              <a:gd name="connsiteX10" fmla="*/ 666205 w 940525"/>
              <a:gd name="connsiteY10" fmla="*/ 156755 h 339635"/>
              <a:gd name="connsiteX11" fmla="*/ 770708 w 940525"/>
              <a:gd name="connsiteY11" fmla="*/ 65315 h 339635"/>
              <a:gd name="connsiteX12" fmla="*/ 862148 w 940525"/>
              <a:gd name="connsiteY12" fmla="*/ 52252 h 339635"/>
              <a:gd name="connsiteX13" fmla="*/ 940525 w 940525"/>
              <a:gd name="connsiteY13" fmla="*/ 0 h 3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0525" h="339635">
                <a:moveTo>
                  <a:pt x="0" y="339635"/>
                </a:moveTo>
                <a:cubicBezTo>
                  <a:pt x="26126" y="335281"/>
                  <a:pt x="52682" y="332996"/>
                  <a:pt x="78377" y="326572"/>
                </a:cubicBezTo>
                <a:cubicBezTo>
                  <a:pt x="105094" y="319893"/>
                  <a:pt x="156754" y="300446"/>
                  <a:pt x="156754" y="300446"/>
                </a:cubicBezTo>
                <a:cubicBezTo>
                  <a:pt x="169817" y="287383"/>
                  <a:pt x="184601" y="275840"/>
                  <a:pt x="195943" y="261258"/>
                </a:cubicBezTo>
                <a:cubicBezTo>
                  <a:pt x="215220" y="236473"/>
                  <a:pt x="225991" y="205082"/>
                  <a:pt x="248194" y="182880"/>
                </a:cubicBezTo>
                <a:lnTo>
                  <a:pt x="287383" y="143692"/>
                </a:lnTo>
                <a:cubicBezTo>
                  <a:pt x="291737" y="130629"/>
                  <a:pt x="287003" y="107490"/>
                  <a:pt x="300445" y="104503"/>
                </a:cubicBezTo>
                <a:cubicBezTo>
                  <a:pt x="412411" y="79621"/>
                  <a:pt x="379368" y="115933"/>
                  <a:pt x="444137" y="143692"/>
                </a:cubicBezTo>
                <a:cubicBezTo>
                  <a:pt x="460638" y="150764"/>
                  <a:pt x="479192" y="151596"/>
                  <a:pt x="496388" y="156755"/>
                </a:cubicBezTo>
                <a:cubicBezTo>
                  <a:pt x="522765" y="164668"/>
                  <a:pt x="574765" y="182880"/>
                  <a:pt x="574765" y="182880"/>
                </a:cubicBezTo>
                <a:cubicBezTo>
                  <a:pt x="578182" y="182026"/>
                  <a:pt x="657684" y="163572"/>
                  <a:pt x="666205" y="156755"/>
                </a:cubicBezTo>
                <a:cubicBezTo>
                  <a:pt x="719686" y="113969"/>
                  <a:pt x="659392" y="81217"/>
                  <a:pt x="770708" y="65315"/>
                </a:cubicBezTo>
                <a:lnTo>
                  <a:pt x="862148" y="52252"/>
                </a:lnTo>
                <a:lnTo>
                  <a:pt x="94052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814354" y="5603966"/>
            <a:ext cx="1162595" cy="470263"/>
          </a:xfrm>
          <a:custGeom>
            <a:avLst/>
            <a:gdLst>
              <a:gd name="connsiteX0" fmla="*/ 0 w 1162595"/>
              <a:gd name="connsiteY0" fmla="*/ 444137 h 470263"/>
              <a:gd name="connsiteX1" fmla="*/ 78377 w 1162595"/>
              <a:gd name="connsiteY1" fmla="*/ 457200 h 470263"/>
              <a:gd name="connsiteX2" fmla="*/ 143692 w 1162595"/>
              <a:gd name="connsiteY2" fmla="*/ 470263 h 470263"/>
              <a:gd name="connsiteX3" fmla="*/ 235132 w 1162595"/>
              <a:gd name="connsiteY3" fmla="*/ 444137 h 470263"/>
              <a:gd name="connsiteX4" fmla="*/ 313509 w 1162595"/>
              <a:gd name="connsiteY4" fmla="*/ 391885 h 470263"/>
              <a:gd name="connsiteX5" fmla="*/ 352697 w 1162595"/>
              <a:gd name="connsiteY5" fmla="*/ 365760 h 470263"/>
              <a:gd name="connsiteX6" fmla="*/ 391886 w 1162595"/>
              <a:gd name="connsiteY6" fmla="*/ 352697 h 470263"/>
              <a:gd name="connsiteX7" fmla="*/ 483326 w 1162595"/>
              <a:gd name="connsiteY7" fmla="*/ 365760 h 470263"/>
              <a:gd name="connsiteX8" fmla="*/ 522515 w 1162595"/>
              <a:gd name="connsiteY8" fmla="*/ 378823 h 470263"/>
              <a:gd name="connsiteX9" fmla="*/ 574766 w 1162595"/>
              <a:gd name="connsiteY9" fmla="*/ 365760 h 470263"/>
              <a:gd name="connsiteX10" fmla="*/ 679269 w 1162595"/>
              <a:gd name="connsiteY10" fmla="*/ 274320 h 470263"/>
              <a:gd name="connsiteX11" fmla="*/ 757646 w 1162595"/>
              <a:gd name="connsiteY11" fmla="*/ 222068 h 470263"/>
              <a:gd name="connsiteX12" fmla="*/ 809897 w 1162595"/>
              <a:gd name="connsiteY12" fmla="*/ 235131 h 470263"/>
              <a:gd name="connsiteX13" fmla="*/ 849086 w 1162595"/>
              <a:gd name="connsiteY13" fmla="*/ 248194 h 470263"/>
              <a:gd name="connsiteX14" fmla="*/ 888275 w 1162595"/>
              <a:gd name="connsiteY14" fmla="*/ 235131 h 470263"/>
              <a:gd name="connsiteX15" fmla="*/ 940526 w 1162595"/>
              <a:gd name="connsiteY15" fmla="*/ 195943 h 470263"/>
              <a:gd name="connsiteX16" fmla="*/ 1058092 w 1162595"/>
              <a:gd name="connsiteY16" fmla="*/ 143691 h 470263"/>
              <a:gd name="connsiteX17" fmla="*/ 1123406 w 1162595"/>
              <a:gd name="connsiteY17" fmla="*/ 78377 h 470263"/>
              <a:gd name="connsiteX18" fmla="*/ 1149532 w 1162595"/>
              <a:gd name="connsiteY18" fmla="*/ 39188 h 470263"/>
              <a:gd name="connsiteX19" fmla="*/ 1162595 w 1162595"/>
              <a:gd name="connsiteY19" fmla="*/ 0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2595" h="470263">
                <a:moveTo>
                  <a:pt x="0" y="444137"/>
                </a:moveTo>
                <a:lnTo>
                  <a:pt x="78377" y="457200"/>
                </a:lnTo>
                <a:cubicBezTo>
                  <a:pt x="100222" y="461172"/>
                  <a:pt x="121489" y="470263"/>
                  <a:pt x="143692" y="470263"/>
                </a:cubicBezTo>
                <a:cubicBezTo>
                  <a:pt x="160093" y="470263"/>
                  <a:pt x="216653" y="450297"/>
                  <a:pt x="235132" y="444137"/>
                </a:cubicBezTo>
                <a:lnTo>
                  <a:pt x="313509" y="391885"/>
                </a:lnTo>
                <a:cubicBezTo>
                  <a:pt x="326572" y="383177"/>
                  <a:pt x="337803" y="370725"/>
                  <a:pt x="352697" y="365760"/>
                </a:cubicBezTo>
                <a:lnTo>
                  <a:pt x="391886" y="352697"/>
                </a:lnTo>
                <a:cubicBezTo>
                  <a:pt x="422366" y="357051"/>
                  <a:pt x="453134" y="359722"/>
                  <a:pt x="483326" y="365760"/>
                </a:cubicBezTo>
                <a:cubicBezTo>
                  <a:pt x="496828" y="368460"/>
                  <a:pt x="508745" y="378823"/>
                  <a:pt x="522515" y="378823"/>
                </a:cubicBezTo>
                <a:cubicBezTo>
                  <a:pt x="540468" y="378823"/>
                  <a:pt x="557349" y="370114"/>
                  <a:pt x="574766" y="365760"/>
                </a:cubicBezTo>
                <a:cubicBezTo>
                  <a:pt x="648794" y="254718"/>
                  <a:pt x="526860" y="426732"/>
                  <a:pt x="679269" y="274320"/>
                </a:cubicBezTo>
                <a:cubicBezTo>
                  <a:pt x="728193" y="225394"/>
                  <a:pt x="700931" y="240973"/>
                  <a:pt x="757646" y="222068"/>
                </a:cubicBezTo>
                <a:cubicBezTo>
                  <a:pt x="775063" y="226422"/>
                  <a:pt x="792635" y="230199"/>
                  <a:pt x="809897" y="235131"/>
                </a:cubicBezTo>
                <a:cubicBezTo>
                  <a:pt x="823137" y="238914"/>
                  <a:pt x="835316" y="248194"/>
                  <a:pt x="849086" y="248194"/>
                </a:cubicBezTo>
                <a:cubicBezTo>
                  <a:pt x="862856" y="248194"/>
                  <a:pt x="875212" y="239485"/>
                  <a:pt x="888275" y="235131"/>
                </a:cubicBezTo>
                <a:cubicBezTo>
                  <a:pt x="905692" y="222068"/>
                  <a:pt x="921053" y="205679"/>
                  <a:pt x="940526" y="195943"/>
                </a:cubicBezTo>
                <a:cubicBezTo>
                  <a:pt x="1127066" y="102673"/>
                  <a:pt x="942817" y="220541"/>
                  <a:pt x="1058092" y="143691"/>
                </a:cubicBezTo>
                <a:cubicBezTo>
                  <a:pt x="1127758" y="39191"/>
                  <a:pt x="1036321" y="165462"/>
                  <a:pt x="1123406" y="78377"/>
                </a:cubicBezTo>
                <a:cubicBezTo>
                  <a:pt x="1134507" y="67276"/>
                  <a:pt x="1142511" y="53230"/>
                  <a:pt x="1149532" y="39188"/>
                </a:cubicBezTo>
                <a:cubicBezTo>
                  <a:pt x="1155690" y="26872"/>
                  <a:pt x="1162595" y="0"/>
                  <a:pt x="1162595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88229" y="5434149"/>
            <a:ext cx="1005857" cy="758620"/>
          </a:xfrm>
          <a:custGeom>
            <a:avLst/>
            <a:gdLst>
              <a:gd name="connsiteX0" fmla="*/ 0 w 1005857"/>
              <a:gd name="connsiteY0" fmla="*/ 731520 h 758620"/>
              <a:gd name="connsiteX1" fmla="*/ 65314 w 1005857"/>
              <a:gd name="connsiteY1" fmla="*/ 757645 h 758620"/>
              <a:gd name="connsiteX2" fmla="*/ 156754 w 1005857"/>
              <a:gd name="connsiteY2" fmla="*/ 744582 h 758620"/>
              <a:gd name="connsiteX3" fmla="*/ 195942 w 1005857"/>
              <a:gd name="connsiteY3" fmla="*/ 692331 h 758620"/>
              <a:gd name="connsiteX4" fmla="*/ 235131 w 1005857"/>
              <a:gd name="connsiteY4" fmla="*/ 613954 h 758620"/>
              <a:gd name="connsiteX5" fmla="*/ 261257 w 1005857"/>
              <a:gd name="connsiteY5" fmla="*/ 574765 h 758620"/>
              <a:gd name="connsiteX6" fmla="*/ 300445 w 1005857"/>
              <a:gd name="connsiteY6" fmla="*/ 496388 h 758620"/>
              <a:gd name="connsiteX7" fmla="*/ 352697 w 1005857"/>
              <a:gd name="connsiteY7" fmla="*/ 483325 h 758620"/>
              <a:gd name="connsiteX8" fmla="*/ 483325 w 1005857"/>
              <a:gd name="connsiteY8" fmla="*/ 457200 h 758620"/>
              <a:gd name="connsiteX9" fmla="*/ 509451 w 1005857"/>
              <a:gd name="connsiteY9" fmla="*/ 418011 h 758620"/>
              <a:gd name="connsiteX10" fmla="*/ 600891 w 1005857"/>
              <a:gd name="connsiteY10" fmla="*/ 300445 h 758620"/>
              <a:gd name="connsiteX11" fmla="*/ 640080 w 1005857"/>
              <a:gd name="connsiteY11" fmla="*/ 222068 h 758620"/>
              <a:gd name="connsiteX12" fmla="*/ 679268 w 1005857"/>
              <a:gd name="connsiteY12" fmla="*/ 209005 h 758620"/>
              <a:gd name="connsiteX13" fmla="*/ 757645 w 1005857"/>
              <a:gd name="connsiteY13" fmla="*/ 169817 h 758620"/>
              <a:gd name="connsiteX14" fmla="*/ 822960 w 1005857"/>
              <a:gd name="connsiteY14" fmla="*/ 182880 h 758620"/>
              <a:gd name="connsiteX15" fmla="*/ 875211 w 1005857"/>
              <a:gd name="connsiteY15" fmla="*/ 209005 h 758620"/>
              <a:gd name="connsiteX16" fmla="*/ 953588 w 1005857"/>
              <a:gd name="connsiteY16" fmla="*/ 143691 h 758620"/>
              <a:gd name="connsiteX17" fmla="*/ 966651 w 1005857"/>
              <a:gd name="connsiteY17" fmla="*/ 104502 h 758620"/>
              <a:gd name="connsiteX18" fmla="*/ 992777 w 1005857"/>
              <a:gd name="connsiteY18" fmla="*/ 65314 h 758620"/>
              <a:gd name="connsiteX19" fmla="*/ 1005840 w 1005857"/>
              <a:gd name="connsiteY19" fmla="*/ 0 h 7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857" h="758620">
                <a:moveTo>
                  <a:pt x="0" y="731520"/>
                </a:moveTo>
                <a:cubicBezTo>
                  <a:pt x="21771" y="740228"/>
                  <a:pt x="41947" y="755698"/>
                  <a:pt x="65314" y="757645"/>
                </a:cubicBezTo>
                <a:cubicBezTo>
                  <a:pt x="95997" y="760202"/>
                  <a:pt x="129215" y="758351"/>
                  <a:pt x="156754" y="744582"/>
                </a:cubicBezTo>
                <a:cubicBezTo>
                  <a:pt x="176227" y="734846"/>
                  <a:pt x="183288" y="710047"/>
                  <a:pt x="195942" y="692331"/>
                </a:cubicBezTo>
                <a:cubicBezTo>
                  <a:pt x="258338" y="604977"/>
                  <a:pt x="191992" y="700231"/>
                  <a:pt x="235131" y="613954"/>
                </a:cubicBezTo>
                <a:cubicBezTo>
                  <a:pt x="242152" y="599912"/>
                  <a:pt x="254236" y="588807"/>
                  <a:pt x="261257" y="574765"/>
                </a:cubicBezTo>
                <a:cubicBezTo>
                  <a:pt x="274297" y="548686"/>
                  <a:pt x="272370" y="515105"/>
                  <a:pt x="300445" y="496388"/>
                </a:cubicBezTo>
                <a:cubicBezTo>
                  <a:pt x="315383" y="486429"/>
                  <a:pt x="335142" y="487087"/>
                  <a:pt x="352697" y="483325"/>
                </a:cubicBezTo>
                <a:cubicBezTo>
                  <a:pt x="396116" y="474021"/>
                  <a:pt x="439782" y="465908"/>
                  <a:pt x="483325" y="457200"/>
                </a:cubicBezTo>
                <a:cubicBezTo>
                  <a:pt x="492034" y="444137"/>
                  <a:pt x="499400" y="430072"/>
                  <a:pt x="509451" y="418011"/>
                </a:cubicBezTo>
                <a:cubicBezTo>
                  <a:pt x="547022" y="372926"/>
                  <a:pt x="578880" y="366478"/>
                  <a:pt x="600891" y="300445"/>
                </a:cubicBezTo>
                <a:cubicBezTo>
                  <a:pt x="609497" y="274629"/>
                  <a:pt x="617059" y="240485"/>
                  <a:pt x="640080" y="222068"/>
                </a:cubicBezTo>
                <a:cubicBezTo>
                  <a:pt x="650832" y="213466"/>
                  <a:pt x="666952" y="215163"/>
                  <a:pt x="679268" y="209005"/>
                </a:cubicBezTo>
                <a:cubicBezTo>
                  <a:pt x="780558" y="158360"/>
                  <a:pt x="659145" y="202651"/>
                  <a:pt x="757645" y="169817"/>
                </a:cubicBezTo>
                <a:cubicBezTo>
                  <a:pt x="779417" y="174171"/>
                  <a:pt x="801897" y="175859"/>
                  <a:pt x="822960" y="182880"/>
                </a:cubicBezTo>
                <a:cubicBezTo>
                  <a:pt x="841433" y="189038"/>
                  <a:pt x="855738" y="209005"/>
                  <a:pt x="875211" y="209005"/>
                </a:cubicBezTo>
                <a:cubicBezTo>
                  <a:pt x="893400" y="209005"/>
                  <a:pt x="946097" y="151183"/>
                  <a:pt x="953588" y="143691"/>
                </a:cubicBezTo>
                <a:cubicBezTo>
                  <a:pt x="957942" y="130628"/>
                  <a:pt x="960493" y="116818"/>
                  <a:pt x="966651" y="104502"/>
                </a:cubicBezTo>
                <a:cubicBezTo>
                  <a:pt x="973672" y="90460"/>
                  <a:pt x="986593" y="79744"/>
                  <a:pt x="992777" y="65314"/>
                </a:cubicBezTo>
                <a:cubicBezTo>
                  <a:pt x="1006896" y="32370"/>
                  <a:pt x="1005840" y="25308"/>
                  <a:pt x="1005840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27417" y="6061166"/>
            <a:ext cx="1397726" cy="301639"/>
          </a:xfrm>
          <a:custGeom>
            <a:avLst/>
            <a:gdLst>
              <a:gd name="connsiteX0" fmla="*/ 0 w 1397726"/>
              <a:gd name="connsiteY0" fmla="*/ 209005 h 301639"/>
              <a:gd name="connsiteX1" fmla="*/ 182880 w 1397726"/>
              <a:gd name="connsiteY1" fmla="*/ 274320 h 301639"/>
              <a:gd name="connsiteX2" fmla="*/ 222069 w 1397726"/>
              <a:gd name="connsiteY2" fmla="*/ 261257 h 301639"/>
              <a:gd name="connsiteX3" fmla="*/ 326572 w 1397726"/>
              <a:gd name="connsiteY3" fmla="*/ 274320 h 301639"/>
              <a:gd name="connsiteX4" fmla="*/ 444137 w 1397726"/>
              <a:gd name="connsiteY4" fmla="*/ 274320 h 301639"/>
              <a:gd name="connsiteX5" fmla="*/ 653143 w 1397726"/>
              <a:gd name="connsiteY5" fmla="*/ 274320 h 301639"/>
              <a:gd name="connsiteX6" fmla="*/ 692332 w 1397726"/>
              <a:gd name="connsiteY6" fmla="*/ 248194 h 301639"/>
              <a:gd name="connsiteX7" fmla="*/ 770709 w 1397726"/>
              <a:gd name="connsiteY7" fmla="*/ 209005 h 301639"/>
              <a:gd name="connsiteX8" fmla="*/ 888274 w 1397726"/>
              <a:gd name="connsiteY8" fmla="*/ 261257 h 301639"/>
              <a:gd name="connsiteX9" fmla="*/ 966652 w 1397726"/>
              <a:gd name="connsiteY9" fmla="*/ 248194 h 301639"/>
              <a:gd name="connsiteX10" fmla="*/ 1018903 w 1397726"/>
              <a:gd name="connsiteY10" fmla="*/ 169817 h 301639"/>
              <a:gd name="connsiteX11" fmla="*/ 1045029 w 1397726"/>
              <a:gd name="connsiteY11" fmla="*/ 130628 h 301639"/>
              <a:gd name="connsiteX12" fmla="*/ 1175657 w 1397726"/>
              <a:gd name="connsiteY12" fmla="*/ 117565 h 301639"/>
              <a:gd name="connsiteX13" fmla="*/ 1280160 w 1397726"/>
              <a:gd name="connsiteY13" fmla="*/ 91440 h 301639"/>
              <a:gd name="connsiteX14" fmla="*/ 1358537 w 1397726"/>
              <a:gd name="connsiteY14" fmla="*/ 65314 h 301639"/>
              <a:gd name="connsiteX15" fmla="*/ 1397726 w 1397726"/>
              <a:gd name="connsiteY15" fmla="*/ 0 h 30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7726" h="301639">
                <a:moveTo>
                  <a:pt x="0" y="209005"/>
                </a:moveTo>
                <a:cubicBezTo>
                  <a:pt x="60960" y="230777"/>
                  <a:pt x="119870" y="259494"/>
                  <a:pt x="182880" y="274320"/>
                </a:cubicBezTo>
                <a:cubicBezTo>
                  <a:pt x="196284" y="277474"/>
                  <a:pt x="208299" y="261257"/>
                  <a:pt x="222069" y="261257"/>
                </a:cubicBezTo>
                <a:cubicBezTo>
                  <a:pt x="257174" y="261257"/>
                  <a:pt x="291738" y="269966"/>
                  <a:pt x="326572" y="274320"/>
                </a:cubicBezTo>
                <a:cubicBezTo>
                  <a:pt x="419843" y="305409"/>
                  <a:pt x="382035" y="315721"/>
                  <a:pt x="444137" y="274320"/>
                </a:cubicBezTo>
                <a:cubicBezTo>
                  <a:pt x="527734" y="302186"/>
                  <a:pt x="508565" y="301429"/>
                  <a:pt x="653143" y="274320"/>
                </a:cubicBezTo>
                <a:cubicBezTo>
                  <a:pt x="668574" y="271427"/>
                  <a:pt x="678290" y="255215"/>
                  <a:pt x="692332" y="248194"/>
                </a:cubicBezTo>
                <a:cubicBezTo>
                  <a:pt x="800498" y="194111"/>
                  <a:pt x="658397" y="283880"/>
                  <a:pt x="770709" y="209005"/>
                </a:cubicBezTo>
                <a:cubicBezTo>
                  <a:pt x="863980" y="240096"/>
                  <a:pt x="826172" y="219855"/>
                  <a:pt x="888274" y="261257"/>
                </a:cubicBezTo>
                <a:cubicBezTo>
                  <a:pt x="914400" y="256903"/>
                  <a:pt x="944953" y="263383"/>
                  <a:pt x="966652" y="248194"/>
                </a:cubicBezTo>
                <a:cubicBezTo>
                  <a:pt x="992375" y="230188"/>
                  <a:pt x="1001486" y="195943"/>
                  <a:pt x="1018903" y="169817"/>
                </a:cubicBezTo>
                <a:cubicBezTo>
                  <a:pt x="1027612" y="156754"/>
                  <a:pt x="1029407" y="132190"/>
                  <a:pt x="1045029" y="130628"/>
                </a:cubicBezTo>
                <a:lnTo>
                  <a:pt x="1175657" y="117565"/>
                </a:lnTo>
                <a:cubicBezTo>
                  <a:pt x="1210491" y="108857"/>
                  <a:pt x="1246096" y="102795"/>
                  <a:pt x="1280160" y="91440"/>
                </a:cubicBezTo>
                <a:lnTo>
                  <a:pt x="1358537" y="65314"/>
                </a:lnTo>
                <a:cubicBezTo>
                  <a:pt x="1375495" y="14441"/>
                  <a:pt x="1361863" y="35861"/>
                  <a:pt x="1397726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13017" y="5499463"/>
            <a:ext cx="2233749" cy="548710"/>
          </a:xfrm>
          <a:custGeom>
            <a:avLst/>
            <a:gdLst>
              <a:gd name="connsiteX0" fmla="*/ 0 w 2233749"/>
              <a:gd name="connsiteY0" fmla="*/ 535577 h 548710"/>
              <a:gd name="connsiteX1" fmla="*/ 627017 w 2233749"/>
              <a:gd name="connsiteY1" fmla="*/ 535577 h 548710"/>
              <a:gd name="connsiteX2" fmla="*/ 666206 w 2233749"/>
              <a:gd name="connsiteY2" fmla="*/ 522514 h 548710"/>
              <a:gd name="connsiteX3" fmla="*/ 744583 w 2233749"/>
              <a:gd name="connsiteY3" fmla="*/ 509451 h 548710"/>
              <a:gd name="connsiteX4" fmla="*/ 966652 w 2233749"/>
              <a:gd name="connsiteY4" fmla="*/ 496388 h 548710"/>
              <a:gd name="connsiteX5" fmla="*/ 1058092 w 2233749"/>
              <a:gd name="connsiteY5" fmla="*/ 470263 h 548710"/>
              <a:gd name="connsiteX6" fmla="*/ 1136469 w 2233749"/>
              <a:gd name="connsiteY6" fmla="*/ 444137 h 548710"/>
              <a:gd name="connsiteX7" fmla="*/ 1188720 w 2233749"/>
              <a:gd name="connsiteY7" fmla="*/ 431074 h 548710"/>
              <a:gd name="connsiteX8" fmla="*/ 1267097 w 2233749"/>
              <a:gd name="connsiteY8" fmla="*/ 404948 h 548710"/>
              <a:gd name="connsiteX9" fmla="*/ 1306286 w 2233749"/>
              <a:gd name="connsiteY9" fmla="*/ 391886 h 548710"/>
              <a:gd name="connsiteX10" fmla="*/ 1358537 w 2233749"/>
              <a:gd name="connsiteY10" fmla="*/ 378823 h 548710"/>
              <a:gd name="connsiteX11" fmla="*/ 1476103 w 2233749"/>
              <a:gd name="connsiteY11" fmla="*/ 326571 h 548710"/>
              <a:gd name="connsiteX12" fmla="*/ 1515292 w 2233749"/>
              <a:gd name="connsiteY12" fmla="*/ 313508 h 548710"/>
              <a:gd name="connsiteX13" fmla="*/ 1554480 w 2233749"/>
              <a:gd name="connsiteY13" fmla="*/ 300446 h 548710"/>
              <a:gd name="connsiteX14" fmla="*/ 1632857 w 2233749"/>
              <a:gd name="connsiteY14" fmla="*/ 261257 h 548710"/>
              <a:gd name="connsiteX15" fmla="*/ 1672046 w 2233749"/>
              <a:gd name="connsiteY15" fmla="*/ 235131 h 548710"/>
              <a:gd name="connsiteX16" fmla="*/ 1750423 w 2233749"/>
              <a:gd name="connsiteY16" fmla="*/ 209006 h 548710"/>
              <a:gd name="connsiteX17" fmla="*/ 1828800 w 2233749"/>
              <a:gd name="connsiteY17" fmla="*/ 182880 h 548710"/>
              <a:gd name="connsiteX18" fmla="*/ 1946366 w 2233749"/>
              <a:gd name="connsiteY18" fmla="*/ 143691 h 548710"/>
              <a:gd name="connsiteX19" fmla="*/ 1985554 w 2233749"/>
              <a:gd name="connsiteY19" fmla="*/ 130628 h 548710"/>
              <a:gd name="connsiteX20" fmla="*/ 2037806 w 2233749"/>
              <a:gd name="connsiteY20" fmla="*/ 117566 h 548710"/>
              <a:gd name="connsiteX21" fmla="*/ 2076994 w 2233749"/>
              <a:gd name="connsiteY21" fmla="*/ 91440 h 548710"/>
              <a:gd name="connsiteX22" fmla="*/ 2116183 w 2233749"/>
              <a:gd name="connsiteY22" fmla="*/ 78377 h 548710"/>
              <a:gd name="connsiteX23" fmla="*/ 2194560 w 2233749"/>
              <a:gd name="connsiteY23" fmla="*/ 26126 h 548710"/>
              <a:gd name="connsiteX24" fmla="*/ 2233749 w 2233749"/>
              <a:gd name="connsiteY24" fmla="*/ 0 h 54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3749" h="548710">
                <a:moveTo>
                  <a:pt x="0" y="535577"/>
                </a:moveTo>
                <a:cubicBezTo>
                  <a:pt x="297448" y="547017"/>
                  <a:pt x="343266" y="558277"/>
                  <a:pt x="627017" y="535577"/>
                </a:cubicBezTo>
                <a:cubicBezTo>
                  <a:pt x="640743" y="534479"/>
                  <a:pt x="652764" y="525501"/>
                  <a:pt x="666206" y="522514"/>
                </a:cubicBezTo>
                <a:cubicBezTo>
                  <a:pt x="692061" y="516768"/>
                  <a:pt x="718197" y="511745"/>
                  <a:pt x="744583" y="509451"/>
                </a:cubicBezTo>
                <a:cubicBezTo>
                  <a:pt x="818455" y="503027"/>
                  <a:pt x="892629" y="500742"/>
                  <a:pt x="966652" y="496388"/>
                </a:cubicBezTo>
                <a:cubicBezTo>
                  <a:pt x="1098398" y="452475"/>
                  <a:pt x="894005" y="519489"/>
                  <a:pt x="1058092" y="470263"/>
                </a:cubicBezTo>
                <a:cubicBezTo>
                  <a:pt x="1084469" y="462350"/>
                  <a:pt x="1109752" y="450816"/>
                  <a:pt x="1136469" y="444137"/>
                </a:cubicBezTo>
                <a:cubicBezTo>
                  <a:pt x="1153886" y="439783"/>
                  <a:pt x="1171524" y="436233"/>
                  <a:pt x="1188720" y="431074"/>
                </a:cubicBezTo>
                <a:cubicBezTo>
                  <a:pt x="1215097" y="423161"/>
                  <a:pt x="1240971" y="413656"/>
                  <a:pt x="1267097" y="404948"/>
                </a:cubicBezTo>
                <a:cubicBezTo>
                  <a:pt x="1280160" y="400594"/>
                  <a:pt x="1292928" y="395226"/>
                  <a:pt x="1306286" y="391886"/>
                </a:cubicBezTo>
                <a:lnTo>
                  <a:pt x="1358537" y="378823"/>
                </a:lnTo>
                <a:cubicBezTo>
                  <a:pt x="1420640" y="337421"/>
                  <a:pt x="1382832" y="357661"/>
                  <a:pt x="1476103" y="326571"/>
                </a:cubicBezTo>
                <a:lnTo>
                  <a:pt x="1515292" y="313508"/>
                </a:lnTo>
                <a:lnTo>
                  <a:pt x="1554480" y="300446"/>
                </a:lnTo>
                <a:cubicBezTo>
                  <a:pt x="1666792" y="225571"/>
                  <a:pt x="1524691" y="315340"/>
                  <a:pt x="1632857" y="261257"/>
                </a:cubicBezTo>
                <a:cubicBezTo>
                  <a:pt x="1646899" y="254236"/>
                  <a:pt x="1657699" y="241507"/>
                  <a:pt x="1672046" y="235131"/>
                </a:cubicBezTo>
                <a:cubicBezTo>
                  <a:pt x="1697211" y="223947"/>
                  <a:pt x="1724297" y="217714"/>
                  <a:pt x="1750423" y="209006"/>
                </a:cubicBezTo>
                <a:lnTo>
                  <a:pt x="1828800" y="182880"/>
                </a:lnTo>
                <a:lnTo>
                  <a:pt x="1946366" y="143691"/>
                </a:lnTo>
                <a:cubicBezTo>
                  <a:pt x="1959429" y="139337"/>
                  <a:pt x="1972196" y="133967"/>
                  <a:pt x="1985554" y="130628"/>
                </a:cubicBezTo>
                <a:lnTo>
                  <a:pt x="2037806" y="117566"/>
                </a:lnTo>
                <a:cubicBezTo>
                  <a:pt x="2050869" y="108857"/>
                  <a:pt x="2062952" y="98461"/>
                  <a:pt x="2076994" y="91440"/>
                </a:cubicBezTo>
                <a:cubicBezTo>
                  <a:pt x="2089310" y="85282"/>
                  <a:pt x="2104146" y="85064"/>
                  <a:pt x="2116183" y="78377"/>
                </a:cubicBezTo>
                <a:cubicBezTo>
                  <a:pt x="2143631" y="63128"/>
                  <a:pt x="2168434" y="43543"/>
                  <a:pt x="2194560" y="26126"/>
                </a:cubicBezTo>
                <a:lnTo>
                  <a:pt x="2233749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9255" y="6288404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002060"/>
                </a:solidFill>
              </a:rPr>
              <a:t>Memory effect’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2235" y="475472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Climate dynamics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(ongoing research?)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>
                <a:latin typeface="Arial"/>
              </a:rPr>
              <a:t>Atlantic Multidecadal Oscillation (AMO)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108720" y="1600200"/>
            <a:ext cx="834840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</a:rPr>
              <a:t>North Atlantic Ocean SST index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</a:rPr>
              <a:t>SST area average: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  <a:ea typeface="AdvP3EB21F"/>
              </a:rPr>
              <a:t>Usually the index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  <a:ea typeface="AdvP3EB21F"/>
              </a:rPr>
              <a:t>represents average 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  <a:ea typeface="AdvP3EB21F"/>
              </a:rPr>
              <a:t>SST from </a:t>
            </a:r>
            <a:r>
              <a:rPr lang="en-US" spc="-1" dirty="0" smtClean="0">
                <a:latin typeface="+mj-lt"/>
                <a:ea typeface="AdvP3EB21F"/>
              </a:rPr>
              <a:t>0N </a:t>
            </a:r>
            <a:r>
              <a:rPr lang="en-US" spc="-1" dirty="0">
                <a:latin typeface="+mj-lt"/>
                <a:ea typeface="AdvP3EB21F"/>
              </a:rPr>
              <a:t>to </a:t>
            </a:r>
            <a:r>
              <a:rPr lang="en-US" spc="-1" dirty="0" smtClean="0">
                <a:latin typeface="+mj-lt"/>
                <a:ea typeface="AdvP3EB21F"/>
              </a:rPr>
              <a:t>60N</a:t>
            </a:r>
            <a:r>
              <a:rPr lang="en-US" spc="-1" dirty="0">
                <a:latin typeface="+mj-lt"/>
                <a:ea typeface="AdvP3EB21F"/>
              </a:rPr>
              <a:t>, 
</a:t>
            </a:r>
            <a:r>
              <a:rPr lang="en-US" spc="-1" dirty="0" smtClean="0">
                <a:latin typeface="+mj-lt"/>
                <a:ea typeface="AdvP3EB21F"/>
              </a:rPr>
              <a:t>75W </a:t>
            </a:r>
            <a:r>
              <a:rPr lang="en-US" spc="-1" dirty="0">
                <a:latin typeface="+mj-lt"/>
                <a:ea typeface="AdvP3EB21F"/>
              </a:rPr>
              <a:t>to </a:t>
            </a:r>
            <a:r>
              <a:rPr lang="en-US" spc="-1" dirty="0" smtClean="0">
                <a:latin typeface="+mj-lt"/>
                <a:ea typeface="AdvP3EB21F"/>
              </a:rPr>
              <a:t>7.5W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  <a:ea typeface="AdvP3EB21F"/>
              </a:rPr>
              <a:t>(Note: various </a:t>
            </a:r>
            <a:endParaRPr dirty="0">
              <a:latin typeface="+mj-lt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pc="-1" dirty="0">
                <a:latin typeface="+mj-lt"/>
                <a:ea typeface="AdvP3EB21F"/>
              </a:rPr>
              <a:t>definitions are used)</a:t>
            </a:r>
            <a:endParaRPr dirty="0">
              <a:latin typeface="+mj-lt"/>
            </a:endParaRPr>
          </a:p>
        </p:txBody>
      </p:sp>
      <p:pic>
        <p:nvPicPr>
          <p:cNvPr id="133" name="Picture 132"/>
          <p:cNvPicPr/>
          <p:nvPr/>
        </p:nvPicPr>
        <p:blipFill>
          <a:blip r:embed="rId3"/>
          <a:stretch/>
        </p:blipFill>
        <p:spPr>
          <a:xfrm>
            <a:off x="3031200" y="2103120"/>
            <a:ext cx="6035040" cy="3887640"/>
          </a:xfrm>
          <a:prstGeom prst="rect">
            <a:avLst/>
          </a:prstGeom>
          <a:ln>
            <a:noFill/>
          </a:ln>
        </p:spPr>
      </p:pic>
      <p:sp>
        <p:nvSpPr>
          <p:cNvPr id="134" name="TextShape 3"/>
          <p:cNvSpPr txBox="1"/>
          <p:nvPr/>
        </p:nvSpPr>
        <p:spPr>
          <a:xfrm>
            <a:off x="16560" y="6528240"/>
            <a:ext cx="77778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>
                <a:latin typeface="Arial"/>
              </a:rPr>
              <a:t>Source: IPCC AR4 report (http://www.ipcc.ch/publications_and_data/ar4/wg1/en/ch3s3-6-6.html)</a:t>
            </a:r>
            <a:endParaRPr/>
          </a:p>
        </p:txBody>
      </p:sp>
      <p:sp>
        <p:nvSpPr>
          <p:cNvPr id="135" name="TextShape 4"/>
          <p:cNvSpPr txBox="1"/>
          <p:nvPr/>
        </p:nvSpPr>
        <p:spPr>
          <a:xfrm>
            <a:off x="3840480" y="2377440"/>
            <a:ext cx="21999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Extratropics 30-65N</a:t>
            </a:r>
            <a:endParaRPr/>
          </a:p>
        </p:txBody>
      </p:sp>
      <p:sp>
        <p:nvSpPr>
          <p:cNvPr id="136" name="TextShape 5"/>
          <p:cNvSpPr txBox="1"/>
          <p:nvPr/>
        </p:nvSpPr>
        <p:spPr>
          <a:xfrm>
            <a:off x="3859920" y="4353120"/>
            <a:ext cx="3131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Tropical/subtropical 10N-20N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8720" y="4699440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Low-frequency variations</a:t>
            </a:r>
          </a:p>
          <a:p>
            <a:r>
              <a:rPr lang="en-US" b="1" dirty="0"/>
              <a:t>o</a:t>
            </a:r>
            <a:r>
              <a:rPr lang="en-US" b="1" dirty="0" smtClean="0"/>
              <a:t>n 50-80 year time scales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/>
          <p:cNvPicPr/>
          <p:nvPr/>
        </p:nvPicPr>
        <p:blipFill>
          <a:blip r:embed="rId2"/>
          <a:stretch/>
        </p:blipFill>
        <p:spPr>
          <a:xfrm>
            <a:off x="216720" y="2377440"/>
            <a:ext cx="4876560" cy="314136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>
                <a:latin typeface="Arial"/>
              </a:rPr>
              <a:t>Atlantic Multidecadal Oscillation (AMO)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182880" y="1645920"/>
            <a:ext cx="494640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North Atlantic Basin SST index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 </a:t>
            </a:r>
            <a:endParaRPr/>
          </a:p>
        </p:txBody>
      </p:sp>
      <p:pic>
        <p:nvPicPr>
          <p:cNvPr id="139" name="Picture 138"/>
          <p:cNvPicPr/>
          <p:nvPr/>
        </p:nvPicPr>
        <p:blipFill>
          <a:blip r:embed="rId3"/>
          <a:stretch/>
        </p:blipFill>
        <p:spPr>
          <a:xfrm>
            <a:off x="4754880" y="1639080"/>
            <a:ext cx="4206240" cy="51505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80" y="5596111"/>
            <a:ext cx="4731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mode and the global warming trend</a:t>
            </a:r>
          </a:p>
          <a:p>
            <a:r>
              <a:rPr lang="en-US" sz="1600" dirty="0" smtClean="0"/>
              <a:t>are difficult to distinguish from observations alone!</a:t>
            </a:r>
          </a:p>
          <a:p>
            <a:r>
              <a:rPr lang="en-US" sz="1600" dirty="0" smtClean="0"/>
              <a:t>Physical climate models must be used to better </a:t>
            </a:r>
            <a:br>
              <a:rPr lang="en-US" sz="1600" dirty="0" smtClean="0"/>
            </a:br>
            <a:r>
              <a:rPr lang="en-US" sz="1600" dirty="0" smtClean="0"/>
              <a:t>understand</a:t>
            </a:r>
            <a:r>
              <a:rPr lang="en-US" sz="1600" dirty="0"/>
              <a:t> </a:t>
            </a:r>
            <a:r>
              <a:rPr lang="en-US" sz="1600" dirty="0" smtClean="0"/>
              <a:t>origins of this low-frequency variability.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latin typeface="Arial"/>
              </a:rPr>
              <a:t>I</a:t>
            </a:r>
            <a:r>
              <a:rPr lang="en-US" sz="4400" spc="-1" dirty="0" smtClean="0">
                <a:latin typeface="Arial"/>
              </a:rPr>
              <a:t>mpacts </a:t>
            </a:r>
            <a:r>
              <a:rPr lang="en-US" sz="4400" spc="-1" dirty="0">
                <a:latin typeface="Arial"/>
              </a:rPr>
              <a:t>of the AMO</a:t>
            </a:r>
            <a:endParaRPr dirty="0"/>
          </a:p>
        </p:txBody>
      </p:sp>
      <p:sp>
        <p:nvSpPr>
          <p:cNvPr id="158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0900" indent="-342900"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AMO variability coherent with rainfall anomalies in Sahel region </a:t>
            </a:r>
            <a:r>
              <a:rPr lang="en-US" sz="2000" spc="-1" dirty="0" smtClean="0">
                <a:latin typeface="+mj-lt"/>
              </a:rPr>
              <a:t>in Africa</a:t>
            </a:r>
            <a:r>
              <a:rPr lang="en-US" sz="2000" spc="-1" dirty="0" smtClean="0">
                <a:latin typeface="+mj-lt"/>
              </a:rPr>
              <a:t>:</a:t>
            </a:r>
            <a:br>
              <a:rPr lang="en-US" sz="2000" spc="-1" dirty="0" smtClean="0">
                <a:latin typeface="+mj-lt"/>
              </a:rPr>
            </a:br>
            <a:endParaRPr lang="en-US" sz="2000" spc="-1" dirty="0" smtClean="0">
              <a:latin typeface="+mj-lt"/>
            </a:endParaRPr>
          </a:p>
          <a:p>
            <a:pPr marL="450900" indent="-342900"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solidFill>
                  <a:srgbClr val="FF0000"/>
                </a:solidFill>
                <a:latin typeface="+mj-lt"/>
              </a:rPr>
              <a:t>Warm AMO phase more rain in Sahel region</a:t>
            </a:r>
            <a:br>
              <a:rPr lang="en-US" sz="2000" spc="-1" dirty="0" smtClean="0">
                <a:solidFill>
                  <a:srgbClr val="FF0000"/>
                </a:solidFill>
                <a:latin typeface="+mj-lt"/>
              </a:rPr>
            </a:br>
            <a:endParaRPr lang="en-US" sz="2000" spc="-1" dirty="0" smtClean="0">
              <a:solidFill>
                <a:srgbClr val="FF0000"/>
              </a:solidFill>
              <a:latin typeface="+mj-lt"/>
            </a:endParaRPr>
          </a:p>
          <a:p>
            <a:pPr marL="450900" indent="-342900"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solidFill>
                  <a:srgbClr val="0070C0"/>
                </a:solidFill>
                <a:latin typeface="+mj-lt"/>
              </a:rPr>
              <a:t>Cold AMO phase less rain in Sahel region</a:t>
            </a:r>
            <a:br>
              <a:rPr lang="en-US" sz="2000" spc="-1" dirty="0" smtClean="0">
                <a:solidFill>
                  <a:srgbClr val="0070C0"/>
                </a:solidFill>
                <a:latin typeface="+mj-lt"/>
              </a:rPr>
            </a:br>
            <a:endParaRPr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0900" indent="-3429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latin typeface="+mj-lt"/>
              </a:rPr>
              <a:t>Atlantic </a:t>
            </a:r>
            <a:r>
              <a:rPr lang="en-US" sz="2000" spc="-1" dirty="0" smtClean="0">
                <a:latin typeface="+mj-lt"/>
              </a:rPr>
              <a:t>hurricane</a:t>
            </a:r>
            <a:r>
              <a:rPr lang="en-US" sz="2000" dirty="0">
                <a:latin typeface="+mj-lt"/>
              </a:rPr>
              <a:t> </a:t>
            </a:r>
            <a:r>
              <a:rPr lang="en-US" sz="2000" spc="-1" dirty="0" smtClean="0">
                <a:latin typeface="+mj-lt"/>
              </a:rPr>
              <a:t>activity </a:t>
            </a:r>
            <a:r>
              <a:rPr lang="en-US" sz="2000" spc="-1" dirty="0">
                <a:latin typeface="+mj-lt"/>
              </a:rPr>
              <a:t>shows coherent variations with the AMO</a:t>
            </a:r>
            <a:r>
              <a:rPr lang="en-US" sz="2000" spc="-1" dirty="0" smtClean="0">
                <a:latin typeface="+mj-lt"/>
              </a:rPr>
              <a:t>:</a:t>
            </a:r>
          </a:p>
          <a:p>
            <a:pPr marL="108000">
              <a:buClr>
                <a:schemeClr val="tx1"/>
              </a:buClr>
              <a:buSzPct val="45000"/>
            </a:pPr>
            <a:endParaRPr sz="2000" dirty="0">
              <a:latin typeface="+mj-lt"/>
            </a:endParaRPr>
          </a:p>
          <a:p>
            <a:pPr marL="450900" indent="-3429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>
                <a:solidFill>
                  <a:srgbClr val="FF0000"/>
                </a:solidFill>
                <a:latin typeface="+mj-lt"/>
              </a:rPr>
              <a:t>W</a:t>
            </a:r>
            <a:r>
              <a:rPr lang="en-US" sz="2000" spc="-1" dirty="0" smtClean="0">
                <a:solidFill>
                  <a:srgbClr val="FF0000"/>
                </a:solidFill>
                <a:latin typeface="+mj-lt"/>
              </a:rPr>
              <a:t>arm </a:t>
            </a:r>
            <a:r>
              <a:rPr lang="en-US" sz="2000" spc="-1" dirty="0">
                <a:solidFill>
                  <a:srgbClr val="FF0000"/>
                </a:solidFill>
                <a:latin typeface="+mj-lt"/>
              </a:rPr>
              <a:t>phases more </a:t>
            </a:r>
            <a:r>
              <a:rPr lang="en-US" sz="2000" spc="-1" dirty="0" smtClean="0">
                <a:solidFill>
                  <a:srgbClr val="FF0000"/>
                </a:solidFill>
                <a:latin typeface="+mj-lt"/>
              </a:rPr>
              <a:t>hurricanes</a:t>
            </a:r>
            <a:br>
              <a:rPr lang="en-US" sz="2000" spc="-1" dirty="0" smtClean="0">
                <a:solidFill>
                  <a:srgbClr val="FF0000"/>
                </a:solidFill>
                <a:latin typeface="+mj-lt"/>
              </a:rPr>
            </a:br>
            <a:r>
              <a:rPr lang="en-US" sz="2000" spc="-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sz="2000" spc="-1" dirty="0" smtClean="0">
                <a:solidFill>
                  <a:srgbClr val="FF0000"/>
                </a:solidFill>
                <a:latin typeface="+mj-lt"/>
              </a:rPr>
            </a:b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450900" indent="-342900">
              <a:buClr>
                <a:schemeClr val="tx1"/>
              </a:buClr>
              <a:buSzPct val="45000"/>
              <a:buFont typeface="Wingdings" panose="05000000000000000000" pitchFamily="2" charset="2"/>
              <a:buChar char="§"/>
            </a:pPr>
            <a:r>
              <a:rPr lang="en-US" sz="2000" spc="-1" dirty="0" smtClean="0">
                <a:solidFill>
                  <a:srgbClr val="0070C0"/>
                </a:solidFill>
                <a:latin typeface="+mj-lt"/>
              </a:rPr>
              <a:t>Cold </a:t>
            </a:r>
            <a:r>
              <a:rPr lang="en-US" sz="2000" spc="-1" dirty="0">
                <a:solidFill>
                  <a:srgbClr val="0070C0"/>
                </a:solidFill>
                <a:latin typeface="+mj-lt"/>
              </a:rPr>
              <a:t>phases </a:t>
            </a:r>
            <a:r>
              <a:rPr lang="en-US" sz="2000" spc="-1" dirty="0" smtClean="0">
                <a:solidFill>
                  <a:srgbClr val="0070C0"/>
                </a:solidFill>
                <a:latin typeface="+mj-lt"/>
              </a:rPr>
              <a:t>fewer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spc="-1" dirty="0" smtClean="0">
                <a:solidFill>
                  <a:srgbClr val="0070C0"/>
                </a:solidFill>
                <a:latin typeface="+mj-lt"/>
              </a:rPr>
              <a:t>hurricanes</a:t>
            </a:r>
            <a:endParaRPr sz="2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Modulation of Atlantic hurricane activity </a:t>
            </a:r>
            <a:endParaRPr sz="3200" dirty="0"/>
          </a:p>
        </p:txBody>
      </p:sp>
      <p:sp>
        <p:nvSpPr>
          <p:cNvPr id="164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solidFill>
                  <a:srgbClr val="0070C0"/>
                </a:solidFill>
                <a:latin typeface="Arial"/>
              </a:rPr>
              <a:t>Cold AMO phase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solidFill>
                  <a:srgbClr val="FF0000"/>
                </a:solidFill>
                <a:latin typeface="Arial"/>
              </a:rPr>
              <a:t>Warm AMO phase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166" name="Picture 165"/>
          <p:cNvPicPr/>
          <p:nvPr/>
        </p:nvPicPr>
        <p:blipFill>
          <a:blip r:embed="rId3"/>
          <a:stretch/>
        </p:blipFill>
        <p:spPr>
          <a:xfrm>
            <a:off x="16560" y="2024640"/>
            <a:ext cx="9143640" cy="3096000"/>
          </a:xfrm>
          <a:prstGeom prst="rect">
            <a:avLst/>
          </a:prstGeom>
          <a:ln>
            <a:noFill/>
          </a:ln>
        </p:spPr>
      </p:pic>
      <p:sp>
        <p:nvSpPr>
          <p:cNvPr id="167" name="TextShape 4"/>
          <p:cNvSpPr txBox="1"/>
          <p:nvPr/>
        </p:nvSpPr>
        <p:spPr>
          <a:xfrm>
            <a:off x="277200" y="5142365"/>
            <a:ext cx="8823600" cy="207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 smtClean="0">
                <a:latin typeface="+mj-lt"/>
              </a:rPr>
              <a:t>Science article published in 2001, by </a:t>
            </a: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Stanley B. Goldenberg, Christopher W. </a:t>
            </a:r>
            <a:r>
              <a:rPr lang="en-US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Landsea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spc="-1" dirty="0" smtClean="0">
                <a:latin typeface="+mj-lt"/>
                <a:ea typeface="Bliss-Heavy"/>
              </a:rPr>
              <a:t>Alberto </a:t>
            </a:r>
            <a:r>
              <a:rPr lang="en-US" sz="1600" spc="-1" dirty="0">
                <a:latin typeface="+mj-lt"/>
                <a:ea typeface="Bliss-Heavy"/>
              </a:rPr>
              <a:t>M. Mestas-</a:t>
            </a:r>
            <a:r>
              <a:rPr lang="en-US" sz="1600" spc="-1" dirty="0" err="1">
                <a:latin typeface="+mj-lt"/>
                <a:ea typeface="Bliss-Heavy"/>
              </a:rPr>
              <a:t>Nu</a:t>
            </a:r>
            <a:r>
              <a:rPr lang="en-US" sz="1600" spc="-1" dirty="0" err="1">
                <a:latin typeface="+mj-lt"/>
                <a:ea typeface="Arial"/>
              </a:rPr>
              <a:t>ñ</a:t>
            </a:r>
            <a:r>
              <a:rPr lang="en-US" sz="1600" spc="-1" dirty="0" err="1">
                <a:latin typeface="+mj-lt"/>
                <a:ea typeface="Bliss-Heavy"/>
              </a:rPr>
              <a:t>ez</a:t>
            </a:r>
            <a:r>
              <a:rPr lang="en-US" sz="1600" spc="-1" dirty="0">
                <a:latin typeface="+mj-lt"/>
                <a:ea typeface="Bliss-Heavy"/>
              </a:rPr>
              <a:t>, William M. </a:t>
            </a:r>
            <a:r>
              <a:rPr lang="en-US" sz="1600" spc="-1" dirty="0" smtClean="0">
                <a:latin typeface="+mj-lt"/>
                <a:ea typeface="Bliss-Heavy"/>
              </a:rPr>
              <a:t>Gray</a:t>
            </a:r>
            <a:r>
              <a:rPr lang="en-US" sz="1600" dirty="0" smtClean="0">
                <a:latin typeface="+mj-lt"/>
              </a:rPr>
              <a:t>. </a:t>
            </a:r>
            <a:r>
              <a:rPr lang="en-US" sz="1600" spc="-1" dirty="0" smtClean="0">
                <a:latin typeface="+mj-lt"/>
                <a:ea typeface="Bliss-Heavy"/>
              </a:rPr>
              <a:t>They concluded: </a:t>
            </a:r>
          </a:p>
          <a:p>
            <a:endParaRPr lang="en-US" sz="1600" spc="-1" dirty="0" smtClean="0">
              <a:latin typeface="+mj-lt"/>
              <a:ea typeface="Bliss-Heavy"/>
            </a:endParaRPr>
          </a:p>
          <a:p>
            <a:pPr algn="ctr"/>
            <a:r>
              <a:rPr lang="en-US" sz="1600" spc="-1" dirty="0" smtClean="0">
                <a:latin typeface="+mj-lt"/>
                <a:ea typeface="Bliss-Heavy"/>
              </a:rPr>
              <a:t>“</a:t>
            </a:r>
            <a:r>
              <a:rPr lang="en-US" sz="1600" i="1" spc="-1" dirty="0">
                <a:latin typeface="+mj-lt"/>
                <a:ea typeface="Bliss-Heavy"/>
              </a:rPr>
              <a:t>Because these changes exhibit a </a:t>
            </a:r>
            <a:r>
              <a:rPr lang="en-US" sz="1600" i="1" spc="-1" dirty="0" err="1">
                <a:latin typeface="+mj-lt"/>
                <a:ea typeface="Bliss-Heavy"/>
              </a:rPr>
              <a:t>multidecadal</a:t>
            </a:r>
            <a:r>
              <a:rPr lang="en-US" sz="1600" i="1" spc="-1" dirty="0">
                <a:latin typeface="+mj-lt"/>
                <a:ea typeface="Bliss-Heavy"/>
              </a:rPr>
              <a:t> time scale, </a:t>
            </a:r>
            <a:endParaRPr lang="en-US" sz="1600" i="1" spc="-1" dirty="0" smtClean="0">
              <a:latin typeface="+mj-lt"/>
              <a:ea typeface="Bliss-Heavy"/>
            </a:endParaRPr>
          </a:p>
          <a:p>
            <a:pPr algn="ctr"/>
            <a:r>
              <a:rPr lang="en-US" sz="1600" i="1" spc="-1" dirty="0" smtClean="0">
                <a:latin typeface="+mj-lt"/>
                <a:ea typeface="Bliss-Heavy"/>
              </a:rPr>
              <a:t>the </a:t>
            </a:r>
            <a:r>
              <a:rPr lang="en-US" sz="1600" i="1" spc="-1" dirty="0">
                <a:latin typeface="+mj-lt"/>
                <a:ea typeface="Bliss-Heavy"/>
              </a:rPr>
              <a:t>present high level of hurricane activity is likely </a:t>
            </a:r>
            <a:r>
              <a:rPr lang="en-US" sz="1600" i="1" spc="-1" dirty="0" smtClean="0">
                <a:latin typeface="+mj-lt"/>
                <a:ea typeface="Bliss-Heavy"/>
              </a:rPr>
              <a:t>to</a:t>
            </a:r>
            <a:r>
              <a:rPr lang="en-US" sz="1600" i="1" spc="-1" dirty="0">
                <a:latin typeface="+mj-lt"/>
                <a:ea typeface="Bliss-Heavy"/>
              </a:rPr>
              <a:t> </a:t>
            </a:r>
            <a:r>
              <a:rPr lang="en-US" sz="1600" i="1" spc="-1" dirty="0" smtClean="0">
                <a:latin typeface="+mj-lt"/>
                <a:ea typeface="Bliss-Heavy"/>
              </a:rPr>
              <a:t>persist </a:t>
            </a:r>
            <a:r>
              <a:rPr lang="en-US" sz="1600" i="1" spc="-1" dirty="0">
                <a:latin typeface="+mj-lt"/>
                <a:ea typeface="Bliss-Heavy"/>
              </a:rPr>
              <a:t>for an additional ∼10 to 40 years. The shift in climate calls for a reevaluation of preparedness and mitigation strategies</a:t>
            </a:r>
            <a:r>
              <a:rPr lang="en-US" sz="1600" i="1" spc="-1" dirty="0" smtClean="0">
                <a:latin typeface="+mj-lt"/>
                <a:ea typeface="Bliss-Heavy"/>
              </a:rPr>
              <a:t>.</a:t>
            </a:r>
            <a:r>
              <a:rPr lang="en-US" sz="1600" spc="-1" dirty="0" smtClean="0">
                <a:latin typeface="+mj-lt"/>
                <a:ea typeface="Bliss-Heavy"/>
              </a:rPr>
              <a:t>“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56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spc="-1" dirty="0">
                <a:latin typeface="Arial"/>
              </a:rPr>
              <a:t>Modulation of Atlantic hurricane activity </a:t>
            </a:r>
            <a:endParaRPr sz="3200" dirty="0"/>
          </a:p>
        </p:txBody>
      </p:sp>
      <p:sp>
        <p:nvSpPr>
          <p:cNvPr id="170" name="TextShape 2"/>
          <p:cNvSpPr txBox="1"/>
          <p:nvPr/>
        </p:nvSpPr>
        <p:spPr>
          <a:xfrm>
            <a:off x="594720" y="1737360"/>
            <a:ext cx="83664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 dirty="0">
                <a:latin typeface="Arial"/>
                <a:ea typeface="Bliss-Heavy"/>
              </a:rPr>
              <a:t>The article was published in 2001 in Science 
by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Bliss-Heavy"/>
              </a:rPr>
              <a:t>Stanley B. Goldenberg, Christopher W. </a:t>
            </a:r>
            <a:r>
              <a:rPr lang="en-U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Bliss-Heavy"/>
              </a:rPr>
              <a:t>Landsea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Bliss-Heavy"/>
              </a:rPr>
              <a:t>, </a:t>
            </a:r>
            <a:r>
              <a:rPr lang="en-US" sz="2000" spc="-1" dirty="0">
                <a:latin typeface="Arial"/>
                <a:ea typeface="Bliss-Heavy"/>
              </a:rPr>
              <a:t>Alberto M. Mestas-</a:t>
            </a:r>
            <a:r>
              <a:rPr lang="en-US" sz="2000" spc="-1" dirty="0" err="1">
                <a:latin typeface="Arial"/>
                <a:ea typeface="Bliss-Heavy"/>
              </a:rPr>
              <a:t>Nu</a:t>
            </a:r>
            <a:r>
              <a:rPr lang="en-US" sz="2000" spc="-1" dirty="0" err="1">
                <a:latin typeface="Arial"/>
                <a:ea typeface="Arial"/>
              </a:rPr>
              <a:t>ñ</a:t>
            </a:r>
            <a:r>
              <a:rPr lang="en-US" sz="2000" spc="-1" dirty="0" err="1">
                <a:latin typeface="Arial"/>
                <a:ea typeface="Bliss-Heavy"/>
              </a:rPr>
              <a:t>ez</a:t>
            </a:r>
            <a:r>
              <a:rPr lang="en-US" sz="2000" spc="-1" dirty="0">
                <a:latin typeface="Arial"/>
                <a:ea typeface="Bliss-Heavy"/>
              </a:rPr>
              <a:t>, William M. Gray
</a:t>
            </a:r>
            <a:r>
              <a:rPr lang="en-US" sz="2000" spc="-1" dirty="0">
                <a:latin typeface="Arial"/>
              </a:rPr>
              <a:t> 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 dirty="0">
                <a:latin typeface="Arial"/>
                <a:ea typeface="Bliss-Heavy"/>
              </a:rPr>
              <a:t>They conclude: 
	</a:t>
            </a:r>
            <a:endParaRPr dirty="0"/>
          </a:p>
        </p:txBody>
      </p:sp>
      <p:sp>
        <p:nvSpPr>
          <p:cNvPr id="171" name="TextShape 3"/>
          <p:cNvSpPr txBox="1"/>
          <p:nvPr/>
        </p:nvSpPr>
        <p:spPr>
          <a:xfrm>
            <a:off x="457200" y="5322960"/>
            <a:ext cx="3446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Goldenberg et al, Science, 2001</a:t>
            </a:r>
            <a:endParaRPr/>
          </a:p>
        </p:txBody>
      </p:sp>
      <p:sp>
        <p:nvSpPr>
          <p:cNvPr id="172" name="TextShape 4"/>
          <p:cNvSpPr txBox="1"/>
          <p:nvPr/>
        </p:nvSpPr>
        <p:spPr>
          <a:xfrm>
            <a:off x="1051920" y="3383280"/>
            <a:ext cx="6720480" cy="15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i="1" spc="-1">
                <a:latin typeface="Arial"/>
                <a:ea typeface="Bliss-Heavy"/>
              </a:rPr>
              <a:t>“Because these changes exhibit a multidecadal time scale, the present high level of hurricane activity is likely to persist for an additional ∼10 to 40 years. The shift in climate calls for a reevaluation of preparedness and mitigation strategies. 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203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Sahel rainfall
 and oceanic forcing</a:t>
            </a:r>
            <a:endParaRPr/>
          </a:p>
        </p:txBody>
      </p:sp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731520" y="1786320"/>
            <a:ext cx="8077680" cy="4523040"/>
          </a:xfrm>
          <a:prstGeom prst="rect">
            <a:avLst/>
          </a:prstGeom>
          <a:ln>
            <a:noFill/>
          </a:ln>
        </p:spPr>
      </p:pic>
      <p:sp>
        <p:nvSpPr>
          <p:cNvPr id="175" name="Freeform 2"/>
          <p:cNvSpPr/>
          <p:nvPr/>
        </p:nvSpPr>
        <p:spPr>
          <a:xfrm>
            <a:off x="1113840" y="3542040"/>
            <a:ext cx="7780320" cy="1773720"/>
          </a:xfrm>
          <a:custGeom>
            <a:avLst/>
            <a:gdLst/>
            <a:ahLst/>
            <a:cxnLst/>
            <a:rect l="0" t="0" r="r" b="b"/>
            <a:pathLst>
              <a:path w="21612" h="4927">
                <a:moveTo>
                  <a:pt x="587" y="246"/>
                </a:moveTo>
                <a:cubicBezTo>
                  <a:pt x="939" y="67"/>
                  <a:pt x="1339" y="6"/>
                  <a:pt x="1738" y="16"/>
                </a:cubicBezTo>
                <a:cubicBezTo>
                  <a:pt x="2136" y="25"/>
                  <a:pt x="2532" y="68"/>
                  <a:pt x="2927" y="131"/>
                </a:cubicBezTo>
                <a:cubicBezTo>
                  <a:pt x="3332" y="195"/>
                  <a:pt x="3727" y="320"/>
                  <a:pt x="4153" y="284"/>
                </a:cubicBezTo>
                <a:cubicBezTo>
                  <a:pt x="4560" y="249"/>
                  <a:pt x="4971" y="294"/>
                  <a:pt x="5380" y="284"/>
                </a:cubicBezTo>
                <a:cubicBezTo>
                  <a:pt x="5842" y="273"/>
                  <a:pt x="6301" y="350"/>
                  <a:pt x="6761" y="361"/>
                </a:cubicBezTo>
                <a:cubicBezTo>
                  <a:pt x="7173" y="370"/>
                  <a:pt x="7515" y="558"/>
                  <a:pt x="7949" y="552"/>
                </a:cubicBezTo>
                <a:cubicBezTo>
                  <a:pt x="8395" y="548"/>
                  <a:pt x="8795" y="452"/>
                  <a:pt x="9177" y="284"/>
                </a:cubicBezTo>
                <a:cubicBezTo>
                  <a:pt x="9537" y="124"/>
                  <a:pt x="9932" y="0"/>
                  <a:pt x="10327" y="53"/>
                </a:cubicBezTo>
                <a:cubicBezTo>
                  <a:pt x="10792" y="118"/>
                  <a:pt x="11067" y="533"/>
                  <a:pt x="11515" y="668"/>
                </a:cubicBezTo>
                <a:cubicBezTo>
                  <a:pt x="11925" y="790"/>
                  <a:pt x="12315" y="1020"/>
                  <a:pt x="12742" y="1050"/>
                </a:cubicBezTo>
                <a:cubicBezTo>
                  <a:pt x="13143" y="1079"/>
                  <a:pt x="13626" y="1223"/>
                  <a:pt x="13931" y="860"/>
                </a:cubicBezTo>
                <a:cubicBezTo>
                  <a:pt x="14247" y="483"/>
                  <a:pt x="14704" y="511"/>
                  <a:pt x="15121" y="438"/>
                </a:cubicBezTo>
                <a:cubicBezTo>
                  <a:pt x="15515" y="368"/>
                  <a:pt x="15907" y="297"/>
                  <a:pt x="16309" y="284"/>
                </a:cubicBezTo>
                <a:cubicBezTo>
                  <a:pt x="16705" y="270"/>
                  <a:pt x="17095" y="277"/>
                  <a:pt x="17497" y="208"/>
                </a:cubicBezTo>
                <a:cubicBezTo>
                  <a:pt x="17874" y="143"/>
                  <a:pt x="18268" y="262"/>
                  <a:pt x="18648" y="208"/>
                </a:cubicBezTo>
                <a:cubicBezTo>
                  <a:pt x="19100" y="143"/>
                  <a:pt x="19473" y="367"/>
                  <a:pt x="19837" y="553"/>
                </a:cubicBezTo>
                <a:cubicBezTo>
                  <a:pt x="20229" y="753"/>
                  <a:pt x="20656" y="792"/>
                  <a:pt x="21026" y="1089"/>
                </a:cubicBezTo>
                <a:cubicBezTo>
                  <a:pt x="21385" y="1380"/>
                  <a:pt x="21611" y="1919"/>
                  <a:pt x="21295" y="2278"/>
                </a:cubicBezTo>
                <a:cubicBezTo>
                  <a:pt x="21001" y="2611"/>
                  <a:pt x="20979" y="3056"/>
                  <a:pt x="20987" y="3467"/>
                </a:cubicBezTo>
                <a:cubicBezTo>
                  <a:pt x="20995" y="3849"/>
                  <a:pt x="21259" y="4347"/>
                  <a:pt x="20987" y="4616"/>
                </a:cubicBezTo>
                <a:cubicBezTo>
                  <a:pt x="20676" y="4926"/>
                  <a:pt x="20290" y="4294"/>
                  <a:pt x="19836" y="4311"/>
                </a:cubicBezTo>
                <a:cubicBezTo>
                  <a:pt x="19437" y="4325"/>
                  <a:pt x="19044" y="4279"/>
                  <a:pt x="18648" y="4272"/>
                </a:cubicBezTo>
                <a:cubicBezTo>
                  <a:pt x="18265" y="4265"/>
                  <a:pt x="17878" y="4309"/>
                  <a:pt x="17497" y="4272"/>
                </a:cubicBezTo>
                <a:cubicBezTo>
                  <a:pt x="17072" y="4229"/>
                  <a:pt x="16656" y="4236"/>
                  <a:pt x="16232" y="4196"/>
                </a:cubicBezTo>
                <a:cubicBezTo>
                  <a:pt x="15799" y="4155"/>
                  <a:pt x="15361" y="4187"/>
                  <a:pt x="14928" y="4195"/>
                </a:cubicBezTo>
                <a:cubicBezTo>
                  <a:pt x="14479" y="4206"/>
                  <a:pt x="14026" y="4167"/>
                  <a:pt x="13586" y="4081"/>
                </a:cubicBezTo>
                <a:cubicBezTo>
                  <a:pt x="13192" y="4004"/>
                  <a:pt x="12791" y="3975"/>
                  <a:pt x="12397" y="3889"/>
                </a:cubicBezTo>
                <a:cubicBezTo>
                  <a:pt x="11974" y="3795"/>
                  <a:pt x="11550" y="3803"/>
                  <a:pt x="11132" y="3735"/>
                </a:cubicBezTo>
                <a:cubicBezTo>
                  <a:pt x="10727" y="3668"/>
                  <a:pt x="10337" y="3703"/>
                  <a:pt x="9943" y="3658"/>
                </a:cubicBezTo>
                <a:cubicBezTo>
                  <a:pt x="9534" y="3613"/>
                  <a:pt x="9124" y="3649"/>
                  <a:pt x="8716" y="3619"/>
                </a:cubicBezTo>
                <a:cubicBezTo>
                  <a:pt x="8309" y="3591"/>
                  <a:pt x="7930" y="3420"/>
                  <a:pt x="7528" y="3352"/>
                </a:cubicBezTo>
                <a:cubicBezTo>
                  <a:pt x="7129" y="3284"/>
                  <a:pt x="6738" y="3178"/>
                  <a:pt x="6339" y="3122"/>
                </a:cubicBezTo>
                <a:cubicBezTo>
                  <a:pt x="5959" y="3068"/>
                  <a:pt x="5575" y="3029"/>
                  <a:pt x="5188" y="3045"/>
                </a:cubicBezTo>
                <a:cubicBezTo>
                  <a:pt x="4793" y="3061"/>
                  <a:pt x="4395" y="3045"/>
                  <a:pt x="4000" y="3044"/>
                </a:cubicBezTo>
                <a:cubicBezTo>
                  <a:pt x="3603" y="3045"/>
                  <a:pt x="3204" y="3003"/>
                  <a:pt x="2812" y="3044"/>
                </a:cubicBezTo>
                <a:cubicBezTo>
                  <a:pt x="2374" y="3091"/>
                  <a:pt x="1979" y="2941"/>
                  <a:pt x="1584" y="2814"/>
                </a:cubicBezTo>
                <a:cubicBezTo>
                  <a:pt x="1146" y="2675"/>
                  <a:pt x="575" y="2625"/>
                  <a:pt x="357" y="2162"/>
                </a:cubicBezTo>
                <a:cubicBezTo>
                  <a:pt x="185" y="1799"/>
                  <a:pt x="0" y="1397"/>
                  <a:pt x="89" y="975"/>
                </a:cubicBezTo>
                <a:lnTo>
                  <a:pt x="205" y="553"/>
                </a:lnTo>
                <a:lnTo>
                  <a:pt x="434" y="398"/>
                </a:lnTo>
              </a:path>
            </a:pathLst>
          </a:custGeom>
          <a:ln>
            <a:solidFill>
              <a:srgbClr val="000000"/>
            </a:solidFill>
          </a:ln>
        </p:spPr>
      </p:sp>
      <p:pic>
        <p:nvPicPr>
          <p:cNvPr id="176" name="Picture 175"/>
          <p:cNvPicPr/>
          <p:nvPr/>
        </p:nvPicPr>
        <p:blipFill>
          <a:blip r:embed="rId3"/>
          <a:stretch/>
        </p:blipFill>
        <p:spPr>
          <a:xfrm>
            <a:off x="420120" y="1786320"/>
            <a:ext cx="2505960" cy="15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Words>2014</Words>
  <Application>Microsoft Office PowerPoint</Application>
  <PresentationFormat>On-screen Show (4:3)</PresentationFormat>
  <Paragraphs>355</Paragraphs>
  <Slides>35</Slides>
  <Notes>15</Notes>
  <HiddenSlides>9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AdvP3EB21F</vt:lpstr>
      <vt:lpstr>AdvPS586B</vt:lpstr>
      <vt:lpstr>AdvPS94B2</vt:lpstr>
      <vt:lpstr>AdvPS94BA</vt:lpstr>
      <vt:lpstr>Arial</vt:lpstr>
      <vt:lpstr>ArialMT</vt:lpstr>
      <vt:lpstr>Bliss-ExtraBold</vt:lpstr>
      <vt:lpstr>Bliss-Heavy</vt:lpstr>
      <vt:lpstr>Bliss-Italic</vt:lpstr>
      <vt:lpstr>Bliss-Regular</vt:lpstr>
      <vt:lpstr>DejaVu Sans</vt:lpstr>
      <vt:lpstr>msmincho</vt:lpstr>
      <vt:lpstr>StarSymbol</vt:lpstr>
      <vt:lpstr>Symbol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Extreme Sahel Droughts and food security</vt:lpstr>
      <vt:lpstr>Class discussion (12 min)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creator>sws97rs</dc:creator>
  <cp:lastModifiedBy>Elison Timm, Oliver</cp:lastModifiedBy>
  <cp:revision>217</cp:revision>
  <dcterms:created xsi:type="dcterms:W3CDTF">2014-10-08T09:29:19Z</dcterms:created>
  <dcterms:modified xsi:type="dcterms:W3CDTF">2016-11-02T14:52:06Z</dcterms:modified>
  <dc:language>en-US</dc:language>
</cp:coreProperties>
</file>