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6" r:id="rId3"/>
    <p:sldId id="261" r:id="rId4"/>
    <p:sldId id="257" r:id="rId5"/>
    <p:sldId id="263" r:id="rId6"/>
    <p:sldId id="265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1" r:id="rId15"/>
    <p:sldId id="274" r:id="rId16"/>
    <p:sldId id="276" r:id="rId17"/>
    <p:sldId id="277" r:id="rId18"/>
    <p:sldId id="278" r:id="rId19"/>
    <p:sldId id="280" r:id="rId20"/>
    <p:sldId id="275" r:id="rId21"/>
    <p:sldId id="281" r:id="rId22"/>
    <p:sldId id="282" r:id="rId23"/>
    <p:sldId id="283" r:id="rId24"/>
    <p:sldId id="284" r:id="rId25"/>
    <p:sldId id="279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9" autoAdjust="0"/>
    <p:restoredTop sz="94660"/>
  </p:normalViewPr>
  <p:slideViewPr>
    <p:cSldViewPr snapToGrid="0">
      <p:cViewPr varScale="1">
        <p:scale>
          <a:sx n="57" d="100"/>
          <a:sy n="57" d="100"/>
        </p:scale>
        <p:origin x="4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2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3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66E1-598E-427F-8468-5D690660A3A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F507-4138-4E2B-A3B0-E7D4B6E2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6" t="12642" r="11522" b="27759"/>
          <a:stretch/>
        </p:blipFill>
        <p:spPr>
          <a:xfrm>
            <a:off x="225287" y="1057712"/>
            <a:ext cx="11757897" cy="443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9774" y="741019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NLDN Data Processing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9774" y="5587574"/>
            <a:ext cx="9144000" cy="1655762"/>
          </a:xfrm>
        </p:spPr>
        <p:txBody>
          <a:bodyPr/>
          <a:lstStyle/>
          <a:p>
            <a:r>
              <a:rPr lang="en-US" b="1" dirty="0" smtClean="0"/>
              <a:t>Dave </a:t>
            </a:r>
            <a:r>
              <a:rPr lang="en-US" b="1" dirty="0" err="1" smtClean="0"/>
              <a:t>Vollaro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March 7,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4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Editing the Data Processing Script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113" y="1251224"/>
            <a:ext cx="104692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##########################################                                *</a:t>
            </a:r>
            <a:r>
              <a:rPr lang="en-US" b="1" dirty="0" smtClean="0">
                <a:solidFill>
                  <a:srgbClr val="0070C0"/>
                </a:solidFill>
              </a:rPr>
              <a:t>Blue text is user changeable input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#                   VARIABLE SETUP SECTION                      #</a:t>
            </a:r>
          </a:p>
          <a:p>
            <a:r>
              <a:rPr lang="en-US" dirty="0" smtClean="0"/>
              <a:t>##########################################</a:t>
            </a:r>
            <a:endParaRPr lang="en-US" dirty="0"/>
          </a:p>
          <a:p>
            <a:r>
              <a:rPr lang="en-US" dirty="0"/>
              <a:t>echo "Enter raw flash input file"</a:t>
            </a:r>
          </a:p>
          <a:p>
            <a:r>
              <a:rPr lang="en-US" dirty="0"/>
              <a:t>set </a:t>
            </a:r>
            <a:r>
              <a:rPr lang="en-US" dirty="0" err="1"/>
              <a:t>rawfile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70C0"/>
                </a:solidFill>
              </a:rPr>
              <a:t>“9707_2.dff”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#NAME OF RAW INPUT TO PROCESS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echo "Enter output </a:t>
            </a:r>
            <a:r>
              <a:rPr lang="en-US" dirty="0" err="1"/>
              <a:t>dir</a:t>
            </a:r>
            <a:r>
              <a:rPr lang="en-US" dirty="0"/>
              <a:t> path"</a:t>
            </a:r>
          </a:p>
          <a:p>
            <a:r>
              <a:rPr lang="en-US" dirty="0"/>
              <a:t>set </a:t>
            </a:r>
            <a:r>
              <a:rPr lang="en-US" dirty="0" err="1"/>
              <a:t>outpth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70C0"/>
                </a:solidFill>
              </a:rPr>
              <a:t>“/jm13/</a:t>
            </a:r>
            <a:r>
              <a:rPr lang="en-US" dirty="0" err="1" smtClean="0">
                <a:solidFill>
                  <a:srgbClr val="0070C0"/>
                </a:solidFill>
              </a:rPr>
              <a:t>djv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nldn</a:t>
            </a:r>
            <a:r>
              <a:rPr lang="en-US" dirty="0" smtClean="0">
                <a:solidFill>
                  <a:srgbClr val="0070C0"/>
                </a:solidFill>
              </a:rPr>
              <a:t>/data/”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#DIRECTORY WHERE OUTPUT IS STORED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set </a:t>
            </a:r>
            <a:r>
              <a:rPr lang="en-US" dirty="0" err="1"/>
              <a:t>ofile</a:t>
            </a:r>
            <a:r>
              <a:rPr lang="en-US" dirty="0"/>
              <a:t> = $</a:t>
            </a:r>
            <a:r>
              <a:rPr lang="en-US" dirty="0" err="1"/>
              <a:t>outpth$rawfile</a:t>
            </a:r>
            <a:r>
              <a:rPr lang="en-US" dirty="0"/>
              <a:t>".</a:t>
            </a:r>
            <a:r>
              <a:rPr lang="en-US" dirty="0" err="1" smtClean="0"/>
              <a:t>asc</a:t>
            </a:r>
            <a:r>
              <a:rPr lang="en-US" dirty="0" smtClean="0"/>
              <a:t>“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#OUTPUT WILL HAVE SAME NAME AS INPUT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#BUT WITH “.</a:t>
            </a:r>
            <a:r>
              <a:rPr lang="en-US" b="1" dirty="0" err="1" smtClean="0">
                <a:solidFill>
                  <a:srgbClr val="FF0000"/>
                </a:solidFill>
              </a:rPr>
              <a:t>asc</a:t>
            </a:r>
            <a:r>
              <a:rPr lang="en-US" b="1" dirty="0" smtClean="0">
                <a:solidFill>
                  <a:srgbClr val="FF0000"/>
                </a:solidFill>
              </a:rPr>
              <a:t>” EXTENSION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set date1 = </a:t>
            </a:r>
            <a:r>
              <a:rPr lang="en-US" dirty="0" smtClean="0">
                <a:solidFill>
                  <a:srgbClr val="0070C0"/>
                </a:solidFill>
              </a:rPr>
              <a:t>“07/16/97 00:00:00“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#INITIAL TIME TO PROCESS YY/MM/DD HH:MM:SS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set date2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smtClean="0">
                <a:solidFill>
                  <a:srgbClr val="0070C0"/>
                </a:solidFill>
              </a:rPr>
              <a:t>“07/22/97 23:59:59”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#FINAL </a:t>
            </a:r>
            <a:r>
              <a:rPr lang="en-US" b="1" dirty="0">
                <a:solidFill>
                  <a:srgbClr val="FF0000"/>
                </a:solidFill>
              </a:rPr>
              <a:t>TIME TO PROCESS YY/MM/DD </a:t>
            </a:r>
            <a:r>
              <a:rPr lang="en-US" b="1" dirty="0" smtClean="0">
                <a:solidFill>
                  <a:srgbClr val="FF0000"/>
                </a:solidFill>
              </a:rPr>
              <a:t>HH:MM:SS</a:t>
            </a:r>
          </a:p>
          <a:p>
            <a:endParaRPr lang="en-US" dirty="0"/>
          </a:p>
          <a:p>
            <a:r>
              <a:rPr lang="en-US" dirty="0"/>
              <a:t>set </a:t>
            </a:r>
            <a:r>
              <a:rPr lang="en-US" dirty="0" err="1"/>
              <a:t>wlon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70C0"/>
                </a:solidFill>
              </a:rPr>
              <a:t>-150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#AREA TO RETRIEVE DATA( WEST/EAST LON </a:t>
            </a:r>
          </a:p>
          <a:p>
            <a:r>
              <a:rPr lang="en-US" dirty="0" smtClean="0"/>
              <a:t>set </a:t>
            </a:r>
            <a:r>
              <a:rPr lang="en-US" dirty="0" err="1"/>
              <a:t>elon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70C0"/>
                </a:solidFill>
              </a:rPr>
              <a:t>-40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</a:t>
            </a:r>
            <a:r>
              <a:rPr lang="en-US" b="1" dirty="0">
                <a:solidFill>
                  <a:srgbClr val="FF0000"/>
                </a:solidFill>
              </a:rPr>
              <a:t>SOUTH/NORTH LAT)</a:t>
            </a:r>
          </a:p>
          <a:p>
            <a:r>
              <a:rPr lang="en-US" dirty="0"/>
              <a:t>set blat = </a:t>
            </a:r>
            <a:r>
              <a:rPr lang="en-US" dirty="0">
                <a:solidFill>
                  <a:srgbClr val="0070C0"/>
                </a:solidFill>
              </a:rPr>
              <a:t>0</a:t>
            </a:r>
          </a:p>
          <a:p>
            <a:r>
              <a:rPr lang="en-US" dirty="0"/>
              <a:t>set </a:t>
            </a:r>
            <a:r>
              <a:rPr lang="en-US" dirty="0" err="1"/>
              <a:t>ulat</a:t>
            </a:r>
            <a:r>
              <a:rPr lang="en-US" dirty="0"/>
              <a:t> = </a:t>
            </a:r>
            <a:r>
              <a:rPr lang="en-US" dirty="0" smtClean="0">
                <a:solidFill>
                  <a:srgbClr val="0070C0"/>
                </a:solidFill>
              </a:rPr>
              <a:t>55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Running the Data Processing Script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461" y="1868557"/>
            <a:ext cx="101891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execute this script type: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csh NLDN-flash_process.sc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interactive prompts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processed will get two ASCII output files: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9707_1.dff.asc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all flashes in desired time period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9707_1.dff-gt15kA.asc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Removes positive flashes weaker than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15kA (IC)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Self Practice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574" y="2226365"/>
            <a:ext cx="10903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editing this script and retrieving data for the period June 1 2013 at 12UTC through June 3 2013 at 6UTC over the area covering the state of Florida.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Practice Processing Script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861" y="972929"/>
            <a:ext cx="104692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##########################################                                *</a:t>
            </a:r>
            <a:r>
              <a:rPr lang="en-US" b="1" dirty="0" smtClean="0">
                <a:solidFill>
                  <a:srgbClr val="0070C0"/>
                </a:solidFill>
              </a:rPr>
              <a:t>Blue text is user changeable input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#                   VARIABLE SETUP SECTION                      #</a:t>
            </a:r>
          </a:p>
          <a:p>
            <a:r>
              <a:rPr lang="en-US" dirty="0" smtClean="0"/>
              <a:t>##########################################</a:t>
            </a:r>
            <a:endParaRPr lang="en-US" dirty="0"/>
          </a:p>
          <a:p>
            <a:r>
              <a:rPr lang="en-US" dirty="0"/>
              <a:t>echo "Enter raw flash input file"</a:t>
            </a:r>
          </a:p>
          <a:p>
            <a:r>
              <a:rPr lang="en-US" dirty="0"/>
              <a:t>set </a:t>
            </a:r>
            <a:r>
              <a:rPr lang="en-US" dirty="0" err="1"/>
              <a:t>rawfile</a:t>
            </a:r>
            <a:r>
              <a:rPr lang="en-US" dirty="0"/>
              <a:t> = </a:t>
            </a:r>
            <a:r>
              <a:rPr lang="en-US" sz="2400" b="1" dirty="0" smtClean="0">
                <a:solidFill>
                  <a:srgbClr val="0070C0"/>
                </a:solidFill>
              </a:rPr>
              <a:t>“1306_1.dff”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#NAME OF RAW INPUT TO PROCESS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echo "Enter output </a:t>
            </a:r>
            <a:r>
              <a:rPr lang="en-US" dirty="0" err="1"/>
              <a:t>dir</a:t>
            </a:r>
            <a:r>
              <a:rPr lang="en-US" dirty="0"/>
              <a:t> path"</a:t>
            </a:r>
          </a:p>
          <a:p>
            <a:r>
              <a:rPr lang="en-US" dirty="0"/>
              <a:t>set </a:t>
            </a:r>
            <a:r>
              <a:rPr lang="en-US" dirty="0" err="1"/>
              <a:t>outpth</a:t>
            </a:r>
            <a:r>
              <a:rPr lang="en-US" dirty="0"/>
              <a:t> </a:t>
            </a:r>
            <a:r>
              <a:rPr lang="en-US" sz="2400" b="1" dirty="0"/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“/your path/”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#YOUR OUTPUT DIRECTORY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set </a:t>
            </a:r>
            <a:r>
              <a:rPr lang="en-US" dirty="0" err="1"/>
              <a:t>ofile</a:t>
            </a:r>
            <a:r>
              <a:rPr lang="en-US" dirty="0"/>
              <a:t> = $</a:t>
            </a:r>
            <a:r>
              <a:rPr lang="en-US" dirty="0" err="1"/>
              <a:t>outpth$rawfile</a:t>
            </a:r>
            <a:r>
              <a:rPr lang="en-US" dirty="0"/>
              <a:t>".</a:t>
            </a:r>
            <a:r>
              <a:rPr lang="en-US" dirty="0" err="1" smtClean="0"/>
              <a:t>asc</a:t>
            </a:r>
            <a:r>
              <a:rPr lang="en-US" dirty="0" smtClean="0"/>
              <a:t>“                                     </a:t>
            </a:r>
          </a:p>
          <a:p>
            <a:endParaRPr lang="en-US" dirty="0"/>
          </a:p>
          <a:p>
            <a:r>
              <a:rPr lang="en-US" dirty="0"/>
              <a:t>set date1 = </a:t>
            </a:r>
            <a:r>
              <a:rPr lang="en-US" sz="2400" b="1" dirty="0" smtClean="0">
                <a:solidFill>
                  <a:srgbClr val="0070C0"/>
                </a:solidFill>
              </a:rPr>
              <a:t>“06/01/13 13:00:00</a:t>
            </a:r>
            <a:r>
              <a:rPr lang="en-US" dirty="0" smtClean="0">
                <a:solidFill>
                  <a:srgbClr val="0070C0"/>
                </a:solidFill>
              </a:rPr>
              <a:t>“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#INITIAL TIME TO PROCESS YY/MM/DD HH:MM:SS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set date2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sz="2400" b="1" dirty="0" smtClean="0">
                <a:solidFill>
                  <a:srgbClr val="0070C0"/>
                </a:solidFill>
              </a:rPr>
              <a:t>“06/03/13 06:00:00”</a:t>
            </a:r>
            <a:r>
              <a:rPr lang="en-US" dirty="0" smtClean="0">
                <a:solidFill>
                  <a:srgbClr val="0070C0"/>
                </a:solidFill>
              </a:rPr>
              <a:t>                       </a:t>
            </a:r>
            <a:r>
              <a:rPr lang="en-US" b="1" dirty="0" smtClean="0">
                <a:solidFill>
                  <a:srgbClr val="FF0000"/>
                </a:solidFill>
              </a:rPr>
              <a:t>#FINAL </a:t>
            </a:r>
            <a:r>
              <a:rPr lang="en-US" b="1" dirty="0">
                <a:solidFill>
                  <a:srgbClr val="FF0000"/>
                </a:solidFill>
              </a:rPr>
              <a:t>TIME TO PROCESS YY/MM/DD </a:t>
            </a:r>
            <a:r>
              <a:rPr lang="en-US" b="1" dirty="0" smtClean="0">
                <a:solidFill>
                  <a:srgbClr val="FF0000"/>
                </a:solidFill>
              </a:rPr>
              <a:t>HH:MM:SS</a:t>
            </a:r>
          </a:p>
          <a:p>
            <a:endParaRPr lang="en-US" dirty="0"/>
          </a:p>
          <a:p>
            <a:r>
              <a:rPr lang="en-US" dirty="0"/>
              <a:t>set </a:t>
            </a:r>
            <a:r>
              <a:rPr lang="en-US" dirty="0" err="1"/>
              <a:t>wlon</a:t>
            </a:r>
            <a:r>
              <a:rPr lang="en-US" dirty="0"/>
              <a:t> = </a:t>
            </a:r>
            <a:r>
              <a:rPr lang="en-US" sz="2400" b="1" dirty="0" smtClean="0">
                <a:solidFill>
                  <a:srgbClr val="0070C0"/>
                </a:solidFill>
              </a:rPr>
              <a:t>-90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#AREA ENCOMPASSING FLORIDA</a:t>
            </a:r>
          </a:p>
          <a:p>
            <a:r>
              <a:rPr lang="en-US" dirty="0" smtClean="0"/>
              <a:t>set </a:t>
            </a:r>
            <a:r>
              <a:rPr lang="en-US" dirty="0" err="1"/>
              <a:t>elon</a:t>
            </a:r>
            <a:r>
              <a:rPr lang="en-US" dirty="0"/>
              <a:t> = </a:t>
            </a:r>
            <a:r>
              <a:rPr lang="en-US" sz="2400" b="1" dirty="0" smtClean="0">
                <a:solidFill>
                  <a:srgbClr val="0070C0"/>
                </a:solidFill>
              </a:rPr>
              <a:t>-79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set blat = </a:t>
            </a:r>
            <a:r>
              <a:rPr lang="en-US" sz="2400" b="1" dirty="0" smtClean="0">
                <a:solidFill>
                  <a:srgbClr val="0070C0"/>
                </a:solidFill>
              </a:rPr>
              <a:t>24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dirty="0"/>
              <a:t>set </a:t>
            </a:r>
            <a:r>
              <a:rPr lang="en-US" dirty="0" err="1"/>
              <a:t>ulat</a:t>
            </a:r>
            <a:r>
              <a:rPr lang="en-US" dirty="0"/>
              <a:t> = </a:t>
            </a:r>
            <a:r>
              <a:rPr lang="en-US" sz="2400" b="1" dirty="0" smtClean="0">
                <a:solidFill>
                  <a:srgbClr val="0070C0"/>
                </a:solidFill>
              </a:rPr>
              <a:t>31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What can we do with this data?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1537253"/>
            <a:ext cx="7209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developed several programs to display this data: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time series of number of flashes and flash density on a storm centered cylindrical grid.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252" r="19082" b="4734"/>
          <a:stretch/>
        </p:blipFill>
        <p:spPr>
          <a:xfrm>
            <a:off x="7885043" y="891020"/>
            <a:ext cx="4028661" cy="5966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3" y="5645426"/>
            <a:ext cx="738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These programs are designed to run on a LINUX system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What can we do with this data?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71" y="1537253"/>
            <a:ext cx="7209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developed several programs to display this data: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 time series of number of flashes and flash density on a storm centered cylindrical grid.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plot of flash locations onto  a map.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0325" r="5530" b="23740"/>
          <a:stretch/>
        </p:blipFill>
        <p:spPr>
          <a:xfrm>
            <a:off x="6744549" y="2101542"/>
            <a:ext cx="5341434" cy="46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Command </a:t>
            </a:r>
            <a:r>
              <a:rPr lang="en-US" sz="4000" b="1" dirty="0">
                <a:latin typeface="Calibri" panose="020F0502020204030204" pitchFamily="34" charset="0"/>
              </a:rPr>
              <a:t>L</a:t>
            </a:r>
            <a:r>
              <a:rPr lang="en-US" sz="4000" b="1" dirty="0" smtClean="0">
                <a:latin typeface="Calibri" panose="020F0502020204030204" pitchFamily="34" charset="0"/>
              </a:rPr>
              <a:t>ine Parameters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71" y="1537253"/>
            <a:ext cx="114498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to create a radius-time series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with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line parameters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hese are read in as input values by the program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Format: ncl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name1=value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name2=value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program.ncl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ncl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color=‘”blue”’ radius=20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program.ncl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command line imports variables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program: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variables are enclosed by both single and double quotes (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“string “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Integer values need no quoting</a:t>
            </a:r>
          </a:p>
        </p:txBody>
      </p:sp>
    </p:spTree>
    <p:extLst>
      <p:ext uri="{BB962C8B-B14F-4D97-AF65-F5344CB8AC3E}">
        <p14:creationId xmlns:p14="http://schemas.microsoft.com/office/powerpoint/2010/main" val="20556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Creating a Radius Time Series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71" y="1114177"/>
            <a:ext cx="118236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program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hov-2D-radtim-NLDN-pan-dum.ncl: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line: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btime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='“2002.0901.2330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etime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='“2002.0904.0630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out_type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='"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='“Edouard"'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maxrad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=200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flash_file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=‘”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0209_1.dff-gt15kA.asc”’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hov-2D-radtim-NLDN-pan.ncl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62" y="3476476"/>
            <a:ext cx="120727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btime(string)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beginning time to process.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year.mon+day.hr+min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*subtract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from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etime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ending time to process.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year.mon+day.hr+min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*add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to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out_type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type of output plot. Options=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png,ps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storm(string)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Name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maxrad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(integer)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maximum radius from center to plot(km)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(integer)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Radial bin increment(km)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Time bin increment(minutes)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flash_file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(string)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Name of input flash file processed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NLDN-flash_process.sc</a:t>
            </a:r>
          </a:p>
        </p:txBody>
      </p:sp>
    </p:spTree>
    <p:extLst>
      <p:ext uri="{BB962C8B-B14F-4D97-AF65-F5344CB8AC3E}">
        <p14:creationId xmlns:p14="http://schemas.microsoft.com/office/powerpoint/2010/main" val="31423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688" y="1315843"/>
            <a:ext cx="65767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hov-2D-radtim-NLDN-pan-dum.ncl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default parameters which can be altered by editing lines in the 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Parameters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section.  For now use the default values….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command line in the previous slide will yield the following output: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Creating a Radius Time Series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252" r="19082" b="4734"/>
          <a:stretch/>
        </p:blipFill>
        <p:spPr>
          <a:xfrm>
            <a:off x="7885043" y="891020"/>
            <a:ext cx="4028661" cy="59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Self Practice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6274" y="2059097"/>
            <a:ext cx="103483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running this program to create a radius-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timeseries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plot for Hurricane Danny (1997).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flashes into hourly 20km bins for the time range July 16 13UTC to July 19 01UTC.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flash file: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/jm13/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nldn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/9707_1.dff-gt15kA.asc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3" y="365125"/>
            <a:ext cx="119402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endParaRPr lang="en-US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660" y="2340044"/>
            <a:ext cx="10406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here at SUNY Albany in the late 1980’s under the direction of  Dr. Richard Orville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Vince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conducted experiments using video and rocket-triggered lightning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detection accuracy.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790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4445" r="19662" b="4541"/>
          <a:stretch/>
        </p:blipFill>
        <p:spPr>
          <a:xfrm>
            <a:off x="7622909" y="883720"/>
            <a:ext cx="3955773" cy="5804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1" y="265043"/>
            <a:ext cx="1107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Calibri" panose="020F0502020204030204" pitchFamily="34" charset="0"/>
              </a:rPr>
              <a:t>Timeseries</a:t>
            </a:r>
            <a:r>
              <a:rPr lang="en-US" sz="4000" b="1" dirty="0" smtClean="0">
                <a:latin typeface="Calibri" panose="020F0502020204030204" pitchFamily="34" charset="0"/>
              </a:rPr>
              <a:t> Result  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488" y="20188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line: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btime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='"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1997.0716.1130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='"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1997.0719.0130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out_type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='"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"'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='"Danny"'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maxrad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=600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flash_file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=‘”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9707_1.dff-gt15kA.asc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”’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hov-2D-radtim-NLDN-pan.ncl</a:t>
            </a:r>
          </a:p>
        </p:txBody>
      </p:sp>
    </p:spTree>
    <p:extLst>
      <p:ext uri="{BB962C8B-B14F-4D97-AF65-F5344CB8AC3E}">
        <p14:creationId xmlns:p14="http://schemas.microsoft.com/office/powerpoint/2010/main" val="2105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981" y="2051823"/>
            <a:ext cx="87760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lgtplt-cfwnd-remap.exe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plot of flash locations onto an XY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color coding the flashes according to time.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 file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desired plot parameters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run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lgtplt-cfwnd-remap.exe &lt;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Plotting Flashes onto a Map</a:t>
            </a:r>
          </a:p>
        </p:txBody>
      </p:sp>
    </p:spTree>
    <p:extLst>
      <p:ext uri="{BB962C8B-B14F-4D97-AF65-F5344CB8AC3E}">
        <p14:creationId xmlns:p14="http://schemas.microsoft.com/office/powerpoint/2010/main" val="3304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493" y="1396676"/>
            <a:ext cx="110508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!# tiles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idir,jdir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*Things need to change for desired storm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type/id(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=1,1)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!DEBUG FLAG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lgtplt.namlst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./color-lgt.dat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latlon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labelling flag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.012,.015,.02,.015,.01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!TITLE,LALOLAB,HURRSYM +/- FLSH SIZE(PAUS/1000)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1000,3000,4000,3000,3000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!MAP,HSYM,RANGCIRC,TEXT thickness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=1000)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!USER DEFINED COLOR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PALATTE Flag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0,0,2,0,0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!MAP,HSYM,RANGCRC,TXT colors(0BLK,1WHT,2-15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2,2000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typ+thickness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(-,+,*,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x,o,filled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6,1000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typ+thickness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(-,+,*,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x,o,filled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!# signal stratification bins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-9999.,9999.,11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!min/mx signal strength 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-9999,9999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!PROJ CHC(1=MERC,2=LC)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-84.8,-80.6,24.8,27.8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!MAP BOUNDS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wlon,elon,blat,ulat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26.34,-83.07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!storm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latlon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Gabrielle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w/8z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cenloc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9/14/01 810-910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  !Plot Title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l</a:t>
            </a:r>
            <a:r>
              <a:rPr lang="en-US" sz="4000" b="1" dirty="0" smtClean="0">
                <a:latin typeface="Calibri" panose="020F0502020204030204" pitchFamily="34" charset="0"/>
              </a:rPr>
              <a:t>gtplt-cfwnd-remap.run file (part 1)</a:t>
            </a:r>
          </a:p>
        </p:txBody>
      </p:sp>
    </p:spTree>
    <p:extLst>
      <p:ext uri="{BB962C8B-B14F-4D97-AF65-F5344CB8AC3E}">
        <p14:creationId xmlns:p14="http://schemas.microsoft.com/office/powerpoint/2010/main" val="1771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402" y="1396675"/>
            <a:ext cx="105044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*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need to change for desired storm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                    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!# of range circles from center, if &gt;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by values(km)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!# of axes to plot  if &gt;0, list next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0,3000,3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!axis angle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north) thickness+COLOR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90,3000,3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!axis angle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north) thickness+COLOR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90,0,3000,2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ticinc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N),+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type(0=no,1=in,2=out,3=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),thickness+COLOR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jm13/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jmdisks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/jm7/john/gabrielle01/light/gt10kA/gabrielle01-gt10kA.asc     !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datafile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!file source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0=nldn,1=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vaisala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longrange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!NUMBER OF SUBDIVISIONS IN DESIRED TIME RANGE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010914/081000,010914/084059,15,15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!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1ST,LAST TIME IN SUBRNGE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FLSH COLS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010914/084100,010914/090959,10,10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!1ST,LAST TIME IN SUBRNGE and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l</a:t>
            </a:r>
            <a:r>
              <a:rPr lang="en-US" sz="4000" b="1" dirty="0" smtClean="0">
                <a:latin typeface="Calibri" panose="020F0502020204030204" pitchFamily="34" charset="0"/>
              </a:rPr>
              <a:t>gtplt-cfwnd-remap.run file (part 2)</a:t>
            </a:r>
          </a:p>
        </p:txBody>
      </p:sp>
    </p:spTree>
    <p:extLst>
      <p:ext uri="{BB962C8B-B14F-4D97-AF65-F5344CB8AC3E}">
        <p14:creationId xmlns:p14="http://schemas.microsoft.com/office/powerpoint/2010/main" val="35875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402" y="1430129"/>
            <a:ext cx="105044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*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need to change for desired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                    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flag (0=none;1=shear vector;2=overlay all winds)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home11/staff/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/flash/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pltxy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/data/shear.dat   !wind 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990921/1800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plot winds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!Convert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!staff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999,999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!additional storm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(999,999=omit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!plot additional symbols(IF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NEXTLINE=DATASET)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home11/staff/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/flash/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pltxy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/data/lgt-addtxt-rel08.dat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!PLOT RECON DATA PLT FLG(1=WND+VAL;2=COLCOD WND;3=NONE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rec01g-2min-9140810_0910-cmp-bt8z.fil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.007,1500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!size/thick of recon data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!convert from m/s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(t/f)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!min staff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!label move flag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!plot flash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l</a:t>
            </a:r>
            <a:r>
              <a:rPr lang="en-US" sz="4000" b="1" dirty="0" smtClean="0">
                <a:latin typeface="Calibri" panose="020F0502020204030204" pitchFamily="34" charset="0"/>
              </a:rPr>
              <a:t>gtplt-cfwnd-remap.run file (part-3)</a:t>
            </a:r>
          </a:p>
        </p:txBody>
      </p:sp>
    </p:spTree>
    <p:extLst>
      <p:ext uri="{BB962C8B-B14F-4D97-AF65-F5344CB8AC3E}">
        <p14:creationId xmlns:p14="http://schemas.microsoft.com/office/powerpoint/2010/main" val="2757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Plotting Flashes onto a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82" y="1338147"/>
            <a:ext cx="8430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run: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lgtplt-cfwnd-remap.exe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file will be called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gmeta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this file to postscript: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ctrans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$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ncdir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graphc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ps.portmax.color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gmeta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file.ps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postscript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onvert file.ps file.png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0325" r="5530" b="23740"/>
          <a:stretch/>
        </p:blipFill>
        <p:spPr>
          <a:xfrm>
            <a:off x="7225989" y="2886941"/>
            <a:ext cx="4458549" cy="38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Adding a wind vector onto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82" y="1338147"/>
            <a:ext cx="114057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run: Alter following lines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 !wind flag (0=none;1=shear vector;2=overlay all winds)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/home11/staff/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/flash/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pltxy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/data/shear.dat0   !wind file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010914/1200                            !time to plot winds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                       !Convert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                                            !staff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0000" r="5319" b="26504"/>
          <a:stretch/>
        </p:blipFill>
        <p:spPr>
          <a:xfrm>
            <a:off x="7079087" y="2530447"/>
            <a:ext cx="5006896" cy="41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Adding recon winds onto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71" y="1338147"/>
            <a:ext cx="115652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run: Alter following lines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!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RECON DATA PLT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rec01g-2min-9140810_0910-cmp-bt8z.fil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.007,1500                                !size/thick of recon data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                     !convert from m/s to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                                         !min staff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                      !label move flag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20487" r="5531" b="25854"/>
          <a:stretch/>
        </p:blipFill>
        <p:spPr>
          <a:xfrm>
            <a:off x="6779941" y="2341865"/>
            <a:ext cx="5227982" cy="43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51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Self Practice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7630" y="1010882"/>
            <a:ext cx="112738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lgtplt-cfwnd-remap.run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plot with the following parameters: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flashes in hourly bins from 17-20UTC on July 12 2003.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each hour of  flash data a different 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 center =24.51N 90.88W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range rings every 50km out to 150km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shear data at 18UTC  using file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shear-03c.dat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 recon wind data from file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recon-03c.dat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flash file: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0307_1.dff-gt15kA.asc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size of hurricane symbol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ncrease size of recon winds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+/- flash symbols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map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07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 Result  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2114" r="4688" b="24716"/>
          <a:stretch/>
        </p:blipFill>
        <p:spPr>
          <a:xfrm>
            <a:off x="2653990" y="1238711"/>
            <a:ext cx="6746488" cy="52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39" t="19832" r="20435" b="2090"/>
          <a:stretch/>
        </p:blipFill>
        <p:spPr>
          <a:xfrm>
            <a:off x="225287" y="3064975"/>
            <a:ext cx="4938328" cy="3193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287" y="1279871"/>
            <a:ext cx="11860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 magnetic direction finders and time-of-arrival measurements to detect lightning strokes.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Strokes are detected by several sensors and their position is triangulated.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 data can be converted to flashes using a  time/distance algorithm.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017" y="318052"/>
            <a:ext cx="1208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Network Description and Characteristics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5704" y="6258749"/>
            <a:ext cx="438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 Lightning Coverage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7217" y="3631096"/>
            <a:ext cx="5592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detect nearly all thunderstorm activity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Cloud-to-ground(CG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detection efficiency &gt; 95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Cloud-to-ground(CG) location accuracy 500m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Intercloud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(IC)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detection efficiency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&lt;50%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20million flashes detected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07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 Result   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71" y="1203892"/>
            <a:ext cx="637073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         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!# tiles 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idir,jdir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         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type/id(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=1,1)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!DEBUG FLAG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lgtplt.namlst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./color-lgt.dat                                           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latlon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labelling flag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.012,.015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,.02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,.015,.01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TITLE,LALOLAB,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HURRSYM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1000,3000,4000,3000,3000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!MAP,HSYM,RANGCIRC,TEXT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!USER DEFINED COLOR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0,0,2,0,0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!MAP,HSYM,RANGCRC,TXT color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,2000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+thick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(-,+,*,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x,o,filled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flsh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+thick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(-,+,*,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x,o,filled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!# signal stratification bins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-9999.,9999.,11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!min/mx signal strength +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!PROJ CHC(1=MERC,2=LC)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-93.0,-88.5,23.,26.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!MAP BOUNDS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wlon,elon,blat,ulat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24.51-90.88          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!storm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latlon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07/12/03 16-21z Claudette@ !Plot Title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                               !# of range circles from center,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                         !# of axes to plot  if &gt;0, list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3054" y="557561"/>
            <a:ext cx="276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*Things need to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*Extra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739" y="526880"/>
            <a:ext cx="105044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0,3000,3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!axis angle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north) thickness+COLOR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90,3000,3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!axis angle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north) thickness+COLOR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90,0,3000,2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ticinc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ccw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N),+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type(0=no,1=in,2=out,3=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./0307_1.dff-gt15kA.asc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                   !file source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0=nldn,1=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vaisala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longrange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!NUMBER OF SUBDIVISIONS IN DESIRED TIME RANGE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030712/163000,030712/172959,05,05  !1ST,LAST TIME IN SUBRNGE + +/- FLSH COLS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030712/173000,030712/182959,07,07  !1ST,LAST TIME IN SUBRNGE + +/- FLSH COLS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030712/183000,030712/192959,08,08  !1ST,LAST TIME IN SUBRNGE + +/- FLSH COLS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030712/193000,030712/202959,10,10  !1ST,LAST TIME IN SUBRNGE + +/- FLSH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COLS</a:t>
            </a: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739" y="3013602"/>
            <a:ext cx="105044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                    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flag (0=none;1=shear vector;2=overlay all winds)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shear-03c.dat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030712/1800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to plot winds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!Convert to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(data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!staff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999,999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!additional storm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(999,999=omit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!plot additional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symbols()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home11/staff/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/flash/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pltxy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/data/lgt-addtxt-rel08.dat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                         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!PLOT RECON DATA </a:t>
            </a: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 </a:t>
            </a:r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FLG(1=WND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recon-03c.dat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.007,1500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!size/thick of recon data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!convert from m/s 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(t/f)</a:t>
            </a:r>
          </a:p>
          <a:p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                                        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!min staff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      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!label move flag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                                  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flash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</a:t>
            </a:r>
          </a:p>
        </p:txBody>
      </p:sp>
    </p:spTree>
    <p:extLst>
      <p:ext uri="{BB962C8B-B14F-4D97-AF65-F5344CB8AC3E}">
        <p14:creationId xmlns:p14="http://schemas.microsoft.com/office/powerpoint/2010/main" val="29281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" y="365125"/>
            <a:ext cx="1171492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US Cloud-to-Ground Flash Density Map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2009-2017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3358" y="6109252"/>
            <a:ext cx="25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Vaisala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56" t="27431" r="20761" b="10793"/>
          <a:stretch/>
        </p:blipFill>
        <p:spPr>
          <a:xfrm>
            <a:off x="1974573" y="1518410"/>
            <a:ext cx="8531415" cy="4405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4573" y="5115339"/>
            <a:ext cx="3034749" cy="596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85" y="1179443"/>
            <a:ext cx="6701910" cy="473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6766" y="6135757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Holle</a:t>
            </a:r>
            <a:r>
              <a:rPr lang="en-US" dirty="0" smtClean="0"/>
              <a:t> and Cummins,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017" y="185530"/>
            <a:ext cx="11900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Annual Distribution of Lightning Activity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049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2" y="1818332"/>
            <a:ext cx="7142922" cy="435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14991" y="626827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NSSL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How do Flashes Occur?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4" y="3114261"/>
            <a:ext cx="4081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Lightning flashes occur when the charge separation within the cloud or between the cloud and the ground below reaches a critical threshold.</a:t>
            </a:r>
          </a:p>
        </p:txBody>
      </p:sp>
    </p:spTree>
    <p:extLst>
      <p:ext uri="{BB962C8B-B14F-4D97-AF65-F5344CB8AC3E}">
        <p14:creationId xmlns:p14="http://schemas.microsoft.com/office/powerpoint/2010/main" val="22573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30" t="12127" r="30652" b="50375"/>
          <a:stretch/>
        </p:blipFill>
        <p:spPr>
          <a:xfrm>
            <a:off x="815009" y="3087757"/>
            <a:ext cx="9733002" cy="3074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About the Data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51722"/>
            <a:ext cx="9197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receive monthly data files from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Vaisala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archived locally.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files must be preprocessed in order to be put into a usable form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file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ormat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 flash record contains 6 ASCII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Data Processing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8" y="1338469"/>
            <a:ext cx="105787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**Data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 must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run on Solaris Platform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following lines in your 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cshrc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login file: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setenv</a:t>
            </a:r>
            <a:r>
              <a:rPr lang="en-US" dirty="0">
                <a:solidFill>
                  <a:srgbClr val="FF0000"/>
                </a:solidFill>
              </a:rPr>
              <a:t> NLDNBIN /apps/</a:t>
            </a:r>
            <a:r>
              <a:rPr lang="en-US" dirty="0" err="1">
                <a:solidFill>
                  <a:srgbClr val="FF0000"/>
                </a:solidFill>
              </a:rPr>
              <a:t>sparc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nldn</a:t>
            </a:r>
            <a:r>
              <a:rPr lang="en-US" dirty="0">
                <a:solidFill>
                  <a:srgbClr val="FF0000"/>
                </a:solidFill>
              </a:rPr>
              <a:t>/bin</a:t>
            </a: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setenv</a:t>
            </a:r>
            <a:r>
              <a:rPr lang="en-US" dirty="0">
                <a:solidFill>
                  <a:srgbClr val="FF0000"/>
                </a:solidFill>
              </a:rPr>
              <a:t> NLDNGAI /apps/</a:t>
            </a:r>
            <a:r>
              <a:rPr lang="en-US" dirty="0" err="1">
                <a:solidFill>
                  <a:srgbClr val="FF0000"/>
                </a:solidFill>
              </a:rPr>
              <a:t>sparc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nldn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gai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setenv</a:t>
            </a:r>
            <a:r>
              <a:rPr lang="en-US" dirty="0">
                <a:solidFill>
                  <a:srgbClr val="FF0000"/>
                </a:solidFill>
              </a:rPr>
              <a:t> DATEMSK /</a:t>
            </a:r>
            <a:r>
              <a:rPr lang="en-US" dirty="0" err="1">
                <a:solidFill>
                  <a:srgbClr val="FF0000"/>
                </a:solidFill>
              </a:rPr>
              <a:t>usr</a:t>
            </a:r>
            <a:r>
              <a:rPr lang="en-US" dirty="0">
                <a:solidFill>
                  <a:srgbClr val="FF0000"/>
                </a:solidFill>
              </a:rPr>
              <a:t>/local/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datemsk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set path=($path $NLDNBIN  $NLDNGAI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For this tutorial please copy </a:t>
            </a:r>
            <a:r>
              <a:rPr lang="en-US" sz="2400" b="1" dirty="0"/>
              <a:t>files from 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jm13/</a:t>
            </a:r>
            <a:r>
              <a:rPr lang="en-US" sz="2400" b="1" dirty="0" err="1" smtClean="0">
                <a:solidFill>
                  <a:srgbClr val="FF0000"/>
                </a:solidFill>
              </a:rPr>
              <a:t>djv</a:t>
            </a:r>
            <a:r>
              <a:rPr lang="en-US" sz="2400" b="1" dirty="0" smtClean="0">
                <a:solidFill>
                  <a:srgbClr val="FF0000"/>
                </a:solidFill>
              </a:rPr>
              <a:t>/</a:t>
            </a:r>
            <a:r>
              <a:rPr lang="en-US" sz="2400" b="1" dirty="0" err="1" smtClean="0">
                <a:solidFill>
                  <a:srgbClr val="FF0000"/>
                </a:solidFill>
              </a:rPr>
              <a:t>jmdisks</a:t>
            </a:r>
            <a:r>
              <a:rPr lang="en-US" sz="2400" b="1" dirty="0" smtClean="0">
                <a:solidFill>
                  <a:srgbClr val="FF0000"/>
                </a:solidFill>
              </a:rPr>
              <a:t>/jm1/students/</a:t>
            </a:r>
            <a:r>
              <a:rPr lang="en-US" sz="2400" b="1" dirty="0" err="1" smtClean="0">
                <a:solidFill>
                  <a:srgbClr val="FF0000"/>
                </a:solidFill>
              </a:rPr>
              <a:t>sarah</a:t>
            </a:r>
            <a:r>
              <a:rPr lang="en-US" sz="2400" b="1" dirty="0" smtClean="0">
                <a:solidFill>
                  <a:srgbClr val="FF0000"/>
                </a:solidFill>
              </a:rPr>
              <a:t>/flash  </a:t>
            </a:r>
            <a:r>
              <a:rPr lang="en-US" sz="2400" b="1" dirty="0" smtClean="0"/>
              <a:t>into your work </a:t>
            </a:r>
            <a:r>
              <a:rPr lang="en-US" sz="2400" b="1" dirty="0" err="1" smtClean="0"/>
              <a:t>dir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0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71" y="265043"/>
            <a:ext cx="1196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Data Processing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835" y="1671404"/>
            <a:ext cx="108535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 UNIX script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NLDN-flash_process.sc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convert a raw input file in DF format into ASCII flash records.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SAMPLE OUTPUT RECORD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05/31/13 20:07:37.247  36.8020  -96.2315   -78.1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01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date 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RNSS multiplicity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script can be edited where user changes input parameters or run in interactive mode where user in prompted for input.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1993</Words>
  <Application>Microsoft Office PowerPoint</Application>
  <PresentationFormat>Widescreen</PresentationFormat>
  <Paragraphs>281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NLDN Data Processing</vt:lpstr>
      <vt:lpstr>History</vt:lpstr>
      <vt:lpstr>PowerPoint Presentation</vt:lpstr>
      <vt:lpstr>US Cloud-to-Ground Flash Density Map  2009-2017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Practice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XSEDE notes</dc:title>
  <dc:creator>Vollaro, David</dc:creator>
  <cp:lastModifiedBy>Vollaro, David</cp:lastModifiedBy>
  <cp:revision>46</cp:revision>
  <dcterms:created xsi:type="dcterms:W3CDTF">2019-07-31T18:44:26Z</dcterms:created>
  <dcterms:modified xsi:type="dcterms:W3CDTF">2019-11-07T19:27:00Z</dcterms:modified>
</cp:coreProperties>
</file>