
<file path=[Content_Types].xml><?xml version="1.0" encoding="utf-8"?>
<Types xmlns="http://schemas.openxmlformats.org/package/2006/content-types">
  <Default Extension="xml" ContentType="application/xml"/>
  <Default Extension="jpeg" ContentType="image/jpeg"/>
  <Default Extension="tiff" ContentType="image/tiff"/>
  <Default Extension="emf" ContentType="image/x-emf"/>
  <Default Extension="mp4" ContentType="video/unknown"/>
  <Default Extension="rels" ContentType="application/vnd.openxmlformats-package.relationships+xml"/>
  <Default Extension="gif" ContentType="image/gif"/>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6"/>
  </p:notesMasterIdLst>
  <p:sldIdLst>
    <p:sldId id="257" r:id="rId2"/>
    <p:sldId id="436" r:id="rId3"/>
    <p:sldId id="433" r:id="rId4"/>
    <p:sldId id="345" r:id="rId5"/>
    <p:sldId id="464" r:id="rId6"/>
    <p:sldId id="463" r:id="rId7"/>
    <p:sldId id="465" r:id="rId8"/>
    <p:sldId id="444" r:id="rId9"/>
    <p:sldId id="415" r:id="rId10"/>
    <p:sldId id="416" r:id="rId11"/>
    <p:sldId id="369" r:id="rId12"/>
    <p:sldId id="446" r:id="rId13"/>
    <p:sldId id="434" r:id="rId14"/>
    <p:sldId id="443" r:id="rId15"/>
    <p:sldId id="441" r:id="rId16"/>
    <p:sldId id="447" r:id="rId17"/>
    <p:sldId id="405" r:id="rId18"/>
    <p:sldId id="395" r:id="rId19"/>
    <p:sldId id="403" r:id="rId20"/>
    <p:sldId id="404" r:id="rId21"/>
    <p:sldId id="398" r:id="rId22"/>
    <p:sldId id="394" r:id="rId23"/>
    <p:sldId id="399" r:id="rId24"/>
    <p:sldId id="449" r:id="rId25"/>
    <p:sldId id="448" r:id="rId26"/>
    <p:sldId id="400" r:id="rId27"/>
    <p:sldId id="451" r:id="rId28"/>
    <p:sldId id="406" r:id="rId29"/>
    <p:sldId id="382" r:id="rId30"/>
    <p:sldId id="370" r:id="rId31"/>
    <p:sldId id="376" r:id="rId32"/>
    <p:sldId id="454" r:id="rId33"/>
    <p:sldId id="455" r:id="rId34"/>
    <p:sldId id="378" r:id="rId35"/>
    <p:sldId id="379" r:id="rId36"/>
    <p:sldId id="380" r:id="rId37"/>
    <p:sldId id="384" r:id="rId38"/>
    <p:sldId id="377" r:id="rId39"/>
    <p:sldId id="383" r:id="rId40"/>
    <p:sldId id="381" r:id="rId41"/>
    <p:sldId id="391" r:id="rId42"/>
    <p:sldId id="348" r:id="rId43"/>
    <p:sldId id="288" r:id="rId44"/>
    <p:sldId id="290" r:id="rId45"/>
    <p:sldId id="450" r:id="rId46"/>
    <p:sldId id="430" r:id="rId47"/>
    <p:sldId id="429" r:id="rId48"/>
    <p:sldId id="428" r:id="rId49"/>
    <p:sldId id="344" r:id="rId50"/>
    <p:sldId id="330" r:id="rId51"/>
    <p:sldId id="332" r:id="rId52"/>
    <p:sldId id="333" r:id="rId53"/>
    <p:sldId id="393" r:id="rId54"/>
    <p:sldId id="414" r:id="rId5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p:scale>
          <a:sx n="81" d="100"/>
          <a:sy n="81" d="100"/>
        </p:scale>
        <p:origin x="-3304" y="-2008"/>
      </p:cViewPr>
      <p:guideLst>
        <p:guide orient="horz" pos="2160"/>
        <p:guide pos="2880"/>
      </p:guideLst>
    </p:cSldViewPr>
  </p:slideViewPr>
  <p:notesTextViewPr>
    <p:cViewPr>
      <p:scale>
        <a:sx n="100" d="100"/>
        <a:sy n="100" d="100"/>
      </p:scale>
      <p:origin x="0" y="0"/>
    </p:cViewPr>
  </p:notesTextViewPr>
  <p:sorterViewPr>
    <p:cViewPr>
      <p:scale>
        <a:sx n="55" d="100"/>
        <a:sy n="55"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notesMaster" Target="notesMasters/notesMaster1.xml"/><Relationship Id="rId57" Type="http://schemas.openxmlformats.org/officeDocument/2006/relationships/printerSettings" Target="printerSettings/printerSettings1.bin"/><Relationship Id="rId58" Type="http://schemas.openxmlformats.org/officeDocument/2006/relationships/presProps" Target="presProps.xml"/><Relationship Id="rId59" Type="http://schemas.openxmlformats.org/officeDocument/2006/relationships/viewProps" Target="viewProp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theme" Target="theme/theme1.xml"/><Relationship Id="rId61"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37E2619-4B0D-E14F-89E1-A0CFDA008EAC}" type="datetimeFigureOut">
              <a:rPr lang="en-US" smtClean="0"/>
              <a:t>02/02/2017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8FFBE8F-8FC6-9943-8B08-0B61CBBA1BE2}" type="slidenum">
              <a:rPr lang="en-US" smtClean="0"/>
              <a:t>‹#›</a:t>
            </a:fld>
            <a:endParaRPr lang="en-US"/>
          </a:p>
        </p:txBody>
      </p:sp>
    </p:spTree>
    <p:extLst>
      <p:ext uri="{BB962C8B-B14F-4D97-AF65-F5344CB8AC3E}">
        <p14:creationId xmlns:p14="http://schemas.microsoft.com/office/powerpoint/2010/main" val="294880463"/>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8FFBE8F-8FC6-9943-8B08-0B61CBBA1BE2}" type="slidenum">
              <a:rPr lang="en-US" smtClean="0"/>
              <a:t>47</a:t>
            </a:fld>
            <a:endParaRPr lang="en-US"/>
          </a:p>
        </p:txBody>
      </p:sp>
    </p:spTree>
    <p:extLst>
      <p:ext uri="{BB962C8B-B14F-4D97-AF65-F5344CB8AC3E}">
        <p14:creationId xmlns:p14="http://schemas.microsoft.com/office/powerpoint/2010/main" val="33134451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DD9A095-84EF-AE4A-B4B3-5AF83D5BC846}" type="datetimeFigureOut">
              <a:rPr lang="en-US" smtClean="0"/>
              <a:t>02/02/2017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166D7C9-5B83-9442-9223-6A83C35C8F59}" type="slidenum">
              <a:rPr lang="en-US" smtClean="0"/>
              <a:t>‹#›</a:t>
            </a:fld>
            <a:endParaRPr lang="en-US"/>
          </a:p>
        </p:txBody>
      </p:sp>
    </p:spTree>
    <p:extLst>
      <p:ext uri="{BB962C8B-B14F-4D97-AF65-F5344CB8AC3E}">
        <p14:creationId xmlns:p14="http://schemas.microsoft.com/office/powerpoint/2010/main" val="38247045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DD9A095-84EF-AE4A-B4B3-5AF83D5BC846}" type="datetimeFigureOut">
              <a:rPr lang="en-US" smtClean="0"/>
              <a:t>02/02/2017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166D7C9-5B83-9442-9223-6A83C35C8F59}" type="slidenum">
              <a:rPr lang="en-US" smtClean="0"/>
              <a:t>‹#›</a:t>
            </a:fld>
            <a:endParaRPr lang="en-US"/>
          </a:p>
        </p:txBody>
      </p:sp>
    </p:spTree>
    <p:extLst>
      <p:ext uri="{BB962C8B-B14F-4D97-AF65-F5344CB8AC3E}">
        <p14:creationId xmlns:p14="http://schemas.microsoft.com/office/powerpoint/2010/main" val="27852006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DD9A095-84EF-AE4A-B4B3-5AF83D5BC846}" type="datetimeFigureOut">
              <a:rPr lang="en-US" smtClean="0"/>
              <a:t>02/02/2017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166D7C9-5B83-9442-9223-6A83C35C8F59}" type="slidenum">
              <a:rPr lang="en-US" smtClean="0"/>
              <a:t>‹#›</a:t>
            </a:fld>
            <a:endParaRPr lang="en-US"/>
          </a:p>
        </p:txBody>
      </p:sp>
    </p:spTree>
    <p:extLst>
      <p:ext uri="{BB962C8B-B14F-4D97-AF65-F5344CB8AC3E}">
        <p14:creationId xmlns:p14="http://schemas.microsoft.com/office/powerpoint/2010/main" val="1645342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DD9A095-84EF-AE4A-B4B3-5AF83D5BC846}" type="datetimeFigureOut">
              <a:rPr lang="en-US" smtClean="0"/>
              <a:t>02/02/2017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166D7C9-5B83-9442-9223-6A83C35C8F59}" type="slidenum">
              <a:rPr lang="en-US" smtClean="0"/>
              <a:t>‹#›</a:t>
            </a:fld>
            <a:endParaRPr lang="en-US"/>
          </a:p>
        </p:txBody>
      </p:sp>
    </p:spTree>
    <p:extLst>
      <p:ext uri="{BB962C8B-B14F-4D97-AF65-F5344CB8AC3E}">
        <p14:creationId xmlns:p14="http://schemas.microsoft.com/office/powerpoint/2010/main" val="41224547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DD9A095-84EF-AE4A-B4B3-5AF83D5BC846}" type="datetimeFigureOut">
              <a:rPr lang="en-US" smtClean="0"/>
              <a:t>02/02/2017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166D7C9-5B83-9442-9223-6A83C35C8F59}" type="slidenum">
              <a:rPr lang="en-US" smtClean="0"/>
              <a:t>‹#›</a:t>
            </a:fld>
            <a:endParaRPr lang="en-US"/>
          </a:p>
        </p:txBody>
      </p:sp>
    </p:spTree>
    <p:extLst>
      <p:ext uri="{BB962C8B-B14F-4D97-AF65-F5344CB8AC3E}">
        <p14:creationId xmlns:p14="http://schemas.microsoft.com/office/powerpoint/2010/main" val="33551970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DD9A095-84EF-AE4A-B4B3-5AF83D5BC846}" type="datetimeFigureOut">
              <a:rPr lang="en-US" smtClean="0"/>
              <a:t>02/02/2017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166D7C9-5B83-9442-9223-6A83C35C8F59}" type="slidenum">
              <a:rPr lang="en-US" smtClean="0"/>
              <a:t>‹#›</a:t>
            </a:fld>
            <a:endParaRPr lang="en-US"/>
          </a:p>
        </p:txBody>
      </p:sp>
    </p:spTree>
    <p:extLst>
      <p:ext uri="{BB962C8B-B14F-4D97-AF65-F5344CB8AC3E}">
        <p14:creationId xmlns:p14="http://schemas.microsoft.com/office/powerpoint/2010/main" val="35009922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DD9A095-84EF-AE4A-B4B3-5AF83D5BC846}" type="datetimeFigureOut">
              <a:rPr lang="en-US" smtClean="0"/>
              <a:t>02/02/2017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166D7C9-5B83-9442-9223-6A83C35C8F59}" type="slidenum">
              <a:rPr lang="en-US" smtClean="0"/>
              <a:t>‹#›</a:t>
            </a:fld>
            <a:endParaRPr lang="en-US"/>
          </a:p>
        </p:txBody>
      </p:sp>
    </p:spTree>
    <p:extLst>
      <p:ext uri="{BB962C8B-B14F-4D97-AF65-F5344CB8AC3E}">
        <p14:creationId xmlns:p14="http://schemas.microsoft.com/office/powerpoint/2010/main" val="34133660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DD9A095-84EF-AE4A-B4B3-5AF83D5BC846}" type="datetimeFigureOut">
              <a:rPr lang="en-US" smtClean="0"/>
              <a:t>02/02/2017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166D7C9-5B83-9442-9223-6A83C35C8F59}" type="slidenum">
              <a:rPr lang="en-US" smtClean="0"/>
              <a:t>‹#›</a:t>
            </a:fld>
            <a:endParaRPr lang="en-US"/>
          </a:p>
        </p:txBody>
      </p:sp>
    </p:spTree>
    <p:extLst>
      <p:ext uri="{BB962C8B-B14F-4D97-AF65-F5344CB8AC3E}">
        <p14:creationId xmlns:p14="http://schemas.microsoft.com/office/powerpoint/2010/main" val="24394664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DD9A095-84EF-AE4A-B4B3-5AF83D5BC846}" type="datetimeFigureOut">
              <a:rPr lang="en-US" smtClean="0"/>
              <a:t>02/02/2017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166D7C9-5B83-9442-9223-6A83C35C8F59}" type="slidenum">
              <a:rPr lang="en-US" smtClean="0"/>
              <a:t>‹#›</a:t>
            </a:fld>
            <a:endParaRPr lang="en-US"/>
          </a:p>
        </p:txBody>
      </p:sp>
    </p:spTree>
    <p:extLst>
      <p:ext uri="{BB962C8B-B14F-4D97-AF65-F5344CB8AC3E}">
        <p14:creationId xmlns:p14="http://schemas.microsoft.com/office/powerpoint/2010/main" val="33634817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DD9A095-84EF-AE4A-B4B3-5AF83D5BC846}" type="datetimeFigureOut">
              <a:rPr lang="en-US" smtClean="0"/>
              <a:t>02/02/2017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166D7C9-5B83-9442-9223-6A83C35C8F59}" type="slidenum">
              <a:rPr lang="en-US" smtClean="0"/>
              <a:t>‹#›</a:t>
            </a:fld>
            <a:endParaRPr lang="en-US"/>
          </a:p>
        </p:txBody>
      </p:sp>
    </p:spTree>
    <p:extLst>
      <p:ext uri="{BB962C8B-B14F-4D97-AF65-F5344CB8AC3E}">
        <p14:creationId xmlns:p14="http://schemas.microsoft.com/office/powerpoint/2010/main" val="14810149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DD9A095-84EF-AE4A-B4B3-5AF83D5BC846}" type="datetimeFigureOut">
              <a:rPr lang="en-US" smtClean="0"/>
              <a:t>02/02/2017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166D7C9-5B83-9442-9223-6A83C35C8F59}" type="slidenum">
              <a:rPr lang="en-US" smtClean="0"/>
              <a:t>‹#›</a:t>
            </a:fld>
            <a:endParaRPr lang="en-US"/>
          </a:p>
        </p:txBody>
      </p:sp>
    </p:spTree>
    <p:extLst>
      <p:ext uri="{BB962C8B-B14F-4D97-AF65-F5344CB8AC3E}">
        <p14:creationId xmlns:p14="http://schemas.microsoft.com/office/powerpoint/2010/main" val="2921810143"/>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DD9A095-84EF-AE4A-B4B3-5AF83D5BC846}" type="datetimeFigureOut">
              <a:rPr lang="en-US" smtClean="0"/>
              <a:t>02/02/2017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166D7C9-5B83-9442-9223-6A83C35C8F59}" type="slidenum">
              <a:rPr lang="en-US" smtClean="0"/>
              <a:t>‹#›</a:t>
            </a:fld>
            <a:endParaRPr lang="en-US"/>
          </a:p>
        </p:txBody>
      </p:sp>
    </p:spTree>
    <p:extLst>
      <p:ext uri="{BB962C8B-B14F-4D97-AF65-F5344CB8AC3E}">
        <p14:creationId xmlns:p14="http://schemas.microsoft.com/office/powerpoint/2010/main" val="88633442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gi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gi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gi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gi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4.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5.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6.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7.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8.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png"/></Relationships>
</file>

<file path=ppt/slides/_rels/slide27.xml.rels><?xml version="1.0" encoding="UTF-8" standalone="yes"?>
<Relationships xmlns="http://schemas.openxmlformats.org/package/2006/relationships"><Relationship Id="rId3" Type="http://schemas.openxmlformats.org/officeDocument/2006/relationships/image" Target="../media/image21.gif"/><Relationship Id="rId4" Type="http://schemas.openxmlformats.org/officeDocument/2006/relationships/image" Target="../media/image22.gif"/><Relationship Id="rId5" Type="http://schemas.openxmlformats.org/officeDocument/2006/relationships/image" Target="../media/image23.emf"/><Relationship Id="rId6" Type="http://schemas.openxmlformats.org/officeDocument/2006/relationships/image" Target="../media/image24.emf"/><Relationship Id="rId7" Type="http://schemas.openxmlformats.org/officeDocument/2006/relationships/image" Target="../media/image25.emf"/><Relationship Id="rId1" Type="http://schemas.openxmlformats.org/officeDocument/2006/relationships/slideLayout" Target="../slideLayouts/slideLayout2.xml"/><Relationship Id="rId2" Type="http://schemas.openxmlformats.org/officeDocument/2006/relationships/image" Target="../media/image20.gif"/></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28.png"/><Relationship Id="rId1" Type="http://schemas.openxmlformats.org/officeDocument/2006/relationships/slideLayout" Target="../slideLayouts/slideLayout7.xml"/><Relationship Id="rId2" Type="http://schemas.openxmlformats.org/officeDocument/2006/relationships/image" Target="../media/image26.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9.gif"/></Relationships>
</file>

<file path=ppt/slides/_rels/slide32.xml.rels><?xml version="1.0" encoding="UTF-8" standalone="yes"?>
<Relationships xmlns="http://schemas.openxmlformats.org/package/2006/relationships"><Relationship Id="rId3" Type="http://schemas.openxmlformats.org/officeDocument/2006/relationships/image" Target="../media/image31.jpeg"/><Relationship Id="rId4" Type="http://schemas.microsoft.com/office/2007/relationships/hdphoto" Target="../media/hdphoto1.wdp"/><Relationship Id="rId5" Type="http://schemas.microsoft.com/office/2007/relationships/hdphoto" Target="../media/hdphoto2.wdp"/><Relationship Id="rId1" Type="http://schemas.openxmlformats.org/officeDocument/2006/relationships/slideLayout" Target="../slideLayouts/slideLayout1.xml"/><Relationship Id="rId2" Type="http://schemas.openxmlformats.org/officeDocument/2006/relationships/image" Target="../media/image30.gif"/></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image" Target="../media/image32.png"/><Relationship Id="rId5" Type="http://schemas.openxmlformats.org/officeDocument/2006/relationships/image" Target="../media/image31.jpeg"/><Relationship Id="rId6" Type="http://schemas.microsoft.com/office/2007/relationships/hdphoto" Target="../media/hdphoto1.wdp"/><Relationship Id="rId7" Type="http://schemas.microsoft.com/office/2007/relationships/hdphoto" Target="../media/hdphoto2.wdp"/><Relationship Id="rId1" Type="http://schemas.microsoft.com/office/2007/relationships/media" Target="../media/media1.mp4"/><Relationship Id="rId2" Type="http://schemas.openxmlformats.org/officeDocument/2006/relationships/video" Target="../media/media1.mp4"/></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3.gif"/></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4.gif"/></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5.gif"/></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6.gif"/></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7.gif"/></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8.gi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9.png"/><Relationship Id="rId3" Type="http://schemas.openxmlformats.org/officeDocument/2006/relationships/image" Target="../media/image40.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1.png"/><Relationship Id="rId3" Type="http://schemas.openxmlformats.org/officeDocument/2006/relationships/image" Target="../media/image42.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3.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xml"/><Relationship Id="rId3" Type="http://schemas.openxmlformats.org/officeDocument/2006/relationships/image" Target="../media/image44.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5.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tiff"/></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6.gif"/></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7.gif"/></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8.gif"/></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tif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emf"/><Relationship Id="rId3" Type="http://schemas.openxmlformats.org/officeDocument/2006/relationships/image" Target="../media/image4.em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235857" y="578711"/>
            <a:ext cx="8672286" cy="1470025"/>
          </a:xfrm>
        </p:spPr>
        <p:txBody>
          <a:bodyPr>
            <a:noAutofit/>
          </a:bodyPr>
          <a:lstStyle/>
          <a:p>
            <a:r>
              <a:rPr lang="en-US" sz="3600" b="1" dirty="0" smtClean="0">
                <a:solidFill>
                  <a:srgbClr val="FF0000"/>
                </a:solidFill>
              </a:rPr>
              <a:t>Confessions of an Accidental Meteorologist: Meteorology Then, Now, and ???</a:t>
            </a:r>
            <a:endParaRPr lang="en-US" sz="3600" b="1" dirty="0">
              <a:solidFill>
                <a:srgbClr val="FF0000"/>
              </a:solidFill>
            </a:endParaRPr>
          </a:p>
        </p:txBody>
      </p:sp>
      <p:sp>
        <p:nvSpPr>
          <p:cNvPr id="2" name="Subtitle 1"/>
          <p:cNvSpPr>
            <a:spLocks noGrp="1"/>
          </p:cNvSpPr>
          <p:nvPr>
            <p:ph type="subTitle" idx="1"/>
          </p:nvPr>
        </p:nvSpPr>
        <p:spPr>
          <a:xfrm>
            <a:off x="1405467" y="3053522"/>
            <a:ext cx="6400800" cy="1752600"/>
          </a:xfrm>
        </p:spPr>
        <p:txBody>
          <a:bodyPr>
            <a:normAutofit fontScale="85000" lnSpcReduction="20000"/>
          </a:bodyPr>
          <a:lstStyle/>
          <a:p>
            <a:r>
              <a:rPr lang="en-US" sz="2600" b="1" dirty="0" smtClean="0">
                <a:solidFill>
                  <a:schemeClr val="tx1"/>
                </a:solidFill>
              </a:rPr>
              <a:t>97</a:t>
            </a:r>
            <a:r>
              <a:rPr lang="en-US" sz="2600" b="1" baseline="30000" dirty="0" smtClean="0">
                <a:solidFill>
                  <a:schemeClr val="tx1"/>
                </a:solidFill>
              </a:rPr>
              <a:t>th</a:t>
            </a:r>
            <a:r>
              <a:rPr lang="en-US" sz="2600" b="1" dirty="0" smtClean="0">
                <a:solidFill>
                  <a:schemeClr val="tx1"/>
                </a:solidFill>
              </a:rPr>
              <a:t> American Meteorological Society Annual Meeting</a:t>
            </a:r>
          </a:p>
          <a:p>
            <a:r>
              <a:rPr lang="en-US" sz="2600" b="1" dirty="0" smtClean="0">
                <a:solidFill>
                  <a:schemeClr val="tx1"/>
                </a:solidFill>
              </a:rPr>
              <a:t>Bosart Symposium</a:t>
            </a:r>
          </a:p>
          <a:p>
            <a:r>
              <a:rPr lang="en-US" sz="2600" b="1" dirty="0" smtClean="0">
                <a:solidFill>
                  <a:schemeClr val="tx1"/>
                </a:solidFill>
              </a:rPr>
              <a:t>Thursday 26 January 2017</a:t>
            </a:r>
          </a:p>
          <a:p>
            <a:r>
              <a:rPr lang="en-US" sz="2600" b="1" dirty="0" smtClean="0">
                <a:solidFill>
                  <a:schemeClr val="tx1"/>
                </a:solidFill>
              </a:rPr>
              <a:t>Seattle, Washington</a:t>
            </a:r>
          </a:p>
          <a:p>
            <a:endParaRPr lang="en-US" sz="2000" dirty="0" smtClean="0"/>
          </a:p>
          <a:p>
            <a:endParaRPr lang="en-US" sz="2000" dirty="0"/>
          </a:p>
        </p:txBody>
      </p:sp>
      <p:sp>
        <p:nvSpPr>
          <p:cNvPr id="3" name="TextBox 2"/>
          <p:cNvSpPr txBox="1"/>
          <p:nvPr/>
        </p:nvSpPr>
        <p:spPr>
          <a:xfrm>
            <a:off x="235857" y="2222525"/>
            <a:ext cx="8672286" cy="830997"/>
          </a:xfrm>
          <a:prstGeom prst="rect">
            <a:avLst/>
          </a:prstGeom>
          <a:noFill/>
        </p:spPr>
        <p:txBody>
          <a:bodyPr wrap="square" rtlCol="0">
            <a:spAutoFit/>
          </a:bodyPr>
          <a:lstStyle/>
          <a:p>
            <a:pPr algn="ctr"/>
            <a:r>
              <a:rPr lang="en-US" sz="3200" b="1" dirty="0" smtClean="0">
                <a:solidFill>
                  <a:srgbClr val="0000FF"/>
                </a:solidFill>
              </a:rPr>
              <a:t>Lance F. Bosart</a:t>
            </a:r>
          </a:p>
          <a:p>
            <a:pPr algn="ctr"/>
            <a:endParaRPr lang="en-US" sz="1600" b="1" dirty="0" smtClean="0">
              <a:solidFill>
                <a:srgbClr val="0000FF"/>
              </a:solidFill>
            </a:endParaRPr>
          </a:p>
        </p:txBody>
      </p:sp>
      <p:sp>
        <p:nvSpPr>
          <p:cNvPr id="7" name="TextBox 6"/>
          <p:cNvSpPr txBox="1"/>
          <p:nvPr/>
        </p:nvSpPr>
        <p:spPr>
          <a:xfrm>
            <a:off x="355600" y="4878579"/>
            <a:ext cx="8415867" cy="646331"/>
          </a:xfrm>
          <a:prstGeom prst="rect">
            <a:avLst/>
          </a:prstGeom>
          <a:noFill/>
        </p:spPr>
        <p:txBody>
          <a:bodyPr wrap="square" rtlCol="0">
            <a:spAutoFit/>
          </a:bodyPr>
          <a:lstStyle/>
          <a:p>
            <a:pPr algn="ctr"/>
            <a:r>
              <a:rPr lang="en-US" b="1" dirty="0" smtClean="0"/>
              <a:t>Grateful for Decades of Support from NSF, NOAA, NASA, ONR, COMET, and UAlbany</a:t>
            </a:r>
          </a:p>
          <a:p>
            <a:pPr algn="ctr"/>
            <a:r>
              <a:rPr lang="en-US" b="1" dirty="0" smtClean="0"/>
              <a:t>Grateful for my seniors who looked out for me when I was younger and dumber</a:t>
            </a:r>
            <a:endParaRPr lang="en-US" b="1" dirty="0"/>
          </a:p>
        </p:txBody>
      </p:sp>
    </p:spTree>
    <p:extLst>
      <p:ext uri="{BB962C8B-B14F-4D97-AF65-F5344CB8AC3E}">
        <p14:creationId xmlns:p14="http://schemas.microsoft.com/office/powerpoint/2010/main" val="4050596351"/>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sser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8875059" cy="6858000"/>
          </a:xfrm>
          <a:prstGeom prst="rect">
            <a:avLst/>
          </a:prstGeom>
        </p:spPr>
      </p:pic>
    </p:spTree>
    <p:extLst>
      <p:ext uri="{BB962C8B-B14F-4D97-AF65-F5344CB8AC3E}">
        <p14:creationId xmlns:p14="http://schemas.microsoft.com/office/powerpoint/2010/main" val="2979538289"/>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201612month.rev.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0985" y="0"/>
            <a:ext cx="7371067" cy="6858000"/>
          </a:xfrm>
          <a:prstGeom prst="rect">
            <a:avLst/>
          </a:prstGeom>
        </p:spPr>
      </p:pic>
      <p:sp>
        <p:nvSpPr>
          <p:cNvPr id="6" name="TextBox 5"/>
          <p:cNvSpPr txBox="1"/>
          <p:nvPr/>
        </p:nvSpPr>
        <p:spPr>
          <a:xfrm>
            <a:off x="0" y="875628"/>
            <a:ext cx="1783256" cy="830997"/>
          </a:xfrm>
          <a:prstGeom prst="rect">
            <a:avLst/>
          </a:prstGeom>
          <a:noFill/>
        </p:spPr>
        <p:txBody>
          <a:bodyPr wrap="square" rtlCol="0">
            <a:spAutoFit/>
          </a:bodyPr>
          <a:lstStyle/>
          <a:p>
            <a:pPr algn="ctr"/>
            <a:r>
              <a:rPr lang="en-US" sz="1600" b="1" dirty="0" smtClean="0">
                <a:solidFill>
                  <a:srgbClr val="FF0000"/>
                </a:solidFill>
              </a:rPr>
              <a:t>CPC Outlook</a:t>
            </a:r>
          </a:p>
          <a:p>
            <a:pPr algn="ctr"/>
            <a:r>
              <a:rPr lang="en-US" sz="1600" b="1" dirty="0" smtClean="0">
                <a:solidFill>
                  <a:srgbClr val="FF0000"/>
                </a:solidFill>
              </a:rPr>
              <a:t>Top: 31 Dec 2016</a:t>
            </a:r>
          </a:p>
          <a:p>
            <a:pPr algn="ctr"/>
            <a:r>
              <a:rPr lang="en-US" sz="1600" b="1" dirty="0" smtClean="0">
                <a:solidFill>
                  <a:srgbClr val="FF0000"/>
                </a:solidFill>
              </a:rPr>
              <a:t>Bot: 15 Dec 2016</a:t>
            </a:r>
            <a:endParaRPr lang="en-US" sz="1600" b="1" dirty="0">
              <a:solidFill>
                <a:srgbClr val="FF0000"/>
              </a:solidFill>
            </a:endParaRPr>
          </a:p>
        </p:txBody>
      </p:sp>
    </p:spTree>
    <p:extLst>
      <p:ext uri="{BB962C8B-B14F-4D97-AF65-F5344CB8AC3E}">
        <p14:creationId xmlns:p14="http://schemas.microsoft.com/office/powerpoint/2010/main" val="32775495"/>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21605" y="274638"/>
            <a:ext cx="8917679" cy="1143000"/>
          </a:xfrm>
        </p:spPr>
        <p:txBody>
          <a:bodyPr>
            <a:noAutofit/>
          </a:bodyPr>
          <a:lstStyle/>
          <a:p>
            <a:r>
              <a:rPr lang="en-US" sz="3600" b="1" dirty="0">
                <a:solidFill>
                  <a:srgbClr val="FF0000"/>
                </a:solidFill>
              </a:rPr>
              <a:t>North Pacific Loops for 31 Dec–15 Jan </a:t>
            </a:r>
            <a:r>
              <a:rPr lang="en-US" sz="3600" b="1" dirty="0" smtClean="0">
                <a:solidFill>
                  <a:srgbClr val="FF0000"/>
                </a:solidFill>
              </a:rPr>
              <a:t>2017 </a:t>
            </a:r>
            <a:endParaRPr lang="en-US" sz="3600" dirty="0"/>
          </a:p>
        </p:txBody>
      </p:sp>
      <p:sp>
        <p:nvSpPr>
          <p:cNvPr id="5" name="Content Placeholder 4"/>
          <p:cNvSpPr>
            <a:spLocks noGrp="1"/>
          </p:cNvSpPr>
          <p:nvPr>
            <p:ph idx="1"/>
          </p:nvPr>
        </p:nvSpPr>
        <p:spPr/>
        <p:txBody>
          <a:bodyPr>
            <a:normAutofit/>
          </a:bodyPr>
          <a:lstStyle/>
          <a:p>
            <a:r>
              <a:rPr lang="en-US" sz="2400" b="1" dirty="0">
                <a:solidFill>
                  <a:srgbClr val="000000"/>
                </a:solidFill>
              </a:rPr>
              <a:t>Dynamic </a:t>
            </a:r>
            <a:r>
              <a:rPr lang="en-US" sz="2400" b="1" dirty="0" err="1" smtClean="0">
                <a:solidFill>
                  <a:srgbClr val="000000"/>
                </a:solidFill>
              </a:rPr>
              <a:t>tropopause</a:t>
            </a:r>
            <a:r>
              <a:rPr lang="en-US" sz="2400" b="1" dirty="0" smtClean="0">
                <a:solidFill>
                  <a:srgbClr val="000000"/>
                </a:solidFill>
              </a:rPr>
              <a:t> </a:t>
            </a:r>
            <a:r>
              <a:rPr lang="en-US" sz="2400" b="1" dirty="0">
                <a:solidFill>
                  <a:srgbClr val="000000"/>
                </a:solidFill>
              </a:rPr>
              <a:t>(DT) </a:t>
            </a:r>
            <a:r>
              <a:rPr lang="en-US" sz="2400" b="1" dirty="0" smtClean="0">
                <a:solidFill>
                  <a:srgbClr val="000000"/>
                </a:solidFill>
              </a:rPr>
              <a:t>potential temperature </a:t>
            </a:r>
            <a:r>
              <a:rPr lang="en-US" sz="2400" b="1" dirty="0">
                <a:solidFill>
                  <a:srgbClr val="000000"/>
                </a:solidFill>
              </a:rPr>
              <a:t>and </a:t>
            </a:r>
            <a:r>
              <a:rPr lang="en-US" sz="2400" b="1" dirty="0" smtClean="0">
                <a:solidFill>
                  <a:srgbClr val="000000"/>
                </a:solidFill>
              </a:rPr>
              <a:t>winds</a:t>
            </a:r>
            <a:r>
              <a:rPr lang="en-US" sz="2400" b="1" dirty="0">
                <a:solidFill>
                  <a:srgbClr val="000000"/>
                </a:solidFill>
              </a:rPr>
              <a:t>, and 925–850-hPa </a:t>
            </a:r>
            <a:r>
              <a:rPr lang="en-US" sz="2400" b="1" dirty="0" smtClean="0">
                <a:solidFill>
                  <a:srgbClr val="000000"/>
                </a:solidFill>
              </a:rPr>
              <a:t>layer</a:t>
            </a:r>
            <a:r>
              <a:rPr lang="en-US" sz="2400" b="1" dirty="0">
                <a:solidFill>
                  <a:srgbClr val="000000"/>
                </a:solidFill>
              </a:rPr>
              <a:t>-mean </a:t>
            </a:r>
            <a:r>
              <a:rPr lang="en-US" sz="2400" b="1" dirty="0" smtClean="0">
                <a:solidFill>
                  <a:srgbClr val="000000"/>
                </a:solidFill>
              </a:rPr>
              <a:t>relative </a:t>
            </a:r>
            <a:r>
              <a:rPr lang="en-US" sz="2400" b="1" dirty="0" err="1" smtClean="0">
                <a:solidFill>
                  <a:srgbClr val="000000"/>
                </a:solidFill>
              </a:rPr>
              <a:t>vorticity</a:t>
            </a:r>
            <a:endParaRPr lang="en-US" sz="2400" b="1" dirty="0" smtClean="0">
              <a:solidFill>
                <a:srgbClr val="000000"/>
              </a:solidFill>
            </a:endParaRPr>
          </a:p>
          <a:p>
            <a:endParaRPr lang="en-US" sz="2400" b="1" dirty="0" smtClean="0">
              <a:solidFill>
                <a:srgbClr val="000000"/>
              </a:solidFill>
            </a:endParaRPr>
          </a:p>
          <a:p>
            <a:r>
              <a:rPr lang="en-US" sz="2400" b="1" dirty="0">
                <a:solidFill>
                  <a:srgbClr val="000000"/>
                </a:solidFill>
              </a:rPr>
              <a:t>500-hPa </a:t>
            </a:r>
            <a:r>
              <a:rPr lang="en-US" sz="2400" b="1" dirty="0" err="1" smtClean="0">
                <a:solidFill>
                  <a:srgbClr val="000000"/>
                </a:solidFill>
              </a:rPr>
              <a:t>geopotential</a:t>
            </a:r>
            <a:r>
              <a:rPr lang="en-US" sz="2400" b="1" dirty="0" smtClean="0">
                <a:solidFill>
                  <a:srgbClr val="000000"/>
                </a:solidFill>
              </a:rPr>
              <a:t> heights</a:t>
            </a:r>
            <a:r>
              <a:rPr lang="en-US" sz="2400" b="1" dirty="0">
                <a:solidFill>
                  <a:srgbClr val="000000"/>
                </a:solidFill>
              </a:rPr>
              <a:t>, </a:t>
            </a:r>
            <a:r>
              <a:rPr lang="en-US" sz="2400" b="1" dirty="0" smtClean="0">
                <a:solidFill>
                  <a:srgbClr val="000000"/>
                </a:solidFill>
              </a:rPr>
              <a:t>relative </a:t>
            </a:r>
            <a:r>
              <a:rPr lang="en-US" sz="2400" b="1" dirty="0" err="1" smtClean="0">
                <a:solidFill>
                  <a:srgbClr val="000000"/>
                </a:solidFill>
              </a:rPr>
              <a:t>vorticity</a:t>
            </a:r>
            <a:r>
              <a:rPr lang="en-US" sz="2400" b="1" dirty="0">
                <a:solidFill>
                  <a:srgbClr val="000000"/>
                </a:solidFill>
              </a:rPr>
              <a:t>, winds, and </a:t>
            </a:r>
            <a:r>
              <a:rPr lang="en-US" sz="2400" b="1" dirty="0" smtClean="0">
                <a:solidFill>
                  <a:srgbClr val="000000"/>
                </a:solidFill>
              </a:rPr>
              <a:t>vertical motion (ascent only)</a:t>
            </a:r>
          </a:p>
          <a:p>
            <a:endParaRPr lang="en-US" sz="2400" b="1" dirty="0" smtClean="0">
              <a:solidFill>
                <a:srgbClr val="000000"/>
              </a:solidFill>
            </a:endParaRPr>
          </a:p>
          <a:p>
            <a:r>
              <a:rPr lang="en-US" sz="2400" b="1" dirty="0" smtClean="0">
                <a:solidFill>
                  <a:srgbClr val="000000"/>
                </a:solidFill>
              </a:rPr>
              <a:t>Mean sea level pressure, </a:t>
            </a:r>
            <a:r>
              <a:rPr lang="en-US" sz="2400" b="1" dirty="0">
                <a:solidFill>
                  <a:srgbClr val="000000"/>
                </a:solidFill>
              </a:rPr>
              <a:t>1000–</a:t>
            </a:r>
            <a:r>
              <a:rPr lang="en-US" sz="2400" b="1" dirty="0" smtClean="0">
                <a:solidFill>
                  <a:srgbClr val="000000"/>
                </a:solidFill>
              </a:rPr>
              <a:t>500-hPa thickness</a:t>
            </a:r>
            <a:r>
              <a:rPr lang="en-US" sz="2400" b="1" dirty="0">
                <a:solidFill>
                  <a:srgbClr val="000000"/>
                </a:solidFill>
              </a:rPr>
              <a:t>, and 250-hPa </a:t>
            </a:r>
            <a:r>
              <a:rPr lang="en-US" sz="2400" b="1" dirty="0" smtClean="0">
                <a:solidFill>
                  <a:srgbClr val="000000"/>
                </a:solidFill>
              </a:rPr>
              <a:t>wind speeds (shaded above 50 m s</a:t>
            </a:r>
            <a:r>
              <a:rPr lang="en-US" sz="2400" b="1" baseline="30000" dirty="0" smtClean="0">
                <a:solidFill>
                  <a:srgbClr val="000000"/>
                </a:solidFill>
              </a:rPr>
              <a:t>-1</a:t>
            </a:r>
            <a:r>
              <a:rPr lang="en-US" sz="2400" b="1" dirty="0" smtClean="0">
                <a:solidFill>
                  <a:srgbClr val="000000"/>
                </a:solidFill>
              </a:rPr>
              <a:t>)</a:t>
            </a:r>
          </a:p>
          <a:p>
            <a:endParaRPr lang="en-US" sz="2400" dirty="0"/>
          </a:p>
        </p:txBody>
      </p:sp>
    </p:spTree>
    <p:extLst>
      <p:ext uri="{BB962C8B-B14F-4D97-AF65-F5344CB8AC3E}">
        <p14:creationId xmlns:p14="http://schemas.microsoft.com/office/powerpoint/2010/main" val="457521897"/>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acific_dt_v2.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208776"/>
          </a:xfrm>
          <a:prstGeom prst="rect">
            <a:avLst/>
          </a:prstGeom>
        </p:spPr>
      </p:pic>
      <p:sp>
        <p:nvSpPr>
          <p:cNvPr id="3" name="TextBox 2"/>
          <p:cNvSpPr txBox="1"/>
          <p:nvPr/>
        </p:nvSpPr>
        <p:spPr>
          <a:xfrm>
            <a:off x="2415039" y="6308240"/>
            <a:ext cx="4309590" cy="369332"/>
          </a:xfrm>
          <a:prstGeom prst="rect">
            <a:avLst/>
          </a:prstGeom>
          <a:noFill/>
        </p:spPr>
        <p:txBody>
          <a:bodyPr wrap="square" rtlCol="0">
            <a:spAutoFit/>
          </a:bodyPr>
          <a:lstStyle/>
          <a:p>
            <a:pPr algn="ctr"/>
            <a:r>
              <a:rPr lang="en-US" b="1" dirty="0" smtClean="0">
                <a:solidFill>
                  <a:srgbClr val="FF0000"/>
                </a:solidFill>
              </a:rPr>
              <a:t>Source: Alicia Bentley</a:t>
            </a:r>
            <a:endParaRPr lang="en-US" b="1" dirty="0">
              <a:solidFill>
                <a:srgbClr val="FF0000"/>
              </a:solidFill>
            </a:endParaRPr>
          </a:p>
        </p:txBody>
      </p:sp>
    </p:spTree>
    <p:extLst>
      <p:ext uri="{BB962C8B-B14F-4D97-AF65-F5344CB8AC3E}">
        <p14:creationId xmlns:p14="http://schemas.microsoft.com/office/powerpoint/2010/main" val="678856463"/>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acific_vort.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208776"/>
          </a:xfrm>
          <a:prstGeom prst="rect">
            <a:avLst/>
          </a:prstGeom>
        </p:spPr>
      </p:pic>
      <p:sp>
        <p:nvSpPr>
          <p:cNvPr id="3" name="TextBox 2"/>
          <p:cNvSpPr txBox="1"/>
          <p:nvPr/>
        </p:nvSpPr>
        <p:spPr>
          <a:xfrm>
            <a:off x="2415039" y="6308240"/>
            <a:ext cx="4309590" cy="369332"/>
          </a:xfrm>
          <a:prstGeom prst="rect">
            <a:avLst/>
          </a:prstGeom>
          <a:noFill/>
        </p:spPr>
        <p:txBody>
          <a:bodyPr wrap="square" rtlCol="0">
            <a:spAutoFit/>
          </a:bodyPr>
          <a:lstStyle/>
          <a:p>
            <a:pPr algn="ctr"/>
            <a:r>
              <a:rPr lang="en-US" b="1" dirty="0" smtClean="0">
                <a:solidFill>
                  <a:srgbClr val="FF0000"/>
                </a:solidFill>
              </a:rPr>
              <a:t>Source: Alicia Bentley</a:t>
            </a:r>
            <a:endParaRPr lang="en-US" b="1" dirty="0">
              <a:solidFill>
                <a:srgbClr val="FF0000"/>
              </a:solidFill>
            </a:endParaRPr>
          </a:p>
        </p:txBody>
      </p:sp>
    </p:spTree>
    <p:extLst>
      <p:ext uri="{BB962C8B-B14F-4D97-AF65-F5344CB8AC3E}">
        <p14:creationId xmlns:p14="http://schemas.microsoft.com/office/powerpoint/2010/main" val="974258188"/>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pacific_mslp.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208776"/>
          </a:xfrm>
          <a:prstGeom prst="rect">
            <a:avLst/>
          </a:prstGeom>
        </p:spPr>
      </p:pic>
      <p:sp>
        <p:nvSpPr>
          <p:cNvPr id="3" name="TextBox 2"/>
          <p:cNvSpPr txBox="1"/>
          <p:nvPr/>
        </p:nvSpPr>
        <p:spPr>
          <a:xfrm>
            <a:off x="2415039" y="6308240"/>
            <a:ext cx="4309590" cy="369332"/>
          </a:xfrm>
          <a:prstGeom prst="rect">
            <a:avLst/>
          </a:prstGeom>
          <a:noFill/>
        </p:spPr>
        <p:txBody>
          <a:bodyPr wrap="square" rtlCol="0">
            <a:spAutoFit/>
          </a:bodyPr>
          <a:lstStyle/>
          <a:p>
            <a:pPr algn="ctr"/>
            <a:r>
              <a:rPr lang="en-US" b="1" dirty="0" smtClean="0">
                <a:solidFill>
                  <a:srgbClr val="FF0000"/>
                </a:solidFill>
              </a:rPr>
              <a:t>Source: Alicia Bentley</a:t>
            </a:r>
            <a:endParaRPr lang="en-US" b="1" dirty="0">
              <a:solidFill>
                <a:srgbClr val="FF0000"/>
              </a:solidFill>
            </a:endParaRPr>
          </a:p>
        </p:txBody>
      </p:sp>
    </p:spTree>
    <p:extLst>
      <p:ext uri="{BB962C8B-B14F-4D97-AF65-F5344CB8AC3E}">
        <p14:creationId xmlns:p14="http://schemas.microsoft.com/office/powerpoint/2010/main" val="54792849"/>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FF0000"/>
                </a:solidFill>
              </a:rPr>
              <a:t>Loop Takeaways:</a:t>
            </a:r>
            <a:endParaRPr lang="en-US" b="1" dirty="0">
              <a:solidFill>
                <a:srgbClr val="FF0000"/>
              </a:solidFill>
            </a:endParaRPr>
          </a:p>
        </p:txBody>
      </p:sp>
      <p:sp>
        <p:nvSpPr>
          <p:cNvPr id="3" name="Content Placeholder 2"/>
          <p:cNvSpPr>
            <a:spLocks noGrp="1"/>
          </p:cNvSpPr>
          <p:nvPr>
            <p:ph idx="1"/>
          </p:nvPr>
        </p:nvSpPr>
        <p:spPr/>
        <p:txBody>
          <a:bodyPr>
            <a:normAutofit/>
          </a:bodyPr>
          <a:lstStyle/>
          <a:p>
            <a:r>
              <a:rPr lang="en-US" sz="2000" b="1" dirty="0" smtClean="0"/>
              <a:t>Blocking and cyclonic wave breaking (CWB) dominate higher latitudes</a:t>
            </a:r>
          </a:p>
          <a:p>
            <a:r>
              <a:rPr lang="en-US" sz="2000" b="1" dirty="0" err="1" smtClean="0"/>
              <a:t>Anticyclonic</a:t>
            </a:r>
            <a:r>
              <a:rPr lang="en-US" sz="2000" b="1" dirty="0" smtClean="0"/>
              <a:t> wave breaking (AWB) occurs in </a:t>
            </a:r>
            <a:r>
              <a:rPr lang="en-US" sz="2000" b="1" dirty="0" err="1" smtClean="0"/>
              <a:t>westerlies</a:t>
            </a:r>
            <a:r>
              <a:rPr lang="en-US" sz="2000" b="1" dirty="0" smtClean="0"/>
              <a:t> below block</a:t>
            </a:r>
          </a:p>
          <a:p>
            <a:r>
              <a:rPr lang="en-US" sz="2000" b="1" dirty="0" smtClean="0"/>
              <a:t>Alaskan block retrogrades to northeastern Russia in response to CWB</a:t>
            </a:r>
          </a:p>
          <a:p>
            <a:r>
              <a:rPr lang="en-US" sz="2000" b="1" dirty="0"/>
              <a:t>Trans-Pacific </a:t>
            </a:r>
            <a:r>
              <a:rPr lang="en-US" sz="2000" b="1" dirty="0" smtClean="0"/>
              <a:t>southern stream </a:t>
            </a:r>
            <a:r>
              <a:rPr lang="en-US" sz="2000" b="1" dirty="0" err="1" smtClean="0"/>
              <a:t>westerlies</a:t>
            </a:r>
            <a:r>
              <a:rPr lang="en-US" sz="2000" b="1" dirty="0" smtClean="0"/>
              <a:t> prevail south </a:t>
            </a:r>
            <a:r>
              <a:rPr lang="en-US" sz="2000" b="1" dirty="0"/>
              <a:t>of the block </a:t>
            </a:r>
          </a:p>
          <a:p>
            <a:r>
              <a:rPr lang="en-US" sz="2000" b="1" dirty="0" smtClean="0"/>
              <a:t>High-latitude, high-amplitude CWB occurs west </a:t>
            </a:r>
            <a:r>
              <a:rPr lang="en-US" sz="2000" b="1" dirty="0"/>
              <a:t>of </a:t>
            </a:r>
            <a:r>
              <a:rPr lang="en-US" sz="2000" b="1" dirty="0" smtClean="0"/>
              <a:t>the Dateline</a:t>
            </a:r>
          </a:p>
          <a:p>
            <a:r>
              <a:rPr lang="en-US" sz="2000" b="1" dirty="0" smtClean="0"/>
              <a:t>Low-amplitude AWB in the low-latitude </a:t>
            </a:r>
            <a:r>
              <a:rPr lang="en-US" sz="2000" b="1" dirty="0" err="1" smtClean="0"/>
              <a:t>westerlies</a:t>
            </a:r>
            <a:r>
              <a:rPr lang="en-US" sz="2000" b="1" dirty="0" smtClean="0"/>
              <a:t> east of Dateline</a:t>
            </a:r>
          </a:p>
          <a:p>
            <a:r>
              <a:rPr lang="en-US" sz="2000" b="1" dirty="0" smtClean="0"/>
              <a:t>AWB induces southward trough extension </a:t>
            </a:r>
            <a:r>
              <a:rPr lang="en-US" sz="2000" b="1" dirty="0"/>
              <a:t>(</a:t>
            </a:r>
            <a:r>
              <a:rPr lang="en-US" sz="2000" b="1" dirty="0" smtClean="0"/>
              <a:t>~</a:t>
            </a:r>
            <a:r>
              <a:rPr lang="en-US" sz="2000" b="1" dirty="0"/>
              <a:t>5°</a:t>
            </a:r>
            <a:r>
              <a:rPr lang="en-US" sz="2000" b="1" dirty="0" smtClean="0"/>
              <a:t>N) west of Baja California</a:t>
            </a:r>
          </a:p>
          <a:p>
            <a:r>
              <a:rPr lang="en-US" sz="2000" b="1" dirty="0" smtClean="0"/>
              <a:t>Aforementioned trough interacts with cutoff cyclone from the north</a:t>
            </a:r>
          </a:p>
          <a:p>
            <a:r>
              <a:rPr lang="en-US" sz="2000" b="1" dirty="0" smtClean="0"/>
              <a:t>Result is a California deluge (and Portland snowstorm) </a:t>
            </a:r>
          </a:p>
          <a:p>
            <a:pPr marL="0" indent="0">
              <a:buNone/>
            </a:pPr>
            <a:endParaRPr lang="en-US" sz="2000" b="1" dirty="0" smtClean="0"/>
          </a:p>
          <a:p>
            <a:pPr marL="0" indent="0">
              <a:buNone/>
            </a:pPr>
            <a:r>
              <a:rPr lang="en-US" sz="2000" b="1" dirty="0" smtClean="0"/>
              <a:t>  </a:t>
            </a:r>
            <a:endParaRPr lang="en-US" sz="2000" b="1" dirty="0"/>
          </a:p>
          <a:p>
            <a:endParaRPr lang="en-US" sz="2000" b="1" dirty="0"/>
          </a:p>
          <a:p>
            <a:endParaRPr lang="en-US" sz="2000" dirty="0"/>
          </a:p>
        </p:txBody>
      </p:sp>
    </p:spTree>
    <p:extLst>
      <p:ext uri="{BB962C8B-B14F-4D97-AF65-F5344CB8AC3E}">
        <p14:creationId xmlns:p14="http://schemas.microsoft.com/office/powerpoint/2010/main" val="2770693270"/>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0" y="1254040"/>
            <a:ext cx="9144000" cy="2638892"/>
          </a:xfrm>
        </p:spPr>
        <p:txBody>
          <a:bodyPr>
            <a:normAutofit fontScale="90000"/>
          </a:bodyPr>
          <a:lstStyle/>
          <a:p>
            <a:r>
              <a:rPr lang="en-US" b="1" dirty="0" smtClean="0">
                <a:solidFill>
                  <a:srgbClr val="FF0000"/>
                </a:solidFill>
              </a:rPr>
              <a:t>A d(</a:t>
            </a:r>
            <a:r>
              <a:rPr lang="en-US" b="1" dirty="0" err="1" smtClean="0">
                <a:solidFill>
                  <a:srgbClr val="FF0000"/>
                </a:solidFill>
              </a:rPr>
              <a:t>prog</a:t>
            </a:r>
            <a:r>
              <a:rPr lang="en-US" b="1" dirty="0" smtClean="0">
                <a:solidFill>
                  <a:srgbClr val="FF0000"/>
                </a:solidFill>
              </a:rPr>
              <a:t>)/</a:t>
            </a:r>
            <a:r>
              <a:rPr lang="en-US" b="1" dirty="0" err="1" smtClean="0">
                <a:solidFill>
                  <a:srgbClr val="FF0000"/>
                </a:solidFill>
              </a:rPr>
              <a:t>dt</a:t>
            </a:r>
            <a:r>
              <a:rPr lang="en-US" b="1" dirty="0" smtClean="0">
                <a:solidFill>
                  <a:srgbClr val="FF0000"/>
                </a:solidFill>
              </a:rPr>
              <a:t> Overview of the California Deluge of 8–9 January 2017 Based on GFS Deterministic Forecasts Verifying at 1200 UTC 8 January 2017   </a:t>
            </a:r>
            <a:endParaRPr lang="en-US" b="1" dirty="0">
              <a:solidFill>
                <a:srgbClr val="FF0000"/>
              </a:solidFill>
            </a:endParaRPr>
          </a:p>
        </p:txBody>
      </p:sp>
      <p:sp>
        <p:nvSpPr>
          <p:cNvPr id="6" name="TextBox 5"/>
          <p:cNvSpPr txBox="1"/>
          <p:nvPr/>
        </p:nvSpPr>
        <p:spPr>
          <a:xfrm>
            <a:off x="1299882" y="4445755"/>
            <a:ext cx="6604000" cy="461665"/>
          </a:xfrm>
          <a:prstGeom prst="rect">
            <a:avLst/>
          </a:prstGeom>
          <a:noFill/>
        </p:spPr>
        <p:txBody>
          <a:bodyPr wrap="square" rtlCol="0">
            <a:spAutoFit/>
          </a:bodyPr>
          <a:lstStyle/>
          <a:p>
            <a:pPr algn="ctr"/>
            <a:r>
              <a:rPr lang="en-US" sz="2400" b="1" dirty="0" smtClean="0">
                <a:solidFill>
                  <a:srgbClr val="0000FF"/>
                </a:solidFill>
              </a:rPr>
              <a:t>Lance Bosart and </a:t>
            </a:r>
            <a:r>
              <a:rPr lang="en-US" sz="2400" b="1" dirty="0" err="1" smtClean="0">
                <a:solidFill>
                  <a:srgbClr val="0000FF"/>
                </a:solidFill>
              </a:rPr>
              <a:t>Tomer</a:t>
            </a:r>
            <a:r>
              <a:rPr lang="en-US" sz="2400" b="1" dirty="0" smtClean="0">
                <a:solidFill>
                  <a:srgbClr val="0000FF"/>
                </a:solidFill>
              </a:rPr>
              <a:t> Burg</a:t>
            </a:r>
            <a:endParaRPr lang="en-US" sz="2400" b="1" dirty="0">
              <a:solidFill>
                <a:srgbClr val="0000FF"/>
              </a:solidFill>
            </a:endParaRPr>
          </a:p>
        </p:txBody>
      </p:sp>
    </p:spTree>
    <p:extLst>
      <p:ext uri="{BB962C8B-B14F-4D97-AF65-F5344CB8AC3E}">
        <p14:creationId xmlns:p14="http://schemas.microsoft.com/office/powerpoint/2010/main" val="1519320551"/>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ac_SLP_f210_VT12Z8Jan17.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878286"/>
          </a:xfrm>
          <a:prstGeom prst="rect">
            <a:avLst/>
          </a:prstGeom>
        </p:spPr>
      </p:pic>
      <p:sp>
        <p:nvSpPr>
          <p:cNvPr id="3" name="TextBox 2"/>
          <p:cNvSpPr txBox="1"/>
          <p:nvPr/>
        </p:nvSpPr>
        <p:spPr>
          <a:xfrm>
            <a:off x="337791" y="5948862"/>
            <a:ext cx="8485308" cy="369332"/>
          </a:xfrm>
          <a:prstGeom prst="rect">
            <a:avLst/>
          </a:prstGeom>
          <a:noFill/>
        </p:spPr>
        <p:txBody>
          <a:bodyPr wrap="square" rtlCol="0">
            <a:spAutoFit/>
          </a:bodyPr>
          <a:lstStyle/>
          <a:p>
            <a:pPr algn="ctr"/>
            <a:r>
              <a:rPr lang="en-US" b="1" dirty="0" smtClean="0"/>
              <a:t>210 h GFS Forecast: Weak Pacific Flow and Absence of Westerly Flow toward California </a:t>
            </a:r>
            <a:endParaRPr lang="en-US" b="1" dirty="0"/>
          </a:p>
        </p:txBody>
      </p:sp>
    </p:spTree>
    <p:extLst>
      <p:ext uri="{BB962C8B-B14F-4D97-AF65-F5344CB8AC3E}">
        <p14:creationId xmlns:p14="http://schemas.microsoft.com/office/powerpoint/2010/main" val="2949282402"/>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ac_SLP_f180_VT12Z8Jan17.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3510"/>
            <a:ext cx="9144000" cy="5878286"/>
          </a:xfrm>
          <a:prstGeom prst="rect">
            <a:avLst/>
          </a:prstGeom>
        </p:spPr>
      </p:pic>
      <p:sp>
        <p:nvSpPr>
          <p:cNvPr id="3" name="TextBox 2"/>
          <p:cNvSpPr txBox="1"/>
          <p:nvPr/>
        </p:nvSpPr>
        <p:spPr>
          <a:xfrm>
            <a:off x="0" y="5915661"/>
            <a:ext cx="9144000" cy="369332"/>
          </a:xfrm>
          <a:prstGeom prst="rect">
            <a:avLst/>
          </a:prstGeom>
          <a:noFill/>
        </p:spPr>
        <p:txBody>
          <a:bodyPr wrap="square" rtlCol="0">
            <a:spAutoFit/>
          </a:bodyPr>
          <a:lstStyle/>
          <a:p>
            <a:pPr algn="ctr"/>
            <a:r>
              <a:rPr lang="en-US" b="1" dirty="0" smtClean="0"/>
              <a:t>180 h GFS Forecast: Cyclones; California Jet Forms; </a:t>
            </a:r>
            <a:r>
              <a:rPr lang="en-US" b="1" dirty="0" err="1"/>
              <a:t>A</a:t>
            </a:r>
            <a:r>
              <a:rPr lang="en-US" b="1" dirty="0" err="1" smtClean="0"/>
              <a:t>nticyclonic</a:t>
            </a:r>
            <a:r>
              <a:rPr lang="en-US" b="1" dirty="0" smtClean="0"/>
              <a:t> Flow over most of California   </a:t>
            </a:r>
            <a:endParaRPr lang="en-US" b="1" dirty="0"/>
          </a:p>
        </p:txBody>
      </p:sp>
    </p:spTree>
    <p:extLst>
      <p:ext uri="{BB962C8B-B14F-4D97-AF65-F5344CB8AC3E}">
        <p14:creationId xmlns:p14="http://schemas.microsoft.com/office/powerpoint/2010/main" val="1568088177"/>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Title 1"/>
          <p:cNvSpPr>
            <a:spLocks noGrp="1"/>
          </p:cNvSpPr>
          <p:nvPr>
            <p:ph type="title"/>
          </p:nvPr>
        </p:nvSpPr>
        <p:spPr>
          <a:xfrm>
            <a:off x="324279" y="18292"/>
            <a:ext cx="8566378" cy="1021976"/>
          </a:xfrm>
        </p:spPr>
        <p:txBody>
          <a:bodyPr>
            <a:normAutofit/>
          </a:bodyPr>
          <a:lstStyle/>
          <a:p>
            <a:pPr eaLnBrk="1" hangingPunct="1"/>
            <a:r>
              <a:rPr lang="en-US" sz="3600" b="1" dirty="0" smtClean="0">
                <a:solidFill>
                  <a:srgbClr val="FF0000"/>
                </a:solidFill>
                <a:latin typeface="Calibri" charset="0"/>
              </a:rPr>
              <a:t>Research Opportunities Going Forward (I)</a:t>
            </a:r>
            <a:endParaRPr lang="en-US" sz="3600" b="1" dirty="0">
              <a:solidFill>
                <a:srgbClr val="FF0000"/>
              </a:solidFill>
              <a:latin typeface="Calibri" charset="0"/>
            </a:endParaRPr>
          </a:p>
        </p:txBody>
      </p:sp>
      <p:sp>
        <p:nvSpPr>
          <p:cNvPr id="18434" name="Content Placeholder 2"/>
          <p:cNvSpPr>
            <a:spLocks noGrp="1"/>
          </p:cNvSpPr>
          <p:nvPr>
            <p:ph idx="1"/>
          </p:nvPr>
        </p:nvSpPr>
        <p:spPr>
          <a:xfrm>
            <a:off x="0" y="902380"/>
            <a:ext cx="9144000" cy="5825564"/>
          </a:xfrm>
        </p:spPr>
        <p:txBody>
          <a:bodyPr>
            <a:normAutofit fontScale="25000" lnSpcReduction="20000"/>
          </a:bodyPr>
          <a:lstStyle/>
          <a:p>
            <a:pPr marL="0" indent="0" eaLnBrk="1" hangingPunct="1">
              <a:buNone/>
              <a:defRPr/>
            </a:pPr>
            <a:endParaRPr lang="en-US" sz="6400" b="1" dirty="0">
              <a:solidFill>
                <a:srgbClr val="3366FF"/>
              </a:solidFill>
              <a:latin typeface="Calibri" charset="0"/>
            </a:endParaRPr>
          </a:p>
          <a:p>
            <a:pPr eaLnBrk="1" hangingPunct="1">
              <a:defRPr/>
            </a:pPr>
            <a:r>
              <a:rPr lang="en-US" sz="6400" b="1" dirty="0" smtClean="0">
                <a:latin typeface="+mj-lt"/>
              </a:rPr>
              <a:t>Large-scale Predictability:</a:t>
            </a:r>
          </a:p>
          <a:p>
            <a:pPr lvl="1">
              <a:defRPr/>
            </a:pPr>
            <a:r>
              <a:rPr lang="en-US" sz="6400" b="1" dirty="0" err="1" smtClean="0">
                <a:solidFill>
                  <a:srgbClr val="0000FF"/>
                </a:solidFill>
                <a:latin typeface="+mj-lt"/>
              </a:rPr>
              <a:t>Subseasonal</a:t>
            </a:r>
            <a:r>
              <a:rPr lang="en-US" sz="6400" b="1" dirty="0" smtClean="0">
                <a:solidFill>
                  <a:srgbClr val="0000FF"/>
                </a:solidFill>
                <a:latin typeface="+mj-lt"/>
              </a:rPr>
              <a:t> and regime-dependent (how to shade the </a:t>
            </a:r>
            <a:r>
              <a:rPr lang="en-US" sz="6400" b="1" dirty="0" err="1" smtClean="0">
                <a:solidFill>
                  <a:srgbClr val="0000FF"/>
                </a:solidFill>
                <a:latin typeface="+mj-lt"/>
              </a:rPr>
              <a:t>climo</a:t>
            </a:r>
            <a:r>
              <a:rPr lang="en-US" sz="6400" b="1" dirty="0" smtClean="0">
                <a:solidFill>
                  <a:srgbClr val="0000FF"/>
                </a:solidFill>
                <a:latin typeface="+mj-lt"/>
              </a:rPr>
              <a:t> PDF?)</a:t>
            </a:r>
          </a:p>
          <a:p>
            <a:pPr lvl="1">
              <a:defRPr/>
            </a:pPr>
            <a:r>
              <a:rPr lang="en-US" sz="6400" b="1" dirty="0" smtClean="0">
                <a:solidFill>
                  <a:srgbClr val="0000FF"/>
                </a:solidFill>
                <a:latin typeface="+mj-lt"/>
              </a:rPr>
              <a:t>ENSO, MJO, Stratosphere (what drives what?)</a:t>
            </a:r>
          </a:p>
          <a:p>
            <a:pPr lvl="1">
              <a:defRPr/>
            </a:pPr>
            <a:endParaRPr lang="en-US" sz="6400" b="1" dirty="0">
              <a:latin typeface="+mj-lt"/>
            </a:endParaRPr>
          </a:p>
          <a:p>
            <a:pPr eaLnBrk="1" hangingPunct="1">
              <a:defRPr/>
            </a:pPr>
            <a:r>
              <a:rPr lang="en-US" sz="6400" b="1" dirty="0" smtClean="0">
                <a:latin typeface="+mj-lt"/>
              </a:rPr>
              <a:t>Arctic Synoptic Meteorology: </a:t>
            </a:r>
          </a:p>
          <a:p>
            <a:pPr lvl="1">
              <a:defRPr/>
            </a:pPr>
            <a:r>
              <a:rPr lang="en-US" sz="6400" b="1" dirty="0">
                <a:solidFill>
                  <a:srgbClr val="0000FF"/>
                </a:solidFill>
                <a:latin typeface="+mj-lt"/>
              </a:rPr>
              <a:t>S</a:t>
            </a:r>
            <a:r>
              <a:rPr lang="en-US" sz="6400" b="1" dirty="0" smtClean="0">
                <a:solidFill>
                  <a:srgbClr val="0000FF"/>
                </a:solidFill>
                <a:latin typeface="+mj-lt"/>
              </a:rPr>
              <a:t>torm tracks (how will they change going forward?)</a:t>
            </a:r>
          </a:p>
          <a:p>
            <a:pPr lvl="1">
              <a:defRPr/>
            </a:pPr>
            <a:r>
              <a:rPr lang="en-US" sz="6400" b="1" dirty="0" smtClean="0">
                <a:solidFill>
                  <a:srgbClr val="0000FF"/>
                </a:solidFill>
                <a:latin typeface="+mj-lt"/>
              </a:rPr>
              <a:t>Arctic-midlatitude interactions (how are the governing </a:t>
            </a:r>
            <a:r>
              <a:rPr lang="en-US" sz="6400" b="1" dirty="0" err="1" smtClean="0">
                <a:solidFill>
                  <a:srgbClr val="0000FF"/>
                </a:solidFill>
                <a:latin typeface="+mj-lt"/>
              </a:rPr>
              <a:t>synoptics</a:t>
            </a:r>
            <a:r>
              <a:rPr lang="en-US" sz="6400" b="1" dirty="0" smtClean="0">
                <a:solidFill>
                  <a:srgbClr val="0000FF"/>
                </a:solidFill>
                <a:latin typeface="+mj-lt"/>
              </a:rPr>
              <a:t> changing?)</a:t>
            </a:r>
          </a:p>
          <a:p>
            <a:pPr lvl="1">
              <a:defRPr/>
            </a:pPr>
            <a:endParaRPr lang="en-US" sz="6400" b="1" dirty="0">
              <a:solidFill>
                <a:srgbClr val="0000FF"/>
              </a:solidFill>
              <a:latin typeface="+mj-lt"/>
            </a:endParaRPr>
          </a:p>
          <a:p>
            <a:pPr>
              <a:defRPr/>
            </a:pPr>
            <a:r>
              <a:rPr lang="en-US" sz="6400" b="1" dirty="0" smtClean="0">
                <a:latin typeface="+mj-lt"/>
              </a:rPr>
              <a:t>Mid-latitude </a:t>
            </a:r>
            <a:r>
              <a:rPr lang="en-US" sz="6400" b="1" dirty="0">
                <a:latin typeface="+mj-lt"/>
              </a:rPr>
              <a:t>Synoptic </a:t>
            </a:r>
            <a:r>
              <a:rPr lang="en-US" sz="6400" b="1" dirty="0" smtClean="0">
                <a:latin typeface="+mj-lt"/>
              </a:rPr>
              <a:t>Meteorology: </a:t>
            </a:r>
            <a:endParaRPr lang="en-US" sz="6400" b="1" dirty="0">
              <a:latin typeface="+mj-lt"/>
            </a:endParaRPr>
          </a:p>
          <a:p>
            <a:pPr lvl="1">
              <a:defRPr/>
            </a:pPr>
            <a:r>
              <a:rPr lang="en-US" sz="6400" b="1" dirty="0" smtClean="0">
                <a:solidFill>
                  <a:srgbClr val="0000FF"/>
                </a:solidFill>
                <a:latin typeface="+mj-lt"/>
              </a:rPr>
              <a:t>Clustered cyclones (what are the dynamics of cyclone clustering?)</a:t>
            </a:r>
          </a:p>
          <a:p>
            <a:pPr lvl="1">
              <a:defRPr/>
            </a:pPr>
            <a:r>
              <a:rPr lang="en-US" sz="6400" b="1" dirty="0" smtClean="0">
                <a:solidFill>
                  <a:srgbClr val="0000FF"/>
                </a:solidFill>
                <a:latin typeface="+mj-lt"/>
              </a:rPr>
              <a:t>Dynamically linked, geographically separate extreme weather (governing dynamics?)</a:t>
            </a:r>
          </a:p>
          <a:p>
            <a:pPr lvl="1">
              <a:defRPr/>
            </a:pPr>
            <a:endParaRPr lang="en-US" sz="6400" b="1" dirty="0" smtClean="0">
              <a:solidFill>
                <a:srgbClr val="0000FF"/>
              </a:solidFill>
              <a:latin typeface="+mj-lt"/>
            </a:endParaRPr>
          </a:p>
          <a:p>
            <a:pPr>
              <a:defRPr/>
            </a:pPr>
            <a:r>
              <a:rPr lang="en-US" sz="6400" b="1" dirty="0" smtClean="0">
                <a:latin typeface="+mj-lt"/>
              </a:rPr>
              <a:t>Tropical </a:t>
            </a:r>
            <a:r>
              <a:rPr lang="en-US" sz="6400" b="1" dirty="0">
                <a:latin typeface="+mj-lt"/>
              </a:rPr>
              <a:t>Synoptic </a:t>
            </a:r>
            <a:r>
              <a:rPr lang="en-US" sz="6400" b="1" dirty="0" smtClean="0">
                <a:latin typeface="+mj-lt"/>
              </a:rPr>
              <a:t>Meteorology: </a:t>
            </a:r>
            <a:endParaRPr lang="en-US" sz="6400" b="1" dirty="0">
              <a:latin typeface="+mj-lt"/>
            </a:endParaRPr>
          </a:p>
          <a:p>
            <a:pPr lvl="1">
              <a:defRPr/>
            </a:pPr>
            <a:r>
              <a:rPr lang="en-US" sz="6400" b="1" dirty="0" smtClean="0">
                <a:solidFill>
                  <a:srgbClr val="0000FF"/>
                </a:solidFill>
                <a:latin typeface="+mj-lt"/>
              </a:rPr>
              <a:t>“Cool” season rainstorms in the subtropics (role of antecedent mid-latitude circulations?)</a:t>
            </a:r>
            <a:endParaRPr lang="en-US" sz="6400" b="1" dirty="0">
              <a:solidFill>
                <a:srgbClr val="0000FF"/>
              </a:solidFill>
              <a:latin typeface="+mj-lt"/>
            </a:endParaRPr>
          </a:p>
          <a:p>
            <a:pPr lvl="1">
              <a:defRPr/>
            </a:pPr>
            <a:r>
              <a:rPr lang="en-US" sz="6400" b="1" dirty="0" err="1" smtClean="0">
                <a:solidFill>
                  <a:srgbClr val="0000FF"/>
                </a:solidFill>
                <a:latin typeface="+mj-lt"/>
              </a:rPr>
              <a:t>Synoptics</a:t>
            </a:r>
            <a:r>
              <a:rPr lang="en-US" sz="6400" b="1" dirty="0" smtClean="0">
                <a:solidFill>
                  <a:srgbClr val="0000FF"/>
                </a:solidFill>
                <a:latin typeface="+mj-lt"/>
              </a:rPr>
              <a:t> of the MJO (what processes govern MJO onset and mid-latitude connectivity?) </a:t>
            </a:r>
          </a:p>
          <a:p>
            <a:pPr lvl="1">
              <a:defRPr/>
            </a:pPr>
            <a:endParaRPr lang="en-US" sz="6400" b="1" dirty="0">
              <a:solidFill>
                <a:srgbClr val="0000FF"/>
              </a:solidFill>
              <a:latin typeface="+mj-lt"/>
            </a:endParaRPr>
          </a:p>
          <a:p>
            <a:pPr>
              <a:defRPr/>
            </a:pPr>
            <a:r>
              <a:rPr lang="en-US" sz="6400" b="1" dirty="0" smtClean="0">
                <a:latin typeface="+mj-lt"/>
              </a:rPr>
              <a:t>Weather-Climate Intersection: </a:t>
            </a:r>
            <a:endParaRPr lang="en-US" sz="6400" b="1" dirty="0">
              <a:latin typeface="+mj-lt"/>
            </a:endParaRPr>
          </a:p>
          <a:p>
            <a:pPr lvl="1">
              <a:defRPr/>
            </a:pPr>
            <a:r>
              <a:rPr lang="en-US" sz="6400" b="1" dirty="0" smtClean="0">
                <a:solidFill>
                  <a:srgbClr val="0000FF"/>
                </a:solidFill>
                <a:latin typeface="+mj-lt"/>
              </a:rPr>
              <a:t>Internal variability vs. external forcing (where is the boundary and how does it vary?)</a:t>
            </a:r>
            <a:endParaRPr lang="en-US" sz="6400" b="1" dirty="0">
              <a:solidFill>
                <a:srgbClr val="0000FF"/>
              </a:solidFill>
              <a:latin typeface="+mj-lt"/>
            </a:endParaRPr>
          </a:p>
          <a:p>
            <a:pPr lvl="1">
              <a:defRPr/>
            </a:pPr>
            <a:r>
              <a:rPr lang="en-US" sz="6400" b="1" dirty="0" smtClean="0">
                <a:solidFill>
                  <a:srgbClr val="0000FF"/>
                </a:solidFill>
                <a:latin typeface="+mj-lt"/>
              </a:rPr>
              <a:t>Extreme weather events (how to better determine </a:t>
            </a:r>
            <a:r>
              <a:rPr lang="en-US" sz="6400" b="1" dirty="0" err="1" smtClean="0">
                <a:solidFill>
                  <a:srgbClr val="0000FF"/>
                </a:solidFill>
                <a:latin typeface="+mj-lt"/>
              </a:rPr>
              <a:t>subseasonal</a:t>
            </a:r>
            <a:r>
              <a:rPr lang="en-US" sz="6400" b="1" dirty="0" smtClean="0">
                <a:solidFill>
                  <a:srgbClr val="0000FF"/>
                </a:solidFill>
                <a:latin typeface="+mj-lt"/>
              </a:rPr>
              <a:t> and seasonal forecast impact?)</a:t>
            </a:r>
            <a:endParaRPr lang="en-US" sz="6400" b="1" dirty="0">
              <a:solidFill>
                <a:srgbClr val="0000FF"/>
              </a:solidFill>
              <a:latin typeface="+mj-lt"/>
            </a:endParaRPr>
          </a:p>
          <a:p>
            <a:pPr marL="0" indent="0" eaLnBrk="1" hangingPunct="1">
              <a:buNone/>
              <a:defRPr/>
            </a:pPr>
            <a:endParaRPr lang="en-US" sz="4300" b="1" dirty="0">
              <a:latin typeface="+mj-lt"/>
            </a:endParaRPr>
          </a:p>
          <a:p>
            <a:pPr lvl="1">
              <a:defRPr/>
            </a:pPr>
            <a:endParaRPr lang="en-US" sz="4300" b="1" dirty="0">
              <a:solidFill>
                <a:srgbClr val="0000FF"/>
              </a:solidFill>
              <a:latin typeface="Calibri" charset="0"/>
            </a:endParaRPr>
          </a:p>
          <a:p>
            <a:pPr marL="457200" lvl="1" indent="0">
              <a:buNone/>
              <a:defRPr/>
            </a:pPr>
            <a:endParaRPr lang="en-US" sz="4300" b="1" dirty="0" smtClean="0"/>
          </a:p>
          <a:p>
            <a:pPr marL="0" indent="0">
              <a:buNone/>
              <a:defRPr/>
            </a:pPr>
            <a:r>
              <a:rPr lang="en-US" sz="4300" b="1" dirty="0" smtClean="0"/>
              <a:t> </a:t>
            </a:r>
          </a:p>
          <a:p>
            <a:pPr lvl="1" eaLnBrk="1" hangingPunct="1">
              <a:defRPr/>
            </a:pPr>
            <a:endParaRPr lang="en-US" sz="4300" b="1" dirty="0">
              <a:solidFill>
                <a:srgbClr val="0000FF"/>
              </a:solidFill>
              <a:latin typeface="Calibri" charset="0"/>
            </a:endParaRPr>
          </a:p>
          <a:p>
            <a:pPr lvl="1" eaLnBrk="1" hangingPunct="1">
              <a:defRPr/>
            </a:pPr>
            <a:endParaRPr lang="en-US" sz="4300" b="1" dirty="0">
              <a:solidFill>
                <a:srgbClr val="0000FF"/>
              </a:solidFill>
              <a:latin typeface="Calibri" charset="0"/>
            </a:endParaRPr>
          </a:p>
        </p:txBody>
      </p:sp>
    </p:spTree>
    <p:extLst>
      <p:ext uri="{BB962C8B-B14F-4D97-AF65-F5344CB8AC3E}">
        <p14:creationId xmlns:p14="http://schemas.microsoft.com/office/powerpoint/2010/main" val="1946341731"/>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ac_SLP_f90_VT12Z8Jan17.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878286"/>
          </a:xfrm>
          <a:prstGeom prst="rect">
            <a:avLst/>
          </a:prstGeom>
        </p:spPr>
      </p:pic>
      <p:sp>
        <p:nvSpPr>
          <p:cNvPr id="3" name="TextBox 2"/>
          <p:cNvSpPr txBox="1"/>
          <p:nvPr/>
        </p:nvSpPr>
        <p:spPr>
          <a:xfrm>
            <a:off x="256721" y="5894822"/>
            <a:ext cx="8647447" cy="369332"/>
          </a:xfrm>
          <a:prstGeom prst="rect">
            <a:avLst/>
          </a:prstGeom>
          <a:noFill/>
        </p:spPr>
        <p:txBody>
          <a:bodyPr wrap="square" rtlCol="0">
            <a:spAutoFit/>
          </a:bodyPr>
          <a:lstStyle/>
          <a:p>
            <a:r>
              <a:rPr lang="en-US" b="1" dirty="0" smtClean="0"/>
              <a:t>90 h GFS Forecast: EPAC Trough, Frontal System and Jet Axis Extend to Lower Latitudes  </a:t>
            </a:r>
            <a:endParaRPr lang="en-US" b="1" dirty="0"/>
          </a:p>
        </p:txBody>
      </p:sp>
    </p:spTree>
    <p:extLst>
      <p:ext uri="{BB962C8B-B14F-4D97-AF65-F5344CB8AC3E}">
        <p14:creationId xmlns:p14="http://schemas.microsoft.com/office/powerpoint/2010/main" val="3972373240"/>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ac_PW_f210_VT12Z8Jan17.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878286"/>
          </a:xfrm>
          <a:prstGeom prst="rect">
            <a:avLst/>
          </a:prstGeom>
        </p:spPr>
      </p:pic>
      <p:sp>
        <p:nvSpPr>
          <p:cNvPr id="3" name="TextBox 2"/>
          <p:cNvSpPr txBox="1"/>
          <p:nvPr/>
        </p:nvSpPr>
        <p:spPr>
          <a:xfrm>
            <a:off x="486419" y="5908332"/>
            <a:ext cx="8201563" cy="369332"/>
          </a:xfrm>
          <a:prstGeom prst="rect">
            <a:avLst/>
          </a:prstGeom>
          <a:noFill/>
        </p:spPr>
        <p:txBody>
          <a:bodyPr wrap="square" rtlCol="0">
            <a:spAutoFit/>
          </a:bodyPr>
          <a:lstStyle/>
          <a:p>
            <a:pPr algn="ctr"/>
            <a:r>
              <a:rPr lang="en-US" b="1" dirty="0" smtClean="0"/>
              <a:t>210 h GFS Forecast: </a:t>
            </a:r>
            <a:r>
              <a:rPr lang="en-US" b="1" dirty="0" err="1" smtClean="0"/>
              <a:t>Precipitable</a:t>
            </a:r>
            <a:r>
              <a:rPr lang="en-US" b="1" dirty="0" smtClean="0"/>
              <a:t> Water Remains Mostly Confined to the Tropics </a:t>
            </a:r>
            <a:endParaRPr lang="en-US" b="1" dirty="0"/>
          </a:p>
        </p:txBody>
      </p:sp>
    </p:spTree>
    <p:extLst>
      <p:ext uri="{BB962C8B-B14F-4D97-AF65-F5344CB8AC3E}">
        <p14:creationId xmlns:p14="http://schemas.microsoft.com/office/powerpoint/2010/main" val="2406097834"/>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Pac_PW_f180_VT12Z8Jan17.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3510"/>
            <a:ext cx="9144000" cy="5878286"/>
          </a:xfrm>
          <a:prstGeom prst="rect">
            <a:avLst/>
          </a:prstGeom>
        </p:spPr>
      </p:pic>
      <p:sp>
        <p:nvSpPr>
          <p:cNvPr id="2" name="TextBox 1"/>
          <p:cNvSpPr txBox="1"/>
          <p:nvPr/>
        </p:nvSpPr>
        <p:spPr>
          <a:xfrm>
            <a:off x="472908" y="5909780"/>
            <a:ext cx="8228586" cy="369332"/>
          </a:xfrm>
          <a:prstGeom prst="rect">
            <a:avLst/>
          </a:prstGeom>
          <a:noFill/>
        </p:spPr>
        <p:txBody>
          <a:bodyPr wrap="square" rtlCol="0">
            <a:spAutoFit/>
          </a:bodyPr>
          <a:lstStyle/>
          <a:p>
            <a:pPr algn="ctr"/>
            <a:r>
              <a:rPr lang="en-US" b="1" dirty="0" smtClean="0"/>
              <a:t>180 h GFS Forecast: Atmospheric Rivers are Evident in Central/Eastern Pacific </a:t>
            </a:r>
            <a:endParaRPr lang="en-US" b="1" dirty="0"/>
          </a:p>
        </p:txBody>
      </p:sp>
    </p:spTree>
    <p:extLst>
      <p:ext uri="{BB962C8B-B14F-4D97-AF65-F5344CB8AC3E}">
        <p14:creationId xmlns:p14="http://schemas.microsoft.com/office/powerpoint/2010/main" val="1121294784"/>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ac_PW_f90_VT12Z8Jan17.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878286"/>
          </a:xfrm>
          <a:prstGeom prst="rect">
            <a:avLst/>
          </a:prstGeom>
        </p:spPr>
      </p:pic>
      <p:sp>
        <p:nvSpPr>
          <p:cNvPr id="3" name="TextBox 2"/>
          <p:cNvSpPr txBox="1"/>
          <p:nvPr/>
        </p:nvSpPr>
        <p:spPr>
          <a:xfrm>
            <a:off x="351303" y="5905306"/>
            <a:ext cx="8485307" cy="369332"/>
          </a:xfrm>
          <a:prstGeom prst="rect">
            <a:avLst/>
          </a:prstGeom>
          <a:noFill/>
        </p:spPr>
        <p:txBody>
          <a:bodyPr wrap="square" rtlCol="0">
            <a:spAutoFit/>
          </a:bodyPr>
          <a:lstStyle/>
          <a:p>
            <a:pPr algn="ctr"/>
            <a:r>
              <a:rPr lang="en-US" b="1" dirty="0" smtClean="0"/>
              <a:t>90 h GFS Forecast: Strong  Easternmost Atmospheric River Targets Northern California</a:t>
            </a:r>
            <a:endParaRPr lang="en-US" b="1" dirty="0"/>
          </a:p>
        </p:txBody>
      </p:sp>
    </p:spTree>
    <p:extLst>
      <p:ext uri="{BB962C8B-B14F-4D97-AF65-F5344CB8AC3E}">
        <p14:creationId xmlns:p14="http://schemas.microsoft.com/office/powerpoint/2010/main" val="253208883"/>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ac_f210.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7020"/>
            <a:ext cx="9144000" cy="5878286"/>
          </a:xfrm>
          <a:prstGeom prst="rect">
            <a:avLst/>
          </a:prstGeom>
        </p:spPr>
      </p:pic>
      <p:sp>
        <p:nvSpPr>
          <p:cNvPr id="3" name="TextBox 2"/>
          <p:cNvSpPr txBox="1"/>
          <p:nvPr/>
        </p:nvSpPr>
        <p:spPr>
          <a:xfrm>
            <a:off x="486419" y="5932326"/>
            <a:ext cx="8201563" cy="369332"/>
          </a:xfrm>
          <a:prstGeom prst="rect">
            <a:avLst/>
          </a:prstGeom>
          <a:noFill/>
        </p:spPr>
        <p:txBody>
          <a:bodyPr wrap="square" rtlCol="0">
            <a:spAutoFit/>
          </a:bodyPr>
          <a:lstStyle/>
          <a:p>
            <a:pPr algn="ctr"/>
            <a:r>
              <a:rPr lang="en-US" b="1" dirty="0" smtClean="0"/>
              <a:t>210 h GFS Forecast: Little Evidence for IVT Directed Toward West Coast</a:t>
            </a:r>
            <a:endParaRPr lang="en-US" b="1" dirty="0"/>
          </a:p>
        </p:txBody>
      </p:sp>
    </p:spTree>
    <p:extLst>
      <p:ext uri="{BB962C8B-B14F-4D97-AF65-F5344CB8AC3E}">
        <p14:creationId xmlns:p14="http://schemas.microsoft.com/office/powerpoint/2010/main" val="1604401890"/>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ac_f180.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9541"/>
            <a:ext cx="9144000" cy="5878286"/>
          </a:xfrm>
          <a:prstGeom prst="rect">
            <a:avLst/>
          </a:prstGeom>
        </p:spPr>
      </p:pic>
      <p:sp>
        <p:nvSpPr>
          <p:cNvPr id="3" name="TextBox 2"/>
          <p:cNvSpPr txBox="1"/>
          <p:nvPr/>
        </p:nvSpPr>
        <p:spPr>
          <a:xfrm>
            <a:off x="472907" y="5936888"/>
            <a:ext cx="8228587" cy="369332"/>
          </a:xfrm>
          <a:prstGeom prst="rect">
            <a:avLst/>
          </a:prstGeom>
          <a:noFill/>
        </p:spPr>
        <p:txBody>
          <a:bodyPr wrap="square" rtlCol="0">
            <a:spAutoFit/>
          </a:bodyPr>
          <a:lstStyle/>
          <a:p>
            <a:pPr algn="ctr"/>
            <a:r>
              <a:rPr lang="en-US" b="1" dirty="0" smtClean="0"/>
              <a:t>180 h GFS Forecast: Weak IVT is Directed Toward Southern California </a:t>
            </a:r>
            <a:endParaRPr lang="en-US" b="1" dirty="0"/>
          </a:p>
        </p:txBody>
      </p:sp>
    </p:spTree>
    <p:extLst>
      <p:ext uri="{BB962C8B-B14F-4D97-AF65-F5344CB8AC3E}">
        <p14:creationId xmlns:p14="http://schemas.microsoft.com/office/powerpoint/2010/main" val="726403772"/>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ac_IVT_f90_VT12Z8Jan17.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878286"/>
          </a:xfrm>
          <a:prstGeom prst="rect">
            <a:avLst/>
          </a:prstGeom>
        </p:spPr>
      </p:pic>
      <p:sp>
        <p:nvSpPr>
          <p:cNvPr id="4" name="TextBox 3"/>
          <p:cNvSpPr txBox="1"/>
          <p:nvPr/>
        </p:nvSpPr>
        <p:spPr>
          <a:xfrm>
            <a:off x="313765" y="5923109"/>
            <a:ext cx="8456277" cy="646331"/>
          </a:xfrm>
          <a:prstGeom prst="rect">
            <a:avLst/>
          </a:prstGeom>
          <a:noFill/>
        </p:spPr>
        <p:txBody>
          <a:bodyPr wrap="square" rtlCol="0">
            <a:spAutoFit/>
          </a:bodyPr>
          <a:lstStyle/>
          <a:p>
            <a:pPr algn="ctr"/>
            <a:r>
              <a:rPr lang="en-US" b="1" dirty="0" smtClean="0"/>
              <a:t>90 </a:t>
            </a:r>
            <a:r>
              <a:rPr lang="en-US" b="1" dirty="0"/>
              <a:t>h GFS Forecast: </a:t>
            </a:r>
            <a:r>
              <a:rPr lang="en-US" b="1" dirty="0" smtClean="0"/>
              <a:t>Significant IVT shift toward northern California and Oregon </a:t>
            </a:r>
            <a:endParaRPr lang="en-US" b="1" dirty="0"/>
          </a:p>
          <a:p>
            <a:endParaRPr lang="en-US" dirty="0"/>
          </a:p>
        </p:txBody>
      </p:sp>
    </p:spTree>
    <p:extLst>
      <p:ext uri="{BB962C8B-B14F-4D97-AF65-F5344CB8AC3E}">
        <p14:creationId xmlns:p14="http://schemas.microsoft.com/office/powerpoint/2010/main" val="2753083103"/>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250hPaJet_prob_9.gif"/>
          <p:cNvPicPr>
            <a:picLocks noChangeAspect="1"/>
          </p:cNvPicPr>
          <p:nvPr/>
        </p:nvPicPr>
        <p:blipFill rotWithShape="1">
          <a:blip r:embed="rId2">
            <a:extLst>
              <a:ext uri="{28A0092B-C50C-407E-A947-70E740481C1C}">
                <a14:useLocalDpi xmlns:a14="http://schemas.microsoft.com/office/drawing/2010/main" val="0"/>
              </a:ext>
            </a:extLst>
          </a:blip>
          <a:srcRect l="39601"/>
          <a:stretch/>
        </p:blipFill>
        <p:spPr>
          <a:xfrm>
            <a:off x="2690778" y="4503377"/>
            <a:ext cx="4152224" cy="2234872"/>
          </a:xfrm>
          <a:prstGeom prst="rect">
            <a:avLst/>
          </a:prstGeom>
        </p:spPr>
      </p:pic>
      <p:pic>
        <p:nvPicPr>
          <p:cNvPr id="6" name="Picture 5" descr="250hPaJet_prob_4.gif"/>
          <p:cNvPicPr>
            <a:picLocks noChangeAspect="1"/>
          </p:cNvPicPr>
          <p:nvPr/>
        </p:nvPicPr>
        <p:blipFill rotWithShape="1">
          <a:blip r:embed="rId3">
            <a:extLst>
              <a:ext uri="{28A0092B-C50C-407E-A947-70E740481C1C}">
                <a14:useLocalDpi xmlns:a14="http://schemas.microsoft.com/office/drawing/2010/main" val="0"/>
              </a:ext>
            </a:extLst>
          </a:blip>
          <a:srcRect l="39749"/>
          <a:stretch/>
        </p:blipFill>
        <p:spPr>
          <a:xfrm>
            <a:off x="2692401" y="2270349"/>
            <a:ext cx="4148143" cy="2238151"/>
          </a:xfrm>
          <a:prstGeom prst="rect">
            <a:avLst/>
          </a:prstGeom>
        </p:spPr>
      </p:pic>
      <p:pic>
        <p:nvPicPr>
          <p:cNvPr id="4" name="Picture 3" descr="250hPaJet_prob_1.gif"/>
          <p:cNvPicPr>
            <a:picLocks noChangeAspect="1"/>
          </p:cNvPicPr>
          <p:nvPr/>
        </p:nvPicPr>
        <p:blipFill rotWithShape="1">
          <a:blip r:embed="rId4">
            <a:extLst>
              <a:ext uri="{28A0092B-C50C-407E-A947-70E740481C1C}">
                <a14:useLocalDpi xmlns:a14="http://schemas.microsoft.com/office/drawing/2010/main" val="0"/>
              </a:ext>
            </a:extLst>
          </a:blip>
          <a:srcRect l="39469"/>
          <a:stretch/>
        </p:blipFill>
        <p:spPr>
          <a:xfrm>
            <a:off x="2673351" y="94208"/>
            <a:ext cx="4144250" cy="2225234"/>
          </a:xfrm>
          <a:prstGeom prst="rect">
            <a:avLst/>
          </a:prstGeom>
        </p:spPr>
      </p:pic>
      <p:pic>
        <p:nvPicPr>
          <p:cNvPr id="2" name="Picture 1" descr="probdiagram_0115.pdf"/>
          <p:cNvPicPr>
            <a:picLocks noChangeAspect="1"/>
          </p:cNvPicPr>
          <p:nvPr/>
        </p:nvPicPr>
        <p:blipFill rotWithShape="1">
          <a:blip r:embed="rId5">
            <a:extLst>
              <a:ext uri="{28A0092B-C50C-407E-A947-70E740481C1C}">
                <a14:useLocalDpi xmlns:a14="http://schemas.microsoft.com/office/drawing/2010/main" val="0"/>
              </a:ext>
            </a:extLst>
          </a:blip>
          <a:srcRect l="8627" t="22413" r="9412" b="24393"/>
          <a:stretch/>
        </p:blipFill>
        <p:spPr>
          <a:xfrm>
            <a:off x="122940" y="2298179"/>
            <a:ext cx="2654300" cy="2229372"/>
          </a:xfrm>
          <a:prstGeom prst="rect">
            <a:avLst/>
          </a:prstGeom>
        </p:spPr>
      </p:pic>
      <p:sp>
        <p:nvSpPr>
          <p:cNvPr id="3" name="TextBox 2"/>
          <p:cNvSpPr txBox="1"/>
          <p:nvPr/>
        </p:nvSpPr>
        <p:spPr>
          <a:xfrm>
            <a:off x="4038600" y="2787650"/>
            <a:ext cx="184666" cy="369332"/>
          </a:xfrm>
          <a:prstGeom prst="rect">
            <a:avLst/>
          </a:prstGeom>
          <a:noFill/>
        </p:spPr>
        <p:txBody>
          <a:bodyPr wrap="none" rtlCol="0">
            <a:spAutoFit/>
          </a:bodyPr>
          <a:lstStyle/>
          <a:p>
            <a:endParaRPr lang="en-US" dirty="0"/>
          </a:p>
        </p:txBody>
      </p:sp>
      <p:sp>
        <p:nvSpPr>
          <p:cNvPr id="5" name="TextBox 4"/>
          <p:cNvSpPr txBox="1"/>
          <p:nvPr/>
        </p:nvSpPr>
        <p:spPr>
          <a:xfrm>
            <a:off x="3937000" y="25400"/>
            <a:ext cx="184666" cy="369332"/>
          </a:xfrm>
          <a:prstGeom prst="rect">
            <a:avLst/>
          </a:prstGeom>
          <a:noFill/>
        </p:spPr>
        <p:txBody>
          <a:bodyPr wrap="none" rtlCol="0">
            <a:spAutoFit/>
          </a:bodyPr>
          <a:lstStyle/>
          <a:p>
            <a:endParaRPr lang="en-US" dirty="0"/>
          </a:p>
        </p:txBody>
      </p:sp>
      <p:pic>
        <p:nvPicPr>
          <p:cNvPr id="7" name="Picture 6" descr="probdiagram_0115.pdf"/>
          <p:cNvPicPr>
            <a:picLocks noChangeAspect="1"/>
          </p:cNvPicPr>
          <p:nvPr/>
        </p:nvPicPr>
        <p:blipFill rotWithShape="1">
          <a:blip r:embed="rId6">
            <a:extLst>
              <a:ext uri="{28A0092B-C50C-407E-A947-70E740481C1C}">
                <a14:useLocalDpi xmlns:a14="http://schemas.microsoft.com/office/drawing/2010/main" val="0"/>
              </a:ext>
            </a:extLst>
          </a:blip>
          <a:srcRect l="8627" t="22413" r="9412" b="24393"/>
          <a:stretch/>
        </p:blipFill>
        <p:spPr>
          <a:xfrm>
            <a:off x="122940" y="94208"/>
            <a:ext cx="2654300" cy="2229372"/>
          </a:xfrm>
          <a:prstGeom prst="rect">
            <a:avLst/>
          </a:prstGeom>
        </p:spPr>
      </p:pic>
      <p:pic>
        <p:nvPicPr>
          <p:cNvPr id="8" name="Picture 7" descr="probdiagram_0115.pdf"/>
          <p:cNvPicPr>
            <a:picLocks noChangeAspect="1"/>
          </p:cNvPicPr>
          <p:nvPr/>
        </p:nvPicPr>
        <p:blipFill rotWithShape="1">
          <a:blip r:embed="rId7">
            <a:extLst>
              <a:ext uri="{28A0092B-C50C-407E-A947-70E740481C1C}">
                <a14:useLocalDpi xmlns:a14="http://schemas.microsoft.com/office/drawing/2010/main" val="0"/>
              </a:ext>
            </a:extLst>
          </a:blip>
          <a:srcRect l="8627" t="22413" r="9412" b="24393"/>
          <a:stretch/>
        </p:blipFill>
        <p:spPr>
          <a:xfrm>
            <a:off x="122941" y="4514851"/>
            <a:ext cx="2654300" cy="2229372"/>
          </a:xfrm>
          <a:prstGeom prst="rect">
            <a:avLst/>
          </a:prstGeom>
        </p:spPr>
      </p:pic>
      <p:sp>
        <p:nvSpPr>
          <p:cNvPr id="11" name="TextBox 10"/>
          <p:cNvSpPr txBox="1"/>
          <p:nvPr/>
        </p:nvSpPr>
        <p:spPr>
          <a:xfrm>
            <a:off x="6940124" y="5329622"/>
            <a:ext cx="2083558" cy="1323439"/>
          </a:xfrm>
          <a:prstGeom prst="rect">
            <a:avLst/>
          </a:prstGeom>
          <a:noFill/>
        </p:spPr>
        <p:txBody>
          <a:bodyPr wrap="square" rtlCol="0">
            <a:spAutoFit/>
          </a:bodyPr>
          <a:lstStyle/>
          <a:p>
            <a:r>
              <a:rPr lang="en-US" sz="1600" b="1" u="sng" dirty="0" smtClean="0"/>
              <a:t>Link</a:t>
            </a:r>
            <a:r>
              <a:rPr lang="en-US" sz="1600" dirty="0" smtClean="0"/>
              <a:t>: </a:t>
            </a:r>
            <a:r>
              <a:rPr lang="en-US" sz="1600" b="1" dirty="0" smtClean="0">
                <a:solidFill>
                  <a:srgbClr val="0000FF"/>
                </a:solidFill>
              </a:rPr>
              <a:t>http://</a:t>
            </a:r>
            <a:r>
              <a:rPr lang="en-US" sz="1600" b="1" dirty="0" err="1" smtClean="0">
                <a:solidFill>
                  <a:srgbClr val="0000FF"/>
                </a:solidFill>
              </a:rPr>
              <a:t>www.atmos</a:t>
            </a:r>
            <a:r>
              <a:rPr lang="en-US" sz="1600" b="1" dirty="0" smtClean="0">
                <a:solidFill>
                  <a:srgbClr val="0000FF"/>
                </a:solidFill>
              </a:rPr>
              <a:t>.</a:t>
            </a:r>
          </a:p>
          <a:p>
            <a:r>
              <a:rPr lang="en-US" sz="1600" b="1" dirty="0" err="1" smtClean="0">
                <a:solidFill>
                  <a:srgbClr val="0000FF"/>
                </a:solidFill>
              </a:rPr>
              <a:t>albany.edu</a:t>
            </a:r>
            <a:r>
              <a:rPr lang="en-US" sz="1600" b="1" dirty="0" smtClean="0">
                <a:solidFill>
                  <a:srgbClr val="0000FF"/>
                </a:solidFill>
              </a:rPr>
              <a:t>/</a:t>
            </a:r>
            <a:r>
              <a:rPr lang="en-US" sz="1600" b="1" dirty="0" err="1" smtClean="0">
                <a:solidFill>
                  <a:srgbClr val="0000FF"/>
                </a:solidFill>
              </a:rPr>
              <a:t>facstaff</a:t>
            </a:r>
            <a:r>
              <a:rPr lang="en-US" sz="1600" b="1" dirty="0" smtClean="0">
                <a:solidFill>
                  <a:srgbClr val="0000FF"/>
                </a:solidFill>
              </a:rPr>
              <a:t>/</a:t>
            </a:r>
            <a:r>
              <a:rPr lang="en-US" sz="1600" b="1" dirty="0" err="1" smtClean="0">
                <a:solidFill>
                  <a:srgbClr val="0000FF"/>
                </a:solidFill>
              </a:rPr>
              <a:t>awinters</a:t>
            </a:r>
            <a:r>
              <a:rPr lang="en-US" sz="1600" b="1" dirty="0" smtClean="0">
                <a:solidFill>
                  <a:srgbClr val="0000FF"/>
                </a:solidFill>
              </a:rPr>
              <a:t>/</a:t>
            </a:r>
            <a:r>
              <a:rPr lang="en-US" sz="1600" b="1" dirty="0" err="1" smtClean="0">
                <a:solidFill>
                  <a:srgbClr val="0000FF"/>
                </a:solidFill>
              </a:rPr>
              <a:t>realtime</a:t>
            </a:r>
            <a:r>
              <a:rPr lang="en-US" sz="1600" b="1" dirty="0" smtClean="0">
                <a:solidFill>
                  <a:srgbClr val="0000FF"/>
                </a:solidFill>
              </a:rPr>
              <a:t>/</a:t>
            </a:r>
            <a:r>
              <a:rPr lang="en-US" sz="1600" b="1" dirty="0" err="1" smtClean="0">
                <a:solidFill>
                  <a:srgbClr val="0000FF"/>
                </a:solidFill>
              </a:rPr>
              <a:t>About_EOFs.php</a:t>
            </a:r>
            <a:endParaRPr lang="en-US" sz="1600" b="1" dirty="0">
              <a:solidFill>
                <a:srgbClr val="0000FF"/>
              </a:solidFill>
            </a:endParaRPr>
          </a:p>
        </p:txBody>
      </p:sp>
      <p:sp>
        <p:nvSpPr>
          <p:cNvPr id="12" name="TextBox 11"/>
          <p:cNvSpPr txBox="1"/>
          <p:nvPr/>
        </p:nvSpPr>
        <p:spPr>
          <a:xfrm>
            <a:off x="6898107" y="1403271"/>
            <a:ext cx="2179053" cy="3816429"/>
          </a:xfrm>
          <a:prstGeom prst="rect">
            <a:avLst/>
          </a:prstGeom>
          <a:noFill/>
        </p:spPr>
        <p:txBody>
          <a:bodyPr wrap="square" rtlCol="0">
            <a:spAutoFit/>
          </a:bodyPr>
          <a:lstStyle/>
          <a:p>
            <a:r>
              <a:rPr lang="en-US" sz="1600" b="1" dirty="0" smtClean="0">
                <a:solidFill>
                  <a:srgbClr val="0000FF"/>
                </a:solidFill>
              </a:rPr>
              <a:t>Left Column:</a:t>
            </a:r>
          </a:p>
          <a:p>
            <a:r>
              <a:rPr lang="en-US" sz="1600" b="1" dirty="0" smtClean="0"/>
              <a:t>North Pacific Jet phase diagram probabilistic 9-day forecast</a:t>
            </a:r>
          </a:p>
          <a:p>
            <a:endParaRPr lang="en-US" sz="1000" dirty="0"/>
          </a:p>
          <a:p>
            <a:r>
              <a:rPr lang="en-US" sz="1600" b="1" dirty="0" smtClean="0">
                <a:solidFill>
                  <a:srgbClr val="0000FF"/>
                </a:solidFill>
              </a:rPr>
              <a:t>Right Column:</a:t>
            </a:r>
            <a:r>
              <a:rPr lang="en-US" sz="1600" dirty="0" smtClean="0">
                <a:solidFill>
                  <a:srgbClr val="0000FF"/>
                </a:solidFill>
              </a:rPr>
              <a:t> </a:t>
            </a:r>
            <a:endParaRPr lang="en-US" sz="1600" b="1" dirty="0" smtClean="0">
              <a:solidFill>
                <a:srgbClr val="0000FF"/>
              </a:solidFill>
            </a:endParaRPr>
          </a:p>
          <a:p>
            <a:r>
              <a:rPr lang="en-US" sz="1600" b="1" dirty="0" smtClean="0"/>
              <a:t>250-hPa wind speed (m s</a:t>
            </a:r>
            <a:r>
              <a:rPr lang="en-US" sz="1600" b="1" baseline="30000" dirty="0" smtClean="0"/>
              <a:t>–1</a:t>
            </a:r>
            <a:r>
              <a:rPr lang="en-US" sz="1600" b="1" dirty="0" smtClean="0"/>
              <a:t>; shading)</a:t>
            </a:r>
            <a:r>
              <a:rPr lang="en-US" sz="1600" dirty="0" smtClean="0"/>
              <a:t> </a:t>
            </a:r>
          </a:p>
          <a:p>
            <a:endParaRPr lang="en-US" sz="800" dirty="0" smtClean="0"/>
          </a:p>
          <a:p>
            <a:r>
              <a:rPr lang="en-US" sz="1600" b="1" dirty="0" smtClean="0"/>
              <a:t>250-hPa heights (m; black)</a:t>
            </a:r>
          </a:p>
          <a:p>
            <a:endParaRPr lang="en-US" sz="800" dirty="0" smtClean="0"/>
          </a:p>
          <a:p>
            <a:r>
              <a:rPr lang="en-US" sz="1600" b="1" dirty="0" smtClean="0"/>
              <a:t>250-hPa std. height anomalies (red; positive / blue; negative)</a:t>
            </a:r>
            <a:endParaRPr lang="en-US" sz="1600" b="1" dirty="0"/>
          </a:p>
        </p:txBody>
      </p:sp>
      <p:cxnSp>
        <p:nvCxnSpPr>
          <p:cNvPr id="13" name="Straight Connector 12"/>
          <p:cNvCxnSpPr/>
          <p:nvPr/>
        </p:nvCxnSpPr>
        <p:spPr>
          <a:xfrm>
            <a:off x="6940124" y="5257800"/>
            <a:ext cx="2083558"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6731000" y="167332"/>
            <a:ext cx="2489200" cy="1015663"/>
          </a:xfrm>
          <a:prstGeom prst="rect">
            <a:avLst/>
          </a:prstGeom>
          <a:noFill/>
        </p:spPr>
        <p:txBody>
          <a:bodyPr wrap="square" rtlCol="0">
            <a:spAutoFit/>
          </a:bodyPr>
          <a:lstStyle/>
          <a:p>
            <a:pPr algn="ctr"/>
            <a:r>
              <a:rPr lang="en-US" sz="2000" b="1" dirty="0" smtClean="0"/>
              <a:t>North Pacific Jet Phase Diagram </a:t>
            </a:r>
          </a:p>
          <a:p>
            <a:pPr algn="ctr"/>
            <a:r>
              <a:rPr lang="en-US" sz="2000" b="1" dirty="0" smtClean="0"/>
              <a:t>(Dr. Andrew Winters)</a:t>
            </a:r>
            <a:endParaRPr lang="en-US" sz="2000" b="1" dirty="0"/>
          </a:p>
        </p:txBody>
      </p:sp>
      <p:cxnSp>
        <p:nvCxnSpPr>
          <p:cNvPr id="15" name="Straight Connector 14"/>
          <p:cNvCxnSpPr/>
          <p:nvPr/>
        </p:nvCxnSpPr>
        <p:spPr>
          <a:xfrm>
            <a:off x="6940124" y="1276350"/>
            <a:ext cx="2083558"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19" name="TextBox 18"/>
          <p:cNvSpPr txBox="1"/>
          <p:nvPr/>
        </p:nvSpPr>
        <p:spPr>
          <a:xfrm>
            <a:off x="2739522" y="239828"/>
            <a:ext cx="3089778" cy="307777"/>
          </a:xfrm>
          <a:prstGeom prst="rect">
            <a:avLst/>
          </a:prstGeom>
          <a:solidFill>
            <a:schemeClr val="bg1"/>
          </a:solidFill>
          <a:ln w="12700" cmpd="sng">
            <a:solidFill>
              <a:schemeClr val="tx1"/>
            </a:solidFill>
          </a:ln>
        </p:spPr>
        <p:txBody>
          <a:bodyPr wrap="square" rtlCol="0">
            <a:spAutoFit/>
          </a:bodyPr>
          <a:lstStyle/>
          <a:p>
            <a:r>
              <a:rPr lang="en-US" sz="1400" b="1" dirty="0" smtClean="0"/>
              <a:t>00-h Forecast valid 0000 UTC 15 Jan.</a:t>
            </a:r>
            <a:endParaRPr lang="en-US" sz="1400" b="1" dirty="0"/>
          </a:p>
        </p:txBody>
      </p:sp>
      <p:sp>
        <p:nvSpPr>
          <p:cNvPr id="20" name="Oval 19"/>
          <p:cNvSpPr/>
          <p:nvPr/>
        </p:nvSpPr>
        <p:spPr>
          <a:xfrm>
            <a:off x="1423459" y="1051761"/>
            <a:ext cx="158750" cy="146050"/>
          </a:xfrm>
          <a:prstGeom prst="ellipse">
            <a:avLst/>
          </a:prstGeom>
          <a:noFill/>
          <a:ln w="38100" cmpd="sng">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Oval 20"/>
          <p:cNvSpPr/>
          <p:nvPr/>
        </p:nvSpPr>
        <p:spPr>
          <a:xfrm>
            <a:off x="1636185" y="2876551"/>
            <a:ext cx="158750" cy="146050"/>
          </a:xfrm>
          <a:prstGeom prst="ellipse">
            <a:avLst/>
          </a:prstGeom>
          <a:noFill/>
          <a:ln w="38100" cmpd="sng">
            <a:solidFill>
              <a:srgbClr val="FFFFFF"/>
            </a:solidFill>
          </a:ln>
          <a:effectLst>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Oval 21"/>
          <p:cNvSpPr/>
          <p:nvPr/>
        </p:nvSpPr>
        <p:spPr>
          <a:xfrm>
            <a:off x="1110192" y="5356223"/>
            <a:ext cx="158750" cy="146050"/>
          </a:xfrm>
          <a:prstGeom prst="ellipse">
            <a:avLst/>
          </a:prstGeom>
          <a:noFill/>
          <a:ln w="38100" cmpd="sng">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TextBox 22"/>
          <p:cNvSpPr txBox="1"/>
          <p:nvPr/>
        </p:nvSpPr>
        <p:spPr>
          <a:xfrm>
            <a:off x="2739522" y="2389324"/>
            <a:ext cx="3089778" cy="307777"/>
          </a:xfrm>
          <a:prstGeom prst="rect">
            <a:avLst/>
          </a:prstGeom>
          <a:solidFill>
            <a:schemeClr val="bg1"/>
          </a:solidFill>
          <a:ln w="12700" cmpd="sng">
            <a:solidFill>
              <a:schemeClr val="tx1"/>
            </a:solidFill>
          </a:ln>
        </p:spPr>
        <p:txBody>
          <a:bodyPr wrap="square" rtlCol="0">
            <a:spAutoFit/>
          </a:bodyPr>
          <a:lstStyle/>
          <a:p>
            <a:r>
              <a:rPr lang="en-US" sz="1400" b="1" dirty="0" smtClean="0"/>
              <a:t>72-h Forecast valid 0000 UTC 18 Jan.</a:t>
            </a:r>
            <a:endParaRPr lang="en-US" sz="1400" b="1" dirty="0"/>
          </a:p>
        </p:txBody>
      </p:sp>
      <p:sp>
        <p:nvSpPr>
          <p:cNvPr id="24" name="TextBox 23"/>
          <p:cNvSpPr txBox="1"/>
          <p:nvPr/>
        </p:nvSpPr>
        <p:spPr>
          <a:xfrm>
            <a:off x="2747989" y="4642496"/>
            <a:ext cx="3089778" cy="307777"/>
          </a:xfrm>
          <a:prstGeom prst="rect">
            <a:avLst/>
          </a:prstGeom>
          <a:solidFill>
            <a:schemeClr val="bg1"/>
          </a:solidFill>
          <a:ln w="12700" cmpd="sng">
            <a:solidFill>
              <a:schemeClr val="tx1"/>
            </a:solidFill>
          </a:ln>
        </p:spPr>
        <p:txBody>
          <a:bodyPr wrap="square" rtlCol="0">
            <a:spAutoFit/>
          </a:bodyPr>
          <a:lstStyle/>
          <a:p>
            <a:r>
              <a:rPr lang="en-US" sz="1400" b="1" dirty="0" smtClean="0"/>
              <a:t>192-h Forecast valid 0000 UTC 23 Jan.</a:t>
            </a:r>
            <a:endParaRPr lang="en-US" sz="1400" b="1" dirty="0"/>
          </a:p>
        </p:txBody>
      </p:sp>
    </p:spTree>
    <p:extLst>
      <p:ext uri="{BB962C8B-B14F-4D97-AF65-F5344CB8AC3E}">
        <p14:creationId xmlns:p14="http://schemas.microsoft.com/office/powerpoint/2010/main" val="2908665360"/>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295" y="44166"/>
            <a:ext cx="8830234" cy="890774"/>
          </a:xfrm>
        </p:spPr>
        <p:txBody>
          <a:bodyPr>
            <a:normAutofit fontScale="90000"/>
          </a:bodyPr>
          <a:lstStyle/>
          <a:p>
            <a:r>
              <a:rPr lang="en-US" sz="4800" b="1" dirty="0" smtClean="0">
                <a:solidFill>
                  <a:srgbClr val="FF0000"/>
                </a:solidFill>
              </a:rPr>
              <a:t>California Deluge Model Takeaway</a:t>
            </a:r>
            <a:endParaRPr lang="en-US" sz="4800" b="1" dirty="0">
              <a:solidFill>
                <a:srgbClr val="FF0000"/>
              </a:solidFill>
            </a:endParaRPr>
          </a:p>
        </p:txBody>
      </p:sp>
      <p:sp>
        <p:nvSpPr>
          <p:cNvPr id="3" name="Content Placeholder 2"/>
          <p:cNvSpPr>
            <a:spLocks noGrp="1"/>
          </p:cNvSpPr>
          <p:nvPr>
            <p:ph idx="1"/>
          </p:nvPr>
        </p:nvSpPr>
        <p:spPr>
          <a:xfrm>
            <a:off x="457200" y="1194901"/>
            <a:ext cx="8229600" cy="4525963"/>
          </a:xfrm>
        </p:spPr>
        <p:txBody>
          <a:bodyPr>
            <a:normAutofit/>
          </a:bodyPr>
          <a:lstStyle/>
          <a:p>
            <a:r>
              <a:rPr lang="en-US" sz="2400" b="1" dirty="0" smtClean="0"/>
              <a:t>Good early “heads-up” from the global models</a:t>
            </a:r>
          </a:p>
          <a:p>
            <a:r>
              <a:rPr lang="en-US" sz="2400" b="1" dirty="0"/>
              <a:t>F</a:t>
            </a:r>
            <a:r>
              <a:rPr lang="en-US" sz="2400" b="1" dirty="0" smtClean="0"/>
              <a:t>orecast of Gulf of Alaska omega block on 3–4 Jan was key</a:t>
            </a:r>
          </a:p>
          <a:p>
            <a:r>
              <a:rPr lang="en-US" sz="2400" b="1" dirty="0"/>
              <a:t>WSW flow prevailed across </a:t>
            </a:r>
            <a:r>
              <a:rPr lang="en-US" sz="2400" b="1" dirty="0" smtClean="0"/>
              <a:t>the Pacific </a:t>
            </a:r>
            <a:r>
              <a:rPr lang="en-US" sz="2400" b="1" dirty="0"/>
              <a:t>south of the </a:t>
            </a:r>
            <a:r>
              <a:rPr lang="en-US" sz="2400" b="1" dirty="0" smtClean="0"/>
              <a:t>block</a:t>
            </a:r>
          </a:p>
          <a:p>
            <a:r>
              <a:rPr lang="en-US" sz="2400" b="1" dirty="0" smtClean="0"/>
              <a:t>Multiple troughs moved around and under the block </a:t>
            </a:r>
          </a:p>
          <a:p>
            <a:r>
              <a:rPr lang="en-US" sz="2400" b="1" dirty="0" smtClean="0"/>
              <a:t>Troughs interacted and deepened between HI and CA </a:t>
            </a:r>
          </a:p>
          <a:p>
            <a:r>
              <a:rPr lang="en-US" sz="2400" b="1" dirty="0" smtClean="0"/>
              <a:t>Lower latitude AWB facilitated trough deepening</a:t>
            </a:r>
          </a:p>
          <a:p>
            <a:r>
              <a:rPr lang="en-US" sz="2400" b="1" dirty="0"/>
              <a:t>T</a:t>
            </a:r>
            <a:r>
              <a:rPr lang="en-US" sz="2400" b="1" dirty="0" smtClean="0"/>
              <a:t>ropical IVT transport shifted north with time toward CA/OR</a:t>
            </a:r>
          </a:p>
          <a:p>
            <a:r>
              <a:rPr lang="en-US" sz="2400" b="1" dirty="0"/>
              <a:t>B</a:t>
            </a:r>
            <a:r>
              <a:rPr lang="en-US" sz="2400" b="1" dirty="0" smtClean="0"/>
              <a:t>iggest snowstorm (30 cm) in Portland, Oregon since 1995</a:t>
            </a:r>
          </a:p>
          <a:p>
            <a:r>
              <a:rPr lang="en-US" sz="2400" b="1" dirty="0" err="1" smtClean="0"/>
              <a:t>Subseasonal</a:t>
            </a:r>
            <a:r>
              <a:rPr lang="en-US" sz="2400" b="1" dirty="0"/>
              <a:t>/</a:t>
            </a:r>
            <a:r>
              <a:rPr lang="en-US" sz="2400" b="1" dirty="0" smtClean="0"/>
              <a:t>seasonal forecasting is still a work in progress </a:t>
            </a:r>
            <a:endParaRPr lang="en-US" sz="2400" b="1" dirty="0"/>
          </a:p>
        </p:txBody>
      </p:sp>
    </p:spTree>
    <p:extLst>
      <p:ext uri="{BB962C8B-B14F-4D97-AF65-F5344CB8AC3E}">
        <p14:creationId xmlns:p14="http://schemas.microsoft.com/office/powerpoint/2010/main" val="3724595850"/>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66097"/>
            <a:ext cx="9144000" cy="3793929"/>
          </a:xfrm>
        </p:spPr>
        <p:txBody>
          <a:bodyPr>
            <a:normAutofit fontScale="90000"/>
          </a:bodyPr>
          <a:lstStyle/>
          <a:p>
            <a:r>
              <a:rPr lang="en-US" sz="3600" b="1" dirty="0" smtClean="0">
                <a:solidFill>
                  <a:srgbClr val="000000"/>
                </a:solidFill>
              </a:rPr>
              <a:t/>
            </a:r>
            <a:br>
              <a:rPr lang="en-US" sz="3600" b="1" dirty="0" smtClean="0">
                <a:solidFill>
                  <a:srgbClr val="000000"/>
                </a:solidFill>
              </a:rPr>
            </a:br>
            <a:r>
              <a:rPr lang="en-US" sz="3600" b="1" dirty="0" smtClean="0">
                <a:solidFill>
                  <a:srgbClr val="FF0000"/>
                </a:solidFill>
              </a:rPr>
              <a:t>Northwest Pacific TC </a:t>
            </a:r>
            <a:r>
              <a:rPr lang="en-US" sz="3600" b="1" dirty="0" err="1" smtClean="0">
                <a:solidFill>
                  <a:srgbClr val="FF0000"/>
                </a:solidFill>
              </a:rPr>
              <a:t>Lionrock’s</a:t>
            </a:r>
            <a:r>
              <a:rPr lang="en-US" sz="3600" b="1" dirty="0" smtClean="0">
                <a:solidFill>
                  <a:srgbClr val="FF0000"/>
                </a:solidFill>
              </a:rPr>
              <a:t> </a:t>
            </a:r>
            <a:r>
              <a:rPr lang="en-US" sz="3600" b="1" dirty="0" err="1" smtClean="0">
                <a:solidFill>
                  <a:srgbClr val="FF0000"/>
                </a:solidFill>
              </a:rPr>
              <a:t>Extratropical</a:t>
            </a:r>
            <a:r>
              <a:rPr lang="en-US" sz="3600" b="1" dirty="0" smtClean="0">
                <a:solidFill>
                  <a:srgbClr val="FF0000"/>
                </a:solidFill>
              </a:rPr>
              <a:t> Transition, “Sandy-like Left Hook” and Associated Strong Predecessor Rain Event:  A Legacy of </a:t>
            </a:r>
            <a:r>
              <a:rPr lang="en-US" sz="3600" b="1" dirty="0">
                <a:solidFill>
                  <a:srgbClr val="FF0000"/>
                </a:solidFill>
              </a:rPr>
              <a:t/>
            </a:r>
            <a:br>
              <a:rPr lang="en-US" sz="3600" b="1" dirty="0">
                <a:solidFill>
                  <a:srgbClr val="FF0000"/>
                </a:solidFill>
              </a:rPr>
            </a:br>
            <a:r>
              <a:rPr lang="en-US" sz="3600" b="1" dirty="0" smtClean="0">
                <a:solidFill>
                  <a:srgbClr val="FF0000"/>
                </a:solidFill>
              </a:rPr>
              <a:t>Multiple TC-TC and TC-Gyre Interactions and an Early Season East Asian Cold Surge in Late August 2016</a:t>
            </a:r>
            <a:r>
              <a:rPr lang="en-US" sz="3600" b="1" dirty="0" smtClean="0">
                <a:solidFill>
                  <a:srgbClr val="000000"/>
                </a:solidFill>
              </a:rPr>
              <a:t/>
            </a:r>
            <a:br>
              <a:rPr lang="en-US" sz="3600" b="1" dirty="0" smtClean="0">
                <a:solidFill>
                  <a:srgbClr val="000000"/>
                </a:solidFill>
              </a:rPr>
            </a:br>
            <a:r>
              <a:rPr lang="en-US" sz="3600" b="1" dirty="0">
                <a:solidFill>
                  <a:srgbClr val="000000"/>
                </a:solidFill>
              </a:rPr>
              <a:t/>
            </a:r>
            <a:br>
              <a:rPr lang="en-US" sz="3600" b="1" dirty="0">
                <a:solidFill>
                  <a:srgbClr val="000000"/>
                </a:solidFill>
              </a:rPr>
            </a:br>
            <a:r>
              <a:rPr lang="en-US" sz="2700" b="1" dirty="0" smtClean="0">
                <a:solidFill>
                  <a:srgbClr val="000000"/>
                </a:solidFill>
              </a:rPr>
              <a:t>Starring TC players:  </a:t>
            </a:r>
            <a:r>
              <a:rPr lang="en-US" sz="2700" b="1" dirty="0" err="1" smtClean="0">
                <a:solidFill>
                  <a:srgbClr val="000000"/>
                </a:solidFill>
              </a:rPr>
              <a:t>Kompasu</a:t>
            </a:r>
            <a:r>
              <a:rPr lang="en-US" sz="2700" b="1" dirty="0" smtClean="0">
                <a:solidFill>
                  <a:srgbClr val="000000"/>
                </a:solidFill>
              </a:rPr>
              <a:t>, </a:t>
            </a:r>
            <a:r>
              <a:rPr lang="en-US" sz="2700" b="1" dirty="0" err="1" smtClean="0">
                <a:solidFill>
                  <a:srgbClr val="000000"/>
                </a:solidFill>
              </a:rPr>
              <a:t>Mindulle</a:t>
            </a:r>
            <a:r>
              <a:rPr lang="en-US" sz="2700" b="1" dirty="0" smtClean="0">
                <a:solidFill>
                  <a:srgbClr val="000000"/>
                </a:solidFill>
              </a:rPr>
              <a:t>, </a:t>
            </a:r>
            <a:r>
              <a:rPr lang="en-US" sz="2700" b="1" dirty="0" err="1" smtClean="0">
                <a:solidFill>
                  <a:srgbClr val="000000"/>
                </a:solidFill>
              </a:rPr>
              <a:t>Lionrock</a:t>
            </a:r>
            <a:r>
              <a:rPr lang="en-US" sz="2700" b="1" dirty="0" smtClean="0">
                <a:solidFill>
                  <a:srgbClr val="000000"/>
                </a:solidFill>
              </a:rPr>
              <a:t>, and TD-14W  </a:t>
            </a:r>
            <a:endParaRPr lang="en-US" sz="2700" b="1" dirty="0">
              <a:solidFill>
                <a:srgbClr val="000000"/>
              </a:solidFill>
            </a:endParaRPr>
          </a:p>
        </p:txBody>
      </p:sp>
      <p:sp>
        <p:nvSpPr>
          <p:cNvPr id="3" name="TextBox 2"/>
          <p:cNvSpPr txBox="1"/>
          <p:nvPr/>
        </p:nvSpPr>
        <p:spPr>
          <a:xfrm>
            <a:off x="373529" y="4264848"/>
            <a:ext cx="8372741" cy="461665"/>
          </a:xfrm>
          <a:prstGeom prst="rect">
            <a:avLst/>
          </a:prstGeom>
          <a:noFill/>
        </p:spPr>
        <p:txBody>
          <a:bodyPr wrap="square" rtlCol="0">
            <a:spAutoFit/>
          </a:bodyPr>
          <a:lstStyle/>
          <a:p>
            <a:pPr algn="ctr"/>
            <a:r>
              <a:rPr lang="en-US" sz="2400" b="1" dirty="0" smtClean="0">
                <a:solidFill>
                  <a:srgbClr val="0000FF"/>
                </a:solidFill>
              </a:rPr>
              <a:t>Lance Bosart, Alicia Bentley, and Philippe </a:t>
            </a:r>
            <a:r>
              <a:rPr lang="en-US" sz="2400" b="1" dirty="0" err="1" smtClean="0">
                <a:solidFill>
                  <a:srgbClr val="0000FF"/>
                </a:solidFill>
              </a:rPr>
              <a:t>Papin</a:t>
            </a:r>
            <a:endParaRPr lang="en-US" sz="2400" b="1" dirty="0">
              <a:solidFill>
                <a:srgbClr val="0000FF"/>
              </a:solidFill>
            </a:endParaRPr>
          </a:p>
        </p:txBody>
      </p:sp>
    </p:spTree>
    <p:extLst>
      <p:ext uri="{BB962C8B-B14F-4D97-AF65-F5344CB8AC3E}">
        <p14:creationId xmlns:p14="http://schemas.microsoft.com/office/powerpoint/2010/main" val="1379990910"/>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Title 1"/>
          <p:cNvSpPr>
            <a:spLocks noGrp="1"/>
          </p:cNvSpPr>
          <p:nvPr>
            <p:ph type="title"/>
          </p:nvPr>
        </p:nvSpPr>
        <p:spPr>
          <a:xfrm>
            <a:off x="270233" y="29371"/>
            <a:ext cx="8552865" cy="989555"/>
          </a:xfrm>
        </p:spPr>
        <p:txBody>
          <a:bodyPr>
            <a:normAutofit/>
          </a:bodyPr>
          <a:lstStyle/>
          <a:p>
            <a:pPr eaLnBrk="1" hangingPunct="1"/>
            <a:r>
              <a:rPr lang="en-US" sz="3600" b="1" dirty="0" smtClean="0">
                <a:solidFill>
                  <a:srgbClr val="FF0000"/>
                </a:solidFill>
                <a:latin typeface="Calibri" charset="0"/>
              </a:rPr>
              <a:t>Research Opportunities Going Forward (II)</a:t>
            </a:r>
            <a:endParaRPr lang="en-US" sz="3600" b="1" dirty="0">
              <a:solidFill>
                <a:srgbClr val="FF0000"/>
              </a:solidFill>
              <a:latin typeface="Calibri" charset="0"/>
            </a:endParaRPr>
          </a:p>
        </p:txBody>
      </p:sp>
      <p:sp>
        <p:nvSpPr>
          <p:cNvPr id="18434" name="Content Placeholder 2"/>
          <p:cNvSpPr>
            <a:spLocks noGrp="1"/>
          </p:cNvSpPr>
          <p:nvPr>
            <p:ph idx="1"/>
          </p:nvPr>
        </p:nvSpPr>
        <p:spPr>
          <a:xfrm>
            <a:off x="0" y="903014"/>
            <a:ext cx="9144000" cy="5825564"/>
          </a:xfrm>
        </p:spPr>
        <p:txBody>
          <a:bodyPr>
            <a:normAutofit fontScale="25000" lnSpcReduction="20000"/>
          </a:bodyPr>
          <a:lstStyle/>
          <a:p>
            <a:pPr marL="457200" lvl="1" indent="0">
              <a:buNone/>
              <a:defRPr/>
            </a:pPr>
            <a:endParaRPr lang="en-US" sz="6400" b="1" dirty="0" smtClean="0">
              <a:solidFill>
                <a:srgbClr val="0000FF"/>
              </a:solidFill>
              <a:latin typeface="+mj-lt"/>
            </a:endParaRPr>
          </a:p>
          <a:p>
            <a:pPr>
              <a:defRPr/>
            </a:pPr>
            <a:r>
              <a:rPr lang="en-US" sz="6400" b="1" dirty="0" err="1" smtClean="0">
                <a:latin typeface="+mj-lt"/>
              </a:rPr>
              <a:t>Baroclinic</a:t>
            </a:r>
            <a:r>
              <a:rPr lang="en-US" sz="6400" b="1" dirty="0" smtClean="0">
                <a:latin typeface="+mj-lt"/>
              </a:rPr>
              <a:t> Cyclones:</a:t>
            </a:r>
          </a:p>
          <a:p>
            <a:pPr lvl="1">
              <a:defRPr/>
            </a:pPr>
            <a:r>
              <a:rPr lang="en-US" sz="6400" b="1" dirty="0" err="1" smtClean="0">
                <a:solidFill>
                  <a:srgbClr val="0000FF"/>
                </a:solidFill>
                <a:latin typeface="+mj-lt"/>
              </a:rPr>
              <a:t>Baroclinic</a:t>
            </a:r>
            <a:r>
              <a:rPr lang="en-US" sz="6400" b="1" dirty="0" smtClean="0">
                <a:solidFill>
                  <a:srgbClr val="0000FF"/>
                </a:solidFill>
                <a:latin typeface="+mj-lt"/>
              </a:rPr>
              <a:t> cyclones in convective environments (how to connect the dynamical dots?)</a:t>
            </a:r>
            <a:endParaRPr lang="en-US" sz="6400" b="1" dirty="0">
              <a:solidFill>
                <a:srgbClr val="0000FF"/>
              </a:solidFill>
              <a:latin typeface="+mj-lt"/>
            </a:endParaRPr>
          </a:p>
          <a:p>
            <a:pPr lvl="1">
              <a:defRPr/>
            </a:pPr>
            <a:r>
              <a:rPr lang="en-US" sz="6400" b="1" dirty="0" smtClean="0">
                <a:solidFill>
                  <a:srgbClr val="0000FF"/>
                </a:solidFill>
                <a:latin typeface="+mj-lt"/>
              </a:rPr>
              <a:t>Dynamics and thermodynamics of the rain-snow line (is it mostly thermodynamics?)</a:t>
            </a:r>
          </a:p>
          <a:p>
            <a:pPr lvl="1">
              <a:defRPr/>
            </a:pPr>
            <a:endParaRPr lang="en-US" sz="6400" b="1" dirty="0" smtClean="0">
              <a:solidFill>
                <a:srgbClr val="0000FF"/>
              </a:solidFill>
              <a:latin typeface="+mj-lt"/>
            </a:endParaRPr>
          </a:p>
          <a:p>
            <a:pPr>
              <a:defRPr/>
            </a:pPr>
            <a:r>
              <a:rPr lang="en-US" sz="6400" b="1" dirty="0"/>
              <a:t>Tropical Cyclones (TCs): </a:t>
            </a:r>
          </a:p>
          <a:p>
            <a:pPr lvl="1">
              <a:defRPr/>
            </a:pPr>
            <a:r>
              <a:rPr lang="en-US" sz="6400" b="1" dirty="0">
                <a:solidFill>
                  <a:srgbClr val="0000FF"/>
                </a:solidFill>
              </a:rPr>
              <a:t>TC-trough and TC-TC interactions (how to better understanding forecast sensitivity?)</a:t>
            </a:r>
          </a:p>
          <a:p>
            <a:pPr lvl="1">
              <a:defRPr/>
            </a:pPr>
            <a:r>
              <a:rPr lang="en-US" sz="6400" b="1" dirty="0" err="1">
                <a:solidFill>
                  <a:srgbClr val="0000FF"/>
                </a:solidFill>
              </a:rPr>
              <a:t>Recurving</a:t>
            </a:r>
            <a:r>
              <a:rPr lang="en-US" sz="6400" b="1" dirty="0">
                <a:solidFill>
                  <a:srgbClr val="0000FF"/>
                </a:solidFill>
              </a:rPr>
              <a:t> TCs that </a:t>
            </a:r>
            <a:r>
              <a:rPr lang="en-US" sz="6400" b="1" dirty="0" err="1">
                <a:solidFill>
                  <a:srgbClr val="0000FF"/>
                </a:solidFill>
              </a:rPr>
              <a:t>reintensify</a:t>
            </a:r>
            <a:r>
              <a:rPr lang="en-US" sz="6400" b="1" dirty="0">
                <a:solidFill>
                  <a:srgbClr val="0000FF"/>
                </a:solidFill>
              </a:rPr>
              <a:t> as midlatitude cyclones (dynamics vs. thermodynamics?)</a:t>
            </a:r>
          </a:p>
          <a:p>
            <a:pPr marL="457200" lvl="1" indent="0">
              <a:buNone/>
              <a:defRPr/>
            </a:pPr>
            <a:endParaRPr lang="en-US" sz="6400" b="1" dirty="0" smtClean="0">
              <a:solidFill>
                <a:srgbClr val="0000FF"/>
              </a:solidFill>
              <a:latin typeface="+mj-lt"/>
            </a:endParaRPr>
          </a:p>
          <a:p>
            <a:pPr>
              <a:defRPr/>
            </a:pPr>
            <a:r>
              <a:rPr lang="en-US" sz="6400" b="1" dirty="0"/>
              <a:t>Severe Weather and </a:t>
            </a:r>
            <a:r>
              <a:rPr lang="en-US" sz="6400" b="1" dirty="0" err="1"/>
              <a:t>Mesoscale</a:t>
            </a:r>
            <a:r>
              <a:rPr lang="en-US" sz="6400" b="1" dirty="0"/>
              <a:t> Heavy Rain Events: </a:t>
            </a:r>
          </a:p>
          <a:p>
            <a:pPr lvl="1">
              <a:defRPr/>
            </a:pPr>
            <a:r>
              <a:rPr lang="en-US" sz="6400" b="1" dirty="0" err="1">
                <a:solidFill>
                  <a:srgbClr val="0000FF"/>
                </a:solidFill>
              </a:rPr>
              <a:t>Mesoscale</a:t>
            </a:r>
            <a:r>
              <a:rPr lang="en-US" sz="6400" b="1" dirty="0">
                <a:solidFill>
                  <a:srgbClr val="0000FF"/>
                </a:solidFill>
              </a:rPr>
              <a:t> boundary evolution (dynamics, thermodynamics, and bottom boundary forcing?)</a:t>
            </a:r>
          </a:p>
          <a:p>
            <a:pPr lvl="1">
              <a:defRPr/>
            </a:pPr>
            <a:r>
              <a:rPr lang="en-US" sz="6400" b="1" dirty="0">
                <a:solidFill>
                  <a:srgbClr val="0000FF"/>
                </a:solidFill>
              </a:rPr>
              <a:t>Multiple convective life cycles (what governs convective mode, transition, and life cycles?) </a:t>
            </a:r>
          </a:p>
          <a:p>
            <a:pPr marL="457200" lvl="1" indent="0">
              <a:buNone/>
              <a:defRPr/>
            </a:pPr>
            <a:endParaRPr lang="en-US" sz="6400" b="1" dirty="0">
              <a:solidFill>
                <a:srgbClr val="0000FF"/>
              </a:solidFill>
              <a:latin typeface="+mj-lt"/>
            </a:endParaRPr>
          </a:p>
          <a:p>
            <a:pPr>
              <a:defRPr/>
            </a:pPr>
            <a:r>
              <a:rPr lang="en-US" sz="6400" b="1" dirty="0" err="1" smtClean="0">
                <a:latin typeface="+mj-lt"/>
              </a:rPr>
              <a:t>Orographically</a:t>
            </a:r>
            <a:r>
              <a:rPr lang="en-US" sz="6400" b="1" dirty="0" smtClean="0">
                <a:latin typeface="+mj-lt"/>
              </a:rPr>
              <a:t> Influenced </a:t>
            </a:r>
            <a:r>
              <a:rPr lang="en-US" sz="6400" b="1" dirty="0" err="1" smtClean="0">
                <a:latin typeface="+mj-lt"/>
              </a:rPr>
              <a:t>Mesoscale</a:t>
            </a:r>
            <a:r>
              <a:rPr lang="en-US" sz="6400" b="1" dirty="0" smtClean="0">
                <a:latin typeface="+mj-lt"/>
              </a:rPr>
              <a:t> Processes: </a:t>
            </a:r>
            <a:endParaRPr lang="en-US" sz="6400" b="1" dirty="0">
              <a:latin typeface="+mj-lt"/>
            </a:endParaRPr>
          </a:p>
          <a:p>
            <a:pPr lvl="1">
              <a:defRPr/>
            </a:pPr>
            <a:r>
              <a:rPr lang="en-US" sz="6400" b="1" dirty="0" smtClean="0">
                <a:solidFill>
                  <a:srgbClr val="0000FF"/>
                </a:solidFill>
                <a:latin typeface="+mj-lt"/>
              </a:rPr>
              <a:t>Changing mountain “shape” (stability vs. wind shear, vs. cold-air damming?) </a:t>
            </a:r>
            <a:endParaRPr lang="en-US" sz="6400" b="1" dirty="0">
              <a:solidFill>
                <a:srgbClr val="0000FF"/>
              </a:solidFill>
              <a:latin typeface="+mj-lt"/>
            </a:endParaRPr>
          </a:p>
          <a:p>
            <a:pPr lvl="1">
              <a:defRPr/>
            </a:pPr>
            <a:r>
              <a:rPr lang="en-US" sz="6400" b="1" dirty="0" smtClean="0">
                <a:solidFill>
                  <a:srgbClr val="0000FF"/>
                </a:solidFill>
                <a:latin typeface="+mj-lt"/>
              </a:rPr>
              <a:t>Weather beyond the Froude number (how to link </a:t>
            </a:r>
            <a:r>
              <a:rPr lang="en-US" sz="6400" b="1" dirty="0" err="1" smtClean="0">
                <a:solidFill>
                  <a:srgbClr val="0000FF"/>
                </a:solidFill>
                <a:latin typeface="+mj-lt"/>
              </a:rPr>
              <a:t>mesoscale</a:t>
            </a:r>
            <a:r>
              <a:rPr lang="en-US" sz="6400" b="1" dirty="0" smtClean="0">
                <a:solidFill>
                  <a:srgbClr val="0000FF"/>
                </a:solidFill>
                <a:latin typeface="+mj-lt"/>
              </a:rPr>
              <a:t> and synoptic scale processes?)</a:t>
            </a:r>
          </a:p>
          <a:p>
            <a:pPr lvl="1">
              <a:defRPr/>
            </a:pPr>
            <a:endParaRPr lang="en-US" sz="6400" b="1" dirty="0" smtClean="0">
              <a:solidFill>
                <a:srgbClr val="0000FF"/>
              </a:solidFill>
              <a:latin typeface="+mj-lt"/>
            </a:endParaRPr>
          </a:p>
          <a:p>
            <a:pPr>
              <a:defRPr/>
            </a:pPr>
            <a:r>
              <a:rPr lang="en-US" sz="6400" b="1" dirty="0" smtClean="0">
                <a:latin typeface="+mj-lt"/>
              </a:rPr>
              <a:t>Heat Waves and Droughts: </a:t>
            </a:r>
            <a:endParaRPr lang="en-US" sz="6400" b="1" dirty="0">
              <a:latin typeface="+mj-lt"/>
            </a:endParaRPr>
          </a:p>
          <a:p>
            <a:pPr lvl="1">
              <a:defRPr/>
            </a:pPr>
            <a:r>
              <a:rPr lang="en-US" sz="6400" b="1" dirty="0" smtClean="0">
                <a:solidFill>
                  <a:srgbClr val="0000FF"/>
                </a:solidFill>
                <a:latin typeface="+mj-lt"/>
              </a:rPr>
              <a:t>Subtropical continental anticyclones (action at a distance vs. regional/local forcing?) </a:t>
            </a:r>
            <a:endParaRPr lang="en-US" sz="6400" b="1" dirty="0">
              <a:solidFill>
                <a:srgbClr val="0000FF"/>
              </a:solidFill>
              <a:latin typeface="+mj-lt"/>
            </a:endParaRPr>
          </a:p>
          <a:p>
            <a:pPr lvl="1">
              <a:defRPr/>
            </a:pPr>
            <a:r>
              <a:rPr lang="en-US" sz="6400" b="1" dirty="0" smtClean="0">
                <a:solidFill>
                  <a:srgbClr val="0000FF"/>
                </a:solidFill>
                <a:latin typeface="+mj-lt"/>
              </a:rPr>
              <a:t>Elevated mixed layers (dynamics vs. surface soil moisture anomalies and evapotranspiration?)</a:t>
            </a:r>
          </a:p>
          <a:p>
            <a:pPr lvl="1">
              <a:defRPr/>
            </a:pPr>
            <a:endParaRPr lang="en-US" sz="6400" b="1" dirty="0">
              <a:solidFill>
                <a:srgbClr val="0000FF"/>
              </a:solidFill>
              <a:latin typeface="+mj-lt"/>
            </a:endParaRPr>
          </a:p>
          <a:p>
            <a:pPr marL="457200" lvl="1" indent="0">
              <a:buNone/>
              <a:defRPr/>
            </a:pPr>
            <a:endParaRPr lang="en-US" sz="4300" b="1" dirty="0" smtClean="0"/>
          </a:p>
          <a:p>
            <a:pPr marL="0" indent="0">
              <a:buNone/>
              <a:defRPr/>
            </a:pPr>
            <a:r>
              <a:rPr lang="en-US" sz="4300" b="1" dirty="0" smtClean="0"/>
              <a:t> </a:t>
            </a:r>
          </a:p>
          <a:p>
            <a:pPr lvl="1" eaLnBrk="1" hangingPunct="1">
              <a:defRPr/>
            </a:pPr>
            <a:endParaRPr lang="en-US" sz="4300" b="1" dirty="0">
              <a:solidFill>
                <a:srgbClr val="0000FF"/>
              </a:solidFill>
              <a:latin typeface="Calibri" charset="0"/>
            </a:endParaRPr>
          </a:p>
          <a:p>
            <a:pPr lvl="1" eaLnBrk="1" hangingPunct="1">
              <a:defRPr/>
            </a:pPr>
            <a:endParaRPr lang="en-US" sz="4300" b="1" dirty="0">
              <a:solidFill>
                <a:srgbClr val="0000FF"/>
              </a:solidFill>
              <a:latin typeface="Calibri" charset="0"/>
            </a:endParaRPr>
          </a:p>
        </p:txBody>
      </p:sp>
    </p:spTree>
    <p:extLst>
      <p:ext uri="{BB962C8B-B14F-4D97-AF65-F5344CB8AC3E}">
        <p14:creationId xmlns:p14="http://schemas.microsoft.com/office/powerpoint/2010/main" val="2027103252"/>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Kompasu(2016).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6839" y="802359"/>
            <a:ext cx="4051172" cy="2998326"/>
          </a:xfrm>
          <a:prstGeom prst="rect">
            <a:avLst/>
          </a:prstGeom>
        </p:spPr>
      </p:pic>
      <p:pic>
        <p:nvPicPr>
          <p:cNvPr id="7" name="Picture 6" descr="Lionrock(2016).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91975" y="802359"/>
            <a:ext cx="4051172" cy="2998325"/>
          </a:xfrm>
          <a:prstGeom prst="rect">
            <a:avLst/>
          </a:prstGeom>
        </p:spPr>
      </p:pic>
      <p:pic>
        <p:nvPicPr>
          <p:cNvPr id="9" name="Picture 8" descr="Mindulle(2016).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24406" y="3867439"/>
            <a:ext cx="4040678" cy="2990559"/>
          </a:xfrm>
          <a:prstGeom prst="rect">
            <a:avLst/>
          </a:prstGeom>
        </p:spPr>
      </p:pic>
      <p:sp>
        <p:nvSpPr>
          <p:cNvPr id="10" name="TextBox 9"/>
          <p:cNvSpPr txBox="1"/>
          <p:nvPr/>
        </p:nvSpPr>
        <p:spPr>
          <a:xfrm>
            <a:off x="356839" y="136452"/>
            <a:ext cx="8406707" cy="523220"/>
          </a:xfrm>
          <a:prstGeom prst="rect">
            <a:avLst/>
          </a:prstGeom>
          <a:noFill/>
        </p:spPr>
        <p:txBody>
          <a:bodyPr wrap="square" rtlCol="0">
            <a:spAutoFit/>
          </a:bodyPr>
          <a:lstStyle/>
          <a:p>
            <a:pPr algn="ctr"/>
            <a:r>
              <a:rPr lang="en-US" sz="2800" b="1" dirty="0" smtClean="0">
                <a:solidFill>
                  <a:srgbClr val="FF0000"/>
                </a:solidFill>
              </a:rPr>
              <a:t>Western Pacific Typhoon Tracks:  20–30 August 2016</a:t>
            </a:r>
            <a:endParaRPr lang="en-US" sz="2800" b="1" dirty="0">
              <a:solidFill>
                <a:srgbClr val="FF0000"/>
              </a:solidFill>
            </a:endParaRPr>
          </a:p>
        </p:txBody>
      </p:sp>
      <p:sp>
        <p:nvSpPr>
          <p:cNvPr id="11" name="TextBox 10"/>
          <p:cNvSpPr txBox="1"/>
          <p:nvPr/>
        </p:nvSpPr>
        <p:spPr>
          <a:xfrm>
            <a:off x="3746810" y="948060"/>
            <a:ext cx="1197764" cy="646331"/>
          </a:xfrm>
          <a:prstGeom prst="rect">
            <a:avLst/>
          </a:prstGeom>
          <a:noFill/>
        </p:spPr>
        <p:txBody>
          <a:bodyPr wrap="none" rtlCol="0">
            <a:spAutoFit/>
          </a:bodyPr>
          <a:lstStyle/>
          <a:p>
            <a:pPr algn="ctr"/>
            <a:r>
              <a:rPr lang="en-US" b="1" dirty="0" err="1" smtClean="0">
                <a:solidFill>
                  <a:srgbClr val="FF0000"/>
                </a:solidFill>
              </a:rPr>
              <a:t>Kompasu</a:t>
            </a:r>
            <a:endParaRPr lang="en-US" b="1" dirty="0" smtClean="0">
              <a:solidFill>
                <a:srgbClr val="FF0000"/>
              </a:solidFill>
            </a:endParaRPr>
          </a:p>
          <a:p>
            <a:pPr algn="ctr"/>
            <a:r>
              <a:rPr lang="en-US" b="1" dirty="0" smtClean="0">
                <a:solidFill>
                  <a:srgbClr val="FF0000"/>
                </a:solidFill>
              </a:rPr>
              <a:t>20–21 Aug</a:t>
            </a:r>
            <a:endParaRPr lang="en-US" b="1" dirty="0">
              <a:solidFill>
                <a:srgbClr val="FF0000"/>
              </a:solidFill>
            </a:endParaRPr>
          </a:p>
        </p:txBody>
      </p:sp>
      <p:sp>
        <p:nvSpPr>
          <p:cNvPr id="12" name="TextBox 11"/>
          <p:cNvSpPr txBox="1"/>
          <p:nvPr/>
        </p:nvSpPr>
        <p:spPr>
          <a:xfrm>
            <a:off x="7944265" y="943793"/>
            <a:ext cx="1197764" cy="646331"/>
          </a:xfrm>
          <a:prstGeom prst="rect">
            <a:avLst/>
          </a:prstGeom>
          <a:noFill/>
        </p:spPr>
        <p:txBody>
          <a:bodyPr wrap="none" rtlCol="0">
            <a:spAutoFit/>
          </a:bodyPr>
          <a:lstStyle/>
          <a:p>
            <a:pPr algn="ctr"/>
            <a:r>
              <a:rPr lang="en-US" b="1" dirty="0" err="1" smtClean="0">
                <a:solidFill>
                  <a:srgbClr val="FF0000"/>
                </a:solidFill>
              </a:rPr>
              <a:t>Lionrock</a:t>
            </a:r>
            <a:endParaRPr lang="en-US" b="1" dirty="0" smtClean="0">
              <a:solidFill>
                <a:srgbClr val="FF0000"/>
              </a:solidFill>
            </a:endParaRPr>
          </a:p>
          <a:p>
            <a:pPr algn="ctr"/>
            <a:r>
              <a:rPr lang="en-US" b="1" dirty="0" smtClean="0">
                <a:solidFill>
                  <a:srgbClr val="FF0000"/>
                </a:solidFill>
              </a:rPr>
              <a:t>21–30 Aug </a:t>
            </a:r>
            <a:endParaRPr lang="en-US" b="1" dirty="0">
              <a:solidFill>
                <a:srgbClr val="FF0000"/>
              </a:solidFill>
            </a:endParaRPr>
          </a:p>
        </p:txBody>
      </p:sp>
      <p:sp>
        <p:nvSpPr>
          <p:cNvPr id="13" name="TextBox 12"/>
          <p:cNvSpPr txBox="1"/>
          <p:nvPr/>
        </p:nvSpPr>
        <p:spPr>
          <a:xfrm>
            <a:off x="5992797" y="4047293"/>
            <a:ext cx="1290918" cy="646331"/>
          </a:xfrm>
          <a:prstGeom prst="rect">
            <a:avLst/>
          </a:prstGeom>
          <a:noFill/>
        </p:spPr>
        <p:txBody>
          <a:bodyPr wrap="square" rtlCol="0">
            <a:spAutoFit/>
          </a:bodyPr>
          <a:lstStyle/>
          <a:p>
            <a:pPr algn="ctr"/>
            <a:r>
              <a:rPr lang="en-US" b="1" dirty="0" err="1" smtClean="0">
                <a:solidFill>
                  <a:srgbClr val="FF0000"/>
                </a:solidFill>
              </a:rPr>
              <a:t>Mindulle</a:t>
            </a:r>
            <a:endParaRPr lang="en-US" b="1" dirty="0" smtClean="0">
              <a:solidFill>
                <a:srgbClr val="FF0000"/>
              </a:solidFill>
            </a:endParaRPr>
          </a:p>
          <a:p>
            <a:pPr algn="ctr"/>
            <a:r>
              <a:rPr lang="en-US" b="1" dirty="0" smtClean="0">
                <a:solidFill>
                  <a:srgbClr val="FF0000"/>
                </a:solidFill>
              </a:rPr>
              <a:t>19–23 Aug</a:t>
            </a:r>
            <a:endParaRPr lang="en-US" b="1" dirty="0">
              <a:solidFill>
                <a:srgbClr val="FF0000"/>
              </a:solidFill>
            </a:endParaRPr>
          </a:p>
        </p:txBody>
      </p:sp>
      <p:sp>
        <p:nvSpPr>
          <p:cNvPr id="3" name="TextBox 2"/>
          <p:cNvSpPr txBox="1"/>
          <p:nvPr/>
        </p:nvSpPr>
        <p:spPr>
          <a:xfrm>
            <a:off x="-1" y="4047293"/>
            <a:ext cx="2674472" cy="923330"/>
          </a:xfrm>
          <a:prstGeom prst="rect">
            <a:avLst/>
          </a:prstGeom>
          <a:noFill/>
        </p:spPr>
        <p:txBody>
          <a:bodyPr wrap="square" rtlCol="0">
            <a:spAutoFit/>
          </a:bodyPr>
          <a:lstStyle/>
          <a:p>
            <a:pPr algn="ctr"/>
            <a:r>
              <a:rPr lang="en-US" b="1" dirty="0" err="1" smtClean="0"/>
              <a:t>Kompasu</a:t>
            </a:r>
            <a:r>
              <a:rPr lang="en-US" b="1" dirty="0" smtClean="0"/>
              <a:t>: 994 </a:t>
            </a:r>
            <a:r>
              <a:rPr lang="en-US" b="1" dirty="0" err="1" smtClean="0"/>
              <a:t>hPa</a:t>
            </a:r>
            <a:r>
              <a:rPr lang="en-US" b="1" dirty="0" smtClean="0"/>
              <a:t>; N/A</a:t>
            </a:r>
          </a:p>
          <a:p>
            <a:pPr algn="ctr"/>
            <a:r>
              <a:rPr lang="en-US" b="1" dirty="0" err="1" smtClean="0"/>
              <a:t>Lionrock</a:t>
            </a:r>
            <a:r>
              <a:rPr lang="en-US" b="1" dirty="0" smtClean="0"/>
              <a:t>: 940 </a:t>
            </a:r>
            <a:r>
              <a:rPr lang="en-US" b="1" dirty="0" err="1" smtClean="0"/>
              <a:t>hPa</a:t>
            </a:r>
            <a:r>
              <a:rPr lang="en-US" b="1" dirty="0" smtClean="0"/>
              <a:t>; 90 </a:t>
            </a:r>
            <a:r>
              <a:rPr lang="en-US" b="1" dirty="0" err="1" smtClean="0"/>
              <a:t>kt</a:t>
            </a:r>
            <a:endParaRPr lang="en-US" b="1" dirty="0" smtClean="0"/>
          </a:p>
          <a:p>
            <a:pPr algn="ctr"/>
            <a:r>
              <a:rPr lang="en-US" b="1" dirty="0" err="1" smtClean="0"/>
              <a:t>Mindulle</a:t>
            </a:r>
            <a:r>
              <a:rPr lang="en-US" b="1" dirty="0" smtClean="0"/>
              <a:t>: 975 </a:t>
            </a:r>
            <a:r>
              <a:rPr lang="en-US" b="1" dirty="0" err="1" smtClean="0"/>
              <a:t>hPa</a:t>
            </a:r>
            <a:r>
              <a:rPr lang="en-US" b="1" dirty="0" smtClean="0"/>
              <a:t>; 65 </a:t>
            </a:r>
            <a:r>
              <a:rPr lang="en-US" b="1" dirty="0" err="1" smtClean="0"/>
              <a:t>kt</a:t>
            </a:r>
            <a:endParaRPr lang="en-US" b="1" dirty="0"/>
          </a:p>
        </p:txBody>
      </p:sp>
      <p:sp>
        <p:nvSpPr>
          <p:cNvPr id="2" name="TextBox 1"/>
          <p:cNvSpPr txBox="1"/>
          <p:nvPr/>
        </p:nvSpPr>
        <p:spPr>
          <a:xfrm>
            <a:off x="7324300" y="5111650"/>
            <a:ext cx="1245954" cy="646331"/>
          </a:xfrm>
          <a:prstGeom prst="rect">
            <a:avLst/>
          </a:prstGeom>
          <a:noFill/>
        </p:spPr>
        <p:txBody>
          <a:bodyPr wrap="none" rtlCol="0">
            <a:spAutoFit/>
          </a:bodyPr>
          <a:lstStyle/>
          <a:p>
            <a:pPr algn="ctr"/>
            <a:r>
              <a:rPr lang="en-US" b="1" dirty="0" smtClean="0">
                <a:solidFill>
                  <a:srgbClr val="0000FF"/>
                </a:solidFill>
              </a:rPr>
              <a:t>Not Shown</a:t>
            </a:r>
          </a:p>
          <a:p>
            <a:pPr algn="ctr"/>
            <a:r>
              <a:rPr lang="en-US" b="1" dirty="0" smtClean="0">
                <a:solidFill>
                  <a:srgbClr val="0000FF"/>
                </a:solidFill>
              </a:rPr>
              <a:t>TD-14W</a:t>
            </a:r>
            <a:endParaRPr lang="en-US" b="1" dirty="0">
              <a:solidFill>
                <a:srgbClr val="0000FF"/>
              </a:solidFill>
            </a:endParaRPr>
          </a:p>
        </p:txBody>
      </p:sp>
    </p:spTree>
    <p:extLst>
      <p:ext uri="{BB962C8B-B14F-4D97-AF65-F5344CB8AC3E}">
        <p14:creationId xmlns:p14="http://schemas.microsoft.com/office/powerpoint/2010/main" val="2988830772"/>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slp_jet_00Z19Aug16gif.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211614"/>
          </a:xfrm>
          <a:prstGeom prst="rect">
            <a:avLst/>
          </a:prstGeom>
        </p:spPr>
      </p:pic>
      <p:cxnSp>
        <p:nvCxnSpPr>
          <p:cNvPr id="5" name="Straight Arrow Connector 4"/>
          <p:cNvCxnSpPr/>
          <p:nvPr/>
        </p:nvCxnSpPr>
        <p:spPr>
          <a:xfrm flipV="1">
            <a:off x="1741880" y="3261585"/>
            <a:ext cx="1152000" cy="1165841"/>
          </a:xfrm>
          <a:prstGeom prst="straightConnector1">
            <a:avLst/>
          </a:prstGeom>
          <a:ln w="57150"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1531327" y="4344152"/>
            <a:ext cx="2047229" cy="523220"/>
          </a:xfrm>
          <a:prstGeom prst="rect">
            <a:avLst/>
          </a:prstGeom>
          <a:noFill/>
        </p:spPr>
        <p:txBody>
          <a:bodyPr wrap="square" rtlCol="0">
            <a:spAutoFit/>
          </a:bodyPr>
          <a:lstStyle/>
          <a:p>
            <a:r>
              <a:rPr lang="en-US" sz="2800" b="1" dirty="0" err="1" smtClean="0">
                <a:solidFill>
                  <a:srgbClr val="FF0000"/>
                </a:solidFill>
              </a:rPr>
              <a:t>Lionrock</a:t>
            </a:r>
            <a:endParaRPr lang="en-US" sz="2800" b="1" dirty="0">
              <a:solidFill>
                <a:srgbClr val="FF0000"/>
              </a:solidFill>
            </a:endParaRPr>
          </a:p>
        </p:txBody>
      </p:sp>
      <p:cxnSp>
        <p:nvCxnSpPr>
          <p:cNvPr id="11" name="Straight Arrow Connector 10"/>
          <p:cNvCxnSpPr/>
          <p:nvPr/>
        </p:nvCxnSpPr>
        <p:spPr>
          <a:xfrm flipH="1" flipV="1">
            <a:off x="3226990" y="3691836"/>
            <a:ext cx="1318552" cy="534344"/>
          </a:xfrm>
          <a:prstGeom prst="straightConnector1">
            <a:avLst/>
          </a:prstGeom>
          <a:ln w="57150" cmpd="sng">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4219374" y="4082542"/>
            <a:ext cx="1623904" cy="523220"/>
          </a:xfrm>
          <a:prstGeom prst="rect">
            <a:avLst/>
          </a:prstGeom>
          <a:noFill/>
        </p:spPr>
        <p:txBody>
          <a:bodyPr wrap="square" rtlCol="0">
            <a:spAutoFit/>
          </a:bodyPr>
          <a:lstStyle/>
          <a:p>
            <a:r>
              <a:rPr lang="en-US" sz="2800" b="1" dirty="0" err="1" smtClean="0">
                <a:solidFill>
                  <a:srgbClr val="FF0000"/>
                </a:solidFill>
              </a:rPr>
              <a:t>Kompasu</a:t>
            </a:r>
            <a:endParaRPr lang="en-US" sz="2800" b="1" dirty="0">
              <a:solidFill>
                <a:srgbClr val="FF0000"/>
              </a:solidFill>
            </a:endParaRPr>
          </a:p>
        </p:txBody>
      </p:sp>
      <p:cxnSp>
        <p:nvCxnSpPr>
          <p:cNvPr id="19" name="Straight Arrow Connector 18"/>
          <p:cNvCxnSpPr/>
          <p:nvPr/>
        </p:nvCxnSpPr>
        <p:spPr>
          <a:xfrm flipH="1" flipV="1">
            <a:off x="2623229" y="4011054"/>
            <a:ext cx="1408771" cy="791107"/>
          </a:xfrm>
          <a:prstGeom prst="straightConnector1">
            <a:avLst/>
          </a:prstGeom>
          <a:ln w="57150"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sp>
        <p:nvSpPr>
          <p:cNvPr id="22" name="TextBox 21"/>
          <p:cNvSpPr txBox="1"/>
          <p:nvPr/>
        </p:nvSpPr>
        <p:spPr>
          <a:xfrm>
            <a:off x="3969542" y="4682706"/>
            <a:ext cx="2074987" cy="523220"/>
          </a:xfrm>
          <a:prstGeom prst="rect">
            <a:avLst/>
          </a:prstGeom>
          <a:noFill/>
        </p:spPr>
        <p:txBody>
          <a:bodyPr wrap="square" rtlCol="0">
            <a:spAutoFit/>
          </a:bodyPr>
          <a:lstStyle/>
          <a:p>
            <a:r>
              <a:rPr lang="en-US" sz="2800" b="1" dirty="0" err="1" smtClean="0">
                <a:solidFill>
                  <a:srgbClr val="FF0000"/>
                </a:solidFill>
              </a:rPr>
              <a:t>Mindulle</a:t>
            </a:r>
            <a:endParaRPr lang="en-US" sz="2800" b="1" dirty="0">
              <a:solidFill>
                <a:srgbClr val="FF0000"/>
              </a:solidFill>
            </a:endParaRPr>
          </a:p>
        </p:txBody>
      </p:sp>
      <p:sp>
        <p:nvSpPr>
          <p:cNvPr id="24" name="TextBox 23"/>
          <p:cNvSpPr txBox="1"/>
          <p:nvPr/>
        </p:nvSpPr>
        <p:spPr>
          <a:xfrm>
            <a:off x="1927412" y="6269922"/>
            <a:ext cx="5333999" cy="369332"/>
          </a:xfrm>
          <a:prstGeom prst="rect">
            <a:avLst/>
          </a:prstGeom>
          <a:noFill/>
        </p:spPr>
        <p:txBody>
          <a:bodyPr wrap="square" rtlCol="0">
            <a:spAutoFit/>
          </a:bodyPr>
          <a:lstStyle/>
          <a:p>
            <a:pPr algn="ctr"/>
            <a:r>
              <a:rPr lang="en-US" b="1" dirty="0" smtClean="0"/>
              <a:t>Source: Alicia Bentley </a:t>
            </a:r>
            <a:endParaRPr lang="en-US" b="1" dirty="0"/>
          </a:p>
        </p:txBody>
      </p:sp>
    </p:spTree>
    <p:extLst>
      <p:ext uri="{BB962C8B-B14F-4D97-AF65-F5344CB8AC3E}">
        <p14:creationId xmlns:p14="http://schemas.microsoft.com/office/powerpoint/2010/main" val="1635553802"/>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3288" y="681657"/>
            <a:ext cx="8191500" cy="4549013"/>
          </a:xfrm>
          <a:prstGeom prst="rect">
            <a:avLst/>
          </a:prstGeom>
        </p:spPr>
      </p:pic>
      <p:sp>
        <p:nvSpPr>
          <p:cNvPr id="9" name="TextBox 8"/>
          <p:cNvSpPr txBox="1"/>
          <p:nvPr/>
        </p:nvSpPr>
        <p:spPr>
          <a:xfrm>
            <a:off x="534256" y="76332"/>
            <a:ext cx="8193205" cy="584775"/>
          </a:xfrm>
          <a:prstGeom prst="rect">
            <a:avLst/>
          </a:prstGeom>
          <a:noFill/>
        </p:spPr>
        <p:txBody>
          <a:bodyPr wrap="none" rtlCol="0">
            <a:spAutoFit/>
          </a:bodyPr>
          <a:lstStyle/>
          <a:p>
            <a:r>
              <a:rPr lang="en-US" sz="3200" b="1" dirty="0" smtClean="0">
                <a:solidFill>
                  <a:srgbClr val="FF0000"/>
                </a:solidFill>
                <a:latin typeface="Arial" charset="0"/>
              </a:rPr>
              <a:t>Evolution of Lionrock Within Larger Flow</a:t>
            </a:r>
            <a:endParaRPr lang="en-US" sz="3200" b="1" dirty="0">
              <a:solidFill>
                <a:srgbClr val="FF0000"/>
              </a:solidFill>
              <a:latin typeface="Arial" charset="0"/>
            </a:endParaRPr>
          </a:p>
        </p:txBody>
      </p:sp>
      <p:cxnSp>
        <p:nvCxnSpPr>
          <p:cNvPr id="11" name="Straight Connector 10"/>
          <p:cNvCxnSpPr/>
          <p:nvPr/>
        </p:nvCxnSpPr>
        <p:spPr>
          <a:xfrm>
            <a:off x="0" y="661107"/>
            <a:ext cx="91440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7245285" y="5442252"/>
            <a:ext cx="1253292" cy="369332"/>
          </a:xfrm>
          <a:prstGeom prst="rect">
            <a:avLst/>
          </a:prstGeom>
          <a:noFill/>
        </p:spPr>
        <p:txBody>
          <a:bodyPr wrap="none" rtlCol="0">
            <a:spAutoFit/>
          </a:bodyPr>
          <a:lstStyle/>
          <a:p>
            <a:r>
              <a:rPr lang="en-US" b="1" dirty="0" smtClean="0">
                <a:solidFill>
                  <a:srgbClr val="0432FF"/>
                </a:solidFill>
              </a:rPr>
              <a:t>.gif Version</a:t>
            </a:r>
            <a:endParaRPr lang="en-US" b="1" dirty="0">
              <a:solidFill>
                <a:srgbClr val="0432FF"/>
              </a:solidFill>
            </a:endParaRPr>
          </a:p>
        </p:txBody>
      </p:sp>
      <p:sp>
        <p:nvSpPr>
          <p:cNvPr id="18" name="TextBox 17"/>
          <p:cNvSpPr txBox="1"/>
          <p:nvPr/>
        </p:nvSpPr>
        <p:spPr>
          <a:xfrm>
            <a:off x="7232667" y="4876797"/>
            <a:ext cx="2133229" cy="646331"/>
          </a:xfrm>
          <a:prstGeom prst="rect">
            <a:avLst/>
          </a:prstGeom>
          <a:noFill/>
        </p:spPr>
        <p:txBody>
          <a:bodyPr wrap="square" rtlCol="0">
            <a:spAutoFit/>
          </a:bodyPr>
          <a:lstStyle/>
          <a:p>
            <a:r>
              <a:rPr lang="en-US" b="1" dirty="0" smtClean="0"/>
              <a:t>Animation by Philippe Papin</a:t>
            </a:r>
            <a:endParaRPr lang="en-US" b="1" dirty="0"/>
          </a:p>
        </p:txBody>
      </p:sp>
      <p:sp>
        <p:nvSpPr>
          <p:cNvPr id="22" name="Oval 21"/>
          <p:cNvSpPr/>
          <p:nvPr/>
        </p:nvSpPr>
        <p:spPr>
          <a:xfrm>
            <a:off x="7439700" y="1602769"/>
            <a:ext cx="1371600" cy="1371600"/>
          </a:xfrm>
          <a:prstGeom prst="ellipse">
            <a:avLst/>
          </a:prstGeom>
          <a:solidFill>
            <a:schemeClr val="tx1">
              <a:alpha val="25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 name="Group 22"/>
          <p:cNvGrpSpPr/>
          <p:nvPr/>
        </p:nvGrpSpPr>
        <p:grpSpPr>
          <a:xfrm>
            <a:off x="7161088" y="813460"/>
            <a:ext cx="1802112" cy="606146"/>
            <a:chOff x="4808168" y="4413179"/>
            <a:chExt cx="2160993" cy="674638"/>
          </a:xfrm>
        </p:grpSpPr>
        <p:grpSp>
          <p:nvGrpSpPr>
            <p:cNvPr id="24" name="Group 23"/>
            <p:cNvGrpSpPr/>
            <p:nvPr/>
          </p:nvGrpSpPr>
          <p:grpSpPr>
            <a:xfrm>
              <a:off x="4819065" y="4413180"/>
              <a:ext cx="2150096" cy="674637"/>
              <a:chOff x="417967" y="2223355"/>
              <a:chExt cx="3307840" cy="1037903"/>
            </a:xfrm>
          </p:grpSpPr>
          <p:pic>
            <p:nvPicPr>
              <p:cNvPr id="26" name="Picture 25" descr="Screen shot 2012-04-13 at 6.04.33 PM.png"/>
              <p:cNvPicPr>
                <a:picLocks noChangeAspect="1"/>
              </p:cNvPicPr>
              <p:nvPr/>
            </p:nvPicPr>
            <p:blipFill rotWithShape="1">
              <a:blip r:embed="rId3">
                <a:biLevel thresh="75000"/>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b="48477"/>
              <a:stretch/>
            </p:blipFill>
            <p:spPr>
              <a:xfrm>
                <a:off x="417967" y="2223355"/>
                <a:ext cx="3307840" cy="1003133"/>
              </a:xfrm>
              <a:prstGeom prst="rect">
                <a:avLst/>
              </a:prstGeom>
            </p:spPr>
          </p:pic>
          <p:pic>
            <p:nvPicPr>
              <p:cNvPr id="27" name="Picture 26" descr="Screen shot 2012-04-13 at 6.04.33 PM.png"/>
              <p:cNvPicPr>
                <a:picLocks noChangeAspect="1"/>
              </p:cNvPicPr>
              <p:nvPr/>
            </p:nvPicPr>
            <p:blipFill rotWithShape="1">
              <a:blip r:embed="rId3">
                <a:biLevel thresh="75000"/>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val="0"/>
                  </a:ext>
                </a:extLst>
              </a:blip>
              <a:srcRect t="37851" r="69936" b="37968"/>
              <a:stretch/>
            </p:blipFill>
            <p:spPr>
              <a:xfrm>
                <a:off x="417967" y="2396328"/>
                <a:ext cx="994462" cy="470794"/>
              </a:xfrm>
              <a:prstGeom prst="rect">
                <a:avLst/>
              </a:prstGeom>
              <a:solidFill>
                <a:schemeClr val="bg1"/>
              </a:solidFill>
            </p:spPr>
          </p:pic>
          <p:sp>
            <p:nvSpPr>
              <p:cNvPr id="28" name="Rectangle 27"/>
              <p:cNvSpPr/>
              <p:nvPr/>
            </p:nvSpPr>
            <p:spPr>
              <a:xfrm>
                <a:off x="417968" y="2994579"/>
                <a:ext cx="994462" cy="26667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5" name="Rectangle 24"/>
            <p:cNvSpPr/>
            <p:nvPr/>
          </p:nvSpPr>
          <p:spPr>
            <a:xfrm>
              <a:off x="4808168" y="4413179"/>
              <a:ext cx="1992643" cy="674637"/>
            </a:xfrm>
            <a:prstGeom prst="rect">
              <a:avLst/>
            </a:prstGeom>
            <a:noFill/>
            <a:ln w="254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9" name="Oval 28"/>
          <p:cNvSpPr/>
          <p:nvPr/>
        </p:nvSpPr>
        <p:spPr>
          <a:xfrm>
            <a:off x="7736880" y="1892340"/>
            <a:ext cx="777240" cy="777240"/>
          </a:xfrm>
          <a:prstGeom prst="ellipse">
            <a:avLst/>
          </a:prstGeom>
          <a:solidFill>
            <a:schemeClr val="bg1"/>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p:cNvSpPr txBox="1"/>
          <p:nvPr/>
        </p:nvSpPr>
        <p:spPr>
          <a:xfrm>
            <a:off x="7783754" y="1816235"/>
            <a:ext cx="704039" cy="276999"/>
          </a:xfrm>
          <a:prstGeom prst="rect">
            <a:avLst/>
          </a:prstGeom>
          <a:noFill/>
          <a:effectLst/>
        </p:spPr>
        <p:txBody>
          <a:bodyPr wrap="none" rtlCol="0">
            <a:spAutoFit/>
          </a:bodyPr>
          <a:lstStyle/>
          <a:p>
            <a:r>
              <a:rPr lang="en-US" sz="1200" b="1" dirty="0" smtClean="0">
                <a:solidFill>
                  <a:schemeClr val="bg1"/>
                </a:solidFill>
                <a:effectLst>
                  <a:glow rad="127000">
                    <a:schemeClr val="tx1"/>
                  </a:glow>
                </a:effectLst>
                <a:latin typeface="Arial" charset="0"/>
                <a:ea typeface="Arial" charset="0"/>
                <a:cs typeface="Arial" charset="0"/>
              </a:rPr>
              <a:t>900 km</a:t>
            </a:r>
            <a:endParaRPr lang="en-US" sz="1200" b="1" dirty="0">
              <a:solidFill>
                <a:schemeClr val="bg1"/>
              </a:solidFill>
              <a:effectLst>
                <a:glow rad="127000">
                  <a:schemeClr val="tx1"/>
                </a:glow>
              </a:effectLst>
              <a:latin typeface="Arial" charset="0"/>
              <a:ea typeface="Arial" charset="0"/>
              <a:cs typeface="Arial" charset="0"/>
            </a:endParaRPr>
          </a:p>
        </p:txBody>
      </p:sp>
      <p:sp>
        <p:nvSpPr>
          <p:cNvPr id="31" name="TextBox 30"/>
          <p:cNvSpPr txBox="1"/>
          <p:nvPr/>
        </p:nvSpPr>
        <p:spPr>
          <a:xfrm>
            <a:off x="7726606" y="1488519"/>
            <a:ext cx="788999" cy="276999"/>
          </a:xfrm>
          <a:prstGeom prst="rect">
            <a:avLst/>
          </a:prstGeom>
          <a:noFill/>
          <a:effectLst/>
        </p:spPr>
        <p:txBody>
          <a:bodyPr wrap="none" rtlCol="0">
            <a:spAutoFit/>
          </a:bodyPr>
          <a:lstStyle/>
          <a:p>
            <a:r>
              <a:rPr lang="en-US" sz="1200" b="1" smtClean="0">
                <a:solidFill>
                  <a:schemeClr val="bg1"/>
                </a:solidFill>
                <a:effectLst>
                  <a:glow rad="127000">
                    <a:schemeClr val="tx1"/>
                  </a:glow>
                </a:effectLst>
                <a:latin typeface="Arial" charset="0"/>
                <a:ea typeface="Arial" charset="0"/>
                <a:cs typeface="Arial" charset="0"/>
              </a:rPr>
              <a:t>1200 </a:t>
            </a:r>
            <a:r>
              <a:rPr lang="en-US" sz="1200" b="1" dirty="0" smtClean="0">
                <a:solidFill>
                  <a:schemeClr val="bg1"/>
                </a:solidFill>
                <a:effectLst>
                  <a:glow rad="127000">
                    <a:schemeClr val="tx1"/>
                  </a:glow>
                </a:effectLst>
                <a:latin typeface="Arial" charset="0"/>
                <a:ea typeface="Arial" charset="0"/>
                <a:cs typeface="Arial" charset="0"/>
              </a:rPr>
              <a:t>km</a:t>
            </a:r>
            <a:endParaRPr lang="en-US" sz="1200" b="1" dirty="0">
              <a:solidFill>
                <a:schemeClr val="bg1"/>
              </a:solidFill>
              <a:effectLst>
                <a:glow rad="127000">
                  <a:schemeClr val="tx1"/>
                </a:glow>
              </a:effectLst>
              <a:latin typeface="Arial" charset="0"/>
              <a:ea typeface="Arial" charset="0"/>
              <a:cs typeface="Arial" charset="0"/>
            </a:endParaRPr>
          </a:p>
        </p:txBody>
      </p:sp>
      <p:sp>
        <p:nvSpPr>
          <p:cNvPr id="32" name="Oval 31"/>
          <p:cNvSpPr/>
          <p:nvPr/>
        </p:nvSpPr>
        <p:spPr>
          <a:xfrm>
            <a:off x="8105035" y="2260494"/>
            <a:ext cx="45720" cy="45720"/>
          </a:xfrm>
          <a:prstGeom prst="ellipse">
            <a:avLst/>
          </a:prstGeom>
          <a:solidFill>
            <a:schemeClr val="tx1"/>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p:cNvSpPr txBox="1"/>
          <p:nvPr/>
        </p:nvSpPr>
        <p:spPr>
          <a:xfrm>
            <a:off x="164387" y="5269204"/>
            <a:ext cx="7006975" cy="523220"/>
          </a:xfrm>
          <a:prstGeom prst="rect">
            <a:avLst/>
          </a:prstGeom>
          <a:noFill/>
        </p:spPr>
        <p:txBody>
          <a:bodyPr wrap="square" rtlCol="0">
            <a:spAutoFit/>
          </a:bodyPr>
          <a:lstStyle/>
          <a:p>
            <a:r>
              <a:rPr lang="en-US" sz="1400" dirty="0" smtClean="0">
                <a:latin typeface="Arial" charset="0"/>
                <a:ea typeface="Arial" charset="0"/>
                <a:cs typeface="Arial" charset="0"/>
              </a:rPr>
              <a:t>850-hPa cyclonic relative vorticity (shaded, 10</a:t>
            </a:r>
            <a:r>
              <a:rPr lang="en-US" sz="1400" baseline="30000" dirty="0" smtClean="0">
                <a:latin typeface="Arial" charset="0"/>
                <a:ea typeface="Arial" charset="0"/>
                <a:cs typeface="Arial" charset="0"/>
              </a:rPr>
              <a:t>-5</a:t>
            </a:r>
            <a:r>
              <a:rPr lang="en-US" sz="1400" dirty="0" smtClean="0">
                <a:latin typeface="Arial" charset="0"/>
                <a:ea typeface="Arial" charset="0"/>
                <a:cs typeface="Arial" charset="0"/>
              </a:rPr>
              <a:t> s</a:t>
            </a:r>
            <a:r>
              <a:rPr lang="en-US" sz="1400" baseline="30000" dirty="0" smtClean="0">
                <a:latin typeface="Arial" charset="0"/>
                <a:ea typeface="Arial" charset="0"/>
                <a:cs typeface="Arial" charset="0"/>
              </a:rPr>
              <a:t>-1</a:t>
            </a:r>
            <a:r>
              <a:rPr lang="en-US" sz="1400" dirty="0" smtClean="0">
                <a:latin typeface="Arial" charset="0"/>
                <a:ea typeface="Arial" charset="0"/>
                <a:cs typeface="Arial" charset="0"/>
              </a:rPr>
              <a:t>), 900–1200-km area-average vorticity (black contours, starting 1x10</a:t>
            </a:r>
            <a:r>
              <a:rPr lang="en-US" sz="1400" baseline="30000" dirty="0" smtClean="0">
                <a:latin typeface="Arial" charset="0"/>
                <a:ea typeface="Arial" charset="0"/>
                <a:cs typeface="Arial" charset="0"/>
              </a:rPr>
              <a:t>-5 </a:t>
            </a:r>
            <a:r>
              <a:rPr lang="en-US" sz="1400" dirty="0" smtClean="0">
                <a:latin typeface="Arial" charset="0"/>
                <a:ea typeface="Arial" charset="0"/>
                <a:cs typeface="Arial" charset="0"/>
              </a:rPr>
              <a:t>s</a:t>
            </a:r>
            <a:r>
              <a:rPr lang="en-US" sz="1400" baseline="30000" dirty="0" smtClean="0">
                <a:latin typeface="Arial" charset="0"/>
                <a:ea typeface="Arial" charset="0"/>
                <a:cs typeface="Arial" charset="0"/>
              </a:rPr>
              <a:t>-1</a:t>
            </a:r>
            <a:r>
              <a:rPr lang="en-US" sz="1400" dirty="0" smtClean="0">
                <a:latin typeface="Arial" charset="0"/>
                <a:ea typeface="Arial" charset="0"/>
                <a:cs typeface="Arial" charset="0"/>
              </a:rPr>
              <a:t>), wind vectors (&gt; 5 m s</a:t>
            </a:r>
            <a:r>
              <a:rPr lang="en-US" sz="1400" baseline="30000" dirty="0" smtClean="0">
                <a:latin typeface="Arial" charset="0"/>
                <a:ea typeface="Arial" charset="0"/>
                <a:cs typeface="Arial" charset="0"/>
              </a:rPr>
              <a:t>-1</a:t>
            </a:r>
            <a:r>
              <a:rPr lang="en-US" sz="1400" dirty="0" smtClean="0">
                <a:latin typeface="Arial" charset="0"/>
                <a:ea typeface="Arial" charset="0"/>
                <a:cs typeface="Arial" charset="0"/>
              </a:rPr>
              <a:t>)</a:t>
            </a:r>
            <a:endParaRPr lang="en-US" sz="1400" dirty="0">
              <a:latin typeface="Arial" charset="0"/>
              <a:ea typeface="Arial" charset="0"/>
              <a:cs typeface="Arial" charset="0"/>
            </a:endParaRPr>
          </a:p>
        </p:txBody>
      </p:sp>
      <p:sp>
        <p:nvSpPr>
          <p:cNvPr id="35" name="Rectangle 34"/>
          <p:cNvSpPr/>
          <p:nvPr/>
        </p:nvSpPr>
        <p:spPr>
          <a:xfrm>
            <a:off x="96603" y="6185981"/>
            <a:ext cx="8950794" cy="307777"/>
          </a:xfrm>
          <a:prstGeom prst="rect">
            <a:avLst/>
          </a:prstGeom>
        </p:spPr>
        <p:txBody>
          <a:bodyPr wrap="square">
            <a:spAutoFit/>
          </a:bodyPr>
          <a:lstStyle/>
          <a:p>
            <a:r>
              <a:rPr lang="en-US" sz="1400" dirty="0" smtClean="0">
                <a:latin typeface="Arial" charset="0"/>
                <a:ea typeface="Arial" charset="0"/>
                <a:cs typeface="Arial" charset="0"/>
              </a:rPr>
              <a:t>Papin, P., L. F. Bosart, R. D. Torn, 2016: A Climatology of Central American Gyres. </a:t>
            </a:r>
            <a:r>
              <a:rPr lang="en-US" sz="1400" i="1" dirty="0" smtClean="0">
                <a:latin typeface="Arial" charset="0"/>
                <a:ea typeface="Arial" charset="0"/>
                <a:cs typeface="Arial" charset="0"/>
              </a:rPr>
              <a:t>Mon. Wea. Rev. </a:t>
            </a:r>
            <a:r>
              <a:rPr lang="en-US" sz="1400" dirty="0" smtClean="0">
                <a:latin typeface="Arial" charset="0"/>
                <a:ea typeface="Arial" charset="0"/>
                <a:cs typeface="Arial" charset="0"/>
              </a:rPr>
              <a:t>(In Review)</a:t>
            </a:r>
            <a:endParaRPr lang="en-US" sz="1400" dirty="0">
              <a:latin typeface="Arial" charset="0"/>
              <a:ea typeface="Arial" charset="0"/>
              <a:cs typeface="Arial" charset="0"/>
            </a:endParaRPr>
          </a:p>
        </p:txBody>
      </p:sp>
      <p:sp>
        <p:nvSpPr>
          <p:cNvPr id="36" name="TextBox 35"/>
          <p:cNvSpPr txBox="1"/>
          <p:nvPr/>
        </p:nvSpPr>
        <p:spPr>
          <a:xfrm>
            <a:off x="482886" y="5808527"/>
            <a:ext cx="8883010" cy="307777"/>
          </a:xfrm>
          <a:prstGeom prst="rect">
            <a:avLst/>
          </a:prstGeom>
          <a:noFill/>
        </p:spPr>
        <p:txBody>
          <a:bodyPr wrap="square" rtlCol="0">
            <a:spAutoFit/>
          </a:bodyPr>
          <a:lstStyle/>
          <a:p>
            <a:pPr marL="285750" indent="-285750">
              <a:buFont typeface="Arial" charset="0"/>
              <a:buChar char="•"/>
            </a:pPr>
            <a:r>
              <a:rPr lang="en-US" sz="1400" dirty="0" smtClean="0">
                <a:solidFill>
                  <a:srgbClr val="0432FF"/>
                </a:solidFill>
                <a:latin typeface="Arial" charset="0"/>
                <a:ea typeface="Arial" charset="0"/>
                <a:cs typeface="Arial" charset="0"/>
              </a:rPr>
              <a:t>An extension of research conducted over similar-scale systems in Central America </a:t>
            </a:r>
            <a:endParaRPr lang="en-US" sz="1400" dirty="0">
              <a:solidFill>
                <a:srgbClr val="0432FF"/>
              </a:solidFill>
              <a:latin typeface="Arial" charset="0"/>
              <a:ea typeface="Arial" charset="0"/>
              <a:cs typeface="Arial" charset="0"/>
            </a:endParaRPr>
          </a:p>
        </p:txBody>
      </p:sp>
    </p:spTree>
    <p:extLst>
      <p:ext uri="{BB962C8B-B14F-4D97-AF65-F5344CB8AC3E}">
        <p14:creationId xmlns:p14="http://schemas.microsoft.com/office/powerpoint/2010/main" val="1660271618"/>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lionrock_v1.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l="1918"/>
          <a:stretch/>
        </p:blipFill>
        <p:spPr>
          <a:xfrm>
            <a:off x="30825" y="685319"/>
            <a:ext cx="8034387" cy="4543552"/>
          </a:xfrm>
          <a:prstGeom prst="rect">
            <a:avLst/>
          </a:prstGeom>
        </p:spPr>
      </p:pic>
      <p:sp>
        <p:nvSpPr>
          <p:cNvPr id="2" name="Oval 1"/>
          <p:cNvSpPr/>
          <p:nvPr/>
        </p:nvSpPr>
        <p:spPr>
          <a:xfrm>
            <a:off x="7439700" y="1602769"/>
            <a:ext cx="1371600" cy="1371600"/>
          </a:xfrm>
          <a:prstGeom prst="ellipse">
            <a:avLst/>
          </a:prstGeom>
          <a:solidFill>
            <a:schemeClr val="tx1">
              <a:alpha val="25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534256" y="76332"/>
            <a:ext cx="8193205" cy="584775"/>
          </a:xfrm>
          <a:prstGeom prst="rect">
            <a:avLst/>
          </a:prstGeom>
          <a:noFill/>
        </p:spPr>
        <p:txBody>
          <a:bodyPr wrap="none" rtlCol="0">
            <a:spAutoFit/>
          </a:bodyPr>
          <a:lstStyle/>
          <a:p>
            <a:r>
              <a:rPr lang="en-US" sz="3200" b="1" dirty="0" smtClean="0">
                <a:solidFill>
                  <a:srgbClr val="FF0000"/>
                </a:solidFill>
                <a:latin typeface="Arial" charset="0"/>
              </a:rPr>
              <a:t>Evolution of Lionrock Within Larger Flow</a:t>
            </a:r>
            <a:endParaRPr lang="en-US" sz="3200" b="1" dirty="0">
              <a:solidFill>
                <a:srgbClr val="FF0000"/>
              </a:solidFill>
              <a:latin typeface="Arial" charset="0"/>
            </a:endParaRPr>
          </a:p>
        </p:txBody>
      </p:sp>
      <p:cxnSp>
        <p:nvCxnSpPr>
          <p:cNvPr id="9" name="Straight Connector 8"/>
          <p:cNvCxnSpPr/>
          <p:nvPr/>
        </p:nvCxnSpPr>
        <p:spPr>
          <a:xfrm>
            <a:off x="0" y="661107"/>
            <a:ext cx="91440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164387" y="5269204"/>
            <a:ext cx="7006975" cy="523220"/>
          </a:xfrm>
          <a:prstGeom prst="rect">
            <a:avLst/>
          </a:prstGeom>
          <a:noFill/>
        </p:spPr>
        <p:txBody>
          <a:bodyPr wrap="square" rtlCol="0">
            <a:spAutoFit/>
          </a:bodyPr>
          <a:lstStyle/>
          <a:p>
            <a:r>
              <a:rPr lang="en-US" sz="1400" dirty="0" smtClean="0">
                <a:latin typeface="Arial" charset="0"/>
                <a:ea typeface="Arial" charset="0"/>
                <a:cs typeface="Arial" charset="0"/>
              </a:rPr>
              <a:t>850-hPa cyclonic relative vorticity (shaded, 10</a:t>
            </a:r>
            <a:r>
              <a:rPr lang="en-US" sz="1400" baseline="30000" dirty="0" smtClean="0">
                <a:latin typeface="Arial" charset="0"/>
                <a:ea typeface="Arial" charset="0"/>
                <a:cs typeface="Arial" charset="0"/>
              </a:rPr>
              <a:t>-5</a:t>
            </a:r>
            <a:r>
              <a:rPr lang="en-US" sz="1400" dirty="0" smtClean="0">
                <a:latin typeface="Arial" charset="0"/>
                <a:ea typeface="Arial" charset="0"/>
                <a:cs typeface="Arial" charset="0"/>
              </a:rPr>
              <a:t> s</a:t>
            </a:r>
            <a:r>
              <a:rPr lang="en-US" sz="1400" baseline="30000" dirty="0" smtClean="0">
                <a:latin typeface="Arial" charset="0"/>
                <a:ea typeface="Arial" charset="0"/>
                <a:cs typeface="Arial" charset="0"/>
              </a:rPr>
              <a:t>-1</a:t>
            </a:r>
            <a:r>
              <a:rPr lang="en-US" sz="1400" dirty="0" smtClean="0">
                <a:latin typeface="Arial" charset="0"/>
                <a:ea typeface="Arial" charset="0"/>
                <a:cs typeface="Arial" charset="0"/>
              </a:rPr>
              <a:t>), 900–1200-km area-average vorticity (black contours, starting 1x10</a:t>
            </a:r>
            <a:r>
              <a:rPr lang="en-US" sz="1400" baseline="30000" dirty="0" smtClean="0">
                <a:latin typeface="Arial" charset="0"/>
                <a:ea typeface="Arial" charset="0"/>
                <a:cs typeface="Arial" charset="0"/>
              </a:rPr>
              <a:t>-5 </a:t>
            </a:r>
            <a:r>
              <a:rPr lang="en-US" sz="1400" dirty="0" smtClean="0">
                <a:latin typeface="Arial" charset="0"/>
                <a:ea typeface="Arial" charset="0"/>
                <a:cs typeface="Arial" charset="0"/>
              </a:rPr>
              <a:t>s</a:t>
            </a:r>
            <a:r>
              <a:rPr lang="en-US" sz="1400" baseline="30000" dirty="0" smtClean="0">
                <a:latin typeface="Arial" charset="0"/>
                <a:ea typeface="Arial" charset="0"/>
                <a:cs typeface="Arial" charset="0"/>
              </a:rPr>
              <a:t>-1</a:t>
            </a:r>
            <a:r>
              <a:rPr lang="en-US" sz="1400" dirty="0" smtClean="0">
                <a:latin typeface="Arial" charset="0"/>
                <a:ea typeface="Arial" charset="0"/>
                <a:cs typeface="Arial" charset="0"/>
              </a:rPr>
              <a:t>), wind vectors (&gt; 5 m s</a:t>
            </a:r>
            <a:r>
              <a:rPr lang="en-US" sz="1400" baseline="30000" dirty="0" smtClean="0">
                <a:latin typeface="Arial" charset="0"/>
                <a:ea typeface="Arial" charset="0"/>
                <a:cs typeface="Arial" charset="0"/>
              </a:rPr>
              <a:t>-1</a:t>
            </a:r>
            <a:r>
              <a:rPr lang="en-US" sz="1400" dirty="0" smtClean="0">
                <a:latin typeface="Arial" charset="0"/>
                <a:ea typeface="Arial" charset="0"/>
                <a:cs typeface="Arial" charset="0"/>
              </a:rPr>
              <a:t>)</a:t>
            </a:r>
            <a:endParaRPr lang="en-US" sz="1400" dirty="0">
              <a:latin typeface="Arial" charset="0"/>
              <a:ea typeface="Arial" charset="0"/>
              <a:cs typeface="Arial" charset="0"/>
            </a:endParaRPr>
          </a:p>
        </p:txBody>
      </p:sp>
      <p:sp>
        <p:nvSpPr>
          <p:cNvPr id="15" name="TextBox 14"/>
          <p:cNvSpPr txBox="1"/>
          <p:nvPr/>
        </p:nvSpPr>
        <p:spPr>
          <a:xfrm>
            <a:off x="7245285" y="5442252"/>
            <a:ext cx="1439689" cy="369332"/>
          </a:xfrm>
          <a:prstGeom prst="rect">
            <a:avLst/>
          </a:prstGeom>
          <a:noFill/>
        </p:spPr>
        <p:txBody>
          <a:bodyPr wrap="none" rtlCol="0">
            <a:spAutoFit/>
          </a:bodyPr>
          <a:lstStyle/>
          <a:p>
            <a:r>
              <a:rPr lang="en-US" b="1" dirty="0" smtClean="0">
                <a:solidFill>
                  <a:srgbClr val="0432FF"/>
                </a:solidFill>
              </a:rPr>
              <a:t>.mp4 Version</a:t>
            </a:r>
            <a:endParaRPr lang="en-US" b="1" dirty="0">
              <a:solidFill>
                <a:srgbClr val="0432FF"/>
              </a:solidFill>
            </a:endParaRPr>
          </a:p>
        </p:txBody>
      </p:sp>
      <p:sp>
        <p:nvSpPr>
          <p:cNvPr id="16" name="Rectangle 15"/>
          <p:cNvSpPr/>
          <p:nvPr/>
        </p:nvSpPr>
        <p:spPr>
          <a:xfrm>
            <a:off x="96603" y="6185981"/>
            <a:ext cx="8950794" cy="307777"/>
          </a:xfrm>
          <a:prstGeom prst="rect">
            <a:avLst/>
          </a:prstGeom>
        </p:spPr>
        <p:txBody>
          <a:bodyPr wrap="square">
            <a:spAutoFit/>
          </a:bodyPr>
          <a:lstStyle/>
          <a:p>
            <a:r>
              <a:rPr lang="en-US" sz="1400" dirty="0" smtClean="0">
                <a:latin typeface="Arial" charset="0"/>
                <a:ea typeface="Arial" charset="0"/>
                <a:cs typeface="Arial" charset="0"/>
              </a:rPr>
              <a:t>Papin, P., L. F. Bosart, R. D. Torn, 2016: A Climatology of Central American Gyres. </a:t>
            </a:r>
            <a:r>
              <a:rPr lang="en-US" sz="1400" i="1" dirty="0" smtClean="0">
                <a:latin typeface="Arial" charset="0"/>
                <a:ea typeface="Arial" charset="0"/>
                <a:cs typeface="Arial" charset="0"/>
              </a:rPr>
              <a:t>Mon. Wea. Rev. </a:t>
            </a:r>
            <a:r>
              <a:rPr lang="en-US" sz="1400" dirty="0" smtClean="0">
                <a:latin typeface="Arial" charset="0"/>
                <a:ea typeface="Arial" charset="0"/>
                <a:cs typeface="Arial" charset="0"/>
              </a:rPr>
              <a:t>(In Review)</a:t>
            </a:r>
            <a:endParaRPr lang="en-US" sz="1400" dirty="0">
              <a:latin typeface="Arial" charset="0"/>
              <a:ea typeface="Arial" charset="0"/>
              <a:cs typeface="Arial" charset="0"/>
            </a:endParaRPr>
          </a:p>
        </p:txBody>
      </p:sp>
      <p:sp>
        <p:nvSpPr>
          <p:cNvPr id="17" name="TextBox 16"/>
          <p:cNvSpPr txBox="1"/>
          <p:nvPr/>
        </p:nvSpPr>
        <p:spPr>
          <a:xfrm>
            <a:off x="482886" y="5808527"/>
            <a:ext cx="8883010" cy="307777"/>
          </a:xfrm>
          <a:prstGeom prst="rect">
            <a:avLst/>
          </a:prstGeom>
          <a:noFill/>
        </p:spPr>
        <p:txBody>
          <a:bodyPr wrap="square" rtlCol="0">
            <a:spAutoFit/>
          </a:bodyPr>
          <a:lstStyle/>
          <a:p>
            <a:pPr marL="285750" indent="-285750">
              <a:buFont typeface="Arial" charset="0"/>
              <a:buChar char="•"/>
            </a:pPr>
            <a:r>
              <a:rPr lang="en-US" sz="1400" dirty="0" smtClean="0">
                <a:solidFill>
                  <a:srgbClr val="0432FF"/>
                </a:solidFill>
                <a:latin typeface="Arial" charset="0"/>
                <a:ea typeface="Arial" charset="0"/>
                <a:cs typeface="Arial" charset="0"/>
              </a:rPr>
              <a:t>An extension of research conducted over similar-scale systems in Central America </a:t>
            </a:r>
            <a:endParaRPr lang="en-US" sz="1400" dirty="0">
              <a:solidFill>
                <a:srgbClr val="0432FF"/>
              </a:solidFill>
              <a:latin typeface="Arial" charset="0"/>
              <a:ea typeface="Arial" charset="0"/>
              <a:cs typeface="Arial" charset="0"/>
            </a:endParaRPr>
          </a:p>
        </p:txBody>
      </p:sp>
      <p:sp>
        <p:nvSpPr>
          <p:cNvPr id="18" name="TextBox 17"/>
          <p:cNvSpPr txBox="1"/>
          <p:nvPr/>
        </p:nvSpPr>
        <p:spPr>
          <a:xfrm>
            <a:off x="7232667" y="4876797"/>
            <a:ext cx="2133229" cy="646331"/>
          </a:xfrm>
          <a:prstGeom prst="rect">
            <a:avLst/>
          </a:prstGeom>
          <a:noFill/>
        </p:spPr>
        <p:txBody>
          <a:bodyPr wrap="square" rtlCol="0">
            <a:spAutoFit/>
          </a:bodyPr>
          <a:lstStyle/>
          <a:p>
            <a:r>
              <a:rPr lang="en-US" b="1" dirty="0" smtClean="0"/>
              <a:t>Animation by Philippe Papin</a:t>
            </a:r>
            <a:endParaRPr lang="en-US" b="1" dirty="0"/>
          </a:p>
        </p:txBody>
      </p:sp>
      <p:grpSp>
        <p:nvGrpSpPr>
          <p:cNvPr id="10" name="Group 9"/>
          <p:cNvGrpSpPr/>
          <p:nvPr/>
        </p:nvGrpSpPr>
        <p:grpSpPr>
          <a:xfrm>
            <a:off x="7161088" y="813460"/>
            <a:ext cx="1802112" cy="606146"/>
            <a:chOff x="4808168" y="4413179"/>
            <a:chExt cx="2160993" cy="674638"/>
          </a:xfrm>
        </p:grpSpPr>
        <p:grpSp>
          <p:nvGrpSpPr>
            <p:cNvPr id="11" name="Group 10"/>
            <p:cNvGrpSpPr/>
            <p:nvPr/>
          </p:nvGrpSpPr>
          <p:grpSpPr>
            <a:xfrm>
              <a:off x="4819065" y="4413180"/>
              <a:ext cx="2150096" cy="674637"/>
              <a:chOff x="417967" y="2223355"/>
              <a:chExt cx="3307840" cy="1037903"/>
            </a:xfrm>
          </p:grpSpPr>
          <p:pic>
            <p:nvPicPr>
              <p:cNvPr id="13" name="Picture 12" descr="Screen shot 2012-04-13 at 6.04.33 PM.png"/>
              <p:cNvPicPr>
                <a:picLocks noChangeAspect="1"/>
              </p:cNvPicPr>
              <p:nvPr/>
            </p:nvPicPr>
            <p:blipFill rotWithShape="1">
              <a:blip r:embed="rId5">
                <a:biLevel thresh="75000"/>
                <a:extLst>
                  <a:ext uri="{BEBA8EAE-BF5A-486C-A8C5-ECC9F3942E4B}">
                    <a14:imgProps xmlns:a14="http://schemas.microsoft.com/office/drawing/2010/main">
                      <a14:imgLayer r:embed="rId6">
                        <a14:imgEffect>
                          <a14:brightnessContrast bright="20000" contrast="-40000"/>
                        </a14:imgEffect>
                      </a14:imgLayer>
                    </a14:imgProps>
                  </a:ext>
                  <a:ext uri="{28A0092B-C50C-407E-A947-70E740481C1C}">
                    <a14:useLocalDpi xmlns:a14="http://schemas.microsoft.com/office/drawing/2010/main" val="0"/>
                  </a:ext>
                </a:extLst>
              </a:blip>
              <a:srcRect b="48477"/>
              <a:stretch/>
            </p:blipFill>
            <p:spPr>
              <a:xfrm>
                <a:off x="417967" y="2223355"/>
                <a:ext cx="3307840" cy="1003133"/>
              </a:xfrm>
              <a:prstGeom prst="rect">
                <a:avLst/>
              </a:prstGeom>
            </p:spPr>
          </p:pic>
          <p:pic>
            <p:nvPicPr>
              <p:cNvPr id="19" name="Picture 18" descr="Screen shot 2012-04-13 at 6.04.33 PM.png"/>
              <p:cNvPicPr>
                <a:picLocks noChangeAspect="1"/>
              </p:cNvPicPr>
              <p:nvPr/>
            </p:nvPicPr>
            <p:blipFill rotWithShape="1">
              <a:blip r:embed="rId5">
                <a:biLevel thresh="75000"/>
                <a:extLst>
                  <a:ext uri="{BEBA8EAE-BF5A-486C-A8C5-ECC9F3942E4B}">
                    <a14:imgProps xmlns:a14="http://schemas.microsoft.com/office/drawing/2010/main">
                      <a14:imgLayer r:embed="rId7">
                        <a14:imgEffect>
                          <a14:brightnessContrast bright="20000" contrast="-40000"/>
                        </a14:imgEffect>
                      </a14:imgLayer>
                    </a14:imgProps>
                  </a:ext>
                  <a:ext uri="{28A0092B-C50C-407E-A947-70E740481C1C}">
                    <a14:useLocalDpi xmlns:a14="http://schemas.microsoft.com/office/drawing/2010/main" val="0"/>
                  </a:ext>
                </a:extLst>
              </a:blip>
              <a:srcRect t="37851" r="69936" b="37968"/>
              <a:stretch/>
            </p:blipFill>
            <p:spPr>
              <a:xfrm>
                <a:off x="417967" y="2396328"/>
                <a:ext cx="994462" cy="470794"/>
              </a:xfrm>
              <a:prstGeom prst="rect">
                <a:avLst/>
              </a:prstGeom>
              <a:solidFill>
                <a:schemeClr val="bg1"/>
              </a:solidFill>
            </p:spPr>
          </p:pic>
          <p:sp>
            <p:nvSpPr>
              <p:cNvPr id="20" name="Rectangle 19"/>
              <p:cNvSpPr/>
              <p:nvPr/>
            </p:nvSpPr>
            <p:spPr>
              <a:xfrm>
                <a:off x="417968" y="2994579"/>
                <a:ext cx="994462" cy="26667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2" name="Rectangle 11"/>
            <p:cNvSpPr/>
            <p:nvPr/>
          </p:nvSpPr>
          <p:spPr>
            <a:xfrm>
              <a:off x="4808168" y="4413179"/>
              <a:ext cx="1992643" cy="674637"/>
            </a:xfrm>
            <a:prstGeom prst="rect">
              <a:avLst/>
            </a:prstGeom>
            <a:noFill/>
            <a:ln w="254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1" name="Oval 20"/>
          <p:cNvSpPr/>
          <p:nvPr/>
        </p:nvSpPr>
        <p:spPr>
          <a:xfrm>
            <a:off x="7736880" y="1892340"/>
            <a:ext cx="777240" cy="777240"/>
          </a:xfrm>
          <a:prstGeom prst="ellipse">
            <a:avLst/>
          </a:prstGeom>
          <a:solidFill>
            <a:schemeClr val="bg1"/>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7783754" y="1816235"/>
            <a:ext cx="704039" cy="276999"/>
          </a:xfrm>
          <a:prstGeom prst="rect">
            <a:avLst/>
          </a:prstGeom>
          <a:noFill/>
          <a:effectLst/>
        </p:spPr>
        <p:txBody>
          <a:bodyPr wrap="none" rtlCol="0">
            <a:spAutoFit/>
          </a:bodyPr>
          <a:lstStyle/>
          <a:p>
            <a:r>
              <a:rPr lang="en-US" sz="1200" b="1" dirty="0" smtClean="0">
                <a:solidFill>
                  <a:schemeClr val="bg1"/>
                </a:solidFill>
                <a:effectLst>
                  <a:glow rad="127000">
                    <a:schemeClr val="tx1"/>
                  </a:glow>
                </a:effectLst>
                <a:latin typeface="Arial" charset="0"/>
                <a:ea typeface="Arial" charset="0"/>
                <a:cs typeface="Arial" charset="0"/>
              </a:rPr>
              <a:t>900 km</a:t>
            </a:r>
            <a:endParaRPr lang="en-US" sz="1200" b="1" dirty="0">
              <a:solidFill>
                <a:schemeClr val="bg1"/>
              </a:solidFill>
              <a:effectLst>
                <a:glow rad="127000">
                  <a:schemeClr val="tx1"/>
                </a:glow>
              </a:effectLst>
              <a:latin typeface="Arial" charset="0"/>
              <a:ea typeface="Arial" charset="0"/>
              <a:cs typeface="Arial" charset="0"/>
            </a:endParaRPr>
          </a:p>
        </p:txBody>
      </p:sp>
      <p:sp>
        <p:nvSpPr>
          <p:cNvPr id="22" name="TextBox 21"/>
          <p:cNvSpPr txBox="1"/>
          <p:nvPr/>
        </p:nvSpPr>
        <p:spPr>
          <a:xfrm>
            <a:off x="7726606" y="1488519"/>
            <a:ext cx="788999" cy="276999"/>
          </a:xfrm>
          <a:prstGeom prst="rect">
            <a:avLst/>
          </a:prstGeom>
          <a:noFill/>
          <a:effectLst/>
        </p:spPr>
        <p:txBody>
          <a:bodyPr wrap="none" rtlCol="0">
            <a:spAutoFit/>
          </a:bodyPr>
          <a:lstStyle/>
          <a:p>
            <a:r>
              <a:rPr lang="en-US" sz="1200" b="1" smtClean="0">
                <a:solidFill>
                  <a:schemeClr val="bg1"/>
                </a:solidFill>
                <a:effectLst>
                  <a:glow rad="127000">
                    <a:schemeClr val="tx1"/>
                  </a:glow>
                </a:effectLst>
                <a:latin typeface="Arial" charset="0"/>
                <a:ea typeface="Arial" charset="0"/>
                <a:cs typeface="Arial" charset="0"/>
              </a:rPr>
              <a:t>1200 </a:t>
            </a:r>
            <a:r>
              <a:rPr lang="en-US" sz="1200" b="1" dirty="0" smtClean="0">
                <a:solidFill>
                  <a:schemeClr val="bg1"/>
                </a:solidFill>
                <a:effectLst>
                  <a:glow rad="127000">
                    <a:schemeClr val="tx1"/>
                  </a:glow>
                </a:effectLst>
                <a:latin typeface="Arial" charset="0"/>
                <a:ea typeface="Arial" charset="0"/>
                <a:cs typeface="Arial" charset="0"/>
              </a:rPr>
              <a:t>km</a:t>
            </a:r>
            <a:endParaRPr lang="en-US" sz="1200" b="1" dirty="0">
              <a:solidFill>
                <a:schemeClr val="bg1"/>
              </a:solidFill>
              <a:effectLst>
                <a:glow rad="127000">
                  <a:schemeClr val="tx1"/>
                </a:glow>
              </a:effectLst>
              <a:latin typeface="Arial" charset="0"/>
              <a:ea typeface="Arial" charset="0"/>
              <a:cs typeface="Arial" charset="0"/>
            </a:endParaRPr>
          </a:p>
        </p:txBody>
      </p:sp>
      <p:sp>
        <p:nvSpPr>
          <p:cNvPr id="23" name="Oval 22"/>
          <p:cNvSpPr/>
          <p:nvPr/>
        </p:nvSpPr>
        <p:spPr>
          <a:xfrm>
            <a:off x="8105035" y="2260494"/>
            <a:ext cx="45720" cy="45720"/>
          </a:xfrm>
          <a:prstGeom prst="ellipse">
            <a:avLst/>
          </a:prstGeom>
          <a:solidFill>
            <a:schemeClr val="tx1"/>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91566190"/>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p:cMediaNode vol="80000">
                <p:cTn id="7" fill="hold" display="0">
                  <p:stCondLst>
                    <p:cond delay="indefinite"/>
                  </p:stCondLst>
                </p:cTn>
                <p:tgtEl>
                  <p:spTgt spid="7"/>
                </p:tgtEl>
              </p:cMediaNode>
            </p:vide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slp_jet_00Z29Aug16.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211614"/>
          </a:xfrm>
          <a:prstGeom prst="rect">
            <a:avLst/>
          </a:prstGeom>
        </p:spPr>
      </p:pic>
      <p:sp>
        <p:nvSpPr>
          <p:cNvPr id="3" name="TextBox 2"/>
          <p:cNvSpPr txBox="1"/>
          <p:nvPr/>
        </p:nvSpPr>
        <p:spPr>
          <a:xfrm>
            <a:off x="1927412" y="6269922"/>
            <a:ext cx="5333999" cy="369332"/>
          </a:xfrm>
          <a:prstGeom prst="rect">
            <a:avLst/>
          </a:prstGeom>
          <a:noFill/>
        </p:spPr>
        <p:txBody>
          <a:bodyPr wrap="square" rtlCol="0">
            <a:spAutoFit/>
          </a:bodyPr>
          <a:lstStyle/>
          <a:p>
            <a:pPr algn="ctr"/>
            <a:r>
              <a:rPr lang="en-US" b="1" dirty="0" smtClean="0"/>
              <a:t>Source: Alicia Bentley </a:t>
            </a:r>
            <a:endParaRPr lang="en-US" b="1" dirty="0"/>
          </a:p>
        </p:txBody>
      </p:sp>
      <p:cxnSp>
        <p:nvCxnSpPr>
          <p:cNvPr id="5" name="Straight Arrow Connector 4"/>
          <p:cNvCxnSpPr/>
          <p:nvPr/>
        </p:nvCxnSpPr>
        <p:spPr>
          <a:xfrm flipV="1">
            <a:off x="2179084" y="3559984"/>
            <a:ext cx="395567" cy="943777"/>
          </a:xfrm>
          <a:prstGeom prst="straightConnector1">
            <a:avLst/>
          </a:prstGeom>
          <a:ln w="57150" cmpd="sng">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1531327" y="4344152"/>
            <a:ext cx="2047229" cy="523220"/>
          </a:xfrm>
          <a:prstGeom prst="rect">
            <a:avLst/>
          </a:prstGeom>
          <a:noFill/>
        </p:spPr>
        <p:txBody>
          <a:bodyPr wrap="square" rtlCol="0">
            <a:spAutoFit/>
          </a:bodyPr>
          <a:lstStyle/>
          <a:p>
            <a:r>
              <a:rPr lang="en-US" sz="2800" b="1" dirty="0" err="1" smtClean="0">
                <a:solidFill>
                  <a:srgbClr val="FF0000"/>
                </a:solidFill>
              </a:rPr>
              <a:t>Lionrock</a:t>
            </a:r>
            <a:endParaRPr lang="en-US" sz="2800" b="1" dirty="0">
              <a:solidFill>
                <a:srgbClr val="FF0000"/>
              </a:solidFill>
            </a:endParaRPr>
          </a:p>
        </p:txBody>
      </p:sp>
    </p:spTree>
    <p:extLst>
      <p:ext uri="{BB962C8B-B14F-4D97-AF65-F5344CB8AC3E}">
        <p14:creationId xmlns:p14="http://schemas.microsoft.com/office/powerpoint/2010/main" val="3441289442"/>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6hprecip_00Z29Aug16.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211614"/>
          </a:xfrm>
          <a:prstGeom prst="rect">
            <a:avLst/>
          </a:prstGeom>
        </p:spPr>
      </p:pic>
      <p:sp>
        <p:nvSpPr>
          <p:cNvPr id="3" name="TextBox 2"/>
          <p:cNvSpPr txBox="1"/>
          <p:nvPr/>
        </p:nvSpPr>
        <p:spPr>
          <a:xfrm>
            <a:off x="1927412" y="6269922"/>
            <a:ext cx="5333999" cy="369332"/>
          </a:xfrm>
          <a:prstGeom prst="rect">
            <a:avLst/>
          </a:prstGeom>
          <a:noFill/>
        </p:spPr>
        <p:txBody>
          <a:bodyPr wrap="square" rtlCol="0">
            <a:spAutoFit/>
          </a:bodyPr>
          <a:lstStyle/>
          <a:p>
            <a:pPr algn="ctr"/>
            <a:r>
              <a:rPr lang="en-US" b="1" dirty="0" smtClean="0"/>
              <a:t>Source: Alicia Bentley </a:t>
            </a:r>
            <a:endParaRPr lang="en-US" b="1" dirty="0"/>
          </a:p>
        </p:txBody>
      </p:sp>
      <p:cxnSp>
        <p:nvCxnSpPr>
          <p:cNvPr id="4" name="Straight Arrow Connector 3"/>
          <p:cNvCxnSpPr/>
          <p:nvPr/>
        </p:nvCxnSpPr>
        <p:spPr>
          <a:xfrm flipV="1">
            <a:off x="2179084" y="3559984"/>
            <a:ext cx="395567" cy="943777"/>
          </a:xfrm>
          <a:prstGeom prst="straightConnector1">
            <a:avLst/>
          </a:prstGeom>
          <a:ln w="57150" cmpd="sng">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5" name="TextBox 4"/>
          <p:cNvSpPr txBox="1"/>
          <p:nvPr/>
        </p:nvSpPr>
        <p:spPr>
          <a:xfrm>
            <a:off x="1531327" y="4344152"/>
            <a:ext cx="2047229" cy="523220"/>
          </a:xfrm>
          <a:prstGeom prst="rect">
            <a:avLst/>
          </a:prstGeom>
          <a:noFill/>
        </p:spPr>
        <p:txBody>
          <a:bodyPr wrap="square" rtlCol="0">
            <a:spAutoFit/>
          </a:bodyPr>
          <a:lstStyle/>
          <a:p>
            <a:r>
              <a:rPr lang="en-US" sz="2800" b="1" dirty="0" err="1" smtClean="0">
                <a:solidFill>
                  <a:srgbClr val="FF0000"/>
                </a:solidFill>
              </a:rPr>
              <a:t>Lionrock</a:t>
            </a:r>
            <a:endParaRPr lang="en-US" sz="2800" b="1" dirty="0">
              <a:solidFill>
                <a:srgbClr val="FF0000"/>
              </a:solidFill>
            </a:endParaRPr>
          </a:p>
        </p:txBody>
      </p:sp>
    </p:spTree>
    <p:extLst>
      <p:ext uri="{BB962C8B-B14F-4D97-AF65-F5344CB8AC3E}">
        <p14:creationId xmlns:p14="http://schemas.microsoft.com/office/powerpoint/2010/main" val="3101087226"/>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el_vort_00Z29Aug16.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211614"/>
          </a:xfrm>
          <a:prstGeom prst="rect">
            <a:avLst/>
          </a:prstGeom>
        </p:spPr>
      </p:pic>
      <p:sp>
        <p:nvSpPr>
          <p:cNvPr id="3" name="TextBox 2"/>
          <p:cNvSpPr txBox="1"/>
          <p:nvPr/>
        </p:nvSpPr>
        <p:spPr>
          <a:xfrm>
            <a:off x="1927412" y="6269922"/>
            <a:ext cx="5333999" cy="369332"/>
          </a:xfrm>
          <a:prstGeom prst="rect">
            <a:avLst/>
          </a:prstGeom>
          <a:noFill/>
        </p:spPr>
        <p:txBody>
          <a:bodyPr wrap="square" rtlCol="0">
            <a:spAutoFit/>
          </a:bodyPr>
          <a:lstStyle/>
          <a:p>
            <a:pPr algn="ctr"/>
            <a:r>
              <a:rPr lang="en-US" b="1" dirty="0" smtClean="0"/>
              <a:t>Source: Alicia Bentley </a:t>
            </a:r>
            <a:endParaRPr lang="en-US" b="1" dirty="0"/>
          </a:p>
        </p:txBody>
      </p:sp>
      <p:cxnSp>
        <p:nvCxnSpPr>
          <p:cNvPr id="4" name="Straight Arrow Connector 3"/>
          <p:cNvCxnSpPr/>
          <p:nvPr/>
        </p:nvCxnSpPr>
        <p:spPr>
          <a:xfrm flipV="1">
            <a:off x="2179084" y="3559984"/>
            <a:ext cx="395567" cy="943777"/>
          </a:xfrm>
          <a:prstGeom prst="straightConnector1">
            <a:avLst/>
          </a:prstGeom>
          <a:ln w="57150" cmpd="sng">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5" name="TextBox 4"/>
          <p:cNvSpPr txBox="1"/>
          <p:nvPr/>
        </p:nvSpPr>
        <p:spPr>
          <a:xfrm>
            <a:off x="1531327" y="4344152"/>
            <a:ext cx="2047229" cy="523220"/>
          </a:xfrm>
          <a:prstGeom prst="rect">
            <a:avLst/>
          </a:prstGeom>
          <a:noFill/>
        </p:spPr>
        <p:txBody>
          <a:bodyPr wrap="square" rtlCol="0">
            <a:spAutoFit/>
          </a:bodyPr>
          <a:lstStyle/>
          <a:p>
            <a:r>
              <a:rPr lang="en-US" sz="2800" b="1" dirty="0" err="1" smtClean="0">
                <a:solidFill>
                  <a:srgbClr val="FF0000"/>
                </a:solidFill>
              </a:rPr>
              <a:t>Lionrock</a:t>
            </a:r>
            <a:endParaRPr lang="en-US" sz="2800" b="1" dirty="0">
              <a:solidFill>
                <a:srgbClr val="FF0000"/>
              </a:solidFill>
            </a:endParaRPr>
          </a:p>
        </p:txBody>
      </p:sp>
    </p:spTree>
    <p:extLst>
      <p:ext uri="{BB962C8B-B14F-4D97-AF65-F5344CB8AC3E}">
        <p14:creationId xmlns:p14="http://schemas.microsoft.com/office/powerpoint/2010/main" val="2241758934"/>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850_fronto_00Z29Aug16.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211614"/>
          </a:xfrm>
          <a:prstGeom prst="rect">
            <a:avLst/>
          </a:prstGeom>
        </p:spPr>
      </p:pic>
      <p:sp>
        <p:nvSpPr>
          <p:cNvPr id="4" name="TextBox 3"/>
          <p:cNvSpPr txBox="1"/>
          <p:nvPr/>
        </p:nvSpPr>
        <p:spPr>
          <a:xfrm>
            <a:off x="2300941" y="6241497"/>
            <a:ext cx="4416082" cy="369332"/>
          </a:xfrm>
          <a:prstGeom prst="rect">
            <a:avLst/>
          </a:prstGeom>
          <a:noFill/>
        </p:spPr>
        <p:txBody>
          <a:bodyPr wrap="square" rtlCol="0">
            <a:spAutoFit/>
          </a:bodyPr>
          <a:lstStyle/>
          <a:p>
            <a:pPr algn="ctr"/>
            <a:r>
              <a:rPr lang="en-US" b="1" dirty="0" smtClean="0"/>
              <a:t>Source: Alicia Bentley</a:t>
            </a:r>
            <a:endParaRPr lang="en-US" b="1" dirty="0"/>
          </a:p>
        </p:txBody>
      </p:sp>
      <p:cxnSp>
        <p:nvCxnSpPr>
          <p:cNvPr id="5" name="Straight Arrow Connector 4"/>
          <p:cNvCxnSpPr/>
          <p:nvPr/>
        </p:nvCxnSpPr>
        <p:spPr>
          <a:xfrm flipV="1">
            <a:off x="2179084" y="3559984"/>
            <a:ext cx="395567" cy="943777"/>
          </a:xfrm>
          <a:prstGeom prst="straightConnector1">
            <a:avLst/>
          </a:prstGeom>
          <a:ln w="57150" cmpd="sng">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6" name="TextBox 5"/>
          <p:cNvSpPr txBox="1"/>
          <p:nvPr/>
        </p:nvSpPr>
        <p:spPr>
          <a:xfrm>
            <a:off x="1531327" y="4344152"/>
            <a:ext cx="2047229" cy="523220"/>
          </a:xfrm>
          <a:prstGeom prst="rect">
            <a:avLst/>
          </a:prstGeom>
          <a:noFill/>
        </p:spPr>
        <p:txBody>
          <a:bodyPr wrap="square" rtlCol="0">
            <a:spAutoFit/>
          </a:bodyPr>
          <a:lstStyle/>
          <a:p>
            <a:r>
              <a:rPr lang="en-US" sz="2800" b="1" dirty="0" err="1" smtClean="0">
                <a:solidFill>
                  <a:srgbClr val="FF0000"/>
                </a:solidFill>
              </a:rPr>
              <a:t>Lionrock</a:t>
            </a:r>
            <a:endParaRPr lang="en-US" sz="2800" b="1" dirty="0">
              <a:solidFill>
                <a:srgbClr val="FF0000"/>
              </a:solidFill>
            </a:endParaRPr>
          </a:p>
        </p:txBody>
      </p:sp>
    </p:spTree>
    <p:extLst>
      <p:ext uri="{BB962C8B-B14F-4D97-AF65-F5344CB8AC3E}">
        <p14:creationId xmlns:p14="http://schemas.microsoft.com/office/powerpoint/2010/main" val="3171720278"/>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rro_wind_00Z29Aug16.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219497"/>
          </a:xfrm>
          <a:prstGeom prst="rect">
            <a:avLst/>
          </a:prstGeom>
        </p:spPr>
      </p:pic>
      <p:sp>
        <p:nvSpPr>
          <p:cNvPr id="3" name="TextBox 2"/>
          <p:cNvSpPr txBox="1"/>
          <p:nvPr/>
        </p:nvSpPr>
        <p:spPr>
          <a:xfrm>
            <a:off x="1927412" y="6269922"/>
            <a:ext cx="5333999" cy="369332"/>
          </a:xfrm>
          <a:prstGeom prst="rect">
            <a:avLst/>
          </a:prstGeom>
          <a:noFill/>
        </p:spPr>
        <p:txBody>
          <a:bodyPr wrap="square" rtlCol="0">
            <a:spAutoFit/>
          </a:bodyPr>
          <a:lstStyle/>
          <a:p>
            <a:pPr algn="ctr"/>
            <a:r>
              <a:rPr lang="en-US" b="1" dirty="0" smtClean="0"/>
              <a:t>Source: Alicia Bentley </a:t>
            </a:r>
            <a:endParaRPr lang="en-US" b="1" dirty="0"/>
          </a:p>
        </p:txBody>
      </p:sp>
      <p:cxnSp>
        <p:nvCxnSpPr>
          <p:cNvPr id="4" name="Straight Arrow Connector 3"/>
          <p:cNvCxnSpPr/>
          <p:nvPr/>
        </p:nvCxnSpPr>
        <p:spPr>
          <a:xfrm flipV="1">
            <a:off x="2179084" y="3559984"/>
            <a:ext cx="395567" cy="943777"/>
          </a:xfrm>
          <a:prstGeom prst="straightConnector1">
            <a:avLst/>
          </a:prstGeom>
          <a:ln w="57150" cmpd="sng">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5" name="TextBox 4"/>
          <p:cNvSpPr txBox="1"/>
          <p:nvPr/>
        </p:nvSpPr>
        <p:spPr>
          <a:xfrm>
            <a:off x="1531327" y="4344152"/>
            <a:ext cx="2047229" cy="523220"/>
          </a:xfrm>
          <a:prstGeom prst="rect">
            <a:avLst/>
          </a:prstGeom>
          <a:noFill/>
        </p:spPr>
        <p:txBody>
          <a:bodyPr wrap="square" rtlCol="0">
            <a:spAutoFit/>
          </a:bodyPr>
          <a:lstStyle/>
          <a:p>
            <a:r>
              <a:rPr lang="en-US" sz="2800" b="1" dirty="0" err="1" smtClean="0"/>
              <a:t>Lionrock</a:t>
            </a:r>
            <a:endParaRPr lang="en-US" sz="2800" b="1" dirty="0"/>
          </a:p>
        </p:txBody>
      </p:sp>
    </p:spTree>
    <p:extLst>
      <p:ext uri="{BB962C8B-B14F-4D97-AF65-F5344CB8AC3E}">
        <p14:creationId xmlns:p14="http://schemas.microsoft.com/office/powerpoint/2010/main" val="2055678036"/>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oupling_CI:Shear_00Z29Aug16gif.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211614"/>
          </a:xfrm>
          <a:prstGeom prst="rect">
            <a:avLst/>
          </a:prstGeom>
        </p:spPr>
      </p:pic>
      <p:sp>
        <p:nvSpPr>
          <p:cNvPr id="6" name="TextBox 5"/>
          <p:cNvSpPr txBox="1"/>
          <p:nvPr/>
        </p:nvSpPr>
        <p:spPr>
          <a:xfrm>
            <a:off x="2315881" y="6256438"/>
            <a:ext cx="4452471" cy="369332"/>
          </a:xfrm>
          <a:prstGeom prst="rect">
            <a:avLst/>
          </a:prstGeom>
          <a:noFill/>
        </p:spPr>
        <p:txBody>
          <a:bodyPr wrap="square" rtlCol="0">
            <a:spAutoFit/>
          </a:bodyPr>
          <a:lstStyle/>
          <a:p>
            <a:pPr algn="ctr"/>
            <a:r>
              <a:rPr lang="en-US" b="1" dirty="0" smtClean="0"/>
              <a:t>Source: Alicia Bentley</a:t>
            </a:r>
            <a:endParaRPr lang="en-US" b="1" dirty="0"/>
          </a:p>
        </p:txBody>
      </p:sp>
      <p:cxnSp>
        <p:nvCxnSpPr>
          <p:cNvPr id="4" name="Straight Arrow Connector 3"/>
          <p:cNvCxnSpPr/>
          <p:nvPr/>
        </p:nvCxnSpPr>
        <p:spPr>
          <a:xfrm flipV="1">
            <a:off x="2179084" y="3559984"/>
            <a:ext cx="395567" cy="943777"/>
          </a:xfrm>
          <a:prstGeom prst="straightConnector1">
            <a:avLst/>
          </a:prstGeom>
          <a:ln w="57150" cmpd="sng">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5" name="TextBox 4"/>
          <p:cNvSpPr txBox="1"/>
          <p:nvPr/>
        </p:nvSpPr>
        <p:spPr>
          <a:xfrm>
            <a:off x="1531327" y="4344152"/>
            <a:ext cx="2047229" cy="523220"/>
          </a:xfrm>
          <a:prstGeom prst="rect">
            <a:avLst/>
          </a:prstGeom>
          <a:noFill/>
        </p:spPr>
        <p:txBody>
          <a:bodyPr wrap="square" rtlCol="0">
            <a:spAutoFit/>
          </a:bodyPr>
          <a:lstStyle/>
          <a:p>
            <a:r>
              <a:rPr lang="en-US" sz="2800" b="1" dirty="0" err="1" smtClean="0">
                <a:solidFill>
                  <a:srgbClr val="FF0000"/>
                </a:solidFill>
              </a:rPr>
              <a:t>Lionrock</a:t>
            </a:r>
            <a:endParaRPr lang="en-US" sz="2800" b="1" dirty="0">
              <a:solidFill>
                <a:srgbClr val="FF0000"/>
              </a:solidFill>
            </a:endParaRPr>
          </a:p>
        </p:txBody>
      </p:sp>
    </p:spTree>
    <p:extLst>
      <p:ext uri="{BB962C8B-B14F-4D97-AF65-F5344CB8AC3E}">
        <p14:creationId xmlns:p14="http://schemas.microsoft.com/office/powerpoint/2010/main" val="2950549992"/>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 y="1584937"/>
            <a:ext cx="9144000" cy="2561089"/>
          </a:xfrm>
        </p:spPr>
        <p:txBody>
          <a:bodyPr>
            <a:noAutofit/>
          </a:bodyPr>
          <a:lstStyle/>
          <a:p>
            <a:r>
              <a:rPr lang="en-US" sz="5400" b="1" dirty="0" smtClean="0">
                <a:solidFill>
                  <a:srgbClr val="FF0000"/>
                </a:solidFill>
              </a:rPr>
              <a:t>The California Deluge of 8–9 January 2017</a:t>
            </a:r>
            <a:endParaRPr lang="en-US" sz="5400" b="1" dirty="0">
              <a:solidFill>
                <a:srgbClr val="FF0000"/>
              </a:solidFill>
            </a:endParaRPr>
          </a:p>
        </p:txBody>
      </p:sp>
      <p:sp>
        <p:nvSpPr>
          <p:cNvPr id="2" name="TextBox 1"/>
          <p:cNvSpPr txBox="1"/>
          <p:nvPr/>
        </p:nvSpPr>
        <p:spPr>
          <a:xfrm>
            <a:off x="1651663" y="4139404"/>
            <a:ext cx="5891855" cy="461665"/>
          </a:xfrm>
          <a:prstGeom prst="rect">
            <a:avLst/>
          </a:prstGeom>
          <a:noFill/>
        </p:spPr>
        <p:txBody>
          <a:bodyPr wrap="square" rtlCol="0">
            <a:spAutoFit/>
          </a:bodyPr>
          <a:lstStyle/>
          <a:p>
            <a:pPr algn="ctr"/>
            <a:r>
              <a:rPr lang="en-US" sz="2400" b="1" dirty="0" smtClean="0">
                <a:solidFill>
                  <a:srgbClr val="0000FF"/>
                </a:solidFill>
              </a:rPr>
              <a:t>Lance Bosart, </a:t>
            </a:r>
            <a:r>
              <a:rPr lang="en-US" sz="2400" b="1" dirty="0" err="1" smtClean="0">
                <a:solidFill>
                  <a:srgbClr val="0000FF"/>
                </a:solidFill>
              </a:rPr>
              <a:t>Tomer</a:t>
            </a:r>
            <a:r>
              <a:rPr lang="en-US" sz="2400" b="1" dirty="0" smtClean="0">
                <a:solidFill>
                  <a:srgbClr val="0000FF"/>
                </a:solidFill>
              </a:rPr>
              <a:t> Burg, and Alicia Bentley</a:t>
            </a:r>
            <a:endParaRPr lang="en-US" sz="2400" b="1" dirty="0">
              <a:solidFill>
                <a:srgbClr val="0000FF"/>
              </a:solidFill>
            </a:endParaRPr>
          </a:p>
        </p:txBody>
      </p:sp>
    </p:spTree>
    <p:extLst>
      <p:ext uri="{BB962C8B-B14F-4D97-AF65-F5344CB8AC3E}">
        <p14:creationId xmlns:p14="http://schemas.microsoft.com/office/powerpoint/2010/main" val="4254028742"/>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54000" y="31247"/>
            <a:ext cx="8636000" cy="672354"/>
          </a:xfrm>
        </p:spPr>
        <p:txBody>
          <a:bodyPr>
            <a:noAutofit/>
          </a:bodyPr>
          <a:lstStyle/>
          <a:p>
            <a:r>
              <a:rPr lang="en-US" sz="3400" b="1" dirty="0" smtClean="0">
                <a:solidFill>
                  <a:srgbClr val="FF0000"/>
                </a:solidFill>
              </a:rPr>
              <a:t>NW Pacific TC-related  Science Opportunities</a:t>
            </a:r>
            <a:endParaRPr lang="en-US" sz="3400" b="1" dirty="0">
              <a:solidFill>
                <a:srgbClr val="FF0000"/>
              </a:solidFill>
            </a:endParaRPr>
          </a:p>
        </p:txBody>
      </p:sp>
      <p:sp>
        <p:nvSpPr>
          <p:cNvPr id="5" name="Content Placeholder 4"/>
          <p:cNvSpPr>
            <a:spLocks noGrp="1"/>
          </p:cNvSpPr>
          <p:nvPr>
            <p:ph idx="1"/>
          </p:nvPr>
        </p:nvSpPr>
        <p:spPr>
          <a:xfrm>
            <a:off x="0" y="796712"/>
            <a:ext cx="9144000" cy="5805886"/>
          </a:xfrm>
        </p:spPr>
        <p:txBody>
          <a:bodyPr>
            <a:normAutofit/>
          </a:bodyPr>
          <a:lstStyle/>
          <a:p>
            <a:r>
              <a:rPr lang="en-US" sz="1800" b="1" dirty="0" smtClean="0"/>
              <a:t>Quantify TC </a:t>
            </a:r>
            <a:r>
              <a:rPr lang="en-US" sz="1800" b="1" dirty="0" err="1" smtClean="0"/>
              <a:t>Lionrock’s</a:t>
            </a:r>
            <a:r>
              <a:rPr lang="en-US" sz="1800" b="1" dirty="0" smtClean="0"/>
              <a:t> interactions with TCs </a:t>
            </a:r>
            <a:r>
              <a:rPr lang="en-US" sz="1800" b="1" dirty="0" err="1" smtClean="0"/>
              <a:t>Kompasu</a:t>
            </a:r>
            <a:r>
              <a:rPr lang="en-US" sz="1800" b="1" dirty="0" smtClean="0"/>
              <a:t> and </a:t>
            </a:r>
            <a:r>
              <a:rPr lang="en-US" sz="1800" b="1" dirty="0" err="1" smtClean="0"/>
              <a:t>Mindulle</a:t>
            </a:r>
            <a:r>
              <a:rPr lang="en-US" sz="1800" b="1" dirty="0" smtClean="0"/>
              <a:t> within a western Pacific monsoon gyre circulation and subsequent TC-</a:t>
            </a:r>
            <a:r>
              <a:rPr lang="en-US" sz="1800" b="1" dirty="0" err="1" smtClean="0"/>
              <a:t>midlatitude</a:t>
            </a:r>
            <a:r>
              <a:rPr lang="en-US" sz="1800" b="1" dirty="0" smtClean="0"/>
              <a:t> trough interactions</a:t>
            </a:r>
          </a:p>
          <a:p>
            <a:endParaRPr lang="en-US" sz="1800" b="1" dirty="0"/>
          </a:p>
          <a:p>
            <a:r>
              <a:rPr lang="en-US" sz="1800" b="1" dirty="0" smtClean="0"/>
              <a:t>Determine how an unusually deep early season East Asian upper-level trough facilitated TC-TC, TC-trough, and TC-gyre interactions </a:t>
            </a:r>
          </a:p>
          <a:p>
            <a:endParaRPr lang="en-US" sz="1800" b="1" dirty="0"/>
          </a:p>
          <a:p>
            <a:r>
              <a:rPr lang="en-US" sz="1800" b="1" dirty="0" smtClean="0"/>
              <a:t>Investigate whether the ET of </a:t>
            </a:r>
            <a:r>
              <a:rPr lang="en-US" sz="1800" b="1" dirty="0" err="1" smtClean="0"/>
              <a:t>Mindulle</a:t>
            </a:r>
            <a:r>
              <a:rPr lang="en-US" sz="1800" b="1" dirty="0" smtClean="0"/>
              <a:t> contributed to </a:t>
            </a:r>
            <a:r>
              <a:rPr lang="en-US" sz="1800" b="1" dirty="0" err="1" smtClean="0"/>
              <a:t>Lionrock’s</a:t>
            </a:r>
            <a:r>
              <a:rPr lang="en-US" sz="1800" b="1" dirty="0" smtClean="0"/>
              <a:t> subsequent ET, downstream PRE formation, and </a:t>
            </a:r>
            <a:r>
              <a:rPr lang="en-US" sz="1800" b="1" dirty="0" err="1" smtClean="0"/>
              <a:t>Lionrock’s</a:t>
            </a:r>
            <a:r>
              <a:rPr lang="en-US" sz="1800" b="1" dirty="0" smtClean="0"/>
              <a:t> subsequent TC Sandy-like “left hook” </a:t>
            </a:r>
          </a:p>
          <a:p>
            <a:endParaRPr lang="en-US" sz="1800" b="1" dirty="0"/>
          </a:p>
          <a:p>
            <a:r>
              <a:rPr lang="en-US" sz="1800" b="1" dirty="0" smtClean="0"/>
              <a:t>Ascertain whether </a:t>
            </a:r>
            <a:r>
              <a:rPr lang="en-US" sz="1800" b="1" dirty="0" err="1" smtClean="0"/>
              <a:t>diabatically</a:t>
            </a:r>
            <a:r>
              <a:rPr lang="en-US" sz="1800" b="1" dirty="0" smtClean="0"/>
              <a:t> driven downstream ridge building resulting from the </a:t>
            </a:r>
            <a:r>
              <a:rPr lang="en-US" sz="1800" b="1" dirty="0" err="1" smtClean="0"/>
              <a:t>Lionrock</a:t>
            </a:r>
            <a:r>
              <a:rPr lang="en-US" sz="1800" b="1" dirty="0" smtClean="0"/>
              <a:t> ET contributed to trough reestablishment near the Dateline</a:t>
            </a:r>
          </a:p>
          <a:p>
            <a:endParaRPr lang="en-US" sz="1800" b="1" dirty="0"/>
          </a:p>
          <a:p>
            <a:r>
              <a:rPr lang="en-US" sz="1800" b="1" dirty="0" smtClean="0"/>
              <a:t>Establish whether the Dateline trough, an eastern Pacific ridge, and a western North American trough contributed to “endless summer” in the eastern CONUS</a:t>
            </a:r>
          </a:p>
          <a:p>
            <a:endParaRPr lang="en-US" sz="1800" b="1" dirty="0"/>
          </a:p>
          <a:p>
            <a:r>
              <a:rPr lang="en-US" sz="1800" b="1" dirty="0" smtClean="0"/>
              <a:t>Evaluate whether the observed multiple TC-TC and TC-trough interactions over the western Pacific impacted the downstream ensemble predictability horizon</a:t>
            </a:r>
          </a:p>
          <a:p>
            <a:endParaRPr lang="en-US" sz="1800" b="1" dirty="0" smtClean="0"/>
          </a:p>
          <a:p>
            <a:endParaRPr lang="en-US" sz="1800" dirty="0"/>
          </a:p>
        </p:txBody>
      </p:sp>
    </p:spTree>
    <p:extLst>
      <p:ext uri="{BB962C8B-B14F-4D97-AF65-F5344CB8AC3E}">
        <p14:creationId xmlns:p14="http://schemas.microsoft.com/office/powerpoint/2010/main" val="1670188346"/>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 y="936513"/>
            <a:ext cx="9144000" cy="3075947"/>
          </a:xfrm>
        </p:spPr>
        <p:txBody>
          <a:bodyPr>
            <a:normAutofit/>
          </a:bodyPr>
          <a:lstStyle/>
          <a:p>
            <a:r>
              <a:rPr lang="en-US" b="1" dirty="0" smtClean="0">
                <a:solidFill>
                  <a:srgbClr val="FF0000"/>
                </a:solidFill>
              </a:rPr>
              <a:t>Arctic Synoptic-Dynamic Meteorology </a:t>
            </a:r>
            <a:endParaRPr lang="en-US" b="1" dirty="0">
              <a:solidFill>
                <a:srgbClr val="FF0000"/>
              </a:solidFill>
            </a:endParaRPr>
          </a:p>
        </p:txBody>
      </p:sp>
    </p:spTree>
    <p:extLst>
      <p:ext uri="{BB962C8B-B14F-4D97-AF65-F5344CB8AC3E}">
        <p14:creationId xmlns:p14="http://schemas.microsoft.com/office/powerpoint/2010/main" val="1765721424"/>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45298" y="2428810"/>
            <a:ext cx="6399104" cy="1323439"/>
          </a:xfrm>
          <a:prstGeom prst="rect">
            <a:avLst/>
          </a:prstGeom>
          <a:noFill/>
        </p:spPr>
        <p:txBody>
          <a:bodyPr wrap="square" rtlCol="0">
            <a:spAutoFit/>
          </a:bodyPr>
          <a:lstStyle/>
          <a:p>
            <a:pPr algn="ctr"/>
            <a:endParaRPr lang="en-US" sz="4000" b="1" baseline="30000" dirty="0">
              <a:solidFill>
                <a:srgbClr val="FF0000"/>
              </a:solidFill>
            </a:endParaRPr>
          </a:p>
          <a:p>
            <a:pPr algn="ctr"/>
            <a:endParaRPr lang="en-US" sz="4000" b="1" baseline="30000" dirty="0">
              <a:solidFill>
                <a:srgbClr val="FF0000"/>
              </a:solidFill>
            </a:endParaRPr>
          </a:p>
          <a:p>
            <a:pPr algn="ctr"/>
            <a:endParaRPr lang="en-US" sz="4000" b="1" baseline="30000" dirty="0">
              <a:solidFill>
                <a:srgbClr val="FF0000"/>
              </a:solidFill>
            </a:endParaRPr>
          </a:p>
        </p:txBody>
      </p:sp>
      <p:sp>
        <p:nvSpPr>
          <p:cNvPr id="3" name="TextBox 2"/>
          <p:cNvSpPr txBox="1"/>
          <p:nvPr/>
        </p:nvSpPr>
        <p:spPr>
          <a:xfrm>
            <a:off x="172615" y="1295863"/>
            <a:ext cx="8828051" cy="2123658"/>
          </a:xfrm>
          <a:prstGeom prst="rect">
            <a:avLst/>
          </a:prstGeom>
          <a:noFill/>
        </p:spPr>
        <p:txBody>
          <a:bodyPr wrap="square" rtlCol="0">
            <a:spAutoFit/>
          </a:bodyPr>
          <a:lstStyle/>
          <a:p>
            <a:pPr algn="ctr"/>
            <a:r>
              <a:rPr lang="en-US" sz="4400" b="1" dirty="0" smtClean="0">
                <a:solidFill>
                  <a:srgbClr val="FF0000"/>
                </a:solidFill>
              </a:rPr>
              <a:t>NH 850-hPa Temperatures and 250-hPa </a:t>
            </a:r>
            <a:r>
              <a:rPr lang="en-US" sz="4400" b="1" dirty="0" err="1" smtClean="0">
                <a:solidFill>
                  <a:srgbClr val="FF0000"/>
                </a:solidFill>
              </a:rPr>
              <a:t>Geopotential</a:t>
            </a:r>
            <a:r>
              <a:rPr lang="en-US" sz="4400" b="1" dirty="0" smtClean="0">
                <a:solidFill>
                  <a:srgbClr val="FF0000"/>
                </a:solidFill>
              </a:rPr>
              <a:t> Heights for Dec–Feb: (2007–2016) </a:t>
            </a:r>
            <a:r>
              <a:rPr lang="mr-IN" sz="4400" b="1" dirty="0" smtClean="0">
                <a:solidFill>
                  <a:srgbClr val="FF0000"/>
                </a:solidFill>
              </a:rPr>
              <a:t>–</a:t>
            </a:r>
            <a:r>
              <a:rPr lang="en-US" sz="4400" b="1" dirty="0" smtClean="0">
                <a:solidFill>
                  <a:srgbClr val="FF0000"/>
                </a:solidFill>
              </a:rPr>
              <a:t> (1957–1966)</a:t>
            </a:r>
          </a:p>
        </p:txBody>
      </p:sp>
    </p:spTree>
    <p:extLst>
      <p:ext uri="{BB962C8B-B14F-4D97-AF65-F5344CB8AC3E}">
        <p14:creationId xmlns:p14="http://schemas.microsoft.com/office/powerpoint/2010/main" val="3222693970"/>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15448" y="178437"/>
            <a:ext cx="8952461" cy="1421763"/>
          </a:xfrm>
        </p:spPr>
        <p:txBody>
          <a:bodyPr>
            <a:noAutofit/>
          </a:bodyPr>
          <a:lstStyle/>
          <a:p>
            <a:r>
              <a:rPr lang="en-US" sz="3200" b="1" dirty="0" smtClean="0">
                <a:solidFill>
                  <a:srgbClr val="FF0000"/>
                </a:solidFill>
              </a:rPr>
              <a:t>NH </a:t>
            </a:r>
            <a:r>
              <a:rPr lang="en-US" sz="3200" b="1" dirty="0" err="1" smtClean="0">
                <a:solidFill>
                  <a:srgbClr val="FF0000"/>
                </a:solidFill>
              </a:rPr>
              <a:t>Geopotential</a:t>
            </a:r>
            <a:r>
              <a:rPr lang="en-US" sz="3200" b="1" dirty="0" smtClean="0">
                <a:solidFill>
                  <a:srgbClr val="FF0000"/>
                </a:solidFill>
              </a:rPr>
              <a:t> Heights (m):  DJF 850 </a:t>
            </a:r>
            <a:r>
              <a:rPr lang="en-US" sz="3200" b="1" dirty="0" err="1" smtClean="0">
                <a:solidFill>
                  <a:srgbClr val="FF0000"/>
                </a:solidFill>
              </a:rPr>
              <a:t>hPa</a:t>
            </a:r>
            <a:r>
              <a:rPr lang="en-US" sz="3200" b="1" dirty="0" smtClean="0">
                <a:solidFill>
                  <a:srgbClr val="FF0000"/>
                </a:solidFill>
              </a:rPr>
              <a:t> (left) vs. 250 </a:t>
            </a:r>
            <a:r>
              <a:rPr lang="en-US" sz="3200" b="1" dirty="0" err="1" smtClean="0">
                <a:solidFill>
                  <a:srgbClr val="FF0000"/>
                </a:solidFill>
              </a:rPr>
              <a:t>hPa</a:t>
            </a:r>
            <a:r>
              <a:rPr lang="en-US" sz="3200" b="1" dirty="0" smtClean="0">
                <a:solidFill>
                  <a:srgbClr val="FF0000"/>
                </a:solidFill>
              </a:rPr>
              <a:t> (right) for (2007–2016)-(1957–1966)</a:t>
            </a:r>
            <a:endParaRPr lang="en-US" sz="3200" b="1" dirty="0">
              <a:solidFill>
                <a:srgbClr val="FF0000"/>
              </a:solidFill>
            </a:endParaRPr>
          </a:p>
        </p:txBody>
      </p:sp>
      <p:pic>
        <p:nvPicPr>
          <p:cNvPr id="7" name="Content Placeholder 6" descr="NH_DJF_850Z_2007–2016-1957–1966.png"/>
          <p:cNvPicPr>
            <a:picLocks noGrp="1" noChangeAspect="1"/>
          </p:cNvPicPr>
          <p:nvPr>
            <p:ph sz="half" idx="1"/>
          </p:nvPr>
        </p:nvPicPr>
        <p:blipFill rotWithShape="1">
          <a:blip r:embed="rId2">
            <a:extLst>
              <a:ext uri="{28A0092B-C50C-407E-A947-70E740481C1C}">
                <a14:useLocalDpi xmlns:a14="http://schemas.microsoft.com/office/drawing/2010/main" val="0"/>
              </a:ext>
            </a:extLst>
          </a:blip>
          <a:srcRect l="15493" r="14523"/>
          <a:stretch/>
        </p:blipFill>
        <p:spPr>
          <a:xfrm>
            <a:off x="457200" y="1600200"/>
            <a:ext cx="4095282" cy="4525963"/>
          </a:xfrm>
        </p:spPr>
      </p:pic>
      <p:pic>
        <p:nvPicPr>
          <p:cNvPr id="8" name="Content Placeholder 7" descr="NH_DJF_250Z_2007–2016-1957–1966.png"/>
          <p:cNvPicPr>
            <a:picLocks noGrp="1" noChangeAspect="1"/>
          </p:cNvPicPr>
          <p:nvPr>
            <p:ph sz="half" idx="2"/>
          </p:nvPr>
        </p:nvPicPr>
        <p:blipFill>
          <a:blip r:embed="rId3">
            <a:extLst>
              <a:ext uri="{28A0092B-C50C-407E-A947-70E740481C1C}">
                <a14:useLocalDpi xmlns:a14="http://schemas.microsoft.com/office/drawing/2010/main" val="0"/>
              </a:ext>
            </a:extLst>
          </a:blip>
          <a:srcRect l="15492" r="15492"/>
          <a:stretch>
            <a:fillRect/>
          </a:stretch>
        </p:blipFill>
        <p:spPr/>
      </p:pic>
      <p:pic>
        <p:nvPicPr>
          <p:cNvPr id="5" name="Content Placeholder 7" descr="NH_DJF_250Z_2007–2016-1957–1966.png"/>
          <p:cNvPicPr>
            <a:picLocks noChangeAspect="1"/>
          </p:cNvPicPr>
          <p:nvPr/>
        </p:nvPicPr>
        <p:blipFill rotWithShape="1">
          <a:blip r:embed="rId3">
            <a:extLst>
              <a:ext uri="{28A0092B-C50C-407E-A947-70E740481C1C}">
                <a14:useLocalDpi xmlns:a14="http://schemas.microsoft.com/office/drawing/2010/main" val="0"/>
              </a:ext>
            </a:extLst>
          </a:blip>
          <a:srcRect l="88502" r="2411"/>
          <a:stretch/>
        </p:blipFill>
        <p:spPr>
          <a:xfrm>
            <a:off x="8612241" y="1600200"/>
            <a:ext cx="531759" cy="4525963"/>
          </a:xfrm>
          <a:prstGeom prst="rect">
            <a:avLst/>
          </a:prstGeom>
        </p:spPr>
      </p:pic>
      <p:pic>
        <p:nvPicPr>
          <p:cNvPr id="6" name="Content Placeholder 6" descr="NH_DJF_850Z_2007–2016-1957–1966.png"/>
          <p:cNvPicPr>
            <a:picLocks noChangeAspect="1"/>
          </p:cNvPicPr>
          <p:nvPr/>
        </p:nvPicPr>
        <p:blipFill rotWithShape="1">
          <a:blip r:embed="rId2">
            <a:extLst>
              <a:ext uri="{28A0092B-C50C-407E-A947-70E740481C1C}">
                <a14:useLocalDpi xmlns:a14="http://schemas.microsoft.com/office/drawing/2010/main" val="0"/>
              </a:ext>
            </a:extLst>
          </a:blip>
          <a:srcRect l="88348" r="2283"/>
          <a:stretch/>
        </p:blipFill>
        <p:spPr>
          <a:xfrm>
            <a:off x="4374079" y="1600200"/>
            <a:ext cx="548241" cy="4525963"/>
          </a:xfrm>
          <a:prstGeom prst="rect">
            <a:avLst/>
          </a:prstGeom>
        </p:spPr>
      </p:pic>
    </p:spTree>
    <p:extLst>
      <p:ext uri="{BB962C8B-B14F-4D97-AF65-F5344CB8AC3E}">
        <p14:creationId xmlns:p14="http://schemas.microsoft.com/office/powerpoint/2010/main" val="3952792558"/>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04952" y="188933"/>
            <a:ext cx="9060038" cy="1411267"/>
          </a:xfrm>
        </p:spPr>
        <p:txBody>
          <a:bodyPr>
            <a:noAutofit/>
          </a:bodyPr>
          <a:lstStyle/>
          <a:p>
            <a:r>
              <a:rPr lang="en-US" sz="3200" b="1" dirty="0" smtClean="0">
                <a:solidFill>
                  <a:srgbClr val="FF0000"/>
                </a:solidFill>
              </a:rPr>
              <a:t>Dec-Jan-Feb NH Air Temperature (°C):  850 </a:t>
            </a:r>
            <a:r>
              <a:rPr lang="en-US" sz="3200" b="1" dirty="0" err="1" smtClean="0">
                <a:solidFill>
                  <a:srgbClr val="FF0000"/>
                </a:solidFill>
              </a:rPr>
              <a:t>hPa</a:t>
            </a:r>
            <a:r>
              <a:rPr lang="en-US" sz="3200" b="1" dirty="0" smtClean="0">
                <a:solidFill>
                  <a:srgbClr val="FF0000"/>
                </a:solidFill>
              </a:rPr>
              <a:t> (left) vs. 250 </a:t>
            </a:r>
            <a:r>
              <a:rPr lang="en-US" sz="3200" b="1" dirty="0" err="1" smtClean="0">
                <a:solidFill>
                  <a:srgbClr val="FF0000"/>
                </a:solidFill>
              </a:rPr>
              <a:t>hPa</a:t>
            </a:r>
            <a:r>
              <a:rPr lang="en-US" sz="3200" b="1" dirty="0" smtClean="0">
                <a:solidFill>
                  <a:srgbClr val="FF0000"/>
                </a:solidFill>
              </a:rPr>
              <a:t> (right) for (2007–2016)-(1957–1966)</a:t>
            </a:r>
            <a:endParaRPr lang="en-US" sz="3200" b="1" dirty="0">
              <a:solidFill>
                <a:srgbClr val="FF0000"/>
              </a:solidFill>
            </a:endParaRPr>
          </a:p>
        </p:txBody>
      </p:sp>
      <p:pic>
        <p:nvPicPr>
          <p:cNvPr id="7" name="Content Placeholder 6" descr="NH_DJF_850T_2007–2016-1957–1966.png"/>
          <p:cNvPicPr>
            <a:picLocks noGrp="1" noChangeAspect="1"/>
          </p:cNvPicPr>
          <p:nvPr>
            <p:ph sz="half" idx="1"/>
          </p:nvPr>
        </p:nvPicPr>
        <p:blipFill>
          <a:blip r:embed="rId2">
            <a:extLst>
              <a:ext uri="{28A0092B-C50C-407E-A947-70E740481C1C}">
                <a14:useLocalDpi xmlns:a14="http://schemas.microsoft.com/office/drawing/2010/main" val="0"/>
              </a:ext>
            </a:extLst>
          </a:blip>
          <a:srcRect l="15492" r="15492"/>
          <a:stretch>
            <a:fillRect/>
          </a:stretch>
        </p:blipFill>
        <p:spPr/>
      </p:pic>
      <p:pic>
        <p:nvPicPr>
          <p:cNvPr id="8" name="Content Placeholder 7" descr="NH_DJF_250T_2007–2016-1957–1966.png"/>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l="15492" r="14631"/>
          <a:stretch/>
        </p:blipFill>
        <p:spPr>
          <a:xfrm>
            <a:off x="4648200" y="1600200"/>
            <a:ext cx="4088958" cy="4525963"/>
          </a:xfrm>
        </p:spPr>
      </p:pic>
      <p:pic>
        <p:nvPicPr>
          <p:cNvPr id="5" name="Content Placeholder 7" descr="NH_DJF_250T_2007–2016-1957–1966.png"/>
          <p:cNvPicPr>
            <a:picLocks noChangeAspect="1"/>
          </p:cNvPicPr>
          <p:nvPr/>
        </p:nvPicPr>
        <p:blipFill rotWithShape="1">
          <a:blip r:embed="rId3">
            <a:extLst>
              <a:ext uri="{28A0092B-C50C-407E-A947-70E740481C1C}">
                <a14:useLocalDpi xmlns:a14="http://schemas.microsoft.com/office/drawing/2010/main" val="0"/>
              </a:ext>
            </a:extLst>
          </a:blip>
          <a:srcRect l="86915" r="4072"/>
          <a:stretch/>
        </p:blipFill>
        <p:spPr>
          <a:xfrm>
            <a:off x="4495800" y="1600200"/>
            <a:ext cx="527421" cy="4525963"/>
          </a:xfrm>
          <a:prstGeom prst="rect">
            <a:avLst/>
          </a:prstGeom>
        </p:spPr>
      </p:pic>
    </p:spTree>
    <p:extLst>
      <p:ext uri="{BB962C8B-B14F-4D97-AF65-F5344CB8AC3E}">
        <p14:creationId xmlns:p14="http://schemas.microsoft.com/office/powerpoint/2010/main" val="2713734430"/>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0"/>
            <a:ext cx="8229600" cy="1143000"/>
          </a:xfrm>
        </p:spPr>
        <p:txBody>
          <a:bodyPr>
            <a:normAutofit fontScale="90000"/>
          </a:bodyPr>
          <a:lstStyle/>
          <a:p>
            <a:r>
              <a:rPr lang="en-US" sz="4000" b="1" dirty="0" smtClean="0">
                <a:solidFill>
                  <a:srgbClr val="FF0000"/>
                </a:solidFill>
              </a:rPr>
              <a:t>Arctic Amplification</a:t>
            </a:r>
            <a:br>
              <a:rPr lang="en-US" sz="4000" b="1" dirty="0" smtClean="0">
                <a:solidFill>
                  <a:srgbClr val="FF0000"/>
                </a:solidFill>
              </a:rPr>
            </a:br>
            <a:r>
              <a:rPr lang="en-US" sz="1800" b="1" dirty="0" smtClean="0">
                <a:solidFill>
                  <a:srgbClr val="0000FF"/>
                </a:solidFill>
              </a:rPr>
              <a:t>Source: </a:t>
            </a:r>
            <a:r>
              <a:rPr lang="en-US" sz="1800" b="1" dirty="0" err="1" smtClean="0">
                <a:solidFill>
                  <a:srgbClr val="0000FF"/>
                </a:solidFill>
              </a:rPr>
              <a:t>Wendisch</a:t>
            </a:r>
            <a:r>
              <a:rPr lang="en-US" sz="1800" b="1" dirty="0">
                <a:solidFill>
                  <a:srgbClr val="0000FF"/>
                </a:solidFill>
              </a:rPr>
              <a:t>, M., et al. (2017), Understanding causes and effects of rapid warming in the Arctic, Eos, 98, doi:10.1029/2017EO064803</a:t>
            </a:r>
          </a:p>
        </p:txBody>
      </p:sp>
      <p:pic>
        <p:nvPicPr>
          <p:cNvPr id="6" name="Content Placeholder 5" descr="arctic-climate-warming-average-temperatures.png"/>
          <p:cNvPicPr>
            <a:picLocks noGrp="1" noChangeAspect="1"/>
          </p:cNvPicPr>
          <p:nvPr>
            <p:ph idx="1"/>
          </p:nvPr>
        </p:nvPicPr>
        <p:blipFill rotWithShape="1">
          <a:blip r:embed="rId2">
            <a:extLst>
              <a:ext uri="{28A0092B-C50C-407E-A947-70E740481C1C}">
                <a14:useLocalDpi xmlns:a14="http://schemas.microsoft.com/office/drawing/2010/main" val="0"/>
              </a:ext>
            </a:extLst>
          </a:blip>
          <a:srcRect l="3721" t="1223" r="3183" b="1223"/>
          <a:stretch/>
        </p:blipFill>
        <p:spPr>
          <a:xfrm>
            <a:off x="763372" y="1152760"/>
            <a:ext cx="7661495" cy="4525963"/>
          </a:xfrm>
        </p:spPr>
      </p:pic>
      <p:sp>
        <p:nvSpPr>
          <p:cNvPr id="2" name="TextBox 1"/>
          <p:cNvSpPr txBox="1"/>
          <p:nvPr/>
        </p:nvSpPr>
        <p:spPr>
          <a:xfrm>
            <a:off x="110967" y="5710769"/>
            <a:ext cx="8939019" cy="954107"/>
          </a:xfrm>
          <a:prstGeom prst="rect">
            <a:avLst/>
          </a:prstGeom>
          <a:noFill/>
        </p:spPr>
        <p:txBody>
          <a:bodyPr wrap="square" rtlCol="0">
            <a:spAutoFit/>
          </a:bodyPr>
          <a:lstStyle/>
          <a:p>
            <a:pPr algn="ctr"/>
            <a:r>
              <a:rPr lang="en-US" sz="1400" b="1" dirty="0"/>
              <a:t>Fig. 1. Mean temperatures (by location and year, measured in kelvins), shown as variations from 1951–1980 mean temperatures. The increase in red areas in more recent years indicates global warming. The area inside the black box shows how this warming is amplified in the Arctic, particularly within the past 25 years. The data are provided by the NASA Goddard Institute for Space Studies.</a:t>
            </a:r>
          </a:p>
        </p:txBody>
      </p:sp>
    </p:spTree>
    <p:extLst>
      <p:ext uri="{BB962C8B-B14F-4D97-AF65-F5344CB8AC3E}">
        <p14:creationId xmlns:p14="http://schemas.microsoft.com/office/powerpoint/2010/main" val="1190187137"/>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072482"/>
            <a:ext cx="9143999" cy="1573430"/>
          </a:xfrm>
        </p:spPr>
        <p:txBody>
          <a:bodyPr>
            <a:normAutofit fontScale="90000"/>
          </a:bodyPr>
          <a:lstStyle/>
          <a:p>
            <a:r>
              <a:rPr lang="en-US" sz="4900" b="1" dirty="0">
                <a:solidFill>
                  <a:srgbClr val="FF0000"/>
                </a:solidFill>
              </a:rPr>
              <a:t>Arctic Sea Ice Time Series (1979–2017)</a:t>
            </a:r>
            <a:r>
              <a:rPr lang="en-US" sz="2700" b="1" dirty="0">
                <a:solidFill>
                  <a:srgbClr val="FF0000"/>
                </a:solidFill>
              </a:rPr>
              <a:t/>
            </a:r>
            <a:br>
              <a:rPr lang="en-US" sz="2700" b="1" dirty="0">
                <a:solidFill>
                  <a:srgbClr val="FF0000"/>
                </a:solidFill>
              </a:rPr>
            </a:br>
            <a:r>
              <a:rPr lang="en-US" sz="2700" b="1" dirty="0" smtClean="0">
                <a:solidFill>
                  <a:srgbClr val="FF0000"/>
                </a:solidFill>
              </a:rPr>
              <a:t/>
            </a:r>
            <a:br>
              <a:rPr lang="en-US" sz="2700" b="1" dirty="0" smtClean="0">
                <a:solidFill>
                  <a:srgbClr val="FF0000"/>
                </a:solidFill>
              </a:rPr>
            </a:br>
            <a:r>
              <a:rPr lang="en-US" sz="2700" b="1" dirty="0" smtClean="0">
                <a:solidFill>
                  <a:srgbClr val="0000FF"/>
                </a:solidFill>
              </a:rPr>
              <a:t>Source</a:t>
            </a:r>
            <a:r>
              <a:rPr lang="en-US" sz="2700" b="1" dirty="0">
                <a:solidFill>
                  <a:srgbClr val="0000FF"/>
                </a:solidFill>
              </a:rPr>
              <a:t>: Arctic Sea Ice News and Analysis</a:t>
            </a:r>
            <a:br>
              <a:rPr lang="en-US" sz="2700" b="1" dirty="0">
                <a:solidFill>
                  <a:srgbClr val="0000FF"/>
                </a:solidFill>
              </a:rPr>
            </a:br>
            <a:r>
              <a:rPr lang="en-US" sz="2700" b="1" dirty="0">
                <a:solidFill>
                  <a:srgbClr val="0000FF"/>
                </a:solidFill>
              </a:rPr>
              <a:t>http://</a:t>
            </a:r>
            <a:r>
              <a:rPr lang="en-US" sz="2700" b="1" dirty="0" err="1">
                <a:solidFill>
                  <a:srgbClr val="0000FF"/>
                </a:solidFill>
              </a:rPr>
              <a:t>nsidc.org</a:t>
            </a:r>
            <a:r>
              <a:rPr lang="en-US" sz="2700" b="1" dirty="0">
                <a:solidFill>
                  <a:srgbClr val="0000FF"/>
                </a:solidFill>
              </a:rPr>
              <a:t>/</a:t>
            </a:r>
            <a:r>
              <a:rPr lang="en-US" sz="2700" b="1" dirty="0" err="1">
                <a:solidFill>
                  <a:srgbClr val="0000FF"/>
                </a:solidFill>
              </a:rPr>
              <a:t>arcticseaicenews</a:t>
            </a:r>
            <a:r>
              <a:rPr lang="en-US" sz="2700" b="1" dirty="0">
                <a:solidFill>
                  <a:srgbClr val="0000FF"/>
                </a:solidFill>
              </a:rPr>
              <a:t>/</a:t>
            </a:r>
            <a:r>
              <a:rPr lang="en-US" sz="2700" b="1" dirty="0" err="1">
                <a:solidFill>
                  <a:srgbClr val="0000FF"/>
                </a:solidFill>
              </a:rPr>
              <a:t>charctic</a:t>
            </a:r>
            <a:r>
              <a:rPr lang="en-US" sz="2700" b="1" dirty="0">
                <a:solidFill>
                  <a:srgbClr val="0000FF"/>
                </a:solidFill>
              </a:rPr>
              <a:t>-interactive-sea-ice-graph/</a:t>
            </a:r>
            <a:endParaRPr lang="en-US" sz="2700" dirty="0"/>
          </a:p>
        </p:txBody>
      </p:sp>
    </p:spTree>
    <p:extLst>
      <p:ext uri="{BB962C8B-B14F-4D97-AF65-F5344CB8AC3E}">
        <p14:creationId xmlns:p14="http://schemas.microsoft.com/office/powerpoint/2010/main" val="1939587933"/>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rcticSeaIce_Graph#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2486" y="0"/>
            <a:ext cx="8711514" cy="6858000"/>
          </a:xfrm>
          <a:prstGeom prst="rect">
            <a:avLst/>
          </a:prstGeom>
        </p:spPr>
      </p:pic>
    </p:spTree>
    <p:extLst>
      <p:ext uri="{BB962C8B-B14F-4D97-AF65-F5344CB8AC3E}">
        <p14:creationId xmlns:p14="http://schemas.microsoft.com/office/powerpoint/2010/main" val="2608386530"/>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rcticSeaIce_Graph#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2506" y="0"/>
            <a:ext cx="8711514" cy="6858000"/>
          </a:xfrm>
          <a:prstGeom prst="rect">
            <a:avLst/>
          </a:prstGeom>
        </p:spPr>
      </p:pic>
    </p:spTree>
    <p:extLst>
      <p:ext uri="{BB962C8B-B14F-4D97-AF65-F5344CB8AC3E}">
        <p14:creationId xmlns:p14="http://schemas.microsoft.com/office/powerpoint/2010/main" val="3325660955"/>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0" y="801358"/>
            <a:ext cx="9144000" cy="3159377"/>
          </a:xfrm>
        </p:spPr>
        <p:txBody>
          <a:bodyPr>
            <a:noAutofit/>
          </a:bodyPr>
          <a:lstStyle/>
          <a:p>
            <a:r>
              <a:rPr lang="en-US" sz="4800" b="1" dirty="0">
                <a:solidFill>
                  <a:srgbClr val="FF0000"/>
                </a:solidFill>
              </a:rPr>
              <a:t>A</a:t>
            </a:r>
            <a:r>
              <a:rPr lang="en-US" sz="4800" b="1" dirty="0" smtClean="0">
                <a:solidFill>
                  <a:srgbClr val="FF0000"/>
                </a:solidFill>
              </a:rPr>
              <a:t> Trans-Arctic Surge of Warm, Moist Air: 17–23 December 2016</a:t>
            </a:r>
            <a:endParaRPr lang="en-US" sz="4800" b="1" dirty="0">
              <a:solidFill>
                <a:srgbClr val="FF0000"/>
              </a:solidFill>
            </a:endParaRPr>
          </a:p>
        </p:txBody>
      </p:sp>
    </p:spTree>
    <p:extLst>
      <p:ext uri="{BB962C8B-B14F-4D97-AF65-F5344CB8AC3E}">
        <p14:creationId xmlns:p14="http://schemas.microsoft.com/office/powerpoint/2010/main" val="2509179226"/>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4909" y="-31360"/>
            <a:ext cx="8465941" cy="893755"/>
          </a:xfrm>
        </p:spPr>
        <p:txBody>
          <a:bodyPr>
            <a:normAutofit/>
          </a:bodyPr>
          <a:lstStyle/>
          <a:p>
            <a:r>
              <a:rPr lang="en-US" sz="2800" b="1" dirty="0" smtClean="0">
                <a:solidFill>
                  <a:srgbClr val="FF0000"/>
                </a:solidFill>
              </a:rPr>
              <a:t>Total Precipitation (mm):  1–23 January 2017</a:t>
            </a:r>
            <a:endParaRPr lang="en-US" sz="2800" b="1" dirty="0">
              <a:solidFill>
                <a:srgbClr val="FF0000"/>
              </a:solidFill>
            </a:endParaRPr>
          </a:p>
        </p:txBody>
      </p:sp>
      <p:pic>
        <p:nvPicPr>
          <p:cNvPr id="4" name="Content Placeholder 3" descr="West-CONUS_Precip_1–23Jan17.tiff"/>
          <p:cNvPicPr>
            <a:picLocks noGrp="1" noChangeAspect="1"/>
          </p:cNvPicPr>
          <p:nvPr>
            <p:ph idx="1"/>
          </p:nvPr>
        </p:nvPicPr>
        <p:blipFill rotWithShape="1">
          <a:blip r:embed="rId2">
            <a:extLst>
              <a:ext uri="{28A0092B-C50C-407E-A947-70E740481C1C}">
                <a14:useLocalDpi xmlns:a14="http://schemas.microsoft.com/office/drawing/2010/main" val="0"/>
              </a:ext>
            </a:extLst>
          </a:blip>
          <a:srcRect t="-370" b="2827"/>
          <a:stretch/>
        </p:blipFill>
        <p:spPr>
          <a:xfrm>
            <a:off x="457200" y="752637"/>
            <a:ext cx="8229600" cy="5409568"/>
          </a:xfrm>
        </p:spPr>
      </p:pic>
      <p:sp>
        <p:nvSpPr>
          <p:cNvPr id="5" name="TextBox 4"/>
          <p:cNvSpPr txBox="1"/>
          <p:nvPr/>
        </p:nvSpPr>
        <p:spPr>
          <a:xfrm>
            <a:off x="344909" y="6224925"/>
            <a:ext cx="8341891" cy="646331"/>
          </a:xfrm>
          <a:prstGeom prst="rect">
            <a:avLst/>
          </a:prstGeom>
          <a:noFill/>
        </p:spPr>
        <p:txBody>
          <a:bodyPr wrap="square" rtlCol="0">
            <a:spAutoFit/>
          </a:bodyPr>
          <a:lstStyle/>
          <a:p>
            <a:pPr algn="ctr"/>
            <a:r>
              <a:rPr lang="en-US" b="1" dirty="0">
                <a:solidFill>
                  <a:srgbClr val="FF0000"/>
                </a:solidFill>
              </a:rPr>
              <a:t>Source:  NOAA Advanced Hydrologic Prediction Service </a:t>
            </a:r>
          </a:p>
          <a:p>
            <a:endParaRPr lang="en-US" dirty="0"/>
          </a:p>
        </p:txBody>
      </p:sp>
    </p:spTree>
    <p:extLst>
      <p:ext uri="{BB962C8B-B14F-4D97-AF65-F5344CB8AC3E}">
        <p14:creationId xmlns:p14="http://schemas.microsoft.com/office/powerpoint/2010/main" val="775231365"/>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850Z_17–23Dec16.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8866751" cy="6858000"/>
          </a:xfrm>
          <a:prstGeom prst="rect">
            <a:avLst/>
          </a:prstGeom>
        </p:spPr>
      </p:pic>
    </p:spTree>
    <p:extLst>
      <p:ext uri="{BB962C8B-B14F-4D97-AF65-F5344CB8AC3E}">
        <p14:creationId xmlns:p14="http://schemas.microsoft.com/office/powerpoint/2010/main" val="2704760175"/>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850T'_17–23Dec16.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8866751" cy="6858000"/>
          </a:xfrm>
          <a:prstGeom prst="rect">
            <a:avLst/>
          </a:prstGeom>
        </p:spPr>
      </p:pic>
    </p:spTree>
    <p:extLst>
      <p:ext uri="{BB962C8B-B14F-4D97-AF65-F5344CB8AC3E}">
        <p14:creationId xmlns:p14="http://schemas.microsoft.com/office/powerpoint/2010/main" val="2438797378"/>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850_VectWindAnom_17–23Dec16.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8866751" cy="6858000"/>
          </a:xfrm>
          <a:prstGeom prst="rect">
            <a:avLst/>
          </a:prstGeom>
        </p:spPr>
      </p:pic>
    </p:spTree>
    <p:extLst>
      <p:ext uri="{BB962C8B-B14F-4D97-AF65-F5344CB8AC3E}">
        <p14:creationId xmlns:p14="http://schemas.microsoft.com/office/powerpoint/2010/main" val="2556668674"/>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8084"/>
            <a:ext cx="8229600" cy="1143000"/>
          </a:xfrm>
        </p:spPr>
        <p:txBody>
          <a:bodyPr>
            <a:normAutofit fontScale="90000"/>
          </a:bodyPr>
          <a:lstStyle/>
          <a:p>
            <a:r>
              <a:rPr lang="en-US" b="1" dirty="0" smtClean="0">
                <a:solidFill>
                  <a:srgbClr val="FF0000"/>
                </a:solidFill>
              </a:rPr>
              <a:t>Research Opportunities</a:t>
            </a:r>
            <a:br>
              <a:rPr lang="en-US" b="1" dirty="0" smtClean="0">
                <a:solidFill>
                  <a:srgbClr val="FF0000"/>
                </a:solidFill>
              </a:rPr>
            </a:br>
            <a:r>
              <a:rPr lang="en-US" sz="3100" b="1" dirty="0" smtClean="0">
                <a:solidFill>
                  <a:srgbClr val="FF0000"/>
                </a:solidFill>
              </a:rPr>
              <a:t>(aka Opportunity Knocks for Synoptic Meteorologists)</a:t>
            </a:r>
            <a:endParaRPr lang="en-US" sz="3100" b="1" dirty="0">
              <a:solidFill>
                <a:srgbClr val="FF0000"/>
              </a:solidFill>
            </a:endParaRPr>
          </a:p>
        </p:txBody>
      </p:sp>
      <p:sp>
        <p:nvSpPr>
          <p:cNvPr id="3" name="Content Placeholder 2"/>
          <p:cNvSpPr>
            <a:spLocks noGrp="1"/>
          </p:cNvSpPr>
          <p:nvPr>
            <p:ph idx="1"/>
          </p:nvPr>
        </p:nvSpPr>
        <p:spPr/>
        <p:txBody>
          <a:bodyPr>
            <a:normAutofit/>
          </a:bodyPr>
          <a:lstStyle/>
          <a:p>
            <a:r>
              <a:rPr lang="en-US" sz="2400" b="1" dirty="0" smtClean="0"/>
              <a:t>Determine intraseasonal and </a:t>
            </a:r>
            <a:r>
              <a:rPr lang="en-US" sz="2400" b="1" dirty="0" err="1" smtClean="0"/>
              <a:t>interannual</a:t>
            </a:r>
            <a:r>
              <a:rPr lang="en-US" sz="2400" b="1" dirty="0" smtClean="0"/>
              <a:t> variability of Arctic weather regimes</a:t>
            </a:r>
          </a:p>
          <a:p>
            <a:r>
              <a:rPr lang="en-US" sz="2400" b="1" dirty="0" smtClean="0"/>
              <a:t>Establish the preferred longitudinal pathways for midlatitude-arctic air exchanges</a:t>
            </a:r>
          </a:p>
          <a:p>
            <a:r>
              <a:rPr lang="en-US" sz="2400" b="1" dirty="0" smtClean="0"/>
              <a:t>Document changes in the structure, evolution, and behavior of arctic cyclones</a:t>
            </a:r>
          </a:p>
          <a:p>
            <a:r>
              <a:rPr lang="en-US" sz="2400" b="1" dirty="0" smtClean="0"/>
              <a:t>Ascertain ways that arctic </a:t>
            </a:r>
            <a:r>
              <a:rPr lang="en-US" sz="2400" b="1" dirty="0" err="1" smtClean="0"/>
              <a:t>tropopause</a:t>
            </a:r>
            <a:r>
              <a:rPr lang="en-US" sz="2400" b="1" dirty="0" smtClean="0"/>
              <a:t> polar vortices interact with midlatitude weather systems</a:t>
            </a:r>
          </a:p>
          <a:p>
            <a:r>
              <a:rPr lang="en-US" sz="2400" b="1" dirty="0" smtClean="0"/>
              <a:t>Discern how tropospheric-stratospheric interactions in polar regions impact midlatitude circulation regimes</a:t>
            </a:r>
          </a:p>
          <a:p>
            <a:endParaRPr lang="en-US" b="1" dirty="0" smtClean="0"/>
          </a:p>
          <a:p>
            <a:pPr marL="0" indent="0">
              <a:buNone/>
            </a:pPr>
            <a:endParaRPr lang="en-US" b="1" dirty="0"/>
          </a:p>
        </p:txBody>
      </p:sp>
    </p:spTree>
    <p:extLst>
      <p:ext uri="{BB962C8B-B14F-4D97-AF65-F5344CB8AC3E}">
        <p14:creationId xmlns:p14="http://schemas.microsoft.com/office/powerpoint/2010/main" val="1003718722"/>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1657" y="33043"/>
            <a:ext cx="8702369" cy="1883909"/>
          </a:xfrm>
        </p:spPr>
        <p:txBody>
          <a:bodyPr>
            <a:noAutofit/>
          </a:bodyPr>
          <a:lstStyle/>
          <a:p>
            <a:r>
              <a:rPr lang="en-US" sz="3600" b="1" dirty="0" smtClean="0">
                <a:solidFill>
                  <a:srgbClr val="FF0000"/>
                </a:solidFill>
              </a:rPr>
              <a:t>Animal Farm Meteorology</a:t>
            </a:r>
            <a:r>
              <a:rPr lang="en-US" sz="2200" b="1" dirty="0" smtClean="0">
                <a:solidFill>
                  <a:srgbClr val="FF0000"/>
                </a:solidFill>
              </a:rPr>
              <a:t/>
            </a:r>
            <a:br>
              <a:rPr lang="en-US" sz="2200" b="1" dirty="0" smtClean="0">
                <a:solidFill>
                  <a:srgbClr val="FF0000"/>
                </a:solidFill>
              </a:rPr>
            </a:br>
            <a:r>
              <a:rPr lang="en-US" sz="2400" b="1" dirty="0" smtClean="0">
                <a:solidFill>
                  <a:srgbClr val="FF0000"/>
                </a:solidFill>
              </a:rPr>
              <a:t>All Forecast Errors are Equal, </a:t>
            </a:r>
            <a:r>
              <a:rPr lang="en-US" sz="2400" b="1" dirty="0">
                <a:solidFill>
                  <a:srgbClr val="FF0000"/>
                </a:solidFill>
              </a:rPr>
              <a:t>b</a:t>
            </a:r>
            <a:r>
              <a:rPr lang="en-US" sz="2400" b="1" dirty="0" smtClean="0">
                <a:solidFill>
                  <a:srgbClr val="FF0000"/>
                </a:solidFill>
              </a:rPr>
              <a:t>ut some Forecast Errors are more Equal than Others </a:t>
            </a:r>
            <a:endParaRPr lang="en-US" sz="2400" b="1" dirty="0">
              <a:solidFill>
                <a:srgbClr val="FF0000"/>
              </a:solidFill>
            </a:endParaRPr>
          </a:p>
        </p:txBody>
      </p:sp>
      <p:sp>
        <p:nvSpPr>
          <p:cNvPr id="3" name="Content Placeholder 2"/>
          <p:cNvSpPr>
            <a:spLocks noGrp="1"/>
          </p:cNvSpPr>
          <p:nvPr>
            <p:ph idx="1"/>
          </p:nvPr>
        </p:nvSpPr>
        <p:spPr>
          <a:xfrm>
            <a:off x="457200" y="1963505"/>
            <a:ext cx="8229600" cy="4525963"/>
          </a:xfrm>
        </p:spPr>
        <p:txBody>
          <a:bodyPr>
            <a:normAutofit/>
          </a:bodyPr>
          <a:lstStyle/>
          <a:p>
            <a:r>
              <a:rPr lang="en-US" sz="2400" b="1" dirty="0" smtClean="0"/>
              <a:t>I-5 and I-95 corridors vs. I-80 and I-70 corridors on the Plains</a:t>
            </a:r>
          </a:p>
          <a:p>
            <a:r>
              <a:rPr lang="en-US" sz="2400" b="1" dirty="0" smtClean="0"/>
              <a:t>Grand Junction vs. Denver, Colorado</a:t>
            </a:r>
          </a:p>
          <a:p>
            <a:r>
              <a:rPr lang="en-US" sz="2400" b="1" dirty="0" smtClean="0"/>
              <a:t>Washington, DC and Atlanta when it snows</a:t>
            </a:r>
          </a:p>
          <a:p>
            <a:r>
              <a:rPr lang="en-US" sz="2400" b="1" dirty="0" smtClean="0"/>
              <a:t>Los Angeles when it rains</a:t>
            </a:r>
          </a:p>
          <a:p>
            <a:r>
              <a:rPr lang="en-US" sz="2400" b="1" dirty="0" smtClean="0"/>
              <a:t>Bad weather at a major outdoor sporting event</a:t>
            </a:r>
          </a:p>
          <a:p>
            <a:r>
              <a:rPr lang="en-US" sz="2400" b="1" dirty="0" smtClean="0"/>
              <a:t>Storm track errors </a:t>
            </a:r>
            <a:r>
              <a:rPr lang="en-US" sz="2400" b="1" dirty="0" smtClean="0"/>
              <a:t>in </a:t>
            </a:r>
            <a:r>
              <a:rPr lang="en-US" sz="2400" b="1" dirty="0" smtClean="0"/>
              <a:t>complex </a:t>
            </a:r>
            <a:r>
              <a:rPr lang="en-US" sz="2400" b="1" dirty="0" smtClean="0"/>
              <a:t>terrain areas </a:t>
            </a:r>
            <a:r>
              <a:rPr lang="en-US" sz="2400" b="1" dirty="0" smtClean="0"/>
              <a:t>(e.g., SEA, PDX)</a:t>
            </a:r>
            <a:endParaRPr lang="en-US" sz="2400" b="1" dirty="0"/>
          </a:p>
        </p:txBody>
      </p:sp>
    </p:spTree>
    <p:extLst>
      <p:ext uri="{BB962C8B-B14F-4D97-AF65-F5344CB8AC3E}">
        <p14:creationId xmlns:p14="http://schemas.microsoft.com/office/powerpoint/2010/main" val="1843943805"/>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3760"/>
            <a:ext cx="8229600" cy="775916"/>
          </a:xfrm>
        </p:spPr>
        <p:txBody>
          <a:bodyPr>
            <a:normAutofit/>
          </a:bodyPr>
          <a:lstStyle/>
          <a:p>
            <a:r>
              <a:rPr lang="en-US" sz="2800" b="1" dirty="0" smtClean="0">
                <a:solidFill>
                  <a:srgbClr val="FF0000"/>
                </a:solidFill>
              </a:rPr>
              <a:t>Percent of Normal Precipitation:  </a:t>
            </a:r>
            <a:r>
              <a:rPr lang="en-US" sz="2800" b="1" dirty="0">
                <a:solidFill>
                  <a:srgbClr val="FF0000"/>
                </a:solidFill>
              </a:rPr>
              <a:t>1</a:t>
            </a:r>
            <a:r>
              <a:rPr lang="en-US" sz="2800" b="1" dirty="0" smtClean="0">
                <a:solidFill>
                  <a:srgbClr val="FF0000"/>
                </a:solidFill>
              </a:rPr>
              <a:t>–23 </a:t>
            </a:r>
            <a:r>
              <a:rPr lang="en-US" sz="2800" b="1" dirty="0">
                <a:solidFill>
                  <a:srgbClr val="FF0000"/>
                </a:solidFill>
              </a:rPr>
              <a:t>January 2017 </a:t>
            </a:r>
          </a:p>
        </p:txBody>
      </p:sp>
      <p:pic>
        <p:nvPicPr>
          <p:cNvPr id="6" name="Content Placeholder 5" descr="West-CONUS_Percent_Normal_Precip_1–23Jan17.tiff"/>
          <p:cNvPicPr>
            <a:picLocks noGrp="1" noChangeAspect="1"/>
          </p:cNvPicPr>
          <p:nvPr>
            <p:ph idx="1"/>
          </p:nvPr>
        </p:nvPicPr>
        <p:blipFill rotWithShape="1">
          <a:blip r:embed="rId2">
            <a:extLst>
              <a:ext uri="{28A0092B-C50C-407E-A947-70E740481C1C}">
                <a14:useLocalDpi xmlns:a14="http://schemas.microsoft.com/office/drawing/2010/main" val="0"/>
              </a:ext>
            </a:extLst>
          </a:blip>
          <a:srcRect r="-14" b="709"/>
          <a:stretch/>
        </p:blipFill>
        <p:spPr>
          <a:xfrm>
            <a:off x="472878" y="721276"/>
            <a:ext cx="8230776" cy="5519328"/>
          </a:xfrm>
        </p:spPr>
      </p:pic>
      <p:sp>
        <p:nvSpPr>
          <p:cNvPr id="8" name="TextBox 7"/>
          <p:cNvSpPr txBox="1"/>
          <p:nvPr/>
        </p:nvSpPr>
        <p:spPr>
          <a:xfrm>
            <a:off x="457200" y="6211669"/>
            <a:ext cx="8118485" cy="646331"/>
          </a:xfrm>
          <a:prstGeom prst="rect">
            <a:avLst/>
          </a:prstGeom>
          <a:noFill/>
        </p:spPr>
        <p:txBody>
          <a:bodyPr wrap="square" rtlCol="0">
            <a:spAutoFit/>
          </a:bodyPr>
          <a:lstStyle/>
          <a:p>
            <a:pPr algn="ctr"/>
            <a:r>
              <a:rPr lang="en-US" b="1" dirty="0">
                <a:solidFill>
                  <a:srgbClr val="FF0000"/>
                </a:solidFill>
              </a:rPr>
              <a:t>Source:  NOAA Advanced Hydrologic Prediction Service </a:t>
            </a:r>
          </a:p>
          <a:p>
            <a:endParaRPr lang="en-US" dirty="0"/>
          </a:p>
        </p:txBody>
      </p:sp>
    </p:spTree>
    <p:extLst>
      <p:ext uri="{BB962C8B-B14F-4D97-AF65-F5344CB8AC3E}">
        <p14:creationId xmlns:p14="http://schemas.microsoft.com/office/powerpoint/2010/main" val="3402252541"/>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0"/>
            <a:ext cx="8229600" cy="1143000"/>
          </a:xfrm>
        </p:spPr>
        <p:txBody>
          <a:bodyPr>
            <a:normAutofit/>
          </a:bodyPr>
          <a:lstStyle/>
          <a:p>
            <a:r>
              <a:rPr lang="en-US" sz="3600" b="1" dirty="0" smtClean="0">
                <a:solidFill>
                  <a:srgbClr val="FF0000"/>
                </a:solidFill>
              </a:rPr>
              <a:t>California-Nevada River Forecast Center</a:t>
            </a:r>
            <a:endParaRPr lang="en-US" sz="3600" b="1" dirty="0">
              <a:solidFill>
                <a:srgbClr val="FF0000"/>
              </a:solidFill>
            </a:endParaRPr>
          </a:p>
        </p:txBody>
      </p:sp>
      <p:pic>
        <p:nvPicPr>
          <p:cNvPr id="7" name="Content Placeholder 6" descr="CA_NorthSierraCumPrecip_23Jan17.pdf"/>
          <p:cNvPicPr>
            <a:picLocks noGrp="1" noChangeAspect="1"/>
          </p:cNvPicPr>
          <p:nvPr>
            <p:ph sz="half" idx="1"/>
          </p:nvPr>
        </p:nvPicPr>
        <p:blipFill>
          <a:blip r:embed="rId2">
            <a:extLst>
              <a:ext uri="{28A0092B-C50C-407E-A947-70E740481C1C}">
                <a14:useLocalDpi xmlns:a14="http://schemas.microsoft.com/office/drawing/2010/main" val="0"/>
              </a:ext>
            </a:extLst>
          </a:blip>
          <a:srcRect l="-7738" r="-7738"/>
          <a:stretch>
            <a:fillRect/>
          </a:stretch>
        </p:blipFill>
        <p:spPr>
          <a:xfrm rot="16200000">
            <a:off x="457200" y="1129803"/>
            <a:ext cx="4038600" cy="4525963"/>
          </a:xfrm>
        </p:spPr>
      </p:pic>
      <p:pic>
        <p:nvPicPr>
          <p:cNvPr id="8" name="Content Placeholder 7" descr="CA_CentSierrasPrecip_23Jan17.pdf"/>
          <p:cNvPicPr>
            <a:picLocks noGrp="1" noChangeAspect="1"/>
          </p:cNvPicPr>
          <p:nvPr>
            <p:ph sz="half" idx="2"/>
          </p:nvPr>
        </p:nvPicPr>
        <p:blipFill>
          <a:blip r:embed="rId3">
            <a:extLst>
              <a:ext uri="{28A0092B-C50C-407E-A947-70E740481C1C}">
                <a14:useLocalDpi xmlns:a14="http://schemas.microsoft.com/office/drawing/2010/main" val="0"/>
              </a:ext>
            </a:extLst>
          </a:blip>
          <a:srcRect l="-7738" r="-7738"/>
          <a:stretch>
            <a:fillRect/>
          </a:stretch>
        </p:blipFill>
        <p:spPr>
          <a:xfrm rot="16200000">
            <a:off x="4648202" y="1123455"/>
            <a:ext cx="4038600" cy="4525963"/>
          </a:xfrm>
        </p:spPr>
      </p:pic>
      <p:sp>
        <p:nvSpPr>
          <p:cNvPr id="9" name="TextBox 8"/>
          <p:cNvSpPr txBox="1"/>
          <p:nvPr/>
        </p:nvSpPr>
        <p:spPr>
          <a:xfrm>
            <a:off x="213518" y="5519328"/>
            <a:ext cx="8716966" cy="369332"/>
          </a:xfrm>
          <a:prstGeom prst="rect">
            <a:avLst/>
          </a:prstGeom>
          <a:noFill/>
        </p:spPr>
        <p:txBody>
          <a:bodyPr wrap="square" rtlCol="0">
            <a:spAutoFit/>
          </a:bodyPr>
          <a:lstStyle/>
          <a:p>
            <a:pPr algn="ctr"/>
            <a:r>
              <a:rPr lang="en-US" b="1" dirty="0" smtClean="0">
                <a:solidFill>
                  <a:srgbClr val="0000FF"/>
                </a:solidFill>
              </a:rPr>
              <a:t>Water Year Precipitation (inches) for North Sierras (left) and San Joaquin Sierras (right)</a:t>
            </a:r>
            <a:endParaRPr lang="en-US" b="1" dirty="0">
              <a:solidFill>
                <a:srgbClr val="0000FF"/>
              </a:solidFill>
            </a:endParaRPr>
          </a:p>
        </p:txBody>
      </p:sp>
    </p:spTree>
    <p:extLst>
      <p:ext uri="{BB962C8B-B14F-4D97-AF65-F5344CB8AC3E}">
        <p14:creationId xmlns:p14="http://schemas.microsoft.com/office/powerpoint/2010/main" val="1409843953"/>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417638"/>
            <a:ext cx="8229600" cy="1143000"/>
          </a:xfrm>
        </p:spPr>
        <p:txBody>
          <a:bodyPr>
            <a:noAutofit/>
          </a:bodyPr>
          <a:lstStyle/>
          <a:p>
            <a:r>
              <a:rPr lang="en-US" sz="4800" b="1" dirty="0" err="1" smtClean="0">
                <a:solidFill>
                  <a:srgbClr val="FF0000"/>
                </a:solidFill>
              </a:rPr>
              <a:t>CFSv</a:t>
            </a:r>
            <a:r>
              <a:rPr lang="en-US" sz="4800" b="1" dirty="0" smtClean="0">
                <a:solidFill>
                  <a:srgbClr val="FF0000"/>
                </a:solidFill>
              </a:rPr>
              <a:t>(2) and CPC Outlooks for Jan 2017 and Jan-Feb-Mar 2017</a:t>
            </a:r>
            <a:endParaRPr lang="en-US" sz="4800" b="1" dirty="0">
              <a:solidFill>
                <a:srgbClr val="FF0000"/>
              </a:solidFill>
            </a:endParaRPr>
          </a:p>
        </p:txBody>
      </p:sp>
    </p:spTree>
    <p:extLst>
      <p:ext uri="{BB962C8B-B14F-4D97-AF65-F5344CB8AC3E}">
        <p14:creationId xmlns:p14="http://schemas.microsoft.com/office/powerpoint/2010/main" val="81133180"/>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sser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8875059" cy="6858000"/>
          </a:xfrm>
          <a:prstGeom prst="rect">
            <a:avLst/>
          </a:prstGeom>
        </p:spPr>
      </p:pic>
    </p:spTree>
    <p:extLst>
      <p:ext uri="{BB962C8B-B14F-4D97-AF65-F5344CB8AC3E}">
        <p14:creationId xmlns:p14="http://schemas.microsoft.com/office/powerpoint/2010/main" val="2946224671"/>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8023</TotalTime>
  <Words>1917</Words>
  <Application>Microsoft Macintosh PowerPoint</Application>
  <PresentationFormat>On-screen Show (4:3)</PresentationFormat>
  <Paragraphs>208</Paragraphs>
  <Slides>54</Slides>
  <Notes>1</Notes>
  <HiddenSlides>0</HiddenSlides>
  <MMClips>1</MMClips>
  <ScaleCrop>false</ScaleCrop>
  <HeadingPairs>
    <vt:vector size="4" baseType="variant">
      <vt:variant>
        <vt:lpstr>Theme</vt:lpstr>
      </vt:variant>
      <vt:variant>
        <vt:i4>1</vt:i4>
      </vt:variant>
      <vt:variant>
        <vt:lpstr>Slide Titles</vt:lpstr>
      </vt:variant>
      <vt:variant>
        <vt:i4>54</vt:i4>
      </vt:variant>
    </vt:vector>
  </HeadingPairs>
  <TitlesOfParts>
    <vt:vector size="55" baseType="lpstr">
      <vt:lpstr>Office Theme</vt:lpstr>
      <vt:lpstr>Confessions of an Accidental Meteorologist: Meteorology Then, Now, and ???</vt:lpstr>
      <vt:lpstr>Research Opportunities Going Forward (I)</vt:lpstr>
      <vt:lpstr>Research Opportunities Going Forward (II)</vt:lpstr>
      <vt:lpstr>The California Deluge of 8–9 January 2017</vt:lpstr>
      <vt:lpstr>Total Precipitation (mm):  1–23 January 2017</vt:lpstr>
      <vt:lpstr>Percent of Normal Precipitation:  1–23 January 2017 </vt:lpstr>
      <vt:lpstr>California-Nevada River Forecast Center</vt:lpstr>
      <vt:lpstr>CFSv(2) and CPC Outlooks for Jan 2017 and Jan-Feb-Mar 2017</vt:lpstr>
      <vt:lpstr>PowerPoint Presentation</vt:lpstr>
      <vt:lpstr>PowerPoint Presentation</vt:lpstr>
      <vt:lpstr>PowerPoint Presentation</vt:lpstr>
      <vt:lpstr>North Pacific Loops for 31 Dec–15 Jan 2017 </vt:lpstr>
      <vt:lpstr>PowerPoint Presentation</vt:lpstr>
      <vt:lpstr>PowerPoint Presentation</vt:lpstr>
      <vt:lpstr>PowerPoint Presentation</vt:lpstr>
      <vt:lpstr>Loop Takeaways:</vt:lpstr>
      <vt:lpstr>A d(prog)/dt Overview of the California Deluge of 8–9 January 2017 Based on GFS Deterministic Forecasts Verifying at 1200 UTC 8 January 2017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California Deluge Model Takeaway</vt:lpstr>
      <vt:lpstr> Northwest Pacific TC Lionrock’s Extratropical Transition, “Sandy-like Left Hook” and Associated Strong Predecessor Rain Event:  A Legacy of  Multiple TC-TC and TC-Gyre Interactions and an Early Season East Asian Cold Surge in Late August 2016  Starring TC players:  Kompasu, Mindulle, Lionrock, and TD-14W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NW Pacific TC-related  Science Opportunities</vt:lpstr>
      <vt:lpstr>Arctic Synoptic-Dynamic Meteorology </vt:lpstr>
      <vt:lpstr>PowerPoint Presentation</vt:lpstr>
      <vt:lpstr>NH Geopotential Heights (m):  DJF 850 hPa (left) vs. 250 hPa (right) for (2007–2016)-(1957–1966)</vt:lpstr>
      <vt:lpstr>Dec-Jan-Feb NH Air Temperature (°C):  850 hPa (left) vs. 250 hPa (right) for (2007–2016)-(1957–1966)</vt:lpstr>
      <vt:lpstr>Arctic Amplification Source: Wendisch, M., et al. (2017), Understanding causes and effects of rapid warming in the Arctic, Eos, 98, doi:10.1029/2017EO064803</vt:lpstr>
      <vt:lpstr>Arctic Sea Ice Time Series (1979–2017)  Source: Arctic Sea Ice News and Analysis http://nsidc.org/arcticseaicenews/charctic-interactive-sea-ice-graph/</vt:lpstr>
      <vt:lpstr>PowerPoint Presentation</vt:lpstr>
      <vt:lpstr>PowerPoint Presentation</vt:lpstr>
      <vt:lpstr>A Trans-Arctic Surge of Warm, Moist Air: 17–23 December 2016</vt:lpstr>
      <vt:lpstr>PowerPoint Presentation</vt:lpstr>
      <vt:lpstr>PowerPoint Presentation</vt:lpstr>
      <vt:lpstr>PowerPoint Presentation</vt:lpstr>
      <vt:lpstr>Research Opportunities (aka Opportunity Knocks for Synoptic Meteorologists)</vt:lpstr>
      <vt:lpstr>Animal Farm Meteorology All Forecast Errors are Equal, but some Forecast Errors are more Equal than Others </vt:lpstr>
    </vt:vector>
  </TitlesOfParts>
  <Company>UAlbany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Lance Bosart</dc:creator>
  <cp:lastModifiedBy>Lance Bosart</cp:lastModifiedBy>
  <cp:revision>253</cp:revision>
  <dcterms:created xsi:type="dcterms:W3CDTF">2017-01-07T18:50:13Z</dcterms:created>
  <dcterms:modified xsi:type="dcterms:W3CDTF">2017-02-02T16:55:37Z</dcterms:modified>
</cp:coreProperties>
</file>