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11" r:id="rId2"/>
    <p:sldId id="317" r:id="rId3"/>
    <p:sldId id="312" r:id="rId4"/>
    <p:sldId id="316" r:id="rId5"/>
    <p:sldId id="270" r:id="rId6"/>
    <p:sldId id="326" r:id="rId7"/>
    <p:sldId id="409" r:id="rId8"/>
    <p:sldId id="410" r:id="rId9"/>
    <p:sldId id="372" r:id="rId10"/>
    <p:sldId id="373" r:id="rId11"/>
    <p:sldId id="384" r:id="rId12"/>
    <p:sldId id="385" r:id="rId13"/>
    <p:sldId id="386" r:id="rId14"/>
    <p:sldId id="387" r:id="rId15"/>
    <p:sldId id="353" r:id="rId16"/>
    <p:sldId id="374" r:id="rId17"/>
    <p:sldId id="388" r:id="rId18"/>
    <p:sldId id="354" r:id="rId19"/>
    <p:sldId id="375" r:id="rId20"/>
    <p:sldId id="376" r:id="rId21"/>
    <p:sldId id="389" r:id="rId22"/>
    <p:sldId id="390" r:id="rId23"/>
    <p:sldId id="391" r:id="rId24"/>
    <p:sldId id="355" r:id="rId25"/>
    <p:sldId id="377" r:id="rId26"/>
    <p:sldId id="378" r:id="rId27"/>
    <p:sldId id="392" r:id="rId28"/>
    <p:sldId id="393" r:id="rId29"/>
    <p:sldId id="394" r:id="rId30"/>
    <p:sldId id="380" r:id="rId31"/>
    <p:sldId id="358" r:id="rId32"/>
    <p:sldId id="327" r:id="rId33"/>
    <p:sldId id="395" r:id="rId34"/>
    <p:sldId id="396" r:id="rId35"/>
    <p:sldId id="397" r:id="rId36"/>
    <p:sldId id="398" r:id="rId37"/>
    <p:sldId id="399" r:id="rId38"/>
    <p:sldId id="400" r:id="rId39"/>
    <p:sldId id="357" r:id="rId40"/>
    <p:sldId id="301" r:id="rId41"/>
    <p:sldId id="411" r:id="rId42"/>
    <p:sldId id="412" r:id="rId43"/>
    <p:sldId id="413" r:id="rId44"/>
    <p:sldId id="414" r:id="rId45"/>
    <p:sldId id="415" r:id="rId46"/>
    <p:sldId id="416" r:id="rId47"/>
    <p:sldId id="383" r:id="rId48"/>
    <p:sldId id="314" r:id="rId49"/>
    <p:sldId id="408"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45" autoAdjust="0"/>
  </p:normalViewPr>
  <p:slideViewPr>
    <p:cSldViewPr snapToGrid="0" snapToObjects="1">
      <p:cViewPr>
        <p:scale>
          <a:sx n="85" d="100"/>
          <a:sy n="85" d="100"/>
        </p:scale>
        <p:origin x="-2320" y="-6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C9E6AB-CD9A-4F41-AE5F-17D82A4CF147}" type="datetimeFigureOut">
              <a:rPr lang="en-US" smtClean="0"/>
              <a:t>3/12/14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F7049D-302A-F847-BEF5-7182F39CAE90}" type="slidenum">
              <a:rPr lang="en-US" smtClean="0"/>
              <a:t>‹#›</a:t>
            </a:fld>
            <a:endParaRPr lang="en-US"/>
          </a:p>
        </p:txBody>
      </p:sp>
    </p:spTree>
    <p:extLst>
      <p:ext uri="{BB962C8B-B14F-4D97-AF65-F5344CB8AC3E}">
        <p14:creationId xmlns:p14="http://schemas.microsoft.com/office/powerpoint/2010/main" val="21722369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54ECB02-5293-3748-ADF3-7D18ACBCD2C9}" type="slidenum">
              <a:rPr lang="en-US" sz="1200">
                <a:latin typeface="Arial" charset="0"/>
              </a:rPr>
              <a:pPr eaLnBrk="1" hangingPunct="1"/>
              <a:t>2</a:t>
            </a:fld>
            <a:endParaRPr lang="en-US" sz="1200">
              <a:latin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030B4-86C0-F441-8743-001863C1E45F}" type="slidenum">
              <a:rPr lang="en-US" smtClean="0"/>
              <a:t>32</a:t>
            </a:fld>
            <a:endParaRPr lang="en-US"/>
          </a:p>
        </p:txBody>
      </p:sp>
    </p:spTree>
    <p:extLst>
      <p:ext uri="{BB962C8B-B14F-4D97-AF65-F5344CB8AC3E}">
        <p14:creationId xmlns:p14="http://schemas.microsoft.com/office/powerpoint/2010/main" val="143842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4FAFF0-F0CF-1A47-82CB-CB8174821160}" type="datetimeFigureOut">
              <a:rPr lang="en-US" smtClean="0"/>
              <a:t>3/12/14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18470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FAFF0-F0CF-1A47-82CB-CB8174821160}" type="datetimeFigureOut">
              <a:rPr lang="en-US" smtClean="0"/>
              <a:t>3/12/14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279968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FAFF0-F0CF-1A47-82CB-CB8174821160}" type="datetimeFigureOut">
              <a:rPr lang="en-US" smtClean="0"/>
              <a:t>3/12/14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2785094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FAFF0-F0CF-1A47-82CB-CB8174821160}" type="datetimeFigureOut">
              <a:rPr lang="en-US" smtClean="0"/>
              <a:t>3/12/14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94141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4FAFF0-F0CF-1A47-82CB-CB8174821160}" type="datetimeFigureOut">
              <a:rPr lang="en-US" smtClean="0"/>
              <a:t>3/12/14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287839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4FAFF0-F0CF-1A47-82CB-CB8174821160}" type="datetimeFigureOut">
              <a:rPr lang="en-US" smtClean="0"/>
              <a:t>3/12/14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127378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4FAFF0-F0CF-1A47-82CB-CB8174821160}" type="datetimeFigureOut">
              <a:rPr lang="en-US" smtClean="0"/>
              <a:t>3/12/14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28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4FAFF0-F0CF-1A47-82CB-CB8174821160}" type="datetimeFigureOut">
              <a:rPr lang="en-US" smtClean="0"/>
              <a:t>3/12/14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78626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FAFF0-F0CF-1A47-82CB-CB8174821160}" type="datetimeFigureOut">
              <a:rPr lang="en-US" smtClean="0"/>
              <a:t>3/12/14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117501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FAFF0-F0CF-1A47-82CB-CB8174821160}" type="datetimeFigureOut">
              <a:rPr lang="en-US" smtClean="0"/>
              <a:t>3/12/14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161404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FAFF0-F0CF-1A47-82CB-CB8174821160}" type="datetimeFigureOut">
              <a:rPr lang="en-US" smtClean="0"/>
              <a:t>3/12/14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EB172-D72A-1B4B-9CC3-E2CAAAA3273B}" type="slidenum">
              <a:rPr lang="en-US" smtClean="0"/>
              <a:t>‹#›</a:t>
            </a:fld>
            <a:endParaRPr lang="en-US"/>
          </a:p>
        </p:txBody>
      </p:sp>
    </p:spTree>
    <p:extLst>
      <p:ext uri="{BB962C8B-B14F-4D97-AF65-F5344CB8AC3E}">
        <p14:creationId xmlns:p14="http://schemas.microsoft.com/office/powerpoint/2010/main" val="1335625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FAFF0-F0CF-1A47-82CB-CB8174821160}" type="datetimeFigureOut">
              <a:rPr lang="en-US" smtClean="0"/>
              <a:t>3/12/14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EB172-D72A-1B4B-9CC3-E2CAAAA3273B}" type="slidenum">
              <a:rPr lang="en-US" smtClean="0"/>
              <a:t>‹#›</a:t>
            </a:fld>
            <a:endParaRPr lang="en-US"/>
          </a:p>
        </p:txBody>
      </p:sp>
    </p:spTree>
    <p:extLst>
      <p:ext uri="{BB962C8B-B14F-4D97-AF65-F5344CB8AC3E}">
        <p14:creationId xmlns:p14="http://schemas.microsoft.com/office/powerpoint/2010/main" val="2647263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 Id="rId3"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18.gif"/><Relationship Id="rId5" Type="http://schemas.openxmlformats.org/officeDocument/2006/relationships/image" Target="../media/image19.gif"/><Relationship Id="rId6"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25.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18.gif"/><Relationship Id="rId5" Type="http://schemas.openxmlformats.org/officeDocument/2006/relationships/image" Target="../media/image19.gif"/><Relationship Id="rId6"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18.gif"/><Relationship Id="rId5" Type="http://schemas.openxmlformats.org/officeDocument/2006/relationships/image" Target="../media/image19.gif"/><Relationship Id="rId6"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18.gif"/><Relationship Id="rId5" Type="http://schemas.openxmlformats.org/officeDocument/2006/relationships/image" Target="../media/image19.gif"/><Relationship Id="rId6"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9.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18.gif"/><Relationship Id="rId5" Type="http://schemas.openxmlformats.org/officeDocument/2006/relationships/image" Target="../media/image19.gif"/><Relationship Id="rId1" Type="http://schemas.openxmlformats.org/officeDocument/2006/relationships/slideLayout" Target="../slideLayouts/slideLayout2.xml"/><Relationship Id="rId2" Type="http://schemas.openxmlformats.org/officeDocument/2006/relationships/image" Target="../media/image45.gif"/></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18.gif"/><Relationship Id="rId5" Type="http://schemas.openxmlformats.org/officeDocument/2006/relationships/image" Target="../media/image19.gif"/><Relationship Id="rId6"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46.gif"/></Relationships>
</file>

<file path=ppt/slides/_rels/slide29.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18.gif"/><Relationship Id="rId5" Type="http://schemas.openxmlformats.org/officeDocument/2006/relationships/image" Target="../media/image19.gif"/><Relationship Id="rId6"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4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gif"/><Relationship Id="rId7" Type="http://schemas.openxmlformats.org/officeDocument/2006/relationships/image" Target="../media/image59.gif"/><Relationship Id="rId8" Type="http://schemas.openxmlformats.org/officeDocument/2006/relationships/image" Target="../media/image60.gif"/><Relationship Id="rId9"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63.gif"/><Relationship Id="rId4" Type="http://schemas.openxmlformats.org/officeDocument/2006/relationships/image" Target="../media/image64.gif"/><Relationship Id="rId1" Type="http://schemas.openxmlformats.org/officeDocument/2006/relationships/slideLayout" Target="../slideLayouts/slideLayout2.xml"/><Relationship Id="rId2" Type="http://schemas.openxmlformats.org/officeDocument/2006/relationships/image" Target="../media/image62.gif"/></Relationships>
</file>

<file path=ppt/slides/_rels/slide34.xml.rels><?xml version="1.0" encoding="UTF-8" standalone="yes"?>
<Relationships xmlns="http://schemas.openxmlformats.org/package/2006/relationships"><Relationship Id="rId3" Type="http://schemas.openxmlformats.org/officeDocument/2006/relationships/image" Target="../media/image66.gif"/><Relationship Id="rId4" Type="http://schemas.openxmlformats.org/officeDocument/2006/relationships/image" Target="../media/image64.gif"/><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gif"/><Relationship Id="rId3" Type="http://schemas.openxmlformats.org/officeDocument/2006/relationships/image" Target="../media/image68.gif"/></Relationships>
</file>

<file path=ppt/slides/_rels/slide36.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64.gif"/><Relationship Id="rId1" Type="http://schemas.openxmlformats.org/officeDocument/2006/relationships/slideLayout" Target="../slideLayouts/slideLayout2.xml"/><Relationship Id="rId2" Type="http://schemas.openxmlformats.org/officeDocument/2006/relationships/image" Target="../media/image69.gif"/></Relationships>
</file>

<file path=ppt/slides/_rels/slide37.xml.rels><?xml version="1.0" encoding="UTF-8" standalone="yes"?>
<Relationships xmlns="http://schemas.openxmlformats.org/package/2006/relationships"><Relationship Id="rId3" Type="http://schemas.openxmlformats.org/officeDocument/2006/relationships/image" Target="../media/image72.gif"/><Relationship Id="rId4" Type="http://schemas.openxmlformats.org/officeDocument/2006/relationships/image" Target="../media/image64.gif"/><Relationship Id="rId1" Type="http://schemas.openxmlformats.org/officeDocument/2006/relationships/slideLayout" Target="../slideLayouts/slideLayout2.xml"/><Relationship Id="rId2" Type="http://schemas.openxmlformats.org/officeDocument/2006/relationships/image" Target="../media/image71.gif"/></Relationships>
</file>

<file path=ppt/slides/_rels/slide38.xml.rels><?xml version="1.0" encoding="UTF-8" standalone="yes"?>
<Relationships xmlns="http://schemas.openxmlformats.org/package/2006/relationships"><Relationship Id="rId3" Type="http://schemas.openxmlformats.org/officeDocument/2006/relationships/image" Target="../media/image74.gif"/><Relationship Id="rId4" Type="http://schemas.openxmlformats.org/officeDocument/2006/relationships/image" Target="../media/image68.gif"/><Relationship Id="rId1" Type="http://schemas.openxmlformats.org/officeDocument/2006/relationships/slideLayout" Target="../slideLayouts/slideLayout2.xml"/><Relationship Id="rId2" Type="http://schemas.openxmlformats.org/officeDocument/2006/relationships/image" Target="../media/image73.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gif"/><Relationship Id="rId3" Type="http://schemas.openxmlformats.org/officeDocument/2006/relationships/image" Target="../media/image76.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 Id="rId3" Type="http://schemas.openxmlformats.org/officeDocument/2006/relationships/image" Target="../media/image80.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gif"/><Relationship Id="rId3" Type="http://schemas.openxmlformats.org/officeDocument/2006/relationships/image" Target="../media/image82.gif"/></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 Id="rId3" Type="http://schemas.openxmlformats.org/officeDocument/2006/relationships/image" Target="../media/image87.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2400"/>
            <a:ext cx="9144000" cy="2048810"/>
          </a:xfrm>
          <a:prstGeom prst="rect">
            <a:avLst/>
          </a:prstGeom>
        </p:spPr>
        <p:txBody>
          <a:bodyPr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a:endParaRPr lang="en-US" sz="4000" dirty="0" smtClean="0">
              <a:solidFill>
                <a:srgbClr val="FF0000"/>
              </a:solidFill>
            </a:endParaRPr>
          </a:p>
          <a:p>
            <a:pPr algn="ctr" defTabSz="914400"/>
            <a:r>
              <a:rPr lang="en-US" sz="3200" b="1" dirty="0" smtClean="0">
                <a:solidFill>
                  <a:srgbClr val="FF0000"/>
                </a:solidFill>
                <a:latin typeface="Arial"/>
                <a:cs typeface="Arial"/>
              </a:rPr>
              <a:t>Hurricane Sandy (2012):  A </a:t>
            </a:r>
            <a:r>
              <a:rPr lang="en-US" sz="3200" b="1" dirty="0" err="1" smtClean="0">
                <a:solidFill>
                  <a:srgbClr val="FF0000"/>
                </a:solidFill>
                <a:latin typeface="Arial"/>
                <a:cs typeface="Arial"/>
              </a:rPr>
              <a:t>Multiscale</a:t>
            </a:r>
            <a:r>
              <a:rPr lang="en-US" sz="3200" b="1" dirty="0" smtClean="0">
                <a:solidFill>
                  <a:srgbClr val="FF0000"/>
                </a:solidFill>
                <a:latin typeface="Arial"/>
                <a:cs typeface="Arial"/>
              </a:rPr>
              <a:t> Analysis and Perspective </a:t>
            </a:r>
            <a:endParaRPr lang="en-US" sz="3200" b="1" dirty="0">
              <a:solidFill>
                <a:srgbClr val="FF0000"/>
              </a:solidFill>
              <a:latin typeface="Arial"/>
              <a:cs typeface="Arial"/>
            </a:endParaRPr>
          </a:p>
          <a:p>
            <a:pPr algn="ctr" defTabSz="914400"/>
            <a:r>
              <a:rPr lang="en-US" sz="3200" dirty="0">
                <a:solidFill>
                  <a:srgbClr val="FF0000"/>
                </a:solidFill>
                <a:latin typeface="Arial"/>
                <a:cs typeface="Arial"/>
              </a:rPr>
              <a:t/>
            </a:r>
            <a:br>
              <a:rPr lang="en-US" sz="3200" dirty="0">
                <a:solidFill>
                  <a:srgbClr val="FF0000"/>
                </a:solidFill>
                <a:latin typeface="Arial"/>
                <a:cs typeface="Arial"/>
              </a:rPr>
            </a:br>
            <a:endParaRPr lang="en-US" sz="3200" dirty="0">
              <a:solidFill>
                <a:srgbClr val="FF0000"/>
              </a:solidFill>
              <a:latin typeface="Arial"/>
              <a:cs typeface="Arial"/>
            </a:endParaRPr>
          </a:p>
        </p:txBody>
      </p:sp>
      <p:sp>
        <p:nvSpPr>
          <p:cNvPr id="2051" name="TextBox 5"/>
          <p:cNvSpPr txBox="1">
            <a:spLocks noChangeArrowheads="1"/>
          </p:cNvSpPr>
          <p:nvPr/>
        </p:nvSpPr>
        <p:spPr bwMode="auto">
          <a:xfrm>
            <a:off x="609600" y="2201210"/>
            <a:ext cx="777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200" b="1" dirty="0" smtClean="0">
                <a:latin typeface="Arial"/>
                <a:cs typeface="Arial"/>
              </a:rPr>
              <a:t>Lance F. Bosart </a:t>
            </a:r>
            <a:endParaRPr lang="en-US" sz="3200" b="1" dirty="0">
              <a:latin typeface="Arial"/>
              <a:cs typeface="Arial"/>
            </a:endParaRPr>
          </a:p>
          <a:p>
            <a:pPr algn="ctr"/>
            <a:endParaRPr lang="en-US" sz="3200" b="1" dirty="0">
              <a:latin typeface="Arial"/>
              <a:cs typeface="Arial"/>
            </a:endParaRPr>
          </a:p>
        </p:txBody>
      </p:sp>
      <p:sp>
        <p:nvSpPr>
          <p:cNvPr id="2052" name="TextBox 6"/>
          <p:cNvSpPr txBox="1">
            <a:spLocks noChangeArrowheads="1"/>
          </p:cNvSpPr>
          <p:nvPr/>
        </p:nvSpPr>
        <p:spPr bwMode="auto">
          <a:xfrm>
            <a:off x="0" y="3405188"/>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80000"/>
              </a:lnSpc>
            </a:pPr>
            <a:r>
              <a:rPr lang="en-US" sz="2400" b="1" dirty="0">
                <a:solidFill>
                  <a:srgbClr val="0000FF"/>
                </a:solidFill>
                <a:latin typeface="Arial"/>
                <a:cs typeface="Arial"/>
              </a:rPr>
              <a:t>Department of Atmospheric and Environmental Sciences</a:t>
            </a:r>
          </a:p>
          <a:p>
            <a:pPr algn="ctr">
              <a:lnSpc>
                <a:spcPct val="80000"/>
              </a:lnSpc>
            </a:pPr>
            <a:r>
              <a:rPr lang="en-US" sz="2400" b="1" dirty="0">
                <a:solidFill>
                  <a:srgbClr val="0000FF"/>
                </a:solidFill>
                <a:latin typeface="Arial"/>
                <a:cs typeface="Arial"/>
              </a:rPr>
              <a:t>University at Albany, SUNY</a:t>
            </a:r>
          </a:p>
          <a:p>
            <a:pPr algn="ctr">
              <a:lnSpc>
                <a:spcPct val="80000"/>
              </a:lnSpc>
            </a:pPr>
            <a:r>
              <a:rPr lang="en-US" sz="2400" b="1" dirty="0">
                <a:solidFill>
                  <a:srgbClr val="0000FF"/>
                </a:solidFill>
                <a:latin typeface="Arial"/>
                <a:cs typeface="Arial"/>
              </a:rPr>
              <a:t>Albany, NY 12222</a:t>
            </a:r>
          </a:p>
        </p:txBody>
      </p:sp>
      <p:sp>
        <p:nvSpPr>
          <p:cNvPr id="2053" name="TextBox 7"/>
          <p:cNvSpPr txBox="1">
            <a:spLocks noChangeArrowheads="1"/>
          </p:cNvSpPr>
          <p:nvPr/>
        </p:nvSpPr>
        <p:spPr bwMode="auto">
          <a:xfrm>
            <a:off x="0" y="4800600"/>
            <a:ext cx="9144000" cy="99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80000"/>
              </a:lnSpc>
            </a:pPr>
            <a:r>
              <a:rPr lang="en-US" sz="2400" b="1" dirty="0" smtClean="0">
                <a:latin typeface="Arial"/>
                <a:cs typeface="Arial"/>
              </a:rPr>
              <a:t>16</a:t>
            </a:r>
            <a:r>
              <a:rPr lang="en-US" sz="2400" b="1" baseline="30000" dirty="0" smtClean="0">
                <a:latin typeface="Arial"/>
                <a:cs typeface="Arial"/>
              </a:rPr>
              <a:t>th</a:t>
            </a:r>
            <a:r>
              <a:rPr lang="en-US" sz="2400" b="1" dirty="0" smtClean="0">
                <a:latin typeface="Arial"/>
                <a:cs typeface="Arial"/>
              </a:rPr>
              <a:t> Cyclone Workshop</a:t>
            </a:r>
          </a:p>
          <a:p>
            <a:pPr algn="ctr">
              <a:lnSpc>
                <a:spcPct val="80000"/>
              </a:lnSpc>
            </a:pPr>
            <a:r>
              <a:rPr lang="en-US" sz="2400" b="1" dirty="0" smtClean="0">
                <a:latin typeface="Arial"/>
                <a:cs typeface="Arial"/>
              </a:rPr>
              <a:t>Sainte-</a:t>
            </a:r>
            <a:r>
              <a:rPr lang="en-US" sz="2400" b="1" dirty="0" err="1" smtClean="0">
                <a:latin typeface="Arial"/>
                <a:cs typeface="Arial"/>
              </a:rPr>
              <a:t>Adèle</a:t>
            </a:r>
            <a:r>
              <a:rPr lang="en-US" sz="2400" b="1" dirty="0" smtClean="0">
                <a:latin typeface="Arial"/>
                <a:cs typeface="Arial"/>
              </a:rPr>
              <a:t>, Quebec</a:t>
            </a:r>
            <a:endParaRPr lang="en-US" sz="2400" b="1" dirty="0">
              <a:latin typeface="Arial"/>
              <a:cs typeface="Arial"/>
            </a:endParaRPr>
          </a:p>
          <a:p>
            <a:pPr algn="ctr">
              <a:lnSpc>
                <a:spcPct val="80000"/>
              </a:lnSpc>
            </a:pPr>
            <a:r>
              <a:rPr lang="en-US" sz="2400" b="1" dirty="0" smtClean="0">
                <a:latin typeface="Arial"/>
                <a:cs typeface="Arial"/>
              </a:rPr>
              <a:t>Monday 23 September 2013</a:t>
            </a:r>
            <a:endParaRPr lang="en-US" sz="2400" b="1" dirty="0">
              <a:latin typeface="Arial"/>
              <a:cs typeface="Arial"/>
            </a:endParaRPr>
          </a:p>
        </p:txBody>
      </p:sp>
      <p:sp>
        <p:nvSpPr>
          <p:cNvPr id="2054" name="TextBox 8"/>
          <p:cNvSpPr txBox="1">
            <a:spLocks noChangeArrowheads="1"/>
          </p:cNvSpPr>
          <p:nvPr/>
        </p:nvSpPr>
        <p:spPr bwMode="auto">
          <a:xfrm>
            <a:off x="0" y="602456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b="1" dirty="0">
                <a:latin typeface="Arial"/>
                <a:cs typeface="Arial"/>
              </a:rPr>
              <a:t>Support provided by </a:t>
            </a:r>
            <a:r>
              <a:rPr lang="en-US" b="1" dirty="0" smtClean="0">
                <a:latin typeface="Arial"/>
                <a:cs typeface="Arial"/>
              </a:rPr>
              <a:t>NSF Grant AGS-1240502 </a:t>
            </a:r>
            <a:endParaRPr lang="en-US" b="1" dirty="0">
              <a:latin typeface="Arial"/>
              <a:cs typeface="Arial"/>
            </a:endParaRPr>
          </a:p>
        </p:txBody>
      </p:sp>
    </p:spTree>
    <p:extLst>
      <p:ext uri="{BB962C8B-B14F-4D97-AF65-F5344CB8AC3E}">
        <p14:creationId xmlns:p14="http://schemas.microsoft.com/office/powerpoint/2010/main" val="36389969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4335" r="3346" b="6800"/>
          <a:stretch/>
        </p:blipFill>
        <p:spPr>
          <a:xfrm>
            <a:off x="4276782" y="458207"/>
            <a:ext cx="4411680" cy="2857560"/>
          </a:xfrm>
          <a:prstGeom prst="rect">
            <a:avLst/>
          </a:prstGeom>
        </p:spPr>
      </p:pic>
      <p:grpSp>
        <p:nvGrpSpPr>
          <p:cNvPr id="17" name="Group 16"/>
          <p:cNvGrpSpPr/>
          <p:nvPr/>
        </p:nvGrpSpPr>
        <p:grpSpPr>
          <a:xfrm>
            <a:off x="6613298" y="1839708"/>
            <a:ext cx="773453" cy="447117"/>
            <a:chOff x="2397194" y="1841074"/>
            <a:chExt cx="773453" cy="447117"/>
          </a:xfrm>
        </p:grpSpPr>
        <p:sp>
          <p:nvSpPr>
            <p:cNvPr id="11" name="Freeform 10"/>
            <p:cNvSpPr/>
            <p:nvPr/>
          </p:nvSpPr>
          <p:spPr>
            <a:xfrm>
              <a:off x="2397194" y="1841074"/>
              <a:ext cx="725170" cy="354306"/>
            </a:xfrm>
            <a:custGeom>
              <a:avLst/>
              <a:gdLst>
                <a:gd name="connsiteX0" fmla="*/ 0 w 725170"/>
                <a:gd name="connsiteY0" fmla="*/ 353185 h 354306"/>
                <a:gd name="connsiteX1" fmla="*/ 195383 w 725170"/>
                <a:gd name="connsiteY1" fmla="*/ 345671 h 354306"/>
                <a:gd name="connsiteX2" fmla="*/ 398280 w 725170"/>
                <a:gd name="connsiteY2" fmla="*/ 289311 h 354306"/>
                <a:gd name="connsiteX3" fmla="*/ 619964 w 725170"/>
                <a:gd name="connsiteY3" fmla="*/ 139020 h 354306"/>
                <a:gd name="connsiteX4" fmla="*/ 725170 w 725170"/>
                <a:gd name="connsiteY4" fmla="*/ 0 h 35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170" h="354306">
                  <a:moveTo>
                    <a:pt x="0" y="353185"/>
                  </a:moveTo>
                  <a:cubicBezTo>
                    <a:pt x="64501" y="354751"/>
                    <a:pt x="129003" y="356317"/>
                    <a:pt x="195383" y="345671"/>
                  </a:cubicBezTo>
                  <a:cubicBezTo>
                    <a:pt x="261763" y="335025"/>
                    <a:pt x="327517" y="323753"/>
                    <a:pt x="398280" y="289311"/>
                  </a:cubicBezTo>
                  <a:cubicBezTo>
                    <a:pt x="469043" y="254869"/>
                    <a:pt x="565482" y="187238"/>
                    <a:pt x="619964" y="139020"/>
                  </a:cubicBezTo>
                  <a:cubicBezTo>
                    <a:pt x="674446" y="90801"/>
                    <a:pt x="699808" y="45400"/>
                    <a:pt x="725170" y="0"/>
                  </a:cubicBezTo>
                </a:path>
              </a:pathLst>
            </a:custGeom>
            <a:ln w="12700">
              <a:solidFill>
                <a:srgbClr val="0000FF"/>
              </a:solidFill>
            </a:ln>
            <a:effectLst>
              <a:outerShdw blurRad="40000" dist="20000" dir="5400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Isosceles Triangle 11"/>
            <p:cNvSpPr/>
            <p:nvPr/>
          </p:nvSpPr>
          <p:spPr>
            <a:xfrm rot="10800000">
              <a:off x="2431010" y="2199137"/>
              <a:ext cx="120236" cy="89054"/>
            </a:xfrm>
            <a:prstGeom prst="triangle">
              <a:avLst/>
            </a:prstGeom>
            <a:solidFill>
              <a:srgbClr val="0000FF"/>
            </a:solidFill>
            <a:ln>
              <a:no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rot="9904466">
              <a:off x="2628494" y="2172838"/>
              <a:ext cx="120236" cy="89054"/>
            </a:xfrm>
            <a:prstGeom prst="triangle">
              <a:avLst/>
            </a:prstGeom>
            <a:solidFill>
              <a:srgbClr val="0000FF"/>
            </a:solidFill>
            <a:ln>
              <a:no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rot="9266531">
              <a:off x="2780895" y="2114329"/>
              <a:ext cx="120236" cy="89054"/>
            </a:xfrm>
            <a:prstGeom prst="triangle">
              <a:avLst/>
            </a:prstGeom>
            <a:solidFill>
              <a:srgbClr val="0000FF"/>
            </a:solidFill>
            <a:ln>
              <a:no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rot="8478945">
              <a:off x="2931545" y="2018166"/>
              <a:ext cx="120236" cy="89054"/>
            </a:xfrm>
            <a:prstGeom prst="triangle">
              <a:avLst/>
            </a:prstGeom>
            <a:solidFill>
              <a:srgbClr val="0000FF"/>
            </a:solidFill>
            <a:ln>
              <a:no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rot="7342972">
              <a:off x="3066002" y="1877500"/>
              <a:ext cx="120236" cy="89054"/>
            </a:xfrm>
            <a:prstGeom prst="triangle">
              <a:avLst/>
            </a:prstGeom>
            <a:solidFill>
              <a:srgbClr val="0000FF"/>
            </a:solidFill>
            <a:ln>
              <a:no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3"/>
          <a:srcRect l="5048" t="4365" b="12224"/>
          <a:stretch/>
        </p:blipFill>
        <p:spPr>
          <a:xfrm>
            <a:off x="317502" y="459573"/>
            <a:ext cx="4243536" cy="2682204"/>
          </a:xfrm>
          <a:prstGeom prst="rect">
            <a:avLst/>
          </a:prstGeom>
        </p:spPr>
      </p:pic>
      <p:pic>
        <p:nvPicPr>
          <p:cNvPr id="3" name="Picture 2"/>
          <p:cNvPicPr>
            <a:picLocks noChangeAspect="1"/>
          </p:cNvPicPr>
          <p:nvPr/>
        </p:nvPicPr>
        <p:blipFill rotWithShape="1">
          <a:blip r:embed="rId4"/>
          <a:srcRect t="4441" b="6431"/>
          <a:stretch/>
        </p:blipFill>
        <p:spPr>
          <a:xfrm>
            <a:off x="91908" y="3083285"/>
            <a:ext cx="4469130" cy="2866030"/>
          </a:xfrm>
          <a:prstGeom prst="rect">
            <a:avLst/>
          </a:prstGeom>
        </p:spPr>
      </p:pic>
      <p:sp>
        <p:nvSpPr>
          <p:cNvPr id="4" name="TextBox 3"/>
          <p:cNvSpPr txBox="1"/>
          <p:nvPr/>
        </p:nvSpPr>
        <p:spPr>
          <a:xfrm>
            <a:off x="1715118" y="551611"/>
            <a:ext cx="1409047"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330K Surface</a:t>
            </a:r>
            <a:endParaRPr lang="en-US" dirty="0"/>
          </a:p>
        </p:txBody>
      </p:sp>
      <p:sp>
        <p:nvSpPr>
          <p:cNvPr id="5" name="TextBox 4"/>
          <p:cNvSpPr txBox="1"/>
          <p:nvPr/>
        </p:nvSpPr>
        <p:spPr>
          <a:xfrm>
            <a:off x="1715118" y="3200146"/>
            <a:ext cx="1409047"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350K Surface</a:t>
            </a:r>
            <a:endParaRPr lang="en-US" dirty="0"/>
          </a:p>
        </p:txBody>
      </p:sp>
      <p:pic>
        <p:nvPicPr>
          <p:cNvPr id="10" name="Picture 9"/>
          <p:cNvPicPr>
            <a:picLocks noChangeAspect="1"/>
          </p:cNvPicPr>
          <p:nvPr/>
        </p:nvPicPr>
        <p:blipFill rotWithShape="1">
          <a:blip r:embed="rId5"/>
          <a:srcRect l="13283" t="95049" r="22677" b="-647"/>
          <a:stretch/>
        </p:blipFill>
        <p:spPr>
          <a:xfrm>
            <a:off x="878908" y="6002103"/>
            <a:ext cx="3303156" cy="207753"/>
          </a:xfrm>
          <a:prstGeom prst="rect">
            <a:avLst/>
          </a:prstGeom>
          <a:solidFill>
            <a:schemeClr val="bg1"/>
          </a:solidFill>
          <a:ln w="12700">
            <a:solidFill>
              <a:schemeClr val="tx1"/>
            </a:solidFill>
          </a:ln>
        </p:spPr>
      </p:pic>
      <p:pic>
        <p:nvPicPr>
          <p:cNvPr id="18" name="Picture 17"/>
          <p:cNvPicPr>
            <a:picLocks noChangeAspect="1"/>
          </p:cNvPicPr>
          <p:nvPr/>
        </p:nvPicPr>
        <p:blipFill rotWithShape="1">
          <a:blip r:embed="rId6"/>
          <a:srcRect l="43224" t="95260" r="6538"/>
          <a:stretch/>
        </p:blipFill>
        <p:spPr>
          <a:xfrm>
            <a:off x="5012380" y="3436571"/>
            <a:ext cx="3331854" cy="221438"/>
          </a:xfrm>
          <a:prstGeom prst="rect">
            <a:avLst/>
          </a:prstGeom>
          <a:solidFill>
            <a:schemeClr val="bg1"/>
          </a:solidFill>
          <a:ln w="12700">
            <a:solidFill>
              <a:schemeClr val="tx1"/>
            </a:solidFill>
          </a:ln>
        </p:spPr>
      </p:pic>
      <p:sp>
        <p:nvSpPr>
          <p:cNvPr id="19" name="TextBox 18"/>
          <p:cNvSpPr txBox="1"/>
          <p:nvPr/>
        </p:nvSpPr>
        <p:spPr>
          <a:xfrm>
            <a:off x="6084725" y="551459"/>
            <a:ext cx="1180243"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IR Satellite</a:t>
            </a:r>
            <a:endParaRPr lang="en-US" dirty="0"/>
          </a:p>
        </p:txBody>
      </p:sp>
      <p:sp>
        <p:nvSpPr>
          <p:cNvPr id="20" name="TextBox 19"/>
          <p:cNvSpPr txBox="1"/>
          <p:nvPr/>
        </p:nvSpPr>
        <p:spPr>
          <a:xfrm>
            <a:off x="3423629" y="31018"/>
            <a:ext cx="2287806" cy="369332"/>
          </a:xfrm>
          <a:prstGeom prst="rect">
            <a:avLst/>
          </a:prstGeom>
          <a:noFill/>
        </p:spPr>
        <p:txBody>
          <a:bodyPr wrap="none" rtlCol="0">
            <a:spAutoFit/>
          </a:bodyPr>
          <a:lstStyle/>
          <a:p>
            <a:r>
              <a:rPr lang="en-US" b="1" dirty="0" smtClean="0">
                <a:solidFill>
                  <a:srgbClr val="FF0000"/>
                </a:solidFill>
              </a:rPr>
              <a:t>0000 UTC 21 Oct 2012</a:t>
            </a:r>
            <a:endParaRPr lang="en-US" b="1" dirty="0">
              <a:solidFill>
                <a:srgbClr val="FF0000"/>
              </a:solidFill>
            </a:endParaRPr>
          </a:p>
        </p:txBody>
      </p:sp>
      <p:sp>
        <p:nvSpPr>
          <p:cNvPr id="21" name="Rectangle 20"/>
          <p:cNvSpPr/>
          <p:nvPr/>
        </p:nvSpPr>
        <p:spPr>
          <a:xfrm>
            <a:off x="4824736" y="3994229"/>
            <a:ext cx="3872062" cy="923330"/>
          </a:xfrm>
          <a:prstGeom prst="rect">
            <a:avLst/>
          </a:prstGeom>
        </p:spPr>
        <p:txBody>
          <a:bodyPr wrap="square">
            <a:spAutoFit/>
          </a:bodyPr>
          <a:lstStyle/>
          <a:p>
            <a:pPr algn="ctr"/>
            <a:r>
              <a:rPr lang="en-US" b="1" dirty="0" smtClean="0">
                <a:solidFill>
                  <a:srgbClr val="FF0000"/>
                </a:solidFill>
              </a:rPr>
              <a:t>Potential vorticity (shaded, PVU), pressure (contours, </a:t>
            </a:r>
            <a:r>
              <a:rPr lang="en-US" b="1" dirty="0" err="1" smtClean="0">
                <a:solidFill>
                  <a:srgbClr val="FF0000"/>
                </a:solidFill>
              </a:rPr>
              <a:t>hPa</a:t>
            </a:r>
            <a:r>
              <a:rPr lang="en-US" b="1" dirty="0" smtClean="0">
                <a:solidFill>
                  <a:srgbClr val="FF0000"/>
                </a:solidFill>
              </a:rPr>
              <a:t>),</a:t>
            </a:r>
          </a:p>
          <a:p>
            <a:pPr algn="ctr"/>
            <a:r>
              <a:rPr lang="en-US" b="1" dirty="0">
                <a:solidFill>
                  <a:srgbClr val="FF0000"/>
                </a:solidFill>
              </a:rPr>
              <a:t>w</a:t>
            </a:r>
            <a:r>
              <a:rPr lang="en-US" b="1" dirty="0" smtClean="0">
                <a:solidFill>
                  <a:srgbClr val="FF0000"/>
                </a:solidFill>
              </a:rPr>
              <a:t>inds (barbs, m s</a:t>
            </a:r>
            <a:r>
              <a:rPr lang="en-US" b="1" baseline="30000" dirty="0" smtClean="0">
                <a:solidFill>
                  <a:srgbClr val="FF0000"/>
                </a:solidFill>
              </a:rPr>
              <a:t>-1</a:t>
            </a:r>
            <a:r>
              <a:rPr lang="en-US" b="1" dirty="0" smtClean="0">
                <a:solidFill>
                  <a:srgbClr val="FF0000"/>
                </a:solidFill>
              </a:rPr>
              <a:t>)</a:t>
            </a:r>
            <a:endParaRPr lang="en-US" b="1" baseline="30000" dirty="0">
              <a:solidFill>
                <a:srgbClr val="FF0000"/>
              </a:solidFill>
            </a:endParaRPr>
          </a:p>
        </p:txBody>
      </p:sp>
    </p:spTree>
    <p:extLst>
      <p:ext uri="{BB962C8B-B14F-4D97-AF65-F5344CB8AC3E}">
        <p14:creationId xmlns:p14="http://schemas.microsoft.com/office/powerpoint/2010/main" val="35490364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0"/>
            <a:ext cx="9982750" cy="6847144"/>
            <a:chOff x="-1" y="0"/>
            <a:chExt cx="9982750" cy="6847144"/>
          </a:xfrm>
        </p:grpSpPr>
        <p:grpSp>
          <p:nvGrpSpPr>
            <p:cNvPr id="3" name="Group 2"/>
            <p:cNvGrpSpPr/>
            <p:nvPr/>
          </p:nvGrpSpPr>
          <p:grpSpPr>
            <a:xfrm>
              <a:off x="-1" y="0"/>
              <a:ext cx="9144001" cy="5621008"/>
              <a:chOff x="-1" y="0"/>
              <a:chExt cx="9144001" cy="5794854"/>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grpSp>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t="88376" b="7097"/>
            <a:stretch/>
          </p:blipFill>
          <p:spPr>
            <a:xfrm>
              <a:off x="316280" y="5729571"/>
              <a:ext cx="8511440" cy="297756"/>
            </a:xfrm>
            <a:prstGeom prst="rect">
              <a:avLst/>
            </a:prstGeom>
          </p:spPr>
        </p:pic>
        <p:cxnSp>
          <p:nvCxnSpPr>
            <p:cNvPr id="17" name="Straight Connector 16"/>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0" y="180180"/>
              <a:ext cx="5409008" cy="400110"/>
              <a:chOff x="0" y="191938"/>
              <a:chExt cx="5409008" cy="400110"/>
            </a:xfrm>
          </p:grpSpPr>
          <p:sp>
            <p:nvSpPr>
              <p:cNvPr id="25" name="Rectangle 24"/>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1200 UTC 17 October 2012</a:t>
                </a:r>
                <a:endParaRPr lang="en-US" sz="2000" dirty="0">
                  <a:latin typeface="Arial"/>
                  <a:cs typeface="Arial"/>
                </a:endParaRPr>
              </a:p>
            </p:txBody>
          </p:sp>
        </p:grpSp>
        <p:sp>
          <p:nvSpPr>
            <p:cNvPr id="16" name="TextBox 15"/>
            <p:cNvSpPr txBox="1"/>
            <p:nvPr/>
          </p:nvSpPr>
          <p:spPr>
            <a:xfrm>
              <a:off x="-1" y="6084480"/>
              <a:ext cx="9143999" cy="646331"/>
            </a:xfrm>
            <a:prstGeom prst="rect">
              <a:avLst/>
            </a:prstGeom>
            <a:noFill/>
            <a:ln w="19050" cmpd="sng">
              <a:noFill/>
            </a:ln>
          </p:spPr>
          <p:txBody>
            <a:bodyPr wrap="square" rtlCol="0">
              <a:spAutoFit/>
            </a:bodyPr>
            <a:lstStyle/>
            <a:p>
              <a:pPr algn="ctr"/>
              <a:r>
                <a:rPr lang="en-US" b="1" dirty="0" err="1" smtClean="0">
                  <a:solidFill>
                    <a:srgbClr val="FF0000"/>
                  </a:solidFill>
                  <a:latin typeface="Arial"/>
                  <a:cs typeface="Arial"/>
                </a:rPr>
                <a:t>Precipitable</a:t>
              </a:r>
              <a:r>
                <a:rPr lang="en-US" b="1" dirty="0" smtClean="0">
                  <a:solidFill>
                    <a:srgbClr val="FF0000"/>
                  </a:solidFill>
                  <a:latin typeface="Arial"/>
                  <a:cs typeface="Arial"/>
                </a:rPr>
                <a:t> water (shaded, mm); 700-</a:t>
              </a:r>
              <a:r>
                <a:rPr lang="en-US" b="1" dirty="0">
                  <a:solidFill>
                    <a:srgbClr val="FF0000"/>
                  </a:solidFill>
                  <a:latin typeface="Arial"/>
                  <a:cs typeface="Arial"/>
                </a:rPr>
                <a:t>hPa wind speed </a:t>
              </a:r>
              <a:r>
                <a:rPr lang="en-US" b="1" dirty="0" smtClean="0">
                  <a:solidFill>
                    <a:srgbClr val="FF0000"/>
                  </a:solidFill>
                  <a:latin typeface="Arial"/>
                  <a:cs typeface="Arial"/>
                </a:rPr>
                <a:t>(barbs, </a:t>
              </a:r>
              <a:r>
                <a:rPr lang="en-US" b="1" dirty="0" err="1" smtClean="0">
                  <a:solidFill>
                    <a:srgbClr val="FF0000"/>
                  </a:solidFill>
                  <a:latin typeface="Arial"/>
                  <a:cs typeface="Arial"/>
                </a:rPr>
                <a:t>kts</a:t>
              </a:r>
              <a:r>
                <a:rPr lang="en-US" b="1" dirty="0" smtClean="0">
                  <a:solidFill>
                    <a:srgbClr val="FF0000"/>
                  </a:solidFill>
                  <a:latin typeface="Arial"/>
                  <a:cs typeface="Arial"/>
                </a:rPr>
                <a:t>), temperature </a:t>
              </a:r>
              <a:br>
                <a:rPr lang="en-US" b="1" dirty="0" smtClean="0">
                  <a:solidFill>
                    <a:srgbClr val="FF0000"/>
                  </a:solidFill>
                  <a:latin typeface="Arial"/>
                  <a:cs typeface="Arial"/>
                </a:rPr>
              </a:br>
              <a:r>
                <a:rPr lang="en-US" b="1" dirty="0" smtClean="0">
                  <a:solidFill>
                    <a:srgbClr val="FF0000"/>
                  </a:solidFill>
                  <a:latin typeface="Arial"/>
                  <a:cs typeface="Arial"/>
                </a:rPr>
                <a:t>(dashed red contours, °C), and geopotential height (black solid contours, dam)</a:t>
              </a:r>
              <a:endParaRPr lang="en-US" b="1" dirty="0">
                <a:solidFill>
                  <a:srgbClr val="FF0000"/>
                </a:solidFill>
                <a:latin typeface="Arial"/>
                <a:cs typeface="Arial"/>
              </a:endParaRPr>
            </a:p>
          </p:txBody>
        </p:sp>
        <p:grpSp>
          <p:nvGrpSpPr>
            <p:cNvPr id="27" name="Group 26"/>
            <p:cNvGrpSpPr/>
            <p:nvPr/>
          </p:nvGrpSpPr>
          <p:grpSpPr>
            <a:xfrm>
              <a:off x="4573741" y="180180"/>
              <a:ext cx="5409008" cy="400110"/>
              <a:chOff x="0" y="191938"/>
              <a:chExt cx="5409008" cy="400110"/>
            </a:xfrm>
          </p:grpSpPr>
          <p:sp>
            <p:nvSpPr>
              <p:cNvPr id="28" name="Rectangle 27"/>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1200 UTC 19 October 2012</a:t>
                </a:r>
                <a:endParaRPr lang="en-US" sz="2000" dirty="0">
                  <a:latin typeface="Arial"/>
                  <a:cs typeface="Arial"/>
                </a:endParaRPr>
              </a:p>
            </p:txBody>
          </p:sp>
        </p:grpSp>
        <p:cxnSp>
          <p:nvCxnSpPr>
            <p:cNvPr id="18" name="Straight Connector 17"/>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786057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9982750" cy="6847144"/>
            <a:chOff x="-1" y="0"/>
            <a:chExt cx="9982750" cy="6847144"/>
          </a:xfrm>
        </p:grpSpPr>
        <p:grpSp>
          <p:nvGrpSpPr>
            <p:cNvPr id="5" name="Group 4"/>
            <p:cNvGrpSpPr/>
            <p:nvPr/>
          </p:nvGrpSpPr>
          <p:grpSpPr>
            <a:xfrm>
              <a:off x="-1" y="0"/>
              <a:ext cx="9982750" cy="6847144"/>
              <a:chOff x="-1" y="0"/>
              <a:chExt cx="9982750" cy="6847144"/>
            </a:xfrm>
          </p:grpSpPr>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 y="0"/>
                <a:ext cx="9144001" cy="5621008"/>
                <a:chOff x="-1" y="0"/>
                <a:chExt cx="9144001" cy="579485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grpSp>
          <p:cxnSp>
            <p:nvCxnSpPr>
              <p:cNvPr id="17" name="Straight Connector 16"/>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t="88376" b="7097"/>
              <a:stretch/>
            </p:blipFill>
            <p:spPr>
              <a:xfrm>
                <a:off x="316280" y="5729571"/>
                <a:ext cx="8511440" cy="297756"/>
              </a:xfrm>
              <a:prstGeom prst="rect">
                <a:avLst/>
              </a:prstGeom>
            </p:spPr>
          </p:pic>
          <p:sp>
            <p:nvSpPr>
              <p:cNvPr id="24" name="TextBox 23"/>
              <p:cNvSpPr txBox="1"/>
              <p:nvPr/>
            </p:nvSpPr>
            <p:spPr>
              <a:xfrm>
                <a:off x="-1" y="6084480"/>
                <a:ext cx="9143999" cy="646331"/>
              </a:xfrm>
              <a:prstGeom prst="rect">
                <a:avLst/>
              </a:prstGeom>
              <a:noFill/>
              <a:ln w="19050" cmpd="sng">
                <a:noFill/>
              </a:ln>
            </p:spPr>
            <p:txBody>
              <a:bodyPr wrap="square" rtlCol="0">
                <a:spAutoFit/>
              </a:bodyPr>
              <a:lstStyle/>
              <a:p>
                <a:pPr algn="ctr"/>
                <a:r>
                  <a:rPr lang="en-US" b="1" dirty="0" err="1" smtClean="0">
                    <a:solidFill>
                      <a:srgbClr val="FF0000"/>
                    </a:solidFill>
                    <a:latin typeface="Arial"/>
                    <a:cs typeface="Arial"/>
                  </a:rPr>
                  <a:t>Precipitable</a:t>
                </a:r>
                <a:r>
                  <a:rPr lang="en-US" b="1" dirty="0" smtClean="0">
                    <a:solidFill>
                      <a:srgbClr val="FF0000"/>
                    </a:solidFill>
                    <a:latin typeface="Arial"/>
                    <a:cs typeface="Arial"/>
                  </a:rPr>
                  <a:t> water (shaded, mm); 700-</a:t>
                </a:r>
                <a:r>
                  <a:rPr lang="en-US" b="1" dirty="0">
                    <a:solidFill>
                      <a:srgbClr val="FF0000"/>
                    </a:solidFill>
                    <a:latin typeface="Arial"/>
                    <a:cs typeface="Arial"/>
                  </a:rPr>
                  <a:t>hPa wind speed </a:t>
                </a:r>
                <a:r>
                  <a:rPr lang="en-US" b="1" dirty="0" smtClean="0">
                    <a:solidFill>
                      <a:srgbClr val="FF0000"/>
                    </a:solidFill>
                    <a:latin typeface="Arial"/>
                    <a:cs typeface="Arial"/>
                  </a:rPr>
                  <a:t>(barbs, </a:t>
                </a:r>
                <a:r>
                  <a:rPr lang="en-US" b="1" dirty="0" err="1" smtClean="0">
                    <a:solidFill>
                      <a:srgbClr val="FF0000"/>
                    </a:solidFill>
                    <a:latin typeface="Arial"/>
                    <a:cs typeface="Arial"/>
                  </a:rPr>
                  <a:t>kts</a:t>
                </a:r>
                <a:r>
                  <a:rPr lang="en-US" b="1" dirty="0" smtClean="0">
                    <a:solidFill>
                      <a:srgbClr val="FF0000"/>
                    </a:solidFill>
                    <a:latin typeface="Arial"/>
                    <a:cs typeface="Arial"/>
                  </a:rPr>
                  <a:t>), temperature </a:t>
                </a:r>
                <a:br>
                  <a:rPr lang="en-US" b="1" dirty="0" smtClean="0">
                    <a:solidFill>
                      <a:srgbClr val="FF0000"/>
                    </a:solidFill>
                    <a:latin typeface="Arial"/>
                    <a:cs typeface="Arial"/>
                  </a:rPr>
                </a:br>
                <a:r>
                  <a:rPr lang="en-US" b="1" dirty="0" smtClean="0">
                    <a:solidFill>
                      <a:srgbClr val="FF0000"/>
                    </a:solidFill>
                    <a:latin typeface="Arial"/>
                    <a:cs typeface="Arial"/>
                  </a:rPr>
                  <a:t>(dashed red contours, °C), and geopotential height (black solid contours, dam)</a:t>
                </a:r>
                <a:endParaRPr lang="en-US" b="1" dirty="0">
                  <a:solidFill>
                    <a:srgbClr val="FF0000"/>
                  </a:solidFill>
                  <a:latin typeface="Arial"/>
                  <a:cs typeface="Arial"/>
                </a:endParaRPr>
              </a:p>
            </p:txBody>
          </p:sp>
          <p:grpSp>
            <p:nvGrpSpPr>
              <p:cNvPr id="28" name="Group 27"/>
              <p:cNvGrpSpPr/>
              <p:nvPr/>
            </p:nvGrpSpPr>
            <p:grpSpPr>
              <a:xfrm>
                <a:off x="0" y="180180"/>
                <a:ext cx="5409008" cy="400110"/>
                <a:chOff x="0" y="191938"/>
                <a:chExt cx="5409008" cy="400110"/>
              </a:xfrm>
            </p:grpSpPr>
            <p:sp>
              <p:nvSpPr>
                <p:cNvPr id="29" name="Rectangle 28"/>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1200 UTC 21 October 2012</a:t>
                  </a:r>
                  <a:endParaRPr lang="en-US" sz="2000" dirty="0">
                    <a:latin typeface="Arial"/>
                    <a:cs typeface="Arial"/>
                  </a:endParaRPr>
                </a:p>
              </p:txBody>
            </p:sp>
          </p:grpSp>
          <p:grpSp>
            <p:nvGrpSpPr>
              <p:cNvPr id="31" name="Group 30"/>
              <p:cNvGrpSpPr/>
              <p:nvPr/>
            </p:nvGrpSpPr>
            <p:grpSpPr>
              <a:xfrm>
                <a:off x="4573741" y="180180"/>
                <a:ext cx="5409008" cy="400110"/>
                <a:chOff x="0" y="191938"/>
                <a:chExt cx="5409008" cy="400110"/>
              </a:xfrm>
            </p:grpSpPr>
            <p:sp>
              <p:nvSpPr>
                <p:cNvPr id="32" name="Rectangle 31"/>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1200 UTC 23 October 2012</a:t>
                  </a:r>
                  <a:endParaRPr lang="en-US" sz="2000" dirty="0">
                    <a:latin typeface="Arial"/>
                    <a:cs typeface="Arial"/>
                  </a:endParaRPr>
                </a:p>
              </p:txBody>
            </p:sp>
          </p:grpSp>
        </p:grpSp>
        <p:cxnSp>
          <p:nvCxnSpPr>
            <p:cNvPr id="19" name="Straight Connector 18"/>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188510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007" y="0"/>
            <a:ext cx="9381568" cy="6823862"/>
            <a:chOff x="-125007" y="0"/>
            <a:chExt cx="9381568" cy="6823862"/>
          </a:xfrm>
        </p:grpSpPr>
        <p:grpSp>
          <p:nvGrpSpPr>
            <p:cNvPr id="5" name="Group 4"/>
            <p:cNvGrpSpPr/>
            <p:nvPr/>
          </p:nvGrpSpPr>
          <p:grpSpPr>
            <a:xfrm>
              <a:off x="-1" y="0"/>
              <a:ext cx="9143999" cy="5621008"/>
              <a:chOff x="-1" y="0"/>
              <a:chExt cx="9143999" cy="579485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0" cy="57948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grpSp>
        <p:cxnSp>
          <p:nvCxnSpPr>
            <p:cNvPr id="18" name="Straight Connector 17"/>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13121" t="88375" r="13757" b="7097"/>
            <a:stretch/>
          </p:blipFill>
          <p:spPr>
            <a:xfrm>
              <a:off x="11759" y="5686363"/>
              <a:ext cx="4389566" cy="223837"/>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3584" t="88489" r="13562" b="7130"/>
            <a:stretch/>
          </p:blipFill>
          <p:spPr>
            <a:xfrm>
              <a:off x="4747392" y="5686363"/>
              <a:ext cx="4388146" cy="223838"/>
            </a:xfrm>
            <a:prstGeom prst="rect">
              <a:avLst/>
            </a:prstGeom>
          </p:spPr>
        </p:pic>
        <p:sp>
          <p:nvSpPr>
            <p:cNvPr id="31" name="TextBox 30"/>
            <p:cNvSpPr txBox="1"/>
            <p:nvPr/>
          </p:nvSpPr>
          <p:spPr>
            <a:xfrm>
              <a:off x="-125007" y="5891301"/>
              <a:ext cx="4806264" cy="923330"/>
            </a:xfrm>
            <a:prstGeom prst="rect">
              <a:avLst/>
            </a:prstGeom>
            <a:noFill/>
            <a:ln w="19050" cmpd="sng">
              <a:noFill/>
            </a:ln>
          </p:spPr>
          <p:txBody>
            <a:bodyPr wrap="square" rtlCol="0">
              <a:spAutoFit/>
            </a:bodyPr>
            <a:lstStyle/>
            <a:p>
              <a:pPr algn="ctr"/>
              <a:r>
                <a:rPr lang="en-US" sz="1350" dirty="0">
                  <a:latin typeface="Arial"/>
                  <a:cs typeface="Arial"/>
                </a:rPr>
                <a:t>Dynamic tropopause (DT, 1.5-PVU surface) potential </a:t>
              </a:r>
              <a:r>
                <a:rPr lang="en-US" sz="1350" dirty="0" smtClean="0">
                  <a:latin typeface="Arial"/>
                  <a:cs typeface="Arial"/>
                </a:rPr>
                <a:t/>
              </a:r>
              <a:br>
                <a:rPr lang="en-US" sz="1350" dirty="0" smtClean="0">
                  <a:latin typeface="Arial"/>
                  <a:cs typeface="Arial"/>
                </a:rPr>
              </a:br>
              <a:r>
                <a:rPr lang="en-US" sz="1350" dirty="0" smtClean="0">
                  <a:latin typeface="Arial"/>
                  <a:cs typeface="Arial"/>
                </a:rPr>
                <a:t>temperature </a:t>
              </a:r>
              <a:r>
                <a:rPr lang="en-US" sz="1350" dirty="0">
                  <a:latin typeface="Arial"/>
                  <a:cs typeface="Arial"/>
                </a:rPr>
                <a:t>(shaded, K) and wind (barbs, </a:t>
              </a:r>
              <a:r>
                <a:rPr lang="en-US" sz="1350" dirty="0" err="1">
                  <a:latin typeface="Arial"/>
                  <a:cs typeface="Arial"/>
                </a:rPr>
                <a:t>kts</a:t>
              </a:r>
              <a:r>
                <a:rPr lang="en-US" sz="1350" dirty="0">
                  <a:latin typeface="Arial"/>
                  <a:cs typeface="Arial"/>
                </a:rPr>
                <a:t>), </a:t>
              </a:r>
              <a:r>
                <a:rPr lang="en-US" sz="1350" dirty="0" smtClean="0">
                  <a:latin typeface="Arial"/>
                  <a:cs typeface="Arial"/>
                </a:rPr>
                <a:t/>
              </a:r>
              <a:br>
                <a:rPr lang="en-US" sz="1350" dirty="0" smtClean="0">
                  <a:latin typeface="Arial"/>
                  <a:cs typeface="Arial"/>
                </a:rPr>
              </a:br>
              <a:r>
                <a:rPr lang="en-US" sz="1350" dirty="0" smtClean="0">
                  <a:latin typeface="Arial"/>
                  <a:cs typeface="Arial"/>
                </a:rPr>
                <a:t>925</a:t>
              </a:r>
              <a:r>
                <a:rPr lang="en-US" sz="1350" dirty="0">
                  <a:latin typeface="Arial"/>
                  <a:cs typeface="Arial"/>
                </a:rPr>
                <a:t>–850-hPa layer-averaged cyclonic relative vorticity </a:t>
              </a:r>
              <a:r>
                <a:rPr lang="en-US" sz="1350" dirty="0" smtClean="0">
                  <a:latin typeface="Arial"/>
                  <a:cs typeface="Arial"/>
                </a:rPr>
                <a:t/>
              </a:r>
              <a:br>
                <a:rPr lang="en-US" sz="1350" dirty="0" smtClean="0">
                  <a:latin typeface="Arial"/>
                  <a:cs typeface="Arial"/>
                </a:rPr>
              </a:br>
              <a:r>
                <a:rPr lang="en-US" sz="1350" dirty="0" smtClean="0">
                  <a:latin typeface="Arial"/>
                  <a:cs typeface="Arial"/>
                </a:rPr>
                <a:t>(black contours every </a:t>
              </a:r>
              <a:r>
                <a:rPr lang="en-US" sz="1350" dirty="0">
                  <a:latin typeface="Arial"/>
                  <a:cs typeface="Arial"/>
                </a:rPr>
                <a:t>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a:t>
              </a:r>
            </a:p>
          </p:txBody>
        </p:sp>
        <p:grpSp>
          <p:nvGrpSpPr>
            <p:cNvPr id="33" name="Group 32"/>
            <p:cNvGrpSpPr/>
            <p:nvPr/>
          </p:nvGrpSpPr>
          <p:grpSpPr>
            <a:xfrm>
              <a:off x="0" y="180180"/>
              <a:ext cx="5409008" cy="400110"/>
              <a:chOff x="0" y="191938"/>
              <a:chExt cx="5409008" cy="400110"/>
            </a:xfrm>
          </p:grpSpPr>
          <p:sp>
            <p:nvSpPr>
              <p:cNvPr id="34" name="Rectangle 33"/>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1200 UTC 17 October 2012</a:t>
                </a:r>
                <a:endParaRPr lang="en-US" sz="2000" dirty="0">
                  <a:latin typeface="Arial"/>
                  <a:cs typeface="Arial"/>
                </a:endParaRPr>
              </a:p>
            </p:txBody>
          </p:sp>
        </p:grpSp>
        <p:sp>
          <p:nvSpPr>
            <p:cNvPr id="21" name="TextBox 20"/>
            <p:cNvSpPr txBox="1"/>
            <p:nvPr/>
          </p:nvSpPr>
          <p:spPr>
            <a:xfrm>
              <a:off x="4401325" y="5900532"/>
              <a:ext cx="4855236" cy="923330"/>
            </a:xfrm>
            <a:prstGeom prst="rect">
              <a:avLst/>
            </a:prstGeom>
            <a:noFill/>
            <a:ln w="19050" cmpd="sng">
              <a:noFill/>
            </a:ln>
          </p:spPr>
          <p:txBody>
            <a:bodyPr wrap="square" rtlCol="0">
              <a:spAutoFit/>
            </a:bodyPr>
            <a:lstStyle/>
            <a:p>
              <a:pPr algn="ctr"/>
              <a:r>
                <a:rPr lang="en-US" sz="1350" dirty="0">
                  <a:latin typeface="Arial"/>
                  <a:cs typeface="Arial"/>
                </a:rPr>
                <a:t>250-hPa wind speed (shaded, m s</a:t>
              </a:r>
              <a:r>
                <a:rPr lang="en-US" sz="1350" baseline="30000" dirty="0">
                  <a:latin typeface="Arial"/>
                  <a:cs typeface="Arial"/>
                </a:rPr>
                <a:t>−1</a:t>
              </a:r>
              <a:r>
                <a:rPr lang="en-US" sz="1350" dirty="0">
                  <a:latin typeface="Arial"/>
                  <a:cs typeface="Arial"/>
                </a:rPr>
                <a:t>), 300–200-hPa </a:t>
              </a:r>
              <a:r>
                <a:rPr lang="en-US" sz="1350" dirty="0" smtClean="0">
                  <a:latin typeface="Arial"/>
                  <a:cs typeface="Arial"/>
                </a:rPr>
                <a:t>layer-averaged PV </a:t>
              </a:r>
              <a:r>
                <a:rPr lang="en-US" sz="1350" dirty="0">
                  <a:latin typeface="Arial"/>
                  <a:cs typeface="Arial"/>
                </a:rPr>
                <a:t>(gray </a:t>
              </a:r>
              <a:r>
                <a:rPr lang="en-US" sz="1350" dirty="0" smtClean="0">
                  <a:latin typeface="Arial"/>
                  <a:cs typeface="Arial"/>
                </a:rPr>
                <a:t>contours, PVU</a:t>
              </a:r>
              <a:r>
                <a:rPr lang="en-US" sz="1350" dirty="0">
                  <a:latin typeface="Arial"/>
                  <a:cs typeface="Arial"/>
                </a:rPr>
                <a:t>), </a:t>
              </a:r>
              <a:r>
                <a:rPr lang="en-US" sz="1350" dirty="0" smtClean="0">
                  <a:latin typeface="Arial"/>
                  <a:cs typeface="Arial"/>
                </a:rPr>
                <a:t>PW (gray </a:t>
              </a:r>
              <a:r>
                <a:rPr lang="en-US" sz="1350" dirty="0">
                  <a:latin typeface="Arial"/>
                  <a:cs typeface="Arial"/>
                </a:rPr>
                <a:t>scale, mm), </a:t>
              </a:r>
              <a:r>
                <a:rPr lang="en-US" sz="1350" dirty="0" smtClean="0">
                  <a:latin typeface="Arial"/>
                  <a:cs typeface="Arial"/>
                </a:rPr>
                <a:t/>
              </a:r>
              <a:br>
                <a:rPr lang="en-US" sz="1350" dirty="0" smtClean="0">
                  <a:latin typeface="Arial"/>
                  <a:cs typeface="Arial"/>
                </a:rPr>
              </a:br>
              <a:r>
                <a:rPr lang="en-US" sz="1350" dirty="0" smtClean="0">
                  <a:latin typeface="Arial"/>
                  <a:cs typeface="Arial"/>
                </a:rPr>
                <a:t>600</a:t>
              </a:r>
              <a:r>
                <a:rPr lang="en-US" sz="1350" dirty="0">
                  <a:latin typeface="Arial"/>
                  <a:cs typeface="Arial"/>
                </a:rPr>
                <a:t>–400-hPa layer-averaged ascent (red </a:t>
              </a:r>
              <a:r>
                <a:rPr lang="en-US" sz="1350" dirty="0" smtClean="0">
                  <a:latin typeface="Arial"/>
                  <a:cs typeface="Arial"/>
                </a:rPr>
                <a:t>contours every </a:t>
              </a:r>
              <a:br>
                <a:rPr lang="en-US" sz="1350" dirty="0" smtClean="0">
                  <a:latin typeface="Arial"/>
                  <a:cs typeface="Arial"/>
                </a:rPr>
              </a:br>
              <a:r>
                <a:rPr lang="en-US" sz="1350" dirty="0" smtClean="0">
                  <a:latin typeface="Arial"/>
                  <a:cs typeface="Arial"/>
                </a:rPr>
                <a:t>5.0 × 10</a:t>
              </a:r>
              <a:r>
                <a:rPr lang="en-US" sz="1350" baseline="30000" dirty="0">
                  <a:latin typeface="Arial"/>
                  <a:cs typeface="Arial"/>
                </a:rPr>
                <a:t>−3</a:t>
              </a:r>
              <a:r>
                <a:rPr lang="en-US" sz="1350" dirty="0">
                  <a:latin typeface="Arial"/>
                  <a:cs typeface="Arial"/>
                </a:rPr>
                <a:t> </a:t>
              </a:r>
              <a:r>
                <a:rPr lang="en-US" sz="1350" dirty="0" smtClean="0">
                  <a:latin typeface="Arial"/>
                  <a:cs typeface="Arial"/>
                </a:rPr>
                <a:t>hPa </a:t>
              </a:r>
              <a:r>
                <a:rPr lang="en-US" sz="1350" dirty="0">
                  <a:latin typeface="Arial"/>
                  <a:cs typeface="Arial"/>
                </a:rPr>
                <a:t>s</a:t>
              </a:r>
              <a:r>
                <a:rPr lang="en-US" sz="1350" baseline="30000" dirty="0">
                  <a:latin typeface="Arial"/>
                  <a:cs typeface="Arial"/>
                </a:rPr>
                <a:t>−</a:t>
              </a:r>
              <a:r>
                <a:rPr lang="en-US" sz="1350" baseline="30000" dirty="0" smtClean="0">
                  <a:latin typeface="Arial"/>
                  <a:cs typeface="Arial"/>
                </a:rPr>
                <a:t>1</a:t>
              </a:r>
              <a:r>
                <a:rPr lang="en-US" sz="1350" dirty="0" smtClean="0">
                  <a:latin typeface="Arial"/>
                  <a:cs typeface="Arial"/>
                </a:rPr>
                <a:t>), 250-hPa irrotational </a:t>
              </a:r>
              <a:r>
                <a:rPr lang="en-US" sz="1350" dirty="0">
                  <a:latin typeface="Arial"/>
                  <a:cs typeface="Arial"/>
                </a:rPr>
                <a:t>wind (</a:t>
              </a:r>
              <a:r>
                <a:rPr lang="en-US" sz="1350" dirty="0" smtClean="0">
                  <a:latin typeface="Arial"/>
                  <a:cs typeface="Arial"/>
                </a:rPr>
                <a:t>vectors, m </a:t>
              </a:r>
              <a:r>
                <a:rPr lang="en-US" sz="1350" dirty="0">
                  <a:latin typeface="Arial"/>
                  <a:cs typeface="Arial"/>
                </a:rPr>
                <a:t>s</a:t>
              </a:r>
              <a:r>
                <a:rPr lang="en-US" sz="1350" baseline="30000" dirty="0">
                  <a:latin typeface="Arial"/>
                  <a:cs typeface="Arial"/>
                </a:rPr>
                <a:t>−1</a:t>
              </a:r>
              <a:r>
                <a:rPr lang="en-US" sz="1350" dirty="0">
                  <a:latin typeface="Arial"/>
                  <a:cs typeface="Arial"/>
                </a:rPr>
                <a:t>) </a:t>
              </a:r>
            </a:p>
          </p:txBody>
        </p:sp>
        <p:grpSp>
          <p:nvGrpSpPr>
            <p:cNvPr id="24" name="Group 23"/>
            <p:cNvGrpSpPr/>
            <p:nvPr/>
          </p:nvGrpSpPr>
          <p:grpSpPr>
            <a:xfrm>
              <a:off x="7416506" y="183986"/>
              <a:ext cx="1737572" cy="369332"/>
              <a:chOff x="7416506" y="183986"/>
              <a:chExt cx="1737572" cy="369332"/>
            </a:xfrm>
          </p:grpSpPr>
          <p:sp>
            <p:nvSpPr>
              <p:cNvPr id="25" name="Rectangle 24"/>
              <p:cNvSpPr/>
              <p:nvPr/>
            </p:nvSpPr>
            <p:spPr>
              <a:xfrm>
                <a:off x="7416506" y="201458"/>
                <a:ext cx="1737572"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416506" y="183986"/>
                <a:ext cx="1687188" cy="369332"/>
              </a:xfrm>
              <a:prstGeom prst="rect">
                <a:avLst/>
              </a:prstGeom>
              <a:noFill/>
              <a:ln w="19050" cmpd="sng">
                <a:noFill/>
              </a:ln>
            </p:spPr>
            <p:txBody>
              <a:bodyPr wrap="square" rtlCol="0">
                <a:spAutoFit/>
              </a:bodyPr>
              <a:lstStyle/>
              <a:p>
                <a:r>
                  <a:rPr lang="en-US" dirty="0" smtClean="0">
                    <a:latin typeface="Arial"/>
                    <a:cs typeface="Arial"/>
                  </a:rPr>
                  <a:t>10.0 </a:t>
                </a:r>
                <a:r>
                  <a:rPr lang="en-US" dirty="0">
                    <a:latin typeface="Arial"/>
                    <a:cs typeface="Arial"/>
                  </a:rPr>
                  <a:t>m s</a:t>
                </a:r>
                <a:r>
                  <a:rPr lang="en-US" baseline="30000" dirty="0">
                    <a:latin typeface="Arial"/>
                    <a:cs typeface="Arial"/>
                  </a:rPr>
                  <a:t>−1</a:t>
                </a:r>
                <a:r>
                  <a:rPr lang="en-US" dirty="0" smtClean="0">
                    <a:latin typeface="Arial"/>
                    <a:cs typeface="Arial"/>
                  </a:rPr>
                  <a:t> </a:t>
                </a:r>
                <a:endParaRPr lang="en-US" dirty="0">
                  <a:latin typeface="Arial"/>
                  <a:cs typeface="Arial"/>
                </a:endParaRPr>
              </a:p>
            </p:txBody>
          </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17793" t="93125" r="77751" b="2767"/>
              <a:stretch/>
            </p:blipFill>
            <p:spPr>
              <a:xfrm>
                <a:off x="8654537" y="247763"/>
                <a:ext cx="379264" cy="270199"/>
              </a:xfrm>
              <a:prstGeom prst="rect">
                <a:avLst/>
              </a:prstGeom>
            </p:spPr>
          </p:pic>
        </p:grpSp>
      </p:grpSp>
    </p:spTree>
    <p:extLst>
      <p:ext uri="{BB962C8B-B14F-4D97-AF65-F5344CB8AC3E}">
        <p14:creationId xmlns:p14="http://schemas.microsoft.com/office/powerpoint/2010/main" val="2640556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007" y="0"/>
            <a:ext cx="9381568" cy="6823862"/>
            <a:chOff x="-125007" y="0"/>
            <a:chExt cx="9381568" cy="6823862"/>
          </a:xfrm>
        </p:grpSpPr>
        <p:grpSp>
          <p:nvGrpSpPr>
            <p:cNvPr id="3" name="Group 2"/>
            <p:cNvGrpSpPr/>
            <p:nvPr/>
          </p:nvGrpSpPr>
          <p:grpSpPr>
            <a:xfrm>
              <a:off x="-1" y="0"/>
              <a:ext cx="9135539" cy="5621008"/>
              <a:chOff x="-1" y="0"/>
              <a:chExt cx="9135539" cy="5794854"/>
            </a:xfrm>
          </p:grpSpPr>
          <p:pic>
            <p:nvPicPr>
              <p:cNvPr id="9" name="Picture 8"/>
              <p:cNvPicPr preferRelativeResize="0">
                <a:picLocks/>
              </p:cNvPicPr>
              <p:nvPr/>
            </p:nvPicPr>
            <p:blipFill rotWithShape="1">
              <a:blip r:embed="rId2">
                <a:extLst>
                  <a:ext uri="{28A0092B-C50C-407E-A947-70E740481C1C}">
                    <a14:useLocalDpi xmlns:a14="http://schemas.microsoft.com/office/drawing/2010/main" val="0"/>
                  </a:ext>
                </a:extLst>
              </a:blip>
              <a:srcRect l="26219" r="18004" b="11893"/>
              <a:stretch/>
            </p:blipFill>
            <p:spPr>
              <a:xfrm>
                <a:off x="-1" y="0"/>
                <a:ext cx="4747393" cy="5794854"/>
              </a:xfrm>
              <a:prstGeom prst="rect">
                <a:avLst/>
              </a:prstGeom>
            </p:spPr>
          </p:pic>
          <p:pic>
            <p:nvPicPr>
              <p:cNvPr id="12" name="Picture 11"/>
              <p:cNvPicPr preferRelativeResize="0">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grpSp>
        <p:grpSp>
          <p:nvGrpSpPr>
            <p:cNvPr id="5" name="Group 4"/>
            <p:cNvGrpSpPr/>
            <p:nvPr/>
          </p:nvGrpSpPr>
          <p:grpSpPr>
            <a:xfrm>
              <a:off x="-125007" y="0"/>
              <a:ext cx="9269007" cy="6814631"/>
              <a:chOff x="-125007" y="0"/>
              <a:chExt cx="9269007" cy="6814631"/>
            </a:xfrm>
          </p:grpSpPr>
          <p:cxnSp>
            <p:nvCxnSpPr>
              <p:cNvPr id="22" name="Straight Connector 21"/>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11759" y="5686363"/>
                <a:ext cx="4389566" cy="223837"/>
              </a:xfrm>
              <a:prstGeom prst="rect">
                <a:avLst/>
              </a:prstGeom>
            </p:spPr>
          </p:pic>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686363"/>
                <a:ext cx="4388146" cy="223838"/>
              </a:xfrm>
              <a:prstGeom prst="rect">
                <a:avLst/>
              </a:prstGeom>
            </p:spPr>
          </p:pic>
          <p:sp>
            <p:nvSpPr>
              <p:cNvPr id="30" name="TextBox 29"/>
              <p:cNvSpPr txBox="1"/>
              <p:nvPr/>
            </p:nvSpPr>
            <p:spPr>
              <a:xfrm>
                <a:off x="-125007" y="5891301"/>
                <a:ext cx="4806264" cy="923330"/>
              </a:xfrm>
              <a:prstGeom prst="rect">
                <a:avLst/>
              </a:prstGeom>
              <a:noFill/>
              <a:ln w="19050" cmpd="sng">
                <a:noFill/>
              </a:ln>
            </p:spPr>
            <p:txBody>
              <a:bodyPr wrap="square" rtlCol="0">
                <a:spAutoFit/>
              </a:bodyPr>
              <a:lstStyle/>
              <a:p>
                <a:pPr algn="ctr"/>
                <a:r>
                  <a:rPr lang="en-US" sz="1350" dirty="0">
                    <a:latin typeface="Arial"/>
                    <a:cs typeface="Arial"/>
                  </a:rPr>
                  <a:t>Dynamic tropopause (DT, 1.5-PVU surface) potential </a:t>
                </a:r>
                <a:r>
                  <a:rPr lang="en-US" sz="1350" dirty="0" smtClean="0">
                    <a:latin typeface="Arial"/>
                    <a:cs typeface="Arial"/>
                  </a:rPr>
                  <a:t/>
                </a:r>
                <a:br>
                  <a:rPr lang="en-US" sz="1350" dirty="0" smtClean="0">
                    <a:latin typeface="Arial"/>
                    <a:cs typeface="Arial"/>
                  </a:rPr>
                </a:br>
                <a:r>
                  <a:rPr lang="en-US" sz="1350" dirty="0" smtClean="0">
                    <a:latin typeface="Arial"/>
                    <a:cs typeface="Arial"/>
                  </a:rPr>
                  <a:t>temperature </a:t>
                </a:r>
                <a:r>
                  <a:rPr lang="en-US" sz="1350" dirty="0">
                    <a:latin typeface="Arial"/>
                    <a:cs typeface="Arial"/>
                  </a:rPr>
                  <a:t>(shaded, K) and wind (barbs, </a:t>
                </a:r>
                <a:r>
                  <a:rPr lang="en-US" sz="1350" dirty="0" err="1">
                    <a:latin typeface="Arial"/>
                    <a:cs typeface="Arial"/>
                  </a:rPr>
                  <a:t>kts</a:t>
                </a:r>
                <a:r>
                  <a:rPr lang="en-US" sz="1350" dirty="0">
                    <a:latin typeface="Arial"/>
                    <a:cs typeface="Arial"/>
                  </a:rPr>
                  <a:t>), </a:t>
                </a:r>
                <a:r>
                  <a:rPr lang="en-US" sz="1350" dirty="0" smtClean="0">
                    <a:latin typeface="Arial"/>
                    <a:cs typeface="Arial"/>
                  </a:rPr>
                  <a:t/>
                </a:r>
                <a:br>
                  <a:rPr lang="en-US" sz="1350" dirty="0" smtClean="0">
                    <a:latin typeface="Arial"/>
                    <a:cs typeface="Arial"/>
                  </a:rPr>
                </a:br>
                <a:r>
                  <a:rPr lang="en-US" sz="1350" dirty="0" smtClean="0">
                    <a:latin typeface="Arial"/>
                    <a:cs typeface="Arial"/>
                  </a:rPr>
                  <a:t>925</a:t>
                </a:r>
                <a:r>
                  <a:rPr lang="en-US" sz="1350" dirty="0">
                    <a:latin typeface="Arial"/>
                    <a:cs typeface="Arial"/>
                  </a:rPr>
                  <a:t>–850-hPa layer-averaged cyclonic relative vorticity </a:t>
                </a:r>
                <a:r>
                  <a:rPr lang="en-US" sz="1350" dirty="0" smtClean="0">
                    <a:latin typeface="Arial"/>
                    <a:cs typeface="Arial"/>
                  </a:rPr>
                  <a:t/>
                </a:r>
                <a:br>
                  <a:rPr lang="en-US" sz="1350" dirty="0" smtClean="0">
                    <a:latin typeface="Arial"/>
                    <a:cs typeface="Arial"/>
                  </a:rPr>
                </a:br>
                <a:r>
                  <a:rPr lang="en-US" sz="1350" dirty="0" smtClean="0">
                    <a:latin typeface="Arial"/>
                    <a:cs typeface="Arial"/>
                  </a:rPr>
                  <a:t>(black contours every </a:t>
                </a:r>
                <a:r>
                  <a:rPr lang="en-US" sz="1350" dirty="0">
                    <a:latin typeface="Arial"/>
                    <a:cs typeface="Arial"/>
                  </a:rPr>
                  <a:t>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a:t>
                </a:r>
              </a:p>
            </p:txBody>
          </p:sp>
        </p:grpSp>
        <p:grpSp>
          <p:nvGrpSpPr>
            <p:cNvPr id="45" name="Group 44"/>
            <p:cNvGrpSpPr/>
            <p:nvPr/>
          </p:nvGrpSpPr>
          <p:grpSpPr>
            <a:xfrm>
              <a:off x="0" y="180180"/>
              <a:ext cx="5409008" cy="400110"/>
              <a:chOff x="0" y="191938"/>
              <a:chExt cx="5409008" cy="400110"/>
            </a:xfrm>
          </p:grpSpPr>
          <p:sp>
            <p:nvSpPr>
              <p:cNvPr id="46" name="Rectangle 45"/>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21 October 2012</a:t>
                </a:r>
                <a:endParaRPr lang="en-US" sz="2000" dirty="0">
                  <a:latin typeface="Arial"/>
                  <a:cs typeface="Arial"/>
                </a:endParaRPr>
              </a:p>
            </p:txBody>
          </p:sp>
        </p:grpSp>
        <p:grpSp>
          <p:nvGrpSpPr>
            <p:cNvPr id="17" name="Group 16"/>
            <p:cNvGrpSpPr/>
            <p:nvPr/>
          </p:nvGrpSpPr>
          <p:grpSpPr>
            <a:xfrm>
              <a:off x="7416506" y="183986"/>
              <a:ext cx="1737572" cy="369332"/>
              <a:chOff x="7416506" y="183986"/>
              <a:chExt cx="1737572" cy="369332"/>
            </a:xfrm>
          </p:grpSpPr>
          <p:sp>
            <p:nvSpPr>
              <p:cNvPr id="18" name="Rectangle 17"/>
              <p:cNvSpPr/>
              <p:nvPr/>
            </p:nvSpPr>
            <p:spPr>
              <a:xfrm>
                <a:off x="7416506" y="201458"/>
                <a:ext cx="1737572"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416506" y="183986"/>
                <a:ext cx="1687188" cy="369332"/>
              </a:xfrm>
              <a:prstGeom prst="rect">
                <a:avLst/>
              </a:prstGeom>
              <a:noFill/>
              <a:ln w="19050" cmpd="sng">
                <a:noFill/>
              </a:ln>
            </p:spPr>
            <p:txBody>
              <a:bodyPr wrap="square" rtlCol="0">
                <a:spAutoFit/>
              </a:bodyPr>
              <a:lstStyle/>
              <a:p>
                <a:r>
                  <a:rPr lang="en-US" dirty="0" smtClean="0">
                    <a:latin typeface="Arial"/>
                    <a:cs typeface="Arial"/>
                  </a:rPr>
                  <a:t>10.0 </a:t>
                </a:r>
                <a:r>
                  <a:rPr lang="en-US" dirty="0">
                    <a:latin typeface="Arial"/>
                    <a:cs typeface="Arial"/>
                  </a:rPr>
                  <a:t>m s</a:t>
                </a:r>
                <a:r>
                  <a:rPr lang="en-US" baseline="30000" dirty="0">
                    <a:latin typeface="Arial"/>
                    <a:cs typeface="Arial"/>
                  </a:rPr>
                  <a:t>−1</a:t>
                </a:r>
                <a:r>
                  <a:rPr lang="en-US" dirty="0" smtClean="0">
                    <a:latin typeface="Arial"/>
                    <a:cs typeface="Arial"/>
                  </a:rPr>
                  <a:t> </a:t>
                </a:r>
                <a:endParaRPr lang="en-US" dirty="0">
                  <a:latin typeface="Arial"/>
                  <a:cs typeface="Arial"/>
                </a:endParaRPr>
              </a:p>
            </p:txBody>
          </p:sp>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17793" t="93125" r="77751" b="2767"/>
              <a:stretch/>
            </p:blipFill>
            <p:spPr>
              <a:xfrm>
                <a:off x="8654537" y="247763"/>
                <a:ext cx="379264" cy="270199"/>
              </a:xfrm>
              <a:prstGeom prst="rect">
                <a:avLst/>
              </a:prstGeom>
            </p:spPr>
          </p:pic>
        </p:grpSp>
        <p:sp>
          <p:nvSpPr>
            <p:cNvPr id="21" name="TextBox 20"/>
            <p:cNvSpPr txBox="1"/>
            <p:nvPr/>
          </p:nvSpPr>
          <p:spPr>
            <a:xfrm>
              <a:off x="4401325" y="5900532"/>
              <a:ext cx="4855236" cy="923330"/>
            </a:xfrm>
            <a:prstGeom prst="rect">
              <a:avLst/>
            </a:prstGeom>
            <a:noFill/>
            <a:ln w="19050" cmpd="sng">
              <a:noFill/>
            </a:ln>
          </p:spPr>
          <p:txBody>
            <a:bodyPr wrap="square" rtlCol="0">
              <a:spAutoFit/>
            </a:bodyPr>
            <a:lstStyle/>
            <a:p>
              <a:pPr algn="ctr"/>
              <a:r>
                <a:rPr lang="en-US" sz="1350" dirty="0">
                  <a:latin typeface="Arial"/>
                  <a:cs typeface="Arial"/>
                </a:rPr>
                <a:t>250-hPa wind speed (shaded, m s</a:t>
              </a:r>
              <a:r>
                <a:rPr lang="en-US" sz="1350" baseline="30000" dirty="0">
                  <a:latin typeface="Arial"/>
                  <a:cs typeface="Arial"/>
                </a:rPr>
                <a:t>−1</a:t>
              </a:r>
              <a:r>
                <a:rPr lang="en-US" sz="1350" dirty="0">
                  <a:latin typeface="Arial"/>
                  <a:cs typeface="Arial"/>
                </a:rPr>
                <a:t>), 300–200-hPa </a:t>
              </a:r>
              <a:r>
                <a:rPr lang="en-US" sz="1350" dirty="0" smtClean="0">
                  <a:latin typeface="Arial"/>
                  <a:cs typeface="Arial"/>
                </a:rPr>
                <a:t>layer-averaged PV </a:t>
              </a:r>
              <a:r>
                <a:rPr lang="en-US" sz="1350" dirty="0">
                  <a:latin typeface="Arial"/>
                  <a:cs typeface="Arial"/>
                </a:rPr>
                <a:t>(gray </a:t>
              </a:r>
              <a:r>
                <a:rPr lang="en-US" sz="1350" dirty="0" smtClean="0">
                  <a:latin typeface="Arial"/>
                  <a:cs typeface="Arial"/>
                </a:rPr>
                <a:t>contours, PVU</a:t>
              </a:r>
              <a:r>
                <a:rPr lang="en-US" sz="1350" dirty="0">
                  <a:latin typeface="Arial"/>
                  <a:cs typeface="Arial"/>
                </a:rPr>
                <a:t>), </a:t>
              </a:r>
              <a:r>
                <a:rPr lang="en-US" sz="1350" dirty="0" smtClean="0">
                  <a:latin typeface="Arial"/>
                  <a:cs typeface="Arial"/>
                </a:rPr>
                <a:t>PW (gray </a:t>
              </a:r>
              <a:r>
                <a:rPr lang="en-US" sz="1350" dirty="0">
                  <a:latin typeface="Arial"/>
                  <a:cs typeface="Arial"/>
                </a:rPr>
                <a:t>scale, mm), </a:t>
              </a:r>
              <a:r>
                <a:rPr lang="en-US" sz="1350" dirty="0" smtClean="0">
                  <a:latin typeface="Arial"/>
                  <a:cs typeface="Arial"/>
                </a:rPr>
                <a:t/>
              </a:r>
              <a:br>
                <a:rPr lang="en-US" sz="1350" dirty="0" smtClean="0">
                  <a:latin typeface="Arial"/>
                  <a:cs typeface="Arial"/>
                </a:rPr>
              </a:br>
              <a:r>
                <a:rPr lang="en-US" sz="1350" dirty="0" smtClean="0">
                  <a:latin typeface="Arial"/>
                  <a:cs typeface="Arial"/>
                </a:rPr>
                <a:t>600</a:t>
              </a:r>
              <a:r>
                <a:rPr lang="en-US" sz="1350" dirty="0">
                  <a:latin typeface="Arial"/>
                  <a:cs typeface="Arial"/>
                </a:rPr>
                <a:t>–400-hPa layer-averaged ascent (red </a:t>
              </a:r>
              <a:r>
                <a:rPr lang="en-US" sz="1350" dirty="0" smtClean="0">
                  <a:latin typeface="Arial"/>
                  <a:cs typeface="Arial"/>
                </a:rPr>
                <a:t>contours every </a:t>
              </a:r>
              <a:br>
                <a:rPr lang="en-US" sz="1350" dirty="0" smtClean="0">
                  <a:latin typeface="Arial"/>
                  <a:cs typeface="Arial"/>
                </a:rPr>
              </a:br>
              <a:r>
                <a:rPr lang="en-US" sz="1350" dirty="0" smtClean="0">
                  <a:latin typeface="Arial"/>
                  <a:cs typeface="Arial"/>
                </a:rPr>
                <a:t>5.0 × 10</a:t>
              </a:r>
              <a:r>
                <a:rPr lang="en-US" sz="1350" baseline="30000" dirty="0">
                  <a:latin typeface="Arial"/>
                  <a:cs typeface="Arial"/>
                </a:rPr>
                <a:t>−3</a:t>
              </a:r>
              <a:r>
                <a:rPr lang="en-US" sz="1350" dirty="0">
                  <a:latin typeface="Arial"/>
                  <a:cs typeface="Arial"/>
                </a:rPr>
                <a:t> </a:t>
              </a:r>
              <a:r>
                <a:rPr lang="en-US" sz="1350" dirty="0" smtClean="0">
                  <a:latin typeface="Arial"/>
                  <a:cs typeface="Arial"/>
                </a:rPr>
                <a:t>hPa </a:t>
              </a:r>
              <a:r>
                <a:rPr lang="en-US" sz="1350" dirty="0">
                  <a:latin typeface="Arial"/>
                  <a:cs typeface="Arial"/>
                </a:rPr>
                <a:t>s</a:t>
              </a:r>
              <a:r>
                <a:rPr lang="en-US" sz="1350" baseline="30000" dirty="0">
                  <a:latin typeface="Arial"/>
                  <a:cs typeface="Arial"/>
                </a:rPr>
                <a:t>−</a:t>
              </a:r>
              <a:r>
                <a:rPr lang="en-US" sz="1350" baseline="30000" dirty="0" smtClean="0">
                  <a:latin typeface="Arial"/>
                  <a:cs typeface="Arial"/>
                </a:rPr>
                <a:t>1</a:t>
              </a:r>
              <a:r>
                <a:rPr lang="en-US" sz="1350" dirty="0" smtClean="0">
                  <a:latin typeface="Arial"/>
                  <a:cs typeface="Arial"/>
                </a:rPr>
                <a:t>), 250-hPa irrotational </a:t>
              </a:r>
              <a:r>
                <a:rPr lang="en-US" sz="1350" dirty="0">
                  <a:latin typeface="Arial"/>
                  <a:cs typeface="Arial"/>
                </a:rPr>
                <a:t>wind (</a:t>
              </a:r>
              <a:r>
                <a:rPr lang="en-US" sz="1350" dirty="0" smtClean="0">
                  <a:latin typeface="Arial"/>
                  <a:cs typeface="Arial"/>
                </a:rPr>
                <a:t>vectors, m </a:t>
              </a:r>
              <a:r>
                <a:rPr lang="en-US" sz="1350" dirty="0">
                  <a:latin typeface="Arial"/>
                  <a:cs typeface="Arial"/>
                </a:rPr>
                <a:t>s</a:t>
              </a:r>
              <a:r>
                <a:rPr lang="en-US" sz="1350" baseline="30000" dirty="0">
                  <a:latin typeface="Arial"/>
                  <a:cs typeface="Arial"/>
                </a:rPr>
                <a:t>−1</a:t>
              </a:r>
              <a:r>
                <a:rPr lang="en-US" sz="1350" dirty="0">
                  <a:latin typeface="Arial"/>
                  <a:cs typeface="Arial"/>
                </a:rPr>
                <a:t>) </a:t>
              </a:r>
            </a:p>
          </p:txBody>
        </p:sp>
      </p:grpSp>
    </p:spTree>
    <p:extLst>
      <p:ext uri="{BB962C8B-B14F-4D97-AF65-F5344CB8AC3E}">
        <p14:creationId xmlns:p14="http://schemas.microsoft.com/office/powerpoint/2010/main" val="5524555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857957"/>
            <a:ext cx="8229600" cy="1143000"/>
          </a:xfrm>
        </p:spPr>
        <p:txBody>
          <a:bodyPr>
            <a:normAutofit fontScale="90000"/>
          </a:bodyPr>
          <a:lstStyle/>
          <a:p>
            <a:r>
              <a:rPr lang="en-US" b="1" dirty="0" smtClean="0">
                <a:solidFill>
                  <a:srgbClr val="FF0000"/>
                </a:solidFill>
                <a:latin typeface="Arial"/>
                <a:cs typeface="Arial"/>
              </a:rPr>
              <a:t>First Trough Interaction: </a:t>
            </a:r>
            <a:r>
              <a:rPr lang="en-US" b="1" dirty="0" err="1" smtClean="0">
                <a:solidFill>
                  <a:srgbClr val="FF0000"/>
                </a:solidFill>
                <a:latin typeface="Arial"/>
                <a:cs typeface="Arial"/>
              </a:rPr>
              <a:t>Poleward</a:t>
            </a:r>
            <a:r>
              <a:rPr lang="en-US" b="1" dirty="0" smtClean="0">
                <a:solidFill>
                  <a:srgbClr val="FF0000"/>
                </a:solidFill>
                <a:latin typeface="Arial"/>
                <a:cs typeface="Arial"/>
              </a:rPr>
              <a:t> Convective Cloud Expansion</a:t>
            </a:r>
            <a:endParaRPr lang="en-US" b="1" dirty="0">
              <a:solidFill>
                <a:srgbClr val="FF0000"/>
              </a:solidFill>
              <a:latin typeface="Arial"/>
              <a:cs typeface="Arial"/>
            </a:endParaRPr>
          </a:p>
        </p:txBody>
      </p:sp>
    </p:spTree>
    <p:extLst>
      <p:ext uri="{BB962C8B-B14F-4D97-AF65-F5344CB8AC3E}">
        <p14:creationId xmlns:p14="http://schemas.microsoft.com/office/powerpoint/2010/main" val="17330939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217" b="6537"/>
          <a:stretch/>
        </p:blipFill>
        <p:spPr>
          <a:xfrm>
            <a:off x="127538" y="3002356"/>
            <a:ext cx="4469130" cy="2837674"/>
          </a:xfrm>
          <a:prstGeom prst="rect">
            <a:avLst/>
          </a:prstGeom>
        </p:spPr>
      </p:pic>
      <p:pic>
        <p:nvPicPr>
          <p:cNvPr id="3" name="Picture 2"/>
          <p:cNvPicPr>
            <a:picLocks noChangeAspect="1"/>
          </p:cNvPicPr>
          <p:nvPr/>
        </p:nvPicPr>
        <p:blipFill rotWithShape="1">
          <a:blip r:embed="rId3"/>
          <a:srcRect t="5267" b="12870"/>
          <a:stretch/>
        </p:blipFill>
        <p:spPr>
          <a:xfrm>
            <a:off x="127538" y="385425"/>
            <a:ext cx="4469130" cy="2632419"/>
          </a:xfrm>
          <a:prstGeom prst="rect">
            <a:avLst/>
          </a:prstGeom>
        </p:spPr>
      </p:pic>
      <p:pic>
        <p:nvPicPr>
          <p:cNvPr id="4" name="Picture 3"/>
          <p:cNvPicPr>
            <a:picLocks noChangeAspect="1"/>
          </p:cNvPicPr>
          <p:nvPr/>
        </p:nvPicPr>
        <p:blipFill rotWithShape="1">
          <a:blip r:embed="rId4"/>
          <a:srcRect l="13283" t="95049" r="22677" b="-647"/>
          <a:stretch/>
        </p:blipFill>
        <p:spPr>
          <a:xfrm>
            <a:off x="644978" y="5898227"/>
            <a:ext cx="3303156" cy="207753"/>
          </a:xfrm>
          <a:prstGeom prst="rect">
            <a:avLst/>
          </a:prstGeom>
          <a:solidFill>
            <a:schemeClr val="bg1"/>
          </a:solidFill>
          <a:ln w="12700">
            <a:solidFill>
              <a:schemeClr val="tx1"/>
            </a:solidFill>
          </a:ln>
        </p:spPr>
      </p:pic>
      <p:pic>
        <p:nvPicPr>
          <p:cNvPr id="10" name="Picture 9"/>
          <p:cNvPicPr>
            <a:picLocks noChangeAspect="1"/>
          </p:cNvPicPr>
          <p:nvPr/>
        </p:nvPicPr>
        <p:blipFill rotWithShape="1">
          <a:blip r:embed="rId5"/>
          <a:srcRect l="4860" t="5201" b="12937"/>
          <a:stretch/>
        </p:blipFill>
        <p:spPr>
          <a:xfrm>
            <a:off x="4514885" y="385457"/>
            <a:ext cx="4342577" cy="2632387"/>
          </a:xfrm>
          <a:prstGeom prst="rect">
            <a:avLst/>
          </a:prstGeom>
        </p:spPr>
      </p:pic>
      <p:pic>
        <p:nvPicPr>
          <p:cNvPr id="11" name="Picture 10"/>
          <p:cNvPicPr>
            <a:picLocks noChangeAspect="1"/>
          </p:cNvPicPr>
          <p:nvPr/>
        </p:nvPicPr>
        <p:blipFill rotWithShape="1">
          <a:blip r:embed="rId6"/>
          <a:srcRect l="4860" t="5204" b="6864"/>
          <a:stretch/>
        </p:blipFill>
        <p:spPr>
          <a:xfrm>
            <a:off x="4514885" y="3002356"/>
            <a:ext cx="4342578" cy="2827577"/>
          </a:xfrm>
          <a:prstGeom prst="rect">
            <a:avLst/>
          </a:prstGeom>
        </p:spPr>
      </p:pic>
      <p:sp>
        <p:nvSpPr>
          <p:cNvPr id="6" name="TextBox 5"/>
          <p:cNvSpPr txBox="1"/>
          <p:nvPr/>
        </p:nvSpPr>
        <p:spPr>
          <a:xfrm>
            <a:off x="2730369" y="3062249"/>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330K Surface and IR 1200 UTC 24 Oct</a:t>
            </a:r>
            <a:endParaRPr lang="en-US" dirty="0"/>
          </a:p>
        </p:txBody>
      </p:sp>
      <p:sp>
        <p:nvSpPr>
          <p:cNvPr id="5" name="TextBox 4"/>
          <p:cNvSpPr txBox="1"/>
          <p:nvPr/>
        </p:nvSpPr>
        <p:spPr>
          <a:xfrm>
            <a:off x="2730369" y="444818"/>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330K Surface and IR 0000 UTC 23 Oct</a:t>
            </a:r>
            <a:endParaRPr lang="en-US" dirty="0"/>
          </a:p>
        </p:txBody>
      </p:sp>
      <p:pic>
        <p:nvPicPr>
          <p:cNvPr id="12" name="Picture 11"/>
          <p:cNvPicPr>
            <a:picLocks noChangeAspect="1"/>
          </p:cNvPicPr>
          <p:nvPr/>
        </p:nvPicPr>
        <p:blipFill rotWithShape="1">
          <a:blip r:embed="rId6"/>
          <a:srcRect l="43224" t="95260" r="6538"/>
          <a:stretch/>
        </p:blipFill>
        <p:spPr>
          <a:xfrm>
            <a:off x="4945374" y="5898227"/>
            <a:ext cx="3331854" cy="221438"/>
          </a:xfrm>
          <a:prstGeom prst="rect">
            <a:avLst/>
          </a:prstGeom>
          <a:solidFill>
            <a:schemeClr val="bg1"/>
          </a:solidFill>
          <a:ln w="12700">
            <a:solidFill>
              <a:schemeClr val="tx1"/>
            </a:solidFill>
          </a:ln>
        </p:spPr>
      </p:pic>
      <p:sp>
        <p:nvSpPr>
          <p:cNvPr id="13" name="Rectangle 12"/>
          <p:cNvSpPr/>
          <p:nvPr/>
        </p:nvSpPr>
        <p:spPr>
          <a:xfrm>
            <a:off x="-1" y="6243657"/>
            <a:ext cx="9086885" cy="369332"/>
          </a:xfrm>
          <a:prstGeom prst="rect">
            <a:avLst/>
          </a:prstGeom>
        </p:spPr>
        <p:txBody>
          <a:bodyPr wrap="square">
            <a:spAutoFit/>
          </a:bodyPr>
          <a:lstStyle/>
          <a:p>
            <a:pPr algn="ctr"/>
            <a:r>
              <a:rPr lang="en-US" b="1" dirty="0" smtClean="0">
                <a:solidFill>
                  <a:srgbClr val="FF0000"/>
                </a:solidFill>
              </a:rPr>
              <a:t>Potential vorticity (shaded, PVU), pressure (contours, </a:t>
            </a:r>
            <a:r>
              <a:rPr lang="en-US" b="1" dirty="0" err="1" smtClean="0">
                <a:solidFill>
                  <a:srgbClr val="FF0000"/>
                </a:solidFill>
              </a:rPr>
              <a:t>hPa</a:t>
            </a:r>
            <a:r>
              <a:rPr lang="en-US" b="1" dirty="0" smtClean="0">
                <a:solidFill>
                  <a:srgbClr val="FF0000"/>
                </a:solidFill>
              </a:rPr>
              <a:t>), winds (barbs, m s</a:t>
            </a:r>
            <a:r>
              <a:rPr lang="en-US" b="1" baseline="30000" dirty="0" smtClean="0">
                <a:solidFill>
                  <a:srgbClr val="FF0000"/>
                </a:solidFill>
              </a:rPr>
              <a:t>-1</a:t>
            </a:r>
            <a:r>
              <a:rPr lang="en-US" b="1" dirty="0" smtClean="0">
                <a:solidFill>
                  <a:srgbClr val="FF0000"/>
                </a:solidFill>
              </a:rPr>
              <a:t>)</a:t>
            </a:r>
            <a:endParaRPr lang="en-US" b="1" baseline="30000" dirty="0">
              <a:solidFill>
                <a:srgbClr val="FF0000"/>
              </a:solidFill>
            </a:endParaRPr>
          </a:p>
        </p:txBody>
      </p:sp>
    </p:spTree>
    <p:extLst>
      <p:ext uri="{BB962C8B-B14F-4D97-AF65-F5344CB8AC3E}">
        <p14:creationId xmlns:p14="http://schemas.microsoft.com/office/powerpoint/2010/main" val="8026022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007" y="0"/>
            <a:ext cx="9381568" cy="6823862"/>
            <a:chOff x="-125007" y="0"/>
            <a:chExt cx="9381568" cy="6823862"/>
          </a:xfrm>
        </p:grpSpPr>
        <p:grpSp>
          <p:nvGrpSpPr>
            <p:cNvPr id="3" name="Group 2"/>
            <p:cNvGrpSpPr/>
            <p:nvPr/>
          </p:nvGrpSpPr>
          <p:grpSpPr>
            <a:xfrm>
              <a:off x="0" y="0"/>
              <a:ext cx="9135538" cy="5621008"/>
              <a:chOff x="0" y="0"/>
              <a:chExt cx="9135538" cy="5794854"/>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0" y="0"/>
                <a:ext cx="4572000" cy="5794854"/>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grpSp>
        <p:grpSp>
          <p:nvGrpSpPr>
            <p:cNvPr id="5" name="Group 4"/>
            <p:cNvGrpSpPr/>
            <p:nvPr/>
          </p:nvGrpSpPr>
          <p:grpSpPr>
            <a:xfrm>
              <a:off x="-125007" y="0"/>
              <a:ext cx="9269007" cy="6814631"/>
              <a:chOff x="-125007" y="0"/>
              <a:chExt cx="9269007" cy="6814631"/>
            </a:xfrm>
          </p:grpSpPr>
          <p:cxnSp>
            <p:nvCxnSpPr>
              <p:cNvPr id="23" name="Straight Connector 22"/>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11759" y="5686363"/>
                <a:ext cx="4389566" cy="223837"/>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686363"/>
                <a:ext cx="4388146" cy="223838"/>
              </a:xfrm>
              <a:prstGeom prst="rect">
                <a:avLst/>
              </a:prstGeom>
            </p:spPr>
          </p:pic>
          <p:sp>
            <p:nvSpPr>
              <p:cNvPr id="32" name="TextBox 31"/>
              <p:cNvSpPr txBox="1"/>
              <p:nvPr/>
            </p:nvSpPr>
            <p:spPr>
              <a:xfrm>
                <a:off x="-125007" y="5891301"/>
                <a:ext cx="4806264" cy="923330"/>
              </a:xfrm>
              <a:prstGeom prst="rect">
                <a:avLst/>
              </a:prstGeom>
              <a:noFill/>
              <a:ln w="19050" cmpd="sng">
                <a:noFill/>
              </a:ln>
            </p:spPr>
            <p:txBody>
              <a:bodyPr wrap="square" rtlCol="0">
                <a:spAutoFit/>
              </a:bodyPr>
              <a:lstStyle/>
              <a:p>
                <a:pPr algn="ctr"/>
                <a:r>
                  <a:rPr lang="en-US" sz="1350" dirty="0">
                    <a:latin typeface="Arial"/>
                    <a:cs typeface="Arial"/>
                  </a:rPr>
                  <a:t>Dynamic tropopause (DT, 1.5-PVU surface) potential </a:t>
                </a:r>
                <a:r>
                  <a:rPr lang="en-US" sz="1350" dirty="0" smtClean="0">
                    <a:latin typeface="Arial"/>
                    <a:cs typeface="Arial"/>
                  </a:rPr>
                  <a:t/>
                </a:r>
                <a:br>
                  <a:rPr lang="en-US" sz="1350" dirty="0" smtClean="0">
                    <a:latin typeface="Arial"/>
                    <a:cs typeface="Arial"/>
                  </a:rPr>
                </a:br>
                <a:r>
                  <a:rPr lang="en-US" sz="1350" dirty="0" smtClean="0">
                    <a:latin typeface="Arial"/>
                    <a:cs typeface="Arial"/>
                  </a:rPr>
                  <a:t>temperature </a:t>
                </a:r>
                <a:r>
                  <a:rPr lang="en-US" sz="1350" dirty="0">
                    <a:latin typeface="Arial"/>
                    <a:cs typeface="Arial"/>
                  </a:rPr>
                  <a:t>(shaded, K) and wind (barbs, </a:t>
                </a:r>
                <a:r>
                  <a:rPr lang="en-US" sz="1350" dirty="0" err="1">
                    <a:latin typeface="Arial"/>
                    <a:cs typeface="Arial"/>
                  </a:rPr>
                  <a:t>kts</a:t>
                </a:r>
                <a:r>
                  <a:rPr lang="en-US" sz="1350" dirty="0">
                    <a:latin typeface="Arial"/>
                    <a:cs typeface="Arial"/>
                  </a:rPr>
                  <a:t>), </a:t>
                </a:r>
                <a:r>
                  <a:rPr lang="en-US" sz="1350" dirty="0" smtClean="0">
                    <a:latin typeface="Arial"/>
                    <a:cs typeface="Arial"/>
                  </a:rPr>
                  <a:t/>
                </a:r>
                <a:br>
                  <a:rPr lang="en-US" sz="1350" dirty="0" smtClean="0">
                    <a:latin typeface="Arial"/>
                    <a:cs typeface="Arial"/>
                  </a:rPr>
                </a:br>
                <a:r>
                  <a:rPr lang="en-US" sz="1350" dirty="0" smtClean="0">
                    <a:latin typeface="Arial"/>
                    <a:cs typeface="Arial"/>
                  </a:rPr>
                  <a:t>925</a:t>
                </a:r>
                <a:r>
                  <a:rPr lang="en-US" sz="1350" dirty="0">
                    <a:latin typeface="Arial"/>
                    <a:cs typeface="Arial"/>
                  </a:rPr>
                  <a:t>–850-hPa layer-averaged cyclonic relative vorticity </a:t>
                </a:r>
                <a:r>
                  <a:rPr lang="en-US" sz="1350" dirty="0" smtClean="0">
                    <a:latin typeface="Arial"/>
                    <a:cs typeface="Arial"/>
                  </a:rPr>
                  <a:t/>
                </a:r>
                <a:br>
                  <a:rPr lang="en-US" sz="1350" dirty="0" smtClean="0">
                    <a:latin typeface="Arial"/>
                    <a:cs typeface="Arial"/>
                  </a:rPr>
                </a:br>
                <a:r>
                  <a:rPr lang="en-US" sz="1350" dirty="0" smtClean="0">
                    <a:latin typeface="Arial"/>
                    <a:cs typeface="Arial"/>
                  </a:rPr>
                  <a:t>(black contours every </a:t>
                </a:r>
                <a:r>
                  <a:rPr lang="en-US" sz="1350" dirty="0">
                    <a:latin typeface="Arial"/>
                    <a:cs typeface="Arial"/>
                  </a:rPr>
                  <a:t>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a:t>
                </a:r>
              </a:p>
            </p:txBody>
          </p:sp>
          <p:sp>
            <p:nvSpPr>
              <p:cNvPr id="38" name="Rectangle 37"/>
              <p:cNvSpPr/>
              <p:nvPr/>
            </p:nvSpPr>
            <p:spPr>
              <a:xfrm>
                <a:off x="0" y="206553"/>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0" y="180180"/>
                <a:ext cx="5409008" cy="400110"/>
              </a:xfrm>
              <a:prstGeom prst="rect">
                <a:avLst/>
              </a:prstGeom>
              <a:noFill/>
              <a:ln w="19050" cmpd="sng">
                <a:noFill/>
              </a:ln>
            </p:spPr>
            <p:txBody>
              <a:bodyPr wrap="square" rtlCol="0">
                <a:spAutoFit/>
              </a:bodyPr>
              <a:lstStyle/>
              <a:p>
                <a:r>
                  <a:rPr lang="en-US" sz="2000" dirty="0" smtClean="0">
                    <a:latin typeface="Arial"/>
                    <a:cs typeface="Arial"/>
                  </a:rPr>
                  <a:t>1200 UTC 24 October 2012</a:t>
                </a:r>
                <a:endParaRPr lang="en-US" sz="2000" dirty="0">
                  <a:latin typeface="Arial"/>
                  <a:cs typeface="Arial"/>
                </a:endParaRPr>
              </a:p>
            </p:txBody>
          </p:sp>
        </p:grpSp>
        <p:grpSp>
          <p:nvGrpSpPr>
            <p:cNvPr id="18" name="Group 17"/>
            <p:cNvGrpSpPr/>
            <p:nvPr/>
          </p:nvGrpSpPr>
          <p:grpSpPr>
            <a:xfrm>
              <a:off x="7416506" y="183986"/>
              <a:ext cx="1737572" cy="369332"/>
              <a:chOff x="7416506" y="183986"/>
              <a:chExt cx="1737572" cy="369332"/>
            </a:xfrm>
          </p:grpSpPr>
          <p:sp>
            <p:nvSpPr>
              <p:cNvPr id="19" name="Rectangle 18"/>
              <p:cNvSpPr/>
              <p:nvPr/>
            </p:nvSpPr>
            <p:spPr>
              <a:xfrm>
                <a:off x="7416506" y="201458"/>
                <a:ext cx="1737572"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416506" y="183986"/>
                <a:ext cx="1687188" cy="369332"/>
              </a:xfrm>
              <a:prstGeom prst="rect">
                <a:avLst/>
              </a:prstGeom>
              <a:noFill/>
              <a:ln w="19050" cmpd="sng">
                <a:noFill/>
              </a:ln>
            </p:spPr>
            <p:txBody>
              <a:bodyPr wrap="square" rtlCol="0">
                <a:spAutoFit/>
              </a:bodyPr>
              <a:lstStyle/>
              <a:p>
                <a:r>
                  <a:rPr lang="en-US" dirty="0" smtClean="0">
                    <a:latin typeface="Arial"/>
                    <a:cs typeface="Arial"/>
                  </a:rPr>
                  <a:t>10.0 </a:t>
                </a:r>
                <a:r>
                  <a:rPr lang="en-US" dirty="0">
                    <a:latin typeface="Arial"/>
                    <a:cs typeface="Arial"/>
                  </a:rPr>
                  <a:t>m s</a:t>
                </a:r>
                <a:r>
                  <a:rPr lang="en-US" baseline="30000" dirty="0">
                    <a:latin typeface="Arial"/>
                    <a:cs typeface="Arial"/>
                  </a:rPr>
                  <a:t>−1</a:t>
                </a:r>
                <a:r>
                  <a:rPr lang="en-US" dirty="0" smtClean="0">
                    <a:latin typeface="Arial"/>
                    <a:cs typeface="Arial"/>
                  </a:rPr>
                  <a:t> </a:t>
                </a:r>
                <a:endParaRPr lang="en-US" dirty="0">
                  <a:latin typeface="Arial"/>
                  <a:cs typeface="Arial"/>
                </a:endParaRP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17793" t="93125" r="77751" b="2767"/>
              <a:stretch/>
            </p:blipFill>
            <p:spPr>
              <a:xfrm>
                <a:off x="8654537" y="247763"/>
                <a:ext cx="379264" cy="270199"/>
              </a:xfrm>
              <a:prstGeom prst="rect">
                <a:avLst/>
              </a:prstGeom>
            </p:spPr>
          </p:pic>
        </p:grpSp>
        <p:sp>
          <p:nvSpPr>
            <p:cNvPr id="22" name="TextBox 21"/>
            <p:cNvSpPr txBox="1"/>
            <p:nvPr/>
          </p:nvSpPr>
          <p:spPr>
            <a:xfrm>
              <a:off x="4401325" y="5900532"/>
              <a:ext cx="4855236" cy="923330"/>
            </a:xfrm>
            <a:prstGeom prst="rect">
              <a:avLst/>
            </a:prstGeom>
            <a:noFill/>
            <a:ln w="19050" cmpd="sng">
              <a:noFill/>
            </a:ln>
          </p:spPr>
          <p:txBody>
            <a:bodyPr wrap="square" rtlCol="0">
              <a:spAutoFit/>
            </a:bodyPr>
            <a:lstStyle/>
            <a:p>
              <a:pPr algn="ctr"/>
              <a:r>
                <a:rPr lang="en-US" sz="1350" dirty="0">
                  <a:latin typeface="Arial"/>
                  <a:cs typeface="Arial"/>
                </a:rPr>
                <a:t>250-hPa wind speed (shaded, m s</a:t>
              </a:r>
              <a:r>
                <a:rPr lang="en-US" sz="1350" baseline="30000" dirty="0">
                  <a:latin typeface="Arial"/>
                  <a:cs typeface="Arial"/>
                </a:rPr>
                <a:t>−1</a:t>
              </a:r>
              <a:r>
                <a:rPr lang="en-US" sz="1350" dirty="0">
                  <a:latin typeface="Arial"/>
                  <a:cs typeface="Arial"/>
                </a:rPr>
                <a:t>), 300–200-hPa </a:t>
              </a:r>
              <a:r>
                <a:rPr lang="en-US" sz="1350" dirty="0" smtClean="0">
                  <a:latin typeface="Arial"/>
                  <a:cs typeface="Arial"/>
                </a:rPr>
                <a:t>layer-averaged PV </a:t>
              </a:r>
              <a:r>
                <a:rPr lang="en-US" sz="1350" dirty="0">
                  <a:latin typeface="Arial"/>
                  <a:cs typeface="Arial"/>
                </a:rPr>
                <a:t>(gray </a:t>
              </a:r>
              <a:r>
                <a:rPr lang="en-US" sz="1350" dirty="0" smtClean="0">
                  <a:latin typeface="Arial"/>
                  <a:cs typeface="Arial"/>
                </a:rPr>
                <a:t>contours, PVU</a:t>
              </a:r>
              <a:r>
                <a:rPr lang="en-US" sz="1350" dirty="0">
                  <a:latin typeface="Arial"/>
                  <a:cs typeface="Arial"/>
                </a:rPr>
                <a:t>), </a:t>
              </a:r>
              <a:r>
                <a:rPr lang="en-US" sz="1350" dirty="0" smtClean="0">
                  <a:latin typeface="Arial"/>
                  <a:cs typeface="Arial"/>
                </a:rPr>
                <a:t>PW (gray </a:t>
              </a:r>
              <a:r>
                <a:rPr lang="en-US" sz="1350" dirty="0">
                  <a:latin typeface="Arial"/>
                  <a:cs typeface="Arial"/>
                </a:rPr>
                <a:t>scale, mm), </a:t>
              </a:r>
              <a:r>
                <a:rPr lang="en-US" sz="1350" dirty="0" smtClean="0">
                  <a:latin typeface="Arial"/>
                  <a:cs typeface="Arial"/>
                </a:rPr>
                <a:t/>
              </a:r>
              <a:br>
                <a:rPr lang="en-US" sz="1350" dirty="0" smtClean="0">
                  <a:latin typeface="Arial"/>
                  <a:cs typeface="Arial"/>
                </a:rPr>
              </a:br>
              <a:r>
                <a:rPr lang="en-US" sz="1350" dirty="0" smtClean="0">
                  <a:latin typeface="Arial"/>
                  <a:cs typeface="Arial"/>
                </a:rPr>
                <a:t>600</a:t>
              </a:r>
              <a:r>
                <a:rPr lang="en-US" sz="1350" dirty="0">
                  <a:latin typeface="Arial"/>
                  <a:cs typeface="Arial"/>
                </a:rPr>
                <a:t>–400-hPa layer-averaged ascent (red </a:t>
              </a:r>
              <a:r>
                <a:rPr lang="en-US" sz="1350" dirty="0" smtClean="0">
                  <a:latin typeface="Arial"/>
                  <a:cs typeface="Arial"/>
                </a:rPr>
                <a:t>contours every </a:t>
              </a:r>
              <a:br>
                <a:rPr lang="en-US" sz="1350" dirty="0" smtClean="0">
                  <a:latin typeface="Arial"/>
                  <a:cs typeface="Arial"/>
                </a:rPr>
              </a:br>
              <a:r>
                <a:rPr lang="en-US" sz="1350" dirty="0" smtClean="0">
                  <a:latin typeface="Arial"/>
                  <a:cs typeface="Arial"/>
                </a:rPr>
                <a:t>5.0 × 10</a:t>
              </a:r>
              <a:r>
                <a:rPr lang="en-US" sz="1350" baseline="30000" dirty="0">
                  <a:latin typeface="Arial"/>
                  <a:cs typeface="Arial"/>
                </a:rPr>
                <a:t>−3</a:t>
              </a:r>
              <a:r>
                <a:rPr lang="en-US" sz="1350" dirty="0">
                  <a:latin typeface="Arial"/>
                  <a:cs typeface="Arial"/>
                </a:rPr>
                <a:t> </a:t>
              </a:r>
              <a:r>
                <a:rPr lang="en-US" sz="1350" dirty="0" smtClean="0">
                  <a:latin typeface="Arial"/>
                  <a:cs typeface="Arial"/>
                </a:rPr>
                <a:t>hPa </a:t>
              </a:r>
              <a:r>
                <a:rPr lang="en-US" sz="1350" dirty="0">
                  <a:latin typeface="Arial"/>
                  <a:cs typeface="Arial"/>
                </a:rPr>
                <a:t>s</a:t>
              </a:r>
              <a:r>
                <a:rPr lang="en-US" sz="1350" baseline="30000" dirty="0">
                  <a:latin typeface="Arial"/>
                  <a:cs typeface="Arial"/>
                </a:rPr>
                <a:t>−</a:t>
              </a:r>
              <a:r>
                <a:rPr lang="en-US" sz="1350" baseline="30000" dirty="0" smtClean="0">
                  <a:latin typeface="Arial"/>
                  <a:cs typeface="Arial"/>
                </a:rPr>
                <a:t>1</a:t>
              </a:r>
              <a:r>
                <a:rPr lang="en-US" sz="1350" dirty="0" smtClean="0">
                  <a:latin typeface="Arial"/>
                  <a:cs typeface="Arial"/>
                </a:rPr>
                <a:t>), 250-hPa irrotational </a:t>
              </a:r>
              <a:r>
                <a:rPr lang="en-US" sz="1350" dirty="0">
                  <a:latin typeface="Arial"/>
                  <a:cs typeface="Arial"/>
                </a:rPr>
                <a:t>wind (</a:t>
              </a:r>
              <a:r>
                <a:rPr lang="en-US" sz="1350" dirty="0" smtClean="0">
                  <a:latin typeface="Arial"/>
                  <a:cs typeface="Arial"/>
                </a:rPr>
                <a:t>vectors, m </a:t>
              </a:r>
              <a:r>
                <a:rPr lang="en-US" sz="1350" dirty="0">
                  <a:latin typeface="Arial"/>
                  <a:cs typeface="Arial"/>
                </a:rPr>
                <a:t>s</a:t>
              </a:r>
              <a:r>
                <a:rPr lang="en-US" sz="1350" baseline="30000" dirty="0">
                  <a:latin typeface="Arial"/>
                  <a:cs typeface="Arial"/>
                </a:rPr>
                <a:t>−1</a:t>
              </a:r>
              <a:r>
                <a:rPr lang="en-US" sz="1350" dirty="0">
                  <a:latin typeface="Arial"/>
                  <a:cs typeface="Arial"/>
                </a:rPr>
                <a:t>) </a:t>
              </a:r>
            </a:p>
          </p:txBody>
        </p:sp>
      </p:grpSp>
    </p:spTree>
    <p:extLst>
      <p:ext uri="{BB962C8B-B14F-4D97-AF65-F5344CB8AC3E}">
        <p14:creationId xmlns:p14="http://schemas.microsoft.com/office/powerpoint/2010/main" val="29202977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814848"/>
            <a:ext cx="8229600" cy="1143000"/>
          </a:xfrm>
        </p:spPr>
        <p:txBody>
          <a:bodyPr>
            <a:normAutofit fontScale="90000"/>
          </a:bodyPr>
          <a:lstStyle/>
          <a:p>
            <a:r>
              <a:rPr lang="en-US" b="1" dirty="0" smtClean="0">
                <a:solidFill>
                  <a:srgbClr val="FF0000"/>
                </a:solidFill>
                <a:latin typeface="Arial"/>
                <a:cs typeface="Arial"/>
              </a:rPr>
              <a:t>Second Trough Interaction: </a:t>
            </a:r>
            <a:r>
              <a:rPr lang="en-US" b="1" dirty="0" smtClean="0">
                <a:solidFill>
                  <a:srgbClr val="FF0000"/>
                </a:solidFill>
                <a:latin typeface="Arial"/>
                <a:cs typeface="Arial"/>
              </a:rPr>
              <a:t/>
            </a:r>
            <a:br>
              <a:rPr lang="en-US" b="1" dirty="0" smtClean="0">
                <a:solidFill>
                  <a:srgbClr val="FF0000"/>
                </a:solidFill>
                <a:latin typeface="Arial"/>
                <a:cs typeface="Arial"/>
              </a:rPr>
            </a:br>
            <a:r>
              <a:rPr lang="en-US" b="1" dirty="0" smtClean="0">
                <a:solidFill>
                  <a:srgbClr val="FF0000"/>
                </a:solidFill>
                <a:latin typeface="Arial"/>
                <a:cs typeface="Arial"/>
              </a:rPr>
              <a:t>First </a:t>
            </a:r>
            <a:r>
              <a:rPr lang="en-US" b="1" dirty="0" smtClean="0">
                <a:solidFill>
                  <a:srgbClr val="FF0000"/>
                </a:solidFill>
                <a:latin typeface="Arial"/>
                <a:cs typeface="Arial"/>
              </a:rPr>
              <a:t>Westward Turn </a:t>
            </a:r>
            <a:endParaRPr lang="en-US" b="1" dirty="0">
              <a:solidFill>
                <a:srgbClr val="FF0000"/>
              </a:solidFill>
              <a:latin typeface="Arial"/>
              <a:cs typeface="Arial"/>
            </a:endParaRPr>
          </a:p>
        </p:txBody>
      </p:sp>
    </p:spTree>
    <p:extLst>
      <p:ext uri="{BB962C8B-B14F-4D97-AF65-F5344CB8AC3E}">
        <p14:creationId xmlns:p14="http://schemas.microsoft.com/office/powerpoint/2010/main" val="32927798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336" b="11986"/>
          <a:stretch/>
        </p:blipFill>
        <p:spPr>
          <a:xfrm>
            <a:off x="124333" y="355223"/>
            <a:ext cx="4469130" cy="2690804"/>
          </a:xfrm>
          <a:prstGeom prst="rect">
            <a:avLst/>
          </a:prstGeom>
        </p:spPr>
      </p:pic>
      <p:pic>
        <p:nvPicPr>
          <p:cNvPr id="3" name="Picture 2"/>
          <p:cNvPicPr>
            <a:picLocks noChangeAspect="1"/>
          </p:cNvPicPr>
          <p:nvPr/>
        </p:nvPicPr>
        <p:blipFill rotWithShape="1">
          <a:blip r:embed="rId3"/>
          <a:srcRect t="4612" b="6739"/>
          <a:stretch/>
        </p:blipFill>
        <p:spPr>
          <a:xfrm>
            <a:off x="124333" y="2983863"/>
            <a:ext cx="4469130" cy="2850655"/>
          </a:xfrm>
          <a:prstGeom prst="rect">
            <a:avLst/>
          </a:prstGeom>
        </p:spPr>
      </p:pic>
      <p:pic>
        <p:nvPicPr>
          <p:cNvPr id="4" name="Picture 3"/>
          <p:cNvPicPr>
            <a:picLocks noChangeAspect="1"/>
          </p:cNvPicPr>
          <p:nvPr/>
        </p:nvPicPr>
        <p:blipFill rotWithShape="1">
          <a:blip r:embed="rId4"/>
          <a:srcRect l="13283" t="95049" r="22677" b="-647"/>
          <a:stretch/>
        </p:blipFill>
        <p:spPr>
          <a:xfrm>
            <a:off x="644978" y="5898227"/>
            <a:ext cx="3303156" cy="207753"/>
          </a:xfrm>
          <a:prstGeom prst="rect">
            <a:avLst/>
          </a:prstGeom>
          <a:solidFill>
            <a:schemeClr val="bg1"/>
          </a:solidFill>
          <a:ln w="12700">
            <a:solidFill>
              <a:schemeClr val="tx1"/>
            </a:solidFill>
          </a:ln>
        </p:spPr>
      </p:pic>
      <p:pic>
        <p:nvPicPr>
          <p:cNvPr id="5" name="Picture 4"/>
          <p:cNvPicPr>
            <a:picLocks noChangeAspect="1"/>
          </p:cNvPicPr>
          <p:nvPr/>
        </p:nvPicPr>
        <p:blipFill rotWithShape="1">
          <a:blip r:embed="rId5"/>
          <a:srcRect l="4734" t="4424" b="6927"/>
          <a:stretch/>
        </p:blipFill>
        <p:spPr>
          <a:xfrm>
            <a:off x="4502618" y="2974982"/>
            <a:ext cx="4348312" cy="2850654"/>
          </a:xfrm>
          <a:prstGeom prst="rect">
            <a:avLst/>
          </a:prstGeom>
        </p:spPr>
      </p:pic>
      <p:pic>
        <p:nvPicPr>
          <p:cNvPr id="6" name="Picture 5"/>
          <p:cNvPicPr>
            <a:picLocks noChangeAspect="1"/>
          </p:cNvPicPr>
          <p:nvPr/>
        </p:nvPicPr>
        <p:blipFill rotWithShape="1">
          <a:blip r:embed="rId6"/>
          <a:srcRect l="4734" t="4451" b="12704"/>
          <a:stretch/>
        </p:blipFill>
        <p:spPr>
          <a:xfrm>
            <a:off x="4502618" y="364104"/>
            <a:ext cx="4348312" cy="2663995"/>
          </a:xfrm>
          <a:prstGeom prst="rect">
            <a:avLst/>
          </a:prstGeom>
        </p:spPr>
      </p:pic>
      <p:pic>
        <p:nvPicPr>
          <p:cNvPr id="7" name="Picture 6"/>
          <p:cNvPicPr>
            <a:picLocks noChangeAspect="1"/>
          </p:cNvPicPr>
          <p:nvPr/>
        </p:nvPicPr>
        <p:blipFill rotWithShape="1">
          <a:blip r:embed="rId7"/>
          <a:srcRect l="43224" t="95260" r="6538"/>
          <a:stretch/>
        </p:blipFill>
        <p:spPr>
          <a:xfrm>
            <a:off x="4945374" y="5898227"/>
            <a:ext cx="3331854" cy="221438"/>
          </a:xfrm>
          <a:prstGeom prst="rect">
            <a:avLst/>
          </a:prstGeom>
          <a:solidFill>
            <a:schemeClr val="bg1"/>
          </a:solidFill>
          <a:ln w="12700">
            <a:solidFill>
              <a:schemeClr val="tx1"/>
            </a:solidFill>
          </a:ln>
        </p:spPr>
      </p:pic>
      <p:sp>
        <p:nvSpPr>
          <p:cNvPr id="8" name="TextBox 7"/>
          <p:cNvSpPr txBox="1"/>
          <p:nvPr/>
        </p:nvSpPr>
        <p:spPr>
          <a:xfrm>
            <a:off x="2730369" y="3059339"/>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330K Surface and IR 0000 UTC 27 Oct</a:t>
            </a:r>
            <a:endParaRPr lang="en-US" dirty="0"/>
          </a:p>
        </p:txBody>
      </p:sp>
      <p:sp>
        <p:nvSpPr>
          <p:cNvPr id="9" name="TextBox 8"/>
          <p:cNvSpPr txBox="1"/>
          <p:nvPr/>
        </p:nvSpPr>
        <p:spPr>
          <a:xfrm>
            <a:off x="2730369" y="444818"/>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330K Surface and IR 1200 UTC 25 Oct</a:t>
            </a:r>
            <a:endParaRPr lang="en-US" dirty="0"/>
          </a:p>
        </p:txBody>
      </p:sp>
      <p:sp>
        <p:nvSpPr>
          <p:cNvPr id="10" name="Rectangle 9"/>
          <p:cNvSpPr/>
          <p:nvPr/>
        </p:nvSpPr>
        <p:spPr>
          <a:xfrm>
            <a:off x="-1" y="6243657"/>
            <a:ext cx="9086885" cy="369332"/>
          </a:xfrm>
          <a:prstGeom prst="rect">
            <a:avLst/>
          </a:prstGeom>
        </p:spPr>
        <p:txBody>
          <a:bodyPr wrap="square">
            <a:spAutoFit/>
          </a:bodyPr>
          <a:lstStyle/>
          <a:p>
            <a:pPr algn="ctr"/>
            <a:r>
              <a:rPr lang="en-US" b="1" dirty="0" smtClean="0">
                <a:solidFill>
                  <a:srgbClr val="FF0000"/>
                </a:solidFill>
              </a:rPr>
              <a:t>Potential vorticity (shaded, PVU), pressure (contours, </a:t>
            </a:r>
            <a:r>
              <a:rPr lang="en-US" b="1" dirty="0" err="1" smtClean="0">
                <a:solidFill>
                  <a:srgbClr val="FF0000"/>
                </a:solidFill>
              </a:rPr>
              <a:t>hPa</a:t>
            </a:r>
            <a:r>
              <a:rPr lang="en-US" b="1" dirty="0" smtClean="0">
                <a:solidFill>
                  <a:srgbClr val="FF0000"/>
                </a:solidFill>
              </a:rPr>
              <a:t>), winds (barbs, m s</a:t>
            </a:r>
            <a:r>
              <a:rPr lang="en-US" b="1" baseline="30000" dirty="0" smtClean="0">
                <a:solidFill>
                  <a:srgbClr val="FF0000"/>
                </a:solidFill>
              </a:rPr>
              <a:t>-1</a:t>
            </a:r>
            <a:r>
              <a:rPr lang="en-US" b="1" dirty="0" smtClean="0">
                <a:solidFill>
                  <a:srgbClr val="FF0000"/>
                </a:solidFill>
              </a:rPr>
              <a:t>)</a:t>
            </a:r>
            <a:endParaRPr lang="en-US" b="1" baseline="30000" dirty="0">
              <a:solidFill>
                <a:srgbClr val="FF0000"/>
              </a:solidFill>
            </a:endParaRPr>
          </a:p>
        </p:txBody>
      </p:sp>
    </p:spTree>
    <p:extLst>
      <p:ext uri="{BB962C8B-B14F-4D97-AF65-F5344CB8AC3E}">
        <p14:creationId xmlns:p14="http://schemas.microsoft.com/office/powerpoint/2010/main" val="26386845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5"/>
          <p:cNvSpPr>
            <a:spLocks noGrp="1" noChangeArrowheads="1"/>
          </p:cNvSpPr>
          <p:nvPr>
            <p:ph type="title"/>
          </p:nvPr>
        </p:nvSpPr>
        <p:spPr>
          <a:xfrm>
            <a:off x="685800" y="304800"/>
            <a:ext cx="7772400" cy="1143000"/>
          </a:xfrm>
        </p:spPr>
        <p:txBody>
          <a:bodyPr/>
          <a:lstStyle/>
          <a:p>
            <a:pPr eaLnBrk="1" hangingPunct="1"/>
            <a:r>
              <a:rPr lang="en-US" b="1" dirty="0" smtClean="0">
                <a:solidFill>
                  <a:srgbClr val="FF0000"/>
                </a:solidFill>
                <a:latin typeface="Arial"/>
                <a:ea typeface="MS PGothic" charset="0"/>
                <a:cs typeface="Arial"/>
              </a:rPr>
              <a:t>Sandy Participants</a:t>
            </a:r>
            <a:endParaRPr lang="en-US" b="1" dirty="0">
              <a:solidFill>
                <a:srgbClr val="FF0000"/>
              </a:solidFill>
              <a:latin typeface="Arial"/>
              <a:ea typeface="MS PGothic" charset="0"/>
              <a:cs typeface="Arial"/>
            </a:endParaRPr>
          </a:p>
        </p:txBody>
      </p:sp>
      <p:sp>
        <p:nvSpPr>
          <p:cNvPr id="17410" name="Rectangle 6"/>
          <p:cNvSpPr>
            <a:spLocks noGrp="1" noChangeArrowheads="1"/>
          </p:cNvSpPr>
          <p:nvPr>
            <p:ph type="body" idx="1"/>
          </p:nvPr>
        </p:nvSpPr>
        <p:spPr>
          <a:xfrm>
            <a:off x="304800" y="1286129"/>
            <a:ext cx="8610600" cy="5435751"/>
          </a:xfrm>
        </p:spPr>
        <p:txBody>
          <a:bodyPr rtlCol="0">
            <a:normAutofit/>
          </a:bodyPr>
          <a:lstStyle/>
          <a:p>
            <a:pPr marL="0" indent="0" eaLnBrk="1" fontAlgn="auto" hangingPunct="1">
              <a:spcAft>
                <a:spcPts val="0"/>
              </a:spcAft>
              <a:buNone/>
              <a:defRPr/>
            </a:pPr>
            <a:endParaRPr lang="en-US" sz="2800" dirty="0" smtClean="0">
              <a:latin typeface="Arial" charset="0"/>
              <a:ea typeface="ＭＳ Ｐゴシック" charset="0"/>
              <a:cs typeface="ＭＳ Ｐゴシック" charset="0"/>
            </a:endParaRPr>
          </a:p>
          <a:p>
            <a:pPr eaLnBrk="1" fontAlgn="auto" hangingPunct="1">
              <a:spcAft>
                <a:spcPts val="0"/>
              </a:spcAft>
              <a:buFont typeface="Arial"/>
              <a:buChar char="•"/>
              <a:defRPr/>
            </a:pPr>
            <a:r>
              <a:rPr lang="en-US" sz="2800" dirty="0" smtClean="0">
                <a:latin typeface="Arial" charset="0"/>
                <a:ea typeface="ＭＳ Ｐゴシック" charset="0"/>
                <a:cs typeface="ＭＳ Ｐゴシック" charset="0"/>
              </a:rPr>
              <a:t>Students</a:t>
            </a:r>
            <a:endParaRPr lang="en-US" sz="2800" dirty="0">
              <a:latin typeface="Arial" charset="0"/>
              <a:ea typeface="ＭＳ Ｐゴシック" charset="0"/>
              <a:cs typeface="ＭＳ Ｐゴシック" charset="0"/>
            </a:endParaRPr>
          </a:p>
          <a:p>
            <a:pPr lvl="1" eaLnBrk="1" fontAlgn="auto" hangingPunct="1">
              <a:spcAft>
                <a:spcPts val="0"/>
              </a:spcAft>
              <a:buFont typeface="Arial"/>
              <a:buChar char="–"/>
              <a:defRPr/>
            </a:pPr>
            <a:r>
              <a:rPr lang="en-US" sz="2400" dirty="0" smtClean="0">
                <a:solidFill>
                  <a:srgbClr val="0000FF"/>
                </a:solidFill>
                <a:latin typeface="Arial" charset="0"/>
                <a:ea typeface="ＭＳ Ｐゴシック" charset="0"/>
                <a:cs typeface="+mn-cs"/>
              </a:rPr>
              <a:t>Hannah </a:t>
            </a:r>
            <a:r>
              <a:rPr lang="en-US" sz="2400" dirty="0" err="1" smtClean="0">
                <a:solidFill>
                  <a:srgbClr val="0000FF"/>
                </a:solidFill>
                <a:latin typeface="Arial" charset="0"/>
                <a:ea typeface="ＭＳ Ｐゴシック" charset="0"/>
                <a:cs typeface="+mn-cs"/>
              </a:rPr>
              <a:t>Attard</a:t>
            </a:r>
            <a:r>
              <a:rPr lang="en-US" sz="2400" dirty="0" smtClean="0">
                <a:solidFill>
                  <a:srgbClr val="0000FF"/>
                </a:solidFill>
                <a:latin typeface="Arial" charset="0"/>
                <a:ea typeface="ＭＳ Ｐゴシック" charset="0"/>
                <a:cs typeface="+mn-cs"/>
              </a:rPr>
              <a:t>, Alicia Bentley, Patrick Duran</a:t>
            </a:r>
            <a:endParaRPr lang="en-US" sz="2400" dirty="0">
              <a:solidFill>
                <a:srgbClr val="0000FF"/>
              </a:solidFill>
              <a:latin typeface="Arial" charset="0"/>
              <a:ea typeface="ＭＳ Ｐゴシック" charset="0"/>
              <a:cs typeface="+mn-cs"/>
            </a:endParaRPr>
          </a:p>
          <a:p>
            <a:pPr lvl="1" eaLnBrk="1" fontAlgn="auto" hangingPunct="1">
              <a:spcAft>
                <a:spcPts val="0"/>
              </a:spcAft>
              <a:buFont typeface="Arial"/>
              <a:buChar char="–"/>
              <a:defRPr/>
            </a:pPr>
            <a:r>
              <a:rPr lang="en-US" sz="2400" dirty="0" smtClean="0">
                <a:solidFill>
                  <a:srgbClr val="0000FF"/>
                </a:solidFill>
                <a:latin typeface="Arial" charset="0"/>
                <a:ea typeface="ＭＳ Ｐゴシック" charset="0"/>
              </a:rPr>
              <a:t>Larry </a:t>
            </a:r>
            <a:r>
              <a:rPr lang="en-US" sz="2400" dirty="0" err="1" smtClean="0">
                <a:solidFill>
                  <a:srgbClr val="0000FF"/>
                </a:solidFill>
                <a:latin typeface="Arial" charset="0"/>
                <a:ea typeface="ＭＳ Ｐゴシック" charset="0"/>
              </a:rPr>
              <a:t>Gloeckler</a:t>
            </a:r>
            <a:r>
              <a:rPr lang="en-US" sz="2400" dirty="0" smtClean="0">
                <a:solidFill>
                  <a:srgbClr val="0000FF"/>
                </a:solidFill>
                <a:latin typeface="Arial" charset="0"/>
                <a:ea typeface="ＭＳ Ｐゴシック" charset="0"/>
              </a:rPr>
              <a:t>, Chip Helms, Bill </a:t>
            </a:r>
            <a:r>
              <a:rPr lang="en-US" sz="2400" dirty="0" err="1" smtClean="0">
                <a:solidFill>
                  <a:srgbClr val="0000FF"/>
                </a:solidFill>
                <a:latin typeface="Arial" charset="0"/>
                <a:ea typeface="ＭＳ Ｐゴシック" charset="0"/>
              </a:rPr>
              <a:t>Lamberson</a:t>
            </a:r>
            <a:endParaRPr lang="en-US" sz="2400" dirty="0" smtClean="0">
              <a:solidFill>
                <a:srgbClr val="0000FF"/>
              </a:solidFill>
              <a:latin typeface="Arial" charset="0"/>
              <a:ea typeface="ＭＳ Ｐゴシック" charset="0"/>
            </a:endParaRPr>
          </a:p>
          <a:p>
            <a:pPr lvl="1" eaLnBrk="1" fontAlgn="auto" hangingPunct="1">
              <a:spcAft>
                <a:spcPts val="0"/>
              </a:spcAft>
              <a:buFont typeface="Arial"/>
              <a:buChar char="–"/>
              <a:defRPr/>
            </a:pPr>
            <a:r>
              <a:rPr lang="en-US" sz="2400" dirty="0" smtClean="0">
                <a:solidFill>
                  <a:srgbClr val="0000FF"/>
                </a:solidFill>
                <a:latin typeface="Arial" charset="0"/>
                <a:ea typeface="ＭＳ Ｐゴシック" charset="0"/>
                <a:cs typeface="+mn-cs"/>
              </a:rPr>
              <a:t>Adrian Mitchell, Philippe </a:t>
            </a:r>
            <a:r>
              <a:rPr lang="en-US" sz="2400" dirty="0" err="1" smtClean="0">
                <a:solidFill>
                  <a:srgbClr val="0000FF"/>
                </a:solidFill>
                <a:latin typeface="Arial" charset="0"/>
                <a:ea typeface="ＭＳ Ｐゴシック" charset="0"/>
                <a:cs typeface="+mn-cs"/>
              </a:rPr>
              <a:t>Papin</a:t>
            </a:r>
            <a:r>
              <a:rPr lang="en-US" sz="2400" dirty="0" smtClean="0">
                <a:solidFill>
                  <a:srgbClr val="0000FF"/>
                </a:solidFill>
                <a:latin typeface="Arial" charset="0"/>
                <a:ea typeface="ＭＳ Ｐゴシック" charset="0"/>
                <a:cs typeface="+mn-cs"/>
              </a:rPr>
              <a:t>, </a:t>
            </a:r>
            <a:r>
              <a:rPr lang="en-US" sz="2400" dirty="0" err="1" smtClean="0">
                <a:solidFill>
                  <a:srgbClr val="0000FF"/>
                </a:solidFill>
                <a:latin typeface="Arial" charset="0"/>
                <a:ea typeface="ＭＳ Ｐゴシック" charset="0"/>
                <a:cs typeface="+mn-cs"/>
              </a:rPr>
              <a:t>Rosimar</a:t>
            </a:r>
            <a:r>
              <a:rPr lang="en-US" sz="2400" dirty="0" smtClean="0">
                <a:solidFill>
                  <a:srgbClr val="0000FF"/>
                </a:solidFill>
                <a:latin typeface="Arial" charset="0"/>
                <a:ea typeface="ＭＳ Ｐゴシック" charset="0"/>
                <a:cs typeface="+mn-cs"/>
              </a:rPr>
              <a:t> Rios-</a:t>
            </a:r>
            <a:r>
              <a:rPr lang="en-US" sz="2400" dirty="0" err="1" smtClean="0">
                <a:solidFill>
                  <a:srgbClr val="0000FF"/>
                </a:solidFill>
                <a:latin typeface="Arial" charset="0"/>
                <a:ea typeface="ＭＳ Ｐゴシック" charset="0"/>
                <a:cs typeface="+mn-cs"/>
              </a:rPr>
              <a:t>Berrios</a:t>
            </a:r>
            <a:endParaRPr lang="en-US" sz="2400" dirty="0" smtClean="0">
              <a:solidFill>
                <a:srgbClr val="0000FF"/>
              </a:solidFill>
              <a:latin typeface="Arial" charset="0"/>
              <a:ea typeface="ＭＳ Ｐゴシック" charset="0"/>
              <a:cs typeface="+mn-cs"/>
            </a:endParaRPr>
          </a:p>
          <a:p>
            <a:pPr lvl="1" eaLnBrk="1" fontAlgn="auto" hangingPunct="1">
              <a:spcAft>
                <a:spcPts val="0"/>
              </a:spcAft>
              <a:buFont typeface="Arial"/>
              <a:buChar char="–"/>
              <a:defRPr/>
            </a:pPr>
            <a:r>
              <a:rPr lang="en-US" sz="2400" dirty="0" smtClean="0">
                <a:solidFill>
                  <a:srgbClr val="0000FF"/>
                </a:solidFill>
                <a:latin typeface="Arial" charset="0"/>
                <a:ea typeface="ＭＳ Ｐゴシック" charset="0"/>
              </a:rPr>
              <a:t>Nicholas </a:t>
            </a:r>
            <a:r>
              <a:rPr lang="en-US" sz="2400" dirty="0" err="1" smtClean="0">
                <a:solidFill>
                  <a:srgbClr val="0000FF"/>
                </a:solidFill>
                <a:latin typeface="Arial" charset="0"/>
                <a:ea typeface="ＭＳ Ｐゴシック" charset="0"/>
              </a:rPr>
              <a:t>Schiraldi</a:t>
            </a:r>
            <a:r>
              <a:rPr lang="en-US" sz="2400" dirty="0" smtClean="0">
                <a:solidFill>
                  <a:srgbClr val="0000FF"/>
                </a:solidFill>
                <a:latin typeface="Arial" charset="0"/>
                <a:ea typeface="ＭＳ Ｐゴシック" charset="0"/>
              </a:rPr>
              <a:t>, and Stephanie Stevenson</a:t>
            </a:r>
            <a:endParaRPr lang="en-US" sz="2400" dirty="0" smtClean="0">
              <a:solidFill>
                <a:srgbClr val="0000FF"/>
              </a:solidFill>
              <a:latin typeface="Arial" charset="0"/>
              <a:ea typeface="ＭＳ Ｐゴシック" charset="0"/>
              <a:cs typeface="+mn-cs"/>
            </a:endParaRPr>
          </a:p>
          <a:p>
            <a:pPr marL="457200" lvl="1" indent="0" eaLnBrk="1" fontAlgn="auto" hangingPunct="1">
              <a:spcAft>
                <a:spcPts val="0"/>
              </a:spcAft>
              <a:buFont typeface="Arial"/>
              <a:buNone/>
              <a:defRPr/>
            </a:pPr>
            <a:endParaRPr lang="en-US" sz="2400" dirty="0">
              <a:solidFill>
                <a:srgbClr val="0000FF"/>
              </a:solidFill>
              <a:latin typeface="Arial" charset="0"/>
              <a:ea typeface="ＭＳ Ｐゴシック" charset="0"/>
              <a:cs typeface="+mn-cs"/>
            </a:endParaRPr>
          </a:p>
          <a:p>
            <a:pPr eaLnBrk="1" fontAlgn="auto" hangingPunct="1">
              <a:spcAft>
                <a:spcPts val="0"/>
              </a:spcAft>
              <a:buFont typeface="Arial"/>
              <a:buChar char="•"/>
              <a:defRPr/>
            </a:pPr>
            <a:r>
              <a:rPr lang="en-US" sz="2800" dirty="0" smtClean="0">
                <a:latin typeface="Arial" charset="0"/>
                <a:ea typeface="ＭＳ Ｐゴシック" charset="0"/>
                <a:cs typeface="ＭＳ Ｐゴシック" charset="0"/>
              </a:rPr>
              <a:t>Faculty </a:t>
            </a:r>
            <a:endParaRPr lang="en-US" sz="2800" dirty="0">
              <a:latin typeface="Arial" charset="0"/>
              <a:ea typeface="ＭＳ Ｐゴシック" charset="0"/>
              <a:cs typeface="ＭＳ Ｐゴシック" charset="0"/>
            </a:endParaRPr>
          </a:p>
          <a:p>
            <a:pPr lvl="1" eaLnBrk="1" fontAlgn="auto" hangingPunct="1">
              <a:spcAft>
                <a:spcPts val="0"/>
              </a:spcAft>
              <a:buFont typeface="Arial"/>
              <a:buChar char="–"/>
              <a:defRPr/>
            </a:pPr>
            <a:r>
              <a:rPr lang="en-US" sz="2400" dirty="0" smtClean="0">
                <a:solidFill>
                  <a:srgbClr val="0000FF"/>
                </a:solidFill>
                <a:latin typeface="Arial" charset="0"/>
                <a:ea typeface="ＭＳ Ｐゴシック" charset="0"/>
              </a:rPr>
              <a:t>Lance Bosart, Kristen </a:t>
            </a:r>
            <a:r>
              <a:rPr lang="en-US" sz="2400" dirty="0" err="1" smtClean="0">
                <a:solidFill>
                  <a:srgbClr val="0000FF"/>
                </a:solidFill>
                <a:latin typeface="Arial" charset="0"/>
                <a:ea typeface="ＭＳ Ｐゴシック" charset="0"/>
              </a:rPr>
              <a:t>Corbosiero</a:t>
            </a:r>
            <a:r>
              <a:rPr lang="en-US" sz="2400" dirty="0" smtClean="0">
                <a:solidFill>
                  <a:srgbClr val="0000FF"/>
                </a:solidFill>
                <a:latin typeface="Arial" charset="0"/>
                <a:ea typeface="ＭＳ Ｐゴシック" charset="0"/>
              </a:rPr>
              <a:t>, John </a:t>
            </a:r>
            <a:r>
              <a:rPr lang="en-US" sz="2400" dirty="0" err="1" smtClean="0">
                <a:solidFill>
                  <a:srgbClr val="0000FF"/>
                </a:solidFill>
                <a:latin typeface="Arial" charset="0"/>
                <a:ea typeface="ＭＳ Ｐゴシック" charset="0"/>
              </a:rPr>
              <a:t>Gyakum</a:t>
            </a:r>
            <a:r>
              <a:rPr lang="en-US" sz="2400" dirty="0" smtClean="0">
                <a:solidFill>
                  <a:srgbClr val="0000FF"/>
                </a:solidFill>
                <a:latin typeface="Arial" charset="0"/>
                <a:ea typeface="ＭＳ Ｐゴシック" charset="0"/>
              </a:rPr>
              <a:t>,</a:t>
            </a:r>
            <a:r>
              <a:rPr lang="en-US" sz="2400" dirty="0" smtClean="0">
                <a:solidFill>
                  <a:srgbClr val="0000FF"/>
                </a:solidFill>
                <a:latin typeface="Arial" charset="0"/>
                <a:ea typeface="ＭＳ Ｐゴシック" charset="0"/>
                <a:cs typeface="+mn-cs"/>
              </a:rPr>
              <a:t> </a:t>
            </a:r>
            <a:endParaRPr lang="en-US" sz="2400" dirty="0">
              <a:solidFill>
                <a:srgbClr val="0000FF"/>
              </a:solidFill>
              <a:latin typeface="Arial" charset="0"/>
              <a:ea typeface="ＭＳ Ｐゴシック" charset="0"/>
              <a:cs typeface="+mn-cs"/>
            </a:endParaRPr>
          </a:p>
          <a:p>
            <a:pPr lvl="1" eaLnBrk="1" fontAlgn="auto" hangingPunct="1">
              <a:spcAft>
                <a:spcPts val="0"/>
              </a:spcAft>
              <a:buFont typeface="Arial"/>
              <a:buChar char="–"/>
              <a:defRPr/>
            </a:pPr>
            <a:r>
              <a:rPr lang="en-US" sz="2400" dirty="0" smtClean="0">
                <a:solidFill>
                  <a:srgbClr val="0000FF"/>
                </a:solidFill>
                <a:latin typeface="Arial" charset="0"/>
                <a:ea typeface="ＭＳ Ｐゴシック" charset="0"/>
              </a:rPr>
              <a:t>Daniel Keyser, Andrea Lang, Justin Minder</a:t>
            </a:r>
          </a:p>
          <a:p>
            <a:pPr lvl="1" eaLnBrk="1" fontAlgn="auto" hangingPunct="1">
              <a:spcAft>
                <a:spcPts val="0"/>
              </a:spcAft>
              <a:buFont typeface="Arial"/>
              <a:buChar char="–"/>
              <a:defRPr/>
            </a:pPr>
            <a:r>
              <a:rPr lang="en-US" sz="2400" dirty="0" smtClean="0">
                <a:solidFill>
                  <a:srgbClr val="0000FF"/>
                </a:solidFill>
                <a:latin typeface="Arial" charset="0"/>
                <a:ea typeface="ＭＳ Ｐゴシック" charset="0"/>
                <a:cs typeface="+mn-cs"/>
              </a:rPr>
              <a:t>Brian Tang, and Ryan Torn</a:t>
            </a:r>
            <a:endParaRPr lang="en-US" sz="2400" dirty="0">
              <a:solidFill>
                <a:srgbClr val="0000FF"/>
              </a:solidFill>
              <a:latin typeface="Arial" charset="0"/>
              <a:ea typeface="ＭＳ Ｐゴシック" charset="0"/>
              <a:cs typeface="+mn-cs"/>
            </a:endParaRPr>
          </a:p>
          <a:p>
            <a:pPr eaLnBrk="1" fontAlgn="auto" hangingPunct="1">
              <a:spcAft>
                <a:spcPts val="0"/>
              </a:spcAft>
              <a:buFont typeface="Arial"/>
              <a:buChar char="•"/>
              <a:defRPr/>
            </a:pPr>
            <a:endParaRPr lang="en-US" sz="2800" dirty="0">
              <a:latin typeface="Arial" charset="0"/>
              <a:ea typeface="ＭＳ Ｐゴシック" charset="0"/>
              <a:cs typeface="ＭＳ Ｐゴシック" charset="0"/>
            </a:endParaRPr>
          </a:p>
          <a:p>
            <a:pPr lvl="1" eaLnBrk="1" fontAlgn="auto" hangingPunct="1">
              <a:spcAft>
                <a:spcPts val="0"/>
              </a:spcAft>
              <a:buFont typeface="Arial"/>
              <a:buChar char="–"/>
              <a:defRPr/>
            </a:pPr>
            <a:endParaRPr lang="en-US" sz="2400" dirty="0">
              <a:latin typeface="Arial" charset="0"/>
              <a:ea typeface="ＭＳ Ｐゴシック" charset="0"/>
              <a:cs typeface="+mn-cs"/>
            </a:endParaRPr>
          </a:p>
        </p:txBody>
      </p:sp>
    </p:spTree>
    <p:extLst>
      <p:ext uri="{BB962C8B-B14F-4D97-AF65-F5344CB8AC3E}">
        <p14:creationId xmlns:p14="http://schemas.microsoft.com/office/powerpoint/2010/main" val="29840697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060" b="11986"/>
          <a:stretch/>
        </p:blipFill>
        <p:spPr>
          <a:xfrm>
            <a:off x="124334" y="346346"/>
            <a:ext cx="4469130" cy="2699685"/>
          </a:xfrm>
          <a:prstGeom prst="rect">
            <a:avLst/>
          </a:prstGeom>
        </p:spPr>
      </p:pic>
      <p:pic>
        <p:nvPicPr>
          <p:cNvPr id="3" name="Picture 2"/>
          <p:cNvPicPr>
            <a:picLocks noChangeAspect="1"/>
          </p:cNvPicPr>
          <p:nvPr/>
        </p:nvPicPr>
        <p:blipFill rotWithShape="1">
          <a:blip r:embed="rId3"/>
          <a:srcRect t="4308" b="6766"/>
          <a:stretch/>
        </p:blipFill>
        <p:spPr>
          <a:xfrm>
            <a:off x="124334" y="2974983"/>
            <a:ext cx="4469130" cy="2859536"/>
          </a:xfrm>
          <a:prstGeom prst="rect">
            <a:avLst/>
          </a:prstGeom>
        </p:spPr>
      </p:pic>
      <p:pic>
        <p:nvPicPr>
          <p:cNvPr id="4" name="Picture 3"/>
          <p:cNvPicPr>
            <a:picLocks noChangeAspect="1"/>
          </p:cNvPicPr>
          <p:nvPr/>
        </p:nvPicPr>
        <p:blipFill rotWithShape="1">
          <a:blip r:embed="rId4"/>
          <a:srcRect l="4734" t="4424" b="6927"/>
          <a:stretch/>
        </p:blipFill>
        <p:spPr>
          <a:xfrm>
            <a:off x="4502618" y="2974982"/>
            <a:ext cx="4348312" cy="2850654"/>
          </a:xfrm>
          <a:prstGeom prst="rect">
            <a:avLst/>
          </a:prstGeom>
        </p:spPr>
      </p:pic>
      <p:pic>
        <p:nvPicPr>
          <p:cNvPr id="5" name="Picture 4"/>
          <p:cNvPicPr>
            <a:picLocks noChangeAspect="1"/>
          </p:cNvPicPr>
          <p:nvPr/>
        </p:nvPicPr>
        <p:blipFill rotWithShape="1">
          <a:blip r:embed="rId5"/>
          <a:srcRect l="4734" t="4451" b="12704"/>
          <a:stretch/>
        </p:blipFill>
        <p:spPr>
          <a:xfrm>
            <a:off x="4502618" y="364104"/>
            <a:ext cx="4348312" cy="2663995"/>
          </a:xfrm>
          <a:prstGeom prst="rect">
            <a:avLst/>
          </a:prstGeom>
        </p:spPr>
      </p:pic>
      <p:sp>
        <p:nvSpPr>
          <p:cNvPr id="6" name="TextBox 5"/>
          <p:cNvSpPr txBox="1"/>
          <p:nvPr/>
        </p:nvSpPr>
        <p:spPr>
          <a:xfrm>
            <a:off x="2730369" y="3059339"/>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350K Surface and IR 0000 UTC 27 Oct</a:t>
            </a:r>
            <a:endParaRPr lang="en-US" dirty="0"/>
          </a:p>
        </p:txBody>
      </p:sp>
      <p:sp>
        <p:nvSpPr>
          <p:cNvPr id="7" name="TextBox 6"/>
          <p:cNvSpPr txBox="1"/>
          <p:nvPr/>
        </p:nvSpPr>
        <p:spPr>
          <a:xfrm>
            <a:off x="2730369" y="444818"/>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350K Surface and IR 1200 UTC 25 Oct</a:t>
            </a:r>
            <a:endParaRPr lang="en-US" dirty="0"/>
          </a:p>
        </p:txBody>
      </p:sp>
      <p:pic>
        <p:nvPicPr>
          <p:cNvPr id="8" name="Picture 7"/>
          <p:cNvPicPr>
            <a:picLocks noChangeAspect="1"/>
          </p:cNvPicPr>
          <p:nvPr/>
        </p:nvPicPr>
        <p:blipFill rotWithShape="1">
          <a:blip r:embed="rId6"/>
          <a:srcRect l="13283" t="95049" r="22677" b="-647"/>
          <a:stretch/>
        </p:blipFill>
        <p:spPr>
          <a:xfrm>
            <a:off x="644978" y="5898227"/>
            <a:ext cx="3303156" cy="207753"/>
          </a:xfrm>
          <a:prstGeom prst="rect">
            <a:avLst/>
          </a:prstGeom>
          <a:solidFill>
            <a:schemeClr val="bg1"/>
          </a:solidFill>
          <a:ln w="12700">
            <a:solidFill>
              <a:schemeClr val="tx1"/>
            </a:solidFill>
          </a:ln>
        </p:spPr>
      </p:pic>
      <p:pic>
        <p:nvPicPr>
          <p:cNvPr id="9" name="Picture 8"/>
          <p:cNvPicPr>
            <a:picLocks noChangeAspect="1"/>
          </p:cNvPicPr>
          <p:nvPr/>
        </p:nvPicPr>
        <p:blipFill rotWithShape="1">
          <a:blip r:embed="rId7"/>
          <a:srcRect l="43224" t="95260" r="6538"/>
          <a:stretch/>
        </p:blipFill>
        <p:spPr>
          <a:xfrm>
            <a:off x="4945374" y="5898227"/>
            <a:ext cx="3331854" cy="221438"/>
          </a:xfrm>
          <a:prstGeom prst="rect">
            <a:avLst/>
          </a:prstGeom>
          <a:solidFill>
            <a:schemeClr val="bg1"/>
          </a:solidFill>
          <a:ln w="12700">
            <a:solidFill>
              <a:schemeClr val="tx1"/>
            </a:solidFill>
          </a:ln>
        </p:spPr>
      </p:pic>
      <p:sp>
        <p:nvSpPr>
          <p:cNvPr id="10" name="Rectangle 9"/>
          <p:cNvSpPr/>
          <p:nvPr/>
        </p:nvSpPr>
        <p:spPr>
          <a:xfrm>
            <a:off x="-1" y="6243657"/>
            <a:ext cx="9086885" cy="369332"/>
          </a:xfrm>
          <a:prstGeom prst="rect">
            <a:avLst/>
          </a:prstGeom>
        </p:spPr>
        <p:txBody>
          <a:bodyPr wrap="square">
            <a:spAutoFit/>
          </a:bodyPr>
          <a:lstStyle/>
          <a:p>
            <a:pPr algn="ctr"/>
            <a:r>
              <a:rPr lang="en-US" b="1" dirty="0" smtClean="0">
                <a:solidFill>
                  <a:srgbClr val="FF0000"/>
                </a:solidFill>
              </a:rPr>
              <a:t>Potential vorticity (shaded, PVU), pressure (contours, </a:t>
            </a:r>
            <a:r>
              <a:rPr lang="en-US" b="1" dirty="0" err="1" smtClean="0">
                <a:solidFill>
                  <a:srgbClr val="FF0000"/>
                </a:solidFill>
              </a:rPr>
              <a:t>hPa</a:t>
            </a:r>
            <a:r>
              <a:rPr lang="en-US" b="1" dirty="0" smtClean="0">
                <a:solidFill>
                  <a:srgbClr val="FF0000"/>
                </a:solidFill>
              </a:rPr>
              <a:t>), winds (barbs, m s</a:t>
            </a:r>
            <a:r>
              <a:rPr lang="en-US" b="1" baseline="30000" dirty="0" smtClean="0">
                <a:solidFill>
                  <a:srgbClr val="FF0000"/>
                </a:solidFill>
              </a:rPr>
              <a:t>-1</a:t>
            </a:r>
            <a:r>
              <a:rPr lang="en-US" b="1" dirty="0" smtClean="0">
                <a:solidFill>
                  <a:srgbClr val="FF0000"/>
                </a:solidFill>
              </a:rPr>
              <a:t>)</a:t>
            </a:r>
            <a:endParaRPr lang="en-US" b="1" baseline="30000" dirty="0">
              <a:solidFill>
                <a:srgbClr val="FF0000"/>
              </a:solidFill>
            </a:endParaRPr>
          </a:p>
        </p:txBody>
      </p:sp>
    </p:spTree>
    <p:extLst>
      <p:ext uri="{BB962C8B-B14F-4D97-AF65-F5344CB8AC3E}">
        <p14:creationId xmlns:p14="http://schemas.microsoft.com/office/powerpoint/2010/main" val="4476506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73488"/>
            <a:ext cx="9144000" cy="6684512"/>
            <a:chOff x="0" y="173488"/>
            <a:chExt cx="9144000" cy="6684512"/>
          </a:xfrm>
        </p:grpSpPr>
        <p:pic>
          <p:nvPicPr>
            <p:cNvPr id="3" name="Picture 2" descr="1222v1_20121026-SandyAtlantic.png"/>
            <p:cNvPicPr>
              <a:picLocks noChangeAspect="1"/>
            </p:cNvPicPr>
            <p:nvPr/>
          </p:nvPicPr>
          <p:blipFill rotWithShape="1">
            <a:blip r:embed="rId2">
              <a:extLst>
                <a:ext uri="{28A0092B-C50C-407E-A947-70E740481C1C}">
                  <a14:useLocalDpi xmlns:a14="http://schemas.microsoft.com/office/drawing/2010/main" val="0"/>
                </a:ext>
              </a:extLst>
            </a:blip>
            <a:srcRect l="5066" r="5555"/>
            <a:stretch/>
          </p:blipFill>
          <p:spPr>
            <a:xfrm>
              <a:off x="0" y="850900"/>
              <a:ext cx="9144000" cy="6007100"/>
            </a:xfrm>
            <a:prstGeom prst="rect">
              <a:avLst/>
            </a:prstGeom>
          </p:spPr>
        </p:pic>
        <p:sp>
          <p:nvSpPr>
            <p:cNvPr id="6" name="Rectangle 5"/>
            <p:cNvSpPr/>
            <p:nvPr/>
          </p:nvSpPr>
          <p:spPr>
            <a:xfrm>
              <a:off x="2435412" y="173488"/>
              <a:ext cx="428811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67496" y="204419"/>
              <a:ext cx="5409008" cy="492443"/>
            </a:xfrm>
            <a:prstGeom prst="rect">
              <a:avLst/>
            </a:prstGeom>
            <a:noFill/>
            <a:ln w="19050" cmpd="sng">
              <a:noFill/>
            </a:ln>
          </p:spPr>
          <p:txBody>
            <a:bodyPr wrap="square" rtlCol="0">
              <a:spAutoFit/>
            </a:bodyPr>
            <a:lstStyle/>
            <a:p>
              <a:pPr algn="ctr"/>
              <a:r>
                <a:rPr lang="en-US" sz="2600" dirty="0" smtClean="0">
                  <a:latin typeface="Arial"/>
                  <a:cs typeface="Arial"/>
                </a:rPr>
                <a:t>1445 UTC 26 October 2012</a:t>
              </a:r>
              <a:endParaRPr lang="en-US" sz="2600" dirty="0">
                <a:latin typeface="Arial"/>
                <a:cs typeface="Arial"/>
              </a:endParaRPr>
            </a:p>
          </p:txBody>
        </p:sp>
      </p:grpSp>
      <p:sp>
        <p:nvSpPr>
          <p:cNvPr id="10" name="TextBox 9"/>
          <p:cNvSpPr txBox="1"/>
          <p:nvPr/>
        </p:nvSpPr>
        <p:spPr>
          <a:xfrm>
            <a:off x="4676587" y="5750004"/>
            <a:ext cx="5409008" cy="1107996"/>
          </a:xfrm>
          <a:prstGeom prst="rect">
            <a:avLst/>
          </a:prstGeom>
          <a:noFill/>
          <a:ln w="19050" cmpd="sng">
            <a:noFill/>
          </a:ln>
        </p:spPr>
        <p:txBody>
          <a:bodyPr wrap="square" rtlCol="0">
            <a:spAutoFit/>
          </a:bodyPr>
          <a:lstStyle/>
          <a:p>
            <a:pPr algn="ctr"/>
            <a:r>
              <a:rPr lang="en-US" sz="2200" b="1" i="1" dirty="0" smtClean="0">
                <a:solidFill>
                  <a:schemeClr val="bg1"/>
                </a:solidFill>
                <a:effectLst>
                  <a:glow rad="228600">
                    <a:srgbClr val="12112D">
                      <a:alpha val="40000"/>
                    </a:srgbClr>
                  </a:glow>
                </a:effectLst>
                <a:latin typeface="Arial"/>
                <a:cs typeface="Arial"/>
              </a:rPr>
              <a:t>Image courtesy of the </a:t>
            </a:r>
            <a:br>
              <a:rPr lang="en-US" sz="2200" b="1" i="1" dirty="0" smtClean="0">
                <a:solidFill>
                  <a:schemeClr val="bg1"/>
                </a:solidFill>
                <a:effectLst>
                  <a:glow rad="228600">
                    <a:srgbClr val="12112D">
                      <a:alpha val="40000"/>
                    </a:srgbClr>
                  </a:glow>
                </a:effectLst>
                <a:latin typeface="Arial"/>
                <a:cs typeface="Arial"/>
              </a:rPr>
            </a:br>
            <a:r>
              <a:rPr lang="en-US" sz="2200" b="1" i="1" dirty="0" smtClean="0">
                <a:solidFill>
                  <a:schemeClr val="bg1"/>
                </a:solidFill>
                <a:effectLst>
                  <a:glow rad="228600">
                    <a:srgbClr val="12112D">
                      <a:alpha val="40000"/>
                    </a:srgbClr>
                  </a:glow>
                </a:effectLst>
                <a:latin typeface="Arial"/>
                <a:cs typeface="Arial"/>
              </a:rPr>
              <a:t>NOAA’s Environmental </a:t>
            </a:r>
            <a:br>
              <a:rPr lang="en-US" sz="2200" b="1" i="1" dirty="0" smtClean="0">
                <a:solidFill>
                  <a:schemeClr val="bg1"/>
                </a:solidFill>
                <a:effectLst>
                  <a:glow rad="228600">
                    <a:srgbClr val="12112D">
                      <a:alpha val="40000"/>
                    </a:srgbClr>
                  </a:glow>
                </a:effectLst>
                <a:latin typeface="Arial"/>
                <a:cs typeface="Arial"/>
              </a:rPr>
            </a:br>
            <a:r>
              <a:rPr lang="en-US" sz="2200" b="1" i="1" dirty="0" smtClean="0">
                <a:solidFill>
                  <a:schemeClr val="bg1"/>
                </a:solidFill>
                <a:effectLst>
                  <a:glow rad="228600">
                    <a:srgbClr val="12112D">
                      <a:alpha val="40000"/>
                    </a:srgbClr>
                  </a:glow>
                </a:effectLst>
                <a:latin typeface="Arial"/>
                <a:cs typeface="Arial"/>
              </a:rPr>
              <a:t>Visualization Laboratory</a:t>
            </a:r>
            <a:endParaRPr lang="en-US" sz="2200" b="1" i="1" dirty="0">
              <a:solidFill>
                <a:schemeClr val="bg1"/>
              </a:solidFill>
              <a:effectLst>
                <a:glow rad="228600">
                  <a:srgbClr val="12112D">
                    <a:alpha val="40000"/>
                  </a:srgbClr>
                </a:glow>
              </a:effectLst>
              <a:latin typeface="Arial"/>
              <a:cs typeface="Arial"/>
            </a:endParaRPr>
          </a:p>
        </p:txBody>
      </p:sp>
    </p:spTree>
    <p:extLst>
      <p:ext uri="{BB962C8B-B14F-4D97-AF65-F5344CB8AC3E}">
        <p14:creationId xmlns:p14="http://schemas.microsoft.com/office/powerpoint/2010/main" val="33478919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5007" y="0"/>
            <a:ext cx="9381568" cy="6847144"/>
            <a:chOff x="-125007" y="0"/>
            <a:chExt cx="9381568" cy="6847144"/>
          </a:xfrm>
        </p:grpSpPr>
        <p:grpSp>
          <p:nvGrpSpPr>
            <p:cNvPr id="2" name="Group 1"/>
            <p:cNvGrpSpPr/>
            <p:nvPr/>
          </p:nvGrpSpPr>
          <p:grpSpPr>
            <a:xfrm>
              <a:off x="-1" y="0"/>
              <a:ext cx="9135539" cy="5621008"/>
              <a:chOff x="-1" y="0"/>
              <a:chExt cx="9135539" cy="5794854"/>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grpSp>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25007" y="0"/>
              <a:ext cx="9269007" cy="6814631"/>
              <a:chOff x="-125007" y="0"/>
              <a:chExt cx="9269007" cy="6814631"/>
            </a:xfrm>
          </p:grpSpPr>
          <p:cxnSp>
            <p:nvCxnSpPr>
              <p:cNvPr id="23" name="Straight Connector 22"/>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11759" y="5686363"/>
                <a:ext cx="4389566" cy="223837"/>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686363"/>
                <a:ext cx="4388146" cy="223838"/>
              </a:xfrm>
              <a:prstGeom prst="rect">
                <a:avLst/>
              </a:prstGeom>
            </p:spPr>
          </p:pic>
          <p:sp>
            <p:nvSpPr>
              <p:cNvPr id="32" name="TextBox 31"/>
              <p:cNvSpPr txBox="1"/>
              <p:nvPr/>
            </p:nvSpPr>
            <p:spPr>
              <a:xfrm>
                <a:off x="-125007" y="5891301"/>
                <a:ext cx="4806264" cy="923330"/>
              </a:xfrm>
              <a:prstGeom prst="rect">
                <a:avLst/>
              </a:prstGeom>
              <a:noFill/>
              <a:ln w="19050" cmpd="sng">
                <a:noFill/>
              </a:ln>
            </p:spPr>
            <p:txBody>
              <a:bodyPr wrap="square" rtlCol="0">
                <a:spAutoFit/>
              </a:bodyPr>
              <a:lstStyle/>
              <a:p>
                <a:pPr algn="ctr"/>
                <a:r>
                  <a:rPr lang="en-US" sz="1350" dirty="0">
                    <a:latin typeface="Arial"/>
                    <a:cs typeface="Arial"/>
                  </a:rPr>
                  <a:t>Dynamic tropopause (DT, 1.5-PVU surface) potential </a:t>
                </a:r>
                <a:r>
                  <a:rPr lang="en-US" sz="1350" dirty="0" smtClean="0">
                    <a:latin typeface="Arial"/>
                    <a:cs typeface="Arial"/>
                  </a:rPr>
                  <a:t/>
                </a:r>
                <a:br>
                  <a:rPr lang="en-US" sz="1350" dirty="0" smtClean="0">
                    <a:latin typeface="Arial"/>
                    <a:cs typeface="Arial"/>
                  </a:rPr>
                </a:br>
                <a:r>
                  <a:rPr lang="en-US" sz="1350" dirty="0" smtClean="0">
                    <a:latin typeface="Arial"/>
                    <a:cs typeface="Arial"/>
                  </a:rPr>
                  <a:t>temperature </a:t>
                </a:r>
                <a:r>
                  <a:rPr lang="en-US" sz="1350" dirty="0">
                    <a:latin typeface="Arial"/>
                    <a:cs typeface="Arial"/>
                  </a:rPr>
                  <a:t>(shaded, K) and wind (barbs, </a:t>
                </a:r>
                <a:r>
                  <a:rPr lang="en-US" sz="1350" dirty="0" err="1">
                    <a:latin typeface="Arial"/>
                    <a:cs typeface="Arial"/>
                  </a:rPr>
                  <a:t>kts</a:t>
                </a:r>
                <a:r>
                  <a:rPr lang="en-US" sz="1350" dirty="0">
                    <a:latin typeface="Arial"/>
                    <a:cs typeface="Arial"/>
                  </a:rPr>
                  <a:t>), </a:t>
                </a:r>
                <a:r>
                  <a:rPr lang="en-US" sz="1350" dirty="0" smtClean="0">
                    <a:latin typeface="Arial"/>
                    <a:cs typeface="Arial"/>
                  </a:rPr>
                  <a:t/>
                </a:r>
                <a:br>
                  <a:rPr lang="en-US" sz="1350" dirty="0" smtClean="0">
                    <a:latin typeface="Arial"/>
                    <a:cs typeface="Arial"/>
                  </a:rPr>
                </a:br>
                <a:r>
                  <a:rPr lang="en-US" sz="1350" dirty="0" smtClean="0">
                    <a:latin typeface="Arial"/>
                    <a:cs typeface="Arial"/>
                  </a:rPr>
                  <a:t>925</a:t>
                </a:r>
                <a:r>
                  <a:rPr lang="en-US" sz="1350" dirty="0">
                    <a:latin typeface="Arial"/>
                    <a:cs typeface="Arial"/>
                  </a:rPr>
                  <a:t>–850-hPa layer-averaged cyclonic relative vorticity </a:t>
                </a:r>
                <a:r>
                  <a:rPr lang="en-US" sz="1350" dirty="0" smtClean="0">
                    <a:latin typeface="Arial"/>
                    <a:cs typeface="Arial"/>
                  </a:rPr>
                  <a:t/>
                </a:r>
                <a:br>
                  <a:rPr lang="en-US" sz="1350" dirty="0" smtClean="0">
                    <a:latin typeface="Arial"/>
                    <a:cs typeface="Arial"/>
                  </a:rPr>
                </a:br>
                <a:r>
                  <a:rPr lang="en-US" sz="1350" dirty="0" smtClean="0">
                    <a:latin typeface="Arial"/>
                    <a:cs typeface="Arial"/>
                  </a:rPr>
                  <a:t>(black contours every </a:t>
                </a:r>
                <a:r>
                  <a:rPr lang="en-US" sz="1350" dirty="0">
                    <a:latin typeface="Arial"/>
                    <a:cs typeface="Arial"/>
                  </a:rPr>
                  <a:t>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a:t>
                </a:r>
              </a:p>
            </p:txBody>
          </p:sp>
          <p:sp>
            <p:nvSpPr>
              <p:cNvPr id="34" name="Rectangle 33"/>
              <p:cNvSpPr/>
              <p:nvPr/>
            </p:nvSpPr>
            <p:spPr>
              <a:xfrm>
                <a:off x="0" y="206553"/>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0" y="180180"/>
                <a:ext cx="5409008" cy="400110"/>
              </a:xfrm>
              <a:prstGeom prst="rect">
                <a:avLst/>
              </a:prstGeom>
              <a:noFill/>
              <a:ln w="19050" cmpd="sng">
                <a:noFill/>
              </a:ln>
            </p:spPr>
            <p:txBody>
              <a:bodyPr wrap="square" rtlCol="0">
                <a:spAutoFit/>
              </a:bodyPr>
              <a:lstStyle/>
              <a:p>
                <a:r>
                  <a:rPr lang="en-US" sz="2000" dirty="0" smtClean="0">
                    <a:latin typeface="Arial"/>
                    <a:cs typeface="Arial"/>
                  </a:rPr>
                  <a:t>0000 UTC 27 October 2012</a:t>
                </a:r>
                <a:endParaRPr lang="en-US" sz="2000" dirty="0">
                  <a:latin typeface="Arial"/>
                  <a:cs typeface="Arial"/>
                </a:endParaRPr>
              </a:p>
            </p:txBody>
          </p:sp>
        </p:grpSp>
        <p:grpSp>
          <p:nvGrpSpPr>
            <p:cNvPr id="17" name="Group 16"/>
            <p:cNvGrpSpPr/>
            <p:nvPr/>
          </p:nvGrpSpPr>
          <p:grpSpPr>
            <a:xfrm>
              <a:off x="7416506" y="183986"/>
              <a:ext cx="1737572" cy="369332"/>
              <a:chOff x="7416506" y="183986"/>
              <a:chExt cx="1737572" cy="369332"/>
            </a:xfrm>
          </p:grpSpPr>
          <p:sp>
            <p:nvSpPr>
              <p:cNvPr id="19" name="Rectangle 18"/>
              <p:cNvSpPr/>
              <p:nvPr/>
            </p:nvSpPr>
            <p:spPr>
              <a:xfrm>
                <a:off x="7416506" y="201458"/>
                <a:ext cx="1737572"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416506" y="183986"/>
                <a:ext cx="1687188" cy="369332"/>
              </a:xfrm>
              <a:prstGeom prst="rect">
                <a:avLst/>
              </a:prstGeom>
              <a:noFill/>
              <a:ln w="19050" cmpd="sng">
                <a:noFill/>
              </a:ln>
            </p:spPr>
            <p:txBody>
              <a:bodyPr wrap="square" rtlCol="0">
                <a:spAutoFit/>
              </a:bodyPr>
              <a:lstStyle/>
              <a:p>
                <a:r>
                  <a:rPr lang="en-US" dirty="0" smtClean="0">
                    <a:latin typeface="Arial"/>
                    <a:cs typeface="Arial"/>
                  </a:rPr>
                  <a:t>10.0 </a:t>
                </a:r>
                <a:r>
                  <a:rPr lang="en-US" dirty="0">
                    <a:latin typeface="Arial"/>
                    <a:cs typeface="Arial"/>
                  </a:rPr>
                  <a:t>m s</a:t>
                </a:r>
                <a:r>
                  <a:rPr lang="en-US" baseline="30000" dirty="0">
                    <a:latin typeface="Arial"/>
                    <a:cs typeface="Arial"/>
                  </a:rPr>
                  <a:t>−1</a:t>
                </a:r>
                <a:r>
                  <a:rPr lang="en-US" dirty="0" smtClean="0">
                    <a:latin typeface="Arial"/>
                    <a:cs typeface="Arial"/>
                  </a:rPr>
                  <a:t> </a:t>
                </a:r>
                <a:endParaRPr lang="en-US" dirty="0">
                  <a:latin typeface="Arial"/>
                  <a:cs typeface="Arial"/>
                </a:endParaRP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17793" t="93125" r="77751" b="2767"/>
              <a:stretch/>
            </p:blipFill>
            <p:spPr>
              <a:xfrm>
                <a:off x="8654537" y="247763"/>
                <a:ext cx="379264" cy="270199"/>
              </a:xfrm>
              <a:prstGeom prst="rect">
                <a:avLst/>
              </a:prstGeom>
            </p:spPr>
          </p:pic>
        </p:grpSp>
        <p:sp>
          <p:nvSpPr>
            <p:cNvPr id="24" name="TextBox 23"/>
            <p:cNvSpPr txBox="1"/>
            <p:nvPr/>
          </p:nvSpPr>
          <p:spPr>
            <a:xfrm>
              <a:off x="4401325" y="5900532"/>
              <a:ext cx="4855236" cy="923330"/>
            </a:xfrm>
            <a:prstGeom prst="rect">
              <a:avLst/>
            </a:prstGeom>
            <a:noFill/>
            <a:ln w="19050" cmpd="sng">
              <a:noFill/>
            </a:ln>
          </p:spPr>
          <p:txBody>
            <a:bodyPr wrap="square" rtlCol="0">
              <a:spAutoFit/>
            </a:bodyPr>
            <a:lstStyle/>
            <a:p>
              <a:pPr algn="ctr"/>
              <a:r>
                <a:rPr lang="en-US" sz="1350" dirty="0">
                  <a:latin typeface="Arial"/>
                  <a:cs typeface="Arial"/>
                </a:rPr>
                <a:t>250-hPa wind speed (shaded, m s</a:t>
              </a:r>
              <a:r>
                <a:rPr lang="en-US" sz="1350" baseline="30000" dirty="0">
                  <a:latin typeface="Arial"/>
                  <a:cs typeface="Arial"/>
                </a:rPr>
                <a:t>−1</a:t>
              </a:r>
              <a:r>
                <a:rPr lang="en-US" sz="1350" dirty="0">
                  <a:latin typeface="Arial"/>
                  <a:cs typeface="Arial"/>
                </a:rPr>
                <a:t>), 300–200-hPa </a:t>
              </a:r>
              <a:r>
                <a:rPr lang="en-US" sz="1350" dirty="0" smtClean="0">
                  <a:latin typeface="Arial"/>
                  <a:cs typeface="Arial"/>
                </a:rPr>
                <a:t>layer-averaged PV </a:t>
              </a:r>
              <a:r>
                <a:rPr lang="en-US" sz="1350" dirty="0">
                  <a:latin typeface="Arial"/>
                  <a:cs typeface="Arial"/>
                </a:rPr>
                <a:t>(gray </a:t>
              </a:r>
              <a:r>
                <a:rPr lang="en-US" sz="1350" dirty="0" smtClean="0">
                  <a:latin typeface="Arial"/>
                  <a:cs typeface="Arial"/>
                </a:rPr>
                <a:t>contours, PVU</a:t>
              </a:r>
              <a:r>
                <a:rPr lang="en-US" sz="1350" dirty="0">
                  <a:latin typeface="Arial"/>
                  <a:cs typeface="Arial"/>
                </a:rPr>
                <a:t>), </a:t>
              </a:r>
              <a:r>
                <a:rPr lang="en-US" sz="1350" dirty="0" smtClean="0">
                  <a:latin typeface="Arial"/>
                  <a:cs typeface="Arial"/>
                </a:rPr>
                <a:t>PW (gray </a:t>
              </a:r>
              <a:r>
                <a:rPr lang="en-US" sz="1350" dirty="0">
                  <a:latin typeface="Arial"/>
                  <a:cs typeface="Arial"/>
                </a:rPr>
                <a:t>scale, mm), </a:t>
              </a:r>
              <a:r>
                <a:rPr lang="en-US" sz="1350" dirty="0" smtClean="0">
                  <a:latin typeface="Arial"/>
                  <a:cs typeface="Arial"/>
                </a:rPr>
                <a:t/>
              </a:r>
              <a:br>
                <a:rPr lang="en-US" sz="1350" dirty="0" smtClean="0">
                  <a:latin typeface="Arial"/>
                  <a:cs typeface="Arial"/>
                </a:rPr>
              </a:br>
              <a:r>
                <a:rPr lang="en-US" sz="1350" dirty="0" smtClean="0">
                  <a:latin typeface="Arial"/>
                  <a:cs typeface="Arial"/>
                </a:rPr>
                <a:t>600</a:t>
              </a:r>
              <a:r>
                <a:rPr lang="en-US" sz="1350" dirty="0">
                  <a:latin typeface="Arial"/>
                  <a:cs typeface="Arial"/>
                </a:rPr>
                <a:t>–400-hPa layer-averaged ascent (red </a:t>
              </a:r>
              <a:r>
                <a:rPr lang="en-US" sz="1350" dirty="0" smtClean="0">
                  <a:latin typeface="Arial"/>
                  <a:cs typeface="Arial"/>
                </a:rPr>
                <a:t>contours every </a:t>
              </a:r>
              <a:br>
                <a:rPr lang="en-US" sz="1350" dirty="0" smtClean="0">
                  <a:latin typeface="Arial"/>
                  <a:cs typeface="Arial"/>
                </a:rPr>
              </a:br>
              <a:r>
                <a:rPr lang="en-US" sz="1350" dirty="0" smtClean="0">
                  <a:latin typeface="Arial"/>
                  <a:cs typeface="Arial"/>
                </a:rPr>
                <a:t>5.0 × 10</a:t>
              </a:r>
              <a:r>
                <a:rPr lang="en-US" sz="1350" baseline="30000" dirty="0">
                  <a:latin typeface="Arial"/>
                  <a:cs typeface="Arial"/>
                </a:rPr>
                <a:t>−3</a:t>
              </a:r>
              <a:r>
                <a:rPr lang="en-US" sz="1350" dirty="0">
                  <a:latin typeface="Arial"/>
                  <a:cs typeface="Arial"/>
                </a:rPr>
                <a:t> </a:t>
              </a:r>
              <a:r>
                <a:rPr lang="en-US" sz="1350" dirty="0" smtClean="0">
                  <a:latin typeface="Arial"/>
                  <a:cs typeface="Arial"/>
                </a:rPr>
                <a:t>hPa </a:t>
              </a:r>
              <a:r>
                <a:rPr lang="en-US" sz="1350" dirty="0">
                  <a:latin typeface="Arial"/>
                  <a:cs typeface="Arial"/>
                </a:rPr>
                <a:t>s</a:t>
              </a:r>
              <a:r>
                <a:rPr lang="en-US" sz="1350" baseline="30000" dirty="0">
                  <a:latin typeface="Arial"/>
                  <a:cs typeface="Arial"/>
                </a:rPr>
                <a:t>−</a:t>
              </a:r>
              <a:r>
                <a:rPr lang="en-US" sz="1350" baseline="30000" dirty="0" smtClean="0">
                  <a:latin typeface="Arial"/>
                  <a:cs typeface="Arial"/>
                </a:rPr>
                <a:t>1</a:t>
              </a:r>
              <a:r>
                <a:rPr lang="en-US" sz="1350" dirty="0" smtClean="0">
                  <a:latin typeface="Arial"/>
                  <a:cs typeface="Arial"/>
                </a:rPr>
                <a:t>), 250-hPa irrotational </a:t>
              </a:r>
              <a:r>
                <a:rPr lang="en-US" sz="1350" dirty="0">
                  <a:latin typeface="Arial"/>
                  <a:cs typeface="Arial"/>
                </a:rPr>
                <a:t>wind (</a:t>
              </a:r>
              <a:r>
                <a:rPr lang="en-US" sz="1350" dirty="0" smtClean="0">
                  <a:latin typeface="Arial"/>
                  <a:cs typeface="Arial"/>
                </a:rPr>
                <a:t>vectors, m </a:t>
              </a:r>
              <a:r>
                <a:rPr lang="en-US" sz="1350" dirty="0">
                  <a:latin typeface="Arial"/>
                  <a:cs typeface="Arial"/>
                </a:rPr>
                <a:t>s</a:t>
              </a:r>
              <a:r>
                <a:rPr lang="en-US" sz="1350" baseline="30000" dirty="0">
                  <a:latin typeface="Arial"/>
                  <a:cs typeface="Arial"/>
                </a:rPr>
                <a:t>−1</a:t>
              </a:r>
              <a:r>
                <a:rPr lang="en-US" sz="1350" dirty="0">
                  <a:latin typeface="Arial"/>
                  <a:cs typeface="Arial"/>
                </a:rPr>
                <a:t>) </a:t>
              </a:r>
            </a:p>
          </p:txBody>
        </p:sp>
      </p:grpSp>
    </p:spTree>
    <p:extLst>
      <p:ext uri="{BB962C8B-B14F-4D97-AF65-F5344CB8AC3E}">
        <p14:creationId xmlns:p14="http://schemas.microsoft.com/office/powerpoint/2010/main" val="24054519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007" y="0"/>
            <a:ext cx="9381568" cy="6847144"/>
            <a:chOff x="-125007" y="0"/>
            <a:chExt cx="9381568" cy="6847144"/>
          </a:xfrm>
        </p:grpSpPr>
        <p:grpSp>
          <p:nvGrpSpPr>
            <p:cNvPr id="3" name="Group 2"/>
            <p:cNvGrpSpPr/>
            <p:nvPr/>
          </p:nvGrpSpPr>
          <p:grpSpPr>
            <a:xfrm>
              <a:off x="-1" y="0"/>
              <a:ext cx="9144001" cy="5621008"/>
              <a:chOff x="-1" y="0"/>
              <a:chExt cx="9144001" cy="5794854"/>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6219" r="20064" b="11893"/>
              <a:stretch/>
            </p:blipFill>
            <p:spPr>
              <a:xfrm>
                <a:off x="-1" y="0"/>
                <a:ext cx="4571999" cy="5794854"/>
              </a:xfrm>
              <a:prstGeom prst="rect">
                <a:avLst/>
              </a:prstGeom>
            </p:spPr>
          </p:pic>
        </p:grpSp>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25007" y="0"/>
              <a:ext cx="9269007" cy="6814631"/>
              <a:chOff x="-125007" y="0"/>
              <a:chExt cx="9269007" cy="6814631"/>
            </a:xfrm>
          </p:grpSpPr>
          <p:cxnSp>
            <p:nvCxnSpPr>
              <p:cNvPr id="23" name="Straight Connector 22"/>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11759" y="5686363"/>
                <a:ext cx="4389566" cy="223837"/>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686363"/>
                <a:ext cx="4388146" cy="223838"/>
              </a:xfrm>
              <a:prstGeom prst="rect">
                <a:avLst/>
              </a:prstGeom>
            </p:spPr>
          </p:pic>
          <p:sp>
            <p:nvSpPr>
              <p:cNvPr id="32" name="TextBox 31"/>
              <p:cNvSpPr txBox="1"/>
              <p:nvPr/>
            </p:nvSpPr>
            <p:spPr>
              <a:xfrm>
                <a:off x="-125007" y="5891301"/>
                <a:ext cx="4806264" cy="923330"/>
              </a:xfrm>
              <a:prstGeom prst="rect">
                <a:avLst/>
              </a:prstGeom>
              <a:noFill/>
              <a:ln w="19050" cmpd="sng">
                <a:noFill/>
              </a:ln>
            </p:spPr>
            <p:txBody>
              <a:bodyPr wrap="square" rtlCol="0">
                <a:spAutoFit/>
              </a:bodyPr>
              <a:lstStyle/>
              <a:p>
                <a:pPr algn="ctr"/>
                <a:r>
                  <a:rPr lang="en-US" sz="1350" dirty="0">
                    <a:latin typeface="Arial"/>
                    <a:cs typeface="Arial"/>
                  </a:rPr>
                  <a:t>Dynamic tropopause (DT, 1.5-PVU surface) potential </a:t>
                </a:r>
                <a:r>
                  <a:rPr lang="en-US" sz="1350" dirty="0" smtClean="0">
                    <a:latin typeface="Arial"/>
                    <a:cs typeface="Arial"/>
                  </a:rPr>
                  <a:t/>
                </a:r>
                <a:br>
                  <a:rPr lang="en-US" sz="1350" dirty="0" smtClean="0">
                    <a:latin typeface="Arial"/>
                    <a:cs typeface="Arial"/>
                  </a:rPr>
                </a:br>
                <a:r>
                  <a:rPr lang="en-US" sz="1350" dirty="0" smtClean="0">
                    <a:latin typeface="Arial"/>
                    <a:cs typeface="Arial"/>
                  </a:rPr>
                  <a:t>temperature </a:t>
                </a:r>
                <a:r>
                  <a:rPr lang="en-US" sz="1350" dirty="0">
                    <a:latin typeface="Arial"/>
                    <a:cs typeface="Arial"/>
                  </a:rPr>
                  <a:t>(shaded, K) and wind (barbs, </a:t>
                </a:r>
                <a:r>
                  <a:rPr lang="en-US" sz="1350" dirty="0" err="1">
                    <a:latin typeface="Arial"/>
                    <a:cs typeface="Arial"/>
                  </a:rPr>
                  <a:t>kts</a:t>
                </a:r>
                <a:r>
                  <a:rPr lang="en-US" sz="1350" dirty="0">
                    <a:latin typeface="Arial"/>
                    <a:cs typeface="Arial"/>
                  </a:rPr>
                  <a:t>), </a:t>
                </a:r>
                <a:r>
                  <a:rPr lang="en-US" sz="1350" dirty="0" smtClean="0">
                    <a:latin typeface="Arial"/>
                    <a:cs typeface="Arial"/>
                  </a:rPr>
                  <a:t/>
                </a:r>
                <a:br>
                  <a:rPr lang="en-US" sz="1350" dirty="0" smtClean="0">
                    <a:latin typeface="Arial"/>
                    <a:cs typeface="Arial"/>
                  </a:rPr>
                </a:br>
                <a:r>
                  <a:rPr lang="en-US" sz="1350" dirty="0" smtClean="0">
                    <a:latin typeface="Arial"/>
                    <a:cs typeface="Arial"/>
                  </a:rPr>
                  <a:t>925</a:t>
                </a:r>
                <a:r>
                  <a:rPr lang="en-US" sz="1350" dirty="0">
                    <a:latin typeface="Arial"/>
                    <a:cs typeface="Arial"/>
                  </a:rPr>
                  <a:t>–850-hPa layer-averaged cyclonic relative vorticity </a:t>
                </a:r>
                <a:r>
                  <a:rPr lang="en-US" sz="1350" dirty="0" smtClean="0">
                    <a:latin typeface="Arial"/>
                    <a:cs typeface="Arial"/>
                  </a:rPr>
                  <a:t/>
                </a:r>
                <a:br>
                  <a:rPr lang="en-US" sz="1350" dirty="0" smtClean="0">
                    <a:latin typeface="Arial"/>
                    <a:cs typeface="Arial"/>
                  </a:rPr>
                </a:br>
                <a:r>
                  <a:rPr lang="en-US" sz="1350" dirty="0" smtClean="0">
                    <a:latin typeface="Arial"/>
                    <a:cs typeface="Arial"/>
                  </a:rPr>
                  <a:t>(black contours every </a:t>
                </a:r>
                <a:r>
                  <a:rPr lang="en-US" sz="1350" dirty="0">
                    <a:latin typeface="Arial"/>
                    <a:cs typeface="Arial"/>
                  </a:rPr>
                  <a:t>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a:t>
                </a:r>
              </a:p>
            </p:txBody>
          </p:sp>
          <p:sp>
            <p:nvSpPr>
              <p:cNvPr id="34" name="Rectangle 33"/>
              <p:cNvSpPr/>
              <p:nvPr/>
            </p:nvSpPr>
            <p:spPr>
              <a:xfrm>
                <a:off x="0" y="206553"/>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0" y="180180"/>
                <a:ext cx="5409008" cy="400110"/>
              </a:xfrm>
              <a:prstGeom prst="rect">
                <a:avLst/>
              </a:prstGeom>
              <a:noFill/>
              <a:ln w="19050" cmpd="sng">
                <a:noFill/>
              </a:ln>
            </p:spPr>
            <p:txBody>
              <a:bodyPr wrap="square" rtlCol="0">
                <a:spAutoFit/>
              </a:bodyPr>
              <a:lstStyle/>
              <a:p>
                <a:r>
                  <a:rPr lang="en-US" sz="2000" dirty="0" smtClean="0">
                    <a:latin typeface="Arial"/>
                    <a:cs typeface="Arial"/>
                  </a:rPr>
                  <a:t>0000 UTC 28 October 2012</a:t>
                </a:r>
                <a:endParaRPr lang="en-US" sz="2000" dirty="0">
                  <a:latin typeface="Arial"/>
                  <a:cs typeface="Arial"/>
                </a:endParaRPr>
              </a:p>
            </p:txBody>
          </p:sp>
        </p:grpSp>
        <p:grpSp>
          <p:nvGrpSpPr>
            <p:cNvPr id="18" name="Group 17"/>
            <p:cNvGrpSpPr/>
            <p:nvPr/>
          </p:nvGrpSpPr>
          <p:grpSpPr>
            <a:xfrm>
              <a:off x="7416506" y="183986"/>
              <a:ext cx="1737572" cy="369332"/>
              <a:chOff x="7416506" y="183986"/>
              <a:chExt cx="1737572" cy="369332"/>
            </a:xfrm>
          </p:grpSpPr>
          <p:sp>
            <p:nvSpPr>
              <p:cNvPr id="19" name="Rectangle 18"/>
              <p:cNvSpPr/>
              <p:nvPr/>
            </p:nvSpPr>
            <p:spPr>
              <a:xfrm>
                <a:off x="7416506" y="201458"/>
                <a:ext cx="1737572"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416506" y="183986"/>
                <a:ext cx="1687188" cy="369332"/>
              </a:xfrm>
              <a:prstGeom prst="rect">
                <a:avLst/>
              </a:prstGeom>
              <a:noFill/>
              <a:ln w="19050" cmpd="sng">
                <a:noFill/>
              </a:ln>
            </p:spPr>
            <p:txBody>
              <a:bodyPr wrap="square" rtlCol="0">
                <a:spAutoFit/>
              </a:bodyPr>
              <a:lstStyle/>
              <a:p>
                <a:r>
                  <a:rPr lang="en-US" dirty="0" smtClean="0">
                    <a:latin typeface="Arial"/>
                    <a:cs typeface="Arial"/>
                  </a:rPr>
                  <a:t>10.0 </a:t>
                </a:r>
                <a:r>
                  <a:rPr lang="en-US" dirty="0">
                    <a:latin typeface="Arial"/>
                    <a:cs typeface="Arial"/>
                  </a:rPr>
                  <a:t>m s</a:t>
                </a:r>
                <a:r>
                  <a:rPr lang="en-US" baseline="30000" dirty="0">
                    <a:latin typeface="Arial"/>
                    <a:cs typeface="Arial"/>
                  </a:rPr>
                  <a:t>−1</a:t>
                </a:r>
                <a:r>
                  <a:rPr lang="en-US" dirty="0" smtClean="0">
                    <a:latin typeface="Arial"/>
                    <a:cs typeface="Arial"/>
                  </a:rPr>
                  <a:t> </a:t>
                </a:r>
                <a:endParaRPr lang="en-US" dirty="0">
                  <a:latin typeface="Arial"/>
                  <a:cs typeface="Arial"/>
                </a:endParaRP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17793" t="93125" r="77751" b="2767"/>
              <a:stretch/>
            </p:blipFill>
            <p:spPr>
              <a:xfrm>
                <a:off x="8654537" y="247763"/>
                <a:ext cx="379264" cy="270199"/>
              </a:xfrm>
              <a:prstGeom prst="rect">
                <a:avLst/>
              </a:prstGeom>
            </p:spPr>
          </p:pic>
        </p:grpSp>
        <p:sp>
          <p:nvSpPr>
            <p:cNvPr id="24" name="TextBox 23"/>
            <p:cNvSpPr txBox="1"/>
            <p:nvPr/>
          </p:nvSpPr>
          <p:spPr>
            <a:xfrm>
              <a:off x="4401325" y="5900532"/>
              <a:ext cx="4855236" cy="923330"/>
            </a:xfrm>
            <a:prstGeom prst="rect">
              <a:avLst/>
            </a:prstGeom>
            <a:noFill/>
            <a:ln w="19050" cmpd="sng">
              <a:noFill/>
            </a:ln>
          </p:spPr>
          <p:txBody>
            <a:bodyPr wrap="square" rtlCol="0">
              <a:spAutoFit/>
            </a:bodyPr>
            <a:lstStyle/>
            <a:p>
              <a:pPr algn="ctr"/>
              <a:r>
                <a:rPr lang="en-US" sz="1350" dirty="0">
                  <a:latin typeface="Arial"/>
                  <a:cs typeface="Arial"/>
                </a:rPr>
                <a:t>250-hPa wind speed (shaded, m s</a:t>
              </a:r>
              <a:r>
                <a:rPr lang="en-US" sz="1350" baseline="30000" dirty="0">
                  <a:latin typeface="Arial"/>
                  <a:cs typeface="Arial"/>
                </a:rPr>
                <a:t>−1</a:t>
              </a:r>
              <a:r>
                <a:rPr lang="en-US" sz="1350" dirty="0">
                  <a:latin typeface="Arial"/>
                  <a:cs typeface="Arial"/>
                </a:rPr>
                <a:t>), 300–200-hPa </a:t>
              </a:r>
              <a:r>
                <a:rPr lang="en-US" sz="1350" dirty="0" smtClean="0">
                  <a:latin typeface="Arial"/>
                  <a:cs typeface="Arial"/>
                </a:rPr>
                <a:t>layer-averaged PV </a:t>
              </a:r>
              <a:r>
                <a:rPr lang="en-US" sz="1350" dirty="0">
                  <a:latin typeface="Arial"/>
                  <a:cs typeface="Arial"/>
                </a:rPr>
                <a:t>(gray </a:t>
              </a:r>
              <a:r>
                <a:rPr lang="en-US" sz="1350" dirty="0" smtClean="0">
                  <a:latin typeface="Arial"/>
                  <a:cs typeface="Arial"/>
                </a:rPr>
                <a:t>contours, PVU</a:t>
              </a:r>
              <a:r>
                <a:rPr lang="en-US" sz="1350" dirty="0">
                  <a:latin typeface="Arial"/>
                  <a:cs typeface="Arial"/>
                </a:rPr>
                <a:t>), </a:t>
              </a:r>
              <a:r>
                <a:rPr lang="en-US" sz="1350" dirty="0" smtClean="0">
                  <a:latin typeface="Arial"/>
                  <a:cs typeface="Arial"/>
                </a:rPr>
                <a:t>PW (gray </a:t>
              </a:r>
              <a:r>
                <a:rPr lang="en-US" sz="1350" dirty="0">
                  <a:latin typeface="Arial"/>
                  <a:cs typeface="Arial"/>
                </a:rPr>
                <a:t>scale, mm), </a:t>
              </a:r>
              <a:r>
                <a:rPr lang="en-US" sz="1350" dirty="0" smtClean="0">
                  <a:latin typeface="Arial"/>
                  <a:cs typeface="Arial"/>
                </a:rPr>
                <a:t/>
              </a:r>
              <a:br>
                <a:rPr lang="en-US" sz="1350" dirty="0" smtClean="0">
                  <a:latin typeface="Arial"/>
                  <a:cs typeface="Arial"/>
                </a:rPr>
              </a:br>
              <a:r>
                <a:rPr lang="en-US" sz="1350" dirty="0" smtClean="0">
                  <a:latin typeface="Arial"/>
                  <a:cs typeface="Arial"/>
                </a:rPr>
                <a:t>600</a:t>
              </a:r>
              <a:r>
                <a:rPr lang="en-US" sz="1350" dirty="0">
                  <a:latin typeface="Arial"/>
                  <a:cs typeface="Arial"/>
                </a:rPr>
                <a:t>–400-hPa layer-averaged ascent (red </a:t>
              </a:r>
              <a:r>
                <a:rPr lang="en-US" sz="1350" dirty="0" smtClean="0">
                  <a:latin typeface="Arial"/>
                  <a:cs typeface="Arial"/>
                </a:rPr>
                <a:t>contours every </a:t>
              </a:r>
              <a:br>
                <a:rPr lang="en-US" sz="1350" dirty="0" smtClean="0">
                  <a:latin typeface="Arial"/>
                  <a:cs typeface="Arial"/>
                </a:rPr>
              </a:br>
              <a:r>
                <a:rPr lang="en-US" sz="1350" dirty="0" smtClean="0">
                  <a:latin typeface="Arial"/>
                  <a:cs typeface="Arial"/>
                </a:rPr>
                <a:t>5.0 × 10</a:t>
              </a:r>
              <a:r>
                <a:rPr lang="en-US" sz="1350" baseline="30000" dirty="0">
                  <a:latin typeface="Arial"/>
                  <a:cs typeface="Arial"/>
                </a:rPr>
                <a:t>−3</a:t>
              </a:r>
              <a:r>
                <a:rPr lang="en-US" sz="1350" dirty="0">
                  <a:latin typeface="Arial"/>
                  <a:cs typeface="Arial"/>
                </a:rPr>
                <a:t> </a:t>
              </a:r>
              <a:r>
                <a:rPr lang="en-US" sz="1350" dirty="0" smtClean="0">
                  <a:latin typeface="Arial"/>
                  <a:cs typeface="Arial"/>
                </a:rPr>
                <a:t>hPa </a:t>
              </a:r>
              <a:r>
                <a:rPr lang="en-US" sz="1350" dirty="0">
                  <a:latin typeface="Arial"/>
                  <a:cs typeface="Arial"/>
                </a:rPr>
                <a:t>s</a:t>
              </a:r>
              <a:r>
                <a:rPr lang="en-US" sz="1350" baseline="30000" dirty="0">
                  <a:latin typeface="Arial"/>
                  <a:cs typeface="Arial"/>
                </a:rPr>
                <a:t>−</a:t>
              </a:r>
              <a:r>
                <a:rPr lang="en-US" sz="1350" baseline="30000" dirty="0" smtClean="0">
                  <a:latin typeface="Arial"/>
                  <a:cs typeface="Arial"/>
                </a:rPr>
                <a:t>1</a:t>
              </a:r>
              <a:r>
                <a:rPr lang="en-US" sz="1350" dirty="0" smtClean="0">
                  <a:latin typeface="Arial"/>
                  <a:cs typeface="Arial"/>
                </a:rPr>
                <a:t>), 250-hPa irrotational </a:t>
              </a:r>
              <a:r>
                <a:rPr lang="en-US" sz="1350" dirty="0">
                  <a:latin typeface="Arial"/>
                  <a:cs typeface="Arial"/>
                </a:rPr>
                <a:t>wind (</a:t>
              </a:r>
              <a:r>
                <a:rPr lang="en-US" sz="1350" dirty="0" smtClean="0">
                  <a:latin typeface="Arial"/>
                  <a:cs typeface="Arial"/>
                </a:rPr>
                <a:t>vectors, m </a:t>
              </a:r>
              <a:r>
                <a:rPr lang="en-US" sz="1350" dirty="0">
                  <a:latin typeface="Arial"/>
                  <a:cs typeface="Arial"/>
                </a:rPr>
                <a:t>s</a:t>
              </a:r>
              <a:r>
                <a:rPr lang="en-US" sz="1350" baseline="30000" dirty="0">
                  <a:latin typeface="Arial"/>
                  <a:cs typeface="Arial"/>
                </a:rPr>
                <a:t>−1</a:t>
              </a:r>
              <a:r>
                <a:rPr lang="en-US" sz="1350" dirty="0">
                  <a:latin typeface="Arial"/>
                  <a:cs typeface="Arial"/>
                </a:rPr>
                <a:t>) </a:t>
              </a:r>
            </a:p>
          </p:txBody>
        </p:sp>
      </p:grpSp>
    </p:spTree>
    <p:extLst>
      <p:ext uri="{BB962C8B-B14F-4D97-AF65-F5344CB8AC3E}">
        <p14:creationId xmlns:p14="http://schemas.microsoft.com/office/powerpoint/2010/main" val="12132364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814848"/>
            <a:ext cx="8229600" cy="1143000"/>
          </a:xfrm>
        </p:spPr>
        <p:txBody>
          <a:bodyPr>
            <a:normAutofit fontScale="90000"/>
          </a:bodyPr>
          <a:lstStyle/>
          <a:p>
            <a:r>
              <a:rPr lang="en-US" b="1" dirty="0" smtClean="0">
                <a:solidFill>
                  <a:srgbClr val="FF0000"/>
                </a:solidFill>
                <a:latin typeface="Arial"/>
                <a:cs typeface="Arial"/>
              </a:rPr>
              <a:t>Third Trough Interaction: </a:t>
            </a:r>
            <a:r>
              <a:rPr lang="en-US" b="1" dirty="0" smtClean="0">
                <a:solidFill>
                  <a:srgbClr val="FF0000"/>
                </a:solidFill>
                <a:latin typeface="Arial"/>
                <a:cs typeface="Arial"/>
              </a:rPr>
              <a:t/>
            </a:r>
            <a:br>
              <a:rPr lang="en-US" b="1" dirty="0" smtClean="0">
                <a:solidFill>
                  <a:srgbClr val="FF0000"/>
                </a:solidFill>
                <a:latin typeface="Arial"/>
                <a:cs typeface="Arial"/>
              </a:rPr>
            </a:br>
            <a:r>
              <a:rPr lang="en-US" b="1" dirty="0" smtClean="0">
                <a:solidFill>
                  <a:srgbClr val="FF0000"/>
                </a:solidFill>
                <a:latin typeface="Arial"/>
                <a:cs typeface="Arial"/>
              </a:rPr>
              <a:t>Second </a:t>
            </a:r>
            <a:r>
              <a:rPr lang="en-US" b="1" dirty="0" smtClean="0">
                <a:solidFill>
                  <a:srgbClr val="FF0000"/>
                </a:solidFill>
                <a:latin typeface="Arial"/>
                <a:cs typeface="Arial"/>
              </a:rPr>
              <a:t>Westward Turn and Landfall </a:t>
            </a:r>
            <a:endParaRPr lang="en-US" b="1" dirty="0">
              <a:solidFill>
                <a:srgbClr val="FF0000"/>
              </a:solidFill>
              <a:latin typeface="Arial"/>
              <a:cs typeface="Arial"/>
            </a:endParaRPr>
          </a:p>
        </p:txBody>
      </p:sp>
    </p:spTree>
    <p:extLst>
      <p:ext uri="{BB962C8B-B14F-4D97-AF65-F5344CB8AC3E}">
        <p14:creationId xmlns:p14="http://schemas.microsoft.com/office/powerpoint/2010/main" val="5184756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336" b="12262"/>
          <a:stretch/>
        </p:blipFill>
        <p:spPr>
          <a:xfrm>
            <a:off x="124334" y="355226"/>
            <a:ext cx="4469130" cy="2681925"/>
          </a:xfrm>
          <a:prstGeom prst="rect">
            <a:avLst/>
          </a:prstGeom>
        </p:spPr>
      </p:pic>
      <p:pic>
        <p:nvPicPr>
          <p:cNvPr id="3" name="Picture 2"/>
          <p:cNvPicPr>
            <a:picLocks noChangeAspect="1"/>
          </p:cNvPicPr>
          <p:nvPr/>
        </p:nvPicPr>
        <p:blipFill rotWithShape="1">
          <a:blip r:embed="rId3"/>
          <a:srcRect t="4336" b="7015"/>
          <a:stretch/>
        </p:blipFill>
        <p:spPr>
          <a:xfrm>
            <a:off x="124334" y="2974984"/>
            <a:ext cx="4469130" cy="2850655"/>
          </a:xfrm>
          <a:prstGeom prst="rect">
            <a:avLst/>
          </a:prstGeom>
        </p:spPr>
      </p:pic>
      <p:pic>
        <p:nvPicPr>
          <p:cNvPr id="4" name="Picture 3"/>
          <p:cNvPicPr>
            <a:picLocks noChangeAspect="1"/>
          </p:cNvPicPr>
          <p:nvPr/>
        </p:nvPicPr>
        <p:blipFill rotWithShape="1">
          <a:blip r:embed="rId4"/>
          <a:srcRect l="13283" t="95049" r="22677" b="-647"/>
          <a:stretch/>
        </p:blipFill>
        <p:spPr>
          <a:xfrm>
            <a:off x="644978" y="5898227"/>
            <a:ext cx="3303156" cy="207753"/>
          </a:xfrm>
          <a:prstGeom prst="rect">
            <a:avLst/>
          </a:prstGeom>
          <a:solidFill>
            <a:schemeClr val="bg1"/>
          </a:solidFill>
          <a:ln w="12700">
            <a:solidFill>
              <a:schemeClr val="tx1"/>
            </a:solidFill>
          </a:ln>
        </p:spPr>
      </p:pic>
      <p:pic>
        <p:nvPicPr>
          <p:cNvPr id="5" name="Picture 4"/>
          <p:cNvPicPr>
            <a:picLocks noChangeAspect="1"/>
          </p:cNvPicPr>
          <p:nvPr/>
        </p:nvPicPr>
        <p:blipFill rotWithShape="1">
          <a:blip r:embed="rId5"/>
          <a:srcRect l="4929" t="4727" b="11870"/>
          <a:stretch/>
        </p:blipFill>
        <p:spPr>
          <a:xfrm>
            <a:off x="4511498" y="372988"/>
            <a:ext cx="4339431" cy="2681925"/>
          </a:xfrm>
          <a:prstGeom prst="rect">
            <a:avLst/>
          </a:prstGeom>
        </p:spPr>
      </p:pic>
      <p:pic>
        <p:nvPicPr>
          <p:cNvPr id="6" name="Picture 5"/>
          <p:cNvPicPr>
            <a:picLocks noChangeAspect="1"/>
          </p:cNvPicPr>
          <p:nvPr/>
        </p:nvPicPr>
        <p:blipFill rotWithShape="1">
          <a:blip r:embed="rId6"/>
          <a:srcRect l="4929" t="4727" b="6899"/>
          <a:stretch/>
        </p:blipFill>
        <p:spPr>
          <a:xfrm>
            <a:off x="4511497" y="2983865"/>
            <a:ext cx="4339432" cy="2841774"/>
          </a:xfrm>
          <a:prstGeom prst="rect">
            <a:avLst/>
          </a:prstGeom>
        </p:spPr>
      </p:pic>
      <p:sp>
        <p:nvSpPr>
          <p:cNvPr id="7" name="TextBox 6"/>
          <p:cNvSpPr txBox="1"/>
          <p:nvPr/>
        </p:nvSpPr>
        <p:spPr>
          <a:xfrm>
            <a:off x="2730369" y="3059339"/>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310K Surface and IR 0000 UTC 30 Oct</a:t>
            </a:r>
            <a:endParaRPr lang="en-US" dirty="0"/>
          </a:p>
        </p:txBody>
      </p:sp>
      <p:sp>
        <p:nvSpPr>
          <p:cNvPr id="8" name="TextBox 7"/>
          <p:cNvSpPr txBox="1"/>
          <p:nvPr/>
        </p:nvSpPr>
        <p:spPr>
          <a:xfrm>
            <a:off x="2730369" y="444818"/>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310K Surface and IR 1200 UTC 29 Oct</a:t>
            </a:r>
            <a:endParaRPr lang="en-US" dirty="0"/>
          </a:p>
        </p:txBody>
      </p:sp>
      <p:pic>
        <p:nvPicPr>
          <p:cNvPr id="9" name="Picture 8"/>
          <p:cNvPicPr>
            <a:picLocks noChangeAspect="1"/>
          </p:cNvPicPr>
          <p:nvPr/>
        </p:nvPicPr>
        <p:blipFill rotWithShape="1">
          <a:blip r:embed="rId7"/>
          <a:srcRect l="43224" t="95260" r="6538"/>
          <a:stretch/>
        </p:blipFill>
        <p:spPr>
          <a:xfrm>
            <a:off x="4945374" y="5898227"/>
            <a:ext cx="3331854" cy="221438"/>
          </a:xfrm>
          <a:prstGeom prst="rect">
            <a:avLst/>
          </a:prstGeom>
          <a:solidFill>
            <a:schemeClr val="bg1"/>
          </a:solidFill>
          <a:ln w="12700">
            <a:solidFill>
              <a:schemeClr val="tx1"/>
            </a:solidFill>
          </a:ln>
        </p:spPr>
      </p:pic>
      <p:sp>
        <p:nvSpPr>
          <p:cNvPr id="10" name="Rectangle 9"/>
          <p:cNvSpPr/>
          <p:nvPr/>
        </p:nvSpPr>
        <p:spPr>
          <a:xfrm>
            <a:off x="-1" y="6243657"/>
            <a:ext cx="9086885" cy="369332"/>
          </a:xfrm>
          <a:prstGeom prst="rect">
            <a:avLst/>
          </a:prstGeom>
        </p:spPr>
        <p:txBody>
          <a:bodyPr wrap="square">
            <a:spAutoFit/>
          </a:bodyPr>
          <a:lstStyle/>
          <a:p>
            <a:pPr algn="ctr"/>
            <a:r>
              <a:rPr lang="en-US" b="1" dirty="0" smtClean="0">
                <a:solidFill>
                  <a:srgbClr val="FF0000"/>
                </a:solidFill>
              </a:rPr>
              <a:t>Potential vorticity (shaded, PVU), pressure (contours, </a:t>
            </a:r>
            <a:r>
              <a:rPr lang="en-US" b="1" dirty="0" err="1" smtClean="0">
                <a:solidFill>
                  <a:srgbClr val="FF0000"/>
                </a:solidFill>
              </a:rPr>
              <a:t>hPa</a:t>
            </a:r>
            <a:r>
              <a:rPr lang="en-US" b="1" dirty="0" smtClean="0">
                <a:solidFill>
                  <a:srgbClr val="FF0000"/>
                </a:solidFill>
              </a:rPr>
              <a:t>), winds (barbs, m s</a:t>
            </a:r>
            <a:r>
              <a:rPr lang="en-US" b="1" baseline="30000" dirty="0" smtClean="0">
                <a:solidFill>
                  <a:srgbClr val="FF0000"/>
                </a:solidFill>
              </a:rPr>
              <a:t>-1</a:t>
            </a:r>
            <a:r>
              <a:rPr lang="en-US" b="1" dirty="0" smtClean="0">
                <a:solidFill>
                  <a:srgbClr val="FF0000"/>
                </a:solidFill>
              </a:rPr>
              <a:t>)</a:t>
            </a:r>
            <a:endParaRPr lang="en-US" b="1" baseline="30000" dirty="0">
              <a:solidFill>
                <a:srgbClr val="FF0000"/>
              </a:solidFill>
            </a:endParaRPr>
          </a:p>
        </p:txBody>
      </p:sp>
    </p:spTree>
    <p:extLst>
      <p:ext uri="{BB962C8B-B14F-4D97-AF65-F5344CB8AC3E}">
        <p14:creationId xmlns:p14="http://schemas.microsoft.com/office/powerpoint/2010/main" val="8746413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060" b="11710"/>
          <a:stretch/>
        </p:blipFill>
        <p:spPr>
          <a:xfrm>
            <a:off x="124334" y="337465"/>
            <a:ext cx="4469130" cy="2708566"/>
          </a:xfrm>
          <a:prstGeom prst="rect">
            <a:avLst/>
          </a:prstGeom>
        </p:spPr>
      </p:pic>
      <p:pic>
        <p:nvPicPr>
          <p:cNvPr id="3" name="Picture 2"/>
          <p:cNvPicPr>
            <a:picLocks noChangeAspect="1"/>
          </p:cNvPicPr>
          <p:nvPr/>
        </p:nvPicPr>
        <p:blipFill rotWithShape="1">
          <a:blip r:embed="rId3"/>
          <a:srcRect t="4308" b="6766"/>
          <a:stretch/>
        </p:blipFill>
        <p:spPr>
          <a:xfrm>
            <a:off x="124334" y="2974986"/>
            <a:ext cx="4469130" cy="2859536"/>
          </a:xfrm>
          <a:prstGeom prst="rect">
            <a:avLst/>
          </a:prstGeom>
        </p:spPr>
      </p:pic>
      <p:pic>
        <p:nvPicPr>
          <p:cNvPr id="4" name="Picture 3"/>
          <p:cNvPicPr>
            <a:picLocks noChangeAspect="1"/>
          </p:cNvPicPr>
          <p:nvPr/>
        </p:nvPicPr>
        <p:blipFill rotWithShape="1">
          <a:blip r:embed="rId4"/>
          <a:srcRect l="4929" t="4727" b="11870"/>
          <a:stretch/>
        </p:blipFill>
        <p:spPr>
          <a:xfrm>
            <a:off x="4511498" y="372988"/>
            <a:ext cx="4339431" cy="2681925"/>
          </a:xfrm>
          <a:prstGeom prst="rect">
            <a:avLst/>
          </a:prstGeom>
        </p:spPr>
      </p:pic>
      <p:pic>
        <p:nvPicPr>
          <p:cNvPr id="5" name="Picture 4"/>
          <p:cNvPicPr>
            <a:picLocks noChangeAspect="1"/>
          </p:cNvPicPr>
          <p:nvPr/>
        </p:nvPicPr>
        <p:blipFill rotWithShape="1">
          <a:blip r:embed="rId5"/>
          <a:srcRect l="4929" t="4727" b="6899"/>
          <a:stretch/>
        </p:blipFill>
        <p:spPr>
          <a:xfrm>
            <a:off x="4511497" y="2983865"/>
            <a:ext cx="4339432" cy="2841774"/>
          </a:xfrm>
          <a:prstGeom prst="rect">
            <a:avLst/>
          </a:prstGeom>
        </p:spPr>
      </p:pic>
      <p:sp>
        <p:nvSpPr>
          <p:cNvPr id="6" name="TextBox 5"/>
          <p:cNvSpPr txBox="1"/>
          <p:nvPr/>
        </p:nvSpPr>
        <p:spPr>
          <a:xfrm>
            <a:off x="2730369" y="3059339"/>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350K Surface and IR 0000 UTC 30 Oct</a:t>
            </a:r>
            <a:endParaRPr lang="en-US" dirty="0"/>
          </a:p>
        </p:txBody>
      </p:sp>
      <p:sp>
        <p:nvSpPr>
          <p:cNvPr id="7" name="TextBox 6"/>
          <p:cNvSpPr txBox="1"/>
          <p:nvPr/>
        </p:nvSpPr>
        <p:spPr>
          <a:xfrm>
            <a:off x="2730369" y="444818"/>
            <a:ext cx="3672800"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350K Surface and IR 1200 UTC 29 Oct</a:t>
            </a:r>
            <a:endParaRPr lang="en-US" dirty="0"/>
          </a:p>
        </p:txBody>
      </p:sp>
      <p:pic>
        <p:nvPicPr>
          <p:cNvPr id="8" name="Picture 7"/>
          <p:cNvPicPr>
            <a:picLocks noChangeAspect="1"/>
          </p:cNvPicPr>
          <p:nvPr/>
        </p:nvPicPr>
        <p:blipFill rotWithShape="1">
          <a:blip r:embed="rId6"/>
          <a:srcRect l="13283" t="95049" r="22677" b="-647"/>
          <a:stretch/>
        </p:blipFill>
        <p:spPr>
          <a:xfrm>
            <a:off x="644978" y="5898227"/>
            <a:ext cx="3303156" cy="207753"/>
          </a:xfrm>
          <a:prstGeom prst="rect">
            <a:avLst/>
          </a:prstGeom>
          <a:solidFill>
            <a:schemeClr val="bg1"/>
          </a:solidFill>
          <a:ln w="12700">
            <a:solidFill>
              <a:schemeClr val="tx1"/>
            </a:solidFill>
          </a:ln>
        </p:spPr>
      </p:pic>
      <p:pic>
        <p:nvPicPr>
          <p:cNvPr id="9" name="Picture 8"/>
          <p:cNvPicPr>
            <a:picLocks noChangeAspect="1"/>
          </p:cNvPicPr>
          <p:nvPr/>
        </p:nvPicPr>
        <p:blipFill rotWithShape="1">
          <a:blip r:embed="rId7"/>
          <a:srcRect l="43224" t="95260" r="6538"/>
          <a:stretch/>
        </p:blipFill>
        <p:spPr>
          <a:xfrm>
            <a:off x="4945374" y="5898227"/>
            <a:ext cx="3331854" cy="221438"/>
          </a:xfrm>
          <a:prstGeom prst="rect">
            <a:avLst/>
          </a:prstGeom>
          <a:solidFill>
            <a:schemeClr val="bg1"/>
          </a:solidFill>
          <a:ln w="12700">
            <a:solidFill>
              <a:schemeClr val="tx1"/>
            </a:solidFill>
          </a:ln>
        </p:spPr>
      </p:pic>
      <p:sp>
        <p:nvSpPr>
          <p:cNvPr id="10" name="Rectangle 9"/>
          <p:cNvSpPr/>
          <p:nvPr/>
        </p:nvSpPr>
        <p:spPr>
          <a:xfrm>
            <a:off x="-1" y="6243657"/>
            <a:ext cx="9086885" cy="369332"/>
          </a:xfrm>
          <a:prstGeom prst="rect">
            <a:avLst/>
          </a:prstGeom>
        </p:spPr>
        <p:txBody>
          <a:bodyPr wrap="square">
            <a:spAutoFit/>
          </a:bodyPr>
          <a:lstStyle/>
          <a:p>
            <a:pPr algn="ctr"/>
            <a:r>
              <a:rPr lang="en-US" b="1" dirty="0" smtClean="0">
                <a:solidFill>
                  <a:srgbClr val="FF0000"/>
                </a:solidFill>
              </a:rPr>
              <a:t>Potential vorticity (shaded, PVU), pressure (contours, </a:t>
            </a:r>
            <a:r>
              <a:rPr lang="en-US" b="1" dirty="0" err="1" smtClean="0">
                <a:solidFill>
                  <a:srgbClr val="FF0000"/>
                </a:solidFill>
              </a:rPr>
              <a:t>hPa</a:t>
            </a:r>
            <a:r>
              <a:rPr lang="en-US" b="1" dirty="0" smtClean="0">
                <a:solidFill>
                  <a:srgbClr val="FF0000"/>
                </a:solidFill>
              </a:rPr>
              <a:t>), winds (barbs, m s</a:t>
            </a:r>
            <a:r>
              <a:rPr lang="en-US" b="1" baseline="30000" dirty="0" smtClean="0">
                <a:solidFill>
                  <a:srgbClr val="FF0000"/>
                </a:solidFill>
              </a:rPr>
              <a:t>-1</a:t>
            </a:r>
            <a:r>
              <a:rPr lang="en-US" b="1" dirty="0" smtClean="0">
                <a:solidFill>
                  <a:srgbClr val="FF0000"/>
                </a:solidFill>
              </a:rPr>
              <a:t>)</a:t>
            </a:r>
            <a:endParaRPr lang="en-US" b="1" baseline="30000" dirty="0">
              <a:solidFill>
                <a:srgbClr val="FF0000"/>
              </a:solidFill>
            </a:endParaRPr>
          </a:p>
        </p:txBody>
      </p:sp>
    </p:spTree>
    <p:extLst>
      <p:ext uri="{BB962C8B-B14F-4D97-AF65-F5344CB8AC3E}">
        <p14:creationId xmlns:p14="http://schemas.microsoft.com/office/powerpoint/2010/main" val="20624957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007" y="0"/>
            <a:ext cx="9381568" cy="6847144"/>
            <a:chOff x="-125007" y="0"/>
            <a:chExt cx="9381568" cy="6847144"/>
          </a:xfrm>
        </p:grpSpPr>
        <p:grpSp>
          <p:nvGrpSpPr>
            <p:cNvPr id="3" name="Group 2"/>
            <p:cNvGrpSpPr/>
            <p:nvPr/>
          </p:nvGrpSpPr>
          <p:grpSpPr>
            <a:xfrm>
              <a:off x="-1" y="0"/>
              <a:ext cx="9135539" cy="5621008"/>
              <a:chOff x="-1" y="0"/>
              <a:chExt cx="9135539" cy="5794854"/>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grpSp>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25007" y="0"/>
              <a:ext cx="9269007" cy="6814631"/>
              <a:chOff x="-125007" y="0"/>
              <a:chExt cx="9269007" cy="6814631"/>
            </a:xfrm>
          </p:grpSpPr>
          <p:cxnSp>
            <p:nvCxnSpPr>
              <p:cNvPr id="23" name="Straight Connector 22"/>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11759" y="5686363"/>
                <a:ext cx="4389566" cy="223837"/>
              </a:xfrm>
              <a:prstGeom prst="rect">
                <a:avLst/>
              </a:prstGeom>
            </p:spPr>
          </p:pic>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686363"/>
                <a:ext cx="4388146" cy="223838"/>
              </a:xfrm>
              <a:prstGeom prst="rect">
                <a:avLst/>
              </a:prstGeom>
            </p:spPr>
          </p:pic>
          <p:sp>
            <p:nvSpPr>
              <p:cNvPr id="33" name="TextBox 32"/>
              <p:cNvSpPr txBox="1"/>
              <p:nvPr/>
            </p:nvSpPr>
            <p:spPr>
              <a:xfrm>
                <a:off x="-125007" y="5891301"/>
                <a:ext cx="4806264" cy="923330"/>
              </a:xfrm>
              <a:prstGeom prst="rect">
                <a:avLst/>
              </a:prstGeom>
              <a:noFill/>
              <a:ln w="19050" cmpd="sng">
                <a:noFill/>
              </a:ln>
            </p:spPr>
            <p:txBody>
              <a:bodyPr wrap="square" rtlCol="0">
                <a:spAutoFit/>
              </a:bodyPr>
              <a:lstStyle/>
              <a:p>
                <a:pPr algn="ctr"/>
                <a:r>
                  <a:rPr lang="en-US" sz="1350" dirty="0">
                    <a:latin typeface="Arial"/>
                    <a:cs typeface="Arial"/>
                  </a:rPr>
                  <a:t>Dynamic tropopause (DT, 1.5-PVU surface) potential </a:t>
                </a:r>
                <a:r>
                  <a:rPr lang="en-US" sz="1350" dirty="0" smtClean="0">
                    <a:latin typeface="Arial"/>
                    <a:cs typeface="Arial"/>
                  </a:rPr>
                  <a:t/>
                </a:r>
                <a:br>
                  <a:rPr lang="en-US" sz="1350" dirty="0" smtClean="0">
                    <a:latin typeface="Arial"/>
                    <a:cs typeface="Arial"/>
                  </a:rPr>
                </a:br>
                <a:r>
                  <a:rPr lang="en-US" sz="1350" dirty="0" smtClean="0">
                    <a:latin typeface="Arial"/>
                    <a:cs typeface="Arial"/>
                  </a:rPr>
                  <a:t>temperature </a:t>
                </a:r>
                <a:r>
                  <a:rPr lang="en-US" sz="1350" dirty="0">
                    <a:latin typeface="Arial"/>
                    <a:cs typeface="Arial"/>
                  </a:rPr>
                  <a:t>(shaded, K) and wind (barbs, </a:t>
                </a:r>
                <a:r>
                  <a:rPr lang="en-US" sz="1350" dirty="0" err="1">
                    <a:latin typeface="Arial"/>
                    <a:cs typeface="Arial"/>
                  </a:rPr>
                  <a:t>kts</a:t>
                </a:r>
                <a:r>
                  <a:rPr lang="en-US" sz="1350" dirty="0">
                    <a:latin typeface="Arial"/>
                    <a:cs typeface="Arial"/>
                  </a:rPr>
                  <a:t>), </a:t>
                </a:r>
                <a:r>
                  <a:rPr lang="en-US" sz="1350" dirty="0" smtClean="0">
                    <a:latin typeface="Arial"/>
                    <a:cs typeface="Arial"/>
                  </a:rPr>
                  <a:t/>
                </a:r>
                <a:br>
                  <a:rPr lang="en-US" sz="1350" dirty="0" smtClean="0">
                    <a:latin typeface="Arial"/>
                    <a:cs typeface="Arial"/>
                  </a:rPr>
                </a:br>
                <a:r>
                  <a:rPr lang="en-US" sz="1350" dirty="0" smtClean="0">
                    <a:latin typeface="Arial"/>
                    <a:cs typeface="Arial"/>
                  </a:rPr>
                  <a:t>925</a:t>
                </a:r>
                <a:r>
                  <a:rPr lang="en-US" sz="1350" dirty="0">
                    <a:latin typeface="Arial"/>
                    <a:cs typeface="Arial"/>
                  </a:rPr>
                  <a:t>–850-hPa layer-averaged cyclonic relative vorticity </a:t>
                </a:r>
                <a:r>
                  <a:rPr lang="en-US" sz="1350" dirty="0" smtClean="0">
                    <a:latin typeface="Arial"/>
                    <a:cs typeface="Arial"/>
                  </a:rPr>
                  <a:t/>
                </a:r>
                <a:br>
                  <a:rPr lang="en-US" sz="1350" dirty="0" smtClean="0">
                    <a:latin typeface="Arial"/>
                    <a:cs typeface="Arial"/>
                  </a:rPr>
                </a:br>
                <a:r>
                  <a:rPr lang="en-US" sz="1350" dirty="0" smtClean="0">
                    <a:latin typeface="Arial"/>
                    <a:cs typeface="Arial"/>
                  </a:rPr>
                  <a:t>(black contours every </a:t>
                </a:r>
                <a:r>
                  <a:rPr lang="en-US" sz="1350" dirty="0">
                    <a:latin typeface="Arial"/>
                    <a:cs typeface="Arial"/>
                  </a:rPr>
                  <a:t>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a:t>
                </a:r>
              </a:p>
            </p:txBody>
          </p:sp>
          <p:sp>
            <p:nvSpPr>
              <p:cNvPr id="35" name="Rectangle 34"/>
              <p:cNvSpPr/>
              <p:nvPr/>
            </p:nvSpPr>
            <p:spPr>
              <a:xfrm>
                <a:off x="0" y="206553"/>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0" y="180180"/>
                <a:ext cx="5409008" cy="400110"/>
              </a:xfrm>
              <a:prstGeom prst="rect">
                <a:avLst/>
              </a:prstGeom>
              <a:noFill/>
              <a:ln w="19050" cmpd="sng">
                <a:noFill/>
              </a:ln>
            </p:spPr>
            <p:txBody>
              <a:bodyPr wrap="square" rtlCol="0">
                <a:spAutoFit/>
              </a:bodyPr>
              <a:lstStyle/>
              <a:p>
                <a:r>
                  <a:rPr lang="en-US" sz="2000" dirty="0" smtClean="0">
                    <a:latin typeface="Arial"/>
                    <a:cs typeface="Arial"/>
                  </a:rPr>
                  <a:t>0000 UTC 29 October 2012</a:t>
                </a:r>
                <a:endParaRPr lang="en-US" sz="2000" dirty="0">
                  <a:latin typeface="Arial"/>
                  <a:cs typeface="Arial"/>
                </a:endParaRPr>
              </a:p>
            </p:txBody>
          </p:sp>
        </p:grpSp>
        <p:grpSp>
          <p:nvGrpSpPr>
            <p:cNvPr id="17" name="Group 16"/>
            <p:cNvGrpSpPr/>
            <p:nvPr/>
          </p:nvGrpSpPr>
          <p:grpSpPr>
            <a:xfrm>
              <a:off x="7416506" y="183986"/>
              <a:ext cx="1737572" cy="369332"/>
              <a:chOff x="7416506" y="183986"/>
              <a:chExt cx="1737572" cy="369332"/>
            </a:xfrm>
          </p:grpSpPr>
          <p:sp>
            <p:nvSpPr>
              <p:cNvPr id="19" name="Rectangle 18"/>
              <p:cNvSpPr/>
              <p:nvPr/>
            </p:nvSpPr>
            <p:spPr>
              <a:xfrm>
                <a:off x="7416506" y="201458"/>
                <a:ext cx="1737572"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416506" y="183986"/>
                <a:ext cx="1687188" cy="369332"/>
              </a:xfrm>
              <a:prstGeom prst="rect">
                <a:avLst/>
              </a:prstGeom>
              <a:noFill/>
              <a:ln w="19050" cmpd="sng">
                <a:noFill/>
              </a:ln>
            </p:spPr>
            <p:txBody>
              <a:bodyPr wrap="square" rtlCol="0">
                <a:spAutoFit/>
              </a:bodyPr>
              <a:lstStyle/>
              <a:p>
                <a:r>
                  <a:rPr lang="en-US" dirty="0" smtClean="0">
                    <a:latin typeface="Arial"/>
                    <a:cs typeface="Arial"/>
                  </a:rPr>
                  <a:t>10.0 </a:t>
                </a:r>
                <a:r>
                  <a:rPr lang="en-US" dirty="0">
                    <a:latin typeface="Arial"/>
                    <a:cs typeface="Arial"/>
                  </a:rPr>
                  <a:t>m s</a:t>
                </a:r>
                <a:r>
                  <a:rPr lang="en-US" baseline="30000" dirty="0">
                    <a:latin typeface="Arial"/>
                    <a:cs typeface="Arial"/>
                  </a:rPr>
                  <a:t>−1</a:t>
                </a:r>
                <a:r>
                  <a:rPr lang="en-US" dirty="0" smtClean="0">
                    <a:latin typeface="Arial"/>
                    <a:cs typeface="Arial"/>
                  </a:rPr>
                  <a:t> </a:t>
                </a:r>
                <a:endParaRPr lang="en-US" dirty="0">
                  <a:latin typeface="Arial"/>
                  <a:cs typeface="Arial"/>
                </a:endParaRP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7793" t="93125" r="77751" b="2767"/>
              <a:stretch/>
            </p:blipFill>
            <p:spPr>
              <a:xfrm>
                <a:off x="8654537" y="247763"/>
                <a:ext cx="379264" cy="270199"/>
              </a:xfrm>
              <a:prstGeom prst="rect">
                <a:avLst/>
              </a:prstGeom>
            </p:spPr>
          </p:pic>
        </p:grpSp>
        <p:sp>
          <p:nvSpPr>
            <p:cNvPr id="25" name="TextBox 24"/>
            <p:cNvSpPr txBox="1"/>
            <p:nvPr/>
          </p:nvSpPr>
          <p:spPr>
            <a:xfrm>
              <a:off x="4401325" y="5900532"/>
              <a:ext cx="4855236" cy="923330"/>
            </a:xfrm>
            <a:prstGeom prst="rect">
              <a:avLst/>
            </a:prstGeom>
            <a:noFill/>
            <a:ln w="19050" cmpd="sng">
              <a:noFill/>
            </a:ln>
          </p:spPr>
          <p:txBody>
            <a:bodyPr wrap="square" rtlCol="0">
              <a:spAutoFit/>
            </a:bodyPr>
            <a:lstStyle/>
            <a:p>
              <a:pPr algn="ctr"/>
              <a:r>
                <a:rPr lang="en-US" sz="1350" dirty="0">
                  <a:latin typeface="Arial"/>
                  <a:cs typeface="Arial"/>
                </a:rPr>
                <a:t>250-hPa wind speed (shaded, m s</a:t>
              </a:r>
              <a:r>
                <a:rPr lang="en-US" sz="1350" baseline="30000" dirty="0">
                  <a:latin typeface="Arial"/>
                  <a:cs typeface="Arial"/>
                </a:rPr>
                <a:t>−1</a:t>
              </a:r>
              <a:r>
                <a:rPr lang="en-US" sz="1350" dirty="0">
                  <a:latin typeface="Arial"/>
                  <a:cs typeface="Arial"/>
                </a:rPr>
                <a:t>), 300–200-hPa </a:t>
              </a:r>
              <a:r>
                <a:rPr lang="en-US" sz="1350" dirty="0" smtClean="0">
                  <a:latin typeface="Arial"/>
                  <a:cs typeface="Arial"/>
                </a:rPr>
                <a:t>layer-averaged PV </a:t>
              </a:r>
              <a:r>
                <a:rPr lang="en-US" sz="1350" dirty="0">
                  <a:latin typeface="Arial"/>
                  <a:cs typeface="Arial"/>
                </a:rPr>
                <a:t>(gray </a:t>
              </a:r>
              <a:r>
                <a:rPr lang="en-US" sz="1350" dirty="0" smtClean="0">
                  <a:latin typeface="Arial"/>
                  <a:cs typeface="Arial"/>
                </a:rPr>
                <a:t>contours, PVU</a:t>
              </a:r>
              <a:r>
                <a:rPr lang="en-US" sz="1350" dirty="0">
                  <a:latin typeface="Arial"/>
                  <a:cs typeface="Arial"/>
                </a:rPr>
                <a:t>), </a:t>
              </a:r>
              <a:r>
                <a:rPr lang="en-US" sz="1350" dirty="0" smtClean="0">
                  <a:latin typeface="Arial"/>
                  <a:cs typeface="Arial"/>
                </a:rPr>
                <a:t>PW (gray </a:t>
              </a:r>
              <a:r>
                <a:rPr lang="en-US" sz="1350" dirty="0">
                  <a:latin typeface="Arial"/>
                  <a:cs typeface="Arial"/>
                </a:rPr>
                <a:t>scale, mm), </a:t>
              </a:r>
              <a:r>
                <a:rPr lang="en-US" sz="1350" dirty="0" smtClean="0">
                  <a:latin typeface="Arial"/>
                  <a:cs typeface="Arial"/>
                </a:rPr>
                <a:t/>
              </a:r>
              <a:br>
                <a:rPr lang="en-US" sz="1350" dirty="0" smtClean="0">
                  <a:latin typeface="Arial"/>
                  <a:cs typeface="Arial"/>
                </a:rPr>
              </a:br>
              <a:r>
                <a:rPr lang="en-US" sz="1350" dirty="0" smtClean="0">
                  <a:latin typeface="Arial"/>
                  <a:cs typeface="Arial"/>
                </a:rPr>
                <a:t>600</a:t>
              </a:r>
              <a:r>
                <a:rPr lang="en-US" sz="1350" dirty="0">
                  <a:latin typeface="Arial"/>
                  <a:cs typeface="Arial"/>
                </a:rPr>
                <a:t>–400-hPa layer-averaged ascent (red </a:t>
              </a:r>
              <a:r>
                <a:rPr lang="en-US" sz="1350" dirty="0" smtClean="0">
                  <a:latin typeface="Arial"/>
                  <a:cs typeface="Arial"/>
                </a:rPr>
                <a:t>contours every </a:t>
              </a:r>
              <a:br>
                <a:rPr lang="en-US" sz="1350" dirty="0" smtClean="0">
                  <a:latin typeface="Arial"/>
                  <a:cs typeface="Arial"/>
                </a:rPr>
              </a:br>
              <a:r>
                <a:rPr lang="en-US" sz="1350" dirty="0" smtClean="0">
                  <a:latin typeface="Arial"/>
                  <a:cs typeface="Arial"/>
                </a:rPr>
                <a:t>5.0 × 10</a:t>
              </a:r>
              <a:r>
                <a:rPr lang="en-US" sz="1350" baseline="30000" dirty="0">
                  <a:latin typeface="Arial"/>
                  <a:cs typeface="Arial"/>
                </a:rPr>
                <a:t>−3</a:t>
              </a:r>
              <a:r>
                <a:rPr lang="en-US" sz="1350" dirty="0">
                  <a:latin typeface="Arial"/>
                  <a:cs typeface="Arial"/>
                </a:rPr>
                <a:t> </a:t>
              </a:r>
              <a:r>
                <a:rPr lang="en-US" sz="1350" dirty="0" smtClean="0">
                  <a:latin typeface="Arial"/>
                  <a:cs typeface="Arial"/>
                </a:rPr>
                <a:t>hPa </a:t>
              </a:r>
              <a:r>
                <a:rPr lang="en-US" sz="1350" dirty="0">
                  <a:latin typeface="Arial"/>
                  <a:cs typeface="Arial"/>
                </a:rPr>
                <a:t>s</a:t>
              </a:r>
              <a:r>
                <a:rPr lang="en-US" sz="1350" baseline="30000" dirty="0">
                  <a:latin typeface="Arial"/>
                  <a:cs typeface="Arial"/>
                </a:rPr>
                <a:t>−</a:t>
              </a:r>
              <a:r>
                <a:rPr lang="en-US" sz="1350" baseline="30000" dirty="0" smtClean="0">
                  <a:latin typeface="Arial"/>
                  <a:cs typeface="Arial"/>
                </a:rPr>
                <a:t>1</a:t>
              </a:r>
              <a:r>
                <a:rPr lang="en-US" sz="1350" dirty="0" smtClean="0">
                  <a:latin typeface="Arial"/>
                  <a:cs typeface="Arial"/>
                </a:rPr>
                <a:t>), 250-hPa irrotational </a:t>
              </a:r>
              <a:r>
                <a:rPr lang="en-US" sz="1350" dirty="0">
                  <a:latin typeface="Arial"/>
                  <a:cs typeface="Arial"/>
                </a:rPr>
                <a:t>wind (</a:t>
              </a:r>
              <a:r>
                <a:rPr lang="en-US" sz="1350" dirty="0" smtClean="0">
                  <a:latin typeface="Arial"/>
                  <a:cs typeface="Arial"/>
                </a:rPr>
                <a:t>vectors, m </a:t>
              </a:r>
              <a:r>
                <a:rPr lang="en-US" sz="1350" dirty="0">
                  <a:latin typeface="Arial"/>
                  <a:cs typeface="Arial"/>
                </a:rPr>
                <a:t>s</a:t>
              </a:r>
              <a:r>
                <a:rPr lang="en-US" sz="1350" baseline="30000" dirty="0">
                  <a:latin typeface="Arial"/>
                  <a:cs typeface="Arial"/>
                </a:rPr>
                <a:t>−1</a:t>
              </a:r>
              <a:r>
                <a:rPr lang="en-US" sz="1350" dirty="0">
                  <a:latin typeface="Arial"/>
                  <a:cs typeface="Arial"/>
                </a:rPr>
                <a:t>) </a:t>
              </a:r>
            </a:p>
          </p:txBody>
        </p:sp>
      </p:grpSp>
    </p:spTree>
    <p:extLst>
      <p:ext uri="{BB962C8B-B14F-4D97-AF65-F5344CB8AC3E}">
        <p14:creationId xmlns:p14="http://schemas.microsoft.com/office/powerpoint/2010/main" val="351437224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007" y="0"/>
            <a:ext cx="9381568" cy="6847144"/>
            <a:chOff x="-125007" y="0"/>
            <a:chExt cx="9381568" cy="6847144"/>
          </a:xfrm>
        </p:grpSpPr>
        <p:grpSp>
          <p:nvGrpSpPr>
            <p:cNvPr id="3" name="Group 2"/>
            <p:cNvGrpSpPr/>
            <p:nvPr/>
          </p:nvGrpSpPr>
          <p:grpSpPr>
            <a:xfrm>
              <a:off x="-1" y="0"/>
              <a:ext cx="9144001" cy="5621008"/>
              <a:chOff x="-1" y="0"/>
              <a:chExt cx="9144001" cy="5794854"/>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grpSp>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25007" y="0"/>
              <a:ext cx="9269007" cy="6814631"/>
              <a:chOff x="-125007" y="0"/>
              <a:chExt cx="9269007" cy="6814631"/>
            </a:xfrm>
          </p:grpSpPr>
          <p:cxnSp>
            <p:nvCxnSpPr>
              <p:cNvPr id="23" name="Straight Connector 22"/>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11759" y="5686363"/>
                <a:ext cx="4389566" cy="223837"/>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686363"/>
                <a:ext cx="4388146" cy="223838"/>
              </a:xfrm>
              <a:prstGeom prst="rect">
                <a:avLst/>
              </a:prstGeom>
            </p:spPr>
          </p:pic>
          <p:sp>
            <p:nvSpPr>
              <p:cNvPr id="32" name="TextBox 31"/>
              <p:cNvSpPr txBox="1"/>
              <p:nvPr/>
            </p:nvSpPr>
            <p:spPr>
              <a:xfrm>
                <a:off x="-125007" y="5891301"/>
                <a:ext cx="4806264" cy="923330"/>
              </a:xfrm>
              <a:prstGeom prst="rect">
                <a:avLst/>
              </a:prstGeom>
              <a:noFill/>
              <a:ln w="19050" cmpd="sng">
                <a:noFill/>
              </a:ln>
            </p:spPr>
            <p:txBody>
              <a:bodyPr wrap="square" rtlCol="0">
                <a:spAutoFit/>
              </a:bodyPr>
              <a:lstStyle/>
              <a:p>
                <a:pPr algn="ctr"/>
                <a:r>
                  <a:rPr lang="en-US" sz="1350" dirty="0">
                    <a:latin typeface="Arial"/>
                    <a:cs typeface="Arial"/>
                  </a:rPr>
                  <a:t>Dynamic tropopause (DT, 1.5-PVU surface) potential </a:t>
                </a:r>
                <a:r>
                  <a:rPr lang="en-US" sz="1350" dirty="0" smtClean="0">
                    <a:latin typeface="Arial"/>
                    <a:cs typeface="Arial"/>
                  </a:rPr>
                  <a:t/>
                </a:r>
                <a:br>
                  <a:rPr lang="en-US" sz="1350" dirty="0" smtClean="0">
                    <a:latin typeface="Arial"/>
                    <a:cs typeface="Arial"/>
                  </a:rPr>
                </a:br>
                <a:r>
                  <a:rPr lang="en-US" sz="1350" dirty="0" smtClean="0">
                    <a:latin typeface="Arial"/>
                    <a:cs typeface="Arial"/>
                  </a:rPr>
                  <a:t>temperature </a:t>
                </a:r>
                <a:r>
                  <a:rPr lang="en-US" sz="1350" dirty="0">
                    <a:latin typeface="Arial"/>
                    <a:cs typeface="Arial"/>
                  </a:rPr>
                  <a:t>(shaded, K) and wind (barbs, </a:t>
                </a:r>
                <a:r>
                  <a:rPr lang="en-US" sz="1350" dirty="0" err="1">
                    <a:latin typeface="Arial"/>
                    <a:cs typeface="Arial"/>
                  </a:rPr>
                  <a:t>kts</a:t>
                </a:r>
                <a:r>
                  <a:rPr lang="en-US" sz="1350" dirty="0">
                    <a:latin typeface="Arial"/>
                    <a:cs typeface="Arial"/>
                  </a:rPr>
                  <a:t>), </a:t>
                </a:r>
                <a:r>
                  <a:rPr lang="en-US" sz="1350" dirty="0" smtClean="0">
                    <a:latin typeface="Arial"/>
                    <a:cs typeface="Arial"/>
                  </a:rPr>
                  <a:t/>
                </a:r>
                <a:br>
                  <a:rPr lang="en-US" sz="1350" dirty="0" smtClean="0">
                    <a:latin typeface="Arial"/>
                    <a:cs typeface="Arial"/>
                  </a:rPr>
                </a:br>
                <a:r>
                  <a:rPr lang="en-US" sz="1350" dirty="0" smtClean="0">
                    <a:latin typeface="Arial"/>
                    <a:cs typeface="Arial"/>
                  </a:rPr>
                  <a:t>925</a:t>
                </a:r>
                <a:r>
                  <a:rPr lang="en-US" sz="1350" dirty="0">
                    <a:latin typeface="Arial"/>
                    <a:cs typeface="Arial"/>
                  </a:rPr>
                  <a:t>–850-hPa layer-averaged cyclonic relative vorticity </a:t>
                </a:r>
                <a:r>
                  <a:rPr lang="en-US" sz="1350" dirty="0" smtClean="0">
                    <a:latin typeface="Arial"/>
                    <a:cs typeface="Arial"/>
                  </a:rPr>
                  <a:t/>
                </a:r>
                <a:br>
                  <a:rPr lang="en-US" sz="1350" dirty="0" smtClean="0">
                    <a:latin typeface="Arial"/>
                    <a:cs typeface="Arial"/>
                  </a:rPr>
                </a:br>
                <a:r>
                  <a:rPr lang="en-US" sz="1350" dirty="0" smtClean="0">
                    <a:latin typeface="Arial"/>
                    <a:cs typeface="Arial"/>
                  </a:rPr>
                  <a:t>(black contours every </a:t>
                </a:r>
                <a:r>
                  <a:rPr lang="en-US" sz="1350" dirty="0">
                    <a:latin typeface="Arial"/>
                    <a:cs typeface="Arial"/>
                  </a:rPr>
                  <a:t>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a:t>
                </a:r>
              </a:p>
            </p:txBody>
          </p:sp>
          <p:sp>
            <p:nvSpPr>
              <p:cNvPr id="34" name="Rectangle 33"/>
              <p:cNvSpPr/>
              <p:nvPr/>
            </p:nvSpPr>
            <p:spPr>
              <a:xfrm>
                <a:off x="0" y="206553"/>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0" y="180180"/>
                <a:ext cx="5409008" cy="400110"/>
              </a:xfrm>
              <a:prstGeom prst="rect">
                <a:avLst/>
              </a:prstGeom>
              <a:noFill/>
              <a:ln w="19050" cmpd="sng">
                <a:noFill/>
              </a:ln>
            </p:spPr>
            <p:txBody>
              <a:bodyPr wrap="square" rtlCol="0">
                <a:spAutoFit/>
              </a:bodyPr>
              <a:lstStyle/>
              <a:p>
                <a:r>
                  <a:rPr lang="en-US" sz="2000" dirty="0" smtClean="0">
                    <a:latin typeface="Arial"/>
                    <a:cs typeface="Arial"/>
                  </a:rPr>
                  <a:t>1200 UTC 29 October 2012</a:t>
                </a:r>
                <a:endParaRPr lang="en-US" sz="2000" dirty="0">
                  <a:latin typeface="Arial"/>
                  <a:cs typeface="Arial"/>
                </a:endParaRPr>
              </a:p>
            </p:txBody>
          </p:sp>
        </p:grpSp>
        <p:grpSp>
          <p:nvGrpSpPr>
            <p:cNvPr id="18" name="Group 17"/>
            <p:cNvGrpSpPr/>
            <p:nvPr/>
          </p:nvGrpSpPr>
          <p:grpSpPr>
            <a:xfrm>
              <a:off x="7416506" y="183986"/>
              <a:ext cx="1737572" cy="369332"/>
              <a:chOff x="7416506" y="183986"/>
              <a:chExt cx="1737572" cy="369332"/>
            </a:xfrm>
          </p:grpSpPr>
          <p:sp>
            <p:nvSpPr>
              <p:cNvPr id="19" name="Rectangle 18"/>
              <p:cNvSpPr/>
              <p:nvPr/>
            </p:nvSpPr>
            <p:spPr>
              <a:xfrm>
                <a:off x="7416506" y="201458"/>
                <a:ext cx="1737572"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416506" y="183986"/>
                <a:ext cx="1687188" cy="369332"/>
              </a:xfrm>
              <a:prstGeom prst="rect">
                <a:avLst/>
              </a:prstGeom>
              <a:noFill/>
              <a:ln w="19050" cmpd="sng">
                <a:noFill/>
              </a:ln>
            </p:spPr>
            <p:txBody>
              <a:bodyPr wrap="square" rtlCol="0">
                <a:spAutoFit/>
              </a:bodyPr>
              <a:lstStyle/>
              <a:p>
                <a:r>
                  <a:rPr lang="en-US" dirty="0" smtClean="0">
                    <a:latin typeface="Arial"/>
                    <a:cs typeface="Arial"/>
                  </a:rPr>
                  <a:t>10.0 </a:t>
                </a:r>
                <a:r>
                  <a:rPr lang="en-US" dirty="0">
                    <a:latin typeface="Arial"/>
                    <a:cs typeface="Arial"/>
                  </a:rPr>
                  <a:t>m s</a:t>
                </a:r>
                <a:r>
                  <a:rPr lang="en-US" baseline="30000" dirty="0">
                    <a:latin typeface="Arial"/>
                    <a:cs typeface="Arial"/>
                  </a:rPr>
                  <a:t>−1</a:t>
                </a:r>
                <a:r>
                  <a:rPr lang="en-US" dirty="0" smtClean="0">
                    <a:latin typeface="Arial"/>
                    <a:cs typeface="Arial"/>
                  </a:rPr>
                  <a:t> </a:t>
                </a:r>
                <a:endParaRPr lang="en-US" dirty="0">
                  <a:latin typeface="Arial"/>
                  <a:cs typeface="Arial"/>
                </a:endParaRP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17793" t="93125" r="77751" b="2767"/>
              <a:stretch/>
            </p:blipFill>
            <p:spPr>
              <a:xfrm>
                <a:off x="8654537" y="247763"/>
                <a:ext cx="379264" cy="270199"/>
              </a:xfrm>
              <a:prstGeom prst="rect">
                <a:avLst/>
              </a:prstGeom>
            </p:spPr>
          </p:pic>
        </p:grpSp>
        <p:sp>
          <p:nvSpPr>
            <p:cNvPr id="24" name="TextBox 23"/>
            <p:cNvSpPr txBox="1"/>
            <p:nvPr/>
          </p:nvSpPr>
          <p:spPr>
            <a:xfrm>
              <a:off x="4401325" y="5900532"/>
              <a:ext cx="4855236" cy="923330"/>
            </a:xfrm>
            <a:prstGeom prst="rect">
              <a:avLst/>
            </a:prstGeom>
            <a:noFill/>
            <a:ln w="19050" cmpd="sng">
              <a:noFill/>
            </a:ln>
          </p:spPr>
          <p:txBody>
            <a:bodyPr wrap="square" rtlCol="0">
              <a:spAutoFit/>
            </a:bodyPr>
            <a:lstStyle/>
            <a:p>
              <a:pPr algn="ctr"/>
              <a:r>
                <a:rPr lang="en-US" sz="1350" dirty="0">
                  <a:latin typeface="Arial"/>
                  <a:cs typeface="Arial"/>
                </a:rPr>
                <a:t>250-hPa wind speed (shaded, m s</a:t>
              </a:r>
              <a:r>
                <a:rPr lang="en-US" sz="1350" baseline="30000" dirty="0">
                  <a:latin typeface="Arial"/>
                  <a:cs typeface="Arial"/>
                </a:rPr>
                <a:t>−1</a:t>
              </a:r>
              <a:r>
                <a:rPr lang="en-US" sz="1350" dirty="0">
                  <a:latin typeface="Arial"/>
                  <a:cs typeface="Arial"/>
                </a:rPr>
                <a:t>), 300–200-hPa </a:t>
              </a:r>
              <a:r>
                <a:rPr lang="en-US" sz="1350" dirty="0" smtClean="0">
                  <a:latin typeface="Arial"/>
                  <a:cs typeface="Arial"/>
                </a:rPr>
                <a:t>layer-averaged PV </a:t>
              </a:r>
              <a:r>
                <a:rPr lang="en-US" sz="1350" dirty="0">
                  <a:latin typeface="Arial"/>
                  <a:cs typeface="Arial"/>
                </a:rPr>
                <a:t>(gray </a:t>
              </a:r>
              <a:r>
                <a:rPr lang="en-US" sz="1350" dirty="0" smtClean="0">
                  <a:latin typeface="Arial"/>
                  <a:cs typeface="Arial"/>
                </a:rPr>
                <a:t>contours, PVU</a:t>
              </a:r>
              <a:r>
                <a:rPr lang="en-US" sz="1350" dirty="0">
                  <a:latin typeface="Arial"/>
                  <a:cs typeface="Arial"/>
                </a:rPr>
                <a:t>), </a:t>
              </a:r>
              <a:r>
                <a:rPr lang="en-US" sz="1350" dirty="0" smtClean="0">
                  <a:latin typeface="Arial"/>
                  <a:cs typeface="Arial"/>
                </a:rPr>
                <a:t>PW (gray </a:t>
              </a:r>
              <a:r>
                <a:rPr lang="en-US" sz="1350" dirty="0">
                  <a:latin typeface="Arial"/>
                  <a:cs typeface="Arial"/>
                </a:rPr>
                <a:t>scale, mm), </a:t>
              </a:r>
              <a:r>
                <a:rPr lang="en-US" sz="1350" dirty="0" smtClean="0">
                  <a:latin typeface="Arial"/>
                  <a:cs typeface="Arial"/>
                </a:rPr>
                <a:t/>
              </a:r>
              <a:br>
                <a:rPr lang="en-US" sz="1350" dirty="0" smtClean="0">
                  <a:latin typeface="Arial"/>
                  <a:cs typeface="Arial"/>
                </a:rPr>
              </a:br>
              <a:r>
                <a:rPr lang="en-US" sz="1350" dirty="0" smtClean="0">
                  <a:latin typeface="Arial"/>
                  <a:cs typeface="Arial"/>
                </a:rPr>
                <a:t>600</a:t>
              </a:r>
              <a:r>
                <a:rPr lang="en-US" sz="1350" dirty="0">
                  <a:latin typeface="Arial"/>
                  <a:cs typeface="Arial"/>
                </a:rPr>
                <a:t>–400-hPa layer-averaged ascent (red </a:t>
              </a:r>
              <a:r>
                <a:rPr lang="en-US" sz="1350" dirty="0" smtClean="0">
                  <a:latin typeface="Arial"/>
                  <a:cs typeface="Arial"/>
                </a:rPr>
                <a:t>contours every </a:t>
              </a:r>
              <a:br>
                <a:rPr lang="en-US" sz="1350" dirty="0" smtClean="0">
                  <a:latin typeface="Arial"/>
                  <a:cs typeface="Arial"/>
                </a:rPr>
              </a:br>
              <a:r>
                <a:rPr lang="en-US" sz="1350" dirty="0" smtClean="0">
                  <a:latin typeface="Arial"/>
                  <a:cs typeface="Arial"/>
                </a:rPr>
                <a:t>5.0 × 10</a:t>
              </a:r>
              <a:r>
                <a:rPr lang="en-US" sz="1350" baseline="30000" dirty="0">
                  <a:latin typeface="Arial"/>
                  <a:cs typeface="Arial"/>
                </a:rPr>
                <a:t>−3</a:t>
              </a:r>
              <a:r>
                <a:rPr lang="en-US" sz="1350" dirty="0">
                  <a:latin typeface="Arial"/>
                  <a:cs typeface="Arial"/>
                </a:rPr>
                <a:t> </a:t>
              </a:r>
              <a:r>
                <a:rPr lang="en-US" sz="1350" dirty="0" smtClean="0">
                  <a:latin typeface="Arial"/>
                  <a:cs typeface="Arial"/>
                </a:rPr>
                <a:t>hPa </a:t>
              </a:r>
              <a:r>
                <a:rPr lang="en-US" sz="1350" dirty="0">
                  <a:latin typeface="Arial"/>
                  <a:cs typeface="Arial"/>
                </a:rPr>
                <a:t>s</a:t>
              </a:r>
              <a:r>
                <a:rPr lang="en-US" sz="1350" baseline="30000" dirty="0">
                  <a:latin typeface="Arial"/>
                  <a:cs typeface="Arial"/>
                </a:rPr>
                <a:t>−</a:t>
              </a:r>
              <a:r>
                <a:rPr lang="en-US" sz="1350" baseline="30000" dirty="0" smtClean="0">
                  <a:latin typeface="Arial"/>
                  <a:cs typeface="Arial"/>
                </a:rPr>
                <a:t>1</a:t>
              </a:r>
              <a:r>
                <a:rPr lang="en-US" sz="1350" dirty="0" smtClean="0">
                  <a:latin typeface="Arial"/>
                  <a:cs typeface="Arial"/>
                </a:rPr>
                <a:t>), 250-hPa irrotational </a:t>
              </a:r>
              <a:r>
                <a:rPr lang="en-US" sz="1350" dirty="0">
                  <a:latin typeface="Arial"/>
                  <a:cs typeface="Arial"/>
                </a:rPr>
                <a:t>wind (</a:t>
              </a:r>
              <a:r>
                <a:rPr lang="en-US" sz="1350" dirty="0" smtClean="0">
                  <a:latin typeface="Arial"/>
                  <a:cs typeface="Arial"/>
                </a:rPr>
                <a:t>vectors, m </a:t>
              </a:r>
              <a:r>
                <a:rPr lang="en-US" sz="1350" dirty="0">
                  <a:latin typeface="Arial"/>
                  <a:cs typeface="Arial"/>
                </a:rPr>
                <a:t>s</a:t>
              </a:r>
              <a:r>
                <a:rPr lang="en-US" sz="1350" baseline="30000" dirty="0">
                  <a:latin typeface="Arial"/>
                  <a:cs typeface="Arial"/>
                </a:rPr>
                <a:t>−1</a:t>
              </a:r>
              <a:r>
                <a:rPr lang="en-US" sz="1350" dirty="0">
                  <a:latin typeface="Arial"/>
                  <a:cs typeface="Arial"/>
                </a:rPr>
                <a:t>) </a:t>
              </a:r>
            </a:p>
          </p:txBody>
        </p:sp>
      </p:grpSp>
    </p:spTree>
    <p:extLst>
      <p:ext uri="{BB962C8B-B14F-4D97-AF65-F5344CB8AC3E}">
        <p14:creationId xmlns:p14="http://schemas.microsoft.com/office/powerpoint/2010/main" val="21753817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07" y="0"/>
            <a:ext cx="9381568" cy="6847144"/>
            <a:chOff x="-125007" y="0"/>
            <a:chExt cx="9381568" cy="6847144"/>
          </a:xfrm>
        </p:grpSpPr>
        <p:grpSp>
          <p:nvGrpSpPr>
            <p:cNvPr id="3" name="Group 2"/>
            <p:cNvGrpSpPr/>
            <p:nvPr/>
          </p:nvGrpSpPr>
          <p:grpSpPr>
            <a:xfrm>
              <a:off x="-1" y="0"/>
              <a:ext cx="9135539" cy="5621008"/>
              <a:chOff x="-1" y="0"/>
              <a:chExt cx="9135539" cy="5794854"/>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grpSp>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25007" y="0"/>
              <a:ext cx="9381568" cy="6823862"/>
              <a:chOff x="-125007" y="0"/>
              <a:chExt cx="9381568" cy="6823862"/>
            </a:xfrm>
          </p:grpSpPr>
          <p:cxnSp>
            <p:nvCxnSpPr>
              <p:cNvPr id="23" name="Straight Connector 22"/>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11759" y="5686363"/>
                <a:ext cx="4389566" cy="223837"/>
              </a:xfrm>
              <a:prstGeom prst="rect">
                <a:avLst/>
              </a:prstGeom>
            </p:spPr>
          </p:pic>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686363"/>
                <a:ext cx="4388146" cy="223838"/>
              </a:xfrm>
              <a:prstGeom prst="rect">
                <a:avLst/>
              </a:prstGeom>
            </p:spPr>
          </p:pic>
          <p:sp>
            <p:nvSpPr>
              <p:cNvPr id="33" name="TextBox 32"/>
              <p:cNvSpPr txBox="1"/>
              <p:nvPr/>
            </p:nvSpPr>
            <p:spPr>
              <a:xfrm>
                <a:off x="-125007" y="5891301"/>
                <a:ext cx="4806264" cy="923330"/>
              </a:xfrm>
              <a:prstGeom prst="rect">
                <a:avLst/>
              </a:prstGeom>
              <a:noFill/>
              <a:ln w="19050" cmpd="sng">
                <a:noFill/>
              </a:ln>
            </p:spPr>
            <p:txBody>
              <a:bodyPr wrap="square" rtlCol="0">
                <a:spAutoFit/>
              </a:bodyPr>
              <a:lstStyle/>
              <a:p>
                <a:pPr algn="ctr"/>
                <a:r>
                  <a:rPr lang="en-US" sz="1350" dirty="0">
                    <a:latin typeface="Arial"/>
                    <a:cs typeface="Arial"/>
                  </a:rPr>
                  <a:t>Dynamic tropopause (DT, 1.5-PVU surface) potential </a:t>
                </a:r>
                <a:r>
                  <a:rPr lang="en-US" sz="1350" dirty="0" smtClean="0">
                    <a:latin typeface="Arial"/>
                    <a:cs typeface="Arial"/>
                  </a:rPr>
                  <a:t/>
                </a:r>
                <a:br>
                  <a:rPr lang="en-US" sz="1350" dirty="0" smtClean="0">
                    <a:latin typeface="Arial"/>
                    <a:cs typeface="Arial"/>
                  </a:rPr>
                </a:br>
                <a:r>
                  <a:rPr lang="en-US" sz="1350" dirty="0" smtClean="0">
                    <a:latin typeface="Arial"/>
                    <a:cs typeface="Arial"/>
                  </a:rPr>
                  <a:t>temperature </a:t>
                </a:r>
                <a:r>
                  <a:rPr lang="en-US" sz="1350" dirty="0">
                    <a:latin typeface="Arial"/>
                    <a:cs typeface="Arial"/>
                  </a:rPr>
                  <a:t>(shaded, K) and wind (barbs, </a:t>
                </a:r>
                <a:r>
                  <a:rPr lang="en-US" sz="1350" dirty="0" err="1">
                    <a:latin typeface="Arial"/>
                    <a:cs typeface="Arial"/>
                  </a:rPr>
                  <a:t>kts</a:t>
                </a:r>
                <a:r>
                  <a:rPr lang="en-US" sz="1350" dirty="0">
                    <a:latin typeface="Arial"/>
                    <a:cs typeface="Arial"/>
                  </a:rPr>
                  <a:t>), </a:t>
                </a:r>
                <a:r>
                  <a:rPr lang="en-US" sz="1350" dirty="0" smtClean="0">
                    <a:latin typeface="Arial"/>
                    <a:cs typeface="Arial"/>
                  </a:rPr>
                  <a:t/>
                </a:r>
                <a:br>
                  <a:rPr lang="en-US" sz="1350" dirty="0" smtClean="0">
                    <a:latin typeface="Arial"/>
                    <a:cs typeface="Arial"/>
                  </a:rPr>
                </a:br>
                <a:r>
                  <a:rPr lang="en-US" sz="1350" dirty="0" smtClean="0">
                    <a:latin typeface="Arial"/>
                    <a:cs typeface="Arial"/>
                  </a:rPr>
                  <a:t>925</a:t>
                </a:r>
                <a:r>
                  <a:rPr lang="en-US" sz="1350" dirty="0">
                    <a:latin typeface="Arial"/>
                    <a:cs typeface="Arial"/>
                  </a:rPr>
                  <a:t>–850-hPa layer-averaged cyclonic relative vorticity </a:t>
                </a:r>
                <a:r>
                  <a:rPr lang="en-US" sz="1350" dirty="0" smtClean="0">
                    <a:latin typeface="Arial"/>
                    <a:cs typeface="Arial"/>
                  </a:rPr>
                  <a:t/>
                </a:r>
                <a:br>
                  <a:rPr lang="en-US" sz="1350" dirty="0" smtClean="0">
                    <a:latin typeface="Arial"/>
                    <a:cs typeface="Arial"/>
                  </a:rPr>
                </a:br>
                <a:r>
                  <a:rPr lang="en-US" sz="1350" dirty="0" smtClean="0">
                    <a:latin typeface="Arial"/>
                    <a:cs typeface="Arial"/>
                  </a:rPr>
                  <a:t>(black contours every </a:t>
                </a:r>
                <a:r>
                  <a:rPr lang="en-US" sz="1350" dirty="0">
                    <a:latin typeface="Arial"/>
                    <a:cs typeface="Arial"/>
                  </a:rPr>
                  <a:t>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a:t>
                </a:r>
              </a:p>
            </p:txBody>
          </p:sp>
          <p:sp>
            <p:nvSpPr>
              <p:cNvPr id="34" name="TextBox 33"/>
              <p:cNvSpPr txBox="1"/>
              <p:nvPr/>
            </p:nvSpPr>
            <p:spPr>
              <a:xfrm>
                <a:off x="4401325" y="5900532"/>
                <a:ext cx="4855236" cy="923330"/>
              </a:xfrm>
              <a:prstGeom prst="rect">
                <a:avLst/>
              </a:prstGeom>
              <a:noFill/>
              <a:ln w="19050" cmpd="sng">
                <a:noFill/>
              </a:ln>
            </p:spPr>
            <p:txBody>
              <a:bodyPr wrap="square" rtlCol="0">
                <a:spAutoFit/>
              </a:bodyPr>
              <a:lstStyle/>
              <a:p>
                <a:pPr algn="ctr"/>
                <a:r>
                  <a:rPr lang="en-US" sz="1350" dirty="0">
                    <a:latin typeface="Arial"/>
                    <a:cs typeface="Arial"/>
                  </a:rPr>
                  <a:t>250-hPa wind speed (shaded, m s</a:t>
                </a:r>
                <a:r>
                  <a:rPr lang="en-US" sz="1350" baseline="30000" dirty="0">
                    <a:latin typeface="Arial"/>
                    <a:cs typeface="Arial"/>
                  </a:rPr>
                  <a:t>−1</a:t>
                </a:r>
                <a:r>
                  <a:rPr lang="en-US" sz="1350" dirty="0">
                    <a:latin typeface="Arial"/>
                    <a:cs typeface="Arial"/>
                  </a:rPr>
                  <a:t>), 300–200-hPa </a:t>
                </a:r>
                <a:r>
                  <a:rPr lang="en-US" sz="1350" dirty="0" smtClean="0">
                    <a:latin typeface="Arial"/>
                    <a:cs typeface="Arial"/>
                  </a:rPr>
                  <a:t>layer-averaged PV </a:t>
                </a:r>
                <a:r>
                  <a:rPr lang="en-US" sz="1350" dirty="0">
                    <a:latin typeface="Arial"/>
                    <a:cs typeface="Arial"/>
                  </a:rPr>
                  <a:t>(gray </a:t>
                </a:r>
                <a:r>
                  <a:rPr lang="en-US" sz="1350" dirty="0" smtClean="0">
                    <a:latin typeface="Arial"/>
                    <a:cs typeface="Arial"/>
                  </a:rPr>
                  <a:t>contours, PVU</a:t>
                </a:r>
                <a:r>
                  <a:rPr lang="en-US" sz="1350" dirty="0">
                    <a:latin typeface="Arial"/>
                    <a:cs typeface="Arial"/>
                  </a:rPr>
                  <a:t>), </a:t>
                </a:r>
                <a:r>
                  <a:rPr lang="en-US" sz="1350" dirty="0" smtClean="0">
                    <a:latin typeface="Arial"/>
                    <a:cs typeface="Arial"/>
                  </a:rPr>
                  <a:t>PW (gray </a:t>
                </a:r>
                <a:r>
                  <a:rPr lang="en-US" sz="1350" dirty="0">
                    <a:latin typeface="Arial"/>
                    <a:cs typeface="Arial"/>
                  </a:rPr>
                  <a:t>scale, mm), </a:t>
                </a:r>
                <a:r>
                  <a:rPr lang="en-US" sz="1350" dirty="0" smtClean="0">
                    <a:latin typeface="Arial"/>
                    <a:cs typeface="Arial"/>
                  </a:rPr>
                  <a:t/>
                </a:r>
                <a:br>
                  <a:rPr lang="en-US" sz="1350" dirty="0" smtClean="0">
                    <a:latin typeface="Arial"/>
                    <a:cs typeface="Arial"/>
                  </a:rPr>
                </a:br>
                <a:r>
                  <a:rPr lang="en-US" sz="1350" dirty="0" smtClean="0">
                    <a:latin typeface="Arial"/>
                    <a:cs typeface="Arial"/>
                  </a:rPr>
                  <a:t>600</a:t>
                </a:r>
                <a:r>
                  <a:rPr lang="en-US" sz="1350" dirty="0">
                    <a:latin typeface="Arial"/>
                    <a:cs typeface="Arial"/>
                  </a:rPr>
                  <a:t>–400-hPa layer-averaged ascent (red </a:t>
                </a:r>
                <a:r>
                  <a:rPr lang="en-US" sz="1350" dirty="0" smtClean="0">
                    <a:latin typeface="Arial"/>
                    <a:cs typeface="Arial"/>
                  </a:rPr>
                  <a:t>contours every </a:t>
                </a:r>
                <a:br>
                  <a:rPr lang="en-US" sz="1350" dirty="0" smtClean="0">
                    <a:latin typeface="Arial"/>
                    <a:cs typeface="Arial"/>
                  </a:rPr>
                </a:br>
                <a:r>
                  <a:rPr lang="en-US" sz="1350" dirty="0" smtClean="0">
                    <a:latin typeface="Arial"/>
                    <a:cs typeface="Arial"/>
                  </a:rPr>
                  <a:t>5.0 × 10</a:t>
                </a:r>
                <a:r>
                  <a:rPr lang="en-US" sz="1350" baseline="30000" dirty="0">
                    <a:latin typeface="Arial"/>
                    <a:cs typeface="Arial"/>
                  </a:rPr>
                  <a:t>−3</a:t>
                </a:r>
                <a:r>
                  <a:rPr lang="en-US" sz="1350" dirty="0">
                    <a:latin typeface="Arial"/>
                    <a:cs typeface="Arial"/>
                  </a:rPr>
                  <a:t> </a:t>
                </a:r>
                <a:r>
                  <a:rPr lang="en-US" sz="1350" dirty="0" smtClean="0">
                    <a:latin typeface="Arial"/>
                    <a:cs typeface="Arial"/>
                  </a:rPr>
                  <a:t>hPa </a:t>
                </a:r>
                <a:r>
                  <a:rPr lang="en-US" sz="1350" dirty="0">
                    <a:latin typeface="Arial"/>
                    <a:cs typeface="Arial"/>
                  </a:rPr>
                  <a:t>s</a:t>
                </a:r>
                <a:r>
                  <a:rPr lang="en-US" sz="1350" baseline="30000" dirty="0">
                    <a:latin typeface="Arial"/>
                    <a:cs typeface="Arial"/>
                  </a:rPr>
                  <a:t>−</a:t>
                </a:r>
                <a:r>
                  <a:rPr lang="en-US" sz="1350" baseline="30000" dirty="0" smtClean="0">
                    <a:latin typeface="Arial"/>
                    <a:cs typeface="Arial"/>
                  </a:rPr>
                  <a:t>1</a:t>
                </a:r>
                <a:r>
                  <a:rPr lang="en-US" sz="1350" dirty="0" smtClean="0">
                    <a:latin typeface="Arial"/>
                    <a:cs typeface="Arial"/>
                  </a:rPr>
                  <a:t>), 250-hPa irrotational </a:t>
                </a:r>
                <a:r>
                  <a:rPr lang="en-US" sz="1350" dirty="0">
                    <a:latin typeface="Arial"/>
                    <a:cs typeface="Arial"/>
                  </a:rPr>
                  <a:t>wind (</a:t>
                </a:r>
                <a:r>
                  <a:rPr lang="en-US" sz="1350" dirty="0" smtClean="0">
                    <a:latin typeface="Arial"/>
                    <a:cs typeface="Arial"/>
                  </a:rPr>
                  <a:t>vectors, m </a:t>
                </a:r>
                <a:r>
                  <a:rPr lang="en-US" sz="1350" dirty="0">
                    <a:latin typeface="Arial"/>
                    <a:cs typeface="Arial"/>
                  </a:rPr>
                  <a:t>s</a:t>
                </a:r>
                <a:r>
                  <a:rPr lang="en-US" sz="1350" baseline="30000" dirty="0">
                    <a:latin typeface="Arial"/>
                    <a:cs typeface="Arial"/>
                  </a:rPr>
                  <a:t>−1</a:t>
                </a:r>
                <a:r>
                  <a:rPr lang="en-US" sz="1350" dirty="0">
                    <a:latin typeface="Arial"/>
                    <a:cs typeface="Arial"/>
                  </a:rPr>
                  <a:t>) </a:t>
                </a:r>
              </a:p>
            </p:txBody>
          </p:sp>
          <p:sp>
            <p:nvSpPr>
              <p:cNvPr id="35" name="Rectangle 34"/>
              <p:cNvSpPr/>
              <p:nvPr/>
            </p:nvSpPr>
            <p:spPr>
              <a:xfrm>
                <a:off x="0" y="206553"/>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0" y="180180"/>
                <a:ext cx="5409008" cy="400110"/>
              </a:xfrm>
              <a:prstGeom prst="rect">
                <a:avLst/>
              </a:prstGeom>
              <a:noFill/>
              <a:ln w="19050" cmpd="sng">
                <a:noFill/>
              </a:ln>
            </p:spPr>
            <p:txBody>
              <a:bodyPr wrap="square" rtlCol="0">
                <a:spAutoFit/>
              </a:bodyPr>
              <a:lstStyle/>
              <a:p>
                <a:r>
                  <a:rPr lang="en-US" sz="2000" dirty="0" smtClean="0">
                    <a:latin typeface="Arial"/>
                    <a:cs typeface="Arial"/>
                  </a:rPr>
                  <a:t>0000 UTC 30 October 2012</a:t>
                </a:r>
                <a:endParaRPr lang="en-US" sz="2000" dirty="0">
                  <a:latin typeface="Arial"/>
                  <a:cs typeface="Arial"/>
                </a:endParaRPr>
              </a:p>
            </p:txBody>
          </p:sp>
        </p:grpSp>
        <p:grpSp>
          <p:nvGrpSpPr>
            <p:cNvPr id="19" name="Group 18"/>
            <p:cNvGrpSpPr/>
            <p:nvPr/>
          </p:nvGrpSpPr>
          <p:grpSpPr>
            <a:xfrm>
              <a:off x="7416506" y="183986"/>
              <a:ext cx="1737572" cy="369332"/>
              <a:chOff x="7416506" y="183986"/>
              <a:chExt cx="1737572" cy="369332"/>
            </a:xfrm>
          </p:grpSpPr>
          <p:sp>
            <p:nvSpPr>
              <p:cNvPr id="20" name="Rectangle 19"/>
              <p:cNvSpPr/>
              <p:nvPr/>
            </p:nvSpPr>
            <p:spPr>
              <a:xfrm>
                <a:off x="7416506" y="201458"/>
                <a:ext cx="1737572"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416506" y="183986"/>
                <a:ext cx="1687188" cy="369332"/>
              </a:xfrm>
              <a:prstGeom prst="rect">
                <a:avLst/>
              </a:prstGeom>
              <a:noFill/>
              <a:ln w="19050" cmpd="sng">
                <a:noFill/>
              </a:ln>
            </p:spPr>
            <p:txBody>
              <a:bodyPr wrap="square" rtlCol="0">
                <a:spAutoFit/>
              </a:bodyPr>
              <a:lstStyle/>
              <a:p>
                <a:r>
                  <a:rPr lang="en-US" dirty="0" smtClean="0">
                    <a:latin typeface="Arial"/>
                    <a:cs typeface="Arial"/>
                  </a:rPr>
                  <a:t>10.0 </a:t>
                </a:r>
                <a:r>
                  <a:rPr lang="en-US" dirty="0">
                    <a:latin typeface="Arial"/>
                    <a:cs typeface="Arial"/>
                  </a:rPr>
                  <a:t>m s</a:t>
                </a:r>
                <a:r>
                  <a:rPr lang="en-US" baseline="30000" dirty="0">
                    <a:latin typeface="Arial"/>
                    <a:cs typeface="Arial"/>
                  </a:rPr>
                  <a:t>−1</a:t>
                </a:r>
                <a:r>
                  <a:rPr lang="en-US" dirty="0" smtClean="0">
                    <a:latin typeface="Arial"/>
                    <a:cs typeface="Arial"/>
                  </a:rPr>
                  <a:t> </a:t>
                </a:r>
                <a:endParaRPr lang="en-US" dirty="0">
                  <a:latin typeface="Arial"/>
                  <a:cs typeface="Arial"/>
                </a:endParaRPr>
              </a:p>
            </p:txBody>
          </p:sp>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l="17793" t="93125" r="77751" b="2767"/>
              <a:stretch/>
            </p:blipFill>
            <p:spPr>
              <a:xfrm>
                <a:off x="8654537" y="247763"/>
                <a:ext cx="379264" cy="270199"/>
              </a:xfrm>
              <a:prstGeom prst="rect">
                <a:avLst/>
              </a:prstGeom>
            </p:spPr>
          </p:pic>
        </p:grpSp>
      </p:grpSp>
    </p:spTree>
    <p:extLst>
      <p:ext uri="{BB962C8B-B14F-4D97-AF65-F5344CB8AC3E}">
        <p14:creationId xmlns:p14="http://schemas.microsoft.com/office/powerpoint/2010/main" val="5240363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rial"/>
                <a:cs typeface="Arial"/>
              </a:rPr>
              <a:t>Motivation:</a:t>
            </a:r>
            <a:endParaRPr lang="en-US" b="1" dirty="0">
              <a:solidFill>
                <a:srgbClr val="FF0000"/>
              </a:solidFill>
              <a:latin typeface="Arial"/>
              <a:cs typeface="Arial"/>
            </a:endParaRPr>
          </a:p>
        </p:txBody>
      </p:sp>
      <p:sp>
        <p:nvSpPr>
          <p:cNvPr id="3" name="Content Placeholder 2"/>
          <p:cNvSpPr>
            <a:spLocks noGrp="1"/>
          </p:cNvSpPr>
          <p:nvPr>
            <p:ph idx="1"/>
          </p:nvPr>
        </p:nvSpPr>
        <p:spPr/>
        <p:txBody>
          <a:bodyPr>
            <a:normAutofit/>
          </a:bodyPr>
          <a:lstStyle/>
          <a:p>
            <a:pPr marL="0" indent="0">
              <a:buNone/>
            </a:pPr>
            <a:r>
              <a:rPr lang="en-US" sz="2400" dirty="0">
                <a:latin typeface="Arial"/>
                <a:cs typeface="Arial"/>
              </a:rPr>
              <a:t>Hurricane Sandy, a storm of historical (and hysterical) proportions, provided a serendipitous research opportunity to examine a well-sampled and well-documented storm from pre-genesis to post-landfall (soup-to-nuts).  </a:t>
            </a:r>
            <a:endParaRPr lang="en-US" sz="2400" dirty="0" smtClean="0">
              <a:latin typeface="Arial"/>
              <a:cs typeface="Arial"/>
            </a:endParaRPr>
          </a:p>
          <a:p>
            <a:pPr marL="0" indent="0">
              <a:buNone/>
            </a:pPr>
            <a:endParaRPr lang="en-US" sz="2400" dirty="0" smtClean="0">
              <a:latin typeface="Arial"/>
              <a:cs typeface="Arial"/>
            </a:endParaRPr>
          </a:p>
          <a:p>
            <a:pPr marL="0" indent="0">
              <a:buNone/>
            </a:pPr>
            <a:r>
              <a:rPr lang="en-US" sz="2400" dirty="0" smtClean="0">
                <a:latin typeface="Arial"/>
                <a:cs typeface="Arial"/>
              </a:rPr>
              <a:t>Noteworthy </a:t>
            </a:r>
            <a:r>
              <a:rPr lang="en-US" sz="2400" dirty="0">
                <a:latin typeface="Arial"/>
                <a:cs typeface="Arial"/>
              </a:rPr>
              <a:t>aspects of Hurricane Sandy's lifecycle included </a:t>
            </a:r>
            <a:r>
              <a:rPr lang="en-US" sz="2400" dirty="0" smtClean="0">
                <a:latin typeface="Arial"/>
                <a:cs typeface="Arial"/>
              </a:rPr>
              <a:t>multiple </a:t>
            </a:r>
            <a:r>
              <a:rPr lang="en-US" sz="2400" dirty="0">
                <a:latin typeface="Arial"/>
                <a:cs typeface="Arial"/>
              </a:rPr>
              <a:t>trough interactions</a:t>
            </a:r>
            <a:r>
              <a:rPr lang="en-US" sz="2400" dirty="0" smtClean="0">
                <a:latin typeface="Arial"/>
                <a:cs typeface="Arial"/>
              </a:rPr>
              <a:t>, </a:t>
            </a:r>
            <a:r>
              <a:rPr lang="en-US" sz="2400" dirty="0">
                <a:latin typeface="Arial"/>
                <a:cs typeface="Arial"/>
              </a:rPr>
              <a:t>an unusual "Hazel (1954)-like" track, and </a:t>
            </a:r>
            <a:r>
              <a:rPr lang="en-US" sz="2400" dirty="0" smtClean="0">
                <a:latin typeface="Arial"/>
                <a:cs typeface="Arial"/>
              </a:rPr>
              <a:t>an unprecedented </a:t>
            </a:r>
            <a:r>
              <a:rPr lang="en-US" sz="2400" dirty="0">
                <a:latin typeface="Arial"/>
                <a:cs typeface="Arial"/>
              </a:rPr>
              <a:t>post-landfall Appalachian </a:t>
            </a:r>
            <a:r>
              <a:rPr lang="en-US" sz="2400" dirty="0" smtClean="0">
                <a:latin typeface="Arial"/>
                <a:cs typeface="Arial"/>
              </a:rPr>
              <a:t>snowstorm.</a:t>
            </a:r>
            <a:endParaRPr lang="en-US" sz="2400" dirty="0">
              <a:latin typeface="Arial"/>
              <a:cs typeface="Arial"/>
            </a:endParaRPr>
          </a:p>
        </p:txBody>
      </p:sp>
    </p:spTree>
    <p:extLst>
      <p:ext uri="{BB962C8B-B14F-4D97-AF65-F5344CB8AC3E}">
        <p14:creationId xmlns:p14="http://schemas.microsoft.com/office/powerpoint/2010/main" val="13189080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944" t="4362" b="12696"/>
          <a:stretch/>
        </p:blipFill>
        <p:spPr>
          <a:xfrm>
            <a:off x="4486919" y="425884"/>
            <a:ext cx="4314857" cy="3036883"/>
          </a:xfrm>
          <a:prstGeom prst="rect">
            <a:avLst/>
          </a:prstGeom>
        </p:spPr>
      </p:pic>
      <p:pic>
        <p:nvPicPr>
          <p:cNvPr id="2" name="Picture 1"/>
          <p:cNvPicPr>
            <a:picLocks noChangeAspect="1"/>
          </p:cNvPicPr>
          <p:nvPr/>
        </p:nvPicPr>
        <p:blipFill rotWithShape="1">
          <a:blip r:embed="rId3"/>
          <a:srcRect t="4362" r="1305" b="12696"/>
          <a:stretch/>
        </p:blipFill>
        <p:spPr>
          <a:xfrm>
            <a:off x="160020" y="425884"/>
            <a:ext cx="4433368" cy="3036882"/>
          </a:xfrm>
          <a:prstGeom prst="rect">
            <a:avLst/>
          </a:prstGeom>
        </p:spPr>
      </p:pic>
      <p:pic>
        <p:nvPicPr>
          <p:cNvPr id="6" name="Picture 5"/>
          <p:cNvPicPr>
            <a:picLocks noChangeAspect="1"/>
          </p:cNvPicPr>
          <p:nvPr/>
        </p:nvPicPr>
        <p:blipFill rotWithShape="1">
          <a:blip r:embed="rId4"/>
          <a:srcRect l="3944" t="4711" b="7634"/>
          <a:stretch/>
        </p:blipFill>
        <p:spPr>
          <a:xfrm>
            <a:off x="4486918" y="3422343"/>
            <a:ext cx="4314857" cy="3209401"/>
          </a:xfrm>
          <a:prstGeom prst="rect">
            <a:avLst/>
          </a:prstGeom>
        </p:spPr>
      </p:pic>
      <p:pic>
        <p:nvPicPr>
          <p:cNvPr id="5" name="Picture 4"/>
          <p:cNvPicPr>
            <a:picLocks noChangeAspect="1"/>
          </p:cNvPicPr>
          <p:nvPr/>
        </p:nvPicPr>
        <p:blipFill rotWithShape="1">
          <a:blip r:embed="rId5"/>
          <a:srcRect t="4711" r="1305" b="13874"/>
          <a:stretch/>
        </p:blipFill>
        <p:spPr>
          <a:xfrm>
            <a:off x="160020" y="3422343"/>
            <a:ext cx="4433368" cy="2980944"/>
          </a:xfrm>
          <a:prstGeom prst="rect">
            <a:avLst/>
          </a:prstGeom>
        </p:spPr>
      </p:pic>
      <p:pic>
        <p:nvPicPr>
          <p:cNvPr id="7" name="Picture 6"/>
          <p:cNvPicPr>
            <a:picLocks noChangeAspect="1"/>
          </p:cNvPicPr>
          <p:nvPr/>
        </p:nvPicPr>
        <p:blipFill rotWithShape="1">
          <a:blip r:embed="rId5"/>
          <a:srcRect t="86334" r="10792" b="7634"/>
          <a:stretch/>
        </p:blipFill>
        <p:spPr>
          <a:xfrm>
            <a:off x="160020" y="6403287"/>
            <a:ext cx="4007191" cy="220852"/>
          </a:xfrm>
          <a:prstGeom prst="rect">
            <a:avLst/>
          </a:prstGeom>
        </p:spPr>
      </p:pic>
      <p:pic>
        <p:nvPicPr>
          <p:cNvPr id="8" name="Picture 7"/>
          <p:cNvPicPr>
            <a:picLocks noChangeAspect="1"/>
          </p:cNvPicPr>
          <p:nvPr/>
        </p:nvPicPr>
        <p:blipFill rotWithShape="1">
          <a:blip r:embed="rId6"/>
          <a:srcRect l="20739" t="94771" r="17062"/>
          <a:stretch/>
        </p:blipFill>
        <p:spPr>
          <a:xfrm>
            <a:off x="3182117" y="3344212"/>
            <a:ext cx="2794000" cy="191478"/>
          </a:xfrm>
          <a:prstGeom prst="rect">
            <a:avLst/>
          </a:prstGeom>
          <a:solidFill>
            <a:schemeClr val="bg1"/>
          </a:solidFill>
          <a:ln w="25400">
            <a:solidFill>
              <a:schemeClr val="tx1"/>
            </a:solidFill>
          </a:ln>
        </p:spPr>
      </p:pic>
      <p:sp>
        <p:nvSpPr>
          <p:cNvPr id="9" name="TextBox 8"/>
          <p:cNvSpPr txBox="1"/>
          <p:nvPr/>
        </p:nvSpPr>
        <p:spPr>
          <a:xfrm>
            <a:off x="483832" y="3013493"/>
            <a:ext cx="1754619"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0000 UTC 25 Oct</a:t>
            </a:r>
            <a:endParaRPr lang="en-US" dirty="0"/>
          </a:p>
        </p:txBody>
      </p:sp>
      <p:sp>
        <p:nvSpPr>
          <p:cNvPr id="10" name="TextBox 9"/>
          <p:cNvSpPr txBox="1"/>
          <p:nvPr/>
        </p:nvSpPr>
        <p:spPr>
          <a:xfrm>
            <a:off x="6914203" y="3013493"/>
            <a:ext cx="1754619"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0000 UTC 27 Oct</a:t>
            </a:r>
            <a:endParaRPr lang="en-US" dirty="0"/>
          </a:p>
        </p:txBody>
      </p:sp>
      <p:sp>
        <p:nvSpPr>
          <p:cNvPr id="11" name="TextBox 10"/>
          <p:cNvSpPr txBox="1"/>
          <p:nvPr/>
        </p:nvSpPr>
        <p:spPr>
          <a:xfrm>
            <a:off x="483832" y="5997741"/>
            <a:ext cx="1754619"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0000 UTC 28 Oct</a:t>
            </a:r>
            <a:endParaRPr lang="en-US" dirty="0"/>
          </a:p>
        </p:txBody>
      </p:sp>
      <p:sp>
        <p:nvSpPr>
          <p:cNvPr id="12" name="TextBox 11"/>
          <p:cNvSpPr txBox="1"/>
          <p:nvPr/>
        </p:nvSpPr>
        <p:spPr>
          <a:xfrm>
            <a:off x="6914203" y="5990136"/>
            <a:ext cx="1754619"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0000 UTC 30 Oct</a:t>
            </a:r>
            <a:endParaRPr lang="en-US" dirty="0"/>
          </a:p>
        </p:txBody>
      </p:sp>
      <p:sp>
        <p:nvSpPr>
          <p:cNvPr id="13" name="TextBox 12"/>
          <p:cNvSpPr txBox="1"/>
          <p:nvPr/>
        </p:nvSpPr>
        <p:spPr>
          <a:xfrm>
            <a:off x="461336" y="74188"/>
            <a:ext cx="8264103" cy="369332"/>
          </a:xfrm>
          <a:prstGeom prst="rect">
            <a:avLst/>
          </a:prstGeom>
          <a:noFill/>
        </p:spPr>
        <p:txBody>
          <a:bodyPr wrap="square" rtlCol="0">
            <a:spAutoFit/>
          </a:bodyPr>
          <a:lstStyle/>
          <a:p>
            <a:r>
              <a:rPr lang="en-US" b="1" dirty="0" smtClean="0">
                <a:solidFill>
                  <a:srgbClr val="FF0000"/>
                </a:solidFill>
              </a:rPr>
              <a:t>850-hPa tangential </a:t>
            </a:r>
            <a:r>
              <a:rPr lang="en-US" b="1" dirty="0">
                <a:solidFill>
                  <a:srgbClr val="FF0000"/>
                </a:solidFill>
              </a:rPr>
              <a:t>w</a:t>
            </a:r>
            <a:r>
              <a:rPr lang="en-US" b="1" dirty="0" smtClean="0">
                <a:solidFill>
                  <a:srgbClr val="FF0000"/>
                </a:solidFill>
              </a:rPr>
              <a:t>ind (color shaded) and total wind (barbs) centered on TC Sandy </a:t>
            </a:r>
            <a:endParaRPr lang="en-US" b="1" dirty="0">
              <a:solidFill>
                <a:srgbClr val="FF0000"/>
              </a:solidFill>
            </a:endParaRPr>
          </a:p>
        </p:txBody>
      </p:sp>
    </p:spTree>
    <p:extLst>
      <p:ext uri="{BB962C8B-B14F-4D97-AF65-F5344CB8AC3E}">
        <p14:creationId xmlns:p14="http://schemas.microsoft.com/office/powerpoint/2010/main" val="6958351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814848"/>
            <a:ext cx="8229600" cy="1143000"/>
          </a:xfrm>
        </p:spPr>
        <p:txBody>
          <a:bodyPr>
            <a:normAutofit fontScale="90000"/>
          </a:bodyPr>
          <a:lstStyle/>
          <a:p>
            <a:r>
              <a:rPr lang="en-US" b="1" dirty="0" smtClean="0">
                <a:solidFill>
                  <a:srgbClr val="FF0000"/>
                </a:solidFill>
                <a:latin typeface="Arial"/>
                <a:cs typeface="Arial"/>
              </a:rPr>
              <a:t>Sandy (2012), Hazel (1954) and the 1938 New England Hurricane:              A Perspective </a:t>
            </a:r>
            <a:endParaRPr lang="en-US" b="1" dirty="0">
              <a:solidFill>
                <a:srgbClr val="FF0000"/>
              </a:solidFill>
              <a:latin typeface="Arial"/>
              <a:cs typeface="Arial"/>
            </a:endParaRPr>
          </a:p>
        </p:txBody>
      </p:sp>
    </p:spTree>
    <p:extLst>
      <p:ext uri="{BB962C8B-B14F-4D97-AF65-F5344CB8AC3E}">
        <p14:creationId xmlns:p14="http://schemas.microsoft.com/office/powerpoint/2010/main" val="19778842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291376" cy="7066959"/>
            <a:chOff x="-1" y="0"/>
            <a:chExt cx="9291376" cy="7066959"/>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5058" cy="6858000"/>
            </a:xfrm>
            <a:prstGeom prst="rect">
              <a:avLst/>
            </a:prstGeom>
          </p:spPr>
        </p:pic>
        <p:sp>
          <p:nvSpPr>
            <p:cNvPr id="6" name="Rectangle 5"/>
            <p:cNvSpPr/>
            <p:nvPr/>
          </p:nvSpPr>
          <p:spPr>
            <a:xfrm>
              <a:off x="412919" y="6079113"/>
              <a:ext cx="8314519" cy="768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58476" y="273018"/>
              <a:ext cx="3000921" cy="37260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216159" y="227249"/>
              <a:ext cx="3075216" cy="3686394"/>
            </a:xfrm>
            <a:prstGeom prst="rect">
              <a:avLst/>
            </a:prstGeom>
            <a:noFill/>
          </p:spPr>
          <p:txBody>
            <a:bodyPr wrap="square" rtlCol="0">
              <a:spAutoFit/>
            </a:bodyPr>
            <a:lstStyle/>
            <a:p>
              <a:pPr>
                <a:lnSpc>
                  <a:spcPct val="145000"/>
                </a:lnSpc>
              </a:pPr>
              <a:r>
                <a:rPr lang="en-US" dirty="0" smtClean="0">
                  <a:latin typeface="Arial"/>
                  <a:cs typeface="Arial"/>
                </a:rPr>
                <a:t>Low pressure</a:t>
              </a:r>
            </a:p>
            <a:p>
              <a:pPr>
                <a:lnSpc>
                  <a:spcPct val="145000"/>
                </a:lnSpc>
              </a:pPr>
              <a:r>
                <a:rPr lang="en-US" dirty="0" smtClean="0">
                  <a:latin typeface="Arial"/>
                  <a:cs typeface="Arial"/>
                </a:rPr>
                <a:t>Tropical depression</a:t>
              </a:r>
            </a:p>
            <a:p>
              <a:pPr>
                <a:lnSpc>
                  <a:spcPct val="145000"/>
                </a:lnSpc>
              </a:pPr>
              <a:r>
                <a:rPr lang="en-US" dirty="0" smtClean="0">
                  <a:latin typeface="Arial"/>
                  <a:cs typeface="Arial"/>
                </a:rPr>
                <a:t>Tropical storm</a:t>
              </a:r>
            </a:p>
            <a:p>
              <a:pPr>
                <a:lnSpc>
                  <a:spcPct val="145000"/>
                </a:lnSpc>
              </a:pPr>
              <a:r>
                <a:rPr lang="en-US" dirty="0" smtClean="0">
                  <a:latin typeface="Arial"/>
                  <a:cs typeface="Arial"/>
                </a:rPr>
                <a:t>Hurricane (Sandy)</a:t>
              </a:r>
            </a:p>
            <a:p>
              <a:pPr>
                <a:lnSpc>
                  <a:spcPct val="145000"/>
                </a:lnSpc>
              </a:pPr>
              <a:r>
                <a:rPr lang="en-US" dirty="0" smtClean="0">
                  <a:latin typeface="Arial"/>
                  <a:cs typeface="Arial"/>
                </a:rPr>
                <a:t>Hurricane (Hazel)</a:t>
              </a:r>
            </a:p>
            <a:p>
              <a:pPr>
                <a:lnSpc>
                  <a:spcPct val="145000"/>
                </a:lnSpc>
              </a:pPr>
              <a:r>
                <a:rPr lang="en-US" dirty="0" smtClean="0">
                  <a:latin typeface="Arial"/>
                  <a:cs typeface="Arial"/>
                </a:rPr>
                <a:t>Hurricane (38-Hurr)</a:t>
              </a:r>
            </a:p>
            <a:p>
              <a:pPr>
                <a:lnSpc>
                  <a:spcPct val="145000"/>
                </a:lnSpc>
              </a:pPr>
              <a:r>
                <a:rPr lang="en-US" dirty="0" smtClean="0">
                  <a:latin typeface="Arial"/>
                  <a:cs typeface="Arial"/>
                </a:rPr>
                <a:t>Extratropical (Sandy)</a:t>
              </a:r>
            </a:p>
            <a:p>
              <a:pPr>
                <a:lnSpc>
                  <a:spcPct val="145000"/>
                </a:lnSpc>
              </a:pPr>
              <a:r>
                <a:rPr lang="en-US" dirty="0" smtClean="0">
                  <a:latin typeface="Arial"/>
                  <a:cs typeface="Arial"/>
                </a:rPr>
                <a:t>Extratropical (Hazel)</a:t>
              </a:r>
            </a:p>
            <a:p>
              <a:pPr>
                <a:lnSpc>
                  <a:spcPct val="145000"/>
                </a:lnSpc>
              </a:pPr>
              <a:r>
                <a:rPr lang="en-US" dirty="0" smtClean="0">
                  <a:latin typeface="Arial"/>
                  <a:cs typeface="Arial"/>
                </a:rPr>
                <a:t>Extratropical (38-Hurr)</a:t>
              </a:r>
              <a:endParaRPr lang="en-US" dirty="0">
                <a:latin typeface="Arial"/>
                <a:cs typeface="Arial"/>
              </a:endParaRPr>
            </a:p>
          </p:txBody>
        </p:sp>
        <p:pic>
          <p:nvPicPr>
            <p:cNvPr id="20" name="Picture 19"/>
            <p:cNvPicPr>
              <a:picLocks noChangeAspect="1"/>
            </p:cNvPicPr>
            <p:nvPr/>
          </p:nvPicPr>
          <p:blipFill rotWithShape="1">
            <a:blip r:embed="rId4"/>
            <a:srcRect l="29867" t="28509" r="65809" b="65496"/>
            <a:stretch/>
          </p:blipFill>
          <p:spPr>
            <a:xfrm>
              <a:off x="5799944" y="331885"/>
              <a:ext cx="383760" cy="411138"/>
            </a:xfrm>
            <a:prstGeom prst="rect">
              <a:avLst/>
            </a:prstGeom>
          </p:spPr>
        </p:pic>
        <p:pic>
          <p:nvPicPr>
            <p:cNvPr id="21" name="Picture 20"/>
            <p:cNvPicPr>
              <a:picLocks noChangeAspect="1"/>
            </p:cNvPicPr>
            <p:nvPr/>
          </p:nvPicPr>
          <p:blipFill rotWithShape="1">
            <a:blip r:embed="rId5"/>
            <a:srcRect l="30382" t="29309" r="66316" b="66518"/>
            <a:stretch/>
          </p:blipFill>
          <p:spPr>
            <a:xfrm>
              <a:off x="5847198" y="771854"/>
              <a:ext cx="293086" cy="286150"/>
            </a:xfrm>
            <a:prstGeom prst="rect">
              <a:avLst/>
            </a:prstGeom>
          </p:spPr>
        </p:pic>
        <p:sp>
          <p:nvSpPr>
            <p:cNvPr id="23" name="TextBox 22"/>
            <p:cNvSpPr txBox="1"/>
            <p:nvPr/>
          </p:nvSpPr>
          <p:spPr>
            <a:xfrm>
              <a:off x="-1" y="6051296"/>
              <a:ext cx="9143999" cy="1015663"/>
            </a:xfrm>
            <a:prstGeom prst="rect">
              <a:avLst/>
            </a:prstGeom>
            <a:noFill/>
            <a:ln w="19050" cmpd="sng">
              <a:noFill/>
            </a:ln>
          </p:spPr>
          <p:txBody>
            <a:bodyPr wrap="square" rtlCol="0">
              <a:spAutoFit/>
            </a:bodyPr>
            <a:lstStyle/>
            <a:p>
              <a:pPr algn="ctr"/>
              <a:r>
                <a:rPr lang="en-US" sz="1500" b="1" dirty="0">
                  <a:solidFill>
                    <a:srgbClr val="FF0000"/>
                  </a:solidFill>
                  <a:latin typeface="Arial"/>
                  <a:cs typeface="Arial"/>
                </a:rPr>
                <a:t>Sandy: </a:t>
              </a:r>
              <a:r>
                <a:rPr lang="en-US" sz="1500" b="1" dirty="0" smtClean="0">
                  <a:solidFill>
                    <a:srgbClr val="FF0000"/>
                  </a:solidFill>
                  <a:latin typeface="Arial"/>
                  <a:cs typeface="Arial"/>
                </a:rPr>
                <a:t> 1800 </a:t>
              </a:r>
              <a:r>
                <a:rPr lang="en-US" sz="1500" b="1" dirty="0">
                  <a:solidFill>
                    <a:srgbClr val="FF0000"/>
                  </a:solidFill>
                  <a:latin typeface="Arial"/>
                  <a:cs typeface="Arial"/>
                </a:rPr>
                <a:t>UTC 21 October – 1200 UTC 31 October 2012 </a:t>
              </a:r>
              <a:r>
                <a:rPr lang="en-US" sz="1500" b="1" dirty="0" smtClean="0">
                  <a:solidFill>
                    <a:srgbClr val="FF0000"/>
                  </a:solidFill>
                  <a:latin typeface="Arial"/>
                  <a:cs typeface="Arial"/>
                </a:rPr>
                <a:t/>
              </a:r>
              <a:br>
                <a:rPr lang="en-US" sz="1500" b="1" dirty="0" smtClean="0">
                  <a:solidFill>
                    <a:srgbClr val="FF0000"/>
                  </a:solidFill>
                  <a:latin typeface="Arial"/>
                  <a:cs typeface="Arial"/>
                </a:rPr>
              </a:br>
              <a:r>
                <a:rPr lang="en-US" sz="1500" b="1" dirty="0">
                  <a:solidFill>
                    <a:srgbClr val="FF0000"/>
                  </a:solidFill>
                  <a:latin typeface="Arial"/>
                  <a:cs typeface="Arial"/>
                </a:rPr>
                <a:t>Hazel: </a:t>
              </a:r>
              <a:r>
                <a:rPr lang="en-US" sz="1500" b="1" dirty="0" smtClean="0">
                  <a:solidFill>
                    <a:srgbClr val="FF0000"/>
                  </a:solidFill>
                  <a:latin typeface="Arial"/>
                  <a:cs typeface="Arial"/>
                </a:rPr>
                <a:t> 0600 </a:t>
              </a:r>
              <a:r>
                <a:rPr lang="en-US" sz="1500" b="1" dirty="0">
                  <a:solidFill>
                    <a:srgbClr val="FF0000"/>
                  </a:solidFill>
                  <a:latin typeface="Arial"/>
                  <a:cs typeface="Arial"/>
                </a:rPr>
                <a:t>UTC 5 October – 1200 UTC 18 October </a:t>
              </a:r>
              <a:r>
                <a:rPr lang="en-US" sz="1500" b="1" dirty="0" smtClean="0">
                  <a:solidFill>
                    <a:srgbClr val="FF0000"/>
                  </a:solidFill>
                  <a:latin typeface="Arial"/>
                  <a:cs typeface="Arial"/>
                </a:rPr>
                <a:t>1954</a:t>
              </a:r>
              <a:br>
                <a:rPr lang="en-US" sz="1500" b="1" dirty="0" smtClean="0">
                  <a:solidFill>
                    <a:srgbClr val="FF0000"/>
                  </a:solidFill>
                  <a:latin typeface="Arial"/>
                  <a:cs typeface="Arial"/>
                </a:rPr>
              </a:br>
              <a:r>
                <a:rPr lang="en-US" sz="1500" b="1" dirty="0" smtClean="0">
                  <a:solidFill>
                    <a:srgbClr val="FF0000"/>
                  </a:solidFill>
                  <a:latin typeface="Arial"/>
                  <a:cs typeface="Arial"/>
                </a:rPr>
                <a:t>1938 New England Hurricane</a:t>
              </a:r>
              <a:r>
                <a:rPr lang="en-US" sz="1500" b="1" dirty="0">
                  <a:solidFill>
                    <a:srgbClr val="FF0000"/>
                  </a:solidFill>
                  <a:latin typeface="Arial"/>
                  <a:cs typeface="Arial"/>
                </a:rPr>
                <a:t>:  </a:t>
              </a:r>
              <a:r>
                <a:rPr lang="en-US" sz="1500" b="1" dirty="0" smtClean="0">
                  <a:solidFill>
                    <a:srgbClr val="FF0000"/>
                  </a:solidFill>
                  <a:latin typeface="Arial"/>
                  <a:cs typeface="Arial"/>
                </a:rPr>
                <a:t>1200 </a:t>
              </a:r>
              <a:r>
                <a:rPr lang="en-US" sz="1500" b="1" dirty="0">
                  <a:solidFill>
                    <a:srgbClr val="FF0000"/>
                  </a:solidFill>
                  <a:latin typeface="Arial"/>
                  <a:cs typeface="Arial"/>
                </a:rPr>
                <a:t>UTC </a:t>
              </a:r>
              <a:r>
                <a:rPr lang="en-US" sz="1500" b="1" dirty="0" smtClean="0">
                  <a:solidFill>
                    <a:srgbClr val="FF0000"/>
                  </a:solidFill>
                  <a:latin typeface="Arial"/>
                  <a:cs typeface="Arial"/>
                </a:rPr>
                <a:t>9 September </a:t>
              </a:r>
              <a:r>
                <a:rPr lang="en-US" sz="1500" b="1" dirty="0">
                  <a:solidFill>
                    <a:srgbClr val="FF0000"/>
                  </a:solidFill>
                  <a:latin typeface="Arial"/>
                  <a:cs typeface="Arial"/>
                </a:rPr>
                <a:t>– </a:t>
              </a:r>
              <a:r>
                <a:rPr lang="en-US" sz="1500" b="1" dirty="0" smtClean="0">
                  <a:solidFill>
                    <a:srgbClr val="FF0000"/>
                  </a:solidFill>
                  <a:latin typeface="Arial"/>
                  <a:cs typeface="Arial"/>
                </a:rPr>
                <a:t>0000 </a:t>
              </a:r>
              <a:r>
                <a:rPr lang="en-US" sz="1500" b="1" dirty="0">
                  <a:solidFill>
                    <a:srgbClr val="FF0000"/>
                  </a:solidFill>
                  <a:latin typeface="Arial"/>
                  <a:cs typeface="Arial"/>
                </a:rPr>
                <a:t>UTC </a:t>
              </a:r>
              <a:r>
                <a:rPr lang="en-US" sz="1500" b="1" dirty="0" smtClean="0">
                  <a:solidFill>
                    <a:srgbClr val="FF0000"/>
                  </a:solidFill>
                  <a:latin typeface="Arial"/>
                  <a:cs typeface="Arial"/>
                </a:rPr>
                <a:t>23 September 1938</a:t>
              </a:r>
              <a:r>
                <a:rPr lang="en-US" sz="1500" b="1" dirty="0">
                  <a:solidFill>
                    <a:srgbClr val="0000FF"/>
                  </a:solidFill>
                  <a:latin typeface="Arial"/>
                  <a:cs typeface="Arial"/>
                </a:rPr>
                <a:t/>
              </a:r>
              <a:br>
                <a:rPr lang="en-US" sz="1500" b="1" dirty="0">
                  <a:solidFill>
                    <a:srgbClr val="0000FF"/>
                  </a:solidFill>
                  <a:latin typeface="Arial"/>
                  <a:cs typeface="Arial"/>
                </a:rPr>
              </a:br>
              <a:endParaRPr lang="en-US" sz="1500" b="1" dirty="0">
                <a:solidFill>
                  <a:srgbClr val="0000FF"/>
                </a:solidFill>
                <a:latin typeface="Arial"/>
                <a:cs typeface="Arial"/>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0024" t="28416" r="66769" b="65504"/>
            <a:stretch/>
          </p:blipFill>
          <p:spPr>
            <a:xfrm>
              <a:off x="5845060" y="3101581"/>
              <a:ext cx="284639" cy="41699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9777" t="28416" r="66769" b="65504"/>
            <a:stretch/>
          </p:blipFill>
          <p:spPr>
            <a:xfrm>
              <a:off x="5823164" y="2688616"/>
              <a:ext cx="306533" cy="416995"/>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60533" t="77270" r="37906" b="17781"/>
            <a:stretch/>
          </p:blipFill>
          <p:spPr>
            <a:xfrm>
              <a:off x="5914554" y="1152640"/>
              <a:ext cx="138560" cy="339410"/>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40780" t="37036" r="57573" b="58568"/>
            <a:stretch/>
          </p:blipFill>
          <p:spPr>
            <a:xfrm>
              <a:off x="5914124" y="1564304"/>
              <a:ext cx="146195" cy="301501"/>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49737" t="75865" r="48500" b="19641"/>
            <a:stretch/>
          </p:blipFill>
          <p:spPr>
            <a:xfrm>
              <a:off x="5903466" y="1958076"/>
              <a:ext cx="156447" cy="308225"/>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48121" t="75611" r="50157" b="19589"/>
            <a:stretch/>
          </p:blipFill>
          <p:spPr>
            <a:xfrm>
              <a:off x="5906864" y="2334072"/>
              <a:ext cx="152865" cy="329231"/>
            </a:xfrm>
            <a:prstGeom prst="rect">
              <a:avLst/>
            </a:prstGeom>
          </p:spPr>
        </p:pic>
        <p:pic>
          <p:nvPicPr>
            <p:cNvPr id="2" name="Picture 1"/>
            <p:cNvPicPr>
              <a:picLocks noChangeAspect="1"/>
            </p:cNvPicPr>
            <p:nvPr/>
          </p:nvPicPr>
          <p:blipFill rotWithShape="1">
            <a:blip r:embed="rId9"/>
            <a:srcRect l="30143" t="28552" r="66782" b="66118"/>
            <a:stretch/>
          </p:blipFill>
          <p:spPr>
            <a:xfrm>
              <a:off x="5847198" y="3518576"/>
              <a:ext cx="293086" cy="374236"/>
            </a:xfrm>
            <a:prstGeom prst="rect">
              <a:avLst/>
            </a:prstGeom>
          </p:spPr>
        </p:pic>
      </p:grpSp>
    </p:spTree>
    <p:extLst>
      <p:ext uri="{BB962C8B-B14F-4D97-AF65-F5344CB8AC3E}">
        <p14:creationId xmlns:p14="http://schemas.microsoft.com/office/powerpoint/2010/main" val="27102326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982750" cy="6847144"/>
            <a:chOff x="-1" y="0"/>
            <a:chExt cx="9982750" cy="6847144"/>
          </a:xfrm>
        </p:grpSpPr>
        <p:grpSp>
          <p:nvGrpSpPr>
            <p:cNvPr id="5" name="Group 4"/>
            <p:cNvGrpSpPr/>
            <p:nvPr/>
          </p:nvGrpSpPr>
          <p:grpSpPr>
            <a:xfrm>
              <a:off x="-1" y="0"/>
              <a:ext cx="9143999" cy="5621008"/>
              <a:chOff x="-1" y="0"/>
              <a:chExt cx="9143999" cy="5794854"/>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grpSp>
        <p:sp>
          <p:nvSpPr>
            <p:cNvPr id="4" name="Rectangle 3"/>
            <p:cNvSpPr/>
            <p:nvPr/>
          </p:nvSpPr>
          <p:spPr>
            <a:xfrm>
              <a:off x="0" y="5794854"/>
              <a:ext cx="9143999" cy="1052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723053"/>
              <a:ext cx="8511441" cy="304056"/>
            </a:xfrm>
            <a:prstGeom prst="rect">
              <a:avLst/>
            </a:prstGeom>
          </p:spPr>
        </p:pic>
        <p:cxnSp>
          <p:nvCxnSpPr>
            <p:cNvPr id="19" name="Straight Connector 18"/>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180180"/>
              <a:ext cx="5409008" cy="400110"/>
              <a:chOff x="0" y="191938"/>
              <a:chExt cx="5409008" cy="400110"/>
            </a:xfrm>
          </p:grpSpPr>
          <p:sp>
            <p:nvSpPr>
              <p:cNvPr id="25" name="Rectangle 24"/>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15 October 1954</a:t>
                </a:r>
                <a:endParaRPr lang="en-US" sz="2000" dirty="0">
                  <a:latin typeface="Arial"/>
                  <a:cs typeface="Arial"/>
                </a:endParaRPr>
              </a:p>
            </p:txBody>
          </p:sp>
        </p:grpSp>
        <p:grpSp>
          <p:nvGrpSpPr>
            <p:cNvPr id="27" name="Group 26"/>
            <p:cNvGrpSpPr/>
            <p:nvPr/>
          </p:nvGrpSpPr>
          <p:grpSpPr>
            <a:xfrm>
              <a:off x="4573741" y="180180"/>
              <a:ext cx="5409008" cy="400110"/>
              <a:chOff x="0" y="191938"/>
              <a:chExt cx="5409008" cy="400110"/>
            </a:xfrm>
          </p:grpSpPr>
          <p:sp>
            <p:nvSpPr>
              <p:cNvPr id="28" name="Rectangle 27"/>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16 October 1954</a:t>
                </a:r>
                <a:endParaRPr lang="en-US" sz="2000" dirty="0">
                  <a:latin typeface="Arial"/>
                  <a:cs typeface="Arial"/>
                </a:endParaRPr>
              </a:p>
            </p:txBody>
          </p:sp>
        </p:grpSp>
        <p:sp>
          <p:nvSpPr>
            <p:cNvPr id="30" name="TextBox 29"/>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250-hPa wind speed (shaded, m s</a:t>
              </a:r>
              <a:r>
                <a:rPr lang="en-US" b="1" baseline="30000" dirty="0">
                  <a:solidFill>
                    <a:srgbClr val="FF0000"/>
                  </a:solidFill>
                  <a:latin typeface="Arial"/>
                  <a:cs typeface="Arial"/>
                </a:rPr>
                <a:t>−1</a:t>
              </a:r>
              <a:r>
                <a:rPr lang="en-US" b="1" dirty="0">
                  <a:solidFill>
                    <a:srgbClr val="FF0000"/>
                  </a:solidFill>
                  <a:latin typeface="Arial"/>
                  <a:cs typeface="Arial"/>
                </a:rPr>
                <a:t>), temperature (dashed red contours, °C), </a:t>
              </a:r>
              <a:br>
                <a:rPr lang="en-US" b="1" dirty="0">
                  <a:solidFill>
                    <a:srgbClr val="FF0000"/>
                  </a:solidFill>
                  <a:latin typeface="Arial"/>
                  <a:cs typeface="Arial"/>
                </a:rPr>
              </a:br>
              <a:r>
                <a:rPr lang="en-US" b="1" dirty="0">
                  <a:solidFill>
                    <a:srgbClr val="FF0000"/>
                  </a:solidFill>
                  <a:latin typeface="Arial"/>
                  <a:cs typeface="Arial"/>
                </a:rPr>
                <a:t>and geopotential height (black solid contours, dam)</a:t>
              </a:r>
            </a:p>
          </p:txBody>
        </p:sp>
        <p:cxnSp>
          <p:nvCxnSpPr>
            <p:cNvPr id="23" name="Straight Connector 22"/>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584784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982750" cy="6847144"/>
            <a:chOff x="-1" y="0"/>
            <a:chExt cx="9982750" cy="6847144"/>
          </a:xfrm>
        </p:grpSpPr>
        <p:grpSp>
          <p:nvGrpSpPr>
            <p:cNvPr id="3" name="Group 2"/>
            <p:cNvGrpSpPr/>
            <p:nvPr/>
          </p:nvGrpSpPr>
          <p:grpSpPr>
            <a:xfrm>
              <a:off x="0" y="0"/>
              <a:ext cx="9143998" cy="5621008"/>
              <a:chOff x="0" y="0"/>
              <a:chExt cx="9143998" cy="5794854"/>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6109" r="20175" b="11893"/>
              <a:stretch/>
            </p:blipFill>
            <p:spPr>
              <a:xfrm>
                <a:off x="4572000" y="0"/>
                <a:ext cx="4571998" cy="579485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219" r="20065" b="11893"/>
              <a:stretch/>
            </p:blipFill>
            <p:spPr>
              <a:xfrm>
                <a:off x="0" y="0"/>
                <a:ext cx="4572000" cy="5794854"/>
              </a:xfrm>
              <a:prstGeom prst="rect">
                <a:avLst/>
              </a:prstGeom>
            </p:spPr>
          </p:pic>
        </p:grpSp>
        <p:sp>
          <p:nvSpPr>
            <p:cNvPr id="4" name="Rectangle 3"/>
            <p:cNvSpPr/>
            <p:nvPr/>
          </p:nvSpPr>
          <p:spPr>
            <a:xfrm>
              <a:off x="0" y="5794854"/>
              <a:ext cx="9143999" cy="1052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250-hPa wind speed (shaded, m s</a:t>
              </a:r>
              <a:r>
                <a:rPr lang="en-US" b="1" baseline="30000" dirty="0">
                  <a:solidFill>
                    <a:srgbClr val="FF0000"/>
                  </a:solidFill>
                  <a:latin typeface="Arial"/>
                  <a:cs typeface="Arial"/>
                </a:rPr>
                <a:t>−1</a:t>
              </a:r>
              <a:r>
                <a:rPr lang="en-US" b="1" dirty="0">
                  <a:solidFill>
                    <a:srgbClr val="FF0000"/>
                  </a:solidFill>
                  <a:latin typeface="Arial"/>
                  <a:cs typeface="Arial"/>
                </a:rPr>
                <a:t>), 1000–500-hPa thickness (dashed red/blue contours, dam), and mean sea level pressure (black solid contours, hPa)</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723053"/>
              <a:ext cx="8511441" cy="304056"/>
            </a:xfrm>
            <a:prstGeom prst="rect">
              <a:avLst/>
            </a:prstGeom>
          </p:spPr>
        </p:pic>
        <p:cxnSp>
          <p:nvCxnSpPr>
            <p:cNvPr id="22" name="Straight Connector 21"/>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180180"/>
              <a:ext cx="5409008" cy="400110"/>
              <a:chOff x="0" y="191938"/>
              <a:chExt cx="5409008" cy="400110"/>
            </a:xfrm>
          </p:grpSpPr>
          <p:sp>
            <p:nvSpPr>
              <p:cNvPr id="25" name="Rectangle 24"/>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15 October 1954</a:t>
                </a:r>
                <a:endParaRPr lang="en-US" sz="2000" dirty="0">
                  <a:latin typeface="Arial"/>
                  <a:cs typeface="Arial"/>
                </a:endParaRPr>
              </a:p>
            </p:txBody>
          </p:sp>
        </p:grpSp>
        <p:grpSp>
          <p:nvGrpSpPr>
            <p:cNvPr id="27" name="Group 26"/>
            <p:cNvGrpSpPr/>
            <p:nvPr/>
          </p:nvGrpSpPr>
          <p:grpSpPr>
            <a:xfrm>
              <a:off x="4573741" y="180180"/>
              <a:ext cx="5409008" cy="400110"/>
              <a:chOff x="0" y="191938"/>
              <a:chExt cx="5409008" cy="400110"/>
            </a:xfrm>
          </p:grpSpPr>
          <p:sp>
            <p:nvSpPr>
              <p:cNvPr id="28" name="Rectangle 27"/>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16 October 1954</a:t>
                </a:r>
                <a:endParaRPr lang="en-US" sz="2000" dirty="0">
                  <a:latin typeface="Arial"/>
                  <a:cs typeface="Arial"/>
                </a:endParaRPr>
              </a:p>
            </p:txBody>
          </p:sp>
        </p:grpSp>
        <p:cxnSp>
          <p:nvCxnSpPr>
            <p:cNvPr id="23" name="Straight Connector 22"/>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257218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982750" cy="6847144"/>
            <a:chOff x="-1" y="0"/>
            <a:chExt cx="9982750" cy="6847144"/>
          </a:xfrm>
        </p:grpSpPr>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0" y="0"/>
              <a:ext cx="9144000" cy="5621008"/>
              <a:chOff x="0" y="0"/>
              <a:chExt cx="9144000" cy="579485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21" r="20064" b="11893"/>
              <a:stretch/>
            </p:blipFill>
            <p:spPr>
              <a:xfrm>
                <a:off x="0" y="0"/>
                <a:ext cx="4571999" cy="57948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gr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88448" b="6757"/>
            <a:stretch/>
          </p:blipFill>
          <p:spPr>
            <a:xfrm>
              <a:off x="316280" y="5726376"/>
              <a:ext cx="8511440" cy="315396"/>
            </a:xfrm>
            <a:prstGeom prst="rect">
              <a:avLst/>
            </a:prstGeom>
          </p:spPr>
        </p:pic>
        <p:cxnSp>
          <p:nvCxnSpPr>
            <p:cNvPr id="19" name="Straight Connector 18"/>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0" y="180180"/>
              <a:ext cx="5409008" cy="400110"/>
              <a:chOff x="0" y="191938"/>
              <a:chExt cx="5409008" cy="400110"/>
            </a:xfrm>
          </p:grpSpPr>
          <p:sp>
            <p:nvSpPr>
              <p:cNvPr id="22" name="Rectangle 21"/>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15 October 1954</a:t>
                </a:r>
                <a:endParaRPr lang="en-US" sz="2000" dirty="0">
                  <a:latin typeface="Arial"/>
                  <a:cs typeface="Arial"/>
                </a:endParaRPr>
              </a:p>
            </p:txBody>
          </p:sp>
        </p:grpSp>
        <p:grpSp>
          <p:nvGrpSpPr>
            <p:cNvPr id="24" name="Group 23"/>
            <p:cNvGrpSpPr/>
            <p:nvPr/>
          </p:nvGrpSpPr>
          <p:grpSpPr>
            <a:xfrm>
              <a:off x="4573741" y="180180"/>
              <a:ext cx="5409008" cy="400110"/>
              <a:chOff x="0" y="191938"/>
              <a:chExt cx="5409008" cy="400110"/>
            </a:xfrm>
          </p:grpSpPr>
          <p:sp>
            <p:nvSpPr>
              <p:cNvPr id="25" name="Rectangle 24"/>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16 October 1954</a:t>
                </a:r>
                <a:endParaRPr lang="en-US" sz="2000" dirty="0">
                  <a:latin typeface="Arial"/>
                  <a:cs typeface="Arial"/>
                </a:endParaRPr>
              </a:p>
            </p:txBody>
          </p:sp>
        </p:grpSp>
        <p:sp>
          <p:nvSpPr>
            <p:cNvPr id="31" name="TextBox 30"/>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850-hPa frontogenesis [shaded, K (100 km)</a:t>
              </a:r>
              <a:r>
                <a:rPr lang="en-US" b="1" baseline="30000" dirty="0">
                  <a:solidFill>
                    <a:srgbClr val="FF0000"/>
                  </a:solidFill>
                  <a:latin typeface="Arial"/>
                  <a:cs typeface="Arial"/>
                </a:rPr>
                <a:t> −1</a:t>
              </a:r>
              <a:r>
                <a:rPr lang="en-US" b="1" dirty="0">
                  <a:solidFill>
                    <a:srgbClr val="FF0000"/>
                  </a:solidFill>
                  <a:latin typeface="Arial"/>
                  <a:cs typeface="Arial"/>
                </a:rPr>
                <a:t> (3 h)</a:t>
              </a:r>
              <a:r>
                <a:rPr lang="en-US" b="1" baseline="30000" dirty="0">
                  <a:solidFill>
                    <a:srgbClr val="FF0000"/>
                  </a:solidFill>
                  <a:latin typeface="Arial"/>
                  <a:cs typeface="Arial"/>
                </a:rPr>
                <a:t> −1</a:t>
              </a:r>
              <a:r>
                <a:rPr lang="en-US" b="1" dirty="0">
                  <a:solidFill>
                    <a:srgbClr val="FF0000"/>
                  </a:solidFill>
                  <a:latin typeface="Arial"/>
                  <a:cs typeface="Arial"/>
                </a:rPr>
                <a:t>], temperature (dashed red contours, °C), and geopotential height (black solid contours, dam)</a:t>
              </a:r>
            </a:p>
          </p:txBody>
        </p:sp>
        <p:cxnSp>
          <p:nvCxnSpPr>
            <p:cNvPr id="20" name="Straight Connector 19"/>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942177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10462237" cy="6730811"/>
            <a:chOff x="-1" y="0"/>
            <a:chExt cx="10462237" cy="6730811"/>
          </a:xfrm>
        </p:grpSpPr>
        <p:grpSp>
          <p:nvGrpSpPr>
            <p:cNvPr id="5" name="Group 4"/>
            <p:cNvGrpSpPr/>
            <p:nvPr/>
          </p:nvGrpSpPr>
          <p:grpSpPr>
            <a:xfrm>
              <a:off x="-1" y="0"/>
              <a:ext cx="9143999" cy="5654009"/>
              <a:chOff x="-1" y="0"/>
              <a:chExt cx="9143999" cy="5828875"/>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375"/>
              <a:stretch/>
            </p:blipFill>
            <p:spPr>
              <a:xfrm>
                <a:off x="-1" y="0"/>
                <a:ext cx="4572001" cy="582887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grpSp>
        <p:sp>
          <p:nvSpPr>
            <p:cNvPr id="22" name="Rectangle 21"/>
            <p:cNvSpPr/>
            <p:nvPr/>
          </p:nvSpPr>
          <p:spPr>
            <a:xfrm>
              <a:off x="0"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21 September 1938</a:t>
              </a:r>
              <a:endParaRPr lang="en-US" sz="2000" dirty="0">
                <a:latin typeface="Arial"/>
                <a:cs typeface="Arial"/>
              </a:endParaRPr>
            </a:p>
          </p:txBody>
        </p:sp>
        <p:sp>
          <p:nvSpPr>
            <p:cNvPr id="28" name="Rectangle 27"/>
            <p:cNvSpPr/>
            <p:nvPr/>
          </p:nvSpPr>
          <p:spPr>
            <a:xfrm>
              <a:off x="4571999"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571999"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22 September 1938</a:t>
              </a:r>
              <a:endParaRPr lang="en-US" sz="2000" dirty="0">
                <a:latin typeface="Arial"/>
                <a:cs typeface="Arial"/>
              </a:endParaRPr>
            </a:p>
          </p:txBody>
        </p: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723053"/>
              <a:ext cx="8511441" cy="304056"/>
            </a:xfrm>
            <a:prstGeom prst="rect">
              <a:avLst/>
            </a:prstGeom>
          </p:spPr>
        </p:pic>
        <p:cxnSp>
          <p:nvCxnSpPr>
            <p:cNvPr id="31" name="Straight Connector 30"/>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250-hPa wind speed (shaded, m s</a:t>
              </a:r>
              <a:r>
                <a:rPr lang="en-US" b="1" baseline="30000" dirty="0">
                  <a:solidFill>
                    <a:srgbClr val="FF0000"/>
                  </a:solidFill>
                  <a:latin typeface="Arial"/>
                  <a:cs typeface="Arial"/>
                </a:rPr>
                <a:t>−1</a:t>
              </a:r>
              <a:r>
                <a:rPr lang="en-US" b="1" dirty="0">
                  <a:solidFill>
                    <a:srgbClr val="FF0000"/>
                  </a:solidFill>
                  <a:latin typeface="Arial"/>
                  <a:cs typeface="Arial"/>
                </a:rPr>
                <a:t>), temperature (dashed red contours, °C), </a:t>
              </a:r>
              <a:br>
                <a:rPr lang="en-US" b="1" dirty="0">
                  <a:solidFill>
                    <a:srgbClr val="FF0000"/>
                  </a:solidFill>
                  <a:latin typeface="Arial"/>
                  <a:cs typeface="Arial"/>
                </a:rPr>
              </a:br>
              <a:r>
                <a:rPr lang="en-US" b="1" dirty="0">
                  <a:solidFill>
                    <a:srgbClr val="FF0000"/>
                  </a:solidFill>
                  <a:latin typeface="Arial"/>
                  <a:cs typeface="Arial"/>
                </a:rPr>
                <a:t>and geopotential height (black solid contours, dam)</a:t>
              </a:r>
            </a:p>
          </p:txBody>
        </p:sp>
        <p:cxnSp>
          <p:nvCxnSpPr>
            <p:cNvPr id="32" name="Straight Connector 31"/>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973010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462237" cy="6847144"/>
            <a:chOff x="-1" y="0"/>
            <a:chExt cx="10462237" cy="6847144"/>
          </a:xfrm>
        </p:grpSpPr>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 y="0"/>
              <a:ext cx="9143999" cy="5621008"/>
              <a:chOff x="-1" y="0"/>
              <a:chExt cx="9143999" cy="579485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grpSp>
        <p:sp>
          <p:nvSpPr>
            <p:cNvPr id="15" name="Rectangle 14"/>
            <p:cNvSpPr/>
            <p:nvPr/>
          </p:nvSpPr>
          <p:spPr>
            <a:xfrm>
              <a:off x="0"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21 September 1938</a:t>
              </a:r>
              <a:endParaRPr lang="en-US" sz="2000" dirty="0">
                <a:latin typeface="Arial"/>
                <a:cs typeface="Arial"/>
              </a:endParaRPr>
            </a:p>
          </p:txBody>
        </p:sp>
        <p:sp>
          <p:nvSpPr>
            <p:cNvPr id="17" name="Rectangle 16"/>
            <p:cNvSpPr/>
            <p:nvPr/>
          </p:nvSpPr>
          <p:spPr>
            <a:xfrm>
              <a:off x="4571999"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571999"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22 September 1938</a:t>
              </a:r>
              <a:endParaRPr lang="en-US" sz="2000" dirty="0">
                <a:latin typeface="Arial"/>
                <a:cs typeface="Arial"/>
              </a:endParaRPr>
            </a:p>
          </p:txBody>
        </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723053"/>
              <a:ext cx="8511441" cy="304056"/>
            </a:xfrm>
            <a:prstGeom prst="rect">
              <a:avLst/>
            </a:prstGeom>
          </p:spPr>
        </p:pic>
        <p:cxnSp>
          <p:nvCxnSpPr>
            <p:cNvPr id="28" name="Straight Connector 27"/>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250-hPa wind speed (shaded, m s</a:t>
              </a:r>
              <a:r>
                <a:rPr lang="en-US" b="1" baseline="30000" dirty="0">
                  <a:solidFill>
                    <a:srgbClr val="FF0000"/>
                  </a:solidFill>
                  <a:latin typeface="Arial"/>
                  <a:cs typeface="Arial"/>
                </a:rPr>
                <a:t>−1</a:t>
              </a:r>
              <a:r>
                <a:rPr lang="en-US" b="1" dirty="0">
                  <a:solidFill>
                    <a:srgbClr val="FF0000"/>
                  </a:solidFill>
                  <a:latin typeface="Arial"/>
                  <a:cs typeface="Arial"/>
                </a:rPr>
                <a:t>), 1000–500-hPa thickness (dashed red/blue contours, dam), and mean sea level pressure (black solid contours, hPa)</a:t>
              </a:r>
            </a:p>
          </p:txBody>
        </p:sp>
      </p:grpSp>
    </p:spTree>
    <p:extLst>
      <p:ext uri="{BB962C8B-B14F-4D97-AF65-F5344CB8AC3E}">
        <p14:creationId xmlns:p14="http://schemas.microsoft.com/office/powerpoint/2010/main" val="40079961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462237" cy="6847144"/>
            <a:chOff x="-1" y="0"/>
            <a:chExt cx="10462237" cy="6847144"/>
          </a:xfrm>
        </p:grpSpPr>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 y="0"/>
              <a:ext cx="9143999" cy="5621008"/>
              <a:chOff x="-1" y="0"/>
              <a:chExt cx="9143999" cy="579485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grpSp>
        <p:sp>
          <p:nvSpPr>
            <p:cNvPr id="17" name="Rectangle 16"/>
            <p:cNvSpPr/>
            <p:nvPr/>
          </p:nvSpPr>
          <p:spPr>
            <a:xfrm>
              <a:off x="0"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21 September 1938</a:t>
              </a:r>
              <a:endParaRPr lang="en-US" sz="2000" dirty="0">
                <a:latin typeface="Arial"/>
                <a:cs typeface="Arial"/>
              </a:endParaRPr>
            </a:p>
          </p:txBody>
        </p:sp>
        <p:sp>
          <p:nvSpPr>
            <p:cNvPr id="19" name="Rectangle 18"/>
            <p:cNvSpPr/>
            <p:nvPr/>
          </p:nvSpPr>
          <p:spPr>
            <a:xfrm>
              <a:off x="4571999"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571999"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22 September 1938</a:t>
              </a:r>
              <a:endParaRPr lang="en-US" sz="2000" dirty="0">
                <a:latin typeface="Arial"/>
                <a:cs typeface="Arial"/>
              </a:endParaRPr>
            </a:p>
          </p:txBody>
        </p:sp>
        <p:cxnSp>
          <p:nvCxnSpPr>
            <p:cNvPr id="22" name="Straight Connector 21"/>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t="88448" b="6757"/>
            <a:stretch/>
          </p:blipFill>
          <p:spPr>
            <a:xfrm>
              <a:off x="316280" y="5726376"/>
              <a:ext cx="8511440" cy="315396"/>
            </a:xfrm>
            <a:prstGeom prst="rect">
              <a:avLst/>
            </a:prstGeom>
          </p:spPr>
        </p:pic>
        <p:sp>
          <p:nvSpPr>
            <p:cNvPr id="32" name="TextBox 31"/>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850-hPa frontogenesis [shaded, K (100 km)</a:t>
              </a:r>
              <a:r>
                <a:rPr lang="en-US" b="1" baseline="30000" dirty="0">
                  <a:solidFill>
                    <a:srgbClr val="FF0000"/>
                  </a:solidFill>
                  <a:latin typeface="Arial"/>
                  <a:cs typeface="Arial"/>
                </a:rPr>
                <a:t> −1</a:t>
              </a:r>
              <a:r>
                <a:rPr lang="en-US" b="1" dirty="0">
                  <a:solidFill>
                    <a:srgbClr val="FF0000"/>
                  </a:solidFill>
                  <a:latin typeface="Arial"/>
                  <a:cs typeface="Arial"/>
                </a:rPr>
                <a:t> (3 h)</a:t>
              </a:r>
              <a:r>
                <a:rPr lang="en-US" b="1" baseline="30000" dirty="0">
                  <a:solidFill>
                    <a:srgbClr val="FF0000"/>
                  </a:solidFill>
                  <a:latin typeface="Arial"/>
                  <a:cs typeface="Arial"/>
                </a:rPr>
                <a:t> −1</a:t>
              </a:r>
              <a:r>
                <a:rPr lang="en-US" b="1" dirty="0">
                  <a:solidFill>
                    <a:srgbClr val="FF0000"/>
                  </a:solidFill>
                  <a:latin typeface="Arial"/>
                  <a:cs typeface="Arial"/>
                </a:rPr>
                <a:t>], temperature (dashed red contours, °C), and geopotential height (black solid contours, dam)</a:t>
              </a:r>
            </a:p>
          </p:txBody>
        </p:sp>
      </p:grpSp>
    </p:spTree>
    <p:extLst>
      <p:ext uri="{BB962C8B-B14F-4D97-AF65-F5344CB8AC3E}">
        <p14:creationId xmlns:p14="http://schemas.microsoft.com/office/powerpoint/2010/main" val="34140233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814848"/>
            <a:ext cx="8229600" cy="1143000"/>
          </a:xfrm>
        </p:spPr>
        <p:txBody>
          <a:bodyPr>
            <a:normAutofit fontScale="90000"/>
          </a:bodyPr>
          <a:lstStyle/>
          <a:p>
            <a:r>
              <a:rPr lang="en-US" sz="4000" b="1" dirty="0" smtClean="0">
                <a:solidFill>
                  <a:srgbClr val="FF0000"/>
                </a:solidFill>
                <a:latin typeface="Arial"/>
                <a:cs typeface="Arial"/>
              </a:rPr>
              <a:t>Post Landfall:  </a:t>
            </a:r>
            <a:r>
              <a:rPr lang="en-US" sz="4000" b="1" dirty="0" smtClean="0">
                <a:solidFill>
                  <a:srgbClr val="FF0000"/>
                </a:solidFill>
                <a:latin typeface="Arial"/>
                <a:cs typeface="Arial"/>
              </a:rPr>
              <a:t/>
            </a:r>
            <a:br>
              <a:rPr lang="en-US" sz="4000" b="1" dirty="0" smtClean="0">
                <a:solidFill>
                  <a:srgbClr val="FF0000"/>
                </a:solidFill>
                <a:latin typeface="Arial"/>
                <a:cs typeface="Arial"/>
              </a:rPr>
            </a:br>
            <a:r>
              <a:rPr lang="en-US" sz="4000" b="1" dirty="0" smtClean="0">
                <a:solidFill>
                  <a:srgbClr val="FF0000"/>
                </a:solidFill>
                <a:latin typeface="Arial"/>
                <a:cs typeface="Arial"/>
              </a:rPr>
              <a:t>The </a:t>
            </a:r>
            <a:r>
              <a:rPr lang="en-US" sz="4000" b="1" dirty="0" smtClean="0">
                <a:solidFill>
                  <a:srgbClr val="FF0000"/>
                </a:solidFill>
                <a:latin typeface="Arial"/>
                <a:cs typeface="Arial"/>
              </a:rPr>
              <a:t>Snowy Side of Sandy </a:t>
            </a:r>
            <a:endParaRPr lang="en-US" sz="4000" b="1" dirty="0">
              <a:solidFill>
                <a:srgbClr val="FF0000"/>
              </a:solidFill>
              <a:latin typeface="Arial"/>
              <a:cs typeface="Arial"/>
            </a:endParaRPr>
          </a:p>
        </p:txBody>
      </p:sp>
    </p:spTree>
    <p:extLst>
      <p:ext uri="{BB962C8B-B14F-4D97-AF65-F5344CB8AC3E}">
        <p14:creationId xmlns:p14="http://schemas.microsoft.com/office/powerpoint/2010/main" val="33698208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rial"/>
                <a:cs typeface="Arial"/>
              </a:rPr>
              <a:t>Outline:</a:t>
            </a:r>
            <a:endParaRPr lang="en-US" b="1" dirty="0">
              <a:solidFill>
                <a:srgbClr val="FF0000"/>
              </a:solidFill>
              <a:latin typeface="Arial"/>
              <a:cs typeface="Arial"/>
            </a:endParaRPr>
          </a:p>
        </p:txBody>
      </p:sp>
      <p:sp>
        <p:nvSpPr>
          <p:cNvPr id="3" name="Content Placeholder 2"/>
          <p:cNvSpPr>
            <a:spLocks noGrp="1"/>
          </p:cNvSpPr>
          <p:nvPr>
            <p:ph idx="1"/>
          </p:nvPr>
        </p:nvSpPr>
        <p:spPr/>
        <p:txBody>
          <a:bodyPr>
            <a:normAutofit/>
          </a:bodyPr>
          <a:lstStyle/>
          <a:p>
            <a:r>
              <a:rPr lang="en-US" sz="2400" dirty="0">
                <a:latin typeface="Arial"/>
                <a:cs typeface="Arial"/>
              </a:rPr>
              <a:t>Pre-genesis </a:t>
            </a:r>
            <a:r>
              <a:rPr lang="en-US" sz="2400" dirty="0" smtClean="0">
                <a:latin typeface="Arial"/>
                <a:cs typeface="Arial"/>
              </a:rPr>
              <a:t>environment</a:t>
            </a:r>
            <a:endParaRPr lang="en-US" sz="2400" dirty="0">
              <a:latin typeface="Arial"/>
              <a:cs typeface="Arial"/>
            </a:endParaRPr>
          </a:p>
          <a:p>
            <a:r>
              <a:rPr lang="en-US" sz="2400" dirty="0">
                <a:latin typeface="Arial"/>
                <a:cs typeface="Arial"/>
              </a:rPr>
              <a:t>First trough interaction</a:t>
            </a:r>
          </a:p>
          <a:p>
            <a:r>
              <a:rPr lang="en-US" sz="2400" dirty="0">
                <a:latin typeface="Arial"/>
                <a:cs typeface="Arial"/>
              </a:rPr>
              <a:t>Second trough interaction</a:t>
            </a:r>
          </a:p>
          <a:p>
            <a:r>
              <a:rPr lang="en-US" sz="2400" dirty="0">
                <a:latin typeface="Arial"/>
                <a:cs typeface="Arial"/>
              </a:rPr>
              <a:t>Third trough </a:t>
            </a:r>
            <a:r>
              <a:rPr lang="en-US" sz="2400" dirty="0" smtClean="0">
                <a:latin typeface="Arial"/>
                <a:cs typeface="Arial"/>
              </a:rPr>
              <a:t>interaction</a:t>
            </a:r>
          </a:p>
          <a:p>
            <a:r>
              <a:rPr lang="en-US" sz="2400" dirty="0" smtClean="0">
                <a:latin typeface="Arial"/>
                <a:cs typeface="Arial"/>
              </a:rPr>
              <a:t>Sandy vs. Hazel (1954) and 38’ Hurricane</a:t>
            </a:r>
            <a:endParaRPr lang="en-US" sz="2400" dirty="0">
              <a:latin typeface="Arial"/>
              <a:cs typeface="Arial"/>
            </a:endParaRPr>
          </a:p>
          <a:p>
            <a:r>
              <a:rPr lang="en-US" sz="2400" dirty="0">
                <a:latin typeface="Arial"/>
                <a:cs typeface="Arial"/>
              </a:rPr>
              <a:t>Post-landfall </a:t>
            </a:r>
            <a:r>
              <a:rPr lang="en-US" sz="2400" dirty="0" smtClean="0">
                <a:latin typeface="Arial"/>
                <a:cs typeface="Arial"/>
              </a:rPr>
              <a:t>snowstorm</a:t>
            </a:r>
            <a:endParaRPr lang="en-US" sz="2400" dirty="0">
              <a:latin typeface="Arial"/>
              <a:cs typeface="Arial"/>
            </a:endParaRPr>
          </a:p>
          <a:p>
            <a:r>
              <a:rPr lang="en-US" sz="2400" dirty="0" smtClean="0">
                <a:latin typeface="Arial"/>
                <a:cs typeface="Arial"/>
              </a:rPr>
              <a:t>Conclusions</a:t>
            </a:r>
            <a:endParaRPr lang="en-US" sz="2400" dirty="0">
              <a:latin typeface="Arial"/>
              <a:cs typeface="Arial"/>
            </a:endParaRPr>
          </a:p>
          <a:p>
            <a:pPr marL="0" indent="0">
              <a:buNone/>
            </a:pPr>
            <a:endParaRPr lang="en-US" sz="2400" dirty="0"/>
          </a:p>
        </p:txBody>
      </p:sp>
    </p:spTree>
    <p:extLst>
      <p:ext uri="{BB962C8B-B14F-4D97-AF65-F5344CB8AC3E}">
        <p14:creationId xmlns:p14="http://schemas.microsoft.com/office/powerpoint/2010/main" val="17843997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Arial"/>
                <a:cs typeface="Arial"/>
              </a:rPr>
              <a:t>Total Precipitation</a:t>
            </a:r>
            <a:endParaRPr lang="en-US" b="1" dirty="0">
              <a:solidFill>
                <a:srgbClr val="FF0000"/>
              </a:solidFill>
              <a:latin typeface="Arial"/>
              <a:cs typeface="Arial"/>
            </a:endParaRPr>
          </a:p>
        </p:txBody>
      </p:sp>
      <p:pic>
        <p:nvPicPr>
          <p:cNvPr id="3" name="Picture 2" descr="Sandy_2012_snowfal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31" y="1830898"/>
            <a:ext cx="4369406" cy="4036293"/>
          </a:xfrm>
          <a:prstGeom prst="rect">
            <a:avLst/>
          </a:prstGeom>
        </p:spPr>
      </p:pic>
      <p:sp>
        <p:nvSpPr>
          <p:cNvPr id="5" name="TextBox 4"/>
          <p:cNvSpPr txBox="1"/>
          <p:nvPr/>
        </p:nvSpPr>
        <p:spPr>
          <a:xfrm>
            <a:off x="790389" y="1464908"/>
            <a:ext cx="3099451" cy="584776"/>
          </a:xfrm>
          <a:prstGeom prst="rect">
            <a:avLst/>
          </a:prstGeom>
          <a:noFill/>
        </p:spPr>
        <p:txBody>
          <a:bodyPr wrap="square" rtlCol="0">
            <a:spAutoFit/>
          </a:bodyPr>
          <a:lstStyle/>
          <a:p>
            <a:pPr algn="ctr"/>
            <a:r>
              <a:rPr lang="en-US" sz="1400" b="1" dirty="0" smtClean="0">
                <a:solidFill>
                  <a:srgbClr val="0000FF"/>
                </a:solidFill>
              </a:rPr>
              <a:t>Observed snowfall (in, shaded) </a:t>
            </a:r>
            <a:endParaRPr lang="en-US" sz="1400" b="1" dirty="0">
              <a:solidFill>
                <a:srgbClr val="0000FF"/>
              </a:solidFill>
            </a:endParaRPr>
          </a:p>
          <a:p>
            <a:endParaRPr lang="en-US" dirty="0">
              <a:solidFill>
                <a:srgbClr val="0000FF"/>
              </a:solidFill>
            </a:endParaRPr>
          </a:p>
        </p:txBody>
      </p:sp>
      <p:sp>
        <p:nvSpPr>
          <p:cNvPr id="8" name="TextBox 7"/>
          <p:cNvSpPr txBox="1"/>
          <p:nvPr/>
        </p:nvSpPr>
        <p:spPr>
          <a:xfrm>
            <a:off x="-149566" y="6068860"/>
            <a:ext cx="9085177" cy="584776"/>
          </a:xfrm>
          <a:prstGeom prst="rect">
            <a:avLst/>
          </a:prstGeom>
          <a:noFill/>
        </p:spPr>
        <p:txBody>
          <a:bodyPr wrap="square" rtlCol="0">
            <a:spAutoFit/>
          </a:bodyPr>
          <a:lstStyle/>
          <a:p>
            <a:pPr algn="ctr"/>
            <a:r>
              <a:rPr lang="en-US" sz="1400" b="1" dirty="0" smtClean="0">
                <a:solidFill>
                  <a:srgbClr val="0000FF"/>
                </a:solidFill>
              </a:rPr>
              <a:t>Image Source: Weather Prediction Center </a:t>
            </a:r>
            <a:endParaRPr lang="en-US" sz="1400" b="1" dirty="0">
              <a:solidFill>
                <a:srgbClr val="0000FF"/>
              </a:solidFill>
            </a:endParaRPr>
          </a:p>
          <a:p>
            <a:endParaRPr lang="en-US" dirty="0">
              <a:solidFill>
                <a:srgbClr val="0000FF"/>
              </a:solidFill>
            </a:endParaRPr>
          </a:p>
        </p:txBody>
      </p:sp>
      <p:pic>
        <p:nvPicPr>
          <p:cNvPr id="11" name="Picture 10" descr="sandy2012filledrainwhit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622" y="1839792"/>
            <a:ext cx="3514079" cy="4045162"/>
          </a:xfrm>
          <a:prstGeom prst="rect">
            <a:avLst/>
          </a:prstGeom>
        </p:spPr>
      </p:pic>
      <p:sp>
        <p:nvSpPr>
          <p:cNvPr id="12" name="TextBox 11"/>
          <p:cNvSpPr txBox="1"/>
          <p:nvPr/>
        </p:nvSpPr>
        <p:spPr>
          <a:xfrm>
            <a:off x="5125695" y="1464908"/>
            <a:ext cx="3099451" cy="584776"/>
          </a:xfrm>
          <a:prstGeom prst="rect">
            <a:avLst/>
          </a:prstGeom>
          <a:noFill/>
        </p:spPr>
        <p:txBody>
          <a:bodyPr wrap="square" rtlCol="0">
            <a:spAutoFit/>
          </a:bodyPr>
          <a:lstStyle/>
          <a:p>
            <a:pPr algn="ctr"/>
            <a:r>
              <a:rPr lang="en-US" sz="1400" b="1" dirty="0" smtClean="0">
                <a:solidFill>
                  <a:srgbClr val="0000FF"/>
                </a:solidFill>
              </a:rPr>
              <a:t>Observed precipitation (in, shaded) </a:t>
            </a:r>
            <a:endParaRPr lang="en-US" sz="1400" b="1" dirty="0">
              <a:solidFill>
                <a:srgbClr val="0000FF"/>
              </a:solidFill>
            </a:endParaRPr>
          </a:p>
          <a:p>
            <a:endParaRPr lang="en-US" dirty="0">
              <a:solidFill>
                <a:srgbClr val="0000FF"/>
              </a:solidFill>
            </a:endParaRPr>
          </a:p>
        </p:txBody>
      </p:sp>
      <p:sp>
        <p:nvSpPr>
          <p:cNvPr id="13" name="Rectangle 12"/>
          <p:cNvSpPr/>
          <p:nvPr/>
        </p:nvSpPr>
        <p:spPr>
          <a:xfrm>
            <a:off x="310831" y="1830898"/>
            <a:ext cx="8534550" cy="4054056"/>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5879158" y="4511305"/>
            <a:ext cx="1065708" cy="825902"/>
          </a:xfrm>
          <a:prstGeom prst="straightConnector1">
            <a:avLst/>
          </a:prstGeom>
          <a:ln w="47625">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527463" y="5239516"/>
            <a:ext cx="1576666" cy="307777"/>
          </a:xfrm>
          <a:prstGeom prst="rect">
            <a:avLst/>
          </a:prstGeom>
          <a:noFill/>
        </p:spPr>
        <p:txBody>
          <a:bodyPr wrap="square" rtlCol="0">
            <a:spAutoFit/>
          </a:bodyPr>
          <a:lstStyle/>
          <a:p>
            <a:r>
              <a:rPr lang="en-US" sz="1400" b="1" dirty="0" smtClean="0"/>
              <a:t>Downslope drying</a:t>
            </a:r>
            <a:endParaRPr lang="en-US" sz="1400" b="1" dirty="0"/>
          </a:p>
        </p:txBody>
      </p:sp>
    </p:spTree>
    <p:extLst>
      <p:ext uri="{BB962C8B-B14F-4D97-AF65-F5344CB8AC3E}">
        <p14:creationId xmlns:p14="http://schemas.microsoft.com/office/powerpoint/2010/main" val="38900787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Quasi-Geostrophic Forcing</a:t>
            </a:r>
            <a:endParaRPr lang="en-US" b="1" dirty="0">
              <a:solidFill>
                <a:srgbClr val="FF0000"/>
              </a:solidFill>
            </a:endParaRPr>
          </a:p>
        </p:txBody>
      </p:sp>
      <p:pic>
        <p:nvPicPr>
          <p:cNvPr id="6" name="Picture 5" descr="qvectorsand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6" y="1642909"/>
            <a:ext cx="6616288" cy="5112587"/>
          </a:xfrm>
          <a:prstGeom prst="rect">
            <a:avLst/>
          </a:prstGeom>
        </p:spPr>
      </p:pic>
      <p:sp>
        <p:nvSpPr>
          <p:cNvPr id="3" name="TextBox 2"/>
          <p:cNvSpPr txBox="1"/>
          <p:nvPr/>
        </p:nvSpPr>
        <p:spPr>
          <a:xfrm>
            <a:off x="6607393" y="2495433"/>
            <a:ext cx="2309035" cy="2031325"/>
          </a:xfrm>
          <a:prstGeom prst="rect">
            <a:avLst/>
          </a:prstGeom>
          <a:noFill/>
        </p:spPr>
        <p:txBody>
          <a:bodyPr wrap="square" rtlCol="0">
            <a:spAutoFit/>
          </a:bodyPr>
          <a:lstStyle/>
          <a:p>
            <a:pPr marL="285750" indent="-285750">
              <a:buFont typeface="Arial"/>
              <a:buChar char="•"/>
            </a:pPr>
            <a:r>
              <a:rPr lang="en-US" dirty="0" smtClean="0"/>
              <a:t>Forcing for ascent in the snowfall region originated downstream of an upper-level trough at 1200 UTC 28 October</a:t>
            </a:r>
            <a:endParaRPr lang="en-US" dirty="0"/>
          </a:p>
        </p:txBody>
      </p:sp>
      <p:sp>
        <p:nvSpPr>
          <p:cNvPr id="9" name="TextBox 8"/>
          <p:cNvSpPr txBox="1"/>
          <p:nvPr/>
        </p:nvSpPr>
        <p:spPr>
          <a:xfrm>
            <a:off x="195381" y="1943337"/>
            <a:ext cx="2777041" cy="369332"/>
          </a:xfrm>
          <a:prstGeom prst="rect">
            <a:avLst/>
          </a:prstGeom>
          <a:solidFill>
            <a:schemeClr val="bg1"/>
          </a:solidFill>
          <a:effectLst/>
        </p:spPr>
        <p:txBody>
          <a:bodyPr wrap="square" rtlCol="0">
            <a:spAutoFit/>
          </a:bodyPr>
          <a:lstStyle/>
          <a:p>
            <a:r>
              <a:rPr lang="en-US" b="1" dirty="0" smtClean="0"/>
              <a:t>1200 UTC 28 October 2012</a:t>
            </a:r>
            <a:endParaRPr lang="en-US" b="1" dirty="0"/>
          </a:p>
        </p:txBody>
      </p:sp>
      <p:sp>
        <p:nvSpPr>
          <p:cNvPr id="8" name="TextBox 7"/>
          <p:cNvSpPr txBox="1"/>
          <p:nvPr/>
        </p:nvSpPr>
        <p:spPr>
          <a:xfrm>
            <a:off x="35509" y="1248206"/>
            <a:ext cx="9085177" cy="861774"/>
          </a:xfrm>
          <a:prstGeom prst="rect">
            <a:avLst/>
          </a:prstGeom>
          <a:noFill/>
        </p:spPr>
        <p:txBody>
          <a:bodyPr wrap="square" rtlCol="0">
            <a:spAutoFit/>
          </a:bodyPr>
          <a:lstStyle/>
          <a:p>
            <a:pPr algn="ctr"/>
            <a:r>
              <a:rPr lang="en-US" sz="1600" b="1" dirty="0" smtClean="0">
                <a:solidFill>
                  <a:srgbClr val="0000FF"/>
                </a:solidFill>
                <a:cs typeface="Calibri (Body)"/>
              </a:rPr>
              <a:t>500</a:t>
            </a:r>
            <a:r>
              <a:rPr lang="en-US" sz="1600" b="1" dirty="0">
                <a:solidFill>
                  <a:srgbClr val="0000FF"/>
                </a:solidFill>
                <a:cs typeface="Calibri (Body)"/>
              </a:rPr>
              <a:t>-hPa </a:t>
            </a:r>
            <a:r>
              <a:rPr lang="en-US" sz="1600" b="1" dirty="0" smtClean="0">
                <a:solidFill>
                  <a:srgbClr val="0000FF"/>
                </a:solidFill>
                <a:cs typeface="Calibri (Body)"/>
              </a:rPr>
              <a:t>heights (dam, solid), temperature (°K, dashed</a:t>
            </a:r>
            <a:r>
              <a:rPr lang="en-US" sz="1600" b="1" dirty="0">
                <a:solidFill>
                  <a:srgbClr val="0000FF"/>
                </a:solidFill>
                <a:cs typeface="Calibri (Body)"/>
              </a:rPr>
              <a:t>), Q-</a:t>
            </a:r>
            <a:r>
              <a:rPr lang="en-US" sz="1600" b="1" dirty="0" smtClean="0">
                <a:solidFill>
                  <a:srgbClr val="0000FF"/>
                </a:solidFill>
                <a:cs typeface="Calibri (Body)"/>
              </a:rPr>
              <a:t>vectors (Pa m</a:t>
            </a:r>
            <a:r>
              <a:rPr lang="en-US" sz="1600" b="1" baseline="30000" dirty="0" smtClean="0">
                <a:solidFill>
                  <a:srgbClr val="0000FF"/>
                </a:solidFill>
                <a:cs typeface="Calibri (Body)"/>
              </a:rPr>
              <a:t>-1</a:t>
            </a:r>
            <a:r>
              <a:rPr lang="en-US" sz="1600" b="1" dirty="0" smtClean="0">
                <a:solidFill>
                  <a:srgbClr val="0000FF"/>
                </a:solidFill>
                <a:cs typeface="Calibri (Body)"/>
              </a:rPr>
              <a:t> s</a:t>
            </a:r>
            <a:r>
              <a:rPr lang="en-US" sz="1600" b="1" baseline="30000" dirty="0" smtClean="0">
                <a:solidFill>
                  <a:srgbClr val="0000FF"/>
                </a:solidFill>
                <a:cs typeface="Calibri (Body)"/>
              </a:rPr>
              <a:t>-1</a:t>
            </a:r>
            <a:r>
              <a:rPr lang="en-US" sz="1600" b="1" dirty="0">
                <a:solidFill>
                  <a:srgbClr val="0000FF"/>
                </a:solidFill>
                <a:cs typeface="Calibri (Body)"/>
              </a:rPr>
              <a:t>,</a:t>
            </a:r>
            <a:endParaRPr lang="en-US" sz="1600" dirty="0">
              <a:solidFill>
                <a:srgbClr val="0000FF"/>
              </a:solidFill>
              <a:cs typeface="Calibri (Body)"/>
            </a:endParaRPr>
          </a:p>
          <a:p>
            <a:pPr algn="ctr"/>
            <a:r>
              <a:rPr lang="en-US" sz="1600" b="1" dirty="0" smtClean="0">
                <a:solidFill>
                  <a:srgbClr val="0000FF"/>
                </a:solidFill>
              </a:rPr>
              <a:t>arrows), </a:t>
            </a:r>
            <a:r>
              <a:rPr lang="en-US" sz="1600" b="1" dirty="0">
                <a:solidFill>
                  <a:srgbClr val="0000FF"/>
                </a:solidFill>
              </a:rPr>
              <a:t>Q-vector forcing </a:t>
            </a:r>
            <a:r>
              <a:rPr lang="en-US" sz="1600" b="1" dirty="0" smtClean="0">
                <a:solidFill>
                  <a:srgbClr val="0000FF"/>
                </a:solidFill>
              </a:rPr>
              <a:t>(</a:t>
            </a:r>
            <a:r>
              <a:rPr lang="en-US" sz="1600" b="1" dirty="0">
                <a:solidFill>
                  <a:srgbClr val="0000FF"/>
                </a:solidFill>
                <a:cs typeface="Calibri (Body)"/>
              </a:rPr>
              <a:t>Pa m</a:t>
            </a:r>
            <a:r>
              <a:rPr lang="en-US" sz="1600" b="1" baseline="30000" dirty="0" smtClean="0">
                <a:solidFill>
                  <a:srgbClr val="0000FF"/>
                </a:solidFill>
                <a:cs typeface="Calibri (Body)"/>
              </a:rPr>
              <a:t>-2</a:t>
            </a:r>
            <a:r>
              <a:rPr lang="en-US" sz="1600" b="1" dirty="0" smtClean="0">
                <a:solidFill>
                  <a:srgbClr val="0000FF"/>
                </a:solidFill>
                <a:cs typeface="Calibri (Body)"/>
              </a:rPr>
              <a:t> </a:t>
            </a:r>
            <a:r>
              <a:rPr lang="en-US" sz="1600" b="1" dirty="0">
                <a:solidFill>
                  <a:srgbClr val="0000FF"/>
                </a:solidFill>
                <a:cs typeface="Calibri (Body)"/>
              </a:rPr>
              <a:t>s</a:t>
            </a:r>
            <a:r>
              <a:rPr lang="en-US" sz="1600" b="1" baseline="30000" dirty="0">
                <a:solidFill>
                  <a:srgbClr val="0000FF"/>
                </a:solidFill>
                <a:cs typeface="Calibri (Body)"/>
              </a:rPr>
              <a:t>-</a:t>
            </a:r>
            <a:r>
              <a:rPr lang="en-US" sz="1600" b="1" baseline="30000" dirty="0" smtClean="0">
                <a:solidFill>
                  <a:srgbClr val="0000FF"/>
                </a:solidFill>
                <a:cs typeface="Calibri (Body)"/>
              </a:rPr>
              <a:t>1</a:t>
            </a:r>
            <a:r>
              <a:rPr lang="en-US" sz="1600" b="1" dirty="0" smtClean="0">
                <a:solidFill>
                  <a:srgbClr val="0000FF"/>
                </a:solidFill>
                <a:cs typeface="Calibri (Body)"/>
              </a:rPr>
              <a:t>,</a:t>
            </a:r>
            <a:r>
              <a:rPr lang="en-US" sz="1600" b="1" baseline="30000" dirty="0" smtClean="0">
                <a:solidFill>
                  <a:srgbClr val="0000FF"/>
                </a:solidFill>
                <a:cs typeface="Calibri (Body)"/>
              </a:rPr>
              <a:t> </a:t>
            </a:r>
            <a:r>
              <a:rPr lang="en-US" sz="1600" b="1" dirty="0" smtClean="0">
                <a:solidFill>
                  <a:srgbClr val="0000FF"/>
                </a:solidFill>
              </a:rPr>
              <a:t>shaded</a:t>
            </a:r>
            <a:r>
              <a:rPr lang="en-US" sz="1600" b="1" dirty="0">
                <a:solidFill>
                  <a:srgbClr val="0000FF"/>
                </a:solidFill>
              </a:rPr>
              <a:t>)</a:t>
            </a:r>
          </a:p>
          <a:p>
            <a:endParaRPr lang="en-US" dirty="0">
              <a:solidFill>
                <a:srgbClr val="0000FF"/>
              </a:solidFill>
            </a:endParaRPr>
          </a:p>
        </p:txBody>
      </p:sp>
      <p:sp>
        <p:nvSpPr>
          <p:cNvPr id="7" name="Rectangle 6"/>
          <p:cNvSpPr/>
          <p:nvPr/>
        </p:nvSpPr>
        <p:spPr>
          <a:xfrm>
            <a:off x="195381" y="1909317"/>
            <a:ext cx="6340964" cy="4671167"/>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4669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Quasi</a:t>
            </a:r>
            <a:r>
              <a:rPr lang="en-US" b="1" dirty="0" smtClean="0">
                <a:solidFill>
                  <a:srgbClr val="FF0000"/>
                </a:solidFill>
              </a:rPr>
              <a:t>-Geostrophic Forcing</a:t>
            </a:r>
            <a:endParaRPr lang="en-US" dirty="0"/>
          </a:p>
        </p:txBody>
      </p:sp>
      <p:pic>
        <p:nvPicPr>
          <p:cNvPr id="4" name="Picture 3" descr="qvectorsandy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7" y="1648316"/>
            <a:ext cx="6612653" cy="5109778"/>
          </a:xfrm>
          <a:prstGeom prst="rect">
            <a:avLst/>
          </a:prstGeom>
        </p:spPr>
      </p:pic>
      <p:sp>
        <p:nvSpPr>
          <p:cNvPr id="5" name="TextBox 4"/>
          <p:cNvSpPr txBox="1"/>
          <p:nvPr/>
        </p:nvSpPr>
        <p:spPr>
          <a:xfrm>
            <a:off x="6607393" y="2495433"/>
            <a:ext cx="2309035" cy="2585323"/>
          </a:xfrm>
          <a:prstGeom prst="rect">
            <a:avLst/>
          </a:prstGeom>
          <a:noFill/>
        </p:spPr>
        <p:txBody>
          <a:bodyPr wrap="square" rtlCol="0">
            <a:spAutoFit/>
          </a:bodyPr>
          <a:lstStyle/>
          <a:p>
            <a:pPr marL="285750" indent="-285750">
              <a:buFont typeface="Arial"/>
              <a:buChar char="•"/>
            </a:pPr>
            <a:r>
              <a:rPr lang="en-US" dirty="0" smtClean="0"/>
              <a:t>500 </a:t>
            </a:r>
            <a:r>
              <a:rPr lang="en-US" dirty="0" err="1" smtClean="0"/>
              <a:t>hPa</a:t>
            </a:r>
            <a:r>
              <a:rPr lang="en-US" dirty="0" smtClean="0"/>
              <a:t> Q-vector convergence increased over West Virginia as forcing for ascent wrapped around the </a:t>
            </a:r>
            <a:r>
              <a:rPr lang="en-US" dirty="0" err="1" smtClean="0"/>
              <a:t>poleward</a:t>
            </a:r>
            <a:r>
              <a:rPr lang="en-US" dirty="0" smtClean="0"/>
              <a:t> and western side of the cyclone</a:t>
            </a:r>
            <a:endParaRPr lang="en-US" dirty="0"/>
          </a:p>
        </p:txBody>
      </p:sp>
      <p:sp>
        <p:nvSpPr>
          <p:cNvPr id="3" name="TextBox 2"/>
          <p:cNvSpPr txBox="1"/>
          <p:nvPr/>
        </p:nvSpPr>
        <p:spPr>
          <a:xfrm>
            <a:off x="35509" y="1248206"/>
            <a:ext cx="9085177" cy="861774"/>
          </a:xfrm>
          <a:prstGeom prst="rect">
            <a:avLst/>
          </a:prstGeom>
          <a:noFill/>
        </p:spPr>
        <p:txBody>
          <a:bodyPr wrap="square" rtlCol="0">
            <a:spAutoFit/>
          </a:bodyPr>
          <a:lstStyle/>
          <a:p>
            <a:pPr algn="ctr"/>
            <a:r>
              <a:rPr lang="en-US" sz="1600" b="1" dirty="0" smtClean="0">
                <a:solidFill>
                  <a:srgbClr val="0000FF"/>
                </a:solidFill>
                <a:cs typeface="Calibri (Body)"/>
              </a:rPr>
              <a:t>500</a:t>
            </a:r>
            <a:r>
              <a:rPr lang="en-US" sz="1600" b="1" dirty="0">
                <a:solidFill>
                  <a:srgbClr val="0000FF"/>
                </a:solidFill>
                <a:cs typeface="Calibri (Body)"/>
              </a:rPr>
              <a:t>-hPa </a:t>
            </a:r>
            <a:r>
              <a:rPr lang="en-US" sz="1600" b="1" dirty="0" smtClean="0">
                <a:solidFill>
                  <a:srgbClr val="0000FF"/>
                </a:solidFill>
                <a:cs typeface="Calibri (Body)"/>
              </a:rPr>
              <a:t>heights (dam, solid), temperature (°K, dashed</a:t>
            </a:r>
            <a:r>
              <a:rPr lang="en-US" sz="1600" b="1" dirty="0">
                <a:solidFill>
                  <a:srgbClr val="0000FF"/>
                </a:solidFill>
                <a:cs typeface="Calibri (Body)"/>
              </a:rPr>
              <a:t>), Q-</a:t>
            </a:r>
            <a:r>
              <a:rPr lang="en-US" sz="1600" b="1" dirty="0" smtClean="0">
                <a:solidFill>
                  <a:srgbClr val="0000FF"/>
                </a:solidFill>
                <a:cs typeface="Calibri (Body)"/>
              </a:rPr>
              <a:t>vectors (Pa m</a:t>
            </a:r>
            <a:r>
              <a:rPr lang="en-US" sz="1600" b="1" baseline="30000" dirty="0" smtClean="0">
                <a:solidFill>
                  <a:srgbClr val="0000FF"/>
                </a:solidFill>
                <a:cs typeface="Calibri (Body)"/>
              </a:rPr>
              <a:t>-1</a:t>
            </a:r>
            <a:r>
              <a:rPr lang="en-US" sz="1600" b="1" dirty="0" smtClean="0">
                <a:solidFill>
                  <a:srgbClr val="0000FF"/>
                </a:solidFill>
                <a:cs typeface="Calibri (Body)"/>
              </a:rPr>
              <a:t> s</a:t>
            </a:r>
            <a:r>
              <a:rPr lang="en-US" sz="1600" b="1" baseline="30000" dirty="0" smtClean="0">
                <a:solidFill>
                  <a:srgbClr val="0000FF"/>
                </a:solidFill>
                <a:cs typeface="Calibri (Body)"/>
              </a:rPr>
              <a:t>-1</a:t>
            </a:r>
            <a:r>
              <a:rPr lang="en-US" sz="1600" b="1" dirty="0" smtClean="0">
                <a:solidFill>
                  <a:srgbClr val="0000FF"/>
                </a:solidFill>
                <a:cs typeface="Calibri (Body)"/>
              </a:rPr>
              <a:t>,</a:t>
            </a:r>
            <a:endParaRPr lang="en-US" sz="1600" dirty="0">
              <a:solidFill>
                <a:srgbClr val="0000FF"/>
              </a:solidFill>
              <a:cs typeface="Calibri (Body)"/>
            </a:endParaRPr>
          </a:p>
          <a:p>
            <a:pPr algn="ctr"/>
            <a:r>
              <a:rPr lang="en-US" sz="1600" b="1" dirty="0" smtClean="0">
                <a:solidFill>
                  <a:srgbClr val="0000FF"/>
                </a:solidFill>
              </a:rPr>
              <a:t>arrows), </a:t>
            </a:r>
            <a:r>
              <a:rPr lang="en-US" sz="1600" b="1" dirty="0">
                <a:solidFill>
                  <a:srgbClr val="0000FF"/>
                </a:solidFill>
              </a:rPr>
              <a:t>Q-vector forcing </a:t>
            </a:r>
            <a:r>
              <a:rPr lang="en-US" sz="1600" b="1" dirty="0" smtClean="0">
                <a:solidFill>
                  <a:srgbClr val="0000FF"/>
                </a:solidFill>
              </a:rPr>
              <a:t>(</a:t>
            </a:r>
            <a:r>
              <a:rPr lang="en-US" sz="1600" b="1" dirty="0">
                <a:solidFill>
                  <a:srgbClr val="0000FF"/>
                </a:solidFill>
                <a:cs typeface="Calibri (Body)"/>
              </a:rPr>
              <a:t>Pa m</a:t>
            </a:r>
            <a:r>
              <a:rPr lang="en-US" sz="1600" b="1" baseline="30000" dirty="0" smtClean="0">
                <a:solidFill>
                  <a:srgbClr val="0000FF"/>
                </a:solidFill>
                <a:cs typeface="Calibri (Body)"/>
              </a:rPr>
              <a:t>-2</a:t>
            </a:r>
            <a:r>
              <a:rPr lang="en-US" sz="1600" b="1" dirty="0" smtClean="0">
                <a:solidFill>
                  <a:srgbClr val="0000FF"/>
                </a:solidFill>
                <a:cs typeface="Calibri (Body)"/>
              </a:rPr>
              <a:t> </a:t>
            </a:r>
            <a:r>
              <a:rPr lang="en-US" sz="1600" b="1" dirty="0">
                <a:solidFill>
                  <a:srgbClr val="0000FF"/>
                </a:solidFill>
                <a:cs typeface="Calibri (Body)"/>
              </a:rPr>
              <a:t>s</a:t>
            </a:r>
            <a:r>
              <a:rPr lang="en-US" sz="1600" b="1" baseline="30000" dirty="0">
                <a:solidFill>
                  <a:srgbClr val="0000FF"/>
                </a:solidFill>
                <a:cs typeface="Calibri (Body)"/>
              </a:rPr>
              <a:t>-</a:t>
            </a:r>
            <a:r>
              <a:rPr lang="en-US" sz="1600" b="1" baseline="30000" dirty="0" smtClean="0">
                <a:solidFill>
                  <a:srgbClr val="0000FF"/>
                </a:solidFill>
                <a:cs typeface="Calibri (Body)"/>
              </a:rPr>
              <a:t>1</a:t>
            </a:r>
            <a:r>
              <a:rPr lang="en-US" sz="1600" b="1" dirty="0" smtClean="0">
                <a:solidFill>
                  <a:srgbClr val="0000FF"/>
                </a:solidFill>
                <a:cs typeface="Calibri (Body)"/>
              </a:rPr>
              <a:t>,</a:t>
            </a:r>
            <a:r>
              <a:rPr lang="en-US" sz="1600" b="1" baseline="30000" dirty="0" smtClean="0">
                <a:solidFill>
                  <a:srgbClr val="0000FF"/>
                </a:solidFill>
                <a:cs typeface="Calibri (Body)"/>
              </a:rPr>
              <a:t> </a:t>
            </a:r>
            <a:r>
              <a:rPr lang="en-US" sz="1600" b="1" dirty="0" smtClean="0">
                <a:solidFill>
                  <a:srgbClr val="0000FF"/>
                </a:solidFill>
              </a:rPr>
              <a:t>shaded</a:t>
            </a:r>
            <a:r>
              <a:rPr lang="en-US" sz="1600" b="1" dirty="0">
                <a:solidFill>
                  <a:srgbClr val="0000FF"/>
                </a:solidFill>
              </a:rPr>
              <a:t>)</a:t>
            </a:r>
          </a:p>
          <a:p>
            <a:endParaRPr lang="en-US" dirty="0">
              <a:solidFill>
                <a:srgbClr val="0000FF"/>
              </a:solidFill>
            </a:endParaRPr>
          </a:p>
        </p:txBody>
      </p:sp>
      <p:sp>
        <p:nvSpPr>
          <p:cNvPr id="9" name="TextBox 8"/>
          <p:cNvSpPr txBox="1"/>
          <p:nvPr/>
        </p:nvSpPr>
        <p:spPr>
          <a:xfrm>
            <a:off x="195381" y="1941662"/>
            <a:ext cx="2777041" cy="369332"/>
          </a:xfrm>
          <a:prstGeom prst="rect">
            <a:avLst/>
          </a:prstGeom>
          <a:solidFill>
            <a:schemeClr val="bg1"/>
          </a:solidFill>
          <a:effectLst/>
        </p:spPr>
        <p:txBody>
          <a:bodyPr wrap="square" rtlCol="0">
            <a:spAutoFit/>
          </a:bodyPr>
          <a:lstStyle/>
          <a:p>
            <a:r>
              <a:rPr lang="en-US" b="1" dirty="0" smtClean="0"/>
              <a:t>0000 UTC 30 October 2012</a:t>
            </a:r>
            <a:endParaRPr lang="en-US" b="1" dirty="0"/>
          </a:p>
        </p:txBody>
      </p:sp>
      <p:sp>
        <p:nvSpPr>
          <p:cNvPr id="7" name="Rectangle 6"/>
          <p:cNvSpPr/>
          <p:nvPr/>
        </p:nvSpPr>
        <p:spPr>
          <a:xfrm>
            <a:off x="195381" y="1909317"/>
            <a:ext cx="6340964" cy="4671167"/>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5957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8415" y="1934332"/>
            <a:ext cx="6780715" cy="5239643"/>
          </a:xfrm>
          <a:prstGeom prst="rect">
            <a:avLst/>
          </a:prstGeom>
        </p:spPr>
      </p:pic>
      <p:sp>
        <p:nvSpPr>
          <p:cNvPr id="4" name="TextBox 3"/>
          <p:cNvSpPr txBox="1"/>
          <p:nvPr/>
        </p:nvSpPr>
        <p:spPr>
          <a:xfrm>
            <a:off x="6439918" y="2797408"/>
            <a:ext cx="2602910" cy="2308324"/>
          </a:xfrm>
          <a:prstGeom prst="rect">
            <a:avLst/>
          </a:prstGeom>
          <a:noFill/>
        </p:spPr>
        <p:txBody>
          <a:bodyPr wrap="square" rtlCol="0">
            <a:spAutoFit/>
          </a:bodyPr>
          <a:lstStyle/>
          <a:p>
            <a:pPr marL="285750" indent="-285750">
              <a:buFont typeface="Arial"/>
              <a:buChar char="•"/>
            </a:pPr>
            <a:r>
              <a:rPr lang="en-US" dirty="0" smtClean="0"/>
              <a:t>Northerly and northwesterly low-level warm-air advection upwind of the Appalachian Mountain spine increased the stability in this region</a:t>
            </a:r>
            <a:endParaRPr lang="en-US" dirty="0"/>
          </a:p>
        </p:txBody>
      </p:sp>
      <p:sp>
        <p:nvSpPr>
          <p:cNvPr id="6" name="TextBox 5"/>
          <p:cNvSpPr txBox="1"/>
          <p:nvPr/>
        </p:nvSpPr>
        <p:spPr>
          <a:xfrm>
            <a:off x="35509" y="1263212"/>
            <a:ext cx="9085177" cy="584776"/>
          </a:xfrm>
          <a:prstGeom prst="rect">
            <a:avLst/>
          </a:prstGeom>
          <a:noFill/>
        </p:spPr>
        <p:txBody>
          <a:bodyPr wrap="square" rtlCol="0">
            <a:spAutoFit/>
          </a:bodyPr>
          <a:lstStyle/>
          <a:p>
            <a:pPr algn="ctr"/>
            <a:r>
              <a:rPr lang="en-US" sz="1600" b="1" dirty="0" smtClean="0">
                <a:solidFill>
                  <a:srgbClr val="0000FF"/>
                </a:solidFill>
              </a:rPr>
              <a:t>800</a:t>
            </a:r>
            <a:r>
              <a:rPr lang="en-US" sz="1600" b="1" dirty="0">
                <a:solidFill>
                  <a:srgbClr val="0000FF"/>
                </a:solidFill>
              </a:rPr>
              <a:t>-</a:t>
            </a:r>
            <a:r>
              <a:rPr lang="en-US" sz="1600" b="1" dirty="0" smtClean="0">
                <a:solidFill>
                  <a:srgbClr val="0000FF"/>
                </a:solidFill>
              </a:rPr>
              <a:t>hPa temperature change (°C 6h</a:t>
            </a:r>
            <a:r>
              <a:rPr lang="en-US" sz="1600" b="1" baseline="30000" dirty="0" smtClean="0">
                <a:solidFill>
                  <a:srgbClr val="0000FF"/>
                </a:solidFill>
              </a:rPr>
              <a:t>-1</a:t>
            </a:r>
            <a:r>
              <a:rPr lang="en-US" sz="1600" b="1" dirty="0" smtClean="0">
                <a:solidFill>
                  <a:srgbClr val="0000FF"/>
                </a:solidFill>
              </a:rPr>
              <a:t>, shaded), temperature (solid &gt; 0 </a:t>
            </a:r>
            <a:r>
              <a:rPr lang="en-US" sz="1600" b="1" dirty="0">
                <a:solidFill>
                  <a:srgbClr val="0000FF"/>
                </a:solidFill>
              </a:rPr>
              <a:t>°</a:t>
            </a:r>
            <a:r>
              <a:rPr lang="en-US" sz="1600" b="1" dirty="0" smtClean="0">
                <a:solidFill>
                  <a:srgbClr val="0000FF"/>
                </a:solidFill>
              </a:rPr>
              <a:t>C, dashed &lt; 0 </a:t>
            </a:r>
            <a:r>
              <a:rPr lang="en-US" sz="1600" b="1" dirty="0">
                <a:solidFill>
                  <a:srgbClr val="0000FF"/>
                </a:solidFill>
              </a:rPr>
              <a:t>°</a:t>
            </a:r>
            <a:r>
              <a:rPr lang="en-US" sz="1600" b="1" dirty="0" smtClean="0">
                <a:solidFill>
                  <a:srgbClr val="0000FF"/>
                </a:solidFill>
              </a:rPr>
              <a:t>C), wind (</a:t>
            </a:r>
            <a:r>
              <a:rPr lang="en-US" sz="1600" b="1" dirty="0" err="1" smtClean="0">
                <a:solidFill>
                  <a:srgbClr val="0000FF"/>
                </a:solidFill>
              </a:rPr>
              <a:t>kt</a:t>
            </a:r>
            <a:r>
              <a:rPr lang="en-US" sz="1600" b="1" dirty="0" smtClean="0">
                <a:solidFill>
                  <a:srgbClr val="0000FF"/>
                </a:solidFill>
              </a:rPr>
              <a:t>, barbs)</a:t>
            </a:r>
            <a:endParaRPr lang="en-US" sz="1600" b="1" dirty="0">
              <a:solidFill>
                <a:srgbClr val="0000FF"/>
              </a:solidFill>
            </a:endParaRPr>
          </a:p>
          <a:p>
            <a:endParaRPr lang="en-US" sz="1600" dirty="0">
              <a:solidFill>
                <a:srgbClr val="0000FF"/>
              </a:solidFill>
            </a:endParaRPr>
          </a:p>
        </p:txBody>
      </p:sp>
      <p:sp>
        <p:nvSpPr>
          <p:cNvPr id="7" name="TextBox 6"/>
          <p:cNvSpPr txBox="1"/>
          <p:nvPr/>
        </p:nvSpPr>
        <p:spPr>
          <a:xfrm>
            <a:off x="486629" y="2100006"/>
            <a:ext cx="2193583" cy="369332"/>
          </a:xfrm>
          <a:prstGeom prst="rect">
            <a:avLst/>
          </a:prstGeom>
          <a:solidFill>
            <a:schemeClr val="bg1"/>
          </a:solidFill>
        </p:spPr>
        <p:txBody>
          <a:bodyPr wrap="square" rtlCol="0">
            <a:spAutoFit/>
          </a:bodyPr>
          <a:lstStyle/>
          <a:p>
            <a:r>
              <a:rPr lang="en-US" b="1" dirty="0" smtClean="0"/>
              <a:t>0600 UTC 30 October</a:t>
            </a:r>
            <a:endParaRPr lang="en-US" b="1" dirty="0"/>
          </a:p>
        </p:txBody>
      </p:sp>
      <p:sp>
        <p:nvSpPr>
          <p:cNvPr id="8" name="Rectangle 7"/>
          <p:cNvSpPr/>
          <p:nvPr/>
        </p:nvSpPr>
        <p:spPr>
          <a:xfrm>
            <a:off x="482094" y="2093512"/>
            <a:ext cx="5895332" cy="460572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flipV="1">
            <a:off x="2790996" y="4089324"/>
            <a:ext cx="223279" cy="19924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643891" y="3754369"/>
            <a:ext cx="657037" cy="400110"/>
          </a:xfrm>
          <a:prstGeom prst="rect">
            <a:avLst/>
          </a:prstGeom>
          <a:noFill/>
        </p:spPr>
        <p:txBody>
          <a:bodyPr wrap="square" rtlCol="0">
            <a:spAutoFit/>
          </a:bodyPr>
          <a:lstStyle/>
          <a:p>
            <a:r>
              <a:rPr lang="en-US" sz="2000" b="1" dirty="0" smtClean="0"/>
              <a:t>ILN</a:t>
            </a:r>
            <a:endParaRPr lang="en-US" sz="2000" b="1" dirty="0"/>
          </a:p>
        </p:txBody>
      </p:sp>
      <p:sp>
        <p:nvSpPr>
          <p:cNvPr id="11" name="Title 1"/>
          <p:cNvSpPr>
            <a:spLocks noGrp="1"/>
          </p:cNvSpPr>
          <p:nvPr>
            <p:ph type="title"/>
          </p:nvPr>
        </p:nvSpPr>
        <p:spPr>
          <a:xfrm>
            <a:off x="457200" y="274638"/>
            <a:ext cx="8229600" cy="1143000"/>
          </a:xfrm>
        </p:spPr>
        <p:txBody>
          <a:bodyPr>
            <a:normAutofit/>
          </a:bodyPr>
          <a:lstStyle/>
          <a:p>
            <a:r>
              <a:rPr lang="en-US" b="1" dirty="0" smtClean="0">
                <a:solidFill>
                  <a:srgbClr val="FF0000"/>
                </a:solidFill>
              </a:rPr>
              <a:t>Low-Level Warm-Air Advection</a:t>
            </a:r>
            <a:endParaRPr lang="en-US" dirty="0"/>
          </a:p>
        </p:txBody>
      </p:sp>
      <p:pic>
        <p:nvPicPr>
          <p:cNvPr id="12" name="Picture 11" descr="sandytempadvec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69" y="2914883"/>
            <a:ext cx="327364" cy="3768492"/>
          </a:xfrm>
          <a:prstGeom prst="rect">
            <a:avLst/>
          </a:prstGeom>
        </p:spPr>
      </p:pic>
    </p:spTree>
    <p:extLst>
      <p:ext uri="{BB962C8B-B14F-4D97-AF65-F5344CB8AC3E}">
        <p14:creationId xmlns:p14="http://schemas.microsoft.com/office/powerpoint/2010/main" val="8748695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73"/>
            <a:ext cx="8229600" cy="1143000"/>
          </a:xfrm>
        </p:spPr>
        <p:txBody>
          <a:bodyPr/>
          <a:lstStyle/>
          <a:p>
            <a:r>
              <a:rPr lang="en-US" b="1" dirty="0" smtClean="0">
                <a:solidFill>
                  <a:srgbClr val="FF0000"/>
                </a:solidFill>
              </a:rPr>
              <a:t>Wilmington, OH (ILN) Soundings</a:t>
            </a:r>
            <a:endParaRPr lang="en-US" dirty="0"/>
          </a:p>
        </p:txBody>
      </p:sp>
      <p:pic>
        <p:nvPicPr>
          <p:cNvPr id="7" name="Picture 6" descr="iln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89" y="1660851"/>
            <a:ext cx="3921379" cy="3576641"/>
          </a:xfrm>
          <a:prstGeom prst="rect">
            <a:avLst/>
          </a:prstGeom>
        </p:spPr>
      </p:pic>
      <p:pic>
        <p:nvPicPr>
          <p:cNvPr id="9" name="Picture 8" descr="iln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353" y="1679548"/>
            <a:ext cx="3929807" cy="3571901"/>
          </a:xfrm>
          <a:prstGeom prst="rect">
            <a:avLst/>
          </a:prstGeom>
        </p:spPr>
      </p:pic>
      <p:sp>
        <p:nvSpPr>
          <p:cNvPr id="11" name="TextBox 10"/>
          <p:cNvSpPr txBox="1"/>
          <p:nvPr/>
        </p:nvSpPr>
        <p:spPr>
          <a:xfrm>
            <a:off x="320965" y="5522591"/>
            <a:ext cx="8163662" cy="707886"/>
          </a:xfrm>
          <a:prstGeom prst="rect">
            <a:avLst/>
          </a:prstGeom>
          <a:noFill/>
        </p:spPr>
        <p:txBody>
          <a:bodyPr wrap="square" rtlCol="0">
            <a:spAutoFit/>
          </a:bodyPr>
          <a:lstStyle/>
          <a:p>
            <a:pPr marL="285750" indent="-285750">
              <a:buFont typeface="Arial"/>
              <a:buChar char="•"/>
            </a:pPr>
            <a:r>
              <a:rPr lang="en-US" sz="2000" b="1" dirty="0" smtClean="0">
                <a:solidFill>
                  <a:srgbClr val="0000FF"/>
                </a:solidFill>
              </a:rPr>
              <a:t>Inversion strengthens </a:t>
            </a:r>
          </a:p>
          <a:p>
            <a:pPr marL="285750" indent="-285750">
              <a:buFont typeface="Arial"/>
              <a:buChar char="•"/>
            </a:pPr>
            <a:r>
              <a:rPr lang="en-US" sz="2000" b="1" dirty="0" smtClean="0">
                <a:solidFill>
                  <a:srgbClr val="0000FF"/>
                </a:solidFill>
              </a:rPr>
              <a:t>12-km NAM forecast soundings for ILN match observed soundings</a:t>
            </a:r>
            <a:endParaRPr lang="en-US" sz="2000" b="1" dirty="0">
              <a:solidFill>
                <a:srgbClr val="0000FF"/>
              </a:solidFill>
            </a:endParaRPr>
          </a:p>
        </p:txBody>
      </p:sp>
      <p:sp>
        <p:nvSpPr>
          <p:cNvPr id="12" name="TextBox 11"/>
          <p:cNvSpPr txBox="1"/>
          <p:nvPr/>
        </p:nvSpPr>
        <p:spPr>
          <a:xfrm>
            <a:off x="793750" y="1273187"/>
            <a:ext cx="2698750" cy="369332"/>
          </a:xfrm>
          <a:prstGeom prst="rect">
            <a:avLst/>
          </a:prstGeom>
          <a:solidFill>
            <a:schemeClr val="bg1"/>
          </a:solidFill>
        </p:spPr>
        <p:txBody>
          <a:bodyPr wrap="square" rtlCol="0">
            <a:spAutoFit/>
          </a:bodyPr>
          <a:lstStyle/>
          <a:p>
            <a:r>
              <a:rPr lang="en-US" b="1" dirty="0" smtClean="0"/>
              <a:t>1200 UTC 29 October 2012</a:t>
            </a:r>
            <a:endParaRPr lang="en-US" b="1" dirty="0"/>
          </a:p>
        </p:txBody>
      </p:sp>
      <p:sp>
        <p:nvSpPr>
          <p:cNvPr id="14" name="TextBox 13"/>
          <p:cNvSpPr txBox="1"/>
          <p:nvPr/>
        </p:nvSpPr>
        <p:spPr>
          <a:xfrm>
            <a:off x="5095875" y="1282353"/>
            <a:ext cx="2746375" cy="369332"/>
          </a:xfrm>
          <a:prstGeom prst="rect">
            <a:avLst/>
          </a:prstGeom>
          <a:solidFill>
            <a:schemeClr val="bg1"/>
          </a:solidFill>
        </p:spPr>
        <p:txBody>
          <a:bodyPr wrap="square" rtlCol="0">
            <a:spAutoFit/>
          </a:bodyPr>
          <a:lstStyle/>
          <a:p>
            <a:r>
              <a:rPr lang="en-US" b="1" dirty="0" smtClean="0"/>
              <a:t>1200 UTC 30 October 2012</a:t>
            </a:r>
            <a:endParaRPr lang="en-US" b="1" dirty="0"/>
          </a:p>
        </p:txBody>
      </p:sp>
      <p:sp>
        <p:nvSpPr>
          <p:cNvPr id="15" name="Oval 14"/>
          <p:cNvSpPr/>
          <p:nvPr/>
        </p:nvSpPr>
        <p:spPr>
          <a:xfrm>
            <a:off x="6265785" y="4284722"/>
            <a:ext cx="669839" cy="46057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7659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934" y="2220156"/>
            <a:ext cx="4564595" cy="4564595"/>
          </a:xfrm>
          <a:prstGeom prst="rect">
            <a:avLst/>
          </a:prstGeom>
        </p:spPr>
      </p:pic>
      <p:sp>
        <p:nvSpPr>
          <p:cNvPr id="2" name="Title 1"/>
          <p:cNvSpPr>
            <a:spLocks noGrp="1"/>
          </p:cNvSpPr>
          <p:nvPr>
            <p:ph type="title"/>
          </p:nvPr>
        </p:nvSpPr>
        <p:spPr>
          <a:xfrm>
            <a:off x="457200" y="-116126"/>
            <a:ext cx="8229600" cy="1143000"/>
          </a:xfrm>
        </p:spPr>
        <p:txBody>
          <a:bodyPr>
            <a:normAutofit/>
          </a:bodyPr>
          <a:lstStyle/>
          <a:p>
            <a:r>
              <a:rPr lang="en-US" b="1" dirty="0" smtClean="0">
                <a:solidFill>
                  <a:srgbClr val="FF0000"/>
                </a:solidFill>
              </a:rPr>
              <a:t>Blocked Flow</a:t>
            </a:r>
            <a:endParaRPr lang="en-US" b="1" dirty="0">
              <a:solidFill>
                <a:srgbClr val="FF0000"/>
              </a:solidFill>
            </a:endParaRPr>
          </a:p>
        </p:txBody>
      </p:sp>
      <p:pic>
        <p:nvPicPr>
          <p:cNvPr id="6" name="Picture 5"/>
          <p:cNvPicPr>
            <a:picLocks noChangeAspect="1"/>
          </p:cNvPicPr>
          <p:nvPr/>
        </p:nvPicPr>
        <p:blipFill>
          <a:blip r:embed="rId3"/>
          <a:stretch>
            <a:fillRect/>
          </a:stretch>
        </p:blipFill>
        <p:spPr>
          <a:xfrm>
            <a:off x="4446197" y="2202394"/>
            <a:ext cx="4573469" cy="4573469"/>
          </a:xfrm>
          <a:prstGeom prst="rect">
            <a:avLst/>
          </a:prstGeom>
        </p:spPr>
      </p:pic>
      <p:pic>
        <p:nvPicPr>
          <p:cNvPr id="3" name="Picture 2" descr="Screen Shot 2013-08-26 at 11.46.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499" y="964708"/>
            <a:ext cx="2787868" cy="1917768"/>
          </a:xfrm>
          <a:prstGeom prst="rect">
            <a:avLst/>
          </a:prstGeom>
        </p:spPr>
      </p:pic>
      <p:sp>
        <p:nvSpPr>
          <p:cNvPr id="7" name="TextBox 6"/>
          <p:cNvSpPr txBox="1"/>
          <p:nvPr/>
        </p:nvSpPr>
        <p:spPr>
          <a:xfrm>
            <a:off x="366335" y="1555174"/>
            <a:ext cx="2850776" cy="584776"/>
          </a:xfrm>
          <a:prstGeom prst="rect">
            <a:avLst/>
          </a:prstGeom>
          <a:noFill/>
        </p:spPr>
        <p:txBody>
          <a:bodyPr wrap="square" rtlCol="0">
            <a:spAutoFit/>
          </a:bodyPr>
          <a:lstStyle/>
          <a:p>
            <a:pPr algn="ctr"/>
            <a:r>
              <a:rPr lang="en-US" sz="1600" b="1" dirty="0" smtClean="0">
                <a:solidFill>
                  <a:srgbClr val="0000FF"/>
                </a:solidFill>
              </a:rPr>
              <a:t>Cross-barrier wind (</a:t>
            </a:r>
            <a:r>
              <a:rPr lang="en-US" sz="1600" b="1" dirty="0" err="1" smtClean="0">
                <a:solidFill>
                  <a:srgbClr val="0000FF"/>
                </a:solidFill>
              </a:rPr>
              <a:t>kt</a:t>
            </a:r>
            <a:r>
              <a:rPr lang="en-US" sz="1600" b="1" dirty="0" smtClean="0">
                <a:solidFill>
                  <a:srgbClr val="0000FF"/>
                </a:solidFill>
              </a:rPr>
              <a:t>, shaded), theta-e (K, solid)</a:t>
            </a:r>
            <a:endParaRPr lang="en-US" sz="1600" dirty="0">
              <a:solidFill>
                <a:srgbClr val="0000FF"/>
              </a:solidFill>
            </a:endParaRPr>
          </a:p>
        </p:txBody>
      </p:sp>
      <p:sp>
        <p:nvSpPr>
          <p:cNvPr id="8" name="TextBox 7"/>
          <p:cNvSpPr txBox="1"/>
          <p:nvPr/>
        </p:nvSpPr>
        <p:spPr>
          <a:xfrm>
            <a:off x="5960367" y="1350275"/>
            <a:ext cx="2802633" cy="1077218"/>
          </a:xfrm>
          <a:prstGeom prst="rect">
            <a:avLst/>
          </a:prstGeom>
          <a:noFill/>
        </p:spPr>
        <p:txBody>
          <a:bodyPr wrap="square" rtlCol="0">
            <a:spAutoFit/>
          </a:bodyPr>
          <a:lstStyle/>
          <a:p>
            <a:pPr algn="ctr"/>
            <a:r>
              <a:rPr lang="en-US" sz="1600" b="1" dirty="0" smtClean="0">
                <a:solidFill>
                  <a:srgbClr val="0000FF"/>
                </a:solidFill>
              </a:rPr>
              <a:t>Along-barrier wind (</a:t>
            </a:r>
            <a:r>
              <a:rPr lang="en-US" sz="1600" b="1" dirty="0" err="1" smtClean="0">
                <a:solidFill>
                  <a:srgbClr val="0000FF"/>
                </a:solidFill>
              </a:rPr>
              <a:t>kt</a:t>
            </a:r>
            <a:r>
              <a:rPr lang="en-US" sz="1600" b="1" dirty="0" smtClean="0">
                <a:solidFill>
                  <a:srgbClr val="0000FF"/>
                </a:solidFill>
              </a:rPr>
              <a:t>, shaded), omega (Pa s</a:t>
            </a:r>
            <a:r>
              <a:rPr lang="en-US" sz="1600" b="1" baseline="30000" dirty="0" smtClean="0">
                <a:solidFill>
                  <a:srgbClr val="0000FF"/>
                </a:solidFill>
              </a:rPr>
              <a:t>-1</a:t>
            </a:r>
            <a:r>
              <a:rPr lang="en-US" sz="1600" b="1" dirty="0" smtClean="0">
                <a:solidFill>
                  <a:srgbClr val="0000FF"/>
                </a:solidFill>
              </a:rPr>
              <a:t>, dashed contours-upward, solid contours-downward)</a:t>
            </a:r>
            <a:endParaRPr lang="en-US" sz="1600" dirty="0">
              <a:solidFill>
                <a:srgbClr val="0000FF"/>
              </a:solidFill>
            </a:endParaRPr>
          </a:p>
        </p:txBody>
      </p:sp>
      <p:cxnSp>
        <p:nvCxnSpPr>
          <p:cNvPr id="9" name="Straight Connector 8"/>
          <p:cNvCxnSpPr/>
          <p:nvPr/>
        </p:nvCxnSpPr>
        <p:spPr>
          <a:xfrm>
            <a:off x="3816858" y="1600200"/>
            <a:ext cx="1265628" cy="539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31876" y="5949916"/>
            <a:ext cx="2721482" cy="369332"/>
          </a:xfrm>
          <a:prstGeom prst="rect">
            <a:avLst/>
          </a:prstGeom>
          <a:solidFill>
            <a:schemeClr val="bg1"/>
          </a:solidFill>
        </p:spPr>
        <p:txBody>
          <a:bodyPr wrap="square" rtlCol="0">
            <a:spAutoFit/>
          </a:bodyPr>
          <a:lstStyle/>
          <a:p>
            <a:r>
              <a:rPr lang="en-US" b="1" dirty="0" smtClean="0"/>
              <a:t>0600 UTC 30 October 2012</a:t>
            </a:r>
            <a:endParaRPr lang="en-US" b="1" dirty="0"/>
          </a:p>
        </p:txBody>
      </p:sp>
      <p:sp>
        <p:nvSpPr>
          <p:cNvPr id="13" name="TextBox 12"/>
          <p:cNvSpPr txBox="1"/>
          <p:nvPr/>
        </p:nvSpPr>
        <p:spPr>
          <a:xfrm>
            <a:off x="5413376" y="5940982"/>
            <a:ext cx="2698749" cy="378266"/>
          </a:xfrm>
          <a:prstGeom prst="rect">
            <a:avLst/>
          </a:prstGeom>
          <a:solidFill>
            <a:schemeClr val="bg1"/>
          </a:solidFill>
        </p:spPr>
        <p:txBody>
          <a:bodyPr wrap="square" rtlCol="0">
            <a:spAutoFit/>
          </a:bodyPr>
          <a:lstStyle/>
          <a:p>
            <a:r>
              <a:rPr lang="en-US" b="1" dirty="0" smtClean="0"/>
              <a:t>0600 UTC 30 October 2012</a:t>
            </a:r>
            <a:endParaRPr lang="en-US" b="1" dirty="0"/>
          </a:p>
        </p:txBody>
      </p:sp>
      <p:sp>
        <p:nvSpPr>
          <p:cNvPr id="14" name="Rectangle 13"/>
          <p:cNvSpPr/>
          <p:nvPr/>
        </p:nvSpPr>
        <p:spPr>
          <a:xfrm>
            <a:off x="772638" y="6695936"/>
            <a:ext cx="8362481" cy="124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835646" y="2898707"/>
            <a:ext cx="1797374" cy="369332"/>
          </a:xfrm>
          <a:prstGeom prst="rect">
            <a:avLst/>
          </a:prstGeom>
          <a:solidFill>
            <a:schemeClr val="bg1">
              <a:alpha val="72000"/>
            </a:schemeClr>
          </a:solidFill>
          <a:ln>
            <a:solidFill>
              <a:schemeClr val="tx1"/>
            </a:solidFill>
          </a:ln>
        </p:spPr>
        <p:txBody>
          <a:bodyPr wrap="square" rtlCol="0">
            <a:spAutoFit/>
          </a:bodyPr>
          <a:lstStyle/>
          <a:p>
            <a:r>
              <a:rPr lang="en-US" b="1" dirty="0" smtClean="0"/>
              <a:t>Upstream lifting</a:t>
            </a:r>
          </a:p>
        </p:txBody>
      </p:sp>
      <p:cxnSp>
        <p:nvCxnSpPr>
          <p:cNvPr id="23" name="Straight Arrow Connector 22"/>
          <p:cNvCxnSpPr/>
          <p:nvPr/>
        </p:nvCxnSpPr>
        <p:spPr>
          <a:xfrm>
            <a:off x="5683776" y="3356846"/>
            <a:ext cx="186501" cy="1616259"/>
          </a:xfrm>
          <a:prstGeom prst="straightConnector1">
            <a:avLst/>
          </a:prstGeom>
          <a:ln w="47625">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783266" y="6518314"/>
            <a:ext cx="1802823" cy="276999"/>
          </a:xfrm>
          <a:prstGeom prst="rect">
            <a:avLst/>
          </a:prstGeom>
          <a:noFill/>
        </p:spPr>
        <p:txBody>
          <a:bodyPr wrap="square" rtlCol="0">
            <a:spAutoFit/>
          </a:bodyPr>
          <a:lstStyle/>
          <a:p>
            <a:r>
              <a:rPr lang="en-US" sz="1200" dirty="0" smtClean="0"/>
              <a:t>12-km NAM analyses</a:t>
            </a:r>
            <a:endParaRPr lang="en-US" sz="1200" dirty="0"/>
          </a:p>
        </p:txBody>
      </p:sp>
      <p:sp>
        <p:nvSpPr>
          <p:cNvPr id="28" name="TextBox 27"/>
          <p:cNvSpPr txBox="1"/>
          <p:nvPr/>
        </p:nvSpPr>
        <p:spPr>
          <a:xfrm>
            <a:off x="7066178" y="3477373"/>
            <a:ext cx="1193062" cy="369332"/>
          </a:xfrm>
          <a:prstGeom prst="rect">
            <a:avLst/>
          </a:prstGeom>
          <a:solidFill>
            <a:schemeClr val="bg1">
              <a:alpha val="72000"/>
            </a:schemeClr>
          </a:solidFill>
          <a:ln>
            <a:solidFill>
              <a:schemeClr val="tx1"/>
            </a:solidFill>
          </a:ln>
        </p:spPr>
        <p:txBody>
          <a:bodyPr wrap="square" rtlCol="0">
            <a:spAutoFit/>
          </a:bodyPr>
          <a:lstStyle/>
          <a:p>
            <a:r>
              <a:rPr lang="en-US" b="1" dirty="0" smtClean="0"/>
              <a:t>Barrier jet</a:t>
            </a:r>
            <a:endParaRPr lang="en-US" b="1" dirty="0"/>
          </a:p>
        </p:txBody>
      </p:sp>
      <p:cxnSp>
        <p:nvCxnSpPr>
          <p:cNvPr id="29" name="Straight Arrow Connector 28"/>
          <p:cNvCxnSpPr/>
          <p:nvPr/>
        </p:nvCxnSpPr>
        <p:spPr>
          <a:xfrm flipH="1">
            <a:off x="6864939" y="3925200"/>
            <a:ext cx="595020" cy="871995"/>
          </a:xfrm>
          <a:prstGeom prst="straightConnector1">
            <a:avLst/>
          </a:prstGeom>
          <a:ln w="47625">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rot="12540000">
            <a:off x="1896049" y="4890245"/>
            <a:ext cx="455193" cy="952604"/>
          </a:xfrm>
          <a:prstGeom prst="ellipse">
            <a:avLst/>
          </a:prstGeom>
          <a:noFill/>
          <a:ln w="34925">
            <a:solidFill>
              <a:schemeClr val="tx1"/>
            </a:solidFill>
          </a:ln>
          <a:scene3d>
            <a:camera prst="orthographicFront">
              <a:rot lat="0" lon="21594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875137" y="4839622"/>
            <a:ext cx="1415303" cy="923330"/>
          </a:xfrm>
          <a:prstGeom prst="rect">
            <a:avLst/>
          </a:prstGeom>
          <a:solidFill>
            <a:schemeClr val="bg1">
              <a:alpha val="72000"/>
            </a:schemeClr>
          </a:solidFill>
          <a:ln>
            <a:solidFill>
              <a:schemeClr val="tx1"/>
            </a:solidFill>
          </a:ln>
        </p:spPr>
        <p:txBody>
          <a:bodyPr wrap="square" rtlCol="0">
            <a:spAutoFit/>
          </a:bodyPr>
          <a:lstStyle/>
          <a:p>
            <a:pPr algn="ctr"/>
            <a:r>
              <a:rPr lang="en-US" b="1" dirty="0" smtClean="0"/>
              <a:t>Decrease in cross-barrier wind speed</a:t>
            </a:r>
          </a:p>
        </p:txBody>
      </p:sp>
      <p:cxnSp>
        <p:nvCxnSpPr>
          <p:cNvPr id="20" name="Straight Arrow Connector 19"/>
          <p:cNvCxnSpPr/>
          <p:nvPr/>
        </p:nvCxnSpPr>
        <p:spPr>
          <a:xfrm flipH="1">
            <a:off x="2471294" y="5167329"/>
            <a:ext cx="403843" cy="101125"/>
          </a:xfrm>
          <a:prstGeom prst="straightConnector1">
            <a:avLst/>
          </a:prstGeom>
          <a:ln w="47625">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943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342"/>
            <a:ext cx="8229600" cy="1143000"/>
          </a:xfrm>
        </p:spPr>
        <p:txBody>
          <a:bodyPr>
            <a:normAutofit fontScale="90000"/>
          </a:bodyPr>
          <a:lstStyle/>
          <a:p>
            <a:r>
              <a:rPr lang="en-US" b="1" dirty="0" smtClean="0">
                <a:solidFill>
                  <a:srgbClr val="FF0000"/>
                </a:solidFill>
              </a:rPr>
              <a:t>Upwind Precipitation Enhancement</a:t>
            </a:r>
            <a:endParaRPr lang="en-US" dirty="0"/>
          </a:p>
        </p:txBody>
      </p:sp>
      <p:pic>
        <p:nvPicPr>
          <p:cNvPr id="9" name="Picture 8"/>
          <p:cNvPicPr>
            <a:picLocks noChangeAspect="1"/>
          </p:cNvPicPr>
          <p:nvPr/>
        </p:nvPicPr>
        <p:blipFill>
          <a:blip r:embed="rId2"/>
          <a:stretch>
            <a:fillRect/>
          </a:stretch>
        </p:blipFill>
        <p:spPr>
          <a:xfrm>
            <a:off x="1561570" y="1353201"/>
            <a:ext cx="6516976" cy="5035846"/>
          </a:xfrm>
          <a:prstGeom prst="rect">
            <a:avLst/>
          </a:prstGeom>
        </p:spPr>
      </p:pic>
      <p:sp>
        <p:nvSpPr>
          <p:cNvPr id="10" name="Oval 9"/>
          <p:cNvSpPr/>
          <p:nvPr/>
        </p:nvSpPr>
        <p:spPr>
          <a:xfrm rot="8100000">
            <a:off x="4093098" y="3308071"/>
            <a:ext cx="1480467" cy="613283"/>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369863" y="1107570"/>
            <a:ext cx="6413852" cy="338554"/>
          </a:xfrm>
          <a:prstGeom prst="rect">
            <a:avLst/>
          </a:prstGeom>
          <a:noFill/>
        </p:spPr>
        <p:txBody>
          <a:bodyPr wrap="square" rtlCol="0">
            <a:spAutoFit/>
          </a:bodyPr>
          <a:lstStyle/>
          <a:p>
            <a:pPr algn="ctr"/>
            <a:r>
              <a:rPr lang="en-US" sz="1600" b="1" dirty="0" smtClean="0">
                <a:solidFill>
                  <a:srgbClr val="0000FF"/>
                </a:solidFill>
              </a:rPr>
              <a:t>NAM forecast precipitation (in, shaded) after inversion development</a:t>
            </a:r>
            <a:endParaRPr lang="en-US" sz="1600" dirty="0">
              <a:solidFill>
                <a:srgbClr val="0000FF"/>
              </a:solidFill>
            </a:endParaRPr>
          </a:p>
        </p:txBody>
      </p:sp>
      <p:sp>
        <p:nvSpPr>
          <p:cNvPr id="13" name="Rectangle 12"/>
          <p:cNvSpPr/>
          <p:nvPr/>
        </p:nvSpPr>
        <p:spPr>
          <a:xfrm>
            <a:off x="1664694" y="1518615"/>
            <a:ext cx="5742441" cy="4779503"/>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726270" y="3471333"/>
            <a:ext cx="308909" cy="2555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recipitationpostsandy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270" y="3031272"/>
            <a:ext cx="516852" cy="2821504"/>
          </a:xfrm>
          <a:prstGeom prst="rect">
            <a:avLst/>
          </a:prstGeom>
        </p:spPr>
      </p:pic>
    </p:spTree>
    <p:extLst>
      <p:ext uri="{BB962C8B-B14F-4D97-AF65-F5344CB8AC3E}">
        <p14:creationId xmlns:p14="http://schemas.microsoft.com/office/powerpoint/2010/main" val="20440375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542757"/>
            <a:ext cx="9144000" cy="1338828"/>
          </a:xfrm>
          <a:prstGeom prst="rect">
            <a:avLst/>
          </a:prstGeom>
          <a:noFill/>
        </p:spPr>
        <p:txBody>
          <a:bodyPr wrap="square" rtlCol="0">
            <a:spAutoFit/>
          </a:bodyPr>
          <a:lstStyle/>
          <a:p>
            <a:r>
              <a:rPr lang="en-US" sz="1350" dirty="0">
                <a:latin typeface="Arial"/>
                <a:cs typeface="Arial"/>
              </a:rPr>
              <a:t>Schematic representation of three trough interactions that occurred during the life cycle of TC Sandy. Blue, purple, and red lines represent idealized 0.4 PVU, 0.8 PVU, and 2.0 PVU contours on the 330–335K layer-averaged potential temperature surface. Black contours depict 925–850-hPa layer-averaged cyclonic relative vorticity associated with TC Sandy (every 0.5 × 10</a:t>
            </a:r>
            <a:r>
              <a:rPr lang="en-US" sz="1350" baseline="30000" dirty="0">
                <a:latin typeface="Arial"/>
                <a:cs typeface="Arial"/>
              </a:rPr>
              <a:t>−4</a:t>
            </a:r>
            <a:r>
              <a:rPr lang="en-US" sz="1350" dirty="0">
                <a:latin typeface="Arial"/>
                <a:cs typeface="Arial"/>
              </a:rPr>
              <a:t> s</a:t>
            </a:r>
            <a:r>
              <a:rPr lang="en-US" sz="1350" baseline="30000" dirty="0">
                <a:latin typeface="Arial"/>
                <a:cs typeface="Arial"/>
              </a:rPr>
              <a:t>−1</a:t>
            </a:r>
            <a:r>
              <a:rPr lang="en-US" sz="1350" dirty="0">
                <a:latin typeface="Arial"/>
                <a:cs typeface="Arial"/>
              </a:rPr>
              <a:t>).  Shading depicts the magnitude of the 250-hPa wind (m s</a:t>
            </a:r>
            <a:r>
              <a:rPr lang="en-US" sz="1350" baseline="30000" dirty="0">
                <a:latin typeface="Arial"/>
                <a:cs typeface="Arial"/>
              </a:rPr>
              <a:t>−1</a:t>
            </a:r>
            <a:r>
              <a:rPr lang="en-US" sz="1350" dirty="0">
                <a:latin typeface="Arial"/>
                <a:cs typeface="Arial"/>
              </a:rPr>
              <a:t>) at 1800 UTC 29 October 2012. Inset shows the total rainfall (green shading) and snowfall (blue shading) in inches associated with TC Sandy (adapted from NOAA/NWS WPC)</a:t>
            </a:r>
            <a:r>
              <a:rPr lang="en-US" sz="1350" dirty="0" smtClean="0">
                <a:latin typeface="Arial"/>
                <a:cs typeface="Arial"/>
              </a:rPr>
              <a:t>.</a:t>
            </a:r>
            <a:endParaRPr lang="en-US" sz="1350" dirty="0">
              <a:latin typeface="Arial"/>
              <a:cs typeface="Arial"/>
            </a:endParaRPr>
          </a:p>
        </p:txBody>
      </p:sp>
      <p:pic>
        <p:nvPicPr>
          <p:cNvPr id="6" name="Picture 5"/>
          <p:cNvPicPr>
            <a:picLocks noChangeAspect="1"/>
          </p:cNvPicPr>
          <p:nvPr/>
        </p:nvPicPr>
        <p:blipFill>
          <a:blip r:embed="rId2"/>
          <a:stretch>
            <a:fillRect/>
          </a:stretch>
        </p:blipFill>
        <p:spPr>
          <a:xfrm>
            <a:off x="1115713" y="0"/>
            <a:ext cx="6912575" cy="5568463"/>
          </a:xfrm>
          <a:prstGeom prst="rect">
            <a:avLst/>
          </a:prstGeom>
        </p:spPr>
      </p:pic>
    </p:spTree>
    <p:extLst>
      <p:ext uri="{BB962C8B-B14F-4D97-AF65-F5344CB8AC3E}">
        <p14:creationId xmlns:p14="http://schemas.microsoft.com/office/powerpoint/2010/main" val="365081209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0313E"/>
                </a:solidFill>
                <a:latin typeface="Arial"/>
                <a:cs typeface="Arial"/>
              </a:rPr>
              <a:t>Conclusions</a:t>
            </a:r>
            <a:endParaRPr lang="en-US" b="1" dirty="0">
              <a:solidFill>
                <a:srgbClr val="F0313E"/>
              </a:solidFill>
              <a:latin typeface="Arial"/>
              <a:cs typeface="Arial"/>
            </a:endParaRPr>
          </a:p>
        </p:txBody>
      </p:sp>
      <p:sp>
        <p:nvSpPr>
          <p:cNvPr id="3" name="Content Placeholder 2"/>
          <p:cNvSpPr>
            <a:spLocks noGrp="1"/>
          </p:cNvSpPr>
          <p:nvPr>
            <p:ph idx="1"/>
          </p:nvPr>
        </p:nvSpPr>
        <p:spPr>
          <a:xfrm>
            <a:off x="275765" y="1600200"/>
            <a:ext cx="8591831" cy="4938322"/>
          </a:xfrm>
        </p:spPr>
        <p:txBody>
          <a:bodyPr>
            <a:normAutofit fontScale="70000" lnSpcReduction="20000"/>
          </a:bodyPr>
          <a:lstStyle/>
          <a:p>
            <a:r>
              <a:rPr lang="en-US" dirty="0" smtClean="0"/>
              <a:t>Antecedent baroclinic zone over Gulf of Mexico supports warm-air advection with first trough interaction and results in a </a:t>
            </a:r>
            <a:r>
              <a:rPr lang="en-US" dirty="0" err="1" smtClean="0"/>
              <a:t>poleward</a:t>
            </a:r>
            <a:r>
              <a:rPr lang="en-US" dirty="0" smtClean="0"/>
              <a:t> cloud expansion</a:t>
            </a:r>
          </a:p>
          <a:p>
            <a:endParaRPr lang="en-US" sz="1300" dirty="0" smtClean="0"/>
          </a:p>
          <a:p>
            <a:r>
              <a:rPr lang="en-US" dirty="0" smtClean="0"/>
              <a:t>Sandy expands in size, but remains warm core as it turns northwestward during second trough interaction</a:t>
            </a:r>
          </a:p>
          <a:p>
            <a:endParaRPr lang="en-US" sz="1300" dirty="0" smtClean="0"/>
          </a:p>
          <a:p>
            <a:r>
              <a:rPr lang="en-US" dirty="0" smtClean="0"/>
              <a:t>Sandy-induced westward-directed negative PV advection helps </a:t>
            </a:r>
            <a:r>
              <a:rPr lang="en-US" dirty="0"/>
              <a:t>to establish a well-defined PV </a:t>
            </a:r>
            <a:r>
              <a:rPr lang="en-US" dirty="0" smtClean="0"/>
              <a:t>hook during third trough interaction</a:t>
            </a:r>
          </a:p>
          <a:p>
            <a:endParaRPr lang="en-US" sz="1500" dirty="0" smtClean="0"/>
          </a:p>
          <a:p>
            <a:r>
              <a:rPr lang="en-US" dirty="0" smtClean="0"/>
              <a:t>“Sandy-like” storm tracks have occurred previously (Hazel; ‘38 Hurricane)</a:t>
            </a:r>
          </a:p>
          <a:p>
            <a:endParaRPr lang="en-US" sz="1500" dirty="0" smtClean="0"/>
          </a:p>
          <a:p>
            <a:r>
              <a:rPr lang="en-US" dirty="0"/>
              <a:t>U</a:t>
            </a:r>
            <a:r>
              <a:rPr lang="en-US" dirty="0" smtClean="0"/>
              <a:t>pwind increase (decrease) in stratification (cross-barrier flow) with warm advection from north creates flow blocking and westward snow expansion</a:t>
            </a:r>
          </a:p>
          <a:p>
            <a:endParaRPr lang="en-US" sz="1500" dirty="0" smtClean="0"/>
          </a:p>
          <a:p>
            <a:pPr marL="0" indent="0">
              <a:buNone/>
            </a:pPr>
            <a:endParaRPr lang="en-US" dirty="0" smtClean="0"/>
          </a:p>
        </p:txBody>
      </p:sp>
    </p:spTree>
    <p:extLst>
      <p:ext uri="{BB962C8B-B14F-4D97-AF65-F5344CB8AC3E}">
        <p14:creationId xmlns:p14="http://schemas.microsoft.com/office/powerpoint/2010/main" val="34152282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478316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127000" y="2826"/>
            <a:ext cx="8877300" cy="6769100"/>
          </a:xfrm>
          <a:prstGeom prst="rect">
            <a:avLst/>
          </a:prstGeom>
        </p:spPr>
      </p:pic>
    </p:spTree>
    <p:extLst>
      <p:ext uri="{BB962C8B-B14F-4D97-AF65-F5344CB8AC3E}">
        <p14:creationId xmlns:p14="http://schemas.microsoft.com/office/powerpoint/2010/main" val="6557083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814848"/>
            <a:ext cx="8229600" cy="1143000"/>
          </a:xfrm>
        </p:spPr>
        <p:txBody>
          <a:bodyPr>
            <a:normAutofit/>
          </a:bodyPr>
          <a:lstStyle/>
          <a:p>
            <a:r>
              <a:rPr lang="en-US" b="1" dirty="0" smtClean="0">
                <a:solidFill>
                  <a:srgbClr val="FF0000"/>
                </a:solidFill>
                <a:latin typeface="Arial"/>
                <a:cs typeface="Arial"/>
              </a:rPr>
              <a:t>Pre-Genesis Environment</a:t>
            </a:r>
            <a:endParaRPr lang="en-US" b="1" dirty="0">
              <a:solidFill>
                <a:srgbClr val="FF0000"/>
              </a:solidFill>
              <a:latin typeface="Arial"/>
              <a:cs typeface="Arial"/>
            </a:endParaRPr>
          </a:p>
        </p:txBody>
      </p:sp>
    </p:spTree>
    <p:extLst>
      <p:ext uri="{BB962C8B-B14F-4D97-AF65-F5344CB8AC3E}">
        <p14:creationId xmlns:p14="http://schemas.microsoft.com/office/powerpoint/2010/main" val="29865706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767" b="15224"/>
          <a:stretch/>
        </p:blipFill>
        <p:spPr>
          <a:xfrm>
            <a:off x="0" y="49841"/>
            <a:ext cx="9144000" cy="3068903"/>
          </a:xfrm>
          <a:prstGeom prst="rect">
            <a:avLst/>
          </a:prstGeom>
        </p:spPr>
      </p:pic>
      <p:pic>
        <p:nvPicPr>
          <p:cNvPr id="8" name="Picture 7"/>
          <p:cNvPicPr>
            <a:picLocks noChangeAspect="1"/>
          </p:cNvPicPr>
          <p:nvPr/>
        </p:nvPicPr>
        <p:blipFill rotWithShape="1">
          <a:blip r:embed="rId3"/>
          <a:srcRect t="5345" b="8477"/>
          <a:stretch/>
        </p:blipFill>
        <p:spPr>
          <a:xfrm>
            <a:off x="0" y="3095228"/>
            <a:ext cx="9144000" cy="3305572"/>
          </a:xfrm>
          <a:prstGeom prst="rect">
            <a:avLst/>
          </a:prstGeom>
        </p:spPr>
      </p:pic>
      <p:sp>
        <p:nvSpPr>
          <p:cNvPr id="6" name="TextBox 5"/>
          <p:cNvSpPr txBox="1"/>
          <p:nvPr/>
        </p:nvSpPr>
        <p:spPr>
          <a:xfrm>
            <a:off x="454716" y="5635228"/>
            <a:ext cx="2893002"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850-hPa Geopotential Height</a:t>
            </a:r>
            <a:endParaRPr lang="en-US" dirty="0"/>
          </a:p>
        </p:txBody>
      </p:sp>
      <p:sp>
        <p:nvSpPr>
          <p:cNvPr id="7" name="TextBox 6"/>
          <p:cNvSpPr txBox="1"/>
          <p:nvPr/>
        </p:nvSpPr>
        <p:spPr>
          <a:xfrm>
            <a:off x="464876" y="2603976"/>
            <a:ext cx="2893002"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200-hPa Geopotential Height</a:t>
            </a:r>
            <a:endParaRPr lang="en-US" dirty="0"/>
          </a:p>
        </p:txBody>
      </p:sp>
      <p:pic>
        <p:nvPicPr>
          <p:cNvPr id="10" name="Picture 9"/>
          <p:cNvPicPr>
            <a:picLocks noChangeAspect="1"/>
          </p:cNvPicPr>
          <p:nvPr/>
        </p:nvPicPr>
        <p:blipFill rotWithShape="1">
          <a:blip r:embed="rId3"/>
          <a:srcRect l="11556" t="92232" r="48222" b="-178"/>
          <a:stretch/>
        </p:blipFill>
        <p:spPr>
          <a:xfrm>
            <a:off x="314960" y="6451600"/>
            <a:ext cx="3677920" cy="304800"/>
          </a:xfrm>
          <a:prstGeom prst="rect">
            <a:avLst/>
          </a:prstGeom>
        </p:spPr>
      </p:pic>
      <p:sp>
        <p:nvSpPr>
          <p:cNvPr id="9" name="TextBox 8"/>
          <p:cNvSpPr txBox="1"/>
          <p:nvPr/>
        </p:nvSpPr>
        <p:spPr>
          <a:xfrm>
            <a:off x="4026900" y="6421120"/>
            <a:ext cx="5022132" cy="369332"/>
          </a:xfrm>
          <a:prstGeom prst="rect">
            <a:avLst/>
          </a:prstGeom>
          <a:solidFill>
            <a:schemeClr val="bg1">
              <a:alpha val="75000"/>
            </a:schemeClr>
          </a:solidFill>
          <a:ln w="25400">
            <a:solidFill>
              <a:schemeClr val="tx1"/>
            </a:solidFill>
          </a:ln>
        </p:spPr>
        <p:txBody>
          <a:bodyPr wrap="square" rtlCol="0">
            <a:spAutoFit/>
          </a:bodyPr>
          <a:lstStyle/>
          <a:p>
            <a:r>
              <a:rPr lang="en-US" dirty="0" smtClean="0"/>
              <a:t>Mean and Standardized Anomalies 16 - 22 Oct 2012</a:t>
            </a:r>
            <a:endParaRPr lang="en-US" dirty="0"/>
          </a:p>
        </p:txBody>
      </p:sp>
    </p:spTree>
    <p:extLst>
      <p:ext uri="{BB962C8B-B14F-4D97-AF65-F5344CB8AC3E}">
        <p14:creationId xmlns:p14="http://schemas.microsoft.com/office/powerpoint/2010/main" val="8114711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4599" b="14780"/>
          <a:stretch/>
        </p:blipFill>
        <p:spPr>
          <a:xfrm>
            <a:off x="0" y="42680"/>
            <a:ext cx="9144000" cy="3092420"/>
          </a:xfrm>
          <a:prstGeom prst="rect">
            <a:avLst/>
          </a:prstGeom>
        </p:spPr>
      </p:pic>
      <p:pic>
        <p:nvPicPr>
          <p:cNvPr id="3" name="Picture 2"/>
          <p:cNvPicPr>
            <a:picLocks noChangeAspect="1"/>
          </p:cNvPicPr>
          <p:nvPr/>
        </p:nvPicPr>
        <p:blipFill rotWithShape="1">
          <a:blip r:embed="rId3"/>
          <a:srcRect t="4908" b="8211"/>
          <a:stretch/>
        </p:blipFill>
        <p:spPr>
          <a:xfrm>
            <a:off x="0" y="3076310"/>
            <a:ext cx="9144000" cy="3332480"/>
          </a:xfrm>
          <a:prstGeom prst="rect">
            <a:avLst/>
          </a:prstGeom>
        </p:spPr>
      </p:pic>
      <p:sp>
        <p:nvSpPr>
          <p:cNvPr id="4" name="TextBox 3"/>
          <p:cNvSpPr txBox="1"/>
          <p:nvPr/>
        </p:nvSpPr>
        <p:spPr>
          <a:xfrm>
            <a:off x="4026900" y="6421120"/>
            <a:ext cx="5022132" cy="369332"/>
          </a:xfrm>
          <a:prstGeom prst="rect">
            <a:avLst/>
          </a:prstGeom>
          <a:solidFill>
            <a:schemeClr val="bg1">
              <a:alpha val="75000"/>
            </a:schemeClr>
          </a:solidFill>
          <a:ln w="25400">
            <a:solidFill>
              <a:schemeClr val="tx1"/>
            </a:solidFill>
          </a:ln>
        </p:spPr>
        <p:txBody>
          <a:bodyPr wrap="square" rtlCol="0">
            <a:spAutoFit/>
          </a:bodyPr>
          <a:lstStyle/>
          <a:p>
            <a:r>
              <a:rPr lang="en-US" dirty="0" smtClean="0"/>
              <a:t>Mean and Standardized Anomalies 16 - 22 Oct 2012</a:t>
            </a:r>
            <a:endParaRPr lang="en-US" dirty="0"/>
          </a:p>
        </p:txBody>
      </p:sp>
      <p:pic>
        <p:nvPicPr>
          <p:cNvPr id="5" name="Picture 4"/>
          <p:cNvPicPr>
            <a:picLocks noChangeAspect="1"/>
          </p:cNvPicPr>
          <p:nvPr/>
        </p:nvPicPr>
        <p:blipFill rotWithShape="1">
          <a:blip r:embed="rId4"/>
          <a:srcRect l="11556" t="92232" r="48222" b="-178"/>
          <a:stretch/>
        </p:blipFill>
        <p:spPr>
          <a:xfrm>
            <a:off x="314960" y="6451600"/>
            <a:ext cx="3677920" cy="304800"/>
          </a:xfrm>
          <a:prstGeom prst="rect">
            <a:avLst/>
          </a:prstGeom>
        </p:spPr>
      </p:pic>
      <p:sp>
        <p:nvSpPr>
          <p:cNvPr id="6" name="TextBox 5"/>
          <p:cNvSpPr txBox="1"/>
          <p:nvPr/>
        </p:nvSpPr>
        <p:spPr>
          <a:xfrm>
            <a:off x="464876" y="2603976"/>
            <a:ext cx="2223949"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850-hPa Temperature</a:t>
            </a:r>
            <a:endParaRPr lang="en-US" dirty="0"/>
          </a:p>
        </p:txBody>
      </p:sp>
      <p:sp>
        <p:nvSpPr>
          <p:cNvPr id="7" name="TextBox 6"/>
          <p:cNvSpPr txBox="1"/>
          <p:nvPr/>
        </p:nvSpPr>
        <p:spPr>
          <a:xfrm>
            <a:off x="454716" y="5635228"/>
            <a:ext cx="1941833"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Precipitable Water</a:t>
            </a:r>
            <a:endParaRPr lang="en-US" dirty="0"/>
          </a:p>
        </p:txBody>
      </p:sp>
    </p:spTree>
    <p:extLst>
      <p:ext uri="{BB962C8B-B14F-4D97-AF65-F5344CB8AC3E}">
        <p14:creationId xmlns:p14="http://schemas.microsoft.com/office/powerpoint/2010/main" val="40791111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4074" r="3163" b="6798"/>
          <a:stretch/>
        </p:blipFill>
        <p:spPr>
          <a:xfrm>
            <a:off x="4276763" y="451481"/>
            <a:ext cx="4420035" cy="2866030"/>
          </a:xfrm>
          <a:prstGeom prst="rect">
            <a:avLst/>
          </a:prstGeom>
        </p:spPr>
      </p:pic>
      <p:pic>
        <p:nvPicPr>
          <p:cNvPr id="2" name="Picture 1"/>
          <p:cNvPicPr>
            <a:picLocks noChangeAspect="1"/>
          </p:cNvPicPr>
          <p:nvPr/>
        </p:nvPicPr>
        <p:blipFill rotWithShape="1">
          <a:blip r:embed="rId3"/>
          <a:srcRect l="4608" t="5217" b="13198"/>
          <a:stretch/>
        </p:blipFill>
        <p:spPr>
          <a:xfrm>
            <a:off x="297826" y="489301"/>
            <a:ext cx="4263194" cy="2623480"/>
          </a:xfrm>
          <a:prstGeom prst="rect">
            <a:avLst/>
          </a:prstGeom>
        </p:spPr>
      </p:pic>
      <p:pic>
        <p:nvPicPr>
          <p:cNvPr id="3" name="Picture 2"/>
          <p:cNvPicPr>
            <a:picLocks noChangeAspect="1"/>
          </p:cNvPicPr>
          <p:nvPr/>
        </p:nvPicPr>
        <p:blipFill rotWithShape="1">
          <a:blip r:embed="rId4"/>
          <a:srcRect t="5442" b="6868"/>
          <a:stretch/>
        </p:blipFill>
        <p:spPr>
          <a:xfrm>
            <a:off x="91890" y="3112781"/>
            <a:ext cx="4469130" cy="2819795"/>
          </a:xfrm>
          <a:prstGeom prst="rect">
            <a:avLst/>
          </a:prstGeom>
        </p:spPr>
      </p:pic>
      <p:sp>
        <p:nvSpPr>
          <p:cNvPr id="4" name="TextBox 3"/>
          <p:cNvSpPr txBox="1"/>
          <p:nvPr/>
        </p:nvSpPr>
        <p:spPr>
          <a:xfrm>
            <a:off x="3423629" y="31018"/>
            <a:ext cx="2274781" cy="369332"/>
          </a:xfrm>
          <a:prstGeom prst="rect">
            <a:avLst/>
          </a:prstGeom>
          <a:noFill/>
        </p:spPr>
        <p:txBody>
          <a:bodyPr wrap="none" rtlCol="0">
            <a:spAutoFit/>
          </a:bodyPr>
          <a:lstStyle/>
          <a:p>
            <a:r>
              <a:rPr lang="en-US" b="1" dirty="0" smtClean="0">
                <a:solidFill>
                  <a:srgbClr val="FF0000"/>
                </a:solidFill>
              </a:rPr>
              <a:t>1200 UTC 17 Oct 2012</a:t>
            </a:r>
            <a:endParaRPr lang="en-US" b="1" dirty="0">
              <a:solidFill>
                <a:srgbClr val="FF0000"/>
              </a:solidFill>
            </a:endParaRPr>
          </a:p>
        </p:txBody>
      </p:sp>
      <p:sp>
        <p:nvSpPr>
          <p:cNvPr id="6" name="TextBox 5"/>
          <p:cNvSpPr txBox="1"/>
          <p:nvPr/>
        </p:nvSpPr>
        <p:spPr>
          <a:xfrm>
            <a:off x="1712170" y="551611"/>
            <a:ext cx="1409047"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330K Surface</a:t>
            </a:r>
            <a:endParaRPr lang="en-US" dirty="0"/>
          </a:p>
        </p:txBody>
      </p:sp>
      <p:sp>
        <p:nvSpPr>
          <p:cNvPr id="7" name="TextBox 6"/>
          <p:cNvSpPr txBox="1"/>
          <p:nvPr/>
        </p:nvSpPr>
        <p:spPr>
          <a:xfrm>
            <a:off x="1712170" y="3200146"/>
            <a:ext cx="1409047"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350K Surface</a:t>
            </a:r>
            <a:endParaRPr lang="en-US" dirty="0"/>
          </a:p>
        </p:txBody>
      </p:sp>
      <p:pic>
        <p:nvPicPr>
          <p:cNvPr id="10" name="Picture 9"/>
          <p:cNvPicPr>
            <a:picLocks noChangeAspect="1"/>
          </p:cNvPicPr>
          <p:nvPr/>
        </p:nvPicPr>
        <p:blipFill rotWithShape="1">
          <a:blip r:embed="rId5"/>
          <a:srcRect l="13283" t="95049" r="22677" b="-647"/>
          <a:stretch/>
        </p:blipFill>
        <p:spPr>
          <a:xfrm>
            <a:off x="875960" y="6002103"/>
            <a:ext cx="3303156" cy="207753"/>
          </a:xfrm>
          <a:prstGeom prst="rect">
            <a:avLst/>
          </a:prstGeom>
          <a:solidFill>
            <a:schemeClr val="bg1"/>
          </a:solidFill>
          <a:ln w="12700">
            <a:solidFill>
              <a:schemeClr val="tx1"/>
            </a:solidFill>
          </a:ln>
        </p:spPr>
      </p:pic>
      <p:pic>
        <p:nvPicPr>
          <p:cNvPr id="12" name="Picture 11"/>
          <p:cNvPicPr>
            <a:picLocks noChangeAspect="1"/>
          </p:cNvPicPr>
          <p:nvPr/>
        </p:nvPicPr>
        <p:blipFill rotWithShape="1">
          <a:blip r:embed="rId6"/>
          <a:srcRect l="43224" t="95260" r="6538"/>
          <a:stretch/>
        </p:blipFill>
        <p:spPr>
          <a:xfrm>
            <a:off x="5012380" y="3436571"/>
            <a:ext cx="3331854" cy="221438"/>
          </a:xfrm>
          <a:prstGeom prst="rect">
            <a:avLst/>
          </a:prstGeom>
          <a:solidFill>
            <a:schemeClr val="bg1"/>
          </a:solidFill>
          <a:ln w="12700">
            <a:solidFill>
              <a:schemeClr val="tx1"/>
            </a:solidFill>
          </a:ln>
        </p:spPr>
      </p:pic>
      <p:sp>
        <p:nvSpPr>
          <p:cNvPr id="13" name="TextBox 12"/>
          <p:cNvSpPr txBox="1"/>
          <p:nvPr/>
        </p:nvSpPr>
        <p:spPr>
          <a:xfrm>
            <a:off x="6084725" y="551459"/>
            <a:ext cx="1180243" cy="369332"/>
          </a:xfrm>
          <a:prstGeom prst="rect">
            <a:avLst/>
          </a:prstGeom>
          <a:solidFill>
            <a:schemeClr val="bg1">
              <a:alpha val="75000"/>
            </a:schemeClr>
          </a:solidFill>
          <a:ln w="25400">
            <a:solidFill>
              <a:schemeClr val="tx1"/>
            </a:solidFill>
          </a:ln>
        </p:spPr>
        <p:txBody>
          <a:bodyPr wrap="none" rtlCol="0">
            <a:spAutoFit/>
          </a:bodyPr>
          <a:lstStyle/>
          <a:p>
            <a:r>
              <a:rPr lang="en-US" dirty="0" smtClean="0"/>
              <a:t>IR Satellite</a:t>
            </a:r>
            <a:endParaRPr lang="en-US" dirty="0"/>
          </a:p>
        </p:txBody>
      </p:sp>
      <p:sp>
        <p:nvSpPr>
          <p:cNvPr id="14" name="Rectangle 13"/>
          <p:cNvSpPr/>
          <p:nvPr/>
        </p:nvSpPr>
        <p:spPr>
          <a:xfrm>
            <a:off x="4824736" y="3994229"/>
            <a:ext cx="3872062" cy="923330"/>
          </a:xfrm>
          <a:prstGeom prst="rect">
            <a:avLst/>
          </a:prstGeom>
        </p:spPr>
        <p:txBody>
          <a:bodyPr wrap="square">
            <a:spAutoFit/>
          </a:bodyPr>
          <a:lstStyle/>
          <a:p>
            <a:pPr algn="ctr"/>
            <a:r>
              <a:rPr lang="en-US" b="1" dirty="0" smtClean="0">
                <a:solidFill>
                  <a:srgbClr val="FF0000"/>
                </a:solidFill>
              </a:rPr>
              <a:t>Potential vorticity (shaded, PVU), pressure (contours, </a:t>
            </a:r>
            <a:r>
              <a:rPr lang="en-US" b="1" dirty="0" err="1" smtClean="0">
                <a:solidFill>
                  <a:srgbClr val="FF0000"/>
                </a:solidFill>
              </a:rPr>
              <a:t>hPa</a:t>
            </a:r>
            <a:r>
              <a:rPr lang="en-US" b="1" dirty="0" smtClean="0">
                <a:solidFill>
                  <a:srgbClr val="FF0000"/>
                </a:solidFill>
              </a:rPr>
              <a:t>),</a:t>
            </a:r>
          </a:p>
          <a:p>
            <a:pPr algn="ctr"/>
            <a:r>
              <a:rPr lang="en-US" b="1" dirty="0">
                <a:solidFill>
                  <a:srgbClr val="FF0000"/>
                </a:solidFill>
              </a:rPr>
              <a:t>w</a:t>
            </a:r>
            <a:r>
              <a:rPr lang="en-US" b="1" dirty="0" smtClean="0">
                <a:solidFill>
                  <a:srgbClr val="FF0000"/>
                </a:solidFill>
              </a:rPr>
              <a:t>inds (barbs, m s</a:t>
            </a:r>
            <a:r>
              <a:rPr lang="en-US" b="1" baseline="30000" dirty="0" smtClean="0">
                <a:solidFill>
                  <a:srgbClr val="FF0000"/>
                </a:solidFill>
              </a:rPr>
              <a:t>-1</a:t>
            </a:r>
            <a:r>
              <a:rPr lang="en-US" b="1" dirty="0" smtClean="0">
                <a:solidFill>
                  <a:srgbClr val="FF0000"/>
                </a:solidFill>
              </a:rPr>
              <a:t>)</a:t>
            </a:r>
            <a:endParaRPr lang="en-US" b="1" baseline="30000" dirty="0">
              <a:solidFill>
                <a:srgbClr val="FF0000"/>
              </a:solidFill>
            </a:endParaRPr>
          </a:p>
        </p:txBody>
      </p:sp>
    </p:spTree>
    <p:extLst>
      <p:ext uri="{BB962C8B-B14F-4D97-AF65-F5344CB8AC3E}">
        <p14:creationId xmlns:p14="http://schemas.microsoft.com/office/powerpoint/2010/main" val="26874719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1808</TotalTime>
  <Words>2036</Words>
  <Application>Microsoft Macintosh PowerPoint</Application>
  <PresentationFormat>On-screen Show (4:3)</PresentationFormat>
  <Paragraphs>196</Paragraphs>
  <Slides>49</Slides>
  <Notes>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Sandy Participants</vt:lpstr>
      <vt:lpstr>Motivation:</vt:lpstr>
      <vt:lpstr>Outline:</vt:lpstr>
      <vt:lpstr>PowerPoint Presentation</vt:lpstr>
      <vt:lpstr>Pre-Genesis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Trough Interaction: Poleward Convective Cloud Expansion</vt:lpstr>
      <vt:lpstr>PowerPoint Presentation</vt:lpstr>
      <vt:lpstr>PowerPoint Presentation</vt:lpstr>
      <vt:lpstr>Second Trough Interaction:  First Westward Turn </vt:lpstr>
      <vt:lpstr>PowerPoint Presentation</vt:lpstr>
      <vt:lpstr>PowerPoint Presentation</vt:lpstr>
      <vt:lpstr>PowerPoint Presentation</vt:lpstr>
      <vt:lpstr>PowerPoint Presentation</vt:lpstr>
      <vt:lpstr>PowerPoint Presentation</vt:lpstr>
      <vt:lpstr>Third Trough Interaction:  Second Westward Turn and Landfall </vt:lpstr>
      <vt:lpstr>PowerPoint Presentation</vt:lpstr>
      <vt:lpstr>PowerPoint Presentation</vt:lpstr>
      <vt:lpstr>PowerPoint Presentation</vt:lpstr>
      <vt:lpstr>PowerPoint Presentation</vt:lpstr>
      <vt:lpstr>PowerPoint Presentation</vt:lpstr>
      <vt:lpstr>PowerPoint Presentation</vt:lpstr>
      <vt:lpstr>Sandy (2012), Hazel (1954) and the 1938 New England Hurricane:              A Perspective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Landfall:   The Snowy Side of Sandy </vt:lpstr>
      <vt:lpstr>Total Precipitation</vt:lpstr>
      <vt:lpstr>Quasi-Geostrophic Forcing</vt:lpstr>
      <vt:lpstr>Quasi-Geostrophic Forcing</vt:lpstr>
      <vt:lpstr>Low-Level Warm-Air Advection</vt:lpstr>
      <vt:lpstr>Wilmington, OH (ILN) Soundings</vt:lpstr>
      <vt:lpstr>Blocked Flow</vt:lpstr>
      <vt:lpstr>Upwind Precipitation Enhancement</vt:lpstr>
      <vt:lpstr>PowerPoint Presentation</vt:lpstr>
      <vt:lpstr>Conclusions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Sandy Pre 2nd Trough Interaction</dc:title>
  <dc:creator>Philippe Papin</dc:creator>
  <cp:lastModifiedBy>Alicia Bentley</cp:lastModifiedBy>
  <cp:revision>67</cp:revision>
  <dcterms:created xsi:type="dcterms:W3CDTF">2013-08-26T08:53:34Z</dcterms:created>
  <dcterms:modified xsi:type="dcterms:W3CDTF">2014-03-12T17:12:42Z</dcterms:modified>
</cp:coreProperties>
</file>