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2064" y="-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FE81-33D5-344D-98C0-15A1FA66777E}" type="datetimeFigureOut">
              <a:rPr lang="en-US" smtClean="0"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83C73-094A-CE47-B748-1C2523B6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1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FE81-33D5-344D-98C0-15A1FA66777E}" type="datetimeFigureOut">
              <a:rPr lang="en-US" smtClean="0"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83C73-094A-CE47-B748-1C2523B6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6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FE81-33D5-344D-98C0-15A1FA66777E}" type="datetimeFigureOut">
              <a:rPr lang="en-US" smtClean="0"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83C73-094A-CE47-B748-1C2523B6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3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FE81-33D5-344D-98C0-15A1FA66777E}" type="datetimeFigureOut">
              <a:rPr lang="en-US" smtClean="0"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83C73-094A-CE47-B748-1C2523B6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FE81-33D5-344D-98C0-15A1FA66777E}" type="datetimeFigureOut">
              <a:rPr lang="en-US" smtClean="0"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83C73-094A-CE47-B748-1C2523B6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50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FE81-33D5-344D-98C0-15A1FA66777E}" type="datetimeFigureOut">
              <a:rPr lang="en-US" smtClean="0"/>
              <a:t>3/12/14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83C73-094A-CE47-B748-1C2523B6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9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FE81-33D5-344D-98C0-15A1FA66777E}" type="datetimeFigureOut">
              <a:rPr lang="en-US" smtClean="0"/>
              <a:t>3/12/14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83C73-094A-CE47-B748-1C2523B6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49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FE81-33D5-344D-98C0-15A1FA66777E}" type="datetimeFigureOut">
              <a:rPr lang="en-US" smtClean="0"/>
              <a:t>3/12/14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83C73-094A-CE47-B748-1C2523B6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2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FE81-33D5-344D-98C0-15A1FA66777E}" type="datetimeFigureOut">
              <a:rPr lang="en-US" smtClean="0"/>
              <a:t>3/12/14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83C73-094A-CE47-B748-1C2523B6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2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FE81-33D5-344D-98C0-15A1FA66777E}" type="datetimeFigureOut">
              <a:rPr lang="en-US" smtClean="0"/>
              <a:t>3/12/14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83C73-094A-CE47-B748-1C2523B6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45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FE81-33D5-344D-98C0-15A1FA66777E}" type="datetimeFigureOut">
              <a:rPr lang="en-US" smtClean="0"/>
              <a:t>3/12/14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83C73-094A-CE47-B748-1C2523B6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7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4FE81-33D5-344D-98C0-15A1FA66777E}" type="datetimeFigureOut">
              <a:rPr lang="en-US" smtClean="0"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83C73-094A-CE47-B748-1C2523B6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8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71656"/>
            <a:ext cx="9144000" cy="56476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Hurricane Sandy (2012):</a:t>
            </a:r>
            <a:br>
              <a:rPr lang="en-US" sz="35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</a:br>
            <a:r>
              <a:rPr lang="en-US" sz="35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A </a:t>
            </a:r>
            <a:r>
              <a:rPr lang="en-US" sz="3500" b="1" dirty="0" err="1" smtClean="0">
                <a:solidFill>
                  <a:srgbClr val="FF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Multiscale</a:t>
            </a:r>
            <a:r>
              <a:rPr lang="en-US" sz="35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 Trough Interaction Perspective</a:t>
            </a:r>
            <a:endParaRPr lang="en-US" sz="2400" dirty="0">
              <a:solidFill>
                <a:srgbClr val="FF00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"/>
              <a:cs typeface="Arial"/>
            </a:endParaRPr>
          </a:p>
          <a:p>
            <a:pPr algn="ctr"/>
            <a:r>
              <a:rPr lang="en-US" sz="2600" dirty="0" smtClean="0">
                <a:latin typeface="Arial"/>
                <a:cs typeface="Arial"/>
              </a:rPr>
              <a:t> </a:t>
            </a:r>
          </a:p>
          <a:p>
            <a:pPr algn="ctr"/>
            <a:r>
              <a:rPr lang="en-US" sz="2150" dirty="0" smtClean="0">
                <a:solidFill>
                  <a:srgbClr val="0000FF"/>
                </a:solidFill>
                <a:latin typeface="Arial"/>
                <a:cs typeface="Arial"/>
              </a:rPr>
              <a:t>Lance F. Bosart, Alicia </a:t>
            </a:r>
            <a:r>
              <a:rPr lang="en-US" sz="2150" dirty="0">
                <a:solidFill>
                  <a:srgbClr val="0000FF"/>
                </a:solidFill>
                <a:latin typeface="Arial"/>
                <a:cs typeface="Arial"/>
              </a:rPr>
              <a:t>M. </a:t>
            </a:r>
            <a:r>
              <a:rPr lang="en-US" sz="2150" dirty="0" smtClean="0">
                <a:solidFill>
                  <a:srgbClr val="0000FF"/>
                </a:solidFill>
                <a:latin typeface="Arial"/>
                <a:cs typeface="Arial"/>
              </a:rPr>
              <a:t>Bentley, Chip N. Helms, and Philippe P. </a:t>
            </a:r>
            <a:r>
              <a:rPr lang="en-US" sz="2150" dirty="0" err="1" smtClean="0">
                <a:solidFill>
                  <a:srgbClr val="0000FF"/>
                </a:solidFill>
                <a:latin typeface="Arial"/>
                <a:cs typeface="Arial"/>
              </a:rPr>
              <a:t>Papin</a:t>
            </a:r>
            <a:r>
              <a:rPr lang="en-US" sz="2150" dirty="0">
                <a:solidFill>
                  <a:srgbClr val="0000FF"/>
                </a:solidFill>
                <a:latin typeface="Arial"/>
                <a:cs typeface="Arial"/>
              </a:rPr>
              <a:t/>
            </a:r>
            <a:br>
              <a:rPr lang="en-US" sz="2150" dirty="0">
                <a:solidFill>
                  <a:srgbClr val="0000FF"/>
                </a:solidFill>
                <a:latin typeface="Arial"/>
                <a:cs typeface="Arial"/>
              </a:rPr>
            </a:br>
            <a:endParaRPr lang="en-US" sz="26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r>
              <a:rPr lang="en-US" sz="2150" dirty="0" smtClean="0">
                <a:latin typeface="Arial"/>
                <a:cs typeface="Arial"/>
              </a:rPr>
              <a:t>Department </a:t>
            </a:r>
            <a:r>
              <a:rPr lang="en-US" sz="2150" dirty="0">
                <a:latin typeface="Arial"/>
                <a:cs typeface="Arial"/>
              </a:rPr>
              <a:t>of Atmospheric and Environmental Sciences </a:t>
            </a:r>
            <a:br>
              <a:rPr lang="en-US" sz="2150" dirty="0">
                <a:latin typeface="Arial"/>
                <a:cs typeface="Arial"/>
              </a:rPr>
            </a:br>
            <a:r>
              <a:rPr lang="en-US" sz="2150" dirty="0">
                <a:latin typeface="Arial"/>
                <a:cs typeface="Arial"/>
              </a:rPr>
              <a:t>University at Albany, State University of New York, Albany, NY </a:t>
            </a:r>
            <a:r>
              <a:rPr lang="en-US" sz="2150" dirty="0" smtClean="0">
                <a:latin typeface="Arial"/>
                <a:cs typeface="Arial"/>
              </a:rPr>
              <a:t>12222</a:t>
            </a:r>
          </a:p>
          <a:p>
            <a:pPr algn="ctr"/>
            <a:r>
              <a:rPr lang="en-US" sz="2600" dirty="0">
                <a:latin typeface="Arial"/>
                <a:cs typeface="Arial"/>
              </a:rPr>
              <a:t>  </a:t>
            </a:r>
          </a:p>
          <a:p>
            <a:pPr algn="ctr"/>
            <a:r>
              <a:rPr lang="en-US" sz="2150" dirty="0" smtClean="0">
                <a:solidFill>
                  <a:srgbClr val="0000FF"/>
                </a:solidFill>
                <a:latin typeface="Arial"/>
                <a:cs typeface="Arial"/>
              </a:rPr>
              <a:t>31</a:t>
            </a:r>
            <a:r>
              <a:rPr lang="en-US" sz="2150" baseline="30000" dirty="0" smtClean="0">
                <a:solidFill>
                  <a:srgbClr val="0000FF"/>
                </a:solidFill>
                <a:latin typeface="Arial"/>
                <a:cs typeface="Arial"/>
              </a:rPr>
              <a:t>st</a:t>
            </a:r>
            <a:r>
              <a:rPr lang="en-US" sz="2150" dirty="0" smtClean="0">
                <a:solidFill>
                  <a:srgbClr val="0000FF"/>
                </a:solidFill>
                <a:latin typeface="Arial"/>
                <a:cs typeface="Arial"/>
              </a:rPr>
              <a:t> Conference</a:t>
            </a:r>
            <a:r>
              <a:rPr lang="en-US" sz="21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150" dirty="0" smtClean="0">
                <a:solidFill>
                  <a:srgbClr val="0000FF"/>
                </a:solidFill>
                <a:latin typeface="Arial"/>
                <a:cs typeface="Arial"/>
              </a:rPr>
              <a:t>on Hurricanes and Tropical Meteorology</a:t>
            </a:r>
            <a:br>
              <a:rPr lang="en-US" sz="2150" dirty="0" smtClean="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en-US" sz="2150" dirty="0" smtClean="0">
                <a:solidFill>
                  <a:srgbClr val="0000FF"/>
                </a:solidFill>
                <a:latin typeface="Arial"/>
                <a:cs typeface="Arial"/>
              </a:rPr>
              <a:t>San Diego, California</a:t>
            </a:r>
            <a:endParaRPr lang="en-US" sz="2150" dirty="0"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r>
              <a:rPr lang="en-US" sz="2150" dirty="0" smtClean="0">
                <a:solidFill>
                  <a:srgbClr val="0000FF"/>
                </a:solidFill>
                <a:latin typeface="Arial"/>
                <a:cs typeface="Arial"/>
              </a:rPr>
              <a:t>Tuesday 1 April 2014</a:t>
            </a:r>
            <a:br>
              <a:rPr lang="en-US" sz="2150" dirty="0" smtClean="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en-US" sz="2600" dirty="0" smtClean="0">
                <a:solidFill>
                  <a:srgbClr val="0000FF"/>
                </a:solidFill>
                <a:latin typeface="Arial"/>
                <a:cs typeface="Arial"/>
              </a:rPr>
              <a:t/>
            </a:r>
            <a:br>
              <a:rPr lang="en-US" sz="2600" dirty="0" smtClean="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en-US" sz="2150" dirty="0">
                <a:latin typeface="Arial"/>
                <a:cs typeface="Arial"/>
              </a:rPr>
              <a:t>Support provided by NSF Grant AGS-1240502</a:t>
            </a:r>
            <a:endParaRPr lang="en-US" sz="2150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7438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198" t="6357" r="8710"/>
          <a:stretch/>
        </p:blipFill>
        <p:spPr>
          <a:xfrm>
            <a:off x="1658621" y="439958"/>
            <a:ext cx="5826758" cy="5487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831" y="5919134"/>
            <a:ext cx="9054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350" dirty="0" smtClean="0">
                <a:latin typeface="Arial"/>
                <a:cs typeface="Arial"/>
              </a:rPr>
              <a:t>330–335K layer-averaged 0.4 (blue), 0.8 (purple), and 2.0 (red) PVU curves for 1200 UTC 23 Oct, 1200 UTC 27 Oct, and 1800 UTC 29 Oct 2012, respectively. 925–850-hPa layer-averaged cyclonic relative vorticity (black contours every 0.5 × 10</a:t>
            </a:r>
            <a:r>
              <a:rPr lang="en-US" sz="1350" baseline="30000" dirty="0" smtClean="0">
                <a:latin typeface="Arial"/>
                <a:cs typeface="Arial"/>
              </a:rPr>
              <a:t>−4</a:t>
            </a:r>
            <a:r>
              <a:rPr lang="en-US" sz="1350" dirty="0" smtClean="0">
                <a:latin typeface="Arial"/>
                <a:cs typeface="Arial"/>
              </a:rPr>
              <a:t> s</a:t>
            </a:r>
            <a:r>
              <a:rPr lang="en-US" sz="1350" baseline="30000" dirty="0" smtClean="0">
                <a:latin typeface="Arial"/>
                <a:cs typeface="Arial"/>
              </a:rPr>
              <a:t>−1</a:t>
            </a:r>
            <a:r>
              <a:rPr lang="en-US" sz="1350" dirty="0" smtClean="0">
                <a:latin typeface="Arial"/>
                <a:cs typeface="Arial"/>
              </a:rPr>
              <a:t>). 250-hPa wind speed (shaded, m s</a:t>
            </a:r>
            <a:r>
              <a:rPr lang="en-US" sz="1350" baseline="30000" dirty="0" smtClean="0">
                <a:latin typeface="Arial"/>
                <a:cs typeface="Arial"/>
              </a:rPr>
              <a:t>−1</a:t>
            </a:r>
            <a:r>
              <a:rPr lang="en-US" sz="1350" dirty="0" smtClean="0">
                <a:latin typeface="Arial"/>
                <a:cs typeface="Arial"/>
              </a:rPr>
              <a:t>) at 1800 UTC 29 Oct 2012. Inset shows total rainfall (snowfall) in green (blue) shading in inches (adapted from NOAA/NWS/WPC).</a:t>
            </a:r>
            <a:endParaRPr lang="en-US" sz="135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10758"/>
            <a:ext cx="9144000" cy="461665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Synopsis of Sandy Trough Interactions</a:t>
            </a:r>
            <a:endParaRPr lang="en-US"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45639" y="5662595"/>
            <a:ext cx="144247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latin typeface="Arial"/>
                <a:cs typeface="Arial"/>
              </a:rPr>
              <a:t>(m s</a:t>
            </a:r>
            <a:r>
              <a:rPr lang="en-US" sz="1500" b="1" baseline="30000" dirty="0" smtClean="0">
                <a:latin typeface="Arial"/>
                <a:cs typeface="Arial"/>
              </a:rPr>
              <a:t>−1</a:t>
            </a:r>
            <a:r>
              <a:rPr lang="en-US" sz="1500" b="1" dirty="0" smtClean="0">
                <a:latin typeface="Arial"/>
                <a:cs typeface="Arial"/>
              </a:rPr>
              <a:t>)</a:t>
            </a: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3536911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130</Words>
  <Application>Microsoft Macintosh PowerPoint</Application>
  <PresentationFormat>On-screen Show (4:3)</PresentationFormat>
  <Paragraphs>10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University at Albany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Alicia Bentley</dc:creator>
  <cp:lastModifiedBy>Alicia Bentley</cp:lastModifiedBy>
  <cp:revision>9</cp:revision>
  <dcterms:created xsi:type="dcterms:W3CDTF">2014-03-12T14:41:46Z</dcterms:created>
  <dcterms:modified xsi:type="dcterms:W3CDTF">2014-03-12T16:51:22Z</dcterms:modified>
</cp:coreProperties>
</file>