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79" r:id="rId2"/>
    <p:sldId id="271" r:id="rId3"/>
    <p:sldId id="287" r:id="rId4"/>
    <p:sldId id="380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02"/>
    <a:srgbClr val="E06407"/>
    <a:srgbClr val="F05554"/>
    <a:srgbClr val="700003"/>
    <a:srgbClr val="F15454"/>
    <a:srgbClr val="42EAEA"/>
    <a:srgbClr val="0FFF00"/>
    <a:srgbClr val="FF00AE"/>
    <a:srgbClr val="009301"/>
    <a:srgbClr val="377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12" autoAdjust="0"/>
  </p:normalViewPr>
  <p:slideViewPr>
    <p:cSldViewPr snapToGrid="0" snapToObjects="1">
      <p:cViewPr>
        <p:scale>
          <a:sx n="99" d="100"/>
          <a:sy n="99" d="100"/>
        </p:scale>
        <p:origin x="-198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D175F-B1F3-4D46-9B1A-F68B44157985}" type="datetimeFigureOut">
              <a:rPr lang="en-US" smtClean="0"/>
              <a:t>3/5/14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6DFC9-517C-2E42-9CDF-16611DD5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5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starting talk, define education–research interface and introduce Alicia and Kyle as current and previous TAs in upper-division thermodynamics and introductory graduate dynamics that I presently teach 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UAlbany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B3FC1-00EC-1849-9AB4-81C79F3C89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starting talk, define education–research interface and introduce Alicia and Kyle as current and previous TAs in upper-division thermodynamics and introductory graduate dynamics that I presently teach 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UAlbany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B3FC1-00EC-1849-9AB4-81C79F3C89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1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starting talk, define education–research interface and introduce Alicia and Kyle as current and previous TAs in upper-division thermodynamics and introductory graduate dynamics that I presently teach 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UAlbany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B3FC1-00EC-1849-9AB4-81C79F3C89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1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starting talk, define education–research interface and introduce Alicia and Kyle as current and previous TAs in upper-division thermodynamics and introductory graduate dynamics that I presently teach 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UAlbany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B3FC1-00EC-1849-9AB4-81C79F3C8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1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starting talk, define education–research interface and introduce Alicia and Kyle as current and previous TAs in upper-division thermodynamics and introductory graduate dynamics that I presently teach 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UAlbany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B3FC1-00EC-1849-9AB4-81C79F3C8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8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1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3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8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3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0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9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8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7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7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0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066A0-1BE2-844D-A48C-6C9424E93D25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3754-2563-E048-868F-B18F7FFEE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349016"/>
            <a:ext cx="9144000" cy="369332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Source:  Dr. Mel Shapiro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endParaRPr lang="en-US" sz="2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4213" y="98541"/>
            <a:ext cx="9428655" cy="6256133"/>
            <a:chOff x="164213" y="98541"/>
            <a:chExt cx="9428655" cy="62561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978" t="3597" b="17787"/>
            <a:stretch/>
          </p:blipFill>
          <p:spPr>
            <a:xfrm>
              <a:off x="164213" y="98541"/>
              <a:ext cx="8790939" cy="5529099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/>
            <a:srcRect l="8501" t="87051" r="47475" b="8082"/>
            <a:stretch/>
          </p:blipFill>
          <p:spPr>
            <a:xfrm>
              <a:off x="1763936" y="5606622"/>
              <a:ext cx="5616129" cy="491811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576457" y="6016120"/>
              <a:ext cx="8016411" cy="338554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/>
                  <a:cs typeface="Arial"/>
                </a:rPr>
                <a:t>  −60    −48    −36    −24    −12      0       12      24      36      48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7579" y="244918"/>
            <a:ext cx="938240" cy="5232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2160909" y="1951171"/>
            <a:ext cx="6858001" cy="46166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Time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19060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15 Nov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206512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27 Dec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86120" y="2703520"/>
            <a:ext cx="0" cy="2346169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05" y="861800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21 </a:t>
            </a:r>
            <a:r>
              <a:rPr lang="en-US" dirty="0" smtClean="0">
                <a:latin typeface="Arial"/>
                <a:cs typeface="Arial"/>
              </a:rPr>
              <a:t>Nov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05" y="1592314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27 </a:t>
            </a:r>
            <a:r>
              <a:rPr lang="en-US" dirty="0" smtClean="0">
                <a:latin typeface="Arial"/>
                <a:cs typeface="Arial"/>
              </a:rPr>
              <a:t>Nov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884" y="2321785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3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884" y="3047732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9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884" y="3756314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15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884" y="4502453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21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79528" y="3191353"/>
            <a:ext cx="3262071" cy="46166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/>
                <a:cs typeface="Arial"/>
              </a:rPr>
              <a:t>c</a:t>
            </a:r>
            <a:r>
              <a:rPr lang="en-US" sz="2400" b="1" baseline="-25000" dirty="0" smtClean="0">
                <a:latin typeface="Arial"/>
                <a:cs typeface="Arial"/>
              </a:rPr>
              <a:t>g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=</a:t>
            </a:r>
            <a:r>
              <a:rPr lang="en-US" sz="2400" b="1" dirty="0" smtClean="0">
                <a:latin typeface="Arial"/>
                <a:cs typeface="Arial"/>
              </a:rPr>
              <a:t> ~18 m s</a:t>
            </a:r>
            <a:r>
              <a:rPr lang="en-US" sz="2400" b="1" baseline="30000" dirty="0" smtClean="0">
                <a:latin typeface="Arial"/>
                <a:cs typeface="Arial"/>
              </a:rPr>
              <a:t>−1</a:t>
            </a:r>
            <a:endParaRPr lang="en-US" sz="2400" b="1" baseline="30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780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349016"/>
            <a:ext cx="9144000" cy="369332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Source:  Dr. Mel Shapiro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endParaRPr lang="en-US" sz="2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56223" y="98537"/>
            <a:ext cx="6978794" cy="6320761"/>
            <a:chOff x="1686131" y="98537"/>
            <a:chExt cx="6978794" cy="632076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t="3473" b="17341"/>
            <a:stretch/>
          </p:blipFill>
          <p:spPr>
            <a:xfrm>
              <a:off x="1686131" y="98537"/>
              <a:ext cx="5771738" cy="632076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16329" t="87289" b="8255"/>
            <a:stretch/>
          </p:blipFill>
          <p:spPr>
            <a:xfrm rot="16200000">
              <a:off x="4820644" y="2839704"/>
              <a:ext cx="5540050" cy="40807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706776" y="864590"/>
              <a:ext cx="958149" cy="5078314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" dirty="0" smtClean="0">
                  <a:latin typeface="Arial"/>
                  <a:cs typeface="Arial"/>
                </a:rPr>
                <a:t/>
              </a:r>
              <a:br>
                <a:rPr lang="en-US" sz="200" dirty="0" smtClean="0">
                  <a:latin typeface="Arial"/>
                  <a:cs typeface="Arial"/>
                </a:rPr>
              </a:br>
              <a:r>
                <a:rPr lang="en-US" sz="1600" dirty="0" smtClean="0">
                  <a:latin typeface="Arial"/>
                  <a:cs typeface="Arial"/>
                </a:rPr>
                <a:t>600</a:t>
              </a:r>
            </a:p>
            <a:p>
              <a:endParaRPr lang="en-US" sz="1900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480</a:t>
              </a:r>
            </a:p>
            <a:p>
              <a:endParaRPr lang="en-US" sz="1900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360</a:t>
              </a:r>
            </a:p>
            <a:p>
              <a:endParaRPr lang="en-US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240</a:t>
              </a:r>
            </a:p>
            <a:p>
              <a:endParaRPr lang="en-US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120</a:t>
              </a:r>
            </a:p>
            <a:p>
              <a:endParaRPr lang="en-US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0</a:t>
              </a:r>
              <a:endParaRPr lang="en-US" sz="1600" dirty="0">
                <a:latin typeface="Arial"/>
                <a:cs typeface="Arial"/>
              </a:endParaRPr>
            </a:p>
            <a:p>
              <a:endParaRPr lang="en-US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−120</a:t>
              </a:r>
            </a:p>
            <a:p>
              <a:endParaRPr lang="en-US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−240</a:t>
              </a:r>
            </a:p>
            <a:p>
              <a:endParaRPr lang="en-US" sz="1700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−360</a:t>
              </a:r>
            </a:p>
            <a:p>
              <a:endParaRPr lang="en-US" sz="1700" dirty="0">
                <a:latin typeface="Arial"/>
                <a:cs typeface="Arial"/>
              </a:endParaRPr>
            </a:p>
            <a:p>
              <a:r>
                <a:rPr lang="en-US" sz="1600" dirty="0" smtClean="0">
                  <a:latin typeface="Arial"/>
                  <a:cs typeface="Arial"/>
                </a:rPr>
                <a:t>−480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499509" y="280407"/>
            <a:ext cx="938240" cy="59457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79600" y="168875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15 Nov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600" y="5896936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27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7177" y="476415"/>
            <a:ext cx="4299326" cy="430887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/>
                <a:cs typeface="Arial"/>
              </a:rPr>
              <a:t>300-hPa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55693" y="4138586"/>
            <a:ext cx="3262071" cy="46166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/>
                <a:cs typeface="Arial"/>
              </a:rPr>
              <a:t>c</a:t>
            </a:r>
            <a:r>
              <a:rPr lang="en-US" sz="2400" b="1" baseline="-25000" dirty="0" err="1" smtClean="0">
                <a:latin typeface="Arial"/>
                <a:cs typeface="Arial"/>
              </a:rPr>
              <a:t>p</a:t>
            </a:r>
            <a:r>
              <a:rPr lang="en-US" sz="2400" b="1" dirty="0" smtClean="0">
                <a:latin typeface="Arial"/>
                <a:cs typeface="Arial"/>
              </a:rPr>
              <a:t> =</a:t>
            </a:r>
            <a:r>
              <a:rPr lang="en-US" sz="2400" b="1" dirty="0" smtClean="0">
                <a:latin typeface="Arial"/>
                <a:cs typeface="Arial"/>
              </a:rPr>
              <a:t> ~</a:t>
            </a:r>
            <a:r>
              <a:rPr lang="en-US" sz="2400" b="1" dirty="0">
                <a:latin typeface="Arial"/>
                <a:cs typeface="Arial"/>
              </a:rPr>
              <a:t>−</a:t>
            </a:r>
            <a:r>
              <a:rPr lang="en-US" sz="2400" b="1" dirty="0" smtClean="0">
                <a:latin typeface="Arial"/>
                <a:cs typeface="Arial"/>
              </a:rPr>
              <a:t>2 m s</a:t>
            </a:r>
            <a:r>
              <a:rPr lang="en-US" sz="2400" b="1" baseline="30000" dirty="0" smtClean="0">
                <a:latin typeface="Arial"/>
                <a:cs typeface="Arial"/>
              </a:rPr>
              <a:t>−1</a:t>
            </a:r>
            <a:endParaRPr lang="en-US" sz="2400" b="1" baseline="300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9600" y="970527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21 </a:t>
            </a:r>
            <a:r>
              <a:rPr lang="en-US" dirty="0" smtClean="0">
                <a:latin typeface="Arial"/>
                <a:cs typeface="Arial"/>
              </a:rPr>
              <a:t>Nov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9600" y="1790837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27 </a:t>
            </a:r>
            <a:r>
              <a:rPr lang="en-US" dirty="0" smtClean="0">
                <a:latin typeface="Arial"/>
                <a:cs typeface="Arial"/>
              </a:rPr>
              <a:t>Nov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7179" y="2622932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3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87179" y="3451503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9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87179" y="4275537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15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87179" y="5098644"/>
            <a:ext cx="958149" cy="40011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21 Dec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2160909" y="1951171"/>
            <a:ext cx="6858001" cy="461665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Time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286120" y="2703520"/>
            <a:ext cx="0" cy="2346169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4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598" y="2137765"/>
            <a:ext cx="9057692" cy="535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900" dirty="0" smtClean="0">
                <a:latin typeface="Arial"/>
                <a:cs typeface="Arial"/>
              </a:rPr>
              <a:t>KDSV </a:t>
            </a:r>
            <a:r>
              <a:rPr lang="ro-RO" sz="1900" dirty="0">
                <a:latin typeface="Arial"/>
                <a:cs typeface="Arial"/>
              </a:rPr>
              <a:t>22</a:t>
            </a:r>
            <a:r>
              <a:rPr lang="ro-RO" sz="1900" dirty="0">
                <a:solidFill>
                  <a:srgbClr val="FF0000"/>
                </a:solidFill>
                <a:latin typeface="Arial"/>
                <a:cs typeface="Arial"/>
              </a:rPr>
              <a:t>1154</a:t>
            </a:r>
            <a:r>
              <a:rPr lang="ro-RO" sz="1900" dirty="0">
                <a:latin typeface="Arial"/>
                <a:cs typeface="Arial"/>
              </a:rPr>
              <a:t>Z AUTO 15007KT 10SM UP BKN095 OVC110 </a:t>
            </a:r>
            <a:r>
              <a:rPr lang="ro-RO" sz="1900" dirty="0">
                <a:solidFill>
                  <a:srgbClr val="FF0000"/>
                </a:solidFill>
                <a:latin typeface="Arial"/>
                <a:cs typeface="Arial"/>
              </a:rPr>
              <a:t>00/00 </a:t>
            </a:r>
            <a:r>
              <a:rPr lang="ro-RO" sz="1900" dirty="0">
                <a:latin typeface="Arial"/>
                <a:cs typeface="Arial"/>
              </a:rPr>
              <a:t>A2966 </a:t>
            </a:r>
            <a:r>
              <a:rPr lang="ro-RO" sz="1900" dirty="0" smtClean="0">
                <a:latin typeface="Arial"/>
                <a:cs typeface="Arial"/>
              </a:rPr>
              <a:t>RMK </a:t>
            </a:r>
            <a:r>
              <a:rPr lang="ro-RO" sz="1900" dirty="0">
                <a:latin typeface="Arial"/>
                <a:cs typeface="Arial"/>
              </a:rPr>
              <a:t>AO2 PRESFR SLP057 P0001 60011 70105 T00000000 10011 20000 </a:t>
            </a:r>
            <a:r>
              <a:rPr lang="ro-RO" sz="1900" dirty="0" smtClean="0">
                <a:latin typeface="Arial"/>
                <a:cs typeface="Arial"/>
              </a:rPr>
              <a:t>50020</a:t>
            </a:r>
          </a:p>
          <a:p>
            <a:endParaRPr lang="pt-BR" sz="1900" dirty="0" smtClean="0">
              <a:latin typeface="Arial"/>
              <a:cs typeface="Arial"/>
            </a:endParaRPr>
          </a:p>
          <a:p>
            <a:r>
              <a:rPr lang="pt-BR" sz="1900" dirty="0" smtClean="0">
                <a:latin typeface="Arial"/>
                <a:cs typeface="Arial"/>
              </a:rPr>
              <a:t>KDSV </a:t>
            </a:r>
            <a:r>
              <a:rPr lang="pt-BR" sz="1900" dirty="0">
                <a:latin typeface="Arial"/>
                <a:cs typeface="Arial"/>
              </a:rPr>
              <a:t>22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1254</a:t>
            </a:r>
            <a:r>
              <a:rPr lang="pt-BR" sz="1900" dirty="0">
                <a:latin typeface="Arial"/>
                <a:cs typeface="Arial"/>
              </a:rPr>
              <a:t>Z AUTO 14007KT 10SM -RA OVC095 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02/02</a:t>
            </a:r>
            <a:r>
              <a:rPr lang="pt-BR" sz="1900" dirty="0">
                <a:latin typeface="Arial"/>
                <a:cs typeface="Arial"/>
              </a:rPr>
              <a:t> A2967 RMK AO2 UPE23RAB23 SLP063 P0000 </a:t>
            </a:r>
            <a:r>
              <a:rPr lang="pt-BR" sz="1900" dirty="0" smtClean="0">
                <a:latin typeface="Arial"/>
                <a:cs typeface="Arial"/>
              </a:rPr>
              <a:t>T00220017</a:t>
            </a:r>
          </a:p>
          <a:p>
            <a:endParaRPr lang="pt-BR" sz="1900" dirty="0">
              <a:latin typeface="Arial"/>
              <a:cs typeface="Arial"/>
            </a:endParaRPr>
          </a:p>
          <a:p>
            <a:r>
              <a:rPr lang="pt-BR" sz="1900" dirty="0">
                <a:latin typeface="Arial"/>
                <a:cs typeface="Arial"/>
              </a:rPr>
              <a:t>KDSV 22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1354</a:t>
            </a:r>
            <a:r>
              <a:rPr lang="pt-BR" sz="1900" dirty="0">
                <a:latin typeface="Arial"/>
                <a:cs typeface="Arial"/>
              </a:rPr>
              <a:t>Z AUTO 16018G26KT 10SM BKN110 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14/12</a:t>
            </a:r>
            <a:r>
              <a:rPr lang="pt-BR" sz="1900" dirty="0">
                <a:latin typeface="Arial"/>
                <a:cs typeface="Arial"/>
              </a:rPr>
              <a:t> A2961 RMK AO2 PK WND 15026/1353 RAE48 SLP038 P0001 </a:t>
            </a:r>
            <a:r>
              <a:rPr lang="pt-BR" sz="1900" dirty="0" smtClean="0">
                <a:latin typeface="Arial"/>
                <a:cs typeface="Arial"/>
              </a:rPr>
              <a:t>T01390117</a:t>
            </a:r>
          </a:p>
          <a:p>
            <a:endParaRPr lang="pt-BR" sz="1900" dirty="0">
              <a:latin typeface="Arial"/>
              <a:cs typeface="Arial"/>
            </a:endParaRPr>
          </a:p>
          <a:p>
            <a:r>
              <a:rPr lang="pt-BR" sz="1900" dirty="0">
                <a:latin typeface="Arial"/>
                <a:cs typeface="Arial"/>
              </a:rPr>
              <a:t>KDSV 22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1454</a:t>
            </a:r>
            <a:r>
              <a:rPr lang="pt-BR" sz="1900" dirty="0">
                <a:latin typeface="Arial"/>
                <a:cs typeface="Arial"/>
              </a:rPr>
              <a:t>Z AUTO 33014G27KT 290V020 10SM CLR 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17/12</a:t>
            </a:r>
            <a:r>
              <a:rPr lang="pt-BR" sz="1900" dirty="0">
                <a:latin typeface="Arial"/>
                <a:cs typeface="Arial"/>
              </a:rPr>
              <a:t> A2963 RMK </a:t>
            </a:r>
            <a:r>
              <a:rPr lang="pt-BR" sz="1900" dirty="0" smtClean="0">
                <a:latin typeface="Arial"/>
                <a:cs typeface="Arial"/>
              </a:rPr>
              <a:t/>
            </a:r>
            <a:br>
              <a:rPr lang="pt-BR" sz="1900" dirty="0" smtClean="0">
                <a:latin typeface="Arial"/>
                <a:cs typeface="Arial"/>
              </a:rPr>
            </a:br>
            <a:r>
              <a:rPr lang="pt-BR" sz="1900" dirty="0" smtClean="0">
                <a:latin typeface="Arial"/>
                <a:cs typeface="Arial"/>
              </a:rPr>
              <a:t>AO2 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PK WND 16037/1439 </a:t>
            </a:r>
            <a:r>
              <a:rPr lang="pt-BR" sz="1900" dirty="0">
                <a:latin typeface="Arial"/>
                <a:cs typeface="Arial"/>
              </a:rPr>
              <a:t>WSHFT 1429 RAB16E25 PRESRR SLP044 P0000 60001 T01720117 55014 </a:t>
            </a:r>
            <a:r>
              <a:rPr lang="pt-BR" sz="1900" dirty="0" smtClean="0">
                <a:latin typeface="Arial"/>
                <a:cs typeface="Arial"/>
              </a:rPr>
              <a:t>$</a:t>
            </a:r>
          </a:p>
          <a:p>
            <a:endParaRPr lang="pt-BR" sz="1900" dirty="0">
              <a:latin typeface="Arial"/>
              <a:cs typeface="Arial"/>
            </a:endParaRPr>
          </a:p>
          <a:p>
            <a:r>
              <a:rPr lang="pt-BR" sz="1900" dirty="0">
                <a:latin typeface="Arial"/>
                <a:cs typeface="Arial"/>
              </a:rPr>
              <a:t>KDSV 22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1504</a:t>
            </a:r>
            <a:r>
              <a:rPr lang="pt-BR" sz="1900" dirty="0">
                <a:latin typeface="Arial"/>
                <a:cs typeface="Arial"/>
              </a:rPr>
              <a:t>Z AUTO 32028G42KT 10SM -RA SCT005 SCT019 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02/01</a:t>
            </a:r>
            <a:r>
              <a:rPr lang="pt-BR" sz="1900" dirty="0">
                <a:latin typeface="Arial"/>
                <a:cs typeface="Arial"/>
              </a:rPr>
              <a:t> A2967 RMK AO2 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PK WND 33042/1500 </a:t>
            </a:r>
            <a:r>
              <a:rPr lang="pt-BR" sz="1900" dirty="0">
                <a:latin typeface="Arial"/>
                <a:cs typeface="Arial"/>
              </a:rPr>
              <a:t>RAB1456 PRESRR P0000 </a:t>
            </a:r>
            <a:r>
              <a:rPr lang="pt-BR" sz="1900" dirty="0" smtClean="0">
                <a:latin typeface="Arial"/>
                <a:cs typeface="Arial"/>
              </a:rPr>
              <a:t>$</a:t>
            </a:r>
            <a:endParaRPr lang="pt-BR" sz="1900" dirty="0">
              <a:latin typeface="Arial"/>
              <a:cs typeface="Arial"/>
            </a:endParaRPr>
          </a:p>
          <a:p>
            <a:pPr algn="ctr"/>
            <a:r>
              <a:rPr lang="en-US" sz="1900" dirty="0" smtClean="0">
                <a:latin typeface="Arial"/>
                <a:cs typeface="Arial"/>
              </a:rPr>
              <a:t/>
            </a:r>
            <a:br>
              <a:rPr lang="en-US" sz="1900" dirty="0" smtClean="0">
                <a:latin typeface="Arial"/>
                <a:cs typeface="Arial"/>
              </a:rPr>
            </a:br>
            <a:r>
              <a:rPr lang="en-US" sz="1900" dirty="0" smtClean="0">
                <a:latin typeface="Arial"/>
                <a:cs typeface="Arial"/>
              </a:rPr>
              <a:t/>
            </a:r>
            <a:br>
              <a:rPr lang="en-US" sz="1900" dirty="0" smtClean="0">
                <a:latin typeface="Arial"/>
                <a:cs typeface="Arial"/>
              </a:rPr>
            </a:br>
            <a:endParaRPr lang="en-US" sz="19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567162" y="123573"/>
            <a:ext cx="6480790" cy="1661993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sz="5000" b="1" dirty="0" smtClean="0">
                <a:solidFill>
                  <a:srgbClr val="FF0000"/>
                </a:solidFill>
                <a:latin typeface="Arial"/>
                <a:cs typeface="Arial"/>
              </a:rPr>
              <a:t>KDSV</a:t>
            </a:r>
            <a:br>
              <a:rPr lang="en-US" sz="50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5000" b="1" dirty="0" smtClean="0">
                <a:solidFill>
                  <a:srgbClr val="FF0000"/>
                </a:solidFill>
                <a:latin typeface="Arial"/>
                <a:cs typeface="Arial"/>
              </a:rPr>
              <a:t>Dansville, NY</a:t>
            </a:r>
            <a:endParaRPr lang="en-US" sz="5000" dirty="0">
              <a:solidFill>
                <a:srgbClr val="3775C7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686" y="104212"/>
            <a:ext cx="2621184" cy="2021224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6058925" y="1000860"/>
            <a:ext cx="341212" cy="322228"/>
          </a:xfrm>
          <a:prstGeom prst="star5">
            <a:avLst/>
          </a:prstGeom>
          <a:solidFill>
            <a:srgbClr val="FF00AE"/>
          </a:solidFill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7182" y="834215"/>
            <a:ext cx="4299326" cy="769441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/>
                <a:cs typeface="Arial"/>
              </a:rPr>
              <a:t>Elevation:</a:t>
            </a:r>
          </a:p>
          <a:p>
            <a:pPr algn="ctr"/>
            <a:r>
              <a:rPr lang="en-US" sz="2200" b="1" dirty="0" smtClean="0">
                <a:latin typeface="Arial"/>
                <a:cs typeface="Arial"/>
              </a:rPr>
              <a:t>198 m</a:t>
            </a:r>
            <a:endParaRPr lang="en-US" sz="2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969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598" y="2137765"/>
            <a:ext cx="9057692" cy="5647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900" dirty="0" smtClean="0">
                <a:latin typeface="Arial"/>
                <a:cs typeface="Arial"/>
              </a:rPr>
              <a:t>KDDH 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221054Z AUTO 00000KT 4SM BR </a:t>
            </a:r>
            <a:r>
              <a:rPr lang="pt-BR" sz="1900" dirty="0" smtClean="0">
                <a:solidFill>
                  <a:srgbClr val="FF0000"/>
                </a:solidFill>
                <a:latin typeface="Arial"/>
                <a:cs typeface="Arial"/>
              </a:rPr>
              <a:t>FEW002 </a:t>
            </a:r>
            <a:br>
              <a:rPr lang="pt-BR" sz="1900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pt-BR" sz="1900" dirty="0" smtClean="0">
                <a:solidFill>
                  <a:srgbClr val="FF0000"/>
                </a:solidFill>
                <a:latin typeface="Arial"/>
                <a:cs typeface="Arial"/>
              </a:rPr>
              <a:t>OVC018 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04/03 </a:t>
            </a:r>
            <a:r>
              <a:rPr lang="pt-BR" sz="1900" dirty="0">
                <a:latin typeface="Arial"/>
                <a:cs typeface="Arial"/>
              </a:rPr>
              <a:t>A2968 </a:t>
            </a:r>
            <a:r>
              <a:rPr lang="pt-BR" sz="1900" dirty="0" smtClean="0">
                <a:latin typeface="Arial"/>
                <a:cs typeface="Arial"/>
              </a:rPr>
              <a:t>RMK </a:t>
            </a:r>
            <a:r>
              <a:rPr lang="pt-BR" sz="1900" dirty="0">
                <a:latin typeface="Arial"/>
                <a:cs typeface="Arial"/>
              </a:rPr>
              <a:t>AO2 SLP055 </a:t>
            </a:r>
            <a:r>
              <a:rPr lang="pt-BR" sz="1900" dirty="0" smtClean="0">
                <a:latin typeface="Arial"/>
                <a:cs typeface="Arial"/>
              </a:rPr>
              <a:t>T00390028</a:t>
            </a:r>
          </a:p>
          <a:p>
            <a:endParaRPr lang="pt-BR" sz="1900" dirty="0">
              <a:latin typeface="Arial"/>
              <a:cs typeface="Arial"/>
            </a:endParaRPr>
          </a:p>
          <a:p>
            <a:r>
              <a:rPr lang="pt-BR" sz="1900" dirty="0">
                <a:latin typeface="Arial"/>
                <a:cs typeface="Arial"/>
              </a:rPr>
              <a:t>KDDH 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221226Z AUTO 21009G22KT 10SM BKN020 BKN060 OVC070 17/13 </a:t>
            </a:r>
            <a:r>
              <a:rPr lang="pt-BR" sz="1900" dirty="0">
                <a:latin typeface="Arial"/>
                <a:cs typeface="Arial"/>
              </a:rPr>
              <a:t>A2970 RMK AO2 P0000 $</a:t>
            </a:r>
            <a:br>
              <a:rPr lang="pt-BR" sz="1900" dirty="0">
                <a:latin typeface="Arial"/>
                <a:cs typeface="Arial"/>
              </a:rPr>
            </a:br>
            <a:endParaRPr lang="pt-BR" sz="1900" dirty="0">
              <a:latin typeface="Arial"/>
              <a:cs typeface="Arial"/>
            </a:endParaRPr>
          </a:p>
          <a:p>
            <a:r>
              <a:rPr lang="pt-BR" sz="1900" dirty="0">
                <a:latin typeface="Arial"/>
                <a:cs typeface="Arial"/>
              </a:rPr>
              <a:t>KDDH 221240Z AUTO 20013G29KT 10SM SCT020 BKN055 OVC100 17/13 A2969 RMK AO2 PK WND 22029/1235 P0000 $</a:t>
            </a:r>
            <a:br>
              <a:rPr lang="pt-BR" sz="1900" dirty="0">
                <a:latin typeface="Arial"/>
                <a:cs typeface="Arial"/>
              </a:rPr>
            </a:br>
            <a:endParaRPr lang="pt-BR" sz="1900" dirty="0" smtClean="0">
              <a:latin typeface="Arial"/>
              <a:cs typeface="Arial"/>
            </a:endParaRPr>
          </a:p>
          <a:p>
            <a:r>
              <a:rPr lang="pt-BR" sz="1900" dirty="0">
                <a:latin typeface="Arial"/>
                <a:cs typeface="Arial"/>
              </a:rPr>
              <a:t>KDDH 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221254Z AUTO 21014G23KT 10SM BKN022 BKN048 BKN100 17/13 </a:t>
            </a:r>
            <a:r>
              <a:rPr lang="pt-BR" sz="1900" dirty="0">
                <a:latin typeface="Arial"/>
                <a:cs typeface="Arial"/>
              </a:rPr>
              <a:t>A2970 RMK AO2 PK WND 22029/1235 SLP056 P0000 T01720133 $</a:t>
            </a:r>
            <a:br>
              <a:rPr lang="pt-BR" sz="1900" dirty="0">
                <a:latin typeface="Arial"/>
                <a:cs typeface="Arial"/>
              </a:rPr>
            </a:br>
            <a:endParaRPr lang="pt-BR" sz="1900" dirty="0">
              <a:latin typeface="Arial"/>
              <a:cs typeface="Arial"/>
            </a:endParaRPr>
          </a:p>
          <a:p>
            <a:r>
              <a:rPr lang="pt-BR" sz="1900" dirty="0">
                <a:latin typeface="Arial"/>
                <a:cs typeface="Arial"/>
              </a:rPr>
              <a:t>KDDH 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221344Z AUTO 01005KT 2 1/2SM BR </a:t>
            </a:r>
            <a:r>
              <a:rPr lang="pt-BR" sz="1900" dirty="0" smtClean="0">
                <a:solidFill>
                  <a:srgbClr val="FF0000"/>
                </a:solidFill>
                <a:latin typeface="Arial"/>
                <a:cs typeface="Arial"/>
              </a:rPr>
              <a:t>BKN020 </a:t>
            </a:r>
            <a:r>
              <a:rPr lang="pt-BR" sz="1900" dirty="0">
                <a:solidFill>
                  <a:srgbClr val="FF0000"/>
                </a:solidFill>
                <a:latin typeface="Arial"/>
                <a:cs typeface="Arial"/>
              </a:rPr>
              <a:t>06/04 </a:t>
            </a:r>
            <a:r>
              <a:rPr lang="pt-BR" sz="1900" dirty="0">
                <a:latin typeface="Arial"/>
                <a:cs typeface="Arial"/>
              </a:rPr>
              <a:t>A2973 RMK AO2 $</a:t>
            </a:r>
            <a:br>
              <a:rPr lang="pt-BR" sz="1900" dirty="0">
                <a:latin typeface="Arial"/>
                <a:cs typeface="Arial"/>
              </a:rPr>
            </a:br>
            <a:endParaRPr lang="pt-BR" sz="1900" dirty="0">
              <a:latin typeface="Arial"/>
              <a:cs typeface="Arial"/>
            </a:endParaRPr>
          </a:p>
          <a:p>
            <a:endParaRPr lang="pt-BR" sz="1900" dirty="0">
              <a:latin typeface="Arial"/>
              <a:cs typeface="Arial"/>
            </a:endParaRPr>
          </a:p>
          <a:p>
            <a:endParaRPr lang="pt-BR" sz="1900" dirty="0">
              <a:latin typeface="Arial"/>
              <a:cs typeface="Arial"/>
            </a:endParaRPr>
          </a:p>
          <a:p>
            <a:pPr algn="ctr"/>
            <a:r>
              <a:rPr lang="en-US" sz="1900" dirty="0" smtClean="0">
                <a:latin typeface="Arial"/>
                <a:cs typeface="Arial"/>
              </a:rPr>
              <a:t/>
            </a:r>
            <a:br>
              <a:rPr lang="en-US" sz="1900" dirty="0" smtClean="0">
                <a:latin typeface="Arial"/>
                <a:cs typeface="Arial"/>
              </a:rPr>
            </a:br>
            <a:r>
              <a:rPr lang="en-US" sz="1900" dirty="0" smtClean="0">
                <a:latin typeface="Arial"/>
                <a:cs typeface="Arial"/>
              </a:rPr>
              <a:t/>
            </a:r>
            <a:br>
              <a:rPr lang="en-US" sz="1900" dirty="0" smtClean="0">
                <a:latin typeface="Arial"/>
                <a:cs typeface="Arial"/>
              </a:rPr>
            </a:br>
            <a:endParaRPr lang="en-US" sz="19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567162" y="123573"/>
            <a:ext cx="6480790" cy="1661993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sz="5000" b="1" dirty="0" smtClean="0">
                <a:solidFill>
                  <a:srgbClr val="FF0000"/>
                </a:solidFill>
                <a:latin typeface="Arial"/>
                <a:cs typeface="Arial"/>
              </a:rPr>
              <a:t>KDDH</a:t>
            </a:r>
            <a:br>
              <a:rPr lang="en-US" sz="50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5000" b="1" dirty="0" smtClean="0">
                <a:solidFill>
                  <a:srgbClr val="FF0000"/>
                </a:solidFill>
                <a:latin typeface="Arial"/>
                <a:cs typeface="Arial"/>
              </a:rPr>
              <a:t>Bennington</a:t>
            </a:r>
            <a:r>
              <a:rPr lang="en-US" sz="5000" b="1" smtClean="0">
                <a:solidFill>
                  <a:srgbClr val="FF0000"/>
                </a:solidFill>
                <a:latin typeface="Arial"/>
                <a:cs typeface="Arial"/>
              </a:rPr>
              <a:t>, VT</a:t>
            </a:r>
            <a:endParaRPr lang="en-US" sz="5000" dirty="0">
              <a:solidFill>
                <a:srgbClr val="3775C7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0" detail="10"/>
                    </a14:imgEffect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73913" y="146985"/>
            <a:ext cx="1980741" cy="2701011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6340501" y="2380870"/>
            <a:ext cx="341212" cy="322228"/>
          </a:xfrm>
          <a:prstGeom prst="star5">
            <a:avLst/>
          </a:prstGeom>
          <a:solidFill>
            <a:srgbClr val="FF00AE"/>
          </a:solidFill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67838" y="2487311"/>
            <a:ext cx="1377994" cy="360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47618" y="2498097"/>
            <a:ext cx="1377994" cy="180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47182" y="834215"/>
            <a:ext cx="4299326" cy="769441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/>
                <a:cs typeface="Arial"/>
              </a:rPr>
              <a:t>Elevation:</a:t>
            </a:r>
          </a:p>
          <a:p>
            <a:pPr algn="ctr"/>
            <a:r>
              <a:rPr lang="en-US" sz="2200" b="1" dirty="0" smtClean="0">
                <a:latin typeface="Arial"/>
                <a:cs typeface="Arial"/>
              </a:rPr>
              <a:t>244 m</a:t>
            </a:r>
            <a:endParaRPr lang="en-US" sz="2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81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231106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" dirty="0" smtClean="0">
                <a:latin typeface="Arial"/>
                <a:cs typeface="Arial"/>
              </a:rPr>
              <a:t/>
            </a:r>
            <a:br>
              <a:rPr lang="en-US" sz="200" dirty="0" smtClean="0"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ALB (Albany, NY) Aircraft Soundings</a:t>
            </a:r>
            <a:r>
              <a:rPr lang="en-US" sz="2400" dirty="0" smtClean="0">
                <a:latin typeface="Arial"/>
                <a:cs typeface="Arial"/>
              </a:rPr>
              <a:t/>
            </a:r>
            <a:br>
              <a:rPr lang="en-US" sz="2400" dirty="0" smtClean="0"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1731 UTC 22 December 2013      1814 UTC 22 December 2013</a:t>
            </a:r>
            <a:endParaRPr lang="en-US" sz="2400" baseline="300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endParaRPr lang="en-US" sz="2400" dirty="0">
              <a:solidFill>
                <a:srgbClr val="3775C7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33" y="850805"/>
            <a:ext cx="8625335" cy="5807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43080"/>
            <a:ext cx="9144000" cy="369332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Source:  Jonathan </a:t>
            </a:r>
            <a:r>
              <a:rPr lang="en-US" dirty="0" err="1" smtClean="0">
                <a:latin typeface="Arial"/>
                <a:cs typeface="Arial"/>
              </a:rPr>
              <a:t>Blaes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5043" y="4215885"/>
            <a:ext cx="2091786" cy="430887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/>
                <a:cs typeface="Arial"/>
              </a:rPr>
              <a:t>Ascent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5718" y="4217504"/>
            <a:ext cx="2091786" cy="430887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/>
                <a:cs typeface="Arial"/>
              </a:rPr>
              <a:t>Descent</a:t>
            </a:r>
            <a:endParaRPr lang="en-US" sz="2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4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282</Words>
  <Application>Microsoft Macintosh PowerPoint</Application>
  <PresentationFormat>On-screen Show (4:3)</PresentationFormat>
  <Paragraphs>84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Bentley</dc:creator>
  <cp:lastModifiedBy>Alicia Bentley</cp:lastModifiedBy>
  <cp:revision>147</cp:revision>
  <dcterms:created xsi:type="dcterms:W3CDTF">2014-02-18T22:28:59Z</dcterms:created>
  <dcterms:modified xsi:type="dcterms:W3CDTF">2014-03-06T00:13:04Z</dcterms:modified>
</cp:coreProperties>
</file>