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326" r:id="rId2"/>
    <p:sldId id="385" r:id="rId3"/>
    <p:sldId id="286" r:id="rId4"/>
    <p:sldId id="268" r:id="rId5"/>
    <p:sldId id="284" r:id="rId6"/>
    <p:sldId id="264" r:id="rId7"/>
    <p:sldId id="283" r:id="rId8"/>
    <p:sldId id="386" r:id="rId9"/>
    <p:sldId id="387" r:id="rId10"/>
    <p:sldId id="389" r:id="rId11"/>
    <p:sldId id="379" r:id="rId12"/>
    <p:sldId id="380" r:id="rId13"/>
    <p:sldId id="300" r:id="rId14"/>
    <p:sldId id="295" r:id="rId15"/>
    <p:sldId id="297" r:id="rId16"/>
    <p:sldId id="292" r:id="rId17"/>
    <p:sldId id="390" r:id="rId18"/>
    <p:sldId id="360" r:id="rId19"/>
    <p:sldId id="362" r:id="rId20"/>
    <p:sldId id="364" r:id="rId21"/>
    <p:sldId id="367" r:id="rId22"/>
    <p:sldId id="368" r:id="rId23"/>
    <p:sldId id="369" r:id="rId24"/>
    <p:sldId id="263" r:id="rId25"/>
    <p:sldId id="260" r:id="rId26"/>
    <p:sldId id="394" r:id="rId27"/>
    <p:sldId id="259" r:id="rId28"/>
    <p:sldId id="378" r:id="rId29"/>
    <p:sldId id="383" r:id="rId30"/>
    <p:sldId id="377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6" r:id="rId40"/>
    <p:sldId id="339" r:id="rId41"/>
    <p:sldId id="343" r:id="rId42"/>
    <p:sldId id="347" r:id="rId43"/>
    <p:sldId id="351" r:id="rId44"/>
    <p:sldId id="392" r:id="rId45"/>
    <p:sldId id="388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0002"/>
    <a:srgbClr val="E06407"/>
    <a:srgbClr val="F05554"/>
    <a:srgbClr val="700003"/>
    <a:srgbClr val="F15454"/>
    <a:srgbClr val="42EAEA"/>
    <a:srgbClr val="0FFF00"/>
    <a:srgbClr val="FF00AE"/>
    <a:srgbClr val="009301"/>
    <a:srgbClr val="377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12" autoAdjust="0"/>
  </p:normalViewPr>
  <p:slideViewPr>
    <p:cSldViewPr snapToGrid="0" snapToObjects="1">
      <p:cViewPr>
        <p:scale>
          <a:sx n="103" d="100"/>
          <a:sy n="103" d="100"/>
        </p:scale>
        <p:origin x="-2608" y="-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D175F-B1F3-4D46-9B1A-F68B44157985}" type="datetimeFigureOut">
              <a:rPr lang="en-US" smtClean="0"/>
              <a:t>2/9/15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6DFC9-517C-2E42-9CDF-16611DD5F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56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DFC9-517C-2E42-9CDF-16611DD5F5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19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DFC9-517C-2E42-9CDF-16611DD5F5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68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87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1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3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8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3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0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9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8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7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7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2/9/15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066A0-1BE2-844D-A48C-6C9424E93D25}" type="datetimeFigureOut">
              <a:rPr lang="en-US" smtClean="0"/>
              <a:t>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5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2.gif"/><Relationship Id="rId5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6.gif"/><Relationship Id="rId5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19.gif"/><Relationship Id="rId5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19.gif"/><Relationship Id="rId5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4" Type="http://schemas.openxmlformats.org/officeDocument/2006/relationships/image" Target="../media/image19.gif"/><Relationship Id="rId5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4.png"/><Relationship Id="rId5" Type="http://schemas.openxmlformats.org/officeDocument/2006/relationships/image" Target="../media/image48.png"/><Relationship Id="rId6" Type="http://schemas.openxmlformats.org/officeDocument/2006/relationships/image" Target="../media/image43.png"/><Relationship Id="rId7" Type="http://schemas.openxmlformats.org/officeDocument/2006/relationships/image" Target="../media/image49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7.png"/><Relationship Id="rId5" Type="http://schemas.openxmlformats.org/officeDocument/2006/relationships/image" Target="../media/image44.png"/><Relationship Id="rId6" Type="http://schemas.openxmlformats.org/officeDocument/2006/relationships/image" Target="../media/image43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47.png"/><Relationship Id="rId5" Type="http://schemas.openxmlformats.org/officeDocument/2006/relationships/image" Target="../media/image44.png"/><Relationship Id="rId6" Type="http://schemas.openxmlformats.org/officeDocument/2006/relationships/image" Target="../media/image43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24942"/>
            <a:ext cx="9144000" cy="513986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Tropical </a:t>
            </a: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Moisture, Arctic Anticyclones, and Upper-Level Jets: </a:t>
            </a: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An </a:t>
            </a: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Ice-Storm Recipe Par-Excellence</a:t>
            </a:r>
          </a:p>
          <a:p>
            <a:pPr algn="ctr"/>
            <a:r>
              <a:rPr lang="en-US" sz="3600" dirty="0" smtClean="0">
                <a:latin typeface="Arial"/>
                <a:cs typeface="Arial"/>
              </a:rPr>
              <a:t> </a:t>
            </a:r>
            <a:endParaRPr lang="en-US" sz="3600" dirty="0" smtClean="0">
              <a:latin typeface="Arial"/>
              <a:cs typeface="Arial"/>
            </a:endParaRP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Lance F. Bosart, Alicia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M.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Bentley, and Philippe P. </a:t>
            </a:r>
            <a:r>
              <a:rPr lang="en-US" sz="2200" dirty="0" err="1" smtClean="0">
                <a:solidFill>
                  <a:srgbClr val="0000FF"/>
                </a:solidFill>
                <a:latin typeface="Arial"/>
                <a:cs typeface="Arial"/>
              </a:rPr>
              <a:t>Papin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</a:b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200" dirty="0" smtClean="0">
                <a:latin typeface="Arial"/>
                <a:cs typeface="Arial"/>
              </a:rPr>
              <a:t>Department </a:t>
            </a:r>
            <a:r>
              <a:rPr lang="en-US" sz="2200" dirty="0">
                <a:latin typeface="Arial"/>
                <a:cs typeface="Arial"/>
              </a:rPr>
              <a:t>of Atmospheric and Environmental Sciences 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University at Albany, State University of New York, Albany, NY </a:t>
            </a:r>
            <a:r>
              <a:rPr lang="en-US" sz="2200" dirty="0" smtClean="0">
                <a:latin typeface="Arial"/>
                <a:cs typeface="Arial"/>
              </a:rPr>
              <a:t>12222</a:t>
            </a:r>
          </a:p>
          <a:p>
            <a:pPr algn="ctr"/>
            <a:r>
              <a:rPr lang="en-US" sz="3000" dirty="0">
                <a:latin typeface="Arial"/>
                <a:cs typeface="Arial"/>
              </a:rPr>
              <a:t> </a:t>
            </a:r>
            <a:r>
              <a:rPr lang="en-US" sz="2200" dirty="0">
                <a:latin typeface="Arial"/>
                <a:cs typeface="Arial"/>
              </a:rPr>
              <a:t> 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95</a:t>
            </a:r>
            <a:r>
              <a:rPr lang="en-US" sz="2200" baseline="30000" dirty="0" smtClean="0">
                <a:solidFill>
                  <a:srgbClr val="0000FF"/>
                </a:solidFill>
                <a:latin typeface="Arial"/>
                <a:cs typeface="Arial"/>
              </a:rPr>
              <a:t>th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American Meteorological Society Annual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Meeting </a:t>
            </a:r>
            <a:b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Phoenix, Arizona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Tuesday 6 January 2015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607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Large-Scale Overview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17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Mel Shapiro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4213" y="98541"/>
            <a:ext cx="9428655" cy="6256133"/>
            <a:chOff x="164213" y="98541"/>
            <a:chExt cx="9428655" cy="62561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978" t="3597" b="17787"/>
            <a:stretch/>
          </p:blipFill>
          <p:spPr>
            <a:xfrm>
              <a:off x="164213" y="98541"/>
              <a:ext cx="8790939" cy="552909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8501" t="87051" r="47475" b="8082"/>
            <a:stretch/>
          </p:blipFill>
          <p:spPr>
            <a:xfrm>
              <a:off x="1763936" y="5606622"/>
              <a:ext cx="5616129" cy="4918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576457" y="6016120"/>
              <a:ext cx="8016411" cy="33855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  −60    −48    −36    −24    −12      0       12      24      36      48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7579" y="244918"/>
            <a:ext cx="938240" cy="5232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60909" y="1951171"/>
            <a:ext cx="6858001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Time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19060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15 Nov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206512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27 Dec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86120" y="2703520"/>
            <a:ext cx="0" cy="2346169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305" y="861800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21 Nov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305" y="1592314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27 Nov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884" y="2321785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3 Dec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884" y="3047732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9 Dec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84" y="3756314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15 Dec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884" y="4502453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21 Dec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79528" y="3191353"/>
            <a:ext cx="3262071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c</a:t>
            </a:r>
            <a:r>
              <a:rPr lang="en-US" sz="2400" b="1" baseline="-25000" dirty="0" smtClean="0">
                <a:latin typeface="Arial"/>
                <a:cs typeface="Arial"/>
              </a:rPr>
              <a:t>g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= ~18 m s</a:t>
            </a:r>
            <a:r>
              <a:rPr lang="en-US" sz="2400" b="1" baseline="30000" dirty="0" smtClean="0">
                <a:latin typeface="Arial"/>
                <a:cs typeface="Arial"/>
              </a:rPr>
              <a:t>−1</a:t>
            </a:r>
            <a:endParaRPr lang="en-US" sz="2400" b="1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31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Mel Shapiro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56223" y="98537"/>
            <a:ext cx="6978794" cy="6320761"/>
            <a:chOff x="1686131" y="98537"/>
            <a:chExt cx="6978794" cy="632076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3473" b="17341"/>
            <a:stretch/>
          </p:blipFill>
          <p:spPr>
            <a:xfrm>
              <a:off x="1686131" y="98537"/>
              <a:ext cx="5771738" cy="632076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16329" t="87289" b="8255"/>
            <a:stretch/>
          </p:blipFill>
          <p:spPr>
            <a:xfrm rot="16200000">
              <a:off x="4820644" y="2839704"/>
              <a:ext cx="5540050" cy="40807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706776" y="864590"/>
              <a:ext cx="958149" cy="507831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1600" dirty="0" smtClean="0">
                  <a:latin typeface="Arial"/>
                  <a:cs typeface="Arial"/>
                </a:rPr>
                <a:t>600</a:t>
              </a:r>
            </a:p>
            <a:p>
              <a:endParaRPr lang="en-US" sz="19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480</a:t>
              </a:r>
            </a:p>
            <a:p>
              <a:endParaRPr lang="en-US" sz="19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360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240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120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−120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−240</a:t>
              </a:r>
            </a:p>
            <a:p>
              <a:endParaRPr lang="en-US" sz="17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−360</a:t>
              </a:r>
            </a:p>
            <a:p>
              <a:endParaRPr lang="en-US" sz="17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−480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499509" y="280407"/>
            <a:ext cx="938240" cy="5945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79600" y="168875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15 Nov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9600" y="5896936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27 Dec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7177" y="476415"/>
            <a:ext cx="4299326" cy="43088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300-hPa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55693" y="4138586"/>
            <a:ext cx="3262071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/>
                <a:cs typeface="Arial"/>
              </a:rPr>
              <a:t>c</a:t>
            </a:r>
            <a:r>
              <a:rPr lang="en-US" sz="2400" b="1" baseline="-25000" dirty="0" err="1" smtClean="0">
                <a:latin typeface="Arial"/>
                <a:cs typeface="Arial"/>
              </a:rPr>
              <a:t>p</a:t>
            </a:r>
            <a:r>
              <a:rPr lang="en-US" sz="2400" b="1" dirty="0" smtClean="0">
                <a:latin typeface="Arial"/>
                <a:cs typeface="Arial"/>
              </a:rPr>
              <a:t> = ~</a:t>
            </a:r>
            <a:r>
              <a:rPr lang="en-US" sz="2400" b="1" dirty="0">
                <a:latin typeface="Arial"/>
                <a:cs typeface="Arial"/>
              </a:rPr>
              <a:t>−</a:t>
            </a:r>
            <a:r>
              <a:rPr lang="en-US" sz="2400" b="1" dirty="0" smtClean="0">
                <a:latin typeface="Arial"/>
                <a:cs typeface="Arial"/>
              </a:rPr>
              <a:t>2 m s</a:t>
            </a:r>
            <a:r>
              <a:rPr lang="en-US" sz="2400" b="1" baseline="30000" dirty="0" smtClean="0">
                <a:latin typeface="Arial"/>
                <a:cs typeface="Arial"/>
              </a:rPr>
              <a:t>−1</a:t>
            </a:r>
            <a:endParaRPr lang="en-US" sz="2400" b="1" baseline="30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9600" y="970527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21 Nov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79600" y="1790837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27 Nov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87179" y="2622932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3 Dec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87179" y="3451503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9 Dec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87179" y="4275537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15 Dec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87179" y="5098644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21 Dec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2160909" y="1951171"/>
            <a:ext cx="6858001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Time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286120" y="2703520"/>
            <a:ext cx="0" cy="2346169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2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  <a:latin typeface="Arial"/>
                <a:cs typeface="Arial"/>
              </a:rPr>
              <a:t>Anticyclonic</a:t>
            </a: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 Wave Breaking and </a:t>
            </a:r>
            <a:r>
              <a:rPr lang="en-US" sz="5000" b="1" dirty="0" err="1" smtClean="0">
                <a:solidFill>
                  <a:srgbClr val="FF0000"/>
                </a:solidFill>
                <a:latin typeface="Arial"/>
                <a:cs typeface="Arial"/>
              </a:rPr>
              <a:t>Uber</a:t>
            </a: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 Jet Evolution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13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3" name="Picture 12" descr="dt_2pvu_usa_29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6" r="9639" b="11554"/>
          <a:stretch/>
        </p:blipFill>
        <p:spPr>
          <a:xfrm>
            <a:off x="0" y="305714"/>
            <a:ext cx="4572001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5" name="Picture 14" descr="dt_2pvu_usa_29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695" b="11554"/>
          <a:stretch/>
        </p:blipFill>
        <p:spPr>
          <a:xfrm>
            <a:off x="4572002" y="305715"/>
            <a:ext cx="4582076" cy="531103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1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dt_2pvu_usa_29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5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Regional Synoptic Analysis and Ice Storm Setup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93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2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t="-19458" r="27339" b="19458"/>
          <a:stretch/>
        </p:blipFill>
        <p:spPr>
          <a:xfrm>
            <a:off x="1" y="-997398"/>
            <a:ext cx="4572000" cy="662590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3733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666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</a:t>
            </a:r>
            <a:r>
              <a:rPr lang="en-US" sz="1400" dirty="0" smtClean="0">
                <a:latin typeface="Arial"/>
                <a:cs typeface="Arial"/>
              </a:rPr>
              <a:t>(blue contours</a:t>
            </a:r>
            <a:r>
              <a:rPr lang="en-US" sz="1400" dirty="0">
                <a:latin typeface="Arial"/>
                <a:cs typeface="Arial"/>
              </a:rPr>
              <a:t>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standardized anomalies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909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2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635"/>
          <a:stretch/>
        </p:blipFill>
        <p:spPr>
          <a:xfrm>
            <a:off x="-1" y="291855"/>
            <a:ext cx="4572001" cy="532489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3733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666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</a:t>
            </a:r>
            <a:r>
              <a:rPr lang="en-US" sz="1400" dirty="0" smtClean="0">
                <a:latin typeface="Arial"/>
                <a:cs typeface="Arial"/>
              </a:rPr>
              <a:t>(blue contours</a:t>
            </a:r>
            <a:r>
              <a:rPr lang="en-US" sz="1400" dirty="0">
                <a:latin typeface="Arial"/>
                <a:cs typeface="Arial"/>
              </a:rPr>
              <a:t>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standardized anomalies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51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4836"/>
            <a:ext cx="9144000" cy="584776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Motivation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7" y="911740"/>
            <a:ext cx="8112187" cy="5432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 </a:t>
            </a:r>
            <a:r>
              <a:rPr lang="en-US" sz="2400" dirty="0" err="1">
                <a:latin typeface="Arial"/>
                <a:cs typeface="Arial"/>
              </a:rPr>
              <a:t>raob</a:t>
            </a:r>
            <a:r>
              <a:rPr lang="en-US" sz="2400" dirty="0">
                <a:latin typeface="Arial"/>
                <a:cs typeface="Arial"/>
              </a:rPr>
              <a:t> wind speed of 248 </a:t>
            </a:r>
            <a:r>
              <a:rPr lang="en-US" sz="2400" dirty="0" err="1">
                <a:latin typeface="Arial"/>
                <a:cs typeface="Arial"/>
              </a:rPr>
              <a:t>kt</a:t>
            </a:r>
            <a:r>
              <a:rPr lang="en-US" sz="2400" dirty="0">
                <a:latin typeface="Arial"/>
                <a:cs typeface="Arial"/>
              </a:rPr>
              <a:t> (127.6 m </a:t>
            </a:r>
            <a:r>
              <a:rPr lang="en-US" sz="2400" dirty="0" smtClean="0">
                <a:latin typeface="Arial"/>
                <a:cs typeface="Arial"/>
              </a:rPr>
              <a:t>s</a:t>
            </a:r>
            <a:r>
              <a:rPr lang="en-US" sz="2400" baseline="30000" dirty="0" smtClean="0">
                <a:latin typeface="Arial"/>
                <a:cs typeface="Arial"/>
              </a:rPr>
              <a:t>−1</a:t>
            </a:r>
            <a:r>
              <a:rPr lang="en-US" sz="2400" dirty="0">
                <a:latin typeface="Arial"/>
                <a:cs typeface="Arial"/>
              </a:rPr>
              <a:t>) occurred over Goose Bay at 1200 UTC 22 </a:t>
            </a:r>
            <a:r>
              <a:rPr lang="en-US" sz="2400" dirty="0" smtClean="0">
                <a:latin typeface="Arial"/>
                <a:cs typeface="Arial"/>
              </a:rPr>
              <a:t>December </a:t>
            </a:r>
            <a:r>
              <a:rPr lang="en-US" sz="2400" dirty="0">
                <a:latin typeface="Arial"/>
                <a:cs typeface="Arial"/>
              </a:rPr>
              <a:t>2013 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This </a:t>
            </a:r>
            <a:r>
              <a:rPr lang="en-US" sz="2400" dirty="0">
                <a:latin typeface="Arial"/>
                <a:cs typeface="Arial"/>
              </a:rPr>
              <a:t>248 </a:t>
            </a:r>
            <a:r>
              <a:rPr lang="en-US" sz="2400" dirty="0" err="1">
                <a:latin typeface="Arial"/>
                <a:cs typeface="Arial"/>
              </a:rPr>
              <a:t>kt</a:t>
            </a:r>
            <a:r>
              <a:rPr lang="en-US" sz="2400" dirty="0">
                <a:latin typeface="Arial"/>
                <a:cs typeface="Arial"/>
              </a:rPr>
              <a:t> wind speed is the highest in the modern </a:t>
            </a:r>
            <a:r>
              <a:rPr lang="en-US" sz="2400" dirty="0" err="1">
                <a:latin typeface="Arial"/>
                <a:cs typeface="Arial"/>
              </a:rPr>
              <a:t>radiosonde</a:t>
            </a:r>
            <a:r>
              <a:rPr lang="en-US" sz="2400" dirty="0">
                <a:latin typeface="Arial"/>
                <a:cs typeface="Arial"/>
              </a:rPr>
              <a:t> data record (</a:t>
            </a:r>
            <a:r>
              <a:rPr lang="en-US" sz="2400" dirty="0" smtClean="0">
                <a:latin typeface="Arial"/>
                <a:cs typeface="Arial"/>
              </a:rPr>
              <a:t>1979</a:t>
            </a:r>
            <a:r>
              <a:rPr lang="en-US" sz="24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–</a:t>
            </a:r>
            <a:r>
              <a:rPr lang="en-US" sz="2400" dirty="0" smtClean="0">
                <a:latin typeface="Arial"/>
                <a:cs typeface="Arial"/>
              </a:rPr>
              <a:t>2013</a:t>
            </a:r>
            <a:r>
              <a:rPr lang="en-US" sz="2400" dirty="0">
                <a:latin typeface="Arial"/>
                <a:cs typeface="Arial"/>
              </a:rPr>
              <a:t>)</a:t>
            </a:r>
          </a:p>
          <a:p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associated “</a:t>
            </a:r>
            <a:r>
              <a:rPr lang="en-US" sz="2400" dirty="0" err="1">
                <a:latin typeface="Arial"/>
                <a:cs typeface="Arial"/>
              </a:rPr>
              <a:t>uber</a:t>
            </a:r>
            <a:r>
              <a:rPr lang="en-US" sz="2400" dirty="0">
                <a:latin typeface="Arial"/>
                <a:cs typeface="Arial"/>
              </a:rPr>
              <a:t> jet” core was located to the east of the crest of a strong upper</a:t>
            </a:r>
            <a:r>
              <a:rPr lang="en-US" sz="2400" dirty="0" smtClean="0">
                <a:latin typeface="Arial"/>
                <a:cs typeface="Arial"/>
              </a:rPr>
              <a:t>-tropospheric </a:t>
            </a:r>
            <a:r>
              <a:rPr lang="en-US" sz="2400" dirty="0">
                <a:latin typeface="Arial"/>
                <a:cs typeface="Arial"/>
              </a:rPr>
              <a:t>ridge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Juxtaposition </a:t>
            </a:r>
            <a:r>
              <a:rPr lang="en-US" sz="2400" dirty="0">
                <a:latin typeface="Arial"/>
                <a:cs typeface="Arial"/>
              </a:rPr>
              <a:t>of anomalously warm and cold air created deep baroclinicity beneath the </a:t>
            </a:r>
            <a:r>
              <a:rPr lang="en-US" sz="2400" dirty="0" err="1">
                <a:latin typeface="Arial"/>
                <a:cs typeface="Arial"/>
              </a:rPr>
              <a:t>uber</a:t>
            </a:r>
            <a:r>
              <a:rPr lang="en-US" sz="2400" dirty="0">
                <a:latin typeface="Arial"/>
                <a:cs typeface="Arial"/>
              </a:rPr>
              <a:t> jet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 </a:t>
            </a:r>
            <a:r>
              <a:rPr lang="en-US" sz="2400" dirty="0">
                <a:latin typeface="Arial"/>
                <a:cs typeface="Arial"/>
              </a:rPr>
              <a:t>widespread, disruptive ice storm occurred in the equatorward entrance region of this </a:t>
            </a:r>
            <a:r>
              <a:rPr lang="en-US" sz="2400" dirty="0" err="1">
                <a:latin typeface="Arial"/>
                <a:cs typeface="Arial"/>
              </a:rPr>
              <a:t>uber</a:t>
            </a:r>
            <a:r>
              <a:rPr lang="en-US" sz="2400" dirty="0">
                <a:latin typeface="Arial"/>
                <a:cs typeface="Arial"/>
              </a:rPr>
              <a:t> jet </a:t>
            </a:r>
          </a:p>
        </p:txBody>
      </p:sp>
    </p:spTree>
    <p:extLst>
      <p:ext uri="{BB962C8B-B14F-4D97-AF65-F5344CB8AC3E}">
        <p14:creationId xmlns:p14="http://schemas.microsoft.com/office/powerpoint/2010/main" val="422420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2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635"/>
          <a:stretch/>
        </p:blipFill>
        <p:spPr>
          <a:xfrm>
            <a:off x="-1" y="291855"/>
            <a:ext cx="4572001" cy="532489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3733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666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</a:t>
            </a:r>
            <a:r>
              <a:rPr lang="en-US" sz="1400" dirty="0" smtClean="0">
                <a:latin typeface="Arial"/>
                <a:cs typeface="Arial"/>
              </a:rPr>
              <a:t>(blue contours</a:t>
            </a:r>
            <a:r>
              <a:rPr lang="en-US" sz="1400" dirty="0">
                <a:latin typeface="Arial"/>
                <a:cs typeface="Arial"/>
              </a:rPr>
              <a:t>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standardized anomalies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918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2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635"/>
          <a:stretch/>
        </p:blipFill>
        <p:spPr>
          <a:xfrm>
            <a:off x="-1" y="291855"/>
            <a:ext cx="4572001" cy="532489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(blue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(blue contours, °C), </a:t>
            </a:r>
            <a:r>
              <a:rPr lang="en-US" sz="1400" dirty="0">
                <a:latin typeface="Arial"/>
                <a:cs typeface="Arial"/>
              </a:rPr>
              <a:t>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</a:t>
            </a:r>
            <a:r>
              <a:rPr lang="en-US" sz="1400" dirty="0" smtClean="0">
                <a:latin typeface="Arial"/>
                <a:cs typeface="Arial"/>
              </a:rPr>
              <a:t>standardized anomalies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161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1" y="291855"/>
            <a:ext cx="4572000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635"/>
          <a:stretch/>
        </p:blipFill>
        <p:spPr>
          <a:xfrm>
            <a:off x="-1" y="291855"/>
            <a:ext cx="4572001" cy="532489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(blue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(blue contours, °C), </a:t>
            </a:r>
            <a:r>
              <a:rPr lang="en-US" sz="1400" dirty="0">
                <a:latin typeface="Arial"/>
                <a:cs typeface="Arial"/>
              </a:rPr>
              <a:t>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</a:t>
            </a:r>
            <a:r>
              <a:rPr lang="en-US" sz="1400" dirty="0" smtClean="0">
                <a:latin typeface="Arial"/>
                <a:cs typeface="Arial"/>
              </a:rPr>
              <a:t>standardized anomalies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11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3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635"/>
          <a:stretch/>
        </p:blipFill>
        <p:spPr>
          <a:xfrm>
            <a:off x="-1" y="291855"/>
            <a:ext cx="4572003" cy="532489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(blue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(blue contours, °C), </a:t>
            </a:r>
            <a:r>
              <a:rPr lang="en-US" sz="1400" dirty="0">
                <a:latin typeface="Arial"/>
                <a:cs typeface="Arial"/>
              </a:rPr>
              <a:t>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</a:t>
            </a:r>
            <a:r>
              <a:rPr lang="en-US" sz="1400" dirty="0" smtClean="0">
                <a:latin typeface="Arial"/>
                <a:cs typeface="Arial"/>
              </a:rPr>
              <a:t>standardized anomalies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640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Sounding, Surface, and Trajectory Analysis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09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22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Detroit, MI</a:t>
            </a:r>
            <a:r>
              <a:rPr lang="en-US" sz="2400" dirty="0">
                <a:solidFill>
                  <a:srgbClr val="FA3335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Wilmington, OH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5675" y="4685045"/>
            <a:ext cx="1698933" cy="7386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PW </a:t>
            </a:r>
            <a:r>
              <a:rPr lang="en-US" sz="1400" dirty="0">
                <a:solidFill>
                  <a:srgbClr val="FF0000"/>
                </a:solidFill>
              </a:rPr>
              <a:t>= 28.9 mm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CAPE </a:t>
            </a:r>
            <a:r>
              <a:rPr lang="en-US" sz="1400" dirty="0">
                <a:solidFill>
                  <a:srgbClr val="FF0000"/>
                </a:solidFill>
              </a:rPr>
              <a:t>= 0.0 J </a:t>
            </a:r>
            <a:r>
              <a:rPr lang="en-US" sz="1400" dirty="0" smtClean="0">
                <a:solidFill>
                  <a:srgbClr val="FF0000"/>
                </a:solidFill>
              </a:rPr>
              <a:t>kg</a:t>
            </a:r>
            <a:r>
              <a:rPr lang="en-US" sz="1400" baseline="30000" dirty="0">
                <a:solidFill>
                  <a:srgbClr val="FF0000"/>
                </a:solidFill>
                <a:cs typeface="Arial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</a:rPr>
              <a:t>1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Thickness </a:t>
            </a:r>
            <a:r>
              <a:rPr lang="en-US" sz="1400" dirty="0">
                <a:solidFill>
                  <a:srgbClr val="FF0000"/>
                </a:solidFill>
              </a:rPr>
              <a:t>= 5546 m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5675" y="5445607"/>
            <a:ext cx="1698933" cy="7386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3775C7"/>
                </a:solidFill>
              </a:rPr>
              <a:t>PW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37.4 mm*</a:t>
            </a:r>
            <a:endParaRPr lang="en-US" sz="1400" dirty="0">
              <a:solidFill>
                <a:srgbClr val="3775C7"/>
              </a:solidFill>
            </a:endParaRPr>
          </a:p>
          <a:p>
            <a:r>
              <a:rPr lang="en-US" sz="1400" dirty="0" smtClean="0">
                <a:solidFill>
                  <a:srgbClr val="3775C7"/>
                </a:solidFill>
              </a:rPr>
              <a:t>CAPE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99.3 </a:t>
            </a:r>
            <a:r>
              <a:rPr lang="en-US" sz="1400" dirty="0">
                <a:solidFill>
                  <a:srgbClr val="3775C7"/>
                </a:solidFill>
              </a:rPr>
              <a:t>J </a:t>
            </a:r>
            <a:r>
              <a:rPr lang="en-US" sz="1400" dirty="0" smtClean="0">
                <a:solidFill>
                  <a:srgbClr val="3775C7"/>
                </a:solidFill>
              </a:rPr>
              <a:t>kg</a:t>
            </a:r>
            <a:r>
              <a:rPr lang="en-US" sz="1400" baseline="30000" dirty="0" smtClean="0">
                <a:solidFill>
                  <a:srgbClr val="3775C7"/>
                </a:solidFill>
              </a:rPr>
              <a:t>−1</a:t>
            </a:r>
          </a:p>
          <a:p>
            <a:r>
              <a:rPr lang="en-US" sz="1400" dirty="0" smtClean="0">
                <a:solidFill>
                  <a:srgbClr val="3775C7"/>
                </a:solidFill>
              </a:rPr>
              <a:t>Thickness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5645 </a:t>
            </a:r>
            <a:r>
              <a:rPr lang="en-US" sz="1400" dirty="0">
                <a:solidFill>
                  <a:srgbClr val="3775C7"/>
                </a:solidFill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768" y="6361205"/>
            <a:ext cx="101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*Record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01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680093" y="0"/>
            <a:ext cx="10714949" cy="7232917"/>
            <a:chOff x="-680093" y="0"/>
            <a:chExt cx="10714949" cy="7232917"/>
          </a:xfrm>
        </p:grpSpPr>
        <p:sp>
          <p:nvSpPr>
            <p:cNvPr id="15" name="TextBox 14"/>
            <p:cNvSpPr txBox="1"/>
            <p:nvPr/>
          </p:nvSpPr>
          <p:spPr>
            <a:xfrm>
              <a:off x="0" y="0"/>
              <a:ext cx="9144000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endParaRPr lang="en-US" sz="24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4"/>
            <a:stretch/>
          </p:blipFill>
          <p:spPr>
            <a:xfrm>
              <a:off x="3919249" y="1284791"/>
              <a:ext cx="6115607" cy="594812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15180" y="230832"/>
              <a:ext cx="4485467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A3335"/>
                  </a:solidFill>
                  <a:latin typeface="Arial"/>
                  <a:cs typeface="Arial"/>
                </a:rPr>
                <a:t>CYYZ </a:t>
              </a:r>
              <a:r>
                <a:rPr lang="en-US" sz="2400" b="1" dirty="0">
                  <a:solidFill>
                    <a:srgbClr val="FA3335"/>
                  </a:solidFill>
                  <a:latin typeface="Arial"/>
                  <a:cs typeface="Arial"/>
                </a:rPr>
                <a:t>– </a:t>
              </a:r>
              <a:r>
                <a:rPr lang="en-US" sz="2400" b="1" dirty="0" smtClean="0">
                  <a:solidFill>
                    <a:srgbClr val="FA3335"/>
                  </a:solidFill>
                  <a:latin typeface="Arial"/>
                  <a:cs typeface="Arial"/>
                </a:rPr>
                <a:t>Toronto, ON</a:t>
              </a:r>
              <a:endParaRPr lang="en-US" sz="2400" b="1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97076" y="241806"/>
              <a:ext cx="4485467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A3335"/>
                  </a:solidFill>
                  <a:latin typeface="Arial"/>
                  <a:cs typeface="Arial"/>
                </a:rPr>
                <a:t>CYYZ </a:t>
              </a:r>
              <a:r>
                <a:rPr lang="en-US" sz="2400" b="1" dirty="0">
                  <a:solidFill>
                    <a:srgbClr val="FA3335"/>
                  </a:solidFill>
                  <a:latin typeface="Arial"/>
                  <a:cs typeface="Arial"/>
                </a:rPr>
                <a:t>– </a:t>
              </a:r>
              <a:r>
                <a:rPr lang="en-US" sz="2400" b="1" dirty="0" smtClean="0">
                  <a:solidFill>
                    <a:srgbClr val="FA3335"/>
                  </a:solidFill>
                  <a:latin typeface="Arial"/>
                  <a:cs typeface="Arial"/>
                </a:rPr>
                <a:t>Toronto, ON</a:t>
              </a:r>
              <a:endParaRPr lang="en-US" sz="2400" b="1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6349016"/>
              <a:ext cx="9144000" cy="369332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Source:  NOAA HYSPLIT MODEL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9920" y="604930"/>
              <a:ext cx="4430727" cy="677108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120 h backward trajectories ending at:</a:t>
              </a:r>
              <a:b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</a:br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0000 UTC 22 December 2013</a:t>
              </a:r>
              <a:endParaRPr lang="en-US" sz="19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28963" y="607683"/>
              <a:ext cx="4430727" cy="677108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72 h forward trajectories starting at:</a:t>
              </a:r>
              <a:b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</a:br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0000 </a:t>
              </a:r>
              <a:r>
                <a:rPr lang="en-US" sz="1900" dirty="0">
                  <a:solidFill>
                    <a:srgbClr val="FA3335"/>
                  </a:solidFill>
                  <a:latin typeface="Arial"/>
                  <a:cs typeface="Arial"/>
                </a:rPr>
                <a:t>UTC 22 December </a:t>
              </a:r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2013</a:t>
              </a:r>
              <a:endParaRPr lang="en-US" sz="19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pic>
          <p:nvPicPr>
            <p:cNvPr id="22" name="Picture 21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71"/>
            <a:stretch/>
          </p:blipFill>
          <p:spPr>
            <a:xfrm>
              <a:off x="-680093" y="1282038"/>
              <a:ext cx="6097801" cy="5936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9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Albany, NY 			 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Upton, NY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5675" y="4685045"/>
            <a:ext cx="1698933" cy="7386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PW </a:t>
            </a:r>
            <a:r>
              <a:rPr lang="en-US" sz="1400" dirty="0">
                <a:solidFill>
                  <a:srgbClr val="FF0000"/>
                </a:solidFill>
              </a:rPr>
              <a:t>= </a:t>
            </a:r>
            <a:r>
              <a:rPr lang="en-US" sz="1400" dirty="0" smtClean="0">
                <a:solidFill>
                  <a:srgbClr val="FF0000"/>
                </a:solidFill>
              </a:rPr>
              <a:t>36.8 mm*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CAPE </a:t>
            </a:r>
            <a:r>
              <a:rPr lang="en-US" sz="1400" dirty="0">
                <a:solidFill>
                  <a:srgbClr val="FF0000"/>
                </a:solidFill>
              </a:rPr>
              <a:t>= 0.0 J </a:t>
            </a:r>
            <a:r>
              <a:rPr lang="en-US" sz="1400" dirty="0" smtClean="0">
                <a:solidFill>
                  <a:srgbClr val="FF0000"/>
                </a:solidFill>
              </a:rPr>
              <a:t>kg</a:t>
            </a:r>
            <a:r>
              <a:rPr lang="en-US" sz="1400" baseline="30000" dirty="0">
                <a:solidFill>
                  <a:srgbClr val="FF0000"/>
                </a:solidFill>
                <a:cs typeface="Arial"/>
              </a:rPr>
              <a:t>−</a:t>
            </a:r>
            <a:r>
              <a:rPr lang="en-US" sz="1400" baseline="30000" dirty="0">
                <a:solidFill>
                  <a:srgbClr val="FF0000"/>
                </a:solidFill>
              </a:rPr>
              <a:t>1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Thickness </a:t>
            </a:r>
            <a:r>
              <a:rPr lang="en-US" sz="1400" dirty="0">
                <a:solidFill>
                  <a:srgbClr val="FF0000"/>
                </a:solidFill>
              </a:rPr>
              <a:t>= </a:t>
            </a:r>
            <a:r>
              <a:rPr lang="en-US" sz="1400" dirty="0" smtClean="0">
                <a:solidFill>
                  <a:srgbClr val="FF0000"/>
                </a:solidFill>
              </a:rPr>
              <a:t>5629 </a:t>
            </a:r>
            <a:r>
              <a:rPr lang="en-US" sz="1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5675" y="5445607"/>
            <a:ext cx="1698933" cy="7386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3775C7"/>
                </a:solidFill>
              </a:rPr>
              <a:t>PW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36.2 mm</a:t>
            </a:r>
            <a:endParaRPr lang="en-US" sz="1400" dirty="0">
              <a:solidFill>
                <a:srgbClr val="3775C7"/>
              </a:solidFill>
            </a:endParaRPr>
          </a:p>
          <a:p>
            <a:r>
              <a:rPr lang="en-US" sz="1400" dirty="0" smtClean="0">
                <a:solidFill>
                  <a:srgbClr val="3775C7"/>
                </a:solidFill>
              </a:rPr>
              <a:t>CAPE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0.0 </a:t>
            </a:r>
            <a:r>
              <a:rPr lang="en-US" sz="1400" dirty="0">
                <a:solidFill>
                  <a:srgbClr val="3775C7"/>
                </a:solidFill>
              </a:rPr>
              <a:t>J </a:t>
            </a:r>
            <a:r>
              <a:rPr lang="en-US" sz="1400" dirty="0" smtClean="0">
                <a:solidFill>
                  <a:srgbClr val="3775C7"/>
                </a:solidFill>
              </a:rPr>
              <a:t>kg</a:t>
            </a:r>
            <a:r>
              <a:rPr lang="en-US" sz="1400" baseline="30000" dirty="0">
                <a:solidFill>
                  <a:srgbClr val="3775C7"/>
                </a:solidFill>
              </a:rPr>
              <a:t>−1</a:t>
            </a:r>
          </a:p>
          <a:p>
            <a:r>
              <a:rPr lang="en-US" sz="1400" dirty="0" smtClean="0">
                <a:solidFill>
                  <a:srgbClr val="3775C7"/>
                </a:solidFill>
              </a:rPr>
              <a:t>Thickness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5676 m</a:t>
            </a:r>
            <a:endParaRPr lang="en-US" sz="1400" dirty="0">
              <a:solidFill>
                <a:srgbClr val="3775C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672" y="6361205"/>
            <a:ext cx="142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*2</a:t>
            </a:r>
            <a:r>
              <a:rPr lang="en-US" baseline="30000" dirty="0" smtClean="0">
                <a:latin typeface="Arial"/>
                <a:cs typeface="Arial"/>
              </a:rPr>
              <a:t>nd</a:t>
            </a:r>
            <a:r>
              <a:rPr lang="en-US" dirty="0" smtClean="0">
                <a:latin typeface="Arial"/>
                <a:cs typeface="Arial"/>
              </a:rPr>
              <a:t> Highest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798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 rot="151913">
            <a:off x="2379004" y="2387401"/>
            <a:ext cx="4246190" cy="1203615"/>
          </a:xfrm>
          <a:custGeom>
            <a:avLst/>
            <a:gdLst>
              <a:gd name="connsiteX0" fmla="*/ 0 w 4246190"/>
              <a:gd name="connsiteY0" fmla="*/ 1093204 h 1093204"/>
              <a:gd name="connsiteX1" fmla="*/ 653989 w 4246190"/>
              <a:gd name="connsiteY1" fmla="*/ 818362 h 1093204"/>
              <a:gd name="connsiteX2" fmla="*/ 1241631 w 4246190"/>
              <a:gd name="connsiteY2" fmla="*/ 723590 h 1093204"/>
              <a:gd name="connsiteX3" fmla="*/ 1696580 w 4246190"/>
              <a:gd name="connsiteY3" fmla="*/ 534044 h 1093204"/>
              <a:gd name="connsiteX4" fmla="*/ 2075704 w 4246190"/>
              <a:gd name="connsiteY4" fmla="*/ 117043 h 1093204"/>
              <a:gd name="connsiteX5" fmla="*/ 2426394 w 4246190"/>
              <a:gd name="connsiteY5" fmla="*/ 3316 h 1093204"/>
              <a:gd name="connsiteX6" fmla="*/ 2559088 w 4246190"/>
              <a:gd name="connsiteY6" fmla="*/ 211816 h 1093204"/>
              <a:gd name="connsiteX7" fmla="*/ 2672825 w 4246190"/>
              <a:gd name="connsiteY7" fmla="*/ 230771 h 1093204"/>
              <a:gd name="connsiteX8" fmla="*/ 2900299 w 4246190"/>
              <a:gd name="connsiteY8" fmla="*/ 88612 h 1093204"/>
              <a:gd name="connsiteX9" fmla="*/ 3232033 w 4246190"/>
              <a:gd name="connsiteY9" fmla="*/ 69657 h 1093204"/>
              <a:gd name="connsiteX10" fmla="*/ 3611157 w 4246190"/>
              <a:gd name="connsiteY10" fmla="*/ 391885 h 1093204"/>
              <a:gd name="connsiteX11" fmla="*/ 4246190 w 4246190"/>
              <a:gd name="connsiteY11" fmla="*/ 571953 h 109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46190" h="1093204">
                <a:moveTo>
                  <a:pt x="0" y="1093204"/>
                </a:moveTo>
                <a:cubicBezTo>
                  <a:pt x="223525" y="986584"/>
                  <a:pt x="447051" y="879964"/>
                  <a:pt x="653989" y="818362"/>
                </a:cubicBezTo>
                <a:cubicBezTo>
                  <a:pt x="860928" y="756760"/>
                  <a:pt x="1067866" y="770976"/>
                  <a:pt x="1241631" y="723590"/>
                </a:cubicBezTo>
                <a:cubicBezTo>
                  <a:pt x="1415396" y="676204"/>
                  <a:pt x="1557568" y="635135"/>
                  <a:pt x="1696580" y="534044"/>
                </a:cubicBezTo>
                <a:cubicBezTo>
                  <a:pt x="1835592" y="432953"/>
                  <a:pt x="1954068" y="205498"/>
                  <a:pt x="2075704" y="117043"/>
                </a:cubicBezTo>
                <a:cubicBezTo>
                  <a:pt x="2197340" y="28588"/>
                  <a:pt x="2345830" y="-12479"/>
                  <a:pt x="2426394" y="3316"/>
                </a:cubicBezTo>
                <a:cubicBezTo>
                  <a:pt x="2506958" y="19111"/>
                  <a:pt x="2518016" y="173907"/>
                  <a:pt x="2559088" y="211816"/>
                </a:cubicBezTo>
                <a:cubicBezTo>
                  <a:pt x="2600160" y="249725"/>
                  <a:pt x="2615957" y="251305"/>
                  <a:pt x="2672825" y="230771"/>
                </a:cubicBezTo>
                <a:cubicBezTo>
                  <a:pt x="2729693" y="210237"/>
                  <a:pt x="2807098" y="115464"/>
                  <a:pt x="2900299" y="88612"/>
                </a:cubicBezTo>
                <a:cubicBezTo>
                  <a:pt x="2993500" y="61760"/>
                  <a:pt x="3113557" y="19111"/>
                  <a:pt x="3232033" y="69657"/>
                </a:cubicBezTo>
                <a:cubicBezTo>
                  <a:pt x="3350509" y="120202"/>
                  <a:pt x="3442131" y="308169"/>
                  <a:pt x="3611157" y="391885"/>
                </a:cubicBezTo>
                <a:cubicBezTo>
                  <a:pt x="3780183" y="475601"/>
                  <a:pt x="4246190" y="571953"/>
                  <a:pt x="4246190" y="571953"/>
                </a:cubicBezTo>
              </a:path>
            </a:pathLst>
          </a:custGeom>
          <a:ln>
            <a:solidFill>
              <a:srgbClr val="FF0000"/>
            </a:solidFill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578"/>
          <a:stretch/>
        </p:blipFill>
        <p:spPr>
          <a:xfrm>
            <a:off x="269320" y="492691"/>
            <a:ext cx="8382000" cy="61156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1800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635" y="6474642"/>
            <a:ext cx="9143999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Surface METAR Observations and Elevation (shaded, m)</a:t>
            </a:r>
            <a:endParaRPr lang="en-US" sz="1400" baseline="30000" dirty="0" smtClean="0">
              <a:latin typeface="Arial"/>
              <a:cs typeface="Arial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900179" y="3212798"/>
            <a:ext cx="635033" cy="150688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089741" y="3146458"/>
            <a:ext cx="985723" cy="10758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735062" y="2611753"/>
            <a:ext cx="1664757" cy="9078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113955" y="2576945"/>
            <a:ext cx="1094524" cy="6204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1066800" y="2258482"/>
            <a:ext cx="5628640" cy="891118"/>
          </a:xfrm>
          <a:custGeom>
            <a:avLst/>
            <a:gdLst>
              <a:gd name="connsiteX0" fmla="*/ 5628640 w 5628640"/>
              <a:gd name="connsiteY0" fmla="*/ 352638 h 891118"/>
              <a:gd name="connsiteX1" fmla="*/ 5242560 w 5628640"/>
              <a:gd name="connsiteY1" fmla="*/ 311998 h 891118"/>
              <a:gd name="connsiteX2" fmla="*/ 4968240 w 5628640"/>
              <a:gd name="connsiteY2" fmla="*/ 251038 h 891118"/>
              <a:gd name="connsiteX3" fmla="*/ 4683760 w 5628640"/>
              <a:gd name="connsiteY3" fmla="*/ 17358 h 891118"/>
              <a:gd name="connsiteX4" fmla="*/ 4318000 w 5628640"/>
              <a:gd name="connsiteY4" fmla="*/ 47838 h 891118"/>
              <a:gd name="connsiteX5" fmla="*/ 4185920 w 5628640"/>
              <a:gd name="connsiteY5" fmla="*/ 291678 h 891118"/>
              <a:gd name="connsiteX6" fmla="*/ 3972560 w 5628640"/>
              <a:gd name="connsiteY6" fmla="*/ 403438 h 891118"/>
              <a:gd name="connsiteX7" fmla="*/ 3820160 w 5628640"/>
              <a:gd name="connsiteY7" fmla="*/ 159598 h 891118"/>
              <a:gd name="connsiteX8" fmla="*/ 3647440 w 5628640"/>
              <a:gd name="connsiteY8" fmla="*/ 118958 h 891118"/>
              <a:gd name="connsiteX9" fmla="*/ 3373120 w 5628640"/>
              <a:gd name="connsiteY9" fmla="*/ 230718 h 891118"/>
              <a:gd name="connsiteX10" fmla="*/ 2946400 w 5628640"/>
              <a:gd name="connsiteY10" fmla="*/ 505038 h 891118"/>
              <a:gd name="connsiteX11" fmla="*/ 2336800 w 5628640"/>
              <a:gd name="connsiteY11" fmla="*/ 565998 h 891118"/>
              <a:gd name="connsiteX12" fmla="*/ 1869440 w 5628640"/>
              <a:gd name="connsiteY12" fmla="*/ 505038 h 891118"/>
              <a:gd name="connsiteX13" fmla="*/ 1290320 w 5628640"/>
              <a:gd name="connsiteY13" fmla="*/ 525358 h 891118"/>
              <a:gd name="connsiteX14" fmla="*/ 568960 w 5628640"/>
              <a:gd name="connsiteY14" fmla="*/ 515198 h 891118"/>
              <a:gd name="connsiteX15" fmla="*/ 294640 w 5628640"/>
              <a:gd name="connsiteY15" fmla="*/ 769198 h 891118"/>
              <a:gd name="connsiteX16" fmla="*/ 0 w 5628640"/>
              <a:gd name="connsiteY16" fmla="*/ 891118 h 89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28640" h="891118">
                <a:moveTo>
                  <a:pt x="5628640" y="352638"/>
                </a:moveTo>
                <a:cubicBezTo>
                  <a:pt x="5490633" y="340784"/>
                  <a:pt x="5352627" y="328931"/>
                  <a:pt x="5242560" y="311998"/>
                </a:cubicBezTo>
                <a:cubicBezTo>
                  <a:pt x="5132493" y="295065"/>
                  <a:pt x="5061373" y="300145"/>
                  <a:pt x="4968240" y="251038"/>
                </a:cubicBezTo>
                <a:cubicBezTo>
                  <a:pt x="4875107" y="201931"/>
                  <a:pt x="4792133" y="51225"/>
                  <a:pt x="4683760" y="17358"/>
                </a:cubicBezTo>
                <a:cubicBezTo>
                  <a:pt x="4575387" y="-16509"/>
                  <a:pt x="4400973" y="2118"/>
                  <a:pt x="4318000" y="47838"/>
                </a:cubicBezTo>
                <a:cubicBezTo>
                  <a:pt x="4235027" y="93558"/>
                  <a:pt x="4243493" y="232411"/>
                  <a:pt x="4185920" y="291678"/>
                </a:cubicBezTo>
                <a:cubicBezTo>
                  <a:pt x="4128347" y="350945"/>
                  <a:pt x="4033520" y="425451"/>
                  <a:pt x="3972560" y="403438"/>
                </a:cubicBezTo>
                <a:cubicBezTo>
                  <a:pt x="3911600" y="381425"/>
                  <a:pt x="3874347" y="207011"/>
                  <a:pt x="3820160" y="159598"/>
                </a:cubicBezTo>
                <a:cubicBezTo>
                  <a:pt x="3765973" y="112185"/>
                  <a:pt x="3721947" y="107105"/>
                  <a:pt x="3647440" y="118958"/>
                </a:cubicBezTo>
                <a:cubicBezTo>
                  <a:pt x="3572933" y="130811"/>
                  <a:pt x="3489960" y="166371"/>
                  <a:pt x="3373120" y="230718"/>
                </a:cubicBezTo>
                <a:cubicBezTo>
                  <a:pt x="3256280" y="295065"/>
                  <a:pt x="3119120" y="449158"/>
                  <a:pt x="2946400" y="505038"/>
                </a:cubicBezTo>
                <a:cubicBezTo>
                  <a:pt x="2773680" y="560918"/>
                  <a:pt x="2516293" y="565998"/>
                  <a:pt x="2336800" y="565998"/>
                </a:cubicBezTo>
                <a:cubicBezTo>
                  <a:pt x="2157307" y="565998"/>
                  <a:pt x="2043853" y="511811"/>
                  <a:pt x="1869440" y="505038"/>
                </a:cubicBezTo>
                <a:lnTo>
                  <a:pt x="1290320" y="525358"/>
                </a:lnTo>
                <a:cubicBezTo>
                  <a:pt x="1073573" y="527051"/>
                  <a:pt x="734907" y="474558"/>
                  <a:pt x="568960" y="515198"/>
                </a:cubicBezTo>
                <a:cubicBezTo>
                  <a:pt x="403013" y="555838"/>
                  <a:pt x="389467" y="706545"/>
                  <a:pt x="294640" y="769198"/>
                </a:cubicBezTo>
                <a:cubicBezTo>
                  <a:pt x="199813" y="831851"/>
                  <a:pt x="99906" y="861484"/>
                  <a:pt x="0" y="891118"/>
                </a:cubicBezTo>
              </a:path>
            </a:pathLst>
          </a:custGeom>
          <a:ln>
            <a:solidFill>
              <a:srgbClr val="0000FF"/>
            </a:solidFill>
            <a:prstDash val="sysDash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7170691" y="2189743"/>
            <a:ext cx="777281" cy="372256"/>
          </a:xfrm>
          <a:custGeom>
            <a:avLst/>
            <a:gdLst>
              <a:gd name="connsiteX0" fmla="*/ 0 w 777281"/>
              <a:gd name="connsiteY0" fmla="*/ 372256 h 372256"/>
              <a:gd name="connsiteX1" fmla="*/ 197058 w 777281"/>
              <a:gd name="connsiteY1" fmla="*/ 120435 h 372256"/>
              <a:gd name="connsiteX2" fmla="*/ 591172 w 777281"/>
              <a:gd name="connsiteY2" fmla="*/ 65692 h 372256"/>
              <a:gd name="connsiteX3" fmla="*/ 777281 w 777281"/>
              <a:gd name="connsiteY3" fmla="*/ 0 h 37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281" h="372256">
                <a:moveTo>
                  <a:pt x="0" y="372256"/>
                </a:moveTo>
                <a:cubicBezTo>
                  <a:pt x="49264" y="271892"/>
                  <a:pt x="98529" y="171529"/>
                  <a:pt x="197058" y="120435"/>
                </a:cubicBezTo>
                <a:cubicBezTo>
                  <a:pt x="295587" y="69341"/>
                  <a:pt x="494468" y="85764"/>
                  <a:pt x="591172" y="65692"/>
                </a:cubicBezTo>
                <a:cubicBezTo>
                  <a:pt x="687876" y="45620"/>
                  <a:pt x="777281" y="0"/>
                  <a:pt x="777281" y="0"/>
                </a:cubicBezTo>
              </a:path>
            </a:pathLst>
          </a:custGeom>
          <a:ln>
            <a:solidFill>
              <a:srgbClr val="0000FF"/>
            </a:solidFill>
            <a:prstDash val="sysDash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695440" y="2427087"/>
            <a:ext cx="505893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0</a:t>
            </a:r>
            <a:r>
              <a:rPr lang="en-US" b="1" baseline="30000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o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C</a:t>
            </a:r>
            <a:endParaRPr lang="en-US" b="1" dirty="0">
              <a:ln>
                <a:solidFill>
                  <a:schemeClr val="tx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54247" y="3536165"/>
            <a:ext cx="1659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KSLK (498 m): </a:t>
            </a:r>
            <a:r>
              <a:rPr lang="en-US" sz="1600" dirty="0">
                <a:solidFill>
                  <a:srgbClr val="FF0000"/>
                </a:solidFill>
              </a:rPr>
              <a:t>9</a:t>
            </a:r>
            <a:r>
              <a:rPr lang="en-US" sz="1600" baseline="30000" dirty="0" smtClean="0">
                <a:solidFill>
                  <a:srgbClr val="FF0000"/>
                </a:solidFill>
              </a:rPr>
              <a:t>o</a:t>
            </a:r>
            <a:r>
              <a:rPr lang="en-US" sz="1600" dirty="0" smtClean="0">
                <a:solidFill>
                  <a:srgbClr val="FF0000"/>
                </a:solidFill>
              </a:rPr>
              <a:t>C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900179" y="3212798"/>
            <a:ext cx="635033" cy="150688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089741" y="3146458"/>
            <a:ext cx="985723" cy="10758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55807" y="4730295"/>
            <a:ext cx="1595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KALB (92 m): </a:t>
            </a:r>
            <a:r>
              <a:rPr lang="en-US" sz="1600" dirty="0" smtClean="0">
                <a:solidFill>
                  <a:srgbClr val="FF0000"/>
                </a:solidFill>
              </a:rPr>
              <a:t>8</a:t>
            </a:r>
            <a:r>
              <a:rPr lang="en-US" sz="1600" baseline="30000" dirty="0" smtClean="0">
                <a:solidFill>
                  <a:srgbClr val="FF0000"/>
                </a:solidFill>
              </a:rPr>
              <a:t>o</a:t>
            </a:r>
            <a:r>
              <a:rPr lang="en-US" sz="1600" dirty="0" smtClean="0">
                <a:solidFill>
                  <a:srgbClr val="FF0000"/>
                </a:solidFill>
              </a:rPr>
              <a:t>C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43048" y="4203317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KDDH (244 m): </a:t>
            </a:r>
            <a:r>
              <a:rPr lang="en-US" sz="1600" dirty="0" smtClean="0">
                <a:solidFill>
                  <a:srgbClr val="FF0000"/>
                </a:solidFill>
              </a:rPr>
              <a:t>12</a:t>
            </a:r>
            <a:r>
              <a:rPr lang="en-US" sz="1600" baseline="30000" dirty="0" smtClean="0">
                <a:solidFill>
                  <a:srgbClr val="FF0000"/>
                </a:solidFill>
              </a:rPr>
              <a:t>o</a:t>
            </a:r>
            <a:r>
              <a:rPr lang="en-US" sz="1600" dirty="0" smtClean="0">
                <a:solidFill>
                  <a:srgbClr val="FF0000"/>
                </a:solidFill>
              </a:rPr>
              <a:t>C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08479" y="3028132"/>
            <a:ext cx="1768015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KBTV (105 m): </a:t>
            </a:r>
            <a:r>
              <a:rPr lang="en-US" sz="1600" dirty="0" smtClean="0">
                <a:solidFill>
                  <a:srgbClr val="0000FF"/>
                </a:solidFill>
              </a:rPr>
              <a:t>-3</a:t>
            </a:r>
            <a:r>
              <a:rPr lang="en-US" sz="1600" baseline="30000" dirty="0" smtClean="0">
                <a:solidFill>
                  <a:srgbClr val="0000FF"/>
                </a:solidFill>
              </a:rPr>
              <a:t>o</a:t>
            </a:r>
            <a:r>
              <a:rPr lang="en-US" sz="1600" dirty="0" smtClean="0">
                <a:solidFill>
                  <a:srgbClr val="0000FF"/>
                </a:solidFill>
              </a:rPr>
              <a:t>C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1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23110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ALB (Albany, NY) Aircraft Soundings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1731 UTC 22 December 2013      1814 UTC 22 December 2013</a:t>
            </a:r>
            <a:endParaRPr lang="en-US" sz="24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33" y="850805"/>
            <a:ext cx="8625335" cy="5807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43080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Jonathan </a:t>
            </a:r>
            <a:r>
              <a:rPr lang="en-US" dirty="0" err="1" smtClean="0">
                <a:latin typeface="Arial"/>
                <a:cs typeface="Arial"/>
              </a:rPr>
              <a:t>Blaes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5043" y="4215885"/>
            <a:ext cx="2091786" cy="43088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Ascent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5718" y="4217504"/>
            <a:ext cx="2091786" cy="43088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Descent</a:t>
            </a:r>
            <a:endParaRPr lang="en-US" sz="2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9401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19904"/>
          <a:stretch/>
        </p:blipFill>
        <p:spPr>
          <a:xfrm>
            <a:off x="118857" y="0"/>
            <a:ext cx="710861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La Grande, QC 	   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Goose Bay, NL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0525" r="11800" b="7146"/>
          <a:stretch/>
        </p:blipFill>
        <p:spPr>
          <a:xfrm>
            <a:off x="7146644" y="-1"/>
            <a:ext cx="681179" cy="63679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4038" r="7246"/>
          <a:stretch/>
        </p:blipFill>
        <p:spPr>
          <a:xfrm>
            <a:off x="7793194" y="0"/>
            <a:ext cx="773525" cy="68580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4380383" y="3895822"/>
            <a:ext cx="2966379" cy="2513842"/>
            <a:chOff x="4380383" y="3895822"/>
            <a:chExt cx="2966379" cy="2513842"/>
          </a:xfrm>
        </p:grpSpPr>
        <p:pic>
          <p:nvPicPr>
            <p:cNvPr id="9" name="Picture 8" descr="Screen Shot 2014-02-28 at 7.26.18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188" y="3895822"/>
              <a:ext cx="2610821" cy="2349050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80383" y="5671000"/>
              <a:ext cx="2368776" cy="73866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La Grande, QC </a:t>
              </a:r>
              <a:r>
                <a:rPr lang="en-US" sz="2000" b="1" dirty="0" smtClean="0">
                  <a:latin typeface="Arial"/>
                  <a:cs typeface="Arial"/>
                </a:rPr>
                <a:t>	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9825" y="5032439"/>
              <a:ext cx="341212" cy="322228"/>
            </a:xfrm>
            <a:prstGeom prst="star5">
              <a:avLst/>
            </a:prstGeom>
            <a:solidFill>
              <a:srgbClr val="FFFF00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48862" y="3970994"/>
              <a:ext cx="2497900" cy="430887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Goose Bay, NL</a:t>
              </a:r>
              <a:r>
                <a:rPr lang="en-US" sz="2000" b="1" dirty="0" smtClean="0">
                  <a:latin typeface="Arial"/>
                  <a:cs typeface="Arial"/>
                </a:rPr>
                <a:t>	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6161517" y="4966101"/>
              <a:ext cx="341212" cy="322228"/>
            </a:xfrm>
            <a:prstGeom prst="star5">
              <a:avLst/>
            </a:prstGeom>
            <a:solidFill>
              <a:srgbClr val="FFFF00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6335989" y="4336143"/>
              <a:ext cx="0" cy="53915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436813" y="5354668"/>
              <a:ext cx="0" cy="460949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0046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2094661" y="2857668"/>
            <a:ext cx="4625314" cy="462013"/>
          </a:xfrm>
          <a:custGeom>
            <a:avLst/>
            <a:gdLst>
              <a:gd name="connsiteX0" fmla="*/ 0 w 4625314"/>
              <a:gd name="connsiteY0" fmla="*/ 13949 h 462013"/>
              <a:gd name="connsiteX1" fmla="*/ 454949 w 4625314"/>
              <a:gd name="connsiteY1" fmla="*/ 23426 h 462013"/>
              <a:gd name="connsiteX2" fmla="*/ 1203719 w 4625314"/>
              <a:gd name="connsiteY2" fmla="*/ 231927 h 462013"/>
              <a:gd name="connsiteX3" fmla="*/ 1630234 w 4625314"/>
              <a:gd name="connsiteY3" fmla="*/ 383563 h 462013"/>
              <a:gd name="connsiteX4" fmla="*/ 2104139 w 4625314"/>
              <a:gd name="connsiteY4" fmla="*/ 250881 h 462013"/>
              <a:gd name="connsiteX5" fmla="*/ 2615956 w 4625314"/>
              <a:gd name="connsiteY5" fmla="*/ 355131 h 462013"/>
              <a:gd name="connsiteX6" fmla="*/ 2767606 w 4625314"/>
              <a:gd name="connsiteY6" fmla="*/ 459382 h 462013"/>
              <a:gd name="connsiteX7" fmla="*/ 2909777 w 4625314"/>
              <a:gd name="connsiteY7" fmla="*/ 241404 h 462013"/>
              <a:gd name="connsiteX8" fmla="*/ 2966646 w 4625314"/>
              <a:gd name="connsiteY8" fmla="*/ 23426 h 462013"/>
              <a:gd name="connsiteX9" fmla="*/ 3089861 w 4625314"/>
              <a:gd name="connsiteY9" fmla="*/ 165586 h 462013"/>
              <a:gd name="connsiteX10" fmla="*/ 3336292 w 4625314"/>
              <a:gd name="connsiteY10" fmla="*/ 99245 h 462013"/>
              <a:gd name="connsiteX11" fmla="*/ 3516376 w 4625314"/>
              <a:gd name="connsiteY11" fmla="*/ 241404 h 462013"/>
              <a:gd name="connsiteX12" fmla="*/ 3857588 w 4625314"/>
              <a:gd name="connsiteY12" fmla="*/ 393041 h 462013"/>
              <a:gd name="connsiteX13" fmla="*/ 4625314 w 4625314"/>
              <a:gd name="connsiteY13" fmla="*/ 411995 h 46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25314" h="462013">
                <a:moveTo>
                  <a:pt x="0" y="13949"/>
                </a:moveTo>
                <a:cubicBezTo>
                  <a:pt x="127164" y="522"/>
                  <a:pt x="254329" y="-12904"/>
                  <a:pt x="454949" y="23426"/>
                </a:cubicBezTo>
                <a:cubicBezTo>
                  <a:pt x="655569" y="59756"/>
                  <a:pt x="1007838" y="171904"/>
                  <a:pt x="1203719" y="231927"/>
                </a:cubicBezTo>
                <a:cubicBezTo>
                  <a:pt x="1399600" y="291950"/>
                  <a:pt x="1480164" y="380404"/>
                  <a:pt x="1630234" y="383563"/>
                </a:cubicBezTo>
                <a:cubicBezTo>
                  <a:pt x="1780304" y="386722"/>
                  <a:pt x="1939852" y="255620"/>
                  <a:pt x="2104139" y="250881"/>
                </a:cubicBezTo>
                <a:cubicBezTo>
                  <a:pt x="2268426" y="246142"/>
                  <a:pt x="2505378" y="320381"/>
                  <a:pt x="2615956" y="355131"/>
                </a:cubicBezTo>
                <a:cubicBezTo>
                  <a:pt x="2726534" y="389881"/>
                  <a:pt x="2718636" y="478336"/>
                  <a:pt x="2767606" y="459382"/>
                </a:cubicBezTo>
                <a:cubicBezTo>
                  <a:pt x="2816576" y="440428"/>
                  <a:pt x="2876604" y="314063"/>
                  <a:pt x="2909777" y="241404"/>
                </a:cubicBezTo>
                <a:cubicBezTo>
                  <a:pt x="2942950" y="168745"/>
                  <a:pt x="2936632" y="36062"/>
                  <a:pt x="2966646" y="23426"/>
                </a:cubicBezTo>
                <a:cubicBezTo>
                  <a:pt x="2996660" y="10790"/>
                  <a:pt x="3028253" y="152950"/>
                  <a:pt x="3089861" y="165586"/>
                </a:cubicBezTo>
                <a:cubicBezTo>
                  <a:pt x="3151469" y="178222"/>
                  <a:pt x="3265206" y="86609"/>
                  <a:pt x="3336292" y="99245"/>
                </a:cubicBezTo>
                <a:cubicBezTo>
                  <a:pt x="3407378" y="111881"/>
                  <a:pt x="3429493" y="192438"/>
                  <a:pt x="3516376" y="241404"/>
                </a:cubicBezTo>
                <a:cubicBezTo>
                  <a:pt x="3603259" y="290370"/>
                  <a:pt x="3672765" y="364609"/>
                  <a:pt x="3857588" y="393041"/>
                </a:cubicBezTo>
                <a:cubicBezTo>
                  <a:pt x="4042411" y="421473"/>
                  <a:pt x="4625314" y="411995"/>
                  <a:pt x="4625314" y="411995"/>
                </a:cubicBezTo>
              </a:path>
            </a:pathLst>
          </a:custGeom>
          <a:ln>
            <a:solidFill>
              <a:srgbClr val="FF0000"/>
            </a:solidFill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545"/>
          <a:stretch/>
        </p:blipFill>
        <p:spPr>
          <a:xfrm>
            <a:off x="268119" y="492443"/>
            <a:ext cx="8382000" cy="6117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1800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635" y="6474642"/>
            <a:ext cx="9143999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Surface METAR Observations and Elevation (shaded, m</a:t>
            </a:r>
            <a:r>
              <a:rPr lang="en-US" sz="1200" dirty="0" smtClean="0">
                <a:latin typeface="Arial"/>
                <a:cs typeface="Arial"/>
              </a:rPr>
              <a:t>)</a:t>
            </a:r>
            <a:endParaRPr lang="en-US" sz="1200" baseline="30000" dirty="0" smtClean="0">
              <a:latin typeface="Arial"/>
              <a:cs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735062" y="2611753"/>
            <a:ext cx="1664757" cy="9078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26" idx="1"/>
          </p:cNvCxnSpPr>
          <p:nvPr/>
        </p:nvCxnSpPr>
        <p:spPr>
          <a:xfrm>
            <a:off x="5113955" y="2576401"/>
            <a:ext cx="1094524" cy="6210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54247" y="3536165"/>
            <a:ext cx="1723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KSLK (498 m): </a:t>
            </a:r>
            <a:r>
              <a:rPr lang="en-US" sz="1600" dirty="0" smtClean="0">
                <a:solidFill>
                  <a:srgbClr val="0000FF"/>
                </a:solidFill>
              </a:rPr>
              <a:t>-3</a:t>
            </a:r>
            <a:r>
              <a:rPr lang="en-US" sz="1600" baseline="30000" dirty="0" smtClean="0">
                <a:solidFill>
                  <a:srgbClr val="0000FF"/>
                </a:solidFill>
              </a:rPr>
              <a:t>o</a:t>
            </a:r>
            <a:r>
              <a:rPr lang="en-US" sz="1600" dirty="0" smtClean="0">
                <a:solidFill>
                  <a:srgbClr val="0000FF"/>
                </a:solidFill>
              </a:rPr>
              <a:t>C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900179" y="3212798"/>
            <a:ext cx="635033" cy="150688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089741" y="3146458"/>
            <a:ext cx="985723" cy="10758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55807" y="4730295"/>
            <a:ext cx="1595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KALB (92 m): 1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743048" y="4203317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KDDH (244 m): </a:t>
            </a:r>
            <a:r>
              <a:rPr lang="en-US" sz="1600" dirty="0" smtClean="0">
                <a:solidFill>
                  <a:srgbClr val="FF0000"/>
                </a:solidFill>
              </a:rPr>
              <a:t>18</a:t>
            </a:r>
            <a:r>
              <a:rPr lang="en-US" sz="1600" baseline="30000" dirty="0" smtClean="0">
                <a:solidFill>
                  <a:srgbClr val="FF0000"/>
                </a:solidFill>
              </a:rPr>
              <a:t>o</a:t>
            </a:r>
            <a:r>
              <a:rPr lang="en-US" sz="1600" dirty="0" smtClean="0">
                <a:solidFill>
                  <a:srgbClr val="FF0000"/>
                </a:solidFill>
              </a:rPr>
              <a:t>C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08479" y="3028132"/>
            <a:ext cx="1768015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KBTV (105 m): </a:t>
            </a:r>
            <a:r>
              <a:rPr lang="en-US" sz="1600" dirty="0" smtClean="0">
                <a:solidFill>
                  <a:srgbClr val="0000FF"/>
                </a:solidFill>
              </a:rPr>
              <a:t>-5</a:t>
            </a:r>
            <a:r>
              <a:rPr lang="en-US" sz="1600" baseline="30000" dirty="0" smtClean="0">
                <a:solidFill>
                  <a:srgbClr val="0000FF"/>
                </a:solidFill>
              </a:rPr>
              <a:t>o</a:t>
            </a:r>
            <a:r>
              <a:rPr lang="en-US" sz="1600" dirty="0" smtClean="0">
                <a:solidFill>
                  <a:srgbClr val="0000FF"/>
                </a:solidFill>
              </a:rPr>
              <a:t>C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1018129" y="2397768"/>
            <a:ext cx="6929843" cy="707217"/>
          </a:xfrm>
          <a:custGeom>
            <a:avLst/>
            <a:gdLst>
              <a:gd name="connsiteX0" fmla="*/ 6929843 w 6929843"/>
              <a:gd name="connsiteY0" fmla="*/ 0 h 707217"/>
              <a:gd name="connsiteX1" fmla="*/ 6568572 w 6929843"/>
              <a:gd name="connsiteY1" fmla="*/ 208026 h 707217"/>
              <a:gd name="connsiteX2" fmla="*/ 5386229 w 6929843"/>
              <a:gd name="connsiteY2" fmla="*/ 624077 h 707217"/>
              <a:gd name="connsiteX3" fmla="*/ 4970219 w 6929843"/>
              <a:gd name="connsiteY3" fmla="*/ 656923 h 707217"/>
              <a:gd name="connsiteX4" fmla="*/ 4641791 w 6929843"/>
              <a:gd name="connsiteY4" fmla="*/ 295615 h 707217"/>
              <a:gd name="connsiteX5" fmla="*/ 4488524 w 6929843"/>
              <a:gd name="connsiteY5" fmla="*/ 164231 h 707217"/>
              <a:gd name="connsiteX6" fmla="*/ 4324310 w 6929843"/>
              <a:gd name="connsiteY6" fmla="*/ 383205 h 707217"/>
              <a:gd name="connsiteX7" fmla="*/ 4214834 w 6929843"/>
              <a:gd name="connsiteY7" fmla="*/ 481743 h 707217"/>
              <a:gd name="connsiteX8" fmla="*/ 4149148 w 6929843"/>
              <a:gd name="connsiteY8" fmla="*/ 492692 h 707217"/>
              <a:gd name="connsiteX9" fmla="*/ 4083462 w 6929843"/>
              <a:gd name="connsiteY9" fmla="*/ 405102 h 707217"/>
              <a:gd name="connsiteX10" fmla="*/ 3995881 w 6929843"/>
              <a:gd name="connsiteY10" fmla="*/ 591231 h 707217"/>
              <a:gd name="connsiteX11" fmla="*/ 3908300 w 6929843"/>
              <a:gd name="connsiteY11" fmla="*/ 700718 h 707217"/>
              <a:gd name="connsiteX12" fmla="*/ 3744086 w 6929843"/>
              <a:gd name="connsiteY12" fmla="*/ 667872 h 707217"/>
              <a:gd name="connsiteX13" fmla="*/ 3371867 w 6929843"/>
              <a:gd name="connsiteY13" fmla="*/ 448897 h 707217"/>
              <a:gd name="connsiteX14" fmla="*/ 2955857 w 6929843"/>
              <a:gd name="connsiteY14" fmla="*/ 394154 h 707217"/>
              <a:gd name="connsiteX15" fmla="*/ 2331843 w 6929843"/>
              <a:gd name="connsiteY15" fmla="*/ 448897 h 707217"/>
              <a:gd name="connsiteX16" fmla="*/ 1850148 w 6929843"/>
              <a:gd name="connsiteY16" fmla="*/ 536487 h 707217"/>
              <a:gd name="connsiteX17" fmla="*/ 1696881 w 6929843"/>
              <a:gd name="connsiteY17" fmla="*/ 580282 h 707217"/>
              <a:gd name="connsiteX18" fmla="*/ 1499824 w 6929843"/>
              <a:gd name="connsiteY18" fmla="*/ 656923 h 707217"/>
              <a:gd name="connsiteX19" fmla="*/ 1171395 w 6929843"/>
              <a:gd name="connsiteY19" fmla="*/ 547436 h 707217"/>
              <a:gd name="connsiteX20" fmla="*/ 864862 w 6929843"/>
              <a:gd name="connsiteY20" fmla="*/ 558384 h 707217"/>
              <a:gd name="connsiteX21" fmla="*/ 0 w 6929843"/>
              <a:gd name="connsiteY21" fmla="*/ 678820 h 707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929843" h="707217">
                <a:moveTo>
                  <a:pt x="6929843" y="0"/>
                </a:moveTo>
                <a:cubicBezTo>
                  <a:pt x="6877842" y="52006"/>
                  <a:pt x="6825841" y="104013"/>
                  <a:pt x="6568572" y="208026"/>
                </a:cubicBezTo>
                <a:cubicBezTo>
                  <a:pt x="6311303" y="312039"/>
                  <a:pt x="5652621" y="549261"/>
                  <a:pt x="5386229" y="624077"/>
                </a:cubicBezTo>
                <a:cubicBezTo>
                  <a:pt x="5119837" y="698893"/>
                  <a:pt x="5094292" y="711667"/>
                  <a:pt x="4970219" y="656923"/>
                </a:cubicBezTo>
                <a:cubicBezTo>
                  <a:pt x="4846146" y="602179"/>
                  <a:pt x="4722073" y="377730"/>
                  <a:pt x="4641791" y="295615"/>
                </a:cubicBezTo>
                <a:cubicBezTo>
                  <a:pt x="4561509" y="213500"/>
                  <a:pt x="4541437" y="149633"/>
                  <a:pt x="4488524" y="164231"/>
                </a:cubicBezTo>
                <a:cubicBezTo>
                  <a:pt x="4435611" y="178829"/>
                  <a:pt x="4369925" y="330286"/>
                  <a:pt x="4324310" y="383205"/>
                </a:cubicBezTo>
                <a:cubicBezTo>
                  <a:pt x="4278695" y="436124"/>
                  <a:pt x="4244028" y="463495"/>
                  <a:pt x="4214834" y="481743"/>
                </a:cubicBezTo>
                <a:cubicBezTo>
                  <a:pt x="4185640" y="499991"/>
                  <a:pt x="4171043" y="505465"/>
                  <a:pt x="4149148" y="492692"/>
                </a:cubicBezTo>
                <a:cubicBezTo>
                  <a:pt x="4127253" y="479919"/>
                  <a:pt x="4109006" y="388679"/>
                  <a:pt x="4083462" y="405102"/>
                </a:cubicBezTo>
                <a:cubicBezTo>
                  <a:pt x="4057918" y="421525"/>
                  <a:pt x="4025075" y="541962"/>
                  <a:pt x="3995881" y="591231"/>
                </a:cubicBezTo>
                <a:cubicBezTo>
                  <a:pt x="3966687" y="640500"/>
                  <a:pt x="3950266" y="687945"/>
                  <a:pt x="3908300" y="700718"/>
                </a:cubicBezTo>
                <a:cubicBezTo>
                  <a:pt x="3866334" y="713491"/>
                  <a:pt x="3833491" y="709842"/>
                  <a:pt x="3744086" y="667872"/>
                </a:cubicBezTo>
                <a:cubicBezTo>
                  <a:pt x="3654681" y="625902"/>
                  <a:pt x="3503238" y="494517"/>
                  <a:pt x="3371867" y="448897"/>
                </a:cubicBezTo>
                <a:cubicBezTo>
                  <a:pt x="3240496" y="403277"/>
                  <a:pt x="3129194" y="394154"/>
                  <a:pt x="2955857" y="394154"/>
                </a:cubicBezTo>
                <a:cubicBezTo>
                  <a:pt x="2782520" y="394154"/>
                  <a:pt x="2516128" y="425175"/>
                  <a:pt x="2331843" y="448897"/>
                </a:cubicBezTo>
                <a:cubicBezTo>
                  <a:pt x="2147558" y="472619"/>
                  <a:pt x="1955975" y="514590"/>
                  <a:pt x="1850148" y="536487"/>
                </a:cubicBezTo>
                <a:cubicBezTo>
                  <a:pt x="1744321" y="558384"/>
                  <a:pt x="1755268" y="560209"/>
                  <a:pt x="1696881" y="580282"/>
                </a:cubicBezTo>
                <a:cubicBezTo>
                  <a:pt x="1638494" y="600355"/>
                  <a:pt x="1587405" y="662397"/>
                  <a:pt x="1499824" y="656923"/>
                </a:cubicBezTo>
                <a:cubicBezTo>
                  <a:pt x="1412243" y="651449"/>
                  <a:pt x="1277222" y="563859"/>
                  <a:pt x="1171395" y="547436"/>
                </a:cubicBezTo>
                <a:cubicBezTo>
                  <a:pt x="1065568" y="531013"/>
                  <a:pt x="1060094" y="536487"/>
                  <a:pt x="864862" y="558384"/>
                </a:cubicBezTo>
                <a:cubicBezTo>
                  <a:pt x="669629" y="580281"/>
                  <a:pt x="0" y="678820"/>
                  <a:pt x="0" y="678820"/>
                </a:cubicBezTo>
              </a:path>
            </a:pathLst>
          </a:custGeom>
          <a:ln>
            <a:solidFill>
              <a:srgbClr val="0000FF"/>
            </a:solidFill>
            <a:prstDash val="sysDash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785663" y="2658800"/>
            <a:ext cx="505893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0</a:t>
            </a:r>
            <a:r>
              <a:rPr lang="en-US" b="1" baseline="30000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o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C</a:t>
            </a:r>
            <a:endParaRPr lang="en-US" b="1" dirty="0">
              <a:ln>
                <a:solidFill>
                  <a:schemeClr val="tx1"/>
                </a:solidFill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809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Cross Section Analysis</a:t>
            </a:r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32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643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147"/>
          <a:stretch/>
        </p:blipFill>
        <p:spPr>
          <a:xfrm>
            <a:off x="61650" y="738485"/>
            <a:ext cx="8856257" cy="3866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Trough Cross Section 1200 UTC 21 December 2013</a:t>
            </a:r>
          </a:p>
        </p:txBody>
      </p:sp>
      <p:sp>
        <p:nvSpPr>
          <p:cNvPr id="6" name="Rectangle 5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5674" y="4530620"/>
            <a:ext cx="46280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Observed cyclonic curvature vorticity (shaded, 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21612" y="722090"/>
            <a:ext cx="2575462" cy="187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35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76990"/>
            <a:ext cx="90576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Maximum Cyclonic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Curvature Vorticity at Base of Trough Along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Jet</a:t>
            </a:r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650" y="738485"/>
            <a:ext cx="8844917" cy="3866109"/>
            <a:chOff x="61650" y="738485"/>
            <a:chExt cx="8844917" cy="38661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3271"/>
            <a:stretch/>
          </p:blipFill>
          <p:spPr>
            <a:xfrm>
              <a:off x="61650" y="738485"/>
              <a:ext cx="8844917" cy="3866109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434528" y="2734385"/>
              <a:ext cx="929850" cy="87319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Trough Cross Section 1200 UTC 21 December 2013</a:t>
            </a:r>
          </a:p>
        </p:txBody>
      </p:sp>
      <p:sp>
        <p:nvSpPr>
          <p:cNvPr id="7" name="Rectangle 6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21612" y="722090"/>
            <a:ext cx="2575462" cy="187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5674" y="4530620"/>
            <a:ext cx="46280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Observed cyclonic curvature vorticity (shaded, 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82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Trough Cross Section 1200 UTC 21 December 2013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276990"/>
            <a:ext cx="90576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Maximum Cyclonic Curvature Vorticity at Base of Trough Along Jet</a:t>
            </a:r>
          </a:p>
          <a:p>
            <a:pPr algn="ctr"/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Subgeostrophic Flow at Trough Axis Along Subtropical and Polar Jets</a:t>
            </a: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650" y="738485"/>
            <a:ext cx="8844917" cy="3866109"/>
            <a:chOff x="0" y="1145693"/>
            <a:chExt cx="8844917" cy="38661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3271"/>
            <a:stretch/>
          </p:blipFill>
          <p:spPr>
            <a:xfrm>
              <a:off x="0" y="1145693"/>
              <a:ext cx="8844917" cy="3866109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372878" y="3141242"/>
              <a:ext cx="929850" cy="87319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1009228" y="2200003"/>
              <a:ext cx="79378" cy="94123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783196" y="3390722"/>
              <a:ext cx="0" cy="47061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y 5"/>
          <p:cNvSpPr/>
          <p:nvPr/>
        </p:nvSpPr>
        <p:spPr>
          <a:xfrm>
            <a:off x="6741160" y="3138475"/>
            <a:ext cx="335280" cy="356031"/>
          </a:xfrm>
          <a:prstGeom prst="mathMultiply">
            <a:avLst>
              <a:gd name="adj1" fmla="val 1515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5"/>
          <p:cNvSpPr/>
          <p:nvPr/>
        </p:nvSpPr>
        <p:spPr>
          <a:xfrm>
            <a:off x="6741160" y="1980235"/>
            <a:ext cx="335280" cy="356031"/>
          </a:xfrm>
          <a:prstGeom prst="mathMultiply">
            <a:avLst>
              <a:gd name="adj1" fmla="val 1515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621612" y="722090"/>
            <a:ext cx="2575462" cy="187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75674" y="4530620"/>
            <a:ext cx="46280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Observed cyclonic curvature vorticity (shaded, 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777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276990"/>
            <a:ext cx="9057692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Maximum Cyclonic Curvature Vorticity at Base of Trough Along Jet</a:t>
            </a:r>
          </a:p>
          <a:p>
            <a:pPr algn="ctr"/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Subgeostrophic Flow at Trough Axis Along Subtropical and Polar Jets</a:t>
            </a:r>
          </a:p>
          <a:p>
            <a:pPr algn="ctr"/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Maximum Shear Vorticity at Strongest Height Gradient Along Jets</a:t>
            </a: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Trough Cross Section 1200 UTC 21 December 2013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1650" y="738485"/>
            <a:ext cx="8833577" cy="3866109"/>
            <a:chOff x="0" y="1145693"/>
            <a:chExt cx="8833577" cy="38661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3395"/>
            <a:stretch/>
          </p:blipFill>
          <p:spPr>
            <a:xfrm>
              <a:off x="0" y="1145693"/>
              <a:ext cx="8833577" cy="3866109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1009228" y="2200003"/>
              <a:ext cx="79378" cy="94123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2783196" y="3390722"/>
              <a:ext cx="0" cy="47061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5712543" y="2255473"/>
              <a:ext cx="1017655" cy="1357820"/>
            </a:xfrm>
            <a:custGeom>
              <a:avLst/>
              <a:gdLst>
                <a:gd name="connsiteX0" fmla="*/ 648994 w 1017655"/>
                <a:gd name="connsiteY0" fmla="*/ 182675 h 1357820"/>
                <a:gd name="connsiteX1" fmla="*/ 989183 w 1017655"/>
                <a:gd name="connsiteY1" fmla="*/ 885769 h 1357820"/>
                <a:gd name="connsiteX2" fmla="*/ 977843 w 1017655"/>
                <a:gd name="connsiteY2" fmla="*/ 1339378 h 1357820"/>
                <a:gd name="connsiteX3" fmla="*/ 807748 w 1017655"/>
                <a:gd name="connsiteY3" fmla="*/ 1191955 h 1357820"/>
                <a:gd name="connsiteX4" fmla="*/ 456220 w 1017655"/>
                <a:gd name="connsiteY4" fmla="*/ 488861 h 1357820"/>
                <a:gd name="connsiteX5" fmla="*/ 36653 w 1017655"/>
                <a:gd name="connsiteY5" fmla="*/ 250716 h 1357820"/>
                <a:gd name="connsiteX6" fmla="*/ 93351 w 1017655"/>
                <a:gd name="connsiteY6" fmla="*/ 1231 h 1357820"/>
                <a:gd name="connsiteX7" fmla="*/ 648994 w 1017655"/>
                <a:gd name="connsiteY7" fmla="*/ 182675 h 135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7655" h="1357820">
                  <a:moveTo>
                    <a:pt x="648994" y="182675"/>
                  </a:moveTo>
                  <a:cubicBezTo>
                    <a:pt x="798299" y="330098"/>
                    <a:pt x="934375" y="692985"/>
                    <a:pt x="989183" y="885769"/>
                  </a:cubicBezTo>
                  <a:cubicBezTo>
                    <a:pt x="1043991" y="1078553"/>
                    <a:pt x="1008082" y="1288347"/>
                    <a:pt x="977843" y="1339378"/>
                  </a:cubicBezTo>
                  <a:cubicBezTo>
                    <a:pt x="947604" y="1390409"/>
                    <a:pt x="894685" y="1333708"/>
                    <a:pt x="807748" y="1191955"/>
                  </a:cubicBezTo>
                  <a:cubicBezTo>
                    <a:pt x="720811" y="1050202"/>
                    <a:pt x="584736" y="645734"/>
                    <a:pt x="456220" y="488861"/>
                  </a:cubicBezTo>
                  <a:cubicBezTo>
                    <a:pt x="327704" y="331988"/>
                    <a:pt x="97131" y="331988"/>
                    <a:pt x="36653" y="250716"/>
                  </a:cubicBezTo>
                  <a:cubicBezTo>
                    <a:pt x="-23825" y="169444"/>
                    <a:pt x="-12486" y="10681"/>
                    <a:pt x="93351" y="1231"/>
                  </a:cubicBezTo>
                  <a:cubicBezTo>
                    <a:pt x="199188" y="-8219"/>
                    <a:pt x="499689" y="35252"/>
                    <a:pt x="648994" y="182675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6809529" y="2599493"/>
              <a:ext cx="1691907" cy="1116582"/>
            </a:xfrm>
            <a:custGeom>
              <a:avLst/>
              <a:gdLst>
                <a:gd name="connsiteX0" fmla="*/ 357122 w 1691907"/>
                <a:gd name="connsiteY0" fmla="*/ 723192 h 1116582"/>
                <a:gd name="connsiteX1" fmla="*/ 243725 w 1691907"/>
                <a:gd name="connsiteY1" fmla="*/ 1074739 h 1116582"/>
                <a:gd name="connsiteX2" fmla="*/ 73631 w 1691907"/>
                <a:gd name="connsiteY2" fmla="*/ 1074739 h 1116582"/>
                <a:gd name="connsiteX3" fmla="*/ 5593 w 1691907"/>
                <a:gd name="connsiteY3" fmla="*/ 757213 h 1116582"/>
                <a:gd name="connsiteX4" fmla="*/ 209706 w 1691907"/>
                <a:gd name="connsiteY4" fmla="*/ 326285 h 1116582"/>
                <a:gd name="connsiteX5" fmla="*/ 708651 w 1691907"/>
                <a:gd name="connsiteY5" fmla="*/ 31439 h 1116582"/>
                <a:gd name="connsiteX6" fmla="*/ 1513765 w 1691907"/>
                <a:gd name="connsiteY6" fmla="*/ 31439 h 1116582"/>
                <a:gd name="connsiteX7" fmla="*/ 1638501 w 1691907"/>
                <a:gd name="connsiteY7" fmla="*/ 235563 h 1116582"/>
                <a:gd name="connsiteX8" fmla="*/ 822047 w 1691907"/>
                <a:gd name="connsiteY8" fmla="*/ 428347 h 1116582"/>
                <a:gd name="connsiteX9" fmla="*/ 447839 w 1691907"/>
                <a:gd name="connsiteY9" fmla="*/ 473707 h 1116582"/>
                <a:gd name="connsiteX10" fmla="*/ 357122 w 1691907"/>
                <a:gd name="connsiteY10" fmla="*/ 723192 h 111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91907" h="1116582">
                  <a:moveTo>
                    <a:pt x="357122" y="723192"/>
                  </a:moveTo>
                  <a:cubicBezTo>
                    <a:pt x="323103" y="823364"/>
                    <a:pt x="290973" y="1016148"/>
                    <a:pt x="243725" y="1074739"/>
                  </a:cubicBezTo>
                  <a:cubicBezTo>
                    <a:pt x="196477" y="1133330"/>
                    <a:pt x="113320" y="1127660"/>
                    <a:pt x="73631" y="1074739"/>
                  </a:cubicBezTo>
                  <a:cubicBezTo>
                    <a:pt x="33942" y="1021818"/>
                    <a:pt x="-17086" y="881955"/>
                    <a:pt x="5593" y="757213"/>
                  </a:cubicBezTo>
                  <a:cubicBezTo>
                    <a:pt x="28272" y="632471"/>
                    <a:pt x="92530" y="447247"/>
                    <a:pt x="209706" y="326285"/>
                  </a:cubicBezTo>
                  <a:cubicBezTo>
                    <a:pt x="326882" y="205323"/>
                    <a:pt x="491308" y="80580"/>
                    <a:pt x="708651" y="31439"/>
                  </a:cubicBezTo>
                  <a:cubicBezTo>
                    <a:pt x="925994" y="-17702"/>
                    <a:pt x="1358790" y="-2582"/>
                    <a:pt x="1513765" y="31439"/>
                  </a:cubicBezTo>
                  <a:cubicBezTo>
                    <a:pt x="1668740" y="65460"/>
                    <a:pt x="1753787" y="169412"/>
                    <a:pt x="1638501" y="235563"/>
                  </a:cubicBezTo>
                  <a:cubicBezTo>
                    <a:pt x="1523215" y="301714"/>
                    <a:pt x="1020491" y="388656"/>
                    <a:pt x="822047" y="428347"/>
                  </a:cubicBezTo>
                  <a:cubicBezTo>
                    <a:pt x="623603" y="468038"/>
                    <a:pt x="527217" y="422676"/>
                    <a:pt x="447839" y="473707"/>
                  </a:cubicBezTo>
                  <a:cubicBezTo>
                    <a:pt x="368462" y="524738"/>
                    <a:pt x="391141" y="623020"/>
                    <a:pt x="357122" y="723192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6741160" y="3138475"/>
            <a:ext cx="335280" cy="356031"/>
          </a:xfrm>
          <a:prstGeom prst="mathMultiply">
            <a:avLst>
              <a:gd name="adj1" fmla="val 1515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6741160" y="1980235"/>
            <a:ext cx="335280" cy="356031"/>
          </a:xfrm>
          <a:prstGeom prst="mathMultiply">
            <a:avLst>
              <a:gd name="adj1" fmla="val 1515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475674" y="4530620"/>
            <a:ext cx="46280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Observed cyclonic shear vorticity (shaded, 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21612" y="722090"/>
            <a:ext cx="2575462" cy="187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42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Ridge Cross Section 1200 UTC 22 December 2013</a:t>
            </a:r>
          </a:p>
        </p:txBody>
      </p:sp>
      <p:sp>
        <p:nvSpPr>
          <p:cNvPr id="4" name="Rectangle 3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8389" y="738485"/>
            <a:ext cx="8855972" cy="3866109"/>
            <a:chOff x="58389" y="738485"/>
            <a:chExt cx="8855972" cy="386610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r="3150"/>
            <a:stretch/>
          </p:blipFill>
          <p:spPr>
            <a:xfrm>
              <a:off x="58389" y="738485"/>
              <a:ext cx="8855972" cy="386610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30714" t="5043" r="57307" b="84062"/>
            <a:stretch/>
          </p:blipFill>
          <p:spPr>
            <a:xfrm>
              <a:off x="727646" y="933450"/>
              <a:ext cx="1095375" cy="421218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75674" y="4530620"/>
            <a:ext cx="46280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Observed cyclonic curvature vorticity (shaded, 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1612" y="722090"/>
            <a:ext cx="2575462" cy="187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629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Ridge Cross Section 1200 UTC 22 December 2013</a:t>
            </a:r>
          </a:p>
        </p:txBody>
      </p:sp>
      <p:sp>
        <p:nvSpPr>
          <p:cNvPr id="3" name="Rectangle 2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8389" y="738485"/>
            <a:ext cx="8855972" cy="3866109"/>
            <a:chOff x="58389" y="738485"/>
            <a:chExt cx="8855972" cy="38661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r="3150"/>
            <a:stretch/>
          </p:blipFill>
          <p:spPr>
            <a:xfrm>
              <a:off x="58389" y="738485"/>
              <a:ext cx="8855972" cy="38661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30714" t="5043" r="57307" b="84062"/>
            <a:stretch/>
          </p:blipFill>
          <p:spPr>
            <a:xfrm>
              <a:off x="727646" y="933450"/>
              <a:ext cx="1095375" cy="421218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5276990"/>
            <a:ext cx="90576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Little to No Cyclonic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Curvature Vorticity at Base of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Ridge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Along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Jet</a:t>
            </a:r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6434528" y="1773936"/>
            <a:ext cx="929850" cy="87319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475674" y="4530620"/>
            <a:ext cx="46280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Observed cyclonic curvature vorticity (shaded, 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21612" y="722090"/>
            <a:ext cx="2575462" cy="187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997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Ridge Cross Section 1200 UTC 22 December 2013</a:t>
            </a:r>
          </a:p>
        </p:txBody>
      </p:sp>
      <p:sp>
        <p:nvSpPr>
          <p:cNvPr id="3" name="Rectangle 2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389" y="738485"/>
            <a:ext cx="8855972" cy="3866109"/>
            <a:chOff x="58389" y="738485"/>
            <a:chExt cx="8855972" cy="38661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r="3150"/>
            <a:stretch/>
          </p:blipFill>
          <p:spPr>
            <a:xfrm>
              <a:off x="58389" y="738485"/>
              <a:ext cx="8855972" cy="386610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30714" t="5043" r="57307" b="84062"/>
            <a:stretch/>
          </p:blipFill>
          <p:spPr>
            <a:xfrm>
              <a:off x="727646" y="933450"/>
              <a:ext cx="1095375" cy="42121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0" y="5276990"/>
            <a:ext cx="90576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Little to No Cyclonic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Curvature Vorticity at Base of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Ridge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Along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Jet</a:t>
            </a:r>
          </a:p>
          <a:p>
            <a:pPr algn="ctr"/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Supergeostrophic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Flow at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Ridge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Axis Along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Merged Subtropical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and Polar Jets</a:t>
            </a: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434528" y="1775496"/>
            <a:ext cx="929850" cy="87319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78812" y="1175825"/>
            <a:ext cx="0" cy="634946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6741160" y="1980235"/>
            <a:ext cx="335280" cy="356031"/>
          </a:xfrm>
          <a:prstGeom prst="mathMultiply">
            <a:avLst>
              <a:gd name="adj1" fmla="val 1515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475674" y="4530620"/>
            <a:ext cx="46280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Observed cyclonic curvature vorticity (shaded, 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21612" y="722090"/>
            <a:ext cx="2575462" cy="187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86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296"/>
          <a:stretch/>
        </p:blipFill>
        <p:spPr>
          <a:xfrm>
            <a:off x="58795" y="738485"/>
            <a:ext cx="8842678" cy="3866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Ridge Cross Section 1200 UTC 22 December 2013</a:t>
            </a:r>
          </a:p>
        </p:txBody>
      </p:sp>
      <p:sp>
        <p:nvSpPr>
          <p:cNvPr id="4" name="Rectangle 3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714" t="5043" r="57307" b="84062"/>
          <a:stretch/>
        </p:blipFill>
        <p:spPr>
          <a:xfrm>
            <a:off x="727646" y="933450"/>
            <a:ext cx="1095375" cy="42121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434528" y="1775497"/>
            <a:ext cx="929850" cy="87319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78812" y="1175825"/>
            <a:ext cx="0" cy="634946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5276990"/>
            <a:ext cx="905769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Little to No Cyclonic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Curvature Vorticity at Base of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Ridge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Along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Jet</a:t>
            </a:r>
          </a:p>
          <a:p>
            <a:pPr algn="ctr"/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Supergeostrophic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Flow at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Ridge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Axis Along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Merged Subtropical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and Polar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Jets</a:t>
            </a:r>
          </a:p>
          <a:p>
            <a:pPr algn="ctr"/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Maximum Cycloinc Shear Vorticity Poleward of Jet Core (Along Broad Trough Axis)</a:t>
            </a: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6741160" y="1980235"/>
            <a:ext cx="335280" cy="356031"/>
          </a:xfrm>
          <a:prstGeom prst="mathMultiply">
            <a:avLst>
              <a:gd name="adj1" fmla="val 1515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75674" y="4530620"/>
            <a:ext cx="46280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Observed cyclonic curvature vorticity (shaded, 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21612" y="722090"/>
            <a:ext cx="2575462" cy="187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300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92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262854"/>
            <a:ext cx="9144000" cy="61555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250-hPa wind speed (shaded,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; barbs, </a:t>
            </a:r>
            <a:r>
              <a:rPr lang="en-US" sz="1600" dirty="0" err="1" smtClean="0">
                <a:latin typeface="Arial"/>
                <a:cs typeface="Arial"/>
              </a:rPr>
              <a:t>kts</a:t>
            </a:r>
            <a:r>
              <a:rPr lang="en-US" sz="1600" dirty="0" smtClean="0">
                <a:latin typeface="Arial"/>
                <a:cs typeface="Arial"/>
              </a:rPr>
              <a:t>), geopotential height (black contours, dam),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and temperature (red dashed contours, °C)</a:t>
            </a:r>
            <a:endParaRPr lang="en-US" sz="8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2646" y="187951"/>
            <a:ext cx="8536097" cy="6161830"/>
            <a:chOff x="242646" y="187951"/>
            <a:chExt cx="8536097" cy="616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84"/>
            <a:stretch/>
          </p:blipFill>
          <p:spPr>
            <a:xfrm>
              <a:off x="242646" y="187951"/>
              <a:ext cx="8536097" cy="6161830"/>
            </a:xfrm>
            <a:prstGeom prst="rect">
              <a:avLst/>
            </a:prstGeom>
          </p:spPr>
        </p:pic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 rot="196205">
              <a:off x="4080463" y="2139453"/>
              <a:ext cx="754490" cy="283586"/>
              <a:chOff x="7147668" y="2945948"/>
              <a:chExt cx="597787" cy="22468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7157954" y="3006483"/>
                <a:ext cx="587501" cy="1641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Isosceles Triangle 12"/>
              <p:cNvSpPr/>
              <p:nvPr/>
            </p:nvSpPr>
            <p:spPr>
              <a:xfrm rot="20549564">
                <a:off x="7147668" y="3055219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 rot="20549564">
                <a:off x="7249688" y="302619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20549564">
                <a:off x="7351288" y="29944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 rot="20549564">
                <a:off x="7452888" y="29690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7516729" y="29586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570704" y="29459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653213" y="2972710"/>
                <a:ext cx="33462" cy="46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 rot="20914181">
              <a:off x="5043415" y="1895474"/>
              <a:ext cx="653063" cy="293911"/>
              <a:chOff x="7907173" y="2801345"/>
              <a:chExt cx="548059" cy="246654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907173" y="2907777"/>
                <a:ext cx="548059" cy="1402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Isosceles Triangle 21"/>
              <p:cNvSpPr>
                <a:spLocks noChangeAspect="1"/>
              </p:cNvSpPr>
              <p:nvPr/>
            </p:nvSpPr>
            <p:spPr>
              <a:xfrm rot="785401">
                <a:off x="7925416" y="2801345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/>
              <p:cNvSpPr>
                <a:spLocks noChangeAspect="1"/>
              </p:cNvSpPr>
              <p:nvPr/>
            </p:nvSpPr>
            <p:spPr>
              <a:xfrm rot="785401">
                <a:off x="8029467" y="2828630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/>
              <p:cNvSpPr>
                <a:spLocks noChangeAspect="1"/>
              </p:cNvSpPr>
              <p:nvPr/>
            </p:nvSpPr>
            <p:spPr>
              <a:xfrm rot="785401">
                <a:off x="8130343" y="2854196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>
                <a:spLocks noChangeAspect="1"/>
              </p:cNvSpPr>
              <p:nvPr/>
            </p:nvSpPr>
            <p:spPr>
              <a:xfrm rot="785401">
                <a:off x="8231220" y="2880092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/>
              <p:cNvSpPr>
                <a:spLocks noChangeAspect="1"/>
              </p:cNvSpPr>
              <p:nvPr/>
            </p:nvSpPr>
            <p:spPr>
              <a:xfrm rot="785401">
                <a:off x="8335271" y="2905734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2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10660" t="1778" r="11145" b="24296"/>
          <a:stretch/>
        </p:blipFill>
        <p:spPr>
          <a:xfrm>
            <a:off x="4755577" y="971809"/>
            <a:ext cx="4258312" cy="44734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45" t="1629" r="10981" b="24000"/>
          <a:stretch/>
        </p:blipFill>
        <p:spPr>
          <a:xfrm>
            <a:off x="121920" y="965201"/>
            <a:ext cx="4643817" cy="45004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2447" t="78806" r="41426" b="1876"/>
          <a:stretch/>
        </p:blipFill>
        <p:spPr>
          <a:xfrm>
            <a:off x="588601" y="1063536"/>
            <a:ext cx="905683" cy="1205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9317" t="10060" r="5680" b="62585"/>
          <a:stretch/>
        </p:blipFill>
        <p:spPr>
          <a:xfrm>
            <a:off x="4634842" y="1177849"/>
            <a:ext cx="280964" cy="1707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51660" y="617943"/>
            <a:ext cx="148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Entrance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32279" y="657741"/>
            <a:ext cx="2516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15806" y="613243"/>
            <a:ext cx="94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Exit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89504" t="48713" r="5493" b="39205"/>
          <a:stretch/>
        </p:blipFill>
        <p:spPr>
          <a:xfrm>
            <a:off x="4634842" y="3201457"/>
            <a:ext cx="280964" cy="1143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6086743" y="653306"/>
            <a:ext cx="2216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542399"/>
            <a:ext cx="9143999" cy="88229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Zonal Wind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Meridional Wind (blue contours,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  <a:p>
            <a:pPr algn="ctr"/>
            <a:r>
              <a:rPr lang="en-US" sz="1400" baseline="30000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Omega (purple contours,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smtClean="0">
                <a:latin typeface="Arial"/>
                <a:cs typeface="Arial"/>
              </a:rPr>
              <a:t>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Theta (black contours, K)</a:t>
            </a:r>
          </a:p>
          <a:p>
            <a:pPr algn="ctr"/>
            <a:endParaRPr lang="en-US" sz="1400" baseline="30000" dirty="0"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Inset: 250-hPa Total Wind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250-hPa Geopotential Height (black contours, m)</a:t>
            </a:r>
            <a:endParaRPr lang="en-US" sz="1400" baseline="30000" dirty="0" smtClean="0"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42511" t="78851" r="41518" b="2070"/>
          <a:stretch/>
        </p:blipFill>
        <p:spPr>
          <a:xfrm>
            <a:off x="8061155" y="1067899"/>
            <a:ext cx="896922" cy="1190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5-Point Star 19"/>
          <p:cNvSpPr/>
          <p:nvPr/>
        </p:nvSpPr>
        <p:spPr>
          <a:xfrm>
            <a:off x="2557104" y="5204271"/>
            <a:ext cx="255909" cy="241671"/>
          </a:xfrm>
          <a:prstGeom prst="star5">
            <a:avLst/>
          </a:prstGeom>
          <a:solidFill>
            <a:srgbClr val="FFFF00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762213" y="51274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CYUL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216595" y="2340889"/>
            <a:ext cx="1091236" cy="379092"/>
          </a:xfrm>
          <a:prstGeom prst="rightArrow">
            <a:avLst/>
          </a:prstGeom>
          <a:solidFill>
            <a:srgbClr val="FF0000">
              <a:alpha val="5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0800000">
            <a:off x="3779833" y="3308335"/>
            <a:ext cx="456878" cy="379092"/>
          </a:xfrm>
          <a:prstGeom prst="rightArrow">
            <a:avLst/>
          </a:prstGeom>
          <a:solidFill>
            <a:srgbClr val="0000FF">
              <a:alpha val="5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0800000">
            <a:off x="6416172" y="2201641"/>
            <a:ext cx="1091236" cy="379092"/>
          </a:xfrm>
          <a:prstGeom prst="rightArrow">
            <a:avLst/>
          </a:prstGeom>
          <a:solidFill>
            <a:srgbClr val="0000FF">
              <a:alpha val="5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8189932" y="2809101"/>
            <a:ext cx="545618" cy="379092"/>
          </a:xfrm>
          <a:prstGeom prst="rightArrow">
            <a:avLst/>
          </a:prstGeom>
          <a:solidFill>
            <a:srgbClr val="FF0000">
              <a:alpha val="5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5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577" t="1710" r="11862" b="24501"/>
          <a:stretch/>
        </p:blipFill>
        <p:spPr>
          <a:xfrm>
            <a:off x="117230" y="970852"/>
            <a:ext cx="4646228" cy="44651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1660" y="617943"/>
            <a:ext cx="148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Entrance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2279" y="657741"/>
            <a:ext cx="2516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15806" y="613243"/>
            <a:ext cx="94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Exit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86743" y="653306"/>
            <a:ext cx="2216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2561" t="78731" r="41324" b="1813"/>
          <a:stretch/>
        </p:blipFill>
        <p:spPr>
          <a:xfrm>
            <a:off x="8066179" y="1054563"/>
            <a:ext cx="905009" cy="12141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2447" t="78806" r="41426" b="1876"/>
          <a:stretch/>
        </p:blipFill>
        <p:spPr>
          <a:xfrm>
            <a:off x="588601" y="1063536"/>
            <a:ext cx="905683" cy="1205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0505" t="2338" r="11612" b="24486"/>
          <a:stretch/>
        </p:blipFill>
        <p:spPr>
          <a:xfrm>
            <a:off x="4747176" y="1007895"/>
            <a:ext cx="4279303" cy="44281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42511" t="78851" r="41518" b="2070"/>
          <a:stretch/>
        </p:blipFill>
        <p:spPr>
          <a:xfrm>
            <a:off x="8061155" y="1067899"/>
            <a:ext cx="896922" cy="1190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5542399"/>
            <a:ext cx="9143999" cy="88229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Frontogenesis (shaded</a:t>
            </a:r>
            <a:r>
              <a:rPr lang="en-US" sz="1400" dirty="0">
                <a:latin typeface="Arial"/>
                <a:cs typeface="Arial"/>
              </a:rPr>
              <a:t>, K [100 km]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[3 h]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algn="ctr"/>
            <a:r>
              <a:rPr lang="en-US" sz="1400" baseline="30000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Omega (purple contours,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smtClean="0">
                <a:latin typeface="Arial"/>
                <a:cs typeface="Arial"/>
              </a:rPr>
              <a:t>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Theta (black contours, K)</a:t>
            </a:r>
          </a:p>
          <a:p>
            <a:pPr algn="ctr"/>
            <a:endParaRPr lang="en-US" sz="1400" baseline="30000" dirty="0"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Inset: 250-hPa Total Wind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250-hPa Geopotential Height (black contours, m)</a:t>
            </a:r>
            <a:endParaRPr lang="en-US" sz="1400" baseline="30000" dirty="0" smtClean="0"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620768" y="1257201"/>
            <a:ext cx="295038" cy="3087257"/>
            <a:chOff x="4620768" y="1257201"/>
            <a:chExt cx="295038" cy="308725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/>
            <a:srcRect l="88395" t="10362" r="6208" b="63157"/>
            <a:stretch/>
          </p:blipFill>
          <p:spPr>
            <a:xfrm>
              <a:off x="4620768" y="1257201"/>
              <a:ext cx="295037" cy="15944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/>
            <a:srcRect l="89504" t="48713" r="5493" b="39205"/>
            <a:stretch/>
          </p:blipFill>
          <p:spPr>
            <a:xfrm>
              <a:off x="4634842" y="3201457"/>
              <a:ext cx="280964" cy="11430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4679981" y="2692541"/>
              <a:ext cx="1371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679346" y="2476641"/>
              <a:ext cx="1371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680869" y="1994041"/>
              <a:ext cx="1371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680869" y="1416191"/>
              <a:ext cx="1371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5-Point Star 25"/>
          <p:cNvSpPr/>
          <p:nvPr/>
        </p:nvSpPr>
        <p:spPr>
          <a:xfrm>
            <a:off x="2557104" y="5204271"/>
            <a:ext cx="255909" cy="241671"/>
          </a:xfrm>
          <a:prstGeom prst="star5">
            <a:avLst/>
          </a:prstGeom>
          <a:solidFill>
            <a:srgbClr val="FFFF00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762213" y="51274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890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1220" t="2137" r="7868" b="24786"/>
          <a:stretch/>
        </p:blipFill>
        <p:spPr>
          <a:xfrm>
            <a:off x="4768862" y="994158"/>
            <a:ext cx="4258301" cy="44221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338" t="1734" r="7919" b="24547"/>
          <a:stretch/>
        </p:blipFill>
        <p:spPr>
          <a:xfrm>
            <a:off x="94455" y="971579"/>
            <a:ext cx="4670393" cy="44609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660" y="617943"/>
            <a:ext cx="148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Entrance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2279" y="657741"/>
            <a:ext cx="2516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15806" y="613243"/>
            <a:ext cx="94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Exit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86743" y="653306"/>
            <a:ext cx="2216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2561" t="78731" r="41324" b="1813"/>
          <a:stretch/>
        </p:blipFill>
        <p:spPr>
          <a:xfrm>
            <a:off x="8066179" y="1054563"/>
            <a:ext cx="905009" cy="12141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2447" t="78806" r="41426" b="1876"/>
          <a:stretch/>
        </p:blipFill>
        <p:spPr>
          <a:xfrm>
            <a:off x="588601" y="1063536"/>
            <a:ext cx="905683" cy="1205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2511" t="78851" r="41518" b="2070"/>
          <a:stretch/>
        </p:blipFill>
        <p:spPr>
          <a:xfrm>
            <a:off x="8061155" y="1067899"/>
            <a:ext cx="896922" cy="11906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92915" t="10153" r="3355" b="63371"/>
          <a:stretch/>
        </p:blipFill>
        <p:spPr>
          <a:xfrm>
            <a:off x="4650914" y="1320451"/>
            <a:ext cx="220843" cy="18024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5542399"/>
            <a:ext cx="9143999" cy="88229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Potential Vorticity (shaded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PVU)</a:t>
            </a:r>
            <a:endParaRPr lang="en-US" sz="1400" dirty="0"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 Total Wind (blue contours,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Theta (black contours, K)</a:t>
            </a:r>
          </a:p>
          <a:p>
            <a:pPr algn="ctr"/>
            <a:endParaRPr lang="en-US" sz="1400" baseline="30000" dirty="0"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Inset: 250-hPa Total Wind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250-hPa Geopotential Height (black contours, m)</a:t>
            </a:r>
            <a:endParaRPr lang="en-US" sz="1400" baseline="30000" dirty="0" smtClean="0">
              <a:latin typeface="Arial"/>
              <a:cs typeface="Arial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2557104" y="5204271"/>
            <a:ext cx="255909" cy="241671"/>
          </a:xfrm>
          <a:prstGeom prst="star5">
            <a:avLst/>
          </a:prstGeom>
          <a:solidFill>
            <a:srgbClr val="FFFF00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762213" y="51274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151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824" t="2075" r="10981" b="24591"/>
          <a:stretch/>
        </p:blipFill>
        <p:spPr>
          <a:xfrm>
            <a:off x="4753608" y="989078"/>
            <a:ext cx="4258312" cy="4437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83" t="1578" r="10886" b="24477"/>
          <a:stretch/>
        </p:blipFill>
        <p:spPr>
          <a:xfrm>
            <a:off x="31615" y="962207"/>
            <a:ext cx="4728629" cy="44746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660" y="617943"/>
            <a:ext cx="148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Entrance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2279" y="657741"/>
            <a:ext cx="2516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15806" y="613243"/>
            <a:ext cx="94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Exit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86743" y="653306"/>
            <a:ext cx="2216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2561" t="78731" r="41324" b="1813"/>
          <a:stretch/>
        </p:blipFill>
        <p:spPr>
          <a:xfrm>
            <a:off x="8066179" y="1054563"/>
            <a:ext cx="905009" cy="12141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2447" t="78806" r="41426" b="1876"/>
          <a:stretch/>
        </p:blipFill>
        <p:spPr>
          <a:xfrm>
            <a:off x="588601" y="1063536"/>
            <a:ext cx="905683" cy="1205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2511" t="78851" r="41518" b="2070"/>
          <a:stretch/>
        </p:blipFill>
        <p:spPr>
          <a:xfrm>
            <a:off x="8061155" y="1067899"/>
            <a:ext cx="896922" cy="1190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5542399"/>
            <a:ext cx="9143999" cy="88229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Relative Humidity (shaded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%)</a:t>
            </a:r>
            <a:endParaRPr lang="en-US" sz="1400" dirty="0"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Omega (purple contours, </a:t>
            </a:r>
            <a:r>
              <a:rPr lang="en-US" sz="1400" dirty="0" smtClean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Pa </a:t>
            </a:r>
            <a:r>
              <a:rPr lang="en-US" sz="1400" dirty="0" smtClean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Theta-e </a:t>
            </a:r>
            <a:r>
              <a:rPr lang="en-US" sz="1400" dirty="0">
                <a:latin typeface="Arial"/>
                <a:cs typeface="Arial"/>
              </a:rPr>
              <a:t>(black contours, K)</a:t>
            </a:r>
          </a:p>
          <a:p>
            <a:pPr algn="ctr"/>
            <a:endParaRPr lang="en-US" sz="1400" baseline="30000" dirty="0"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Inset: 250-hPa Total Wind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250-hPa Geopotential Height (black contours, m)</a:t>
            </a:r>
            <a:endParaRPr lang="en-US" sz="1400" baseline="30000" dirty="0" smtClean="0">
              <a:latin typeface="Arial"/>
              <a:cs typeface="Arial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2557104" y="5204271"/>
            <a:ext cx="255909" cy="241671"/>
          </a:xfrm>
          <a:prstGeom prst="star5">
            <a:avLst/>
          </a:prstGeom>
          <a:solidFill>
            <a:srgbClr val="FFFF00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762213" y="51274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CYUL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89727" t="10767" r="7084" b="63141"/>
          <a:stretch/>
        </p:blipFill>
        <p:spPr>
          <a:xfrm>
            <a:off x="4666752" y="1304479"/>
            <a:ext cx="173712" cy="157879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89504" t="48713" r="5493" b="39205"/>
          <a:stretch/>
        </p:blipFill>
        <p:spPr>
          <a:xfrm>
            <a:off x="4634842" y="3201457"/>
            <a:ext cx="280964" cy="11430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118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9829"/>
          <a:stretch/>
        </p:blipFill>
        <p:spPr>
          <a:xfrm>
            <a:off x="361453" y="754089"/>
            <a:ext cx="8245231" cy="48772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78750" y="3824484"/>
            <a:ext cx="784679" cy="14290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127712" y="2584045"/>
            <a:ext cx="2507753" cy="516242"/>
          </a:xfrm>
          <a:custGeom>
            <a:avLst/>
            <a:gdLst>
              <a:gd name="connsiteX0" fmla="*/ 128461 w 2507753"/>
              <a:gd name="connsiteY0" fmla="*/ 488220 h 516242"/>
              <a:gd name="connsiteX1" fmla="*/ 55729 w 2507753"/>
              <a:gd name="connsiteY1" fmla="*/ 510600 h 516242"/>
              <a:gd name="connsiteX2" fmla="*/ 16565 w 2507753"/>
              <a:gd name="connsiteY2" fmla="*/ 370726 h 516242"/>
              <a:gd name="connsiteX3" fmla="*/ 341064 w 2507753"/>
              <a:gd name="connsiteY3" fmla="*/ 225258 h 516242"/>
              <a:gd name="connsiteX4" fmla="*/ 978871 w 2507753"/>
              <a:gd name="connsiteY4" fmla="*/ 135739 h 516242"/>
              <a:gd name="connsiteX5" fmla="*/ 1247421 w 2507753"/>
              <a:gd name="connsiteY5" fmla="*/ 1460 h 516242"/>
              <a:gd name="connsiteX6" fmla="*/ 1493592 w 2507753"/>
              <a:gd name="connsiteY6" fmla="*/ 63004 h 516242"/>
              <a:gd name="connsiteX7" fmla="*/ 2159373 w 2507753"/>
              <a:gd name="connsiteY7" fmla="*/ 40625 h 516242"/>
              <a:gd name="connsiteX8" fmla="*/ 2495061 w 2507753"/>
              <a:gd name="connsiteY8" fmla="*/ 68599 h 516242"/>
              <a:gd name="connsiteX9" fmla="*/ 2366381 w 2507753"/>
              <a:gd name="connsiteY9" fmla="*/ 270017 h 516242"/>
              <a:gd name="connsiteX10" fmla="*/ 1717384 w 2507753"/>
              <a:gd name="connsiteY10" fmla="*/ 437865 h 516242"/>
              <a:gd name="connsiteX11" fmla="*/ 1432049 w 2507753"/>
              <a:gd name="connsiteY11" fmla="*/ 393106 h 516242"/>
              <a:gd name="connsiteX12" fmla="*/ 1292179 w 2507753"/>
              <a:gd name="connsiteY12" fmla="*/ 320372 h 516242"/>
              <a:gd name="connsiteX13" fmla="*/ 1180283 w 2507753"/>
              <a:gd name="connsiteY13" fmla="*/ 398701 h 516242"/>
              <a:gd name="connsiteX14" fmla="*/ 1129930 w 2507753"/>
              <a:gd name="connsiteY14" fmla="*/ 426675 h 516242"/>
              <a:gd name="connsiteX15" fmla="*/ 1034819 w 2507753"/>
              <a:gd name="connsiteY15" fmla="*/ 348346 h 516242"/>
              <a:gd name="connsiteX16" fmla="*/ 928517 w 2507753"/>
              <a:gd name="connsiteY16" fmla="*/ 325967 h 516242"/>
              <a:gd name="connsiteX17" fmla="*/ 766268 w 2507753"/>
              <a:gd name="connsiteY17" fmla="*/ 432270 h 516242"/>
              <a:gd name="connsiteX18" fmla="*/ 676751 w 2507753"/>
              <a:gd name="connsiteY18" fmla="*/ 449055 h 516242"/>
              <a:gd name="connsiteX19" fmla="*/ 536881 w 2507753"/>
              <a:gd name="connsiteY19" fmla="*/ 381916 h 516242"/>
              <a:gd name="connsiteX20" fmla="*/ 190004 w 2507753"/>
              <a:gd name="connsiteY20" fmla="*/ 482625 h 516242"/>
              <a:gd name="connsiteX21" fmla="*/ 128461 w 2507753"/>
              <a:gd name="connsiteY21" fmla="*/ 488220 h 51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507753" h="516242">
                <a:moveTo>
                  <a:pt x="128461" y="488220"/>
                </a:moveTo>
                <a:cubicBezTo>
                  <a:pt x="106082" y="492883"/>
                  <a:pt x="74378" y="530182"/>
                  <a:pt x="55729" y="510600"/>
                </a:cubicBezTo>
                <a:cubicBezTo>
                  <a:pt x="37080" y="491018"/>
                  <a:pt x="-30991" y="418283"/>
                  <a:pt x="16565" y="370726"/>
                </a:cubicBezTo>
                <a:cubicBezTo>
                  <a:pt x="64121" y="323169"/>
                  <a:pt x="180680" y="264422"/>
                  <a:pt x="341064" y="225258"/>
                </a:cubicBezTo>
                <a:cubicBezTo>
                  <a:pt x="501448" y="186093"/>
                  <a:pt x="827812" y="173039"/>
                  <a:pt x="978871" y="135739"/>
                </a:cubicBezTo>
                <a:cubicBezTo>
                  <a:pt x="1129931" y="98439"/>
                  <a:pt x="1161634" y="13582"/>
                  <a:pt x="1247421" y="1460"/>
                </a:cubicBezTo>
                <a:cubicBezTo>
                  <a:pt x="1333208" y="-10662"/>
                  <a:pt x="1341600" y="56477"/>
                  <a:pt x="1493592" y="63004"/>
                </a:cubicBezTo>
                <a:cubicBezTo>
                  <a:pt x="1645584" y="69531"/>
                  <a:pt x="1992462" y="39693"/>
                  <a:pt x="2159373" y="40625"/>
                </a:cubicBezTo>
                <a:cubicBezTo>
                  <a:pt x="2326284" y="41557"/>
                  <a:pt x="2460560" y="30367"/>
                  <a:pt x="2495061" y="68599"/>
                </a:cubicBezTo>
                <a:cubicBezTo>
                  <a:pt x="2529562" y="106831"/>
                  <a:pt x="2495994" y="208473"/>
                  <a:pt x="2366381" y="270017"/>
                </a:cubicBezTo>
                <a:cubicBezTo>
                  <a:pt x="2236768" y="331561"/>
                  <a:pt x="1873106" y="417350"/>
                  <a:pt x="1717384" y="437865"/>
                </a:cubicBezTo>
                <a:cubicBezTo>
                  <a:pt x="1561662" y="458380"/>
                  <a:pt x="1502916" y="412688"/>
                  <a:pt x="1432049" y="393106"/>
                </a:cubicBezTo>
                <a:cubicBezTo>
                  <a:pt x="1361182" y="373524"/>
                  <a:pt x="1334140" y="319439"/>
                  <a:pt x="1292179" y="320372"/>
                </a:cubicBezTo>
                <a:cubicBezTo>
                  <a:pt x="1250218" y="321304"/>
                  <a:pt x="1207324" y="380984"/>
                  <a:pt x="1180283" y="398701"/>
                </a:cubicBezTo>
                <a:cubicBezTo>
                  <a:pt x="1153242" y="416418"/>
                  <a:pt x="1154174" y="435067"/>
                  <a:pt x="1129930" y="426675"/>
                </a:cubicBezTo>
                <a:cubicBezTo>
                  <a:pt x="1105686" y="418282"/>
                  <a:pt x="1068388" y="365131"/>
                  <a:pt x="1034819" y="348346"/>
                </a:cubicBezTo>
                <a:cubicBezTo>
                  <a:pt x="1001250" y="331561"/>
                  <a:pt x="973275" y="311980"/>
                  <a:pt x="928517" y="325967"/>
                </a:cubicBezTo>
                <a:cubicBezTo>
                  <a:pt x="883759" y="339954"/>
                  <a:pt x="808229" y="411755"/>
                  <a:pt x="766268" y="432270"/>
                </a:cubicBezTo>
                <a:cubicBezTo>
                  <a:pt x="724307" y="452785"/>
                  <a:pt x="714982" y="457447"/>
                  <a:pt x="676751" y="449055"/>
                </a:cubicBezTo>
                <a:cubicBezTo>
                  <a:pt x="638520" y="440663"/>
                  <a:pt x="618006" y="376321"/>
                  <a:pt x="536881" y="381916"/>
                </a:cubicBezTo>
                <a:cubicBezTo>
                  <a:pt x="455757" y="387511"/>
                  <a:pt x="263669" y="462110"/>
                  <a:pt x="190004" y="482625"/>
                </a:cubicBezTo>
                <a:cubicBezTo>
                  <a:pt x="116339" y="503140"/>
                  <a:pt x="150840" y="483557"/>
                  <a:pt x="128461" y="488220"/>
                </a:cubicBezTo>
                <a:close/>
              </a:path>
            </a:pathLst>
          </a:custGeom>
          <a:solidFill>
            <a:srgbClr val="660066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Screen Shot 2014-03-02 at 8.35.5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0555" b="16328"/>
          <a:stretch/>
        </p:blipFill>
        <p:spPr>
          <a:xfrm rot="19809861">
            <a:off x="1125358" y="3448502"/>
            <a:ext cx="317500" cy="210401"/>
          </a:xfrm>
          <a:prstGeom prst="rect">
            <a:avLst/>
          </a:prstGeom>
        </p:spPr>
      </p:pic>
      <p:pic>
        <p:nvPicPr>
          <p:cNvPr id="35" name="Picture 34" descr="Screen Shot 2014-03-02 at 8.35.5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0555" b="16328"/>
          <a:stretch/>
        </p:blipFill>
        <p:spPr>
          <a:xfrm>
            <a:off x="2819706" y="1062397"/>
            <a:ext cx="317500" cy="21040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944636" y="2785722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387415" y="3359589"/>
            <a:ext cx="1636273" cy="951919"/>
            <a:chOff x="1326928" y="4323013"/>
            <a:chExt cx="1636273" cy="951919"/>
          </a:xfrm>
          <a:effectLst>
            <a:glow rad="25400">
              <a:schemeClr val="tx1"/>
            </a:glow>
          </a:effectLst>
        </p:grpSpPr>
        <p:sp>
          <p:nvSpPr>
            <p:cNvPr id="44" name="Freeform 43"/>
            <p:cNvSpPr/>
            <p:nvPr/>
          </p:nvSpPr>
          <p:spPr>
            <a:xfrm>
              <a:off x="1326928" y="4323013"/>
              <a:ext cx="1636273" cy="936246"/>
            </a:xfrm>
            <a:custGeom>
              <a:avLst/>
              <a:gdLst>
                <a:gd name="connsiteX0" fmla="*/ 1636273 w 1636273"/>
                <a:gd name="connsiteY0" fmla="*/ 0 h 936246"/>
                <a:gd name="connsiteX1" fmla="*/ 1180396 w 1636273"/>
                <a:gd name="connsiteY1" fmla="*/ 415205 h 936246"/>
                <a:gd name="connsiteX2" fmla="*/ 0 w 1636273"/>
                <a:gd name="connsiteY2" fmla="*/ 936246 h 93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6273" h="936246">
                  <a:moveTo>
                    <a:pt x="1636273" y="0"/>
                  </a:moveTo>
                  <a:cubicBezTo>
                    <a:pt x="1544690" y="129582"/>
                    <a:pt x="1453108" y="259164"/>
                    <a:pt x="1180396" y="415205"/>
                  </a:cubicBezTo>
                  <a:cubicBezTo>
                    <a:pt x="907684" y="571246"/>
                    <a:pt x="0" y="936246"/>
                    <a:pt x="0" y="936246"/>
                  </a:cubicBezTo>
                </a:path>
              </a:pathLst>
            </a:custGeom>
            <a:ln w="254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Isosceles Triangle 44"/>
            <p:cNvSpPr/>
            <p:nvPr/>
          </p:nvSpPr>
          <p:spPr>
            <a:xfrm rot="8050204">
              <a:off x="2781515" y="4473839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/>
            <p:cNvSpPr/>
            <p:nvPr/>
          </p:nvSpPr>
          <p:spPr>
            <a:xfrm rot="8817414">
              <a:off x="2557593" y="4667426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/>
            <p:cNvSpPr/>
            <p:nvPr/>
          </p:nvSpPr>
          <p:spPr>
            <a:xfrm rot="9138876">
              <a:off x="2291952" y="4819826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Isosceles Triangle 48"/>
            <p:cNvSpPr/>
            <p:nvPr/>
          </p:nvSpPr>
          <p:spPr>
            <a:xfrm rot="9138876">
              <a:off x="2031602" y="4931184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Isosceles Triangle 49"/>
            <p:cNvSpPr/>
            <p:nvPr/>
          </p:nvSpPr>
          <p:spPr>
            <a:xfrm rot="9348998">
              <a:off x="1803005" y="503938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/>
            <p:cNvSpPr/>
            <p:nvPr/>
          </p:nvSpPr>
          <p:spPr>
            <a:xfrm rot="9348998">
              <a:off x="1542656" y="514780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Box 56"/>
          <p:cNvSpPr txBox="1"/>
          <p:nvPr/>
        </p:nvSpPr>
        <p:spPr>
          <a:xfrm rot="21426360">
            <a:off x="4248301" y="2500270"/>
            <a:ext cx="598541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r="2700000" algn="tl" rotWithShape="0">
                    <a:srgbClr val="000000"/>
                  </a:outerShdw>
                </a:effectLst>
              </a:rPr>
              <a:t>F</a:t>
            </a:r>
            <a:r>
              <a:rPr lang="en-US" b="1" baseline="-250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r="2700000" algn="tl" rotWithShape="0">
                    <a:srgbClr val="000000"/>
                  </a:outerShdw>
                </a:effectLst>
                <a:latin typeface="Arial Black"/>
                <a:cs typeface="Arial Black"/>
              </a:rPr>
              <a:t>gen</a:t>
            </a:r>
            <a:endParaRPr lang="en-US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bg1"/>
              </a:solidFill>
              <a:effectLst>
                <a:outerShdw blurRad="50800" dir="2700000" algn="tl" rotWithShape="0">
                  <a:srgbClr val="000000"/>
                </a:outerShdw>
              </a:effectLst>
              <a:latin typeface="Arial Black"/>
              <a:cs typeface="Arial Black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3682716" y="3117314"/>
            <a:ext cx="388837" cy="531045"/>
          </a:xfrm>
          <a:prstGeom prst="straightConnector1">
            <a:avLst/>
          </a:prstGeom>
          <a:ln w="50800">
            <a:solidFill>
              <a:srgbClr val="FF6600"/>
            </a:solidFill>
            <a:tailEnd type="triangle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010178" y="3130393"/>
            <a:ext cx="114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sz="1600" b="1" baseline="-25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850-700</a:t>
            </a:r>
          </a:p>
          <a:p>
            <a:r>
              <a:rPr lang="en-US" sz="12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&gt;20 m s</a:t>
            </a:r>
            <a:r>
              <a:rPr lang="en-US" sz="1200" b="1" baseline="30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-1</a:t>
            </a:r>
            <a:endParaRPr lang="en-US" sz="1200" b="1" baseline="30000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948502" y="4276536"/>
            <a:ext cx="1330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008000"/>
                </a:solidFill>
                <a:latin typeface="Arial Black"/>
                <a:cs typeface="Arial Black"/>
              </a:rPr>
              <a:t>PW &gt; 25mm</a:t>
            </a:r>
            <a:endParaRPr lang="en-US" sz="14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Summary Schematic on 1200 UTC 22 Dec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" y="5709514"/>
            <a:ext cx="9143999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(solid black contours, every 12 dam) 250-hPa Wind Speed (color shading,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2 meter 0°C Isotherm (red dotted line), 850</a:t>
            </a:r>
            <a:r>
              <a:rPr lang="en-US" sz="14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–</a:t>
            </a:r>
            <a:r>
              <a:rPr lang="en-US" sz="1400" dirty="0" smtClean="0">
                <a:latin typeface="Arial"/>
                <a:cs typeface="Arial"/>
              </a:rPr>
              <a:t>700 hPa layer </a:t>
            </a:r>
            <a:r>
              <a:rPr lang="en-US" sz="1400" dirty="0">
                <a:latin typeface="Arial"/>
                <a:cs typeface="Arial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ean </a:t>
            </a:r>
            <a:r>
              <a:rPr lang="en-US" sz="1400" dirty="0">
                <a:latin typeface="Arial"/>
                <a:cs typeface="Arial"/>
              </a:rPr>
              <a:t>0°C </a:t>
            </a:r>
            <a:r>
              <a:rPr lang="en-US" sz="1400" dirty="0" smtClean="0">
                <a:latin typeface="Arial"/>
                <a:cs typeface="Arial"/>
              </a:rPr>
              <a:t>Isotherm (orange dotted line)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 precipitable water (values &gt; 25 mm shaded in green), concentrated 925-hPa frontogenesis (purple shading)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 850</a:t>
            </a:r>
            <a:r>
              <a:rPr lang="en-US" sz="1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–</a:t>
            </a:r>
            <a:r>
              <a:rPr lang="en-US" sz="1400" dirty="0" smtClean="0">
                <a:latin typeface="Arial"/>
                <a:cs typeface="Arial"/>
              </a:rPr>
              <a:t>700 hPa wind vector (speed &gt; 20 m s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 smtClean="0">
                <a:latin typeface="Arial"/>
                <a:cs typeface="Arial"/>
              </a:rPr>
              <a:t>), elevation (hatched, &gt; 300 m)</a:t>
            </a:r>
            <a:endParaRPr lang="en-US" sz="1400" baseline="30000" dirty="0" smtClean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37577" y="3275083"/>
            <a:ext cx="399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0</a:t>
            </a:r>
            <a:r>
              <a:rPr lang="en-US" sz="1200" b="1" baseline="30000" dirty="0" smtClean="0">
                <a:solidFill>
                  <a:srgbClr val="FF0000"/>
                </a:solidFill>
              </a:rPr>
              <a:t>o</a:t>
            </a:r>
            <a:r>
              <a:rPr lang="en-US" sz="1200" b="1" dirty="0" smtClean="0">
                <a:solidFill>
                  <a:srgbClr val="FF0000"/>
                </a:solidFill>
              </a:rPr>
              <a:t>C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20051" y="3808219"/>
            <a:ext cx="399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E06407"/>
                </a:solidFill>
              </a:rPr>
              <a:t>0</a:t>
            </a:r>
            <a:r>
              <a:rPr lang="en-US" sz="1200" b="1" baseline="30000" dirty="0" smtClean="0">
                <a:solidFill>
                  <a:srgbClr val="E06407"/>
                </a:solidFill>
              </a:rPr>
              <a:t>o</a:t>
            </a:r>
            <a:r>
              <a:rPr lang="en-US" sz="1200" b="1" dirty="0" smtClean="0">
                <a:solidFill>
                  <a:srgbClr val="E06407"/>
                </a:solidFill>
              </a:rPr>
              <a:t>C</a:t>
            </a:r>
            <a:endParaRPr lang="en-US" sz="1200" b="1" dirty="0">
              <a:solidFill>
                <a:srgbClr val="E06407"/>
              </a:solidFill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4"/>
          <a:srcRect l="93454" t="27405" r="-7" b="44414"/>
          <a:stretch/>
        </p:blipFill>
        <p:spPr>
          <a:xfrm>
            <a:off x="7827065" y="3869259"/>
            <a:ext cx="598969" cy="1374515"/>
          </a:xfrm>
          <a:prstGeom prst="rect">
            <a:avLst/>
          </a:prstGeom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3233205" y="2854101"/>
            <a:ext cx="1753505" cy="314089"/>
            <a:chOff x="3233205" y="2854101"/>
            <a:chExt cx="1753505" cy="314089"/>
          </a:xfrm>
          <a:effectLst>
            <a:glow rad="25400">
              <a:schemeClr val="tx1">
                <a:alpha val="75000"/>
              </a:schemeClr>
            </a:glow>
          </a:effectLst>
        </p:grpSpPr>
        <p:sp>
          <p:nvSpPr>
            <p:cNvPr id="2" name="Freeform 1"/>
            <p:cNvSpPr/>
            <p:nvPr/>
          </p:nvSpPr>
          <p:spPr>
            <a:xfrm>
              <a:off x="3233205" y="2930144"/>
              <a:ext cx="1753505" cy="198118"/>
            </a:xfrm>
            <a:custGeom>
              <a:avLst/>
              <a:gdLst>
                <a:gd name="connsiteX0" fmla="*/ 0 w 1753505"/>
                <a:gd name="connsiteY0" fmla="*/ 198118 h 198118"/>
                <a:gd name="connsiteX1" fmla="*/ 372838 w 1753505"/>
                <a:gd name="connsiteY1" fmla="*/ 69958 h 198118"/>
                <a:gd name="connsiteX2" fmla="*/ 594211 w 1753505"/>
                <a:gd name="connsiteY2" fmla="*/ 134038 h 198118"/>
                <a:gd name="connsiteX3" fmla="*/ 850537 w 1753505"/>
                <a:gd name="connsiteY3" fmla="*/ 53 h 198118"/>
                <a:gd name="connsiteX4" fmla="*/ 1025305 w 1753505"/>
                <a:gd name="connsiteY4" fmla="*/ 116561 h 198118"/>
                <a:gd name="connsiteX5" fmla="*/ 1147643 w 1753505"/>
                <a:gd name="connsiteY5" fmla="*/ 17529 h 198118"/>
                <a:gd name="connsiteX6" fmla="*/ 1310759 w 1753505"/>
                <a:gd name="connsiteY6" fmla="*/ 81609 h 198118"/>
                <a:gd name="connsiteX7" fmla="*/ 1543783 w 1753505"/>
                <a:gd name="connsiteY7" fmla="*/ 134038 h 198118"/>
                <a:gd name="connsiteX8" fmla="*/ 1753505 w 1753505"/>
                <a:gd name="connsiteY8" fmla="*/ 87434 h 19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3505" h="198118">
                  <a:moveTo>
                    <a:pt x="0" y="198118"/>
                  </a:moveTo>
                  <a:cubicBezTo>
                    <a:pt x="136901" y="139378"/>
                    <a:pt x="273803" y="80638"/>
                    <a:pt x="372838" y="69958"/>
                  </a:cubicBezTo>
                  <a:cubicBezTo>
                    <a:pt x="471873" y="59278"/>
                    <a:pt x="514595" y="145689"/>
                    <a:pt x="594211" y="134038"/>
                  </a:cubicBezTo>
                  <a:cubicBezTo>
                    <a:pt x="673827" y="122387"/>
                    <a:pt x="778688" y="2966"/>
                    <a:pt x="850537" y="53"/>
                  </a:cubicBezTo>
                  <a:cubicBezTo>
                    <a:pt x="922386" y="-2860"/>
                    <a:pt x="975787" y="113648"/>
                    <a:pt x="1025305" y="116561"/>
                  </a:cubicBezTo>
                  <a:cubicBezTo>
                    <a:pt x="1074823" y="119474"/>
                    <a:pt x="1100067" y="23354"/>
                    <a:pt x="1147643" y="17529"/>
                  </a:cubicBezTo>
                  <a:cubicBezTo>
                    <a:pt x="1195219" y="11704"/>
                    <a:pt x="1244736" y="62191"/>
                    <a:pt x="1310759" y="81609"/>
                  </a:cubicBezTo>
                  <a:cubicBezTo>
                    <a:pt x="1376782" y="101027"/>
                    <a:pt x="1469992" y="133067"/>
                    <a:pt x="1543783" y="134038"/>
                  </a:cubicBezTo>
                  <a:cubicBezTo>
                    <a:pt x="1617574" y="135009"/>
                    <a:pt x="1685539" y="111221"/>
                    <a:pt x="1753505" y="87434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hord 36"/>
            <p:cNvSpPr/>
            <p:nvPr/>
          </p:nvSpPr>
          <p:spPr>
            <a:xfrm rot="7483491">
              <a:off x="3323127" y="2956504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hord 37"/>
            <p:cNvSpPr/>
            <p:nvPr/>
          </p:nvSpPr>
          <p:spPr>
            <a:xfrm rot="9592453">
              <a:off x="3604039" y="2934377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hord 38"/>
            <p:cNvSpPr/>
            <p:nvPr/>
          </p:nvSpPr>
          <p:spPr>
            <a:xfrm rot="7393203">
              <a:off x="3935677" y="2861792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hord 39"/>
            <p:cNvSpPr/>
            <p:nvPr/>
          </p:nvSpPr>
          <p:spPr>
            <a:xfrm rot="8388442">
              <a:off x="4667339" y="2964658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hord 40"/>
            <p:cNvSpPr/>
            <p:nvPr/>
          </p:nvSpPr>
          <p:spPr>
            <a:xfrm rot="9570936">
              <a:off x="4374373" y="2894641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65211" y="1447118"/>
            <a:ext cx="424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FF00"/>
                </a:solidFill>
                <a:latin typeface="Arial Black"/>
                <a:cs typeface="Arial Black"/>
              </a:rPr>
              <a:t>J</a:t>
            </a:r>
            <a:endParaRPr lang="en-US" sz="28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10798" y="1133548"/>
            <a:ext cx="47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0000FF"/>
                </a:solidFill>
              </a:rPr>
              <a:t>H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 rot="476653">
            <a:off x="4399151" y="1173812"/>
            <a:ext cx="1149212" cy="1340245"/>
          </a:xfrm>
          <a:custGeom>
            <a:avLst/>
            <a:gdLst>
              <a:gd name="connsiteX0" fmla="*/ 447040 w 835207"/>
              <a:gd name="connsiteY0" fmla="*/ 0 h 1442720"/>
              <a:gd name="connsiteX1" fmla="*/ 792480 w 835207"/>
              <a:gd name="connsiteY1" fmla="*/ 314960 h 1442720"/>
              <a:gd name="connsiteX2" fmla="*/ 741680 w 835207"/>
              <a:gd name="connsiteY2" fmla="*/ 883920 h 1442720"/>
              <a:gd name="connsiteX3" fmla="*/ 0 w 835207"/>
              <a:gd name="connsiteY3" fmla="*/ 1442720 h 14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207" h="1442720">
                <a:moveTo>
                  <a:pt x="447040" y="0"/>
                </a:moveTo>
                <a:cubicBezTo>
                  <a:pt x="595206" y="83820"/>
                  <a:pt x="743373" y="167640"/>
                  <a:pt x="792480" y="314960"/>
                </a:cubicBezTo>
                <a:cubicBezTo>
                  <a:pt x="841587" y="462280"/>
                  <a:pt x="873760" y="695960"/>
                  <a:pt x="741680" y="883920"/>
                </a:cubicBezTo>
                <a:cubicBezTo>
                  <a:pt x="609600" y="1071880"/>
                  <a:pt x="0" y="1442720"/>
                  <a:pt x="0" y="1442720"/>
                </a:cubicBezTo>
              </a:path>
            </a:pathLst>
          </a:custGeom>
          <a:ln w="50800">
            <a:solidFill>
              <a:srgbClr val="0000FF"/>
            </a:solidFill>
            <a:tailEnd type="triangle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433930" y="798144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0000FF"/>
                </a:solidFill>
              </a:rPr>
              <a:t>CAA</a:t>
            </a:r>
            <a:endParaRPr lang="en-US" sz="24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62712" y="3585314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E06407"/>
                </a:solidFill>
              </a:rPr>
              <a:t>WAA</a:t>
            </a:r>
            <a:endParaRPr lang="en-US" sz="24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E064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26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6731"/>
            <a:ext cx="9144000" cy="584776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Conclusions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5079" y="1057907"/>
            <a:ext cx="884841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High</a:t>
            </a:r>
            <a:r>
              <a:rPr lang="en-US" sz="2000" dirty="0">
                <a:latin typeface="Arial"/>
                <a:cs typeface="Arial"/>
              </a:rPr>
              <a:t>-latitude blocking and a progressive midlatitude flow teamed to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create </a:t>
            </a:r>
            <a:r>
              <a:rPr lang="en-US" sz="2000" dirty="0">
                <a:latin typeface="Arial"/>
                <a:cs typeface="Arial"/>
              </a:rPr>
              <a:t>a very strong jet where a deepening high-latitude trough phased with an amplifying midlatitude ridge</a:t>
            </a:r>
          </a:p>
          <a:p>
            <a:endParaRPr lang="en-US" sz="20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Anticyclonic </a:t>
            </a:r>
            <a:r>
              <a:rPr lang="en-US" sz="2000" dirty="0">
                <a:latin typeface="Arial"/>
                <a:cs typeface="Arial"/>
              </a:rPr>
              <a:t>wave breaking associated with a very moist tropical </a:t>
            </a:r>
            <a:r>
              <a:rPr lang="en-US" sz="2000" dirty="0" smtClean="0">
                <a:latin typeface="Arial"/>
                <a:cs typeface="Arial"/>
              </a:rPr>
              <a:t>air mass </a:t>
            </a:r>
            <a:r>
              <a:rPr lang="en-US" sz="2000" dirty="0">
                <a:latin typeface="Arial"/>
                <a:cs typeface="Arial"/>
              </a:rPr>
              <a:t>for December contributed to the formation of an intense baroclinic zone/jet over eastern North America</a:t>
            </a:r>
          </a:p>
          <a:p>
            <a:endParaRPr lang="en-US" sz="20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Deep </a:t>
            </a:r>
            <a:r>
              <a:rPr lang="en-US" sz="2000" dirty="0">
                <a:latin typeface="Arial"/>
                <a:cs typeface="Arial"/>
              </a:rPr>
              <a:t>tropospheric confluence and frontogenesis intensified the </a:t>
            </a:r>
            <a:r>
              <a:rPr lang="en-US" sz="2000" dirty="0" smtClean="0">
                <a:latin typeface="Arial"/>
                <a:cs typeface="Arial"/>
              </a:rPr>
              <a:t>meridional </a:t>
            </a:r>
            <a:r>
              <a:rPr lang="en-US" sz="2000" dirty="0">
                <a:latin typeface="Arial"/>
                <a:cs typeface="Arial"/>
              </a:rPr>
              <a:t>temperature gradient and forced an exceptionally strong </a:t>
            </a:r>
            <a:r>
              <a:rPr lang="en-US" sz="2000" dirty="0" err="1" smtClean="0">
                <a:latin typeface="Arial"/>
                <a:cs typeface="Arial"/>
              </a:rPr>
              <a:t>uber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jet</a:t>
            </a:r>
            <a:endParaRPr lang="en-US" sz="20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Cold</a:t>
            </a:r>
            <a:r>
              <a:rPr lang="en-US" sz="2000" dirty="0">
                <a:latin typeface="Arial"/>
                <a:cs typeface="Arial"/>
              </a:rPr>
              <a:t>-air advection and </a:t>
            </a:r>
            <a:r>
              <a:rPr lang="en-US" sz="2000" dirty="0" err="1">
                <a:latin typeface="Arial"/>
                <a:cs typeface="Arial"/>
              </a:rPr>
              <a:t>anticyclogenesis</a:t>
            </a:r>
            <a:r>
              <a:rPr lang="en-US" sz="2000" dirty="0">
                <a:latin typeface="Arial"/>
                <a:cs typeface="Arial"/>
              </a:rPr>
              <a:t> beneath the </a:t>
            </a:r>
            <a:r>
              <a:rPr lang="en-US" sz="2000" dirty="0" err="1">
                <a:latin typeface="Arial"/>
                <a:cs typeface="Arial"/>
              </a:rPr>
              <a:t>uber</a:t>
            </a:r>
            <a:r>
              <a:rPr lang="en-US" sz="2000" dirty="0">
                <a:latin typeface="Arial"/>
                <a:cs typeface="Arial"/>
              </a:rPr>
              <a:t> jet drove low-level arctic air southward and helped to set the stage for a major ice storm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Ice </a:t>
            </a:r>
            <a:r>
              <a:rPr lang="en-US" sz="2000" dirty="0">
                <a:latin typeface="Arial"/>
                <a:cs typeface="Arial"/>
              </a:rPr>
              <a:t>storm was sustained by deep warm-air advection in the equatorward entrance region of the </a:t>
            </a:r>
            <a:r>
              <a:rPr lang="en-US" sz="2000" dirty="0" err="1">
                <a:latin typeface="Arial"/>
                <a:cs typeface="Arial"/>
              </a:rPr>
              <a:t>uber</a:t>
            </a:r>
            <a:r>
              <a:rPr lang="en-US" sz="2000" dirty="0">
                <a:latin typeface="Arial"/>
                <a:cs typeface="Arial"/>
              </a:rPr>
              <a:t> jet in the presence of a very moist tropical air </a:t>
            </a:r>
            <a:r>
              <a:rPr lang="en-US" sz="2000" dirty="0" smtClean="0">
                <a:latin typeface="Arial"/>
                <a:cs typeface="Arial"/>
              </a:rPr>
              <a:t>mass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0314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92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262854"/>
            <a:ext cx="9144000" cy="61555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250-hPa wind speed (shaded,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; barbs, </a:t>
            </a:r>
            <a:r>
              <a:rPr lang="en-US" sz="1600" dirty="0" err="1" smtClean="0">
                <a:latin typeface="Arial"/>
                <a:cs typeface="Arial"/>
              </a:rPr>
              <a:t>kts</a:t>
            </a:r>
            <a:r>
              <a:rPr lang="en-US" sz="1600" dirty="0" smtClean="0">
                <a:latin typeface="Arial"/>
                <a:cs typeface="Arial"/>
              </a:rPr>
              <a:t>), geopotential height (black contours, dam),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and temperature (red dashed contours, °C)</a:t>
            </a:r>
            <a:endParaRPr lang="en-US" sz="8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2646" y="187951"/>
            <a:ext cx="8536097" cy="6161830"/>
            <a:chOff x="242646" y="187951"/>
            <a:chExt cx="8536097" cy="616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84"/>
            <a:stretch/>
          </p:blipFill>
          <p:spPr>
            <a:xfrm>
              <a:off x="242646" y="187951"/>
              <a:ext cx="8536097" cy="6161830"/>
            </a:xfrm>
            <a:prstGeom prst="rect">
              <a:avLst/>
            </a:prstGeom>
          </p:spPr>
        </p:pic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 rot="196205">
              <a:off x="4080463" y="2139453"/>
              <a:ext cx="754490" cy="283586"/>
              <a:chOff x="7147668" y="2945948"/>
              <a:chExt cx="597787" cy="22468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7157954" y="3006483"/>
                <a:ext cx="587501" cy="1641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Isosceles Triangle 12"/>
              <p:cNvSpPr/>
              <p:nvPr/>
            </p:nvSpPr>
            <p:spPr>
              <a:xfrm rot="20549564">
                <a:off x="7147668" y="3055219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 rot="20549564">
                <a:off x="7249688" y="302619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20549564">
                <a:off x="7351288" y="29944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 rot="20549564">
                <a:off x="7452888" y="29690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7516729" y="29586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570704" y="29459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653213" y="2972710"/>
                <a:ext cx="33462" cy="46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 rot="20914181">
              <a:off x="5043415" y="1895474"/>
              <a:ext cx="653063" cy="293911"/>
              <a:chOff x="7907173" y="2801345"/>
              <a:chExt cx="548059" cy="246654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907173" y="2907777"/>
                <a:ext cx="548059" cy="1402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Isosceles Triangle 21"/>
              <p:cNvSpPr>
                <a:spLocks noChangeAspect="1"/>
              </p:cNvSpPr>
              <p:nvPr/>
            </p:nvSpPr>
            <p:spPr>
              <a:xfrm rot="785401">
                <a:off x="7925416" y="2801345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/>
              <p:cNvSpPr>
                <a:spLocks noChangeAspect="1"/>
              </p:cNvSpPr>
              <p:nvPr/>
            </p:nvSpPr>
            <p:spPr>
              <a:xfrm rot="785401">
                <a:off x="8029467" y="2828630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/>
              <p:cNvSpPr>
                <a:spLocks noChangeAspect="1"/>
              </p:cNvSpPr>
              <p:nvPr/>
            </p:nvSpPr>
            <p:spPr>
              <a:xfrm rot="785401">
                <a:off x="8130343" y="2854196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>
                <a:spLocks noChangeAspect="1"/>
              </p:cNvSpPr>
              <p:nvPr/>
            </p:nvSpPr>
            <p:spPr>
              <a:xfrm rot="785401">
                <a:off x="8231220" y="2880092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/>
              <p:cNvSpPr>
                <a:spLocks noChangeAspect="1"/>
              </p:cNvSpPr>
              <p:nvPr/>
            </p:nvSpPr>
            <p:spPr>
              <a:xfrm rot="785401">
                <a:off x="8335271" y="2905734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477" y="3571341"/>
            <a:ext cx="2690252" cy="1455119"/>
          </a:xfrm>
          <a:prstGeom prst="snip2SameRect">
            <a:avLst>
              <a:gd name="adj1" fmla="val 50000"/>
              <a:gd name="adj2" fmla="val 0"/>
            </a:avLst>
          </a:prstGeom>
        </p:spPr>
      </p:pic>
      <p:sp>
        <p:nvSpPr>
          <p:cNvPr id="5" name="Rectangle 4"/>
          <p:cNvSpPr/>
          <p:nvPr/>
        </p:nvSpPr>
        <p:spPr>
          <a:xfrm>
            <a:off x="7437729" y="3609249"/>
            <a:ext cx="1218891" cy="1455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40061" y="3552549"/>
            <a:ext cx="1137377" cy="1323439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/>
                <a:cs typeface="Arial"/>
              </a:rPr>
              <a:t/>
            </a:r>
            <a:br>
              <a:rPr lang="en-US" sz="4000" dirty="0" smtClean="0">
                <a:latin typeface="Arial"/>
                <a:cs typeface="Arial"/>
              </a:rPr>
            </a:br>
            <a:r>
              <a:rPr lang="en-US" sz="4000" dirty="0" smtClean="0">
                <a:latin typeface="Arial"/>
                <a:cs typeface="Arial"/>
              </a:rPr>
              <a:t>−</a:t>
            </a:r>
            <a:r>
              <a:rPr lang="en-US" sz="200" dirty="0" smtClean="0">
                <a:latin typeface="Arial"/>
                <a:cs typeface="Arial"/>
              </a:rPr>
              <a:t>−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 rot="21331586">
            <a:off x="7903099" y="4009075"/>
            <a:ext cx="311009" cy="839337"/>
            <a:chOff x="7903099" y="4009075"/>
            <a:chExt cx="311009" cy="839337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7903099" y="4009075"/>
              <a:ext cx="72148" cy="83933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Isosceles Triangle 28"/>
            <p:cNvSpPr>
              <a:spLocks noChangeAspect="1"/>
            </p:cNvSpPr>
            <p:nvPr/>
          </p:nvSpPr>
          <p:spPr>
            <a:xfrm rot="5499582">
              <a:off x="8030395" y="3943459"/>
              <a:ext cx="117779" cy="249647"/>
            </a:xfrm>
            <a:prstGeom prst="triangle">
              <a:avLst/>
            </a:prstGeom>
            <a:solidFill>
              <a:srgbClr val="000000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567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1" b="16499"/>
          <a:stretch/>
        </p:blipFill>
        <p:spPr>
          <a:xfrm>
            <a:off x="388831" y="337236"/>
            <a:ext cx="8223234" cy="5493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9439"/>
            <a:ext cx="9144000" cy="6509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09568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200-hPa maximum wind speed (m s</a:t>
            </a:r>
            <a:r>
              <a:rPr lang="en-US" sz="2400" b="1" baseline="30000" dirty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0.5° Climate Forecast System Reanalysis: 1979–2013 </a:t>
            </a:r>
            <a:b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98" t="84141" r="8252" b="10270"/>
          <a:stretch/>
        </p:blipFill>
        <p:spPr>
          <a:xfrm>
            <a:off x="0" y="5941855"/>
            <a:ext cx="9103022" cy="460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Ryan </a:t>
            </a:r>
            <a:r>
              <a:rPr lang="en-US" dirty="0" err="1" smtClean="0">
                <a:latin typeface="Arial"/>
                <a:cs typeface="Arial"/>
              </a:rPr>
              <a:t>Maue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30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1" b="16499"/>
          <a:stretch/>
        </p:blipFill>
        <p:spPr>
          <a:xfrm>
            <a:off x="388831" y="337236"/>
            <a:ext cx="8223234" cy="5493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9439"/>
            <a:ext cx="9144000" cy="6509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09568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200-hPa maximum wind speed (m s</a:t>
            </a:r>
            <a:r>
              <a:rPr lang="en-US" sz="2400" b="1" baseline="30000" dirty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0.5° Climate Forecast System Reanalysis: 1979–2013 </a:t>
            </a:r>
            <a:b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98" t="84141" r="8252" b="10270"/>
          <a:stretch/>
        </p:blipFill>
        <p:spPr>
          <a:xfrm>
            <a:off x="0" y="5941855"/>
            <a:ext cx="9103022" cy="460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Ryan </a:t>
            </a:r>
            <a:r>
              <a:rPr lang="en-US" dirty="0" err="1" smtClean="0">
                <a:latin typeface="Arial"/>
                <a:cs typeface="Arial"/>
              </a:rPr>
              <a:t>Maue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998471" y="1558062"/>
            <a:ext cx="1674986" cy="635025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Arrow 2"/>
          <p:cNvSpPr/>
          <p:nvPr/>
        </p:nvSpPr>
        <p:spPr>
          <a:xfrm rot="13931916">
            <a:off x="5029867" y="1134015"/>
            <a:ext cx="871262" cy="506283"/>
          </a:xfrm>
          <a:prstGeom prst="leftArrow">
            <a:avLst>
              <a:gd name="adj1" fmla="val 37032"/>
              <a:gd name="adj2" fmla="val 50000"/>
            </a:avLst>
          </a:prstGeom>
          <a:solidFill>
            <a:srgbClr val="FF00AE"/>
          </a:solidFill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1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4836"/>
            <a:ext cx="9144000" cy="584776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Outline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8837" y="1089649"/>
            <a:ext cx="731301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Jet </a:t>
            </a:r>
            <a:r>
              <a:rPr lang="en-US" sz="2400" dirty="0">
                <a:latin typeface="Arial"/>
                <a:cs typeface="Arial"/>
              </a:rPr>
              <a:t>statistics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Antecedent </a:t>
            </a:r>
            <a:r>
              <a:rPr lang="en-US" sz="2400" dirty="0">
                <a:latin typeface="Arial"/>
                <a:cs typeface="Arial"/>
              </a:rPr>
              <a:t>large-scale overview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Anticyclonic </a:t>
            </a:r>
            <a:r>
              <a:rPr lang="en-US" sz="2400" dirty="0">
                <a:latin typeface="Arial"/>
                <a:cs typeface="Arial"/>
              </a:rPr>
              <a:t>wave breaking and </a:t>
            </a:r>
            <a:r>
              <a:rPr lang="en-US" sz="2400" dirty="0" err="1" smtClean="0">
                <a:latin typeface="Arial"/>
                <a:cs typeface="Arial"/>
              </a:rPr>
              <a:t>uber</a:t>
            </a:r>
            <a:r>
              <a:rPr lang="en-US" sz="2400" dirty="0" smtClean="0">
                <a:latin typeface="Arial"/>
                <a:cs typeface="Arial"/>
              </a:rPr>
              <a:t> jet </a:t>
            </a:r>
            <a:r>
              <a:rPr lang="en-US" sz="2400" dirty="0">
                <a:latin typeface="Arial"/>
                <a:cs typeface="Arial"/>
              </a:rPr>
              <a:t>evolution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Regional synoptic analysis and ice storm setup</a:t>
            </a: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Sounding, surface and trajectory analysis</a:t>
            </a: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Cross </a:t>
            </a:r>
            <a:r>
              <a:rPr lang="en-US" sz="2400" dirty="0">
                <a:latin typeface="Arial"/>
                <a:cs typeface="Arial"/>
              </a:rPr>
              <a:t>section analysis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Conclusions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4829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4836"/>
            <a:ext cx="9144000" cy="584776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Data Sources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8836" y="1089649"/>
            <a:ext cx="79634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0.5</a:t>
            </a:r>
            <a:r>
              <a:rPr lang="en-US" sz="2400" baseline="30000" dirty="0" smtClean="0">
                <a:latin typeface="Arial"/>
                <a:cs typeface="Arial"/>
              </a:rPr>
              <a:t>o</a:t>
            </a:r>
            <a:r>
              <a:rPr lang="en-US" sz="2400" dirty="0" smtClean="0">
                <a:latin typeface="Arial"/>
                <a:cs typeface="Arial"/>
              </a:rPr>
              <a:t> Global Forecast System (GFS) Analysis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0.5</a:t>
            </a:r>
            <a:r>
              <a:rPr lang="en-US" sz="2400" baseline="30000" dirty="0" smtClean="0">
                <a:latin typeface="Arial"/>
                <a:cs typeface="Arial"/>
              </a:rPr>
              <a:t>o</a:t>
            </a:r>
            <a:r>
              <a:rPr lang="en-US" sz="2400" dirty="0" smtClean="0">
                <a:latin typeface="Arial"/>
                <a:cs typeface="Arial"/>
              </a:rPr>
              <a:t> Climate Forecast System (CFS) Reanalysis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Upper Air </a:t>
            </a:r>
            <a:r>
              <a:rPr lang="en-US" sz="2400" dirty="0" err="1" smtClean="0">
                <a:latin typeface="Arial"/>
                <a:cs typeface="Arial"/>
              </a:rPr>
              <a:t>Radiosonde</a:t>
            </a:r>
            <a:r>
              <a:rPr lang="en-US" sz="2400" dirty="0" smtClean="0">
                <a:latin typeface="Arial"/>
                <a:cs typeface="Arial"/>
              </a:rPr>
              <a:t> Network / Aircraft Observations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Surface METAR Observations 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495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2422</TotalTime>
  <Words>2321</Words>
  <Application>Microsoft Macintosh PowerPoint</Application>
  <PresentationFormat>On-screen Show (4:3)</PresentationFormat>
  <Paragraphs>342</Paragraphs>
  <Slides>45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176</cp:revision>
  <dcterms:created xsi:type="dcterms:W3CDTF">2014-02-18T22:28:59Z</dcterms:created>
  <dcterms:modified xsi:type="dcterms:W3CDTF">2015-02-09T20:09:39Z</dcterms:modified>
</cp:coreProperties>
</file>